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88" r:id="rId3"/>
    <p:sldId id="268" r:id="rId4"/>
    <p:sldId id="257" r:id="rId5"/>
    <p:sldId id="258" r:id="rId6"/>
    <p:sldId id="271" r:id="rId7"/>
    <p:sldId id="272" r:id="rId8"/>
    <p:sldId id="273" r:id="rId9"/>
    <p:sldId id="266" r:id="rId10"/>
    <p:sldId id="259" r:id="rId11"/>
    <p:sldId id="289" r:id="rId12"/>
    <p:sldId id="267" r:id="rId13"/>
    <p:sldId id="269" r:id="rId14"/>
    <p:sldId id="277" r:id="rId15"/>
    <p:sldId id="270" r:id="rId16"/>
    <p:sldId id="278" r:id="rId17"/>
    <p:sldId id="290" r:id="rId18"/>
    <p:sldId id="279" r:id="rId19"/>
    <p:sldId id="280" r:id="rId20"/>
    <p:sldId id="281" r:id="rId21"/>
    <p:sldId id="261" r:id="rId22"/>
    <p:sldId id="285" r:id="rId23"/>
    <p:sldId id="262" r:id="rId24"/>
    <p:sldId id="286" r:id="rId25"/>
    <p:sldId id="287" r:id="rId26"/>
    <p:sldId id="282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64" autoAdjust="0"/>
  </p:normalViewPr>
  <p:slideViewPr>
    <p:cSldViewPr snapToGrid="0" snapToObjects="1"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5293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  <a:p>
            <a:r>
              <a:rPr lang="en-US" sz="2400" dirty="0" smtClean="0"/>
              <a:t>Dr. Ahmed Mujamammi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Sumbul</a:t>
            </a:r>
            <a:r>
              <a:rPr lang="en-US" sz="2400" dirty="0" smtClean="0"/>
              <a:t> </a:t>
            </a:r>
            <a:r>
              <a:rPr lang="en-US" sz="2400" dirty="0" err="1" smtClean="0"/>
              <a:t>Fatma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It is regular arrangements of amino acids that are located near to each other in the linear sequence.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Excluding the conformations (3D arrangements) of its side chains.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α-helix, β-sheet </a:t>
            </a:r>
            <a:r>
              <a:rPr lang="en-US" dirty="0" smtClean="0">
                <a:latin typeface="Times New Roman"/>
                <a:cs typeface="Times New Roman"/>
              </a:rPr>
              <a:t>and β-bend are examples of secondary structures frequently found in proteins.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905000"/>
            <a:ext cx="799623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832" cy="48006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α-helix:</a:t>
            </a:r>
          </a:p>
          <a:p>
            <a:pPr lvl="1" algn="just"/>
            <a:endParaRPr lang="en-US" sz="2200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sz="2200" dirty="0" smtClean="0">
                <a:latin typeface="Times New Roman"/>
                <a:cs typeface="Times New Roman"/>
              </a:rPr>
              <a:t>It is a right-handed spiral, in which side chains of amino acids extended outward.</a:t>
            </a:r>
          </a:p>
          <a:p>
            <a:pPr lvl="1" algn="just"/>
            <a:r>
              <a:rPr lang="en-US" sz="2200" dirty="0" smtClean="0">
                <a:latin typeface="Times New Roman"/>
                <a:cs typeface="Times New Roman"/>
              </a:rPr>
              <a:t>Hydrogen bonds: Stabilize the α-helix.</a:t>
            </a:r>
          </a:p>
          <a:p>
            <a:pPr marL="411480" lvl="1" indent="0" algn="just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   </a:t>
            </a:r>
            <a:r>
              <a:rPr lang="en-US" sz="1800" dirty="0" smtClean="0">
                <a:latin typeface="Times New Roman"/>
                <a:cs typeface="Times New Roman"/>
              </a:rPr>
              <a:t>form between the peptide bond carbonyl oxygen and amide hydrogen.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sz="2200" dirty="0" smtClean="0">
                <a:latin typeface="Times New Roman"/>
                <a:cs typeface="Times New Roman"/>
              </a:rPr>
              <a:t>Amino acids per turn: Each turn contains 3.6 amino acids.</a:t>
            </a:r>
          </a:p>
          <a:p>
            <a:pPr lvl="1" algn="just"/>
            <a:r>
              <a:rPr lang="en-US" sz="2200" dirty="0" smtClean="0">
                <a:latin typeface="Times New Roman"/>
                <a:cs typeface="Times New Roman"/>
              </a:rPr>
              <a:t>Amino acids that disrupt an α-helix:</a:t>
            </a:r>
          </a:p>
          <a:p>
            <a:pPr lvl="2" algn="just"/>
            <a:r>
              <a:rPr lang="en-US" dirty="0" smtClean="0">
                <a:latin typeface="Times New Roman"/>
                <a:cs typeface="Times New Roman"/>
              </a:rPr>
              <a:t>Proline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imino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group, interferes with the smooth helical structure.</a:t>
            </a:r>
          </a:p>
          <a:p>
            <a:pPr lvl="2" algn="just"/>
            <a:r>
              <a:rPr lang="en-US" dirty="0" smtClean="0">
                <a:latin typeface="Times New Roman"/>
                <a:cs typeface="Times New Roman"/>
                <a:sym typeface="Wingdings"/>
              </a:rPr>
              <a:t>Glutamate, aspartate, histidine, lysine or arginine  form ionic bonds.</a:t>
            </a:r>
          </a:p>
          <a:p>
            <a:pPr lvl="2" algn="just"/>
            <a:r>
              <a:rPr lang="en-US" dirty="0" smtClean="0">
                <a:latin typeface="Times New Roman"/>
                <a:cs typeface="Times New Roman"/>
                <a:sym typeface="Wingdings"/>
              </a:rPr>
              <a:t>Bulky side chain, such as tryptophan.</a:t>
            </a:r>
          </a:p>
          <a:p>
            <a:pPr lvl="2" algn="just"/>
            <a:r>
              <a:rPr lang="en-US" dirty="0" smtClean="0">
                <a:latin typeface="Times New Roman"/>
                <a:cs typeface="Times New Roman"/>
                <a:sym typeface="Wingdings"/>
              </a:rPr>
              <a:t>Branched amino acids at the β-carbon, such as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valine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or isoleucine.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8"/>
          <a:stretch>
            <a:fillRect/>
          </a:stretch>
        </p:blipFill>
        <p:spPr bwMode="auto">
          <a:xfrm>
            <a:off x="7440796" y="152401"/>
            <a:ext cx="874726" cy="230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9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68E-6 2.57355E-6 L -4.7968E-6 -0.1079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9719E-6 -2.93954E-6 L 0.00156 -0.112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56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906E-6 1.54737E-6 L 0.00121 -0.2251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β-sheet </a:t>
            </a:r>
            <a:r>
              <a:rPr lang="en-US" sz="2200" dirty="0" smtClean="0">
                <a:latin typeface="Times New Roman"/>
                <a:cs typeface="Times New Roman"/>
              </a:rPr>
              <a:t>(Composition of a β-sheet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ar-SA" sz="2200" dirty="0" smtClean="0">
              <a:latin typeface="Times New Roman"/>
              <a:cs typeface="Times New Roman"/>
            </a:endParaRPr>
          </a:p>
          <a:p>
            <a:pPr marL="411480" lvl="1" indent="0" algn="just">
              <a:buNone/>
            </a:pPr>
            <a:endParaRPr lang="ar-SA" sz="2200" dirty="0" smtClean="0">
              <a:latin typeface="Times New Roman"/>
              <a:cs typeface="Times New Roman"/>
            </a:endParaRPr>
          </a:p>
          <a:p>
            <a:pPr lvl="2" algn="just"/>
            <a:r>
              <a:rPr lang="en-US" dirty="0" smtClean="0">
                <a:latin typeface="Arial" charset="0"/>
                <a:cs typeface="Palatino" charset="0"/>
              </a:rPr>
              <a:t>Two </a:t>
            </a:r>
            <a:r>
              <a:rPr lang="en-US" dirty="0">
                <a:latin typeface="Arial" charset="0"/>
                <a:cs typeface="Palatino" charset="0"/>
              </a:rPr>
              <a:t>or more polypeptide chains make hydrogen bonding with each </a:t>
            </a:r>
            <a:r>
              <a:rPr lang="en-US" dirty="0" smtClean="0">
                <a:latin typeface="Arial" charset="0"/>
                <a:cs typeface="Palatino" charset="0"/>
              </a:rPr>
              <a:t>other</a:t>
            </a:r>
            <a:r>
              <a:rPr lang="ar-SA" dirty="0" smtClean="0">
                <a:latin typeface="Arial" charset="0"/>
                <a:cs typeface="Palatino" charset="0"/>
              </a:rPr>
              <a:t>.</a:t>
            </a:r>
          </a:p>
          <a:p>
            <a:pPr marL="777240" lvl="2" indent="0" algn="just">
              <a:buNone/>
            </a:pPr>
            <a:endParaRPr lang="ar-SA" dirty="0" smtClean="0">
              <a:latin typeface="Arial" charset="0"/>
              <a:cs typeface="Palatino" charset="0"/>
            </a:endParaRPr>
          </a:p>
          <a:p>
            <a:pPr lvl="2" algn="just"/>
            <a:r>
              <a:rPr lang="en-US" dirty="0" smtClean="0">
                <a:latin typeface="Arial" charset="0"/>
                <a:cs typeface="Palatino" charset="0"/>
              </a:rPr>
              <a:t>Also </a:t>
            </a:r>
            <a:r>
              <a:rPr lang="en-US" dirty="0">
                <a:latin typeface="Arial" charset="0"/>
                <a:cs typeface="Palatino" charset="0"/>
              </a:rPr>
              <a:t>called pleated sheets because they appear as folded structures with </a:t>
            </a:r>
            <a:r>
              <a:rPr lang="en-US" dirty="0" smtClean="0">
                <a:latin typeface="Arial" charset="0"/>
                <a:cs typeface="Palatino" charset="0"/>
              </a:rPr>
              <a:t>edges.</a:t>
            </a:r>
            <a:endParaRPr lang="en-US" dirty="0"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β-sheet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sz="2200" dirty="0" smtClean="0">
                <a:latin typeface="Times New Roman"/>
                <a:cs typeface="Times New Roman"/>
              </a:rPr>
              <a:t>Antiparallel and parallel sheets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algn="just"/>
            <a:endParaRPr lang="ar-SA" sz="2200" dirty="0" smtClean="0">
              <a:latin typeface="Times New Roman"/>
              <a:cs typeface="Times New Roman"/>
            </a:endParaRPr>
          </a:p>
          <a:p>
            <a:pPr lvl="1" algn="just"/>
            <a:endParaRPr lang="ar-SA" sz="2200" dirty="0">
              <a:latin typeface="Times New Roman"/>
              <a:cs typeface="Times New Roman"/>
            </a:endParaRPr>
          </a:p>
          <a:p>
            <a:pPr lvl="1" algn="just"/>
            <a:endParaRPr lang="ar-SA" sz="2200" dirty="0" smtClean="0">
              <a:latin typeface="Times New Roman"/>
              <a:cs typeface="Times New Roman"/>
            </a:endParaRPr>
          </a:p>
          <a:p>
            <a:pPr lvl="1" algn="just"/>
            <a:endParaRPr lang="ar-SA" sz="2200" dirty="0">
              <a:latin typeface="Times New Roman"/>
              <a:cs typeface="Times New Roman"/>
            </a:endParaRPr>
          </a:p>
          <a:p>
            <a:pPr lvl="1" algn="just"/>
            <a:endParaRPr lang="ar-SA" sz="2200" dirty="0" smtClean="0">
              <a:latin typeface="Times New Roman"/>
              <a:cs typeface="Times New Roman"/>
            </a:endParaRPr>
          </a:p>
          <a:p>
            <a:pPr lvl="1" algn="just"/>
            <a:endParaRPr lang="ar-SA" sz="2200" dirty="0">
              <a:latin typeface="Times New Roman"/>
              <a:cs typeface="Times New Roman"/>
            </a:endParaRPr>
          </a:p>
          <a:p>
            <a:pPr lvl="1" algn="just"/>
            <a:endParaRPr lang="ar-SA" sz="2200" dirty="0" smtClean="0">
              <a:latin typeface="Times New Roman"/>
              <a:cs typeface="Times New Roman"/>
            </a:endParaRPr>
          </a:p>
          <a:p>
            <a:pPr lvl="1" algn="just"/>
            <a:endParaRPr lang="ar-SA" sz="2200" dirty="0">
              <a:latin typeface="Times New Roman"/>
              <a:cs typeface="Times New Roman"/>
            </a:endParaRPr>
          </a:p>
          <a:p>
            <a:pPr lvl="1" algn="just"/>
            <a:endParaRPr lang="ar-SA" sz="2200" dirty="0" smtClean="0">
              <a:latin typeface="Times New Roman"/>
              <a:cs typeface="Times New Roman"/>
            </a:endParaRPr>
          </a:p>
          <a:p>
            <a:pPr marL="411480" lvl="1" indent="0" algn="just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411163" lvl="1" indent="-411163" algn="just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  Hydrogen bonds in parallel direction is </a:t>
            </a:r>
            <a:r>
              <a:rPr lang="en-US" sz="1800" smtClean="0">
                <a:latin typeface="Times New Roman"/>
                <a:cs typeface="Times New Roman"/>
              </a:rPr>
              <a:t>less stable </a:t>
            </a:r>
            <a:r>
              <a:rPr lang="en-US" sz="1800" dirty="0" smtClean="0">
                <a:latin typeface="Times New Roman"/>
                <a:cs typeface="Times New Roman"/>
              </a:rPr>
              <a:t>than in antiparallel direction</a:t>
            </a:r>
            <a:endParaRPr lang="en-US" sz="1800" dirty="0"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1415" y="2432621"/>
            <a:ext cx="7997275" cy="3570059"/>
            <a:chOff x="181415" y="2432621"/>
            <a:chExt cx="7997275" cy="357005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31" r="48212"/>
            <a:stretch>
              <a:fillRect/>
            </a:stretch>
          </p:blipFill>
          <p:spPr bwMode="auto">
            <a:xfrm>
              <a:off x="1349908" y="2432621"/>
              <a:ext cx="1546359" cy="12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02" t="52570"/>
            <a:stretch>
              <a:fillRect/>
            </a:stretch>
          </p:blipFill>
          <p:spPr bwMode="auto">
            <a:xfrm>
              <a:off x="5471427" y="2432621"/>
              <a:ext cx="1547997" cy="12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112"/>
            <a:stretch>
              <a:fillRect/>
            </a:stretch>
          </p:blipFill>
          <p:spPr bwMode="auto">
            <a:xfrm>
              <a:off x="181415" y="3843157"/>
              <a:ext cx="3887994" cy="215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88"/>
            <a:stretch>
              <a:fillRect/>
            </a:stretch>
          </p:blipFill>
          <p:spPr bwMode="auto">
            <a:xfrm>
              <a:off x="4291904" y="3842680"/>
              <a:ext cx="3886786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6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Other secondary structure examples:</a:t>
            </a:r>
          </a:p>
          <a:p>
            <a:pPr lvl="1" algn="just"/>
            <a:r>
              <a:rPr lang="el-GR" sz="2200" u="sng" dirty="0" smtClean="0">
                <a:latin typeface="Times New Roman"/>
                <a:cs typeface="Times New Roman"/>
              </a:rPr>
              <a:t>β</a:t>
            </a:r>
            <a:r>
              <a:rPr lang="en-US" sz="2200" u="sng" dirty="0" smtClean="0">
                <a:latin typeface="Times New Roman"/>
                <a:cs typeface="Times New Roman"/>
              </a:rPr>
              <a:t>-bends (reverse turns):</a:t>
            </a:r>
          </a:p>
          <a:p>
            <a:pPr lvl="2"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Reverse the direction of a polypeptide chain.</a:t>
            </a:r>
          </a:p>
          <a:p>
            <a:pPr lvl="2"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Usually found on the surface of the molecule and  often include charged residues.</a:t>
            </a:r>
          </a:p>
          <a:p>
            <a:pPr lvl="2"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The name comes because they often connect successive strands of antiparallel β-sheets.</a:t>
            </a:r>
          </a:p>
          <a:p>
            <a:pPr lvl="2"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β-bends are generally composed of four amino acid residues, proline or glycine are frequently found </a:t>
            </a:r>
            <a:r>
              <a:rPr lang="en-US" dirty="0">
                <a:latin typeface="Times New Roman"/>
                <a:cs typeface="Times New Roman"/>
              </a:rPr>
              <a:t>in β-</a:t>
            </a:r>
            <a:r>
              <a:rPr lang="en-US" dirty="0" smtClean="0">
                <a:latin typeface="Times New Roman"/>
                <a:cs typeface="Times New Roman"/>
              </a:rPr>
              <a:t>bends.</a:t>
            </a:r>
          </a:p>
          <a:p>
            <a:pPr marL="411480" lvl="1" indent="0" algn="just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/>
            <a:r>
              <a:rPr lang="en-US" sz="2200" u="sng" dirty="0" err="1" smtClean="0">
                <a:latin typeface="Times New Roman"/>
                <a:cs typeface="Times New Roman"/>
              </a:rPr>
              <a:t>Nonrepetitive</a:t>
            </a:r>
            <a:r>
              <a:rPr lang="en-US" sz="2200" u="sng" dirty="0" smtClean="0">
                <a:latin typeface="Times New Roman"/>
                <a:cs typeface="Times New Roman"/>
              </a:rPr>
              <a:t> secondary structure: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</a:p>
          <a:p>
            <a:pPr marL="411480" lvl="1" indent="0" algn="just">
              <a:buNone/>
            </a:pP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	e.g. loop or coil conformation.</a:t>
            </a:r>
          </a:p>
        </p:txBody>
      </p:sp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Other secondary structure examples:</a:t>
            </a:r>
          </a:p>
          <a:p>
            <a:pPr lvl="1" algn="just"/>
            <a:r>
              <a:rPr lang="en-US" sz="2200" dirty="0" err="1" smtClean="0">
                <a:latin typeface="Times New Roman"/>
                <a:cs typeface="Times New Roman"/>
              </a:rPr>
              <a:t>Supersecondary</a:t>
            </a:r>
            <a:r>
              <a:rPr lang="en-US" sz="2200" dirty="0" smtClean="0">
                <a:latin typeface="Times New Roman"/>
                <a:cs typeface="Times New Roman"/>
              </a:rPr>
              <a:t> structures (motifs):</a:t>
            </a:r>
          </a:p>
          <a:p>
            <a:pPr marL="777240" lvl="2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	A combination of secondary structural elements.</a:t>
            </a:r>
          </a:p>
          <a:p>
            <a:pPr marL="777240" lvl="2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777240" lvl="2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</a:t>
            </a:r>
            <a:r>
              <a:rPr lang="el-GR" sz="1800" dirty="0" smtClean="0">
                <a:latin typeface="Times New Roman"/>
                <a:cs typeface="Times New Roman"/>
              </a:rPr>
              <a:t>α </a:t>
            </a:r>
            <a:r>
              <a:rPr lang="el-GR" sz="1800" dirty="0">
                <a:latin typeface="Times New Roman"/>
                <a:cs typeface="Times New Roman"/>
              </a:rPr>
              <a:t>α</a:t>
            </a:r>
            <a:r>
              <a:rPr lang="en-US" sz="1800" dirty="0">
                <a:latin typeface="Times New Roman"/>
                <a:cs typeface="Times New Roman"/>
              </a:rPr>
              <a:t> motif: two </a:t>
            </a:r>
            <a:r>
              <a:rPr lang="el-GR" sz="1800" dirty="0">
                <a:latin typeface="Times New Roman"/>
                <a:cs typeface="Times New Roman"/>
              </a:rPr>
              <a:t>α</a:t>
            </a:r>
            <a:r>
              <a:rPr lang="en-US" sz="1800" dirty="0">
                <a:latin typeface="Times New Roman"/>
                <a:cs typeface="Times New Roman"/>
              </a:rPr>
              <a:t> helices </a:t>
            </a:r>
            <a:r>
              <a:rPr lang="en-US" sz="1800" dirty="0" smtClean="0">
                <a:latin typeface="Times New Roman"/>
                <a:cs typeface="Times New Roman"/>
              </a:rPr>
              <a:t>together</a:t>
            </a:r>
          </a:p>
          <a:p>
            <a:pPr marL="11430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</a:t>
            </a:r>
            <a:r>
              <a:rPr lang="el-GR" sz="1800" dirty="0" smtClean="0">
                <a:latin typeface="Times New Roman"/>
                <a:cs typeface="Times New Roman"/>
              </a:rPr>
              <a:t>β </a:t>
            </a:r>
            <a:r>
              <a:rPr lang="el-GR" sz="1800" dirty="0">
                <a:latin typeface="Times New Roman"/>
                <a:cs typeface="Times New Roman"/>
              </a:rPr>
              <a:t>α β</a:t>
            </a:r>
            <a:r>
              <a:rPr lang="en-US" sz="1800" dirty="0">
                <a:latin typeface="Times New Roman"/>
                <a:cs typeface="Times New Roman"/>
              </a:rPr>
              <a:t> motif: a helix connects two </a:t>
            </a:r>
            <a:r>
              <a:rPr lang="el-GR" sz="1800" dirty="0">
                <a:latin typeface="Times New Roman"/>
                <a:cs typeface="Times New Roman"/>
              </a:rPr>
              <a:t>β</a:t>
            </a:r>
            <a:r>
              <a:rPr lang="en-US" sz="1800" dirty="0">
                <a:latin typeface="Times New Roman"/>
                <a:cs typeface="Times New Roman"/>
              </a:rPr>
              <a:t> sheets</a:t>
            </a:r>
          </a:p>
          <a:p>
            <a:pPr marL="11430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</a:t>
            </a:r>
            <a:r>
              <a:rPr lang="el-GR" sz="1800" dirty="0" smtClean="0">
                <a:latin typeface="Times New Roman"/>
                <a:cs typeface="Times New Roman"/>
              </a:rPr>
              <a:t>β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hairpin: reverse turns connect antiparallel </a:t>
            </a:r>
            <a:r>
              <a:rPr lang="el-GR" sz="1800" dirty="0">
                <a:latin typeface="Times New Roman"/>
                <a:cs typeface="Times New Roman"/>
              </a:rPr>
              <a:t>β</a:t>
            </a:r>
            <a:r>
              <a:rPr lang="en-US" sz="1800" dirty="0">
                <a:latin typeface="Times New Roman"/>
                <a:cs typeface="Times New Roman"/>
              </a:rPr>
              <a:t> sheets</a:t>
            </a:r>
          </a:p>
          <a:p>
            <a:pPr marL="11430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</a:t>
            </a:r>
            <a:r>
              <a:rPr lang="el-GR" sz="1800" dirty="0" smtClean="0">
                <a:latin typeface="Times New Roman"/>
                <a:cs typeface="Times New Roman"/>
              </a:rPr>
              <a:t>β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barrels: rolls of </a:t>
            </a:r>
            <a:r>
              <a:rPr lang="el-GR" sz="1800" dirty="0">
                <a:latin typeface="Times New Roman"/>
                <a:cs typeface="Times New Roman"/>
              </a:rPr>
              <a:t>β</a:t>
            </a:r>
            <a:r>
              <a:rPr lang="en-US" sz="1800" dirty="0">
                <a:latin typeface="Times New Roman"/>
                <a:cs typeface="Times New Roman"/>
              </a:rPr>
              <a:t> sheets</a:t>
            </a:r>
          </a:p>
          <a:p>
            <a:endParaRPr lang="en-US" dirty="0">
              <a:latin typeface="Calibri" charset="0"/>
            </a:endParaRPr>
          </a:p>
          <a:p>
            <a:pPr marL="411480" lvl="1" indent="0" algn="just"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4" name="Picture 3" descr="Suprsecondary structur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1" y="3006866"/>
            <a:ext cx="7640463" cy="15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Tertiary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It is the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three-dimensional (3D)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structure of an entire polypeptide chain including side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chains.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fundamental functional and 3D structural units of a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polypeptide known as domains, &gt;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200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fold into two or more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clusters.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core of a domain is built from combinations of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supersecondary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structural elements (motifs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 and their side chains.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Domains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can be combined to form tertiary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structure.</a:t>
            </a:r>
          </a:p>
        </p:txBody>
      </p:sp>
    </p:spTree>
    <p:extLst>
      <p:ext uri="{BB962C8B-B14F-4D97-AF65-F5344CB8AC3E}">
        <p14:creationId xmlns:p14="http://schemas.microsoft.com/office/powerpoint/2010/main" val="26858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Tertiary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Interactions stabilizing tertiary structure:</a:t>
            </a:r>
          </a:p>
          <a:p>
            <a:pPr lvl="1" algn="just">
              <a:lnSpc>
                <a:spcPct val="50000"/>
              </a:lnSpc>
            </a:pPr>
            <a:endParaRPr lang="en-US" sz="1800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13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Disulfide bonds.</a:t>
            </a:r>
          </a:p>
          <a:p>
            <a:pPr lvl="1" algn="just">
              <a:lnSpc>
                <a:spcPct val="13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Hydrophobic interactions.</a:t>
            </a:r>
          </a:p>
          <a:p>
            <a:pPr lvl="1" algn="just">
              <a:lnSpc>
                <a:spcPct val="13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Hydrogen bonds.</a:t>
            </a:r>
          </a:p>
          <a:p>
            <a:pPr lvl="1" algn="just">
              <a:lnSpc>
                <a:spcPct val="13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Ionic interactions.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1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Tertiary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Protein folding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endParaRPr lang="en-US" b="1" dirty="0" smtClean="0">
              <a:latin typeface="Times New Roman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4958" y="2338756"/>
            <a:ext cx="5974082" cy="3976550"/>
            <a:chOff x="714118" y="2567060"/>
            <a:chExt cx="5974082" cy="3976550"/>
          </a:xfrm>
        </p:grpSpPr>
        <p:pic>
          <p:nvPicPr>
            <p:cNvPr id="4" name="Picture 3" descr="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18" y="2567062"/>
              <a:ext cx="2420659" cy="1619975"/>
            </a:xfrm>
            <a:prstGeom prst="rect">
              <a:avLst/>
            </a:prstGeom>
          </p:spPr>
        </p:pic>
        <p:pic>
          <p:nvPicPr>
            <p:cNvPr id="6" name="Picture 5" descr="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540" y="2567060"/>
              <a:ext cx="2420660" cy="1619981"/>
            </a:xfrm>
            <a:prstGeom prst="rect">
              <a:avLst/>
            </a:prstGeom>
          </p:spPr>
        </p:pic>
        <p:pic>
          <p:nvPicPr>
            <p:cNvPr id="7" name="Picture 6" descr="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227" y="4923611"/>
              <a:ext cx="2447973" cy="1619999"/>
            </a:xfrm>
            <a:prstGeom prst="rect">
              <a:avLst/>
            </a:prstGeom>
          </p:spPr>
        </p:pic>
        <p:pic>
          <p:nvPicPr>
            <p:cNvPr id="8" name="Picture 7" descr="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18" y="4923612"/>
              <a:ext cx="2447972" cy="1619998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3261987" y="3367465"/>
              <a:ext cx="8765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070571" y="4546460"/>
              <a:ext cx="5039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243135" y="5802905"/>
              <a:ext cx="8765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91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What are proteins?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Structure of proteins: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Primary structure.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Secondary structure.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Tertiary structure.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Quaternary structure.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Denaturation of proteins.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Protein misfolding.</a:t>
            </a:r>
          </a:p>
          <a:p>
            <a:pPr>
              <a:lnSpc>
                <a:spcPct val="130000"/>
              </a:lnSpc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2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Tertiary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Role of chaperons in protein folding:</a:t>
            </a:r>
          </a:p>
          <a:p>
            <a:pPr marL="411480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Chaperons are a specialized group of proteins, required for the proper folding of many species of proteins.</a:t>
            </a:r>
          </a:p>
          <a:p>
            <a:pPr marL="411480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They also known as “</a:t>
            </a:r>
            <a:r>
              <a:rPr lang="en-US" b="1" dirty="0" smtClean="0">
                <a:latin typeface="Times New Roman"/>
                <a:cs typeface="Times New Roman"/>
              </a:rPr>
              <a:t>heat chock</a:t>
            </a:r>
            <a:r>
              <a:rPr lang="en-US" dirty="0" smtClean="0">
                <a:latin typeface="Times New Roman"/>
                <a:cs typeface="Times New Roman"/>
              </a:rPr>
              <a:t>” proteins.</a:t>
            </a:r>
          </a:p>
          <a:p>
            <a:pPr marL="411480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The interact with polypeptide at various stages during the folding process.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84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Quaternary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lnSpc>
                <a:spcPct val="13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Some </a:t>
            </a:r>
            <a:r>
              <a:rPr lang="en-US" dirty="0">
                <a:latin typeface="Times New Roman"/>
                <a:cs typeface="Times New Roman"/>
              </a:rPr>
              <a:t>proteins contain two or more polypeptide </a:t>
            </a:r>
            <a:r>
              <a:rPr lang="en-US" dirty="0" smtClean="0">
                <a:latin typeface="Times New Roman"/>
                <a:cs typeface="Times New Roman"/>
              </a:rPr>
              <a:t>chains that may be structurally </a:t>
            </a:r>
            <a:r>
              <a:rPr lang="en-US" b="1" dirty="0" smtClean="0">
                <a:latin typeface="Times New Roman"/>
                <a:cs typeface="Times New Roman"/>
              </a:rPr>
              <a:t>identical</a:t>
            </a:r>
            <a:r>
              <a:rPr lang="en-US" dirty="0" smtClean="0">
                <a:latin typeface="Times New Roman"/>
                <a:cs typeface="Times New Roman"/>
              </a:rPr>
              <a:t> or totally </a:t>
            </a:r>
            <a:r>
              <a:rPr lang="en-US" b="1" dirty="0" smtClean="0">
                <a:latin typeface="Times New Roman"/>
                <a:cs typeface="Times New Roman"/>
              </a:rPr>
              <a:t>unrelated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Each chain forms a </a:t>
            </a:r>
            <a:r>
              <a:rPr lang="en-US" dirty="0" smtClean="0">
                <a:latin typeface="Times New Roman"/>
                <a:cs typeface="Times New Roman"/>
              </a:rPr>
              <a:t>3D </a:t>
            </a:r>
            <a:r>
              <a:rPr lang="en-US" dirty="0">
                <a:latin typeface="Times New Roman"/>
                <a:cs typeface="Times New Roman"/>
              </a:rPr>
              <a:t>structure called </a:t>
            </a:r>
            <a:r>
              <a:rPr lang="en-US" dirty="0" smtClean="0">
                <a:latin typeface="Times New Roman"/>
                <a:cs typeface="Times New Roman"/>
              </a:rPr>
              <a:t>subunit.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According to the number of subunits: dimeric, trimeric, … or multimeric.</a:t>
            </a:r>
          </a:p>
          <a:p>
            <a:pPr marL="114300" indent="0" algn="just">
              <a:lnSpc>
                <a:spcPct val="11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Subunits may either function independently of each other, or work cooperatively, e.g. </a:t>
            </a:r>
            <a:r>
              <a:rPr lang="en-US" b="1" dirty="0" smtClean="0">
                <a:latin typeface="Times New Roman"/>
                <a:cs typeface="Times New Roman"/>
              </a:rPr>
              <a:t>hemoglobin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68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Hemoglobin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Hemoglobin is a globular </a:t>
            </a:r>
            <a:r>
              <a:rPr lang="en-US" dirty="0" smtClean="0">
                <a:latin typeface="Times New Roman"/>
                <a:cs typeface="Times New Roman"/>
              </a:rPr>
              <a:t>protein.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A </a:t>
            </a:r>
            <a:r>
              <a:rPr lang="en-US" dirty="0" err="1">
                <a:latin typeface="Times New Roman"/>
                <a:cs typeface="Times New Roman"/>
              </a:rPr>
              <a:t>multisubunit</a:t>
            </a:r>
            <a:r>
              <a:rPr lang="en-US" dirty="0">
                <a:latin typeface="Times New Roman"/>
                <a:cs typeface="Times New Roman"/>
              </a:rPr>
              <a:t> protein is called </a:t>
            </a:r>
            <a:r>
              <a:rPr lang="en-US" dirty="0" smtClean="0">
                <a:latin typeface="Times New Roman"/>
                <a:cs typeface="Times New Roman"/>
              </a:rPr>
              <a:t>oligomer.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Composed of </a:t>
            </a:r>
            <a:r>
              <a:rPr lang="el-GR" dirty="0">
                <a:latin typeface="Times New Roman"/>
                <a:cs typeface="Times New Roman"/>
              </a:rPr>
              <a:t>α 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l-GR" dirty="0">
                <a:latin typeface="Times New Roman"/>
                <a:cs typeface="Times New Roman"/>
              </a:rPr>
              <a:t> β 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subunits (4 subunits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Two same subunits are called </a:t>
            </a:r>
            <a:r>
              <a:rPr lang="en-US" dirty="0" err="1" smtClean="0">
                <a:latin typeface="Times New Roman"/>
                <a:cs typeface="Times New Roman"/>
              </a:rPr>
              <a:t>protomers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/>
          <a:stretch>
            <a:fillRect/>
          </a:stretch>
        </p:blipFill>
        <p:spPr bwMode="auto">
          <a:xfrm>
            <a:off x="2367309" y="3660960"/>
            <a:ext cx="31861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7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Denaturation</a:t>
            </a:r>
            <a:r>
              <a:rPr lang="en-US" dirty="0" smtClean="0"/>
              <a:t>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165"/>
            <a:ext cx="7620000" cy="48006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It results in the unfolding and disorganization of the protein’s secondary and tertiary structures.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Denaturating</a:t>
            </a:r>
            <a:r>
              <a:rPr lang="en-US" dirty="0" smtClean="0">
                <a:latin typeface="Times New Roman"/>
                <a:cs typeface="Times New Roman"/>
              </a:rPr>
              <a:t> agents include: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Heat.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Organic solvents.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Mechanical mixing.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Strong acids or bases.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Detergents.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Ions of heavy metals (e.g. lead and mercury).</a:t>
            </a:r>
          </a:p>
          <a:p>
            <a:pPr marL="411480" lvl="1" indent="0" algn="just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Most proteins, once denatured, remain permanently disordered.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Denatured proteins are often insoluble and, therefore, precipitate from solution.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22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048E-6 3.98425E-6 L 0.00086 -0.5578 " pathEditMode="relative" rAng="0" ptsTypes="AA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789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8659E-6 -2.77276E-6 L -0.00086 -0.5425 " pathEditMode="relative" rAng="0" ptsTypes="AA"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dirty="0">
                <a:latin typeface="Times New Roman"/>
                <a:cs typeface="Times New Roman"/>
              </a:rPr>
              <a:t>Every protein must fold to achieve its normal conformation and </a:t>
            </a:r>
            <a:r>
              <a:rPr lang="en-US" dirty="0" smtClean="0">
                <a:latin typeface="Times New Roman"/>
                <a:cs typeface="Times New Roman"/>
              </a:rPr>
              <a:t>function.</a:t>
            </a:r>
          </a:p>
          <a:p>
            <a:pPr marL="114300" indent="0" algn="just" eaLnBrk="1" hangingPunct="1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>
                <a:latin typeface="Times New Roman"/>
                <a:cs typeface="Times New Roman"/>
              </a:rPr>
              <a:t>Abnormal folding of proteins leads to a number of diseases in </a:t>
            </a:r>
            <a:r>
              <a:rPr lang="en-US" dirty="0" smtClean="0">
                <a:latin typeface="Times New Roman"/>
                <a:cs typeface="Times New Roman"/>
              </a:rPr>
              <a:t>humans.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buFont typeface="Arial" charset="0"/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 misfolding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Alzheimer’s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disease:</a:t>
            </a:r>
          </a:p>
          <a:p>
            <a:pPr lvl="1" algn="just">
              <a:lnSpc>
                <a:spcPct val="130000"/>
              </a:lnSpc>
            </a:pPr>
            <a:r>
              <a:rPr lang="el-GR" sz="2200" dirty="0">
                <a:solidFill>
                  <a:srgbClr val="2F2B20"/>
                </a:solidFill>
                <a:latin typeface="Times New Roman"/>
                <a:cs typeface="Times New Roman"/>
              </a:rPr>
              <a:t>β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amyloid protein is a misfolded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lnSpc>
                <a:spcPct val="130000"/>
              </a:lnSpc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It forms fibrous deposits or plaques in the brains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 Alzheimer’s patients.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14300" indent="0" algn="just" eaLnBrk="1" hangingPunct="1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Creutzfeldt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-Jacob or prion disease: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Prion protein is present in normal brain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tissue.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In diseased brains, the same protein is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misfolded.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It, therefore,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forms insoluble fibrous aggregates that damage brain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cells.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 misfolding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41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48" y="0"/>
            <a:ext cx="5900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edition – unit </a:t>
            </a:r>
            <a:r>
              <a:rPr lang="en-US" dirty="0" smtClean="0">
                <a:latin typeface="Times New Roman"/>
                <a:cs typeface="Times New Roman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What are proteins?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Proteins are large, complex molecules that play many critical roles in the body. </a:t>
            </a:r>
            <a:endParaRPr lang="en-US" dirty="0" smtClean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They do most of the work in cells and are required for the structure, function, and regulation of the body’s tissues and organs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Proteins are made up of hundreds or thousands of smaller units called amino acids, which are attached to one another in long chains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84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What are proteins?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There are mainly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20 different </a:t>
            </a:r>
            <a:r>
              <a:rPr lang="en-US" dirty="0">
                <a:latin typeface="Times New Roman"/>
                <a:cs typeface="Times New Roman"/>
              </a:rPr>
              <a:t>types of amino acids that can be combined to make a protein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 sequence of amino acids determines each protein’s unique </a:t>
            </a:r>
            <a:r>
              <a:rPr lang="en-US" dirty="0" smtClean="0">
                <a:latin typeface="Times New Roman"/>
                <a:cs typeface="Times New Roman"/>
              </a:rPr>
              <a:t>three-dimensional (3D) </a:t>
            </a:r>
            <a:r>
              <a:rPr lang="en-US" dirty="0">
                <a:latin typeface="Times New Roman"/>
                <a:cs typeface="Times New Roman"/>
              </a:rPr>
              <a:t>structure and its specific function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Proteins can be described according to their large range of functions in the body e.g. antibody, enzyme, messenger, structural component and transport/storage. </a:t>
            </a:r>
          </a:p>
        </p:txBody>
      </p:sp>
    </p:spTree>
    <p:extLst>
      <p:ext uri="{BB962C8B-B14F-4D97-AF65-F5344CB8AC3E}">
        <p14:creationId xmlns:p14="http://schemas.microsoft.com/office/powerpoint/2010/main" val="31338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It is the linear sequence of amino acids.</a:t>
            </a: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Covalent bonds </a:t>
            </a:r>
            <a:r>
              <a:rPr lang="en-US" dirty="0" smtClean="0">
                <a:latin typeface="Times New Roman"/>
                <a:cs typeface="Times New Roman"/>
              </a:rPr>
              <a:t>in the primary structure of protein:</a:t>
            </a:r>
            <a:endParaRPr lang="en-US" dirty="0">
              <a:latin typeface="Times New Roman"/>
              <a:cs typeface="Times New Roman"/>
            </a:endParaRP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Peptide bond.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Disulfide bond (if any).</a:t>
            </a:r>
          </a:p>
        </p:txBody>
      </p:sp>
      <p:pic>
        <p:nvPicPr>
          <p:cNvPr id="4" name="Picture 2" descr="http://users.rcn.com/jkimball.ma.ultranet/BiologyPages/P/Pept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14" y="2440343"/>
            <a:ext cx="4232903" cy="230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Primary structure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552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/>
                <a:cs typeface="Times New Roman"/>
              </a:rPr>
              <a:t>Peptide Bond (amide bond)</a:t>
            </a:r>
          </a:p>
        </p:txBody>
      </p:sp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31900"/>
            <a:ext cx="8042275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ers.rcn.com/jkimball.ma.ultranet/BiologyPages/T/Tripept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30" y="413876"/>
            <a:ext cx="43434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81000" y="3658590"/>
            <a:ext cx="793616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Each </a:t>
            </a:r>
            <a:r>
              <a:rPr lang="en-US" sz="2200" dirty="0">
                <a:latin typeface="Times New Roman"/>
                <a:cs typeface="Times New Roman"/>
              </a:rPr>
              <a:t>amino acid in a chain makes two peptide </a:t>
            </a:r>
            <a:r>
              <a:rPr lang="en-US" sz="2200" dirty="0" smtClean="0">
                <a:latin typeface="Times New Roman"/>
                <a:cs typeface="Times New Roman"/>
              </a:rPr>
              <a:t>bonds.</a:t>
            </a:r>
          </a:p>
          <a:p>
            <a:pPr algn="just"/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The </a:t>
            </a:r>
            <a:r>
              <a:rPr lang="en-US" sz="2200" dirty="0">
                <a:latin typeface="Times New Roman"/>
                <a:cs typeface="Times New Roman"/>
              </a:rPr>
              <a:t>amino acids at the two ends of a chain make only one peptide </a:t>
            </a:r>
            <a:r>
              <a:rPr lang="en-US" sz="2200" dirty="0" smtClean="0">
                <a:latin typeface="Times New Roman"/>
                <a:cs typeface="Times New Roman"/>
              </a:rPr>
              <a:t>bond.</a:t>
            </a: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The amino acid </a:t>
            </a:r>
            <a:r>
              <a:rPr lang="en-US" sz="2200" dirty="0">
                <a:latin typeface="Times New Roman"/>
                <a:cs typeface="Times New Roman"/>
              </a:rPr>
              <a:t>with a free amino group is called amino terminus or </a:t>
            </a:r>
            <a:r>
              <a:rPr lang="en-US" sz="2200" dirty="0" smtClean="0">
                <a:latin typeface="Times New Roman"/>
                <a:cs typeface="Times New Roman"/>
              </a:rPr>
              <a:t>NH</a:t>
            </a:r>
            <a:r>
              <a:rPr lang="en-US" sz="2200" baseline="-25000" dirty="0" smtClean="0"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latin typeface="Times New Roman"/>
                <a:cs typeface="Times New Roman"/>
              </a:rPr>
              <a:t>-terminus.</a:t>
            </a:r>
          </a:p>
          <a:p>
            <a:pPr algn="just"/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The amino acid </a:t>
            </a:r>
            <a:r>
              <a:rPr lang="en-US" sz="2200" dirty="0">
                <a:latin typeface="Times New Roman"/>
                <a:cs typeface="Times New Roman"/>
              </a:rPr>
              <a:t>with a free carboxylic group is called carboxyl terminus or </a:t>
            </a:r>
            <a:r>
              <a:rPr lang="en-US" sz="2200" dirty="0" smtClean="0">
                <a:latin typeface="Times New Roman"/>
                <a:cs typeface="Times New Roman"/>
              </a:rPr>
              <a:t>COOH-terminus.</a:t>
            </a:r>
            <a:endParaRPr lang="en-US" sz="2200" dirty="0">
              <a:latin typeface="Times New Roman"/>
              <a:cs typeface="Times New Roman"/>
            </a:endParaRPr>
          </a:p>
          <a:p>
            <a:pPr algn="just">
              <a:buFont typeface="Arial" charset="0"/>
              <a:buChar char="•"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7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8691E-7 3.69238E-6 L -0.00017 -0.21566 " pathEditMode="relative" rAng="0" ptsTypes="AA">
                                      <p:cBhvr>
                                        <p:cTn id="15" dur="1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07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4 L 0.00017 -0.20964 " pathEditMode="relative" rAng="0" ptsTypes="AA">
                                      <p:cBhvr>
                                        <p:cTn id="17" dur="1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Peptides</a:t>
            </a:r>
            <a:endParaRPr lang="en-US" dirty="0">
              <a:ea typeface="+mj-ea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Times New Roman"/>
                <a:cs typeface="Times New Roman"/>
              </a:rPr>
              <a:t>Amino acids can be polymerized to form </a:t>
            </a:r>
            <a:r>
              <a:rPr lang="en-US" b="1" dirty="0" smtClean="0">
                <a:latin typeface="Times New Roman"/>
                <a:cs typeface="Times New Roman"/>
              </a:rPr>
              <a:t>chains:</a:t>
            </a:r>
            <a:endParaRPr lang="en-US" b="1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Two amino acids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dirty="0" smtClean="0">
                <a:latin typeface="Times New Roman"/>
                <a:cs typeface="Times New Roman"/>
              </a:rPr>
              <a:t>dipeptide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one peptide bond.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Three amino acids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dirty="0" err="1" smtClean="0">
                <a:latin typeface="Times New Roman"/>
                <a:cs typeface="Times New Roman"/>
                <a:sym typeface="Wingdings"/>
              </a:rPr>
              <a:t>tripeptide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  two peptide bonds.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Four amino acids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dirty="0" err="1" smtClean="0">
                <a:latin typeface="Times New Roman"/>
                <a:cs typeface="Times New Roman"/>
                <a:sym typeface="Wingdings"/>
              </a:rPr>
              <a:t>tetrapeptide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  three peptide bonds.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Times New Roman"/>
                <a:cs typeface="Times New Roman"/>
              </a:rPr>
              <a:t>Few </a:t>
            </a:r>
            <a:r>
              <a:rPr lang="en-US" sz="2200" dirty="0" smtClean="0">
                <a:latin typeface="Times New Roman"/>
                <a:cs typeface="Times New Roman"/>
              </a:rPr>
              <a:t>(2-20 amino acids)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oligopeptide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More (&gt;20 amino acids)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en-US" sz="2200" dirty="0" smtClean="0">
                <a:latin typeface="Times New Roman"/>
                <a:cs typeface="Times New Roman"/>
              </a:rPr>
              <a:t> polypeptide.</a:t>
            </a:r>
          </a:p>
          <a:p>
            <a:pPr marL="114300" indent="0" eaLnBrk="1" hangingPunct="1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 eaLnBrk="1" hangingPunct="1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7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880"/>
            <a:ext cx="7620000" cy="4800600"/>
          </a:xfrm>
        </p:spPr>
        <p:txBody>
          <a:bodyPr/>
          <a:lstStyle/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DNA sequencing.</a:t>
            </a:r>
          </a:p>
          <a:p>
            <a:pPr algn="just"/>
            <a:r>
              <a:rPr lang="en-US" dirty="0">
                <a:latin typeface="Times New Roman"/>
                <a:cs typeface="Times New Roman"/>
              </a:rPr>
              <a:t>Direct amino acids sequencing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ctr">
              <a:buNone/>
            </a:pPr>
            <a:r>
              <a:rPr lang="en-US" sz="2800" b="1" dirty="0" smtClean="0">
                <a:latin typeface="Times New Roman"/>
                <a:cs typeface="Times New Roman"/>
              </a:rPr>
              <a:t>How to determine the primary structure sequence?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7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0229E-6 -2.38592E-7 L -0.00295 -0.358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79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502</TotalTime>
  <Words>1053</Words>
  <Application>Microsoft Office PowerPoint</Application>
  <PresentationFormat>On-screen Show (4:3)</PresentationFormat>
  <Paragraphs>188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Palatino</vt:lpstr>
      <vt:lpstr>Times New Roman</vt:lpstr>
      <vt:lpstr>Wingdings</vt:lpstr>
      <vt:lpstr>Adjacency</vt:lpstr>
      <vt:lpstr>Protein structure</vt:lpstr>
      <vt:lpstr>Learning outcomes</vt:lpstr>
      <vt:lpstr>What are proteins?</vt:lpstr>
      <vt:lpstr>What are proteins?</vt:lpstr>
      <vt:lpstr>Primary structure</vt:lpstr>
      <vt:lpstr>Peptide Bond (amide bond)</vt:lpstr>
      <vt:lpstr>PowerPoint Presentation</vt:lpstr>
      <vt:lpstr>Peptides</vt:lpstr>
      <vt:lpstr>PowerPoint Presentation</vt:lpstr>
      <vt:lpstr>Secondary structure</vt:lpstr>
      <vt:lpstr>PowerPoint Presentation</vt:lpstr>
      <vt:lpstr>Secondary structure</vt:lpstr>
      <vt:lpstr>Secondary structure</vt:lpstr>
      <vt:lpstr>Secondary structure</vt:lpstr>
      <vt:lpstr>Secondary structure</vt:lpstr>
      <vt:lpstr>Secondary structure</vt:lpstr>
      <vt:lpstr>Tertiary structure</vt:lpstr>
      <vt:lpstr>Tertiary structure</vt:lpstr>
      <vt:lpstr>Tertiary structure</vt:lpstr>
      <vt:lpstr>Tertiary structure</vt:lpstr>
      <vt:lpstr>Quaternary structure</vt:lpstr>
      <vt:lpstr>Hemoglobin</vt:lpstr>
      <vt:lpstr>Denaturation of proteins</vt:lpstr>
      <vt:lpstr>Protein misfolding</vt:lpstr>
      <vt:lpstr>Protein misfolding</vt:lpstr>
      <vt:lpstr>PowerPoint Presentation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aboo alde</cp:lastModifiedBy>
  <cp:revision>99</cp:revision>
  <dcterms:created xsi:type="dcterms:W3CDTF">2014-02-16T04:46:36Z</dcterms:created>
  <dcterms:modified xsi:type="dcterms:W3CDTF">2015-08-27T14:19:01Z</dcterms:modified>
</cp:coreProperties>
</file>