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90" r:id="rId3"/>
    <p:sldId id="259" r:id="rId4"/>
    <p:sldId id="265" r:id="rId5"/>
    <p:sldId id="266" r:id="rId6"/>
    <p:sldId id="281" r:id="rId7"/>
    <p:sldId id="285" r:id="rId8"/>
    <p:sldId id="283" r:id="rId9"/>
    <p:sldId id="267" r:id="rId10"/>
    <p:sldId id="268" r:id="rId11"/>
    <p:sldId id="272" r:id="rId12"/>
    <p:sldId id="273" r:id="rId13"/>
    <p:sldId id="286" r:id="rId14"/>
    <p:sldId id="271" r:id="rId15"/>
    <p:sldId id="274" r:id="rId16"/>
    <p:sldId id="275" r:id="rId17"/>
    <p:sldId id="276" r:id="rId18"/>
    <p:sldId id="277" r:id="rId19"/>
    <p:sldId id="284" r:id="rId20"/>
    <p:sldId id="278" r:id="rId21"/>
    <p:sldId id="279" r:id="rId22"/>
    <p:sldId id="280" r:id="rId23"/>
    <p:sldId id="289" r:id="rId24"/>
    <p:sldId id="288" r:id="rId25"/>
    <p:sldId id="287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76" autoAdjust="0"/>
  </p:normalViewPr>
  <p:slideViewPr>
    <p:cSldViewPr snapToGrid="0" snapToObjects="1"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8/30/2015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iowiki.ucdavis.edu/Genetics/Unit_I:_Genes,_Nucleic_Acids,_Genomes_and_Chromosomes/Chapter_2._Structures_of_nucleic_acids/B-Form,_A-Form,_Z-Form_of_DNA" TargetMode="External"/><Relationship Id="rId2" Type="http://schemas.openxmlformats.org/officeDocument/2006/relationships/hyperlink" Target="http://www.tulane.edu/~biochem/nolan/lectures/rna/bzcomp2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304"/>
            <a:ext cx="7543800" cy="2593975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Molecular biology (1)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244982"/>
            <a:ext cx="6461760" cy="2305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(Foundation Block)</a:t>
            </a:r>
            <a:endParaRPr lang="en-US" sz="2400" dirty="0" smtClean="0"/>
          </a:p>
          <a:p>
            <a:r>
              <a:rPr lang="en-US" sz="2400" dirty="0" smtClean="0"/>
              <a:t>Dr. Ahmed Mujamammi</a:t>
            </a:r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Sumbul</a:t>
            </a:r>
            <a:r>
              <a:rPr lang="en-US" sz="2400" dirty="0" smtClean="0"/>
              <a:t> </a:t>
            </a:r>
            <a:r>
              <a:rPr lang="en-US" sz="2400" dirty="0" err="1" smtClean="0"/>
              <a:t>Fatma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Function of nucleotides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Polymers of nucleotides (as DNA or RNA) store and transfer genetic </a:t>
            </a:r>
            <a:r>
              <a:rPr lang="en-US" dirty="0" smtClean="0">
                <a:latin typeface="Times New Roman"/>
                <a:cs typeface="Times New Roman"/>
              </a:rPr>
              <a:t>information.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Free nucleotides and their derivatives perform various metabolic functions not related to genetic </a:t>
            </a:r>
            <a:r>
              <a:rPr lang="en-US" dirty="0" smtClean="0">
                <a:latin typeface="Times New Roman"/>
                <a:cs typeface="Times New Roman"/>
              </a:rPr>
              <a:t>information</a:t>
            </a:r>
            <a:r>
              <a:rPr lang="ar-SA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Other nucleotides: FAD, NAD, </a:t>
            </a:r>
            <a:r>
              <a:rPr lang="en-US" dirty="0" smtClean="0">
                <a:latin typeface="Times New Roman"/>
                <a:cs typeface="Times New Roman"/>
              </a:rPr>
              <a:t>CoA</a:t>
            </a:r>
            <a:r>
              <a:rPr lang="ar-SA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13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double helix DNA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structure of DNA was first determined by James Watson and Francis Crick in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1953.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Commonly known as Watson-Crick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structure.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07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Features of Watson-Crick DNA structure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Two polynucleotide chains wind around a common axis to form a double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helix.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two strands are anti-parallel (run in opposite direction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strand is a right-handed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helix.</a:t>
            </a: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circleNumDbPlain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nitrogenous bases are in the center of the double helix and the sugar-phosphate chains are on the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sides.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circleNumDbPlain"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62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surface of the double helix contains 2 grooves: the major and minor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grooves.</a:t>
            </a:r>
          </a:p>
          <a:p>
            <a:pPr marL="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base is hydrogen bonded to a base in the opposite strand to form a base pair (A-T and G-C), known as complementary base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pairing.</a:t>
            </a:r>
          </a:p>
          <a:p>
            <a:pPr marL="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+mj-ea"/>
              <a:buAutoNum type="circleNumDbPlain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helix has 10 base pairs (bp) per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turn.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Watson-Crick base pairs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 smtClean="0">
                <a:latin typeface="Palatino" pitchFamily="18" charset="0"/>
              </a:rPr>
              <a:t>		</a:t>
            </a:r>
          </a:p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>
                <a:latin typeface="Palatino" pitchFamily="18" charset="0"/>
              </a:rPr>
              <a:t>	</a:t>
            </a:r>
            <a:r>
              <a:rPr lang="en-US" sz="2400" dirty="0" smtClean="0">
                <a:latin typeface="Palatino" pitchFamily="18" charset="0"/>
              </a:rPr>
              <a:t>	Adenine </a:t>
            </a:r>
            <a:r>
              <a:rPr lang="en-US" sz="2400" dirty="0">
                <a:latin typeface="Palatino" pitchFamily="18" charset="0"/>
              </a:rPr>
              <a:t>(A)	  </a:t>
            </a:r>
            <a:r>
              <a:rPr lang="en-US" sz="2400" dirty="0" smtClean="0">
                <a:latin typeface="Palatino" pitchFamily="18" charset="0"/>
              </a:rPr>
              <a:t>   Thymine </a:t>
            </a:r>
            <a:r>
              <a:rPr lang="en-US" sz="2400" dirty="0">
                <a:latin typeface="Palatino" pitchFamily="18" charset="0"/>
              </a:rPr>
              <a:t>(T)</a:t>
            </a:r>
          </a:p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 smtClean="0">
                <a:latin typeface="Palatino" pitchFamily="18" charset="0"/>
              </a:rPr>
              <a:t>		Guanine </a:t>
            </a:r>
            <a:r>
              <a:rPr lang="en-US" sz="2400" dirty="0">
                <a:latin typeface="Palatino" pitchFamily="18" charset="0"/>
              </a:rPr>
              <a:t>(G) 	   </a:t>
            </a:r>
            <a:r>
              <a:rPr lang="en-US" sz="2400" dirty="0" smtClean="0">
                <a:latin typeface="Palatino" pitchFamily="18" charset="0"/>
              </a:rPr>
              <a:t>  Cytosine </a:t>
            </a:r>
            <a:r>
              <a:rPr lang="en-US" sz="2400" dirty="0">
                <a:latin typeface="Palatino" pitchFamily="18" charset="0"/>
              </a:rPr>
              <a:t>(C)</a:t>
            </a:r>
            <a:endParaRPr lang="en-US" sz="2400" dirty="0">
              <a:solidFill>
                <a:srgbClr val="33CC33"/>
              </a:solidFill>
              <a:latin typeface="Palatino" pitchFamily="18" charset="0"/>
            </a:endParaRPr>
          </a:p>
          <a:p>
            <a:endParaRPr lang="en-US" dirty="0"/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4102718" y="2228280"/>
            <a:ext cx="414261" cy="548640"/>
            <a:chOff x="3384" y="1728"/>
            <a:chExt cx="192" cy="480"/>
          </a:xfrm>
        </p:grpSpPr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3384" y="2112"/>
              <a:ext cx="192" cy="96"/>
              <a:chOff x="2232" y="3264"/>
              <a:chExt cx="192" cy="96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232" y="32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>
                <a:off x="2232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9"/>
              <p:cNvSpPr>
                <a:spLocks noChangeShapeType="1"/>
              </p:cNvSpPr>
              <p:nvPr/>
            </p:nvSpPr>
            <p:spPr bwMode="auto">
              <a:xfrm>
                <a:off x="2232" y="336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3384" y="1728"/>
              <a:ext cx="192" cy="48"/>
              <a:chOff x="3396" y="2688"/>
              <a:chExt cx="192" cy="48"/>
            </a:xfrm>
          </p:grpSpPr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3396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3396" y="27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731750" y="3391112"/>
            <a:ext cx="51153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In RNA, Thymine is replaced by Uracil (U)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30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Types of DNA structure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7" name="Picture 2" descr="http://upload.wikimedia.org/wikipedia/commons/b/b1/A-DNA%2C_B-DNA_and_Z-D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551" y="3861044"/>
            <a:ext cx="5034225" cy="291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7506"/>
              </p:ext>
            </p:extLst>
          </p:nvPr>
        </p:nvGraphicFramePr>
        <p:xfrm>
          <a:off x="567164" y="1397002"/>
          <a:ext cx="7510036" cy="2565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7509"/>
                <a:gridCol w="1877509"/>
                <a:gridCol w="1877509"/>
                <a:gridCol w="1877509"/>
              </a:tblGrid>
              <a:tr h="26262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A-DNA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B-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DNA</a:t>
                      </a:r>
                      <a:r>
                        <a:rPr lang="en-GB" sz="1400" baseline="30000" dirty="0" smtClean="0">
                          <a:solidFill>
                            <a:srgbClr val="FF66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*</a:t>
                      </a:r>
                      <a:endParaRPr lang="en-US" sz="1400" baseline="30000" dirty="0">
                        <a:solidFill>
                          <a:srgbClr val="FF66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Z-DNA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Direction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Left-handed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Helix length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Short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Elongated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More elongated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Major groove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Deep and narrow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Not real groove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Minor groove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Placement of bp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Displaced away from the helical axis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Centred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over the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helical axis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Zig-zag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pattern (nearly perpendicular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to the helical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axis)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bp per turn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11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7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Conformation of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deoxyribose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400" b="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400" b="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 (C</a:t>
                      </a:r>
                      <a:r>
                        <a:rPr lang="en-GB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 ; C (C</a:t>
                      </a:r>
                      <a:r>
                        <a:rPr lang="en-GB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8522" y="3920618"/>
            <a:ext cx="2639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* Watson-Crick model (B-DNA)</a:t>
            </a:r>
            <a:endParaRPr lang="en-US" sz="1400" b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78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DNA supercoiling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The chromosomes of many bacteria and viruses </a:t>
            </a:r>
            <a:r>
              <a:rPr lang="en-US" dirty="0" smtClean="0">
                <a:latin typeface="Times New Roman"/>
                <a:cs typeface="Times New Roman"/>
              </a:rPr>
              <a:t>contain circular </a:t>
            </a:r>
            <a:r>
              <a:rPr lang="en-US" dirty="0">
                <a:latin typeface="Times New Roman"/>
                <a:cs typeface="Times New Roman"/>
              </a:rPr>
              <a:t>DNA which is </a:t>
            </a:r>
            <a:r>
              <a:rPr lang="en-US" dirty="0" smtClean="0">
                <a:latin typeface="Times New Roman"/>
                <a:cs typeface="Times New Roman"/>
              </a:rPr>
              <a:t>supercoiled.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0050" y="2854491"/>
            <a:ext cx="7886453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Melting temperature (MT)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10" y="1600200"/>
            <a:ext cx="8055427" cy="48006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temperature at which the double-stranded DNA is separated into two single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strands.</a:t>
            </a: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MT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of DNA depends on nitrogenous base content (A-T and G-C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G-C has 3 hydrogen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bonds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  <a:sym typeface="Wingdings"/>
              </a:rPr>
              <a:t>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stronger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than A-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39713" y="3715143"/>
            <a:ext cx="3303132" cy="29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6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RNA (Types and function)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33CC33"/>
              </a:buClr>
              <a:defRPr/>
            </a:pPr>
            <a:r>
              <a:rPr lang="en-US" b="1" dirty="0" smtClean="0">
                <a:latin typeface="Times New Roman"/>
                <a:cs typeface="Times New Roman"/>
              </a:rPr>
              <a:t>RNA is a single-stranded polymer of </a:t>
            </a:r>
            <a:r>
              <a:rPr lang="en-US" b="1" dirty="0" err="1" smtClean="0">
                <a:latin typeface="Times New Roman"/>
                <a:cs typeface="Times New Roman"/>
              </a:rPr>
              <a:t>ribonucleotides</a:t>
            </a:r>
            <a:r>
              <a:rPr lang="en-US" b="1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Clr>
                <a:srgbClr val="33CC33"/>
              </a:buClr>
              <a:buNone/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Clr>
                <a:srgbClr val="33CC33"/>
              </a:buClr>
              <a:defRPr/>
            </a:pPr>
            <a:r>
              <a:rPr lang="en-US" b="1" dirty="0" smtClean="0">
                <a:latin typeface="Times New Roman"/>
                <a:cs typeface="Times New Roman"/>
              </a:rPr>
              <a:t>Types of RNA:</a:t>
            </a:r>
            <a:endParaRPr lang="en-US" b="1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smtClean="0">
                <a:latin typeface="Times New Roman"/>
                <a:cs typeface="Times New Roman"/>
              </a:rPr>
              <a:t>mRNA </a:t>
            </a:r>
            <a:r>
              <a:rPr lang="en-US" sz="2200" i="1" u="sng" dirty="0">
                <a:latin typeface="Times New Roman"/>
                <a:cs typeface="Times New Roman"/>
              </a:rPr>
              <a:t>(messenger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Transcription process (from DNA to mRNA</a:t>
            </a:r>
            <a:r>
              <a:rPr lang="en-US" sz="2200" dirty="0" smtClean="0">
                <a:latin typeface="Times New Roman"/>
                <a:cs typeface="Times New Roman"/>
              </a:rPr>
              <a:t>).</a:t>
            </a:r>
          </a:p>
          <a:p>
            <a:pPr marL="411480" lvl="1" indent="0" algn="just">
              <a:buClr>
                <a:srgbClr val="33CC33"/>
              </a:buClr>
              <a:buNone/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err="1">
                <a:latin typeface="Times New Roman"/>
                <a:cs typeface="Times New Roman"/>
              </a:rPr>
              <a:t>tRNA</a:t>
            </a:r>
            <a:r>
              <a:rPr lang="en-US" sz="2200" i="1" u="sng" dirty="0">
                <a:latin typeface="Times New Roman"/>
                <a:cs typeface="Times New Roman"/>
              </a:rPr>
              <a:t> (transfer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</a:t>
            </a:r>
            <a:r>
              <a:rPr lang="en-US" sz="2200" dirty="0" smtClean="0">
                <a:latin typeface="Times New Roman"/>
                <a:cs typeface="Times New Roman"/>
              </a:rPr>
              <a:t>Recognition and transferring. It recognizes amino acids’ codons and transfers the selected amino </a:t>
            </a:r>
            <a:r>
              <a:rPr lang="en-US" sz="2200" dirty="0">
                <a:latin typeface="Times New Roman"/>
                <a:cs typeface="Times New Roman"/>
              </a:rPr>
              <a:t>acids to the growing protein </a:t>
            </a:r>
            <a:r>
              <a:rPr lang="en-US" sz="2200" dirty="0" smtClean="0">
                <a:latin typeface="Times New Roman"/>
                <a:cs typeface="Times New Roman"/>
              </a:rPr>
              <a:t>chain.</a:t>
            </a:r>
          </a:p>
          <a:p>
            <a:pPr lvl="1" algn="just">
              <a:buClr>
                <a:srgbClr val="33CC33"/>
              </a:buClr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err="1" smtClean="0">
                <a:latin typeface="Times New Roman"/>
                <a:cs typeface="Times New Roman"/>
              </a:rPr>
              <a:t>rRNA</a:t>
            </a:r>
            <a:r>
              <a:rPr lang="en-US" sz="2200" i="1" u="sng" dirty="0">
                <a:latin typeface="Times New Roman"/>
                <a:cs typeface="Times New Roman"/>
              </a:rPr>
              <a:t> </a:t>
            </a:r>
            <a:r>
              <a:rPr lang="en-US" sz="2200" i="1" u="sng" dirty="0" smtClean="0">
                <a:latin typeface="Times New Roman"/>
                <a:cs typeface="Times New Roman"/>
              </a:rPr>
              <a:t>(</a:t>
            </a:r>
            <a:r>
              <a:rPr lang="en-US" sz="2200" i="1" u="sng" dirty="0">
                <a:latin typeface="Times New Roman"/>
                <a:cs typeface="Times New Roman"/>
              </a:rPr>
              <a:t>ribosomal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Site of protein synthesis (factory</a:t>
            </a:r>
            <a:r>
              <a:rPr lang="en-US" sz="2200" dirty="0" smtClean="0">
                <a:latin typeface="Times New Roman"/>
                <a:cs typeface="Times New Roman"/>
              </a:rPr>
              <a:t>).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4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79904" y="5867400"/>
            <a:ext cx="8743950" cy="533400"/>
          </a:xfrm>
        </p:spPr>
        <p:txBody>
          <a:bodyPr/>
          <a:lstStyle/>
          <a:p>
            <a:pPr algn="ctr" eaLnBrk="1" hangingPunct="1"/>
            <a:r>
              <a:rPr lang="en-US" sz="2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Structure of a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tRNA</a:t>
            </a:r>
            <a:endParaRPr lang="en-US" sz="22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90234" y="228600"/>
            <a:ext cx="3830637" cy="5524500"/>
          </a:xfrm>
        </p:spPr>
      </p:pic>
    </p:spTree>
    <p:extLst>
      <p:ext uri="{BB962C8B-B14F-4D97-AF65-F5344CB8AC3E}">
        <p14:creationId xmlns:p14="http://schemas.microsoft.com/office/powerpoint/2010/main" val="19102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Learning outcomes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>
                <a:latin typeface="Times New Roman"/>
                <a:cs typeface="Times New Roman"/>
              </a:rPr>
              <a:t>To learn the central dogma of molecular biology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lvl="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lvl="0" algn="just"/>
            <a:r>
              <a:rPr lang="en-US" dirty="0">
                <a:latin typeface="Times New Roman"/>
                <a:cs typeface="Times New Roman"/>
              </a:rPr>
              <a:t>To have an understanding of the composition, types and structure of DNA and RNA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lvl="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To have an idea about the organization of DNA in the chromosome and the role of histone proteins. </a:t>
            </a:r>
          </a:p>
        </p:txBody>
      </p:sp>
    </p:spTree>
    <p:extLst>
      <p:ext uri="{BB962C8B-B14F-4D97-AF65-F5344CB8AC3E}">
        <p14:creationId xmlns:p14="http://schemas.microsoft.com/office/powerpoint/2010/main" val="2837344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How DNA is organized in a chromosome?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human genome contains 3.5 billion base pairs and more than 95% is non-coding or “junk”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DNA.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DNA from single 23 human chromosomes have a length of 1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meter.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How such large quantities of DNA are packed into a single cell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?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chromosome is a complex of a single linear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 molecule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and protein called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chromatin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50% of chromatin consists of proteins called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histones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470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Histones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Five major types of histones:</a:t>
            </a:r>
          </a:p>
          <a:p>
            <a:pPr marL="411480" lvl="1" indent="0" algn="just">
              <a:buClr>
                <a:schemeClr val="accent1"/>
              </a:buClr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	H1	H2A</a:t>
            </a:r>
            <a:r>
              <a:rPr lang="en-US" sz="2200" dirty="0">
                <a:latin typeface="Times New Roman"/>
                <a:cs typeface="Times New Roman"/>
              </a:rPr>
              <a:t>	</a:t>
            </a:r>
            <a:r>
              <a:rPr lang="en-US" sz="2200" dirty="0" smtClean="0">
                <a:latin typeface="Times New Roman"/>
                <a:cs typeface="Times New Roman"/>
              </a:rPr>
              <a:t>H2B	H3	H4</a:t>
            </a:r>
          </a:p>
          <a:p>
            <a:pPr marL="411480" lvl="1" indent="0" algn="just">
              <a:buClr>
                <a:schemeClr val="accent1"/>
              </a:buClr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Histones have positively charged amino acids (arginine and lysine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These proteins bind to negatively charged PO</a:t>
            </a:r>
            <a:r>
              <a:rPr lang="en-US" baseline="-25000" dirty="0">
                <a:latin typeface="Times New Roman"/>
                <a:cs typeface="Times New Roman"/>
              </a:rPr>
              <a:t>4</a:t>
            </a:r>
            <a:r>
              <a:rPr lang="en-US" dirty="0">
                <a:latin typeface="Times New Roman"/>
                <a:cs typeface="Times New Roman"/>
              </a:rPr>
              <a:t> groups of DNA to stabilize the chromatin </a:t>
            </a:r>
            <a:r>
              <a:rPr lang="en-US" dirty="0" smtClean="0">
                <a:latin typeface="Times New Roman"/>
                <a:cs typeface="Times New Roman"/>
              </a:rPr>
              <a:t>structure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7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Nucleosomes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Nucleosomes are particles consisting of DNA and histones connected by thin strands of naked DNA (like beads on a string;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Sibhah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in Arabic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Nucleosomes consist of the histone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octamer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(eight) and DNA</a:t>
            </a:r>
          </a:p>
          <a:p>
            <a:pPr marL="411480" lvl="1" indent="0" algn="ctr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(H2A)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(H2B)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(H3)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(H4)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</a:p>
          <a:p>
            <a:pPr lvl="1" algn="just">
              <a:lnSpc>
                <a:spcPct val="90000"/>
              </a:lnSpc>
              <a:buClr>
                <a:schemeClr val="accent1"/>
              </a:buClr>
              <a:buNone/>
            </a:pPr>
            <a:endParaRPr lang="en-US" sz="2200" baseline="-250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H1 binds to 2 complete helical turns of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84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" y="5404008"/>
            <a:ext cx="8743950" cy="762000"/>
          </a:xfrm>
        </p:spPr>
        <p:txBody>
          <a:bodyPr/>
          <a:lstStyle/>
          <a:p>
            <a:pPr algn="ctr" eaLnBrk="1" hangingPunct="1"/>
            <a:r>
              <a:rPr lang="en-US" sz="2200" b="1" smtClean="0">
                <a:solidFill>
                  <a:schemeClr val="tx1"/>
                </a:solidFill>
                <a:latin typeface="Times New Roman"/>
                <a:cs typeface="Times New Roman"/>
              </a:rPr>
              <a:t>Electron micrograph of chromatin showing nucleosomes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7321" y="911507"/>
            <a:ext cx="5894350" cy="4427995"/>
          </a:xfrm>
        </p:spPr>
      </p:pic>
    </p:spTree>
    <p:extLst>
      <p:ext uri="{BB962C8B-B14F-4D97-AF65-F5344CB8AC3E}">
        <p14:creationId xmlns:p14="http://schemas.microsoft.com/office/powerpoint/2010/main" val="24841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325" y="5638800"/>
            <a:ext cx="6416687" cy="762000"/>
          </a:xfrm>
        </p:spPr>
        <p:txBody>
          <a:bodyPr/>
          <a:lstStyle/>
          <a:p>
            <a:pPr algn="ctr" eaLnBrk="1" hangingPunct="1"/>
            <a:r>
              <a:rPr lang="en-US" sz="2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A nucleosome showing interaction of histones with the DNA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1944" y="878448"/>
            <a:ext cx="5588870" cy="3779985"/>
          </a:xfrm>
        </p:spPr>
      </p:pic>
    </p:spTree>
    <p:extLst>
      <p:ext uri="{BB962C8B-B14F-4D97-AF65-F5344CB8AC3E}">
        <p14:creationId xmlns:p14="http://schemas.microsoft.com/office/powerpoint/2010/main" val="11823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 regul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1" y="787402"/>
            <a:ext cx="8127398" cy="4679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9552" y="5849817"/>
            <a:ext cx="6776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/>
                <a:cs typeface="Times New Roman"/>
              </a:rPr>
              <a:t>Chromatin filament with nucleosomes and naked DNA</a:t>
            </a:r>
          </a:p>
        </p:txBody>
      </p:sp>
    </p:spTree>
    <p:extLst>
      <p:ext uri="{BB962C8B-B14F-4D97-AF65-F5344CB8AC3E}">
        <p14:creationId xmlns:p14="http://schemas.microsoft.com/office/powerpoint/2010/main" val="10241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Reference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Lippincott’s </a:t>
            </a:r>
            <a:r>
              <a:rPr lang="en-US" dirty="0">
                <a:latin typeface="Times New Roman"/>
                <a:cs typeface="Times New Roman"/>
              </a:rPr>
              <a:t>Illustrated reviews: Biochemistry 4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 edition – </a:t>
            </a:r>
            <a:r>
              <a:rPr lang="en-US">
                <a:latin typeface="Times New Roman"/>
                <a:cs typeface="Times New Roman"/>
              </a:rPr>
              <a:t>unit </a:t>
            </a:r>
            <a:r>
              <a:rPr lang="en-US" dirty="0">
                <a:latin typeface="Times New Roman"/>
                <a:cs typeface="Times New Roman"/>
              </a:rPr>
              <a:t>6</a:t>
            </a:r>
            <a:r>
              <a:rPr lang="en-US" smtClean="0">
                <a:latin typeface="Times New Roman"/>
                <a:cs typeface="Times New Roman"/>
              </a:rPr>
              <a:t>.</a:t>
            </a:r>
            <a:endParaRPr lang="en-US" dirty="0" smtClean="0">
              <a:latin typeface="Times New Roman"/>
              <a:cs typeface="Times New Roman"/>
            </a:endParaRP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dirty="0">
                <a:latin typeface="Times New Roman"/>
                <a:cs typeface="Times New Roman"/>
              </a:rPr>
              <a:t>Biochemistry by </a:t>
            </a:r>
            <a:r>
              <a:rPr lang="en-US" dirty="0" err="1">
                <a:latin typeface="Times New Roman"/>
                <a:cs typeface="Times New Roman"/>
              </a:rPr>
              <a:t>Voet</a:t>
            </a:r>
            <a:r>
              <a:rPr lang="en-US" dirty="0">
                <a:latin typeface="Times New Roman"/>
                <a:cs typeface="Times New Roman"/>
              </a:rPr>
              <a:t> and </a:t>
            </a:r>
            <a:r>
              <a:rPr lang="en-US" dirty="0" err="1">
                <a:latin typeface="Times New Roman"/>
                <a:cs typeface="Times New Roman"/>
              </a:rPr>
              <a:t>Voet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3</a:t>
            </a:r>
            <a:r>
              <a:rPr lang="en-US" baseline="30000" dirty="0" smtClean="0">
                <a:latin typeface="Times New Roman"/>
                <a:cs typeface="Times New Roman"/>
              </a:rPr>
              <a:t>rd</a:t>
            </a:r>
            <a:r>
              <a:rPr lang="en-US" dirty="0" smtClean="0">
                <a:latin typeface="Times New Roman"/>
                <a:cs typeface="Times New Roman"/>
              </a:rPr>
              <a:t> edition.</a:t>
            </a:r>
          </a:p>
          <a:p>
            <a:pPr algn="just">
              <a:buFontTx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http://www.tulane.edu/~biochem/nolan/lectures/rna/bzcomp2.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htm</a:t>
            </a:r>
            <a:endParaRPr lang="en-US" sz="1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endParaRPr lang="en-US" sz="1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http://biowiki.ucdavis.edu/Genetics/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Unit_I%</a:t>
            </a: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3A_Genes,_Nucleic_Acids,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_Genomes_</a:t>
            </a:r>
          </a:p>
          <a:p>
            <a:pPr marL="357188" inden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and_Chromosomes</a:t>
            </a: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/Chapter_2._Structures_of_nucleic_acids/B-Form,_A-Form,_Z-Form_of_DNA</a:t>
            </a:r>
            <a:endParaRPr lang="en-US" sz="16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23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central dogma of Molecular Biology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5675" y="2334929"/>
            <a:ext cx="3564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A portion of </a:t>
            </a:r>
            <a:r>
              <a:rPr lang="en-US" sz="2000" b="1" i="1" dirty="0" smtClean="0">
                <a:latin typeface="Times New Roman"/>
                <a:cs typeface="Times New Roman"/>
              </a:rPr>
              <a:t>DNA</a:t>
            </a:r>
            <a:r>
              <a:rPr lang="en-US" sz="2000" i="1" dirty="0" smtClean="0">
                <a:latin typeface="Times New Roman"/>
                <a:cs typeface="Times New Roman"/>
              </a:rPr>
              <a:t>, called a </a:t>
            </a:r>
            <a:r>
              <a:rPr lang="en-US" sz="2000" b="1" i="1" dirty="0" smtClean="0">
                <a:latin typeface="Times New Roman"/>
                <a:cs typeface="Times New Roman"/>
              </a:rPr>
              <a:t>gene</a:t>
            </a:r>
            <a:r>
              <a:rPr lang="en-US" sz="2000" i="1" dirty="0" smtClean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 smtClean="0">
                <a:latin typeface="Times New Roman"/>
                <a:cs typeface="Times New Roman"/>
              </a:rPr>
              <a:t>RNA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 smtClean="0">
                <a:latin typeface="Times New Roman"/>
                <a:cs typeface="Times New Roman"/>
              </a:rPr>
              <a:t>proteins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5675" y="4615258"/>
            <a:ext cx="356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Human genome contains about 35,000 genes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7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Nucleic acids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Required for the storage and expression of genetic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information.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Two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types:</a:t>
            </a:r>
            <a:endParaRPr lang="en-US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DNA (Deoxyribonucleic acid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RNA (Ribonucleic acid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Building blocks of nucleic acids are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nuclueoside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triphosphates (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nucleotides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37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Nucleotides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Clr>
                <a:schemeClr val="accent1"/>
              </a:buClr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Nucleotides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are composed 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of: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234440" lvl="2" indent="-457200" algn="just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Nitrogenous base: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885950" lvl="3" indent="-514350" algn="just">
              <a:buClr>
                <a:schemeClr val="accent2"/>
              </a:buClr>
              <a:defRPr/>
            </a:pPr>
            <a:r>
              <a:rPr lang="en-US" sz="2200" u="sng" dirty="0" smtClean="0">
                <a:solidFill>
                  <a:srgbClr val="2F2B20"/>
                </a:solidFill>
                <a:latin typeface="Times New Roman"/>
                <a:cs typeface="Times New Roman"/>
              </a:rPr>
              <a:t>Purines</a:t>
            </a:r>
            <a:r>
              <a:rPr lang="en-US" sz="2200" u="sng" dirty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denine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 and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uanine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</a:p>
          <a:p>
            <a:pPr marL="1885950" lvl="3" indent="-514350" algn="just">
              <a:buClr>
                <a:schemeClr val="accent2"/>
              </a:buClr>
              <a:defRPr/>
            </a:pPr>
            <a:r>
              <a:rPr lang="en-US" sz="2200" u="sng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Pyrimidines</a:t>
            </a:r>
            <a:r>
              <a:rPr lang="en-US" sz="2200" u="sng" dirty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ytosine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),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T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hymine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T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 	</a:t>
            </a:r>
          </a:p>
          <a:p>
            <a:pPr marL="1371600" lvl="3" indent="0" algn="just">
              <a:buClr>
                <a:srgbClr val="33CC33"/>
              </a:buClr>
              <a:buNone/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                         and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U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racil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U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9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 b="13837"/>
          <a:stretch>
            <a:fillRect/>
          </a:stretch>
        </p:blipFill>
        <p:spPr>
          <a:xfrm>
            <a:off x="1499219" y="304800"/>
            <a:ext cx="5715000" cy="5511800"/>
          </a:xfrm>
        </p:spPr>
      </p:pic>
    </p:spTree>
    <p:extLst>
      <p:ext uri="{BB962C8B-B14F-4D97-AF65-F5344CB8AC3E}">
        <p14:creationId xmlns:p14="http://schemas.microsoft.com/office/powerpoint/2010/main" val="14355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45150"/>
          </a:xfrm>
        </p:spPr>
        <p:txBody>
          <a:bodyPr>
            <a:normAutofit/>
          </a:bodyPr>
          <a:lstStyle/>
          <a:p>
            <a:pPr marL="1371600" lvl="2" indent="-457200" algn="just">
              <a:buClr>
                <a:schemeClr val="accent1"/>
              </a:buClr>
              <a:buFont typeface="+mj-lt"/>
              <a:buAutoNum type="arabicPeriod" startAt="2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Sugar: pentose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with 5 carbon 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ring:</a:t>
            </a:r>
          </a:p>
          <a:p>
            <a:pPr marL="1783080" lvl="4" indent="-457200" algn="just">
              <a:buClr>
                <a:schemeClr val="accent2"/>
              </a:buClr>
              <a:buAutoNum type="alphaLcParenR"/>
              <a:defRPr/>
            </a:pP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Ribose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(with –OH at C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783080" lvl="4" indent="-457200" algn="just">
              <a:buClr>
                <a:schemeClr val="accent2"/>
              </a:buClr>
              <a:buAutoNum type="alphaLcParenR"/>
              <a:defRPr/>
            </a:pPr>
            <a:r>
              <a:rPr lang="en-US" sz="2200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Deoxyribose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71600" lvl="2" indent="-457200" algn="just">
              <a:buClr>
                <a:schemeClr val="accent1"/>
              </a:buClr>
              <a:buFont typeface="+mj-lt"/>
              <a:buAutoNum type="arabicPeriod" startAt="2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Phosphate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groups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44294" y="2970823"/>
            <a:ext cx="7268907" cy="24836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51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582" t="700" r="75687" b="72774"/>
          <a:stretch>
            <a:fillRect/>
          </a:stretch>
        </p:blipFill>
        <p:spPr bwMode="auto">
          <a:xfrm>
            <a:off x="5091379" y="3247468"/>
            <a:ext cx="2966229" cy="258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42901" y="2078669"/>
            <a:ext cx="4506000" cy="40294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sugar carbon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numbers are primed (1’ 2’ 3’  etc.), while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nitrogenous base atoms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are unprimed.</a:t>
            </a:r>
          </a:p>
          <a:p>
            <a:pPr marL="114300" indent="0" algn="just" eaLnBrk="1" hangingPunct="1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nitrogenous base is bonded to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1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of sugar.</a:t>
            </a:r>
          </a:p>
          <a:p>
            <a:pPr algn="just" eaLnBrk="1" hangingPunct="1"/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PO</a:t>
            </a:r>
            <a:r>
              <a:rPr lang="en-US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4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group is bonded to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3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or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5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of sugar.</a:t>
            </a:r>
          </a:p>
        </p:txBody>
      </p:sp>
    </p:spTree>
    <p:extLst>
      <p:ext uri="{BB962C8B-B14F-4D97-AF65-F5344CB8AC3E}">
        <p14:creationId xmlns:p14="http://schemas.microsoft.com/office/powerpoint/2010/main" val="9852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Chemical structure of DNA &amp; RNA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6649"/>
          <a:stretch>
            <a:fillRect/>
          </a:stretch>
        </p:blipFill>
        <p:spPr>
          <a:xfrm>
            <a:off x="557013" y="1265243"/>
            <a:ext cx="3798814" cy="5327994"/>
          </a:xfr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835785" y="1615454"/>
            <a:ext cx="4820644" cy="320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PO</a:t>
            </a:r>
            <a:r>
              <a:rPr lang="en-US" sz="2200" baseline="-25000" dirty="0">
                <a:latin typeface="Times New Roman"/>
                <a:cs typeface="Times New Roman"/>
              </a:rPr>
              <a:t>4</a:t>
            </a:r>
            <a:r>
              <a:rPr lang="en-US" sz="2200" dirty="0">
                <a:latin typeface="Times New Roman"/>
                <a:cs typeface="Times New Roman"/>
              </a:rPr>
              <a:t> bridges the 3’ and 5’ positions of ribose </a:t>
            </a:r>
            <a:r>
              <a:rPr lang="en-US" sz="2200" dirty="0" smtClean="0">
                <a:latin typeface="Times New Roman"/>
                <a:cs typeface="Times New Roman"/>
              </a:rPr>
              <a:t>sugar.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PO</a:t>
            </a:r>
            <a:r>
              <a:rPr lang="en-US" sz="2200" baseline="-25000" dirty="0">
                <a:latin typeface="Times New Roman"/>
                <a:cs typeface="Times New Roman"/>
              </a:rPr>
              <a:t>4</a:t>
            </a:r>
            <a:r>
              <a:rPr lang="en-US" sz="2200" dirty="0">
                <a:latin typeface="Times New Roman"/>
                <a:cs typeface="Times New Roman"/>
              </a:rPr>
              <a:t> and sugar bonding is the backbone of DNA </a:t>
            </a:r>
            <a:r>
              <a:rPr lang="en-US" sz="2200" dirty="0" smtClean="0">
                <a:latin typeface="Times New Roman"/>
                <a:cs typeface="Times New Roman"/>
              </a:rPr>
              <a:t>structure.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linkage between the nucleotides is called </a:t>
            </a:r>
            <a:r>
              <a:rPr lang="en-US" sz="2200" b="1" u="sng" dirty="0" err="1">
                <a:latin typeface="Times New Roman"/>
                <a:cs typeface="Times New Roman"/>
              </a:rPr>
              <a:t>phosphodiester</a:t>
            </a:r>
            <a:r>
              <a:rPr lang="en-US" sz="2200" b="1" u="sng" dirty="0">
                <a:latin typeface="Times New Roman"/>
                <a:cs typeface="Times New Roman"/>
              </a:rPr>
              <a:t> </a:t>
            </a:r>
            <a:r>
              <a:rPr lang="en-US" sz="2200" b="1" u="sng" dirty="0" smtClean="0">
                <a:latin typeface="Times New Roman"/>
                <a:cs typeface="Times New Roman"/>
              </a:rPr>
              <a:t>bond</a:t>
            </a:r>
            <a:endParaRPr lang="en-US" sz="2200" b="1" u="sng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515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821</TotalTime>
  <Words>890</Words>
  <Application>Microsoft Office PowerPoint</Application>
  <PresentationFormat>On-screen Show (4:3)</PresentationFormat>
  <Paragraphs>166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ＭＳ 明朝</vt:lpstr>
      <vt:lpstr>Arial</vt:lpstr>
      <vt:lpstr>Calibri</vt:lpstr>
      <vt:lpstr>Cambria</vt:lpstr>
      <vt:lpstr>Palatino</vt:lpstr>
      <vt:lpstr>Times New Roman</vt:lpstr>
      <vt:lpstr>Wingdings</vt:lpstr>
      <vt:lpstr>Adjacency</vt:lpstr>
      <vt:lpstr>Molecular biology (1)</vt:lpstr>
      <vt:lpstr>Learning outcomes</vt:lpstr>
      <vt:lpstr>The central dogma of Molecular Biology</vt:lpstr>
      <vt:lpstr>Nucleic acids</vt:lpstr>
      <vt:lpstr>Nucleotides</vt:lpstr>
      <vt:lpstr>PowerPoint Presentation</vt:lpstr>
      <vt:lpstr>PowerPoint Presentation</vt:lpstr>
      <vt:lpstr>PowerPoint Presentation</vt:lpstr>
      <vt:lpstr>Chemical structure of DNA &amp; RNA</vt:lpstr>
      <vt:lpstr>Function of nucleotides</vt:lpstr>
      <vt:lpstr>The double helix DNA</vt:lpstr>
      <vt:lpstr>Features of Watson-Crick DNA structure</vt:lpstr>
      <vt:lpstr>PowerPoint Presentation</vt:lpstr>
      <vt:lpstr>Watson-Crick base pairs</vt:lpstr>
      <vt:lpstr>Types of DNA structure</vt:lpstr>
      <vt:lpstr>DNA supercoiling</vt:lpstr>
      <vt:lpstr>Melting temperature (MT)</vt:lpstr>
      <vt:lpstr>RNA (Types and function)</vt:lpstr>
      <vt:lpstr>Structure of a tRNA</vt:lpstr>
      <vt:lpstr>How DNA is organized in a chromosome?</vt:lpstr>
      <vt:lpstr>Histones</vt:lpstr>
      <vt:lpstr>Nucleosomes</vt:lpstr>
      <vt:lpstr>Electron micrograph of chromatin showing nucleosomes</vt:lpstr>
      <vt:lpstr>A nucleosome showing interaction of histones with the DNA</vt:lpstr>
      <vt:lpstr>PowerPoint Presentation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aboo alde</cp:lastModifiedBy>
  <cp:revision>159</cp:revision>
  <dcterms:created xsi:type="dcterms:W3CDTF">2014-02-16T04:46:36Z</dcterms:created>
  <dcterms:modified xsi:type="dcterms:W3CDTF">2015-08-30T13:12:44Z</dcterms:modified>
</cp:coreProperties>
</file>