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3" r:id="rId2"/>
    <p:sldMasterId id="2147483656" r:id="rId3"/>
  </p:sldMasterIdLst>
  <p:notesMasterIdLst>
    <p:notesMasterId r:id="rId26"/>
  </p:notesMasterIdLst>
  <p:handoutMasterIdLst>
    <p:handoutMasterId r:id="rId27"/>
  </p:handoutMasterIdLst>
  <p:sldIdLst>
    <p:sldId id="449" r:id="rId4"/>
    <p:sldId id="483" r:id="rId5"/>
    <p:sldId id="484" r:id="rId6"/>
    <p:sldId id="453" r:id="rId7"/>
    <p:sldId id="450" r:id="rId8"/>
    <p:sldId id="454" r:id="rId9"/>
    <p:sldId id="455" r:id="rId10"/>
    <p:sldId id="456" r:id="rId11"/>
    <p:sldId id="457" r:id="rId12"/>
    <p:sldId id="458" r:id="rId13"/>
    <p:sldId id="485" r:id="rId14"/>
    <p:sldId id="459" r:id="rId15"/>
    <p:sldId id="463" r:id="rId16"/>
    <p:sldId id="464" r:id="rId17"/>
    <p:sldId id="465" r:id="rId18"/>
    <p:sldId id="466" r:id="rId19"/>
    <p:sldId id="467" r:id="rId20"/>
    <p:sldId id="468" r:id="rId21"/>
    <p:sldId id="469" r:id="rId22"/>
    <p:sldId id="471" r:id="rId23"/>
    <p:sldId id="472" r:id="rId24"/>
    <p:sldId id="473" r:id="rId25"/>
  </p:sldIdLst>
  <p:sldSz cx="10287000" cy="6858000" type="35mm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Palatino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Palatino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Palatino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Palatino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33CC33"/>
    <a:srgbClr val="FFFF00"/>
    <a:srgbClr val="FF3300"/>
    <a:srgbClr val="009999"/>
    <a:srgbClr val="009900"/>
    <a:srgbClr val="DC8300"/>
    <a:srgbClr val="FF9900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17" autoAdjust="0"/>
  </p:normalViewPr>
  <p:slideViewPr>
    <p:cSldViewPr>
      <p:cViewPr varScale="1">
        <p:scale>
          <a:sx n="92" d="100"/>
          <a:sy n="92" d="100"/>
        </p:scale>
        <p:origin x="-2480" y="-112"/>
      </p:cViewPr>
      <p:guideLst>
        <p:guide orient="horz" pos="2160"/>
        <p:guide pos="3216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1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fld id="{C64A56AA-18D0-A341-93A8-1661E03BF9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4941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7250" y="685800"/>
            <a:ext cx="51435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fld id="{6988046B-CFCE-3C42-9898-41F3A298BB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9368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0" y="1708150"/>
            <a:ext cx="10290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" name="Arc 3"/>
          <p:cNvSpPr>
            <a:spLocks/>
          </p:cNvSpPr>
          <p:nvPr/>
        </p:nvSpPr>
        <p:spPr bwMode="auto">
          <a:xfrm>
            <a:off x="0" y="842963"/>
            <a:ext cx="3259138" cy="60150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endParaRPr kumimoji="1" lang="en-US">
              <a:latin typeface="Times New Roman" charset="0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3086100" y="427038"/>
            <a:ext cx="7199313" cy="1524000"/>
          </a:xfrm>
        </p:spPr>
        <p:txBody>
          <a:bodyPr anchor="b"/>
          <a:lstStyle>
            <a:lvl1pPr>
              <a:lnSpc>
                <a:spcPct val="80000"/>
              </a:lnSpc>
              <a:defRPr sz="6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714875" y="1828800"/>
            <a:ext cx="5143500" cy="17526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quarter" idx="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0E8EDC7-4906-4B4F-9232-6D088C4A81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F0495B-5B1D-FE46-AE98-C38E41050D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783793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15325" y="609600"/>
            <a:ext cx="17145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71825" y="609600"/>
            <a:ext cx="49911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8F8EB6-E636-4442-BDD4-BCD1B5C47B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158298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3022986870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1957656131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1310685826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1525" y="419100"/>
            <a:ext cx="4295775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419100"/>
            <a:ext cx="4295775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3839458119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2600020168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3339369883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986639561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3928536907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02BF4A-951A-AD45-BDB5-74514B5B92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324265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1554986593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3770511661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9488" y="419100"/>
            <a:ext cx="2185987" cy="6210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419100"/>
            <a:ext cx="6405563" cy="6210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2409826439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1822381921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4071420282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1476220489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1525" y="419100"/>
            <a:ext cx="4295775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419100"/>
            <a:ext cx="4295775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2580422914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684380573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469678323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3215039612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F0B1EA-3B3F-D14F-A8C5-6C8E67BDB4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995575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4170516636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3329723068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1812883254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9488" y="419100"/>
            <a:ext cx="2185987" cy="6210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419100"/>
            <a:ext cx="6405563" cy="6210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1281205556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71825" y="1981200"/>
            <a:ext cx="3352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77025" y="1981200"/>
            <a:ext cx="3352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8F759D-0DCE-5344-91C1-F29C33E641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065796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6D2AFC-1AE5-7243-AB67-E373C5FEC7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971508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2FF177-79A8-DB4E-8F7E-8B610C2786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986647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D73102-4C59-FD45-9B36-300FB22ADA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628607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67F676-231E-EF42-8208-4D4DA66155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071373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FBF71-A465-4A4D-B237-C60C6F8F76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77566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000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rc 2"/>
          <p:cNvSpPr>
            <a:spLocks/>
          </p:cNvSpPr>
          <p:nvPr/>
        </p:nvSpPr>
        <p:spPr bwMode="auto">
          <a:xfrm>
            <a:off x="0" y="842963"/>
            <a:ext cx="3259138" cy="60150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endParaRPr kumimoji="1" lang="en-US">
              <a:latin typeface="Times New Roman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171825" y="609600"/>
            <a:ext cx="6858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71825" y="1981200"/>
            <a:ext cx="6858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2907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86700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EC6D647-99D8-C44C-9C10-018CC8CC9638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ransition xmlns:p14="http://schemas.microsoft.com/office/powerpoint/2010/main" spd="slow">
    <p:fade thruBlk="1"/>
  </p:transition>
  <p:txStyles>
    <p:titleStyle>
      <a:lvl1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charset="0"/>
          <a:ea typeface="ＭＳ Ｐゴシック" charset="0"/>
        </a:defRPr>
      </a:lvl2pPr>
      <a:lvl3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charset="0"/>
          <a:ea typeface="ＭＳ Ｐゴシック" charset="0"/>
        </a:defRPr>
      </a:lvl3pPr>
      <a:lvl4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charset="0"/>
          <a:ea typeface="ＭＳ Ｐゴシック" charset="0"/>
        </a:defRPr>
      </a:lvl4pPr>
      <a:lvl5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charset="0"/>
          <a:ea typeface="ＭＳ Ｐゴシック" charset="0"/>
        </a:defRPr>
      </a:lvl5pPr>
      <a:lvl6pPr marL="4572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charset="0"/>
          <a:ea typeface="ＭＳ Ｐゴシック" charset="0"/>
        </a:defRPr>
      </a:lvl6pPr>
      <a:lvl7pPr marL="9144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charset="0"/>
          <a:ea typeface="ＭＳ Ｐゴシック" charset="0"/>
        </a:defRPr>
      </a:lvl7pPr>
      <a:lvl8pPr marL="13716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charset="0"/>
          <a:ea typeface="ＭＳ Ｐゴシック" charset="0"/>
        </a:defRPr>
      </a:lvl8pPr>
      <a:lvl9pPr marL="18288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0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charset="0"/>
        <a:buChar char="u"/>
        <a:defRPr sz="26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charset="0"/>
        <a:buChar char="«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71525" y="5562600"/>
            <a:ext cx="87439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1525" y="419100"/>
            <a:ext cx="874395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 rot="-5400000">
            <a:off x="-981075" y="4962525"/>
            <a:ext cx="28194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000">
                <a:latin typeface="+mj-lt"/>
              </a:defRPr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  <p:pic>
        <p:nvPicPr>
          <p:cNvPr id="116741" name="Picture 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152400"/>
            <a:ext cx="107632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ransition xmlns:p14="http://schemas.microsoft.com/office/powerpoint/2010/main" spd="slow">
    <p:fade thruBlk="1"/>
  </p:transition>
  <p:hf sldNum="0" hdr="0" dt="0"/>
  <p:txStyles>
    <p:titleStyle>
      <a:lvl1pPr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71525" y="5562600"/>
            <a:ext cx="87439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1525" y="419100"/>
            <a:ext cx="874395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9594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 rot="-5400000">
            <a:off x="-981075" y="4962525"/>
            <a:ext cx="28194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000">
                <a:latin typeface="+mj-lt"/>
              </a:defRPr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  <p:pic>
        <p:nvPicPr>
          <p:cNvPr id="295941" name="Picture 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152400"/>
            <a:ext cx="107632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ransition xmlns:p14="http://schemas.microsoft.com/office/powerpoint/2010/main" spd="slow">
    <p:fade thruBlk="1"/>
  </p:transition>
  <p:hf sldNum="0" hdr="0" dt="0"/>
  <p:txStyles>
    <p:titleStyle>
      <a:lvl1pPr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4900" y="1905000"/>
            <a:ext cx="8229600" cy="3657600"/>
          </a:xfrm>
        </p:spPr>
        <p:txBody>
          <a:bodyPr/>
          <a:lstStyle/>
          <a:p>
            <a:pPr algn="just"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Inhibition </a:t>
            </a:r>
            <a:r>
              <a:rPr lang="en-US" sz="3300" dirty="0" smtClean="0">
                <a:latin typeface="Palatino" charset="0"/>
              </a:rPr>
              <a:t>is a </a:t>
            </a:r>
            <a:r>
              <a:rPr lang="en-US" sz="3300" dirty="0">
                <a:latin typeface="Palatino" charset="0"/>
              </a:rPr>
              <a:t>process by which the enzyme activity is </a:t>
            </a:r>
            <a:r>
              <a:rPr lang="en-US" sz="3300" dirty="0">
                <a:solidFill>
                  <a:srgbClr val="FFFF00"/>
                </a:solidFill>
                <a:latin typeface="Palatino" charset="0"/>
              </a:rPr>
              <a:t>regulated</a:t>
            </a:r>
            <a:r>
              <a:rPr lang="en-US" sz="3300" dirty="0">
                <a:latin typeface="Palatino" charset="0"/>
              </a:rPr>
              <a:t> or </a:t>
            </a:r>
            <a:r>
              <a:rPr lang="en-US" sz="3300" dirty="0" smtClean="0">
                <a:solidFill>
                  <a:srgbClr val="FFFF00"/>
                </a:solidFill>
                <a:latin typeface="Palatino" charset="0"/>
              </a:rPr>
              <a:t>controlled </a:t>
            </a:r>
            <a:r>
              <a:rPr lang="en-US" sz="3300" dirty="0" smtClean="0">
                <a:latin typeface="Palatino" charset="0"/>
              </a:rPr>
              <a:t>or</a:t>
            </a:r>
            <a:r>
              <a:rPr lang="en-US" sz="3300" dirty="0" smtClean="0">
                <a:solidFill>
                  <a:srgbClr val="FFFF00"/>
                </a:solidFill>
                <a:latin typeface="Palatino" charset="0"/>
              </a:rPr>
              <a:t> stopped</a:t>
            </a:r>
            <a:endParaRPr lang="en-US" sz="3300" dirty="0">
              <a:latin typeface="Palatino" charset="0"/>
            </a:endParaRPr>
          </a:p>
          <a:p>
            <a:pPr algn="just">
              <a:buClr>
                <a:srgbClr val="33CC33"/>
              </a:buClr>
            </a:pPr>
            <a:endParaRPr lang="en-US" sz="3300" dirty="0">
              <a:latin typeface="Palatino" charset="0"/>
            </a:endParaRPr>
          </a:p>
          <a:p>
            <a:pPr algn="just"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To inhibit means to </a:t>
            </a:r>
            <a:r>
              <a:rPr lang="en-US" sz="3300" dirty="0">
                <a:solidFill>
                  <a:srgbClr val="FFFF00"/>
                </a:solidFill>
                <a:latin typeface="Palatino" charset="0"/>
              </a:rPr>
              <a:t>stop</a:t>
            </a:r>
            <a:r>
              <a:rPr lang="en-US" sz="3300" dirty="0">
                <a:latin typeface="Palatino" charset="0"/>
              </a:rPr>
              <a:t> enzyme </a:t>
            </a:r>
            <a:r>
              <a:rPr lang="en-US" sz="3300" dirty="0">
                <a:solidFill>
                  <a:srgbClr val="FFFF00"/>
                </a:solidFill>
                <a:latin typeface="Palatino" charset="0"/>
              </a:rPr>
              <a:t>activity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title"/>
          </p:nvPr>
        </p:nvSpPr>
        <p:spPr>
          <a:xfrm>
            <a:off x="1814513" y="533400"/>
            <a:ext cx="6834187" cy="1143000"/>
          </a:xfrm>
          <a:noFill/>
          <a:ln/>
        </p:spPr>
        <p:txBody>
          <a:bodyPr/>
          <a:lstStyle/>
          <a:p>
            <a:pPr algn="ctr"/>
            <a:r>
              <a:rPr lang="en-US" sz="44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charset="0"/>
              </a:rPr>
              <a:t>Enzyme inhibition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6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6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42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4900" y="1905000"/>
            <a:ext cx="8229600" cy="4495800"/>
          </a:xfrm>
        </p:spPr>
        <p:txBody>
          <a:bodyPr/>
          <a:lstStyle/>
          <a:p>
            <a:pPr algn="just">
              <a:lnSpc>
                <a:spcPct val="80000"/>
              </a:lnSpc>
              <a:buClr>
                <a:srgbClr val="33CC33"/>
              </a:buClr>
            </a:pPr>
            <a:r>
              <a:rPr lang="en-US" sz="2900" dirty="0">
                <a:latin typeface="Palatino" charset="0"/>
              </a:rPr>
              <a:t>T</a:t>
            </a:r>
            <a:r>
              <a:rPr lang="en-US" sz="2900" dirty="0" smtClean="0">
                <a:latin typeface="Palatino" charset="0"/>
              </a:rPr>
              <a:t>he </a:t>
            </a:r>
            <a:r>
              <a:rPr lang="en-US" sz="2900" dirty="0">
                <a:latin typeface="Palatino" charset="0"/>
              </a:rPr>
              <a:t>inhibitor does not have structural similarity to the substrate</a:t>
            </a:r>
          </a:p>
          <a:p>
            <a:pPr algn="just">
              <a:lnSpc>
                <a:spcPct val="80000"/>
              </a:lnSpc>
              <a:buClr>
                <a:srgbClr val="33CC33"/>
              </a:buClr>
            </a:pPr>
            <a:r>
              <a:rPr lang="en-US" sz="2900" dirty="0">
                <a:solidFill>
                  <a:srgbClr val="FF9900"/>
                </a:solidFill>
                <a:latin typeface="Palatino" charset="0"/>
              </a:rPr>
              <a:t>The inhibitor binds to the enzyme at a site away from the substrate binding site</a:t>
            </a:r>
          </a:p>
          <a:p>
            <a:pPr algn="just">
              <a:lnSpc>
                <a:spcPct val="80000"/>
              </a:lnSpc>
              <a:buClr>
                <a:srgbClr val="33CC33"/>
              </a:buClr>
            </a:pPr>
            <a:r>
              <a:rPr lang="en-US" sz="2900" dirty="0">
                <a:latin typeface="Palatino" charset="0"/>
              </a:rPr>
              <a:t>No competition exists between the inhibitor and the substrate</a:t>
            </a:r>
          </a:p>
          <a:p>
            <a:pPr algn="just">
              <a:lnSpc>
                <a:spcPct val="80000"/>
              </a:lnSpc>
              <a:buClr>
                <a:srgbClr val="33CC33"/>
              </a:buClr>
            </a:pPr>
            <a:r>
              <a:rPr lang="en-US" sz="2900" dirty="0">
                <a:solidFill>
                  <a:srgbClr val="FF9900"/>
                </a:solidFill>
                <a:latin typeface="Palatino" charset="0"/>
              </a:rPr>
              <a:t>The inhibitor can bind to a free enzyme or to an enzyme-substrate complex</a:t>
            </a:r>
          </a:p>
          <a:p>
            <a:pPr algn="just">
              <a:lnSpc>
                <a:spcPct val="80000"/>
              </a:lnSpc>
              <a:buClr>
                <a:srgbClr val="33CC33"/>
              </a:buClr>
            </a:pPr>
            <a:r>
              <a:rPr lang="en-US" sz="2900" dirty="0">
                <a:latin typeface="Palatino" charset="0"/>
              </a:rPr>
              <a:t>In both cases the complex is catalytically inactive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title"/>
          </p:nvPr>
        </p:nvSpPr>
        <p:spPr>
          <a:xfrm>
            <a:off x="1814513" y="533400"/>
            <a:ext cx="6834187" cy="1143000"/>
          </a:xfrm>
          <a:noFill/>
          <a:ln/>
        </p:spPr>
        <p:txBody>
          <a:bodyPr/>
          <a:lstStyle/>
          <a:p>
            <a:pPr algn="ctr"/>
            <a:r>
              <a:rPr lang="en-US" sz="44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charset="0"/>
              </a:rPr>
              <a:t>Noncompetitive  inhibition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5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5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5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5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5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5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5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5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5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5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5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5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75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5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5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458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5562600"/>
            <a:ext cx="8743950" cy="457200"/>
          </a:xfrm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Noncompetitive inhibition</a:t>
            </a:r>
          </a:p>
        </p:txBody>
      </p:sp>
      <p:sp>
        <p:nvSpPr>
          <p:cNvPr id="327684" name="Text Box 4"/>
          <p:cNvSpPr txBox="1">
            <a:spLocks noChangeArrowheads="1"/>
          </p:cNvSpPr>
          <p:nvPr/>
        </p:nvSpPr>
        <p:spPr bwMode="auto">
          <a:xfrm rot="-5400000">
            <a:off x="-119062" y="4735513"/>
            <a:ext cx="836612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sz="1000">
                <a:latin typeface="Arial" charset="0"/>
              </a:rPr>
              <a:t>Page 484</a:t>
            </a:r>
            <a:endParaRPr lang="en-US" sz="1000">
              <a:latin typeface="Times" charset="0"/>
            </a:endParaRPr>
          </a:p>
        </p:txBody>
      </p:sp>
      <p:pic>
        <p:nvPicPr>
          <p:cNvPr id="327686" name="Picture 6" descr="Noncompetitiv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300" y="976313"/>
            <a:ext cx="6805613" cy="3976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4900" y="914400"/>
            <a:ext cx="8229600" cy="3429000"/>
          </a:xfrm>
        </p:spPr>
        <p:txBody>
          <a:bodyPr/>
          <a:lstStyle/>
          <a:p>
            <a:pPr algn="ctr">
              <a:buClr>
                <a:srgbClr val="33CC33"/>
              </a:buClr>
              <a:buFont typeface="Wingdings" charset="0"/>
              <a:buNone/>
            </a:pPr>
            <a:r>
              <a:rPr lang="en-US" sz="3300" dirty="0">
                <a:solidFill>
                  <a:srgbClr val="FF9900"/>
                </a:solidFill>
                <a:latin typeface="Palatino" charset="0"/>
              </a:rPr>
              <a:t>ES + I </a:t>
            </a:r>
            <a:r>
              <a:rPr lang="en-US" sz="3300" dirty="0">
                <a:solidFill>
                  <a:srgbClr val="FF9900"/>
                </a:solidFill>
                <a:latin typeface="Palatino" charset="0"/>
                <a:sym typeface="Symbol" charset="0"/>
              </a:rPr>
              <a:t> ESI (inactive)</a:t>
            </a:r>
            <a:endParaRPr lang="en-US" sz="3300" dirty="0">
              <a:solidFill>
                <a:srgbClr val="FF9900"/>
              </a:solidFill>
              <a:latin typeface="Palatino" charset="0"/>
              <a:sym typeface="Wingdings" charset="0"/>
            </a:endParaRPr>
          </a:p>
          <a:p>
            <a:pPr algn="ctr">
              <a:buClr>
                <a:srgbClr val="33CC33"/>
              </a:buClr>
              <a:buFont typeface="Wingdings" charset="0"/>
              <a:buNone/>
            </a:pPr>
            <a:r>
              <a:rPr lang="en-US" sz="3300" dirty="0">
                <a:solidFill>
                  <a:srgbClr val="FF9900"/>
                </a:solidFill>
                <a:latin typeface="Palatino" charset="0"/>
                <a:sym typeface="Wingdings" charset="0"/>
              </a:rPr>
              <a:t>E + I </a:t>
            </a:r>
            <a:r>
              <a:rPr lang="en-US" sz="3300" dirty="0">
                <a:solidFill>
                  <a:srgbClr val="FF9900"/>
                </a:solidFill>
                <a:latin typeface="Palatino" charset="0"/>
                <a:sym typeface="Symbol" charset="0"/>
              </a:rPr>
              <a:t> EI (inactive)</a:t>
            </a:r>
          </a:p>
          <a:p>
            <a:pPr>
              <a:buClr>
                <a:srgbClr val="33CC33"/>
              </a:buClr>
            </a:pPr>
            <a:r>
              <a:rPr lang="en-US" sz="3300" dirty="0">
                <a:latin typeface="Palatino" charset="0"/>
                <a:sym typeface="Symbol" charset="0"/>
              </a:rPr>
              <a:t>The value of </a:t>
            </a:r>
            <a:r>
              <a:rPr lang="en-US" sz="3300" dirty="0" err="1">
                <a:latin typeface="Palatino" charset="0"/>
                <a:sym typeface="Symbol" charset="0"/>
              </a:rPr>
              <a:t>V</a:t>
            </a:r>
            <a:r>
              <a:rPr lang="en-US" sz="3300" baseline="-25000" dirty="0" err="1">
                <a:latin typeface="Palatino" charset="0"/>
                <a:sym typeface="Symbol" charset="0"/>
              </a:rPr>
              <a:t>max</a:t>
            </a:r>
            <a:r>
              <a:rPr lang="en-US" sz="3300" dirty="0">
                <a:latin typeface="Palatino" charset="0"/>
                <a:sym typeface="Symbol" charset="0"/>
              </a:rPr>
              <a:t> is decreased by the inhibitor</a:t>
            </a:r>
          </a:p>
          <a:p>
            <a:pPr>
              <a:buClr>
                <a:srgbClr val="33CC33"/>
              </a:buClr>
            </a:pPr>
            <a:r>
              <a:rPr lang="en-US" sz="3300" i="1" dirty="0">
                <a:latin typeface="Palatino" charset="0"/>
                <a:sym typeface="Symbol" charset="0"/>
              </a:rPr>
              <a:t>K</a:t>
            </a:r>
            <a:r>
              <a:rPr lang="en-US" sz="3300" i="1" baseline="-25000" dirty="0">
                <a:latin typeface="Palatino" charset="0"/>
                <a:sym typeface="Symbol" charset="0"/>
              </a:rPr>
              <a:t>m</a:t>
            </a:r>
            <a:r>
              <a:rPr lang="en-US" sz="3300" dirty="0">
                <a:latin typeface="Palatino" charset="0"/>
                <a:sym typeface="Symbol" charset="0"/>
              </a:rPr>
              <a:t> is unchanged because the affinity of S for E is </a:t>
            </a:r>
            <a:r>
              <a:rPr lang="en-US" sz="3300" dirty="0" smtClean="0">
                <a:latin typeface="Palatino" charset="0"/>
                <a:sym typeface="Symbol" charset="0"/>
              </a:rPr>
              <a:t>unchanged</a:t>
            </a:r>
            <a:endParaRPr lang="en-US" sz="3300" dirty="0">
              <a:latin typeface="Palatino" charset="0"/>
              <a:sym typeface="Symbol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6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6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6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6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6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6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6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6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2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4900" y="1905000"/>
            <a:ext cx="8229600" cy="4114800"/>
          </a:xfrm>
        </p:spPr>
        <p:txBody>
          <a:bodyPr/>
          <a:lstStyle/>
          <a:p>
            <a:pPr algn="just">
              <a:buClr>
                <a:srgbClr val="33CC33"/>
              </a:buClr>
            </a:pPr>
            <a:r>
              <a:rPr lang="en-US" sz="3200">
                <a:latin typeface="Palatino" charset="0"/>
              </a:rPr>
              <a:t>Regulatory enzymes usually catalyze the first or an early reaction in a metabolic pathway</a:t>
            </a:r>
          </a:p>
          <a:p>
            <a:pPr algn="just">
              <a:buClr>
                <a:srgbClr val="33CC33"/>
              </a:buClr>
            </a:pPr>
            <a:r>
              <a:rPr lang="en-US" sz="3200">
                <a:solidFill>
                  <a:srgbClr val="FF9900"/>
                </a:solidFill>
                <a:latin typeface="Palatino" charset="0"/>
              </a:rPr>
              <a:t>They catalyze a rate limiting reaction that controls the overall pathway</a:t>
            </a:r>
          </a:p>
          <a:p>
            <a:pPr algn="just">
              <a:buClr>
                <a:srgbClr val="33CC33"/>
              </a:buClr>
            </a:pPr>
            <a:r>
              <a:rPr lang="en-US" sz="3200">
                <a:latin typeface="Palatino" charset="0"/>
              </a:rPr>
              <a:t>They may also catalyze a reaction unique to that pathway known as committed step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title"/>
          </p:nvPr>
        </p:nvSpPr>
        <p:spPr>
          <a:xfrm>
            <a:off x="1814513" y="533400"/>
            <a:ext cx="6834187" cy="1143000"/>
          </a:xfrm>
          <a:noFill/>
          <a:ln/>
        </p:spPr>
        <p:txBody>
          <a:bodyPr/>
          <a:lstStyle/>
          <a:p>
            <a:pPr algn="ctr"/>
            <a:r>
              <a:rPr lang="en-US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charset="0"/>
              </a:rPr>
              <a:t>Regulation of enzyme activity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0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0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0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0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0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0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0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0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0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78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4900" y="457200"/>
            <a:ext cx="8229600" cy="5867400"/>
          </a:xfrm>
        </p:spPr>
        <p:txBody>
          <a:bodyPr/>
          <a:lstStyle/>
          <a:p>
            <a:pPr algn="just">
              <a:buClr>
                <a:srgbClr val="33CC33"/>
              </a:buClr>
            </a:pPr>
            <a:r>
              <a:rPr lang="en-US" sz="3200" dirty="0">
                <a:solidFill>
                  <a:srgbClr val="33CC33"/>
                </a:solidFill>
                <a:latin typeface="Palatino" charset="0"/>
              </a:rPr>
              <a:t>Feedback inhibition:</a:t>
            </a:r>
          </a:p>
          <a:p>
            <a:pPr lvl="1" algn="just">
              <a:buClr>
                <a:srgbClr val="33CC33"/>
              </a:buClr>
            </a:pPr>
            <a:r>
              <a:rPr lang="en-US" sz="3200" dirty="0">
                <a:latin typeface="Palatino" charset="0"/>
              </a:rPr>
              <a:t>When the </a:t>
            </a:r>
            <a:r>
              <a:rPr lang="en-US" sz="3200" dirty="0" smtClean="0">
                <a:latin typeface="Palatino" charset="0"/>
              </a:rPr>
              <a:t>end-product </a:t>
            </a:r>
            <a:r>
              <a:rPr lang="en-US" sz="3200" dirty="0">
                <a:latin typeface="Palatino" charset="0"/>
              </a:rPr>
              <a:t>of a metabolic pathway exceeds its </a:t>
            </a:r>
            <a:r>
              <a:rPr lang="en-US" sz="3200" dirty="0" smtClean="0">
                <a:latin typeface="Palatino" charset="0"/>
              </a:rPr>
              <a:t>conc. </a:t>
            </a:r>
            <a:r>
              <a:rPr lang="en-US" sz="3200" dirty="0">
                <a:latin typeface="Palatino" charset="0"/>
              </a:rPr>
              <a:t>limit, it inhibits the regulatory enzyme to normalize the pathway (feedback inhibition)</a:t>
            </a:r>
          </a:p>
          <a:p>
            <a:pPr algn="just">
              <a:buClr>
                <a:srgbClr val="33CC33"/>
              </a:buClr>
            </a:pPr>
            <a:r>
              <a:rPr lang="en-US" sz="3200" dirty="0">
                <a:solidFill>
                  <a:srgbClr val="33CC33"/>
                </a:solidFill>
                <a:latin typeface="Palatino" charset="0"/>
              </a:rPr>
              <a:t>Feed positive activation:</a:t>
            </a:r>
          </a:p>
          <a:p>
            <a:pPr lvl="1" algn="just">
              <a:buClr>
                <a:srgbClr val="33CC33"/>
              </a:buClr>
            </a:pPr>
            <a:r>
              <a:rPr lang="en-US" sz="3200" dirty="0">
                <a:latin typeface="Palatino" charset="0"/>
              </a:rPr>
              <a:t>When the </a:t>
            </a:r>
            <a:r>
              <a:rPr lang="en-US" sz="3200" dirty="0" smtClean="0">
                <a:latin typeface="Palatino" charset="0"/>
              </a:rPr>
              <a:t>end-product </a:t>
            </a:r>
            <a:r>
              <a:rPr lang="en-US" sz="3200" dirty="0">
                <a:latin typeface="Palatino" charset="0"/>
              </a:rPr>
              <a:t>of a metabolic pathway is below its </a:t>
            </a:r>
            <a:r>
              <a:rPr lang="en-US" sz="3200" dirty="0" smtClean="0">
                <a:latin typeface="Palatino" charset="0"/>
              </a:rPr>
              <a:t>conc. </a:t>
            </a:r>
            <a:r>
              <a:rPr lang="en-US" sz="3200" dirty="0">
                <a:latin typeface="Palatino" charset="0"/>
              </a:rPr>
              <a:t>limit, it activates the regulatory enzyme to normalize the pathway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1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1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1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1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1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1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81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1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1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81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1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1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2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4900" y="1524000"/>
            <a:ext cx="8229600" cy="4495800"/>
          </a:xfrm>
        </p:spPr>
        <p:txBody>
          <a:bodyPr/>
          <a:lstStyle/>
          <a:p>
            <a:pPr algn="just">
              <a:buClr>
                <a:srgbClr val="33CC33"/>
              </a:buClr>
            </a:pPr>
            <a:r>
              <a:rPr lang="en-US" sz="3200" dirty="0">
                <a:solidFill>
                  <a:srgbClr val="33CC33"/>
                </a:solidFill>
                <a:latin typeface="Palatino" charset="0"/>
              </a:rPr>
              <a:t>Allosteric enzyme regulation</a:t>
            </a:r>
          </a:p>
          <a:p>
            <a:pPr lvl="1" algn="just">
              <a:buClr>
                <a:srgbClr val="33CC33"/>
              </a:buClr>
            </a:pPr>
            <a:r>
              <a:rPr lang="en-US" sz="3000" dirty="0">
                <a:latin typeface="Palatino" charset="0"/>
              </a:rPr>
              <a:t>E</a:t>
            </a:r>
            <a:r>
              <a:rPr lang="en-US" sz="3000" dirty="0" smtClean="0">
                <a:latin typeface="Palatino" charset="0"/>
              </a:rPr>
              <a:t>nzymes </a:t>
            </a:r>
            <a:r>
              <a:rPr lang="en-US" sz="3000" dirty="0">
                <a:latin typeface="Palatino" charset="0"/>
              </a:rPr>
              <a:t>in metabolic pathways </a:t>
            </a:r>
            <a:r>
              <a:rPr lang="en-US" sz="3000" dirty="0" smtClean="0">
                <a:latin typeface="Palatino" charset="0"/>
              </a:rPr>
              <a:t>are regulated by certain compounds (ligand)</a:t>
            </a:r>
          </a:p>
          <a:p>
            <a:pPr lvl="1" algn="just">
              <a:buClr>
                <a:srgbClr val="33CC33"/>
              </a:buClr>
            </a:pPr>
            <a:r>
              <a:rPr lang="en-US" sz="3000" dirty="0" smtClean="0">
                <a:latin typeface="Palatino" charset="0"/>
              </a:rPr>
              <a:t>These ligands do not bind </a:t>
            </a:r>
            <a:r>
              <a:rPr lang="en-US" sz="3000" dirty="0">
                <a:latin typeface="Palatino" charset="0"/>
              </a:rPr>
              <a:t>to </a:t>
            </a:r>
            <a:r>
              <a:rPr lang="en-US" sz="3000" dirty="0" smtClean="0">
                <a:latin typeface="Palatino" charset="0"/>
              </a:rPr>
              <a:t>active site</a:t>
            </a:r>
          </a:p>
          <a:p>
            <a:pPr lvl="1" algn="just">
              <a:buClr>
                <a:srgbClr val="33CC33"/>
              </a:buClr>
            </a:pPr>
            <a:r>
              <a:rPr lang="en-US" sz="3000" dirty="0" smtClean="0">
                <a:latin typeface="Palatino" charset="0"/>
              </a:rPr>
              <a:t>They bind to other site (regulatory site) on the enzyme </a:t>
            </a:r>
            <a:r>
              <a:rPr lang="en-US" sz="3000" dirty="0" smtClean="0">
                <a:solidFill>
                  <a:srgbClr val="FFFF00"/>
                </a:solidFill>
                <a:latin typeface="Palatino" charset="0"/>
              </a:rPr>
              <a:t>(allosteric enzymes)</a:t>
            </a:r>
            <a:endParaRPr lang="en-US" sz="3000" dirty="0">
              <a:solidFill>
                <a:srgbClr val="FFFF00"/>
              </a:solidFill>
              <a:latin typeface="Palatino" charset="0"/>
            </a:endParaRPr>
          </a:p>
          <a:p>
            <a:pPr lvl="1" algn="just">
              <a:buClr>
                <a:srgbClr val="33CC33"/>
              </a:buClr>
            </a:pPr>
            <a:r>
              <a:rPr lang="en-US" sz="3000" dirty="0">
                <a:solidFill>
                  <a:srgbClr val="FF9900"/>
                </a:solidFill>
                <a:latin typeface="Palatino" charset="0"/>
              </a:rPr>
              <a:t>The term </a:t>
            </a:r>
            <a:r>
              <a:rPr lang="ja-JP" altLang="en-US" sz="3000" dirty="0">
                <a:solidFill>
                  <a:srgbClr val="FF9900"/>
                </a:solidFill>
                <a:latin typeface="Arial"/>
              </a:rPr>
              <a:t>“</a:t>
            </a:r>
            <a:r>
              <a:rPr lang="en-US" sz="3000" dirty="0">
                <a:solidFill>
                  <a:srgbClr val="FF9900"/>
                </a:solidFill>
                <a:latin typeface="Palatino" charset="0"/>
              </a:rPr>
              <a:t>allosteric</a:t>
            </a:r>
            <a:r>
              <a:rPr lang="ja-JP" altLang="en-US" sz="3000" dirty="0">
                <a:solidFill>
                  <a:srgbClr val="FF9900"/>
                </a:solidFill>
                <a:latin typeface="Arial"/>
              </a:rPr>
              <a:t>”</a:t>
            </a:r>
            <a:r>
              <a:rPr lang="en-US" sz="3000" dirty="0">
                <a:solidFill>
                  <a:srgbClr val="FF9900"/>
                </a:solidFill>
                <a:latin typeface="Palatino" charset="0"/>
              </a:rPr>
              <a:t> came from Greek word </a:t>
            </a:r>
            <a:r>
              <a:rPr lang="ja-JP" altLang="en-US" sz="3000" dirty="0">
                <a:solidFill>
                  <a:srgbClr val="FF9900"/>
                </a:solidFill>
                <a:latin typeface="Arial"/>
              </a:rPr>
              <a:t>“</a:t>
            </a:r>
            <a:r>
              <a:rPr lang="en-US" sz="3000" dirty="0" err="1">
                <a:solidFill>
                  <a:srgbClr val="FF9900"/>
                </a:solidFill>
                <a:latin typeface="Palatino" charset="0"/>
              </a:rPr>
              <a:t>allos</a:t>
            </a:r>
            <a:r>
              <a:rPr lang="ja-JP" altLang="en-US" sz="3000" dirty="0">
                <a:solidFill>
                  <a:srgbClr val="FF9900"/>
                </a:solidFill>
                <a:latin typeface="Arial"/>
              </a:rPr>
              <a:t>”</a:t>
            </a:r>
            <a:r>
              <a:rPr lang="en-US" sz="3000" dirty="0">
                <a:solidFill>
                  <a:srgbClr val="FF9900"/>
                </a:solidFill>
                <a:latin typeface="Palatino" charset="0"/>
              </a:rPr>
              <a:t> meaning </a:t>
            </a:r>
            <a:r>
              <a:rPr lang="ja-JP" altLang="en-US" sz="3000" dirty="0">
                <a:solidFill>
                  <a:srgbClr val="FF9900"/>
                </a:solidFill>
                <a:latin typeface="Arial"/>
              </a:rPr>
              <a:t>“</a:t>
            </a:r>
            <a:r>
              <a:rPr lang="en-US" sz="3000" dirty="0">
                <a:solidFill>
                  <a:srgbClr val="FF9900"/>
                </a:solidFill>
                <a:latin typeface="Palatino" charset="0"/>
              </a:rPr>
              <a:t>other</a:t>
            </a:r>
            <a:r>
              <a:rPr lang="ja-JP" altLang="en-US" sz="3000" dirty="0">
                <a:solidFill>
                  <a:srgbClr val="FF9900"/>
                </a:solidFill>
                <a:latin typeface="Arial"/>
              </a:rPr>
              <a:t>”</a:t>
            </a:r>
            <a:endParaRPr lang="en-US" sz="3000" dirty="0">
              <a:solidFill>
                <a:srgbClr val="FF9900"/>
              </a:solidFill>
              <a:latin typeface="Palatino" charset="0"/>
            </a:endParaRP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title"/>
          </p:nvPr>
        </p:nvSpPr>
        <p:spPr>
          <a:xfrm>
            <a:off x="1814513" y="533400"/>
            <a:ext cx="6834187" cy="1143000"/>
          </a:xfrm>
          <a:noFill/>
          <a:ln/>
        </p:spPr>
        <p:txBody>
          <a:bodyPr/>
          <a:lstStyle/>
          <a:p>
            <a:pPr algn="ctr"/>
            <a:r>
              <a:rPr lang="en-US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charset="0"/>
              </a:rPr>
              <a:t>Types of regulation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2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2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2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2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2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2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82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2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2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82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2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2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82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2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82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626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4900" y="990600"/>
            <a:ext cx="8229600" cy="5257800"/>
          </a:xfrm>
        </p:spPr>
        <p:txBody>
          <a:bodyPr/>
          <a:lstStyle/>
          <a:p>
            <a:pPr algn="just">
              <a:buClr>
                <a:srgbClr val="33CC33"/>
              </a:buClr>
            </a:pPr>
            <a:r>
              <a:rPr lang="en-US" sz="3200" dirty="0">
                <a:solidFill>
                  <a:srgbClr val="33CC33"/>
                </a:solidFill>
                <a:latin typeface="Palatino" charset="0"/>
              </a:rPr>
              <a:t>Cooperative binding</a:t>
            </a:r>
          </a:p>
          <a:p>
            <a:pPr lvl="1" algn="just">
              <a:buClr>
                <a:srgbClr val="33CC33"/>
              </a:buClr>
            </a:pPr>
            <a:r>
              <a:rPr lang="en-US" sz="3200" dirty="0">
                <a:latin typeface="Palatino" charset="0"/>
              </a:rPr>
              <a:t>B</a:t>
            </a:r>
            <a:r>
              <a:rPr lang="en-US" sz="3200" dirty="0" smtClean="0">
                <a:latin typeface="Palatino" charset="0"/>
              </a:rPr>
              <a:t>inding </a:t>
            </a:r>
            <a:r>
              <a:rPr lang="en-US" sz="3200" dirty="0">
                <a:latin typeface="Palatino" charset="0"/>
              </a:rPr>
              <a:t>of a ligand to a regulatory site affects binding of the same or of another ligand to the </a:t>
            </a:r>
            <a:r>
              <a:rPr lang="en-US" sz="3200" dirty="0" smtClean="0">
                <a:latin typeface="Palatino" charset="0"/>
              </a:rPr>
              <a:t>enzyme</a:t>
            </a:r>
          </a:p>
          <a:p>
            <a:pPr lvl="1" algn="just">
              <a:buClr>
                <a:srgbClr val="33CC33"/>
              </a:buClr>
            </a:pPr>
            <a:r>
              <a:rPr lang="en-US" sz="3200" dirty="0" smtClean="0">
                <a:latin typeface="Palatino" charset="0"/>
              </a:rPr>
              <a:t>This is called </a:t>
            </a:r>
            <a:r>
              <a:rPr lang="en-US" sz="3200" dirty="0" smtClean="0">
                <a:solidFill>
                  <a:srgbClr val="FFFF00"/>
                </a:solidFill>
                <a:latin typeface="Palatino" charset="0"/>
              </a:rPr>
              <a:t>cooperative </a:t>
            </a:r>
            <a:r>
              <a:rPr lang="en-US" sz="3200" dirty="0">
                <a:solidFill>
                  <a:srgbClr val="FFFF00"/>
                </a:solidFill>
                <a:latin typeface="Palatino" charset="0"/>
              </a:rPr>
              <a:t>binding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3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3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3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3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3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3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83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3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3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0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4900" y="990600"/>
            <a:ext cx="8229600" cy="4191000"/>
          </a:xfrm>
        </p:spPr>
        <p:txBody>
          <a:bodyPr/>
          <a:lstStyle/>
          <a:p>
            <a:pPr algn="just">
              <a:buClr>
                <a:srgbClr val="33CC33"/>
              </a:buClr>
            </a:pPr>
            <a:r>
              <a:rPr lang="en-US" sz="3200" dirty="0">
                <a:latin typeface="Palatino" charset="0"/>
              </a:rPr>
              <a:t>Binding of </a:t>
            </a:r>
            <a:r>
              <a:rPr lang="en-US" sz="3200" dirty="0" smtClean="0">
                <a:latin typeface="Palatino" charset="0"/>
              </a:rPr>
              <a:t>a ligand </a:t>
            </a:r>
            <a:r>
              <a:rPr lang="en-US" sz="3200" dirty="0">
                <a:latin typeface="Palatino" charset="0"/>
              </a:rPr>
              <a:t>causes a change in the </a:t>
            </a:r>
            <a:r>
              <a:rPr lang="en-US" sz="3200" dirty="0" smtClean="0">
                <a:latin typeface="Palatino" charset="0"/>
              </a:rPr>
              <a:t>active site of enzyme</a:t>
            </a:r>
            <a:endParaRPr lang="en-US" sz="3200" dirty="0">
              <a:latin typeface="Palatino" charset="0"/>
            </a:endParaRPr>
          </a:p>
          <a:p>
            <a:pPr algn="just">
              <a:buClr>
                <a:srgbClr val="33CC33"/>
              </a:buClr>
            </a:pPr>
            <a:r>
              <a:rPr lang="en-US" sz="3200" dirty="0">
                <a:solidFill>
                  <a:srgbClr val="FF9900"/>
                </a:solidFill>
                <a:latin typeface="Palatino" charset="0"/>
              </a:rPr>
              <a:t>This causes a change in the binding affinity of enzyme for the substrate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4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4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4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4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4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4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674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4900" y="838200"/>
            <a:ext cx="8229600" cy="4953000"/>
          </a:xfrm>
        </p:spPr>
        <p:txBody>
          <a:bodyPr/>
          <a:lstStyle/>
          <a:p>
            <a:pPr algn="just">
              <a:buClr>
                <a:srgbClr val="33CC33"/>
              </a:buClr>
            </a:pPr>
            <a:r>
              <a:rPr lang="en-US" sz="3200" dirty="0">
                <a:latin typeface="Palatino" charset="0"/>
              </a:rPr>
              <a:t>The effect of a </a:t>
            </a:r>
            <a:r>
              <a:rPr lang="en-US" sz="3200" dirty="0" smtClean="0">
                <a:latin typeface="Palatino" charset="0"/>
              </a:rPr>
              <a:t>ligand </a:t>
            </a:r>
            <a:r>
              <a:rPr lang="en-US" sz="3200" dirty="0">
                <a:latin typeface="Palatino" charset="0"/>
              </a:rPr>
              <a:t>may be positive (activation) or negative (inhibition)</a:t>
            </a:r>
          </a:p>
          <a:p>
            <a:pPr lvl="1" algn="just">
              <a:buClr>
                <a:srgbClr val="33CC33"/>
              </a:buClr>
            </a:pPr>
            <a:r>
              <a:rPr lang="en-US" sz="3000" dirty="0">
                <a:solidFill>
                  <a:srgbClr val="33CC33"/>
                </a:solidFill>
                <a:latin typeface="Palatino" charset="0"/>
              </a:rPr>
              <a:t>Positive: increased E, S affinity</a:t>
            </a:r>
          </a:p>
          <a:p>
            <a:pPr lvl="1" algn="just">
              <a:buClr>
                <a:srgbClr val="33CC33"/>
              </a:buClr>
            </a:pPr>
            <a:r>
              <a:rPr lang="en-US" sz="3000" dirty="0">
                <a:solidFill>
                  <a:srgbClr val="33CC33"/>
                </a:solidFill>
                <a:latin typeface="Palatino" charset="0"/>
              </a:rPr>
              <a:t>Negative decreased E, S affinity</a:t>
            </a:r>
          </a:p>
          <a:p>
            <a:pPr algn="just">
              <a:buClr>
                <a:srgbClr val="33CC33"/>
              </a:buClr>
            </a:pPr>
            <a:r>
              <a:rPr lang="en-US" sz="3200" dirty="0">
                <a:solidFill>
                  <a:srgbClr val="FF9900"/>
                </a:solidFill>
                <a:latin typeface="Palatino" charset="0"/>
              </a:rPr>
              <a:t>Most allosteric enzymes are oligomers (two or more polypeptide chains or subunits)</a:t>
            </a:r>
          </a:p>
          <a:p>
            <a:pPr algn="just">
              <a:buClr>
                <a:srgbClr val="33CC33"/>
              </a:buClr>
            </a:pPr>
            <a:r>
              <a:rPr lang="en-US" sz="3200" dirty="0">
                <a:latin typeface="Palatino" charset="0"/>
              </a:rPr>
              <a:t>The subunits are known as </a:t>
            </a:r>
            <a:r>
              <a:rPr lang="en-US" sz="3200" dirty="0" err="1">
                <a:solidFill>
                  <a:srgbClr val="33CC33"/>
                </a:solidFill>
                <a:latin typeface="Palatino" charset="0"/>
              </a:rPr>
              <a:t>protomers</a:t>
            </a:r>
            <a:endParaRPr lang="en-US" sz="2900" dirty="0">
              <a:solidFill>
                <a:srgbClr val="33CC33"/>
              </a:solidFill>
              <a:latin typeface="Palatino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5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5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5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5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5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5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85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5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5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85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5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5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85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5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5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698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4900" y="762000"/>
            <a:ext cx="8229600" cy="5486400"/>
          </a:xfrm>
        </p:spPr>
        <p:txBody>
          <a:bodyPr/>
          <a:lstStyle/>
          <a:p>
            <a:pPr algn="just">
              <a:buClr>
                <a:srgbClr val="33CC33"/>
              </a:buClr>
            </a:pPr>
            <a:r>
              <a:rPr lang="en-US" sz="3200" dirty="0">
                <a:latin typeface="Palatino" charset="0"/>
              </a:rPr>
              <a:t>Two types of interactions occur in allosteric enzymes:</a:t>
            </a:r>
          </a:p>
          <a:p>
            <a:pPr lvl="1" algn="just">
              <a:buClr>
                <a:srgbClr val="33CC33"/>
              </a:buClr>
            </a:pPr>
            <a:r>
              <a:rPr lang="en-US" sz="3000" dirty="0" err="1">
                <a:solidFill>
                  <a:srgbClr val="33CC33"/>
                </a:solidFill>
                <a:latin typeface="Palatino" charset="0"/>
              </a:rPr>
              <a:t>Homotropic</a:t>
            </a:r>
            <a:endParaRPr lang="en-US" sz="3000" dirty="0">
              <a:solidFill>
                <a:srgbClr val="33CC33"/>
              </a:solidFill>
              <a:latin typeface="Palatino" charset="0"/>
            </a:endParaRPr>
          </a:p>
          <a:p>
            <a:pPr lvl="1" algn="just">
              <a:buClr>
                <a:srgbClr val="33CC33"/>
              </a:buClr>
            </a:pPr>
            <a:r>
              <a:rPr lang="en-US" sz="3000" dirty="0" err="1">
                <a:solidFill>
                  <a:srgbClr val="33CC33"/>
                </a:solidFill>
                <a:latin typeface="Palatino" charset="0"/>
              </a:rPr>
              <a:t>Heterotropic</a:t>
            </a:r>
            <a:endParaRPr lang="en-US" sz="3000" dirty="0">
              <a:solidFill>
                <a:srgbClr val="33CC33"/>
              </a:solidFill>
              <a:latin typeface="Palatino" charset="0"/>
            </a:endParaRPr>
          </a:p>
          <a:p>
            <a:pPr algn="just">
              <a:buClr>
                <a:srgbClr val="33CC33"/>
              </a:buClr>
            </a:pPr>
            <a:r>
              <a:rPr lang="en-US" sz="3200" dirty="0" err="1">
                <a:solidFill>
                  <a:srgbClr val="FF9900"/>
                </a:solidFill>
                <a:latin typeface="Palatino" charset="0"/>
              </a:rPr>
              <a:t>Homotropic</a:t>
            </a:r>
            <a:r>
              <a:rPr lang="en-US" sz="3200" dirty="0">
                <a:solidFill>
                  <a:srgbClr val="FF9900"/>
                </a:solidFill>
                <a:latin typeface="Palatino" charset="0"/>
              </a:rPr>
              <a:t>: Effect of one ligand on the binding of the same </a:t>
            </a:r>
            <a:r>
              <a:rPr lang="en-US" sz="3200" dirty="0" smtClean="0">
                <a:solidFill>
                  <a:srgbClr val="FF9900"/>
                </a:solidFill>
                <a:latin typeface="Palatino" charset="0"/>
              </a:rPr>
              <a:t>ligand</a:t>
            </a:r>
          </a:p>
          <a:p>
            <a:pPr algn="just">
              <a:buClr>
                <a:srgbClr val="33CC33"/>
              </a:buClr>
            </a:pPr>
            <a:r>
              <a:rPr lang="en-US" sz="3200" dirty="0" smtClean="0">
                <a:solidFill>
                  <a:srgbClr val="FF9900"/>
                </a:solidFill>
                <a:latin typeface="Palatino" charset="0"/>
              </a:rPr>
              <a:t>A regulatory </a:t>
            </a:r>
            <a:r>
              <a:rPr lang="en-US" sz="3200" dirty="0">
                <a:solidFill>
                  <a:srgbClr val="FF9900"/>
                </a:solidFill>
                <a:latin typeface="Palatino" charset="0"/>
              </a:rPr>
              <a:t>enzyme </a:t>
            </a:r>
            <a:r>
              <a:rPr lang="en-US" sz="3200" dirty="0" smtClean="0">
                <a:solidFill>
                  <a:srgbClr val="FF9900"/>
                </a:solidFill>
                <a:latin typeface="Palatino" charset="0"/>
              </a:rPr>
              <a:t>controlled </a:t>
            </a:r>
            <a:r>
              <a:rPr lang="en-US" sz="3200" dirty="0">
                <a:solidFill>
                  <a:srgbClr val="FF9900"/>
                </a:solidFill>
                <a:latin typeface="Palatino" charset="0"/>
              </a:rPr>
              <a:t>by its own </a:t>
            </a:r>
            <a:r>
              <a:rPr lang="en-US" sz="3200" dirty="0" smtClean="0">
                <a:solidFill>
                  <a:srgbClr val="FF9900"/>
                </a:solidFill>
                <a:latin typeface="Palatino" charset="0"/>
              </a:rPr>
              <a:t>substrate</a:t>
            </a:r>
            <a:endParaRPr lang="en-US" sz="3200" dirty="0">
              <a:solidFill>
                <a:srgbClr val="FF9900"/>
              </a:solidFill>
              <a:latin typeface="Palatino" charset="0"/>
            </a:endParaRPr>
          </a:p>
          <a:p>
            <a:pPr algn="just">
              <a:buClr>
                <a:srgbClr val="33CC33"/>
              </a:buClr>
            </a:pPr>
            <a:r>
              <a:rPr lang="en-US" sz="3200" dirty="0" err="1">
                <a:latin typeface="Palatino" charset="0"/>
              </a:rPr>
              <a:t>Heterotropic</a:t>
            </a:r>
            <a:r>
              <a:rPr lang="en-US" sz="3200" dirty="0">
                <a:latin typeface="Palatino" charset="0"/>
              </a:rPr>
              <a:t>: Effect of one ligand on the binding of a different ligand 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6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6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6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6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6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86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6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6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86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6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6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86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6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6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86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86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6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22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5562600"/>
            <a:ext cx="8743950" cy="609600"/>
          </a:xfrm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An enzyme without inhibitor</a:t>
            </a:r>
          </a:p>
        </p:txBody>
      </p:sp>
      <p:pic>
        <p:nvPicPr>
          <p:cNvPr id="30720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90575" y="419100"/>
            <a:ext cx="8704263" cy="5105400"/>
          </a:xfrm>
        </p:spPr>
      </p:pic>
      <p:sp>
        <p:nvSpPr>
          <p:cNvPr id="307204" name="Text Box 4"/>
          <p:cNvSpPr txBox="1">
            <a:spLocks noChangeArrowheads="1"/>
          </p:cNvSpPr>
          <p:nvPr/>
        </p:nvSpPr>
        <p:spPr bwMode="auto">
          <a:xfrm rot="-5400000">
            <a:off x="-123031" y="4706144"/>
            <a:ext cx="8366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sz="1000">
                <a:latin typeface="Arial" charset="0"/>
              </a:rPr>
              <a:t>Page 538</a:t>
            </a:r>
            <a:endParaRPr lang="en-US" sz="1000">
              <a:latin typeface="Time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119313" y="457200"/>
            <a:ext cx="5972175" cy="1143000"/>
          </a:xfrm>
        </p:spPr>
        <p:txBody>
          <a:bodyPr/>
          <a:lstStyle/>
          <a:p>
            <a:pPr algn="ctr"/>
            <a:r>
              <a:rPr lang="en-US" sz="44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charset="0"/>
              </a:rPr>
              <a:t>Enzymatic diagnosis and prognosis of diseases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04900" y="1905000"/>
            <a:ext cx="8229600" cy="4572000"/>
          </a:xfrm>
        </p:spPr>
        <p:txBody>
          <a:bodyPr/>
          <a:lstStyle/>
          <a:p>
            <a:pPr algn="just">
              <a:buClr>
                <a:srgbClr val="33CC33"/>
              </a:buClr>
            </a:pPr>
            <a:r>
              <a:rPr lang="en-US" sz="3200">
                <a:latin typeface="Palatino" charset="0"/>
              </a:rPr>
              <a:t>Enzymes are used clinically in three ways:</a:t>
            </a:r>
          </a:p>
          <a:p>
            <a:pPr lvl="1" algn="just">
              <a:buClr>
                <a:srgbClr val="33CC33"/>
              </a:buClr>
            </a:pPr>
            <a:r>
              <a:rPr lang="en-US" sz="3200">
                <a:solidFill>
                  <a:srgbClr val="FF9900"/>
                </a:solidFill>
                <a:latin typeface="Palatino" charset="0"/>
              </a:rPr>
              <a:t>As indicators of enzyme activity or conc. in body fluids (serum, urine) in the diagnosis/prognosis of diseases</a:t>
            </a:r>
          </a:p>
          <a:p>
            <a:pPr lvl="1" algn="just">
              <a:buClr>
                <a:srgbClr val="33CC33"/>
              </a:buClr>
            </a:pPr>
            <a:r>
              <a:rPr lang="en-US" sz="3200">
                <a:latin typeface="Palatino" charset="0"/>
              </a:rPr>
              <a:t>As analytical reagents in measuring activity of other enzymes or compounds in body fluids</a:t>
            </a:r>
          </a:p>
          <a:p>
            <a:pPr lvl="1" algn="just">
              <a:buClr>
                <a:srgbClr val="33CC33"/>
              </a:buClr>
            </a:pPr>
            <a:r>
              <a:rPr lang="en-US" sz="3200">
                <a:solidFill>
                  <a:srgbClr val="FF9900"/>
                </a:solidFill>
                <a:latin typeface="Palatino" charset="0"/>
              </a:rPr>
              <a:t>As therapeutic agents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8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771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4900" y="1447800"/>
            <a:ext cx="8229600" cy="4572000"/>
          </a:xfrm>
        </p:spPr>
        <p:txBody>
          <a:bodyPr/>
          <a:lstStyle/>
          <a:p>
            <a:pPr algn="just">
              <a:buClr>
                <a:srgbClr val="33CC33"/>
              </a:buClr>
            </a:pPr>
            <a:r>
              <a:rPr lang="en-US" sz="3200">
                <a:latin typeface="Palatino" charset="0"/>
              </a:rPr>
              <a:t>The most commonly used body fluids for measuring enzyme activity are </a:t>
            </a:r>
            <a:r>
              <a:rPr lang="en-US" sz="3200">
                <a:solidFill>
                  <a:srgbClr val="33CC33"/>
                </a:solidFill>
                <a:latin typeface="Palatino" charset="0"/>
              </a:rPr>
              <a:t>serum </a:t>
            </a:r>
            <a:r>
              <a:rPr lang="en-US" sz="3200">
                <a:latin typeface="Palatino" charset="0"/>
              </a:rPr>
              <a:t>and</a:t>
            </a:r>
            <a:r>
              <a:rPr lang="en-US" sz="3200">
                <a:solidFill>
                  <a:srgbClr val="33CC33"/>
                </a:solidFill>
                <a:latin typeface="Palatino" charset="0"/>
              </a:rPr>
              <a:t> plasma</a:t>
            </a:r>
          </a:p>
          <a:p>
            <a:pPr algn="just">
              <a:buClr>
                <a:srgbClr val="33CC33"/>
              </a:buClr>
            </a:pPr>
            <a:r>
              <a:rPr lang="en-US" sz="3200">
                <a:solidFill>
                  <a:srgbClr val="FF9900"/>
                </a:solidFill>
                <a:latin typeface="Palatino" charset="0"/>
              </a:rPr>
              <a:t>There are:</a:t>
            </a:r>
          </a:p>
          <a:p>
            <a:pPr lvl="1" algn="just">
              <a:buClr>
                <a:srgbClr val="33CC33"/>
              </a:buClr>
            </a:pPr>
            <a:r>
              <a:rPr lang="en-US" sz="3200">
                <a:solidFill>
                  <a:srgbClr val="33CC33"/>
                </a:solidFill>
                <a:latin typeface="Palatino" charset="0"/>
              </a:rPr>
              <a:t>Plasma-specific enzymes</a:t>
            </a:r>
          </a:p>
          <a:p>
            <a:pPr lvl="1" algn="just">
              <a:buClr>
                <a:srgbClr val="33CC33"/>
              </a:buClr>
            </a:pPr>
            <a:r>
              <a:rPr lang="en-US" sz="3200">
                <a:solidFill>
                  <a:srgbClr val="33CC33"/>
                </a:solidFill>
                <a:latin typeface="Palatino" charset="0"/>
              </a:rPr>
              <a:t>Nonplasma-specific enzymes</a:t>
            </a:r>
          </a:p>
          <a:p>
            <a:pPr algn="just">
              <a:buClr>
                <a:srgbClr val="33CC33"/>
              </a:buClr>
            </a:pPr>
            <a:endParaRPr lang="en-US" sz="3300">
              <a:solidFill>
                <a:srgbClr val="33CC33"/>
              </a:solidFill>
              <a:latin typeface="Palatino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9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9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9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9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9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9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89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9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9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89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9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9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794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19313" y="609600"/>
            <a:ext cx="5972175" cy="1143000"/>
          </a:xfrm>
        </p:spPr>
        <p:txBody>
          <a:bodyPr/>
          <a:lstStyle/>
          <a:p>
            <a:pPr algn="ctr"/>
            <a:r>
              <a:rPr lang="en-US" sz="44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charset="0"/>
              </a:rPr>
              <a:t>Serum markers in the diagnosis of diseases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04900" y="2438400"/>
            <a:ext cx="8229600" cy="2819400"/>
          </a:xfrm>
        </p:spPr>
        <p:txBody>
          <a:bodyPr/>
          <a:lstStyle/>
          <a:p>
            <a:pPr algn="just">
              <a:buClr>
                <a:srgbClr val="33CC33"/>
              </a:buClr>
            </a:pPr>
            <a:r>
              <a:rPr lang="en-US" sz="3300">
                <a:latin typeface="Palatino" charset="0"/>
              </a:rPr>
              <a:t>Heart disease</a:t>
            </a:r>
          </a:p>
          <a:p>
            <a:pPr algn="just">
              <a:buClr>
                <a:srgbClr val="33CC33"/>
              </a:buClr>
            </a:pPr>
            <a:r>
              <a:rPr lang="en-US" sz="3300">
                <a:solidFill>
                  <a:srgbClr val="FF9900"/>
                </a:solidFill>
                <a:latin typeface="Palatino" charset="0"/>
              </a:rPr>
              <a:t>Pancreatic diseases</a:t>
            </a:r>
          </a:p>
          <a:p>
            <a:pPr algn="just">
              <a:buClr>
                <a:srgbClr val="33CC33"/>
              </a:buClr>
            </a:pPr>
            <a:r>
              <a:rPr lang="en-US" sz="3300">
                <a:latin typeface="Palatino" charset="0"/>
              </a:rPr>
              <a:t>Liver diseases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0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0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0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90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0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0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81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5715000"/>
            <a:ext cx="8743950" cy="533400"/>
          </a:xfrm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An enzyme with inhibitor </a:t>
            </a:r>
          </a:p>
        </p:txBody>
      </p:sp>
      <p:pic>
        <p:nvPicPr>
          <p:cNvPr id="3082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71525" y="561975"/>
            <a:ext cx="8743950" cy="4818063"/>
          </a:xfrm>
        </p:spPr>
      </p:pic>
      <p:sp>
        <p:nvSpPr>
          <p:cNvPr id="308228" name="Text Box 4"/>
          <p:cNvSpPr txBox="1">
            <a:spLocks noChangeArrowheads="1"/>
          </p:cNvSpPr>
          <p:nvPr/>
        </p:nvSpPr>
        <p:spPr bwMode="auto">
          <a:xfrm rot="-5400000">
            <a:off x="-121444" y="4706144"/>
            <a:ext cx="8366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sz="1000">
                <a:latin typeface="Arial" charset="0"/>
              </a:rPr>
              <a:t>Page 538</a:t>
            </a:r>
            <a:endParaRPr lang="en-US" sz="1000">
              <a:latin typeface="Time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4900" y="1905000"/>
            <a:ext cx="8229600" cy="3657600"/>
          </a:xfrm>
        </p:spPr>
        <p:txBody>
          <a:bodyPr/>
          <a:lstStyle/>
          <a:p>
            <a:pPr algn="just">
              <a:buClr>
                <a:srgbClr val="33CC33"/>
              </a:buClr>
            </a:pPr>
            <a:r>
              <a:rPr lang="en-US" sz="3300" i="1" dirty="0">
                <a:latin typeface="Palatino" charset="0"/>
              </a:rPr>
              <a:t>K</a:t>
            </a:r>
            <a:r>
              <a:rPr lang="en-US" sz="3300" baseline="-25000" dirty="0">
                <a:latin typeface="Palatino" charset="0"/>
              </a:rPr>
              <a:t>i</a:t>
            </a:r>
            <a:r>
              <a:rPr lang="en-US" sz="3300" dirty="0">
                <a:latin typeface="Palatino" charset="0"/>
              </a:rPr>
              <a:t> is a measure of the affinity of inhibitor </a:t>
            </a:r>
            <a:r>
              <a:rPr lang="en-US" sz="3300" dirty="0" smtClean="0">
                <a:latin typeface="Palatino" charset="0"/>
              </a:rPr>
              <a:t>for enzyme</a:t>
            </a:r>
          </a:p>
          <a:p>
            <a:pPr algn="just">
              <a:buClr>
                <a:srgbClr val="33CC33"/>
              </a:buClr>
            </a:pPr>
            <a:endParaRPr lang="en-US" sz="3300" dirty="0" smtClean="0">
              <a:latin typeface="Palatino" charset="0"/>
            </a:endParaRPr>
          </a:p>
          <a:p>
            <a:pPr algn="just">
              <a:buClr>
                <a:srgbClr val="33CC33"/>
              </a:buClr>
            </a:pPr>
            <a:r>
              <a:rPr lang="en-US" sz="3300" dirty="0" smtClean="0">
                <a:latin typeface="Palatino" charset="0"/>
              </a:rPr>
              <a:t>Also called </a:t>
            </a:r>
            <a:r>
              <a:rPr lang="en-US" sz="3300" dirty="0">
                <a:solidFill>
                  <a:srgbClr val="FFFF00"/>
                </a:solidFill>
                <a:latin typeface="Palatino" charset="0"/>
              </a:rPr>
              <a:t>dissociation constant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title"/>
          </p:nvPr>
        </p:nvSpPr>
        <p:spPr>
          <a:xfrm>
            <a:off x="1814513" y="533400"/>
            <a:ext cx="6834187" cy="1143000"/>
          </a:xfrm>
          <a:noFill/>
          <a:ln/>
        </p:spPr>
        <p:txBody>
          <a:bodyPr/>
          <a:lstStyle/>
          <a:p>
            <a:pPr algn="ctr"/>
            <a:r>
              <a:rPr lang="en-US" sz="4400" b="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charset="0"/>
              </a:rPr>
              <a:t>K</a:t>
            </a:r>
            <a:r>
              <a:rPr lang="en-US" sz="4400" b="0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charset="0"/>
              </a:rPr>
              <a:t>i</a:t>
            </a:r>
            <a:r>
              <a:rPr lang="en-US" sz="44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charset="0"/>
              </a:rPr>
              <a:t> (Inhibitor constant)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0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0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0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0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0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0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338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4900" y="1600200"/>
            <a:ext cx="8229600" cy="4800600"/>
          </a:xfrm>
        </p:spPr>
        <p:txBody>
          <a:bodyPr/>
          <a:lstStyle/>
          <a:p>
            <a:pPr algn="just">
              <a:lnSpc>
                <a:spcPct val="90000"/>
              </a:lnSpc>
              <a:buClr>
                <a:srgbClr val="33CC33"/>
              </a:buClr>
            </a:pPr>
            <a:r>
              <a:rPr lang="en-US" sz="3300">
                <a:latin typeface="Palatino" charset="0"/>
              </a:rPr>
              <a:t>There are three types of enzyme inhibition:</a:t>
            </a:r>
          </a:p>
          <a:p>
            <a:pPr lvl="1" algn="just">
              <a:lnSpc>
                <a:spcPct val="90000"/>
              </a:lnSpc>
              <a:buClr>
                <a:srgbClr val="33CC33"/>
              </a:buClr>
            </a:pPr>
            <a:r>
              <a:rPr lang="en-US" sz="3100">
                <a:solidFill>
                  <a:srgbClr val="33CC33"/>
                </a:solidFill>
                <a:latin typeface="Palatino" charset="0"/>
              </a:rPr>
              <a:t>Competitive</a:t>
            </a:r>
          </a:p>
          <a:p>
            <a:pPr lvl="1" algn="just">
              <a:lnSpc>
                <a:spcPct val="90000"/>
              </a:lnSpc>
              <a:buClr>
                <a:srgbClr val="33CC33"/>
              </a:buClr>
            </a:pPr>
            <a:r>
              <a:rPr lang="en-US" sz="3100">
                <a:solidFill>
                  <a:srgbClr val="33CC33"/>
                </a:solidFill>
                <a:latin typeface="Palatino" charset="0"/>
              </a:rPr>
              <a:t>Noncompetitive</a:t>
            </a:r>
          </a:p>
          <a:p>
            <a:pPr lvl="1" algn="just">
              <a:lnSpc>
                <a:spcPct val="90000"/>
              </a:lnSpc>
              <a:buClr>
                <a:srgbClr val="33CC33"/>
              </a:buClr>
            </a:pPr>
            <a:r>
              <a:rPr lang="en-US" sz="3100">
                <a:solidFill>
                  <a:srgbClr val="33CC33"/>
                </a:solidFill>
                <a:latin typeface="Palatino" charset="0"/>
              </a:rPr>
              <a:t>Uncompetitive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title"/>
          </p:nvPr>
        </p:nvSpPr>
        <p:spPr>
          <a:xfrm>
            <a:off x="1814513" y="533400"/>
            <a:ext cx="6834187" cy="1143000"/>
          </a:xfrm>
          <a:noFill/>
          <a:ln/>
        </p:spPr>
        <p:txBody>
          <a:bodyPr/>
          <a:lstStyle/>
          <a:p>
            <a:pPr algn="ctr"/>
            <a:r>
              <a:rPr lang="en-US" sz="44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charset="0"/>
              </a:rPr>
              <a:t>Enzyme inhibition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7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7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7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7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7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7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67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67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7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67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7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7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6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4900" y="1905000"/>
            <a:ext cx="8229600" cy="4419600"/>
          </a:xfrm>
        </p:spPr>
        <p:txBody>
          <a:bodyPr/>
          <a:lstStyle/>
          <a:p>
            <a:pPr algn="just">
              <a:lnSpc>
                <a:spcPct val="90000"/>
              </a:lnSpc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T</a:t>
            </a:r>
            <a:r>
              <a:rPr lang="en-US" sz="3300" dirty="0" smtClean="0">
                <a:latin typeface="Palatino" charset="0"/>
              </a:rPr>
              <a:t>he </a:t>
            </a:r>
            <a:r>
              <a:rPr lang="en-US" sz="3300" dirty="0">
                <a:latin typeface="Palatino" charset="0"/>
              </a:rPr>
              <a:t>inhibitor is a structural analogue (similar) that competes with the substrate for binding </a:t>
            </a:r>
            <a:r>
              <a:rPr lang="en-US" sz="3300" dirty="0" smtClean="0">
                <a:latin typeface="Palatino" charset="0"/>
              </a:rPr>
              <a:t>to </a:t>
            </a:r>
            <a:r>
              <a:rPr lang="en-US" sz="3300" dirty="0">
                <a:latin typeface="Palatino" charset="0"/>
              </a:rPr>
              <a:t>the active site of </a:t>
            </a:r>
            <a:r>
              <a:rPr lang="en-US" sz="3300" dirty="0" smtClean="0">
                <a:latin typeface="Palatino" charset="0"/>
              </a:rPr>
              <a:t>enzyme</a:t>
            </a:r>
          </a:p>
          <a:p>
            <a:pPr algn="just">
              <a:lnSpc>
                <a:spcPct val="90000"/>
              </a:lnSpc>
              <a:buClr>
                <a:srgbClr val="33CC33"/>
              </a:buClr>
            </a:pPr>
            <a:r>
              <a:rPr lang="en-US" sz="3300" dirty="0" smtClean="0">
                <a:latin typeface="Palatino" charset="0"/>
              </a:rPr>
              <a:t>Two reactions </a:t>
            </a:r>
            <a:r>
              <a:rPr lang="en-US" sz="3300" dirty="0">
                <a:latin typeface="Palatino" charset="0"/>
              </a:rPr>
              <a:t>are possible:</a:t>
            </a:r>
          </a:p>
          <a:p>
            <a:pPr algn="ctr">
              <a:lnSpc>
                <a:spcPct val="90000"/>
              </a:lnSpc>
              <a:buClr>
                <a:srgbClr val="33CC33"/>
              </a:buClr>
              <a:buFont typeface="Wingdings" charset="0"/>
              <a:buNone/>
            </a:pPr>
            <a:endParaRPr lang="en-US" sz="3300" dirty="0">
              <a:latin typeface="Palatino" charset="0"/>
            </a:endParaRPr>
          </a:p>
          <a:p>
            <a:pPr algn="ctr">
              <a:lnSpc>
                <a:spcPct val="90000"/>
              </a:lnSpc>
              <a:buClr>
                <a:srgbClr val="33CC33"/>
              </a:buClr>
              <a:buFont typeface="Wingdings" charset="0"/>
              <a:buNone/>
            </a:pPr>
            <a:r>
              <a:rPr lang="en-US" sz="3300" dirty="0">
                <a:solidFill>
                  <a:srgbClr val="FF9900"/>
                </a:solidFill>
                <a:latin typeface="Palatino" charset="0"/>
              </a:rPr>
              <a:t>E + S </a:t>
            </a:r>
            <a:r>
              <a:rPr lang="en-US" sz="3300" dirty="0">
                <a:solidFill>
                  <a:srgbClr val="FF9900"/>
                </a:solidFill>
                <a:latin typeface="Palatino" charset="0"/>
                <a:sym typeface="Symbol" charset="0"/>
              </a:rPr>
              <a:t> ES </a:t>
            </a:r>
            <a:r>
              <a:rPr lang="en-US" sz="3300" dirty="0">
                <a:solidFill>
                  <a:srgbClr val="FF9900"/>
                </a:solidFill>
                <a:latin typeface="Palatino" charset="0"/>
                <a:sym typeface="Wingdings" charset="0"/>
              </a:rPr>
              <a:t> E + P</a:t>
            </a:r>
          </a:p>
          <a:p>
            <a:pPr algn="ctr">
              <a:lnSpc>
                <a:spcPct val="90000"/>
              </a:lnSpc>
              <a:buClr>
                <a:srgbClr val="33CC33"/>
              </a:buClr>
              <a:buFont typeface="Wingdings" charset="0"/>
              <a:buNone/>
            </a:pPr>
            <a:r>
              <a:rPr lang="en-US" sz="3300" dirty="0">
                <a:solidFill>
                  <a:srgbClr val="FF9900"/>
                </a:solidFill>
                <a:latin typeface="Palatino" charset="0"/>
                <a:sym typeface="Wingdings" charset="0"/>
              </a:rPr>
              <a:t>and</a:t>
            </a:r>
          </a:p>
          <a:p>
            <a:pPr algn="ctr">
              <a:lnSpc>
                <a:spcPct val="90000"/>
              </a:lnSpc>
              <a:buClr>
                <a:srgbClr val="33CC33"/>
              </a:buClr>
              <a:buFont typeface="Wingdings" charset="0"/>
              <a:buNone/>
            </a:pPr>
            <a:r>
              <a:rPr lang="en-US" sz="3300" dirty="0">
                <a:solidFill>
                  <a:srgbClr val="FF9900"/>
                </a:solidFill>
                <a:latin typeface="Palatino" charset="0"/>
                <a:sym typeface="Wingdings" charset="0"/>
              </a:rPr>
              <a:t>E + I </a:t>
            </a:r>
            <a:r>
              <a:rPr lang="en-US" sz="3300" dirty="0">
                <a:solidFill>
                  <a:srgbClr val="FF9900"/>
                </a:solidFill>
                <a:latin typeface="Palatino" charset="0"/>
                <a:sym typeface="Symbol" charset="0"/>
              </a:rPr>
              <a:t> EI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title"/>
          </p:nvPr>
        </p:nvSpPr>
        <p:spPr>
          <a:xfrm>
            <a:off x="1814513" y="533400"/>
            <a:ext cx="6834187" cy="1143000"/>
          </a:xfrm>
          <a:noFill/>
          <a:ln/>
        </p:spPr>
        <p:txBody>
          <a:bodyPr/>
          <a:lstStyle/>
          <a:p>
            <a:pPr algn="ctr"/>
            <a:r>
              <a:rPr lang="en-US" sz="44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charset="0"/>
              </a:rPr>
              <a:t>Competitive inhibition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1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1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1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1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1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1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1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1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1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1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1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1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71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1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1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362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5562600"/>
            <a:ext cx="8743950" cy="457200"/>
          </a:xfrm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Competitive inhibition</a:t>
            </a:r>
          </a:p>
        </p:txBody>
      </p:sp>
      <p:pic>
        <p:nvPicPr>
          <p:cNvPr id="27238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30288" y="419100"/>
            <a:ext cx="8226425" cy="5105400"/>
          </a:xfrm>
        </p:spPr>
      </p:pic>
      <p:sp>
        <p:nvSpPr>
          <p:cNvPr id="272388" name="Text Box 4"/>
          <p:cNvSpPr txBox="1">
            <a:spLocks noChangeArrowheads="1"/>
          </p:cNvSpPr>
          <p:nvPr/>
        </p:nvSpPr>
        <p:spPr bwMode="auto">
          <a:xfrm rot="-5400000">
            <a:off x="-119062" y="4735513"/>
            <a:ext cx="836612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sz="1000">
                <a:latin typeface="Arial" charset="0"/>
              </a:rPr>
              <a:t>Page 484</a:t>
            </a:r>
            <a:endParaRPr lang="en-US" sz="1000">
              <a:latin typeface="Time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Lineweaver–Burk plot of the competitively inhibited Michaelis–Menten enzyme</a:t>
            </a:r>
          </a:p>
        </p:txBody>
      </p:sp>
      <p:pic>
        <p:nvPicPr>
          <p:cNvPr id="27341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33500" y="419100"/>
            <a:ext cx="7618413" cy="5105400"/>
          </a:xfrm>
        </p:spPr>
      </p:pic>
      <p:sp>
        <p:nvSpPr>
          <p:cNvPr id="273412" name="Text Box 4"/>
          <p:cNvSpPr txBox="1">
            <a:spLocks noChangeArrowheads="1"/>
          </p:cNvSpPr>
          <p:nvPr/>
        </p:nvSpPr>
        <p:spPr bwMode="auto">
          <a:xfrm rot="-5400000">
            <a:off x="-119063" y="4737101"/>
            <a:ext cx="836613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sz="1000">
                <a:latin typeface="Arial" charset="0"/>
              </a:rPr>
              <a:t>Page 484</a:t>
            </a:r>
            <a:endParaRPr lang="en-US" sz="1000">
              <a:latin typeface="Time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4900" y="914400"/>
            <a:ext cx="8229600" cy="5029200"/>
          </a:xfrm>
        </p:spPr>
        <p:txBody>
          <a:bodyPr/>
          <a:lstStyle/>
          <a:p>
            <a:pPr algn="just"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In competitive inhibition, </a:t>
            </a:r>
            <a:r>
              <a:rPr lang="en-US" sz="3300" dirty="0" err="1">
                <a:latin typeface="Palatino" charset="0"/>
              </a:rPr>
              <a:t>V</a:t>
            </a:r>
            <a:r>
              <a:rPr lang="en-US" sz="3300" baseline="-25000" dirty="0" err="1">
                <a:latin typeface="Palatino" charset="0"/>
              </a:rPr>
              <a:t>max</a:t>
            </a:r>
            <a:r>
              <a:rPr lang="en-US" sz="3300" dirty="0">
                <a:latin typeface="Palatino" charset="0"/>
              </a:rPr>
              <a:t> is unchanged in the presence and the absence of inhibitor</a:t>
            </a:r>
          </a:p>
          <a:p>
            <a:pPr algn="just">
              <a:buClr>
                <a:srgbClr val="33CC33"/>
              </a:buClr>
            </a:pPr>
            <a:r>
              <a:rPr lang="en-US" sz="3300" dirty="0">
                <a:solidFill>
                  <a:srgbClr val="FF9900"/>
                </a:solidFill>
                <a:latin typeface="Palatino" charset="0"/>
              </a:rPr>
              <a:t>The value of </a:t>
            </a:r>
            <a:r>
              <a:rPr lang="en-US" sz="3300" i="1" dirty="0">
                <a:solidFill>
                  <a:srgbClr val="FF9900"/>
                </a:solidFill>
                <a:latin typeface="Palatino" charset="0"/>
              </a:rPr>
              <a:t>K</a:t>
            </a:r>
            <a:r>
              <a:rPr lang="en-US" sz="3300" baseline="-25000" dirty="0">
                <a:solidFill>
                  <a:srgbClr val="FF9900"/>
                </a:solidFill>
                <a:latin typeface="Palatino" charset="0"/>
              </a:rPr>
              <a:t>m</a:t>
            </a:r>
            <a:r>
              <a:rPr lang="en-US" sz="3300" dirty="0">
                <a:solidFill>
                  <a:srgbClr val="FF9900"/>
                </a:solidFill>
                <a:latin typeface="Palatino" charset="0"/>
              </a:rPr>
              <a:t> is increased because S and I compete for binding at the same site</a:t>
            </a:r>
          </a:p>
          <a:p>
            <a:pPr algn="just"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A higher [</a:t>
            </a:r>
            <a:r>
              <a:rPr lang="en-US" sz="3300" dirty="0" smtClean="0">
                <a:latin typeface="Palatino" charset="0"/>
              </a:rPr>
              <a:t>S] </a:t>
            </a:r>
            <a:r>
              <a:rPr lang="en-US" sz="3300" dirty="0">
                <a:latin typeface="Palatino" charset="0"/>
              </a:rPr>
              <a:t>is required to achieve half-maximal velocity</a:t>
            </a:r>
          </a:p>
          <a:p>
            <a:pPr algn="just">
              <a:buClr>
                <a:srgbClr val="33CC33"/>
              </a:buClr>
            </a:pPr>
            <a:endParaRPr lang="en-US" sz="3300" dirty="0">
              <a:latin typeface="Palatino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4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4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4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4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4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4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4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4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4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4" grpId="0" build="p" autoUpdateAnimBg="0"/>
    </p:bldLst>
  </p:timing>
</p:sld>
</file>

<file path=ppt/theme/theme1.xml><?xml version="1.0" encoding="utf-8"?>
<a:theme xmlns:a="http://schemas.openxmlformats.org/drawingml/2006/main" name="Generic">
  <a:themeElements>
    <a:clrScheme name="">
      <a:dk1>
        <a:srgbClr val="FF0000"/>
      </a:dk1>
      <a:lt1>
        <a:srgbClr val="FFFFFF"/>
      </a:lt1>
      <a:dk2>
        <a:srgbClr val="000066"/>
      </a:dk2>
      <a:lt2>
        <a:srgbClr val="FFFFCC"/>
      </a:lt2>
      <a:accent1>
        <a:srgbClr val="777777"/>
      </a:accent1>
      <a:accent2>
        <a:srgbClr val="006666"/>
      </a:accent2>
      <a:accent3>
        <a:srgbClr val="AAAAB8"/>
      </a:accent3>
      <a:accent4>
        <a:srgbClr val="DADADA"/>
      </a:accent4>
      <a:accent5>
        <a:srgbClr val="BDBDBD"/>
      </a:accent5>
      <a:accent6>
        <a:srgbClr val="005C5C"/>
      </a:accent6>
      <a:hlink>
        <a:srgbClr val="800000"/>
      </a:hlink>
      <a:folHlink>
        <a:srgbClr val="660066"/>
      </a:folHlink>
    </a:clrScheme>
    <a:fontScheme name="Generic">
      <a:majorFont>
        <a:latin typeface="Arial Narrow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Palatino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Palatino" charset="0"/>
            <a:ea typeface="ＭＳ Ｐゴシック" charset="0"/>
          </a:defRPr>
        </a:defPPr>
      </a:lstStyle>
    </a:lnDef>
  </a:objectDefaults>
  <a:extraClrSchemeLst>
    <a:extraClrScheme>
      <a:clrScheme name="Generic 1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777777"/>
        </a:accent1>
        <a:accent2>
          <a:srgbClr val="0033CC"/>
        </a:accent2>
        <a:accent3>
          <a:srgbClr val="AAAAAA"/>
        </a:accent3>
        <a:accent4>
          <a:srgbClr val="DADADA"/>
        </a:accent4>
        <a:accent5>
          <a:srgbClr val="BDBDBD"/>
        </a:accent5>
        <a:accent6>
          <a:srgbClr val="002DB9"/>
        </a:accent6>
        <a:hlink>
          <a:srgbClr val="800000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ic 2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voet_template">
  <a:themeElements>
    <a:clrScheme name="2_voet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voet_template">
      <a:majorFont>
        <a:latin typeface="Arial"/>
        <a:ea typeface="ＭＳ Ｐゴシック"/>
        <a:cs typeface=""/>
      </a:majorFont>
      <a:minorFont>
        <a:latin typeface="Time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Palatino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Palatino" charset="0"/>
            <a:ea typeface="ＭＳ Ｐゴシック" charset="0"/>
          </a:defRPr>
        </a:defPPr>
      </a:lstStyle>
    </a:lnDef>
  </a:objectDefaults>
  <a:extraClrSchemeLst>
    <a:extraClrScheme>
      <a:clrScheme name="2_voet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oet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oet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oet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oet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oet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oet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oet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oet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oet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oet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oet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voet_template">
  <a:themeElements>
    <a:clrScheme name="3_voet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voet_template">
      <a:majorFont>
        <a:latin typeface="Arial"/>
        <a:ea typeface="ＭＳ Ｐゴシック"/>
        <a:cs typeface="Arial"/>
      </a:majorFont>
      <a:minorFont>
        <a:latin typeface="Times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Palatino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Palatino" charset="0"/>
            <a:ea typeface="ＭＳ Ｐゴシック" charset="0"/>
          </a:defRPr>
        </a:defPPr>
      </a:lstStyle>
    </a:lnDef>
  </a:objectDefaults>
  <a:extraClrSchemeLst>
    <a:extraClrScheme>
      <a:clrScheme name="3_voet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voet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voet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voet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voet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voet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oet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oet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oet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oet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oet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oet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Office\Templates\1033\Generic.pot</Template>
  <TotalTime>3015</TotalTime>
  <Words>736</Words>
  <Application>Microsoft Macintosh PowerPoint</Application>
  <PresentationFormat>35mm Slides</PresentationFormat>
  <Paragraphs>96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Generic</vt:lpstr>
      <vt:lpstr>2_voet_template</vt:lpstr>
      <vt:lpstr>3_voet_template</vt:lpstr>
      <vt:lpstr>Enzyme inhibition</vt:lpstr>
      <vt:lpstr>An enzyme without inhibitor</vt:lpstr>
      <vt:lpstr>An enzyme with inhibitor </vt:lpstr>
      <vt:lpstr>Ki (Inhibitor constant)</vt:lpstr>
      <vt:lpstr>Enzyme inhibition</vt:lpstr>
      <vt:lpstr>Competitive inhibition</vt:lpstr>
      <vt:lpstr>Competitive inhibition</vt:lpstr>
      <vt:lpstr>Lineweaver–Burk plot of the competitively inhibited Michaelis–Menten enzyme</vt:lpstr>
      <vt:lpstr>PowerPoint Presentation</vt:lpstr>
      <vt:lpstr>Noncompetitive  inhibition</vt:lpstr>
      <vt:lpstr>Noncompetitive inhibition</vt:lpstr>
      <vt:lpstr>PowerPoint Presentation</vt:lpstr>
      <vt:lpstr>Regulation of enzyme activity</vt:lpstr>
      <vt:lpstr>PowerPoint Presentation</vt:lpstr>
      <vt:lpstr>Types of regulation</vt:lpstr>
      <vt:lpstr>PowerPoint Presentation</vt:lpstr>
      <vt:lpstr>PowerPoint Presentation</vt:lpstr>
      <vt:lpstr>PowerPoint Presentation</vt:lpstr>
      <vt:lpstr>PowerPoint Presentation</vt:lpstr>
      <vt:lpstr>Enzymatic diagnosis and prognosis of diseases</vt:lpstr>
      <vt:lpstr>PowerPoint Presentation</vt:lpstr>
      <vt:lpstr>Serum markers in the diagnosis of diseases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Modeling</dc:title>
  <dc:creator>Usman Ghani</dc:creator>
  <cp:lastModifiedBy>UG</cp:lastModifiedBy>
  <cp:revision>292</cp:revision>
  <cp:lastPrinted>1601-01-01T00:00:00Z</cp:lastPrinted>
  <dcterms:created xsi:type="dcterms:W3CDTF">2001-02-07T02:23:56Z</dcterms:created>
  <dcterms:modified xsi:type="dcterms:W3CDTF">2012-09-26T05:44:04Z</dcterms:modified>
</cp:coreProperties>
</file>