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2" r:id="rId3"/>
    <p:sldId id="291" r:id="rId4"/>
    <p:sldId id="283" r:id="rId5"/>
    <p:sldId id="284" r:id="rId6"/>
    <p:sldId id="294" r:id="rId7"/>
    <p:sldId id="285" r:id="rId8"/>
    <p:sldId id="318" r:id="rId9"/>
    <p:sldId id="320" r:id="rId10"/>
    <p:sldId id="314" r:id="rId11"/>
    <p:sldId id="321" r:id="rId12"/>
    <p:sldId id="319" r:id="rId13"/>
    <p:sldId id="280" r:id="rId14"/>
    <p:sldId id="287" r:id="rId15"/>
    <p:sldId id="259" r:id="rId16"/>
    <p:sldId id="297" r:id="rId17"/>
    <p:sldId id="299" r:id="rId18"/>
    <p:sldId id="311" r:id="rId19"/>
    <p:sldId id="312" r:id="rId20"/>
    <p:sldId id="316" r:id="rId21"/>
    <p:sldId id="300" r:id="rId22"/>
    <p:sldId id="301" r:id="rId23"/>
    <p:sldId id="317" r:id="rId24"/>
    <p:sldId id="302" r:id="rId25"/>
    <p:sldId id="303" r:id="rId26"/>
    <p:sldId id="304" r:id="rId27"/>
    <p:sldId id="305" r:id="rId28"/>
    <p:sldId id="306" r:id="rId29"/>
    <p:sldId id="307" r:id="rId30"/>
    <p:sldId id="309" r:id="rId31"/>
    <p:sldId id="310" r:id="rId32"/>
    <p:sldId id="31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706"/>
    <a:srgbClr val="3333FF"/>
    <a:srgbClr val="0033CC"/>
    <a:srgbClr val="FF0066"/>
    <a:srgbClr val="FF9999"/>
    <a:srgbClr val="EAD5FF"/>
    <a:srgbClr val="CC66FF"/>
    <a:srgbClr val="6600CC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865" autoAdjust="0"/>
  </p:normalViewPr>
  <p:slideViewPr>
    <p:cSldViewPr>
      <p:cViewPr varScale="1">
        <p:scale>
          <a:sx n="106" d="100"/>
          <a:sy n="106" d="100"/>
        </p:scale>
        <p:origin x="19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229DEF-0DBB-41D5-9AF5-95D0A50059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08481-E8C5-4D0F-A35C-379E776A99BA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754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599B4-D968-45D1-BA8A-5D0BA15BA80D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171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26F01-FF96-4EBA-871E-E183368A4B95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928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09435-F84B-4DF9-9059-9F6CDE69FB73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368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29DEF-0DBB-41D5-9AF5-95D0A5005922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2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D5EF-F57B-4C73-9991-40703748BA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8289-B1CB-46CC-8FC9-BB4AB009F5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6A53-B039-4ACC-AB7B-7B2D7C0EBD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4551-C6E9-4C19-A653-AF8BA885CE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0AD6-B9F6-445D-BF80-B52D85855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9712-1F80-4317-8DA3-EAFB3FAD72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7795-F594-417A-A871-132D2977B4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4179-BD84-47AF-B477-E9B71E2CF5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5594-EF12-4DD3-9603-E93DB597B6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6F0B-086F-4B3E-9122-D17AA841C0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0B8F-601A-45D6-94A5-ABA4688613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45B5BC65-E5BF-4398-B8B3-3B35E4A7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new_work_05_neutrophil_acti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Introduction to Immunology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&amp;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Lymphoid System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5287962"/>
            <a:ext cx="594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Immunology Unit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Department of Pathology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College of Medicine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KSU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7162" y="5972393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Lecture # 1/6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Foundation Block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220px-Cluster_of_differentiation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5721061" cy="63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2098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Comic Sans MS" pitchFamily="66" charset="0"/>
              </a:rPr>
              <a:t>Cellular Markers (CD</a:t>
            </a:r>
            <a:r>
              <a:rPr lang="en-US" sz="3200" b="1" dirty="0">
                <a:solidFill>
                  <a:srgbClr val="0033CC"/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92480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Antigen (Ag): </a:t>
            </a:r>
            <a:r>
              <a:rPr lang="en-US" sz="2800" dirty="0" smtClean="0"/>
              <a:t>any substance (usually foreign) that binds specifically to a component of adaptive immunity.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Allergen</a:t>
            </a:r>
            <a:r>
              <a:rPr lang="en-US" sz="2800" dirty="0" smtClean="0"/>
              <a:t>: noninfectious antigens that induce hypersensitivity reactions, most commonly </a:t>
            </a:r>
            <a:r>
              <a:rPr lang="en-US" sz="2800" dirty="0" err="1" smtClean="0"/>
              <a:t>IgE</a:t>
            </a:r>
            <a:r>
              <a:rPr lang="en-US" sz="2800" dirty="0" smtClean="0"/>
              <a:t>-mediated type I reactions.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Immunoglobulin (</a:t>
            </a:r>
            <a:r>
              <a:rPr lang="en-US" b="1" dirty="0" err="1" smtClean="0"/>
              <a:t>Ig</a:t>
            </a:r>
            <a:r>
              <a:rPr lang="en-US" b="1" dirty="0" smtClean="0"/>
              <a:t>) or Antibodies: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Secreted from plasma cell</a:t>
            </a:r>
            <a:endParaRPr lang="en-US" b="1" dirty="0" smtClean="0"/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Consists of a heavy </a:t>
            </a:r>
            <a:r>
              <a:rPr lang="en-US" sz="2800" dirty="0" smtClean="0"/>
              <a:t>and</a:t>
            </a:r>
            <a:r>
              <a:rPr lang="en-US" sz="2800" dirty="0" smtClean="0"/>
              <a:t> </a:t>
            </a:r>
            <a:r>
              <a:rPr lang="en-US" sz="2800" dirty="0" smtClean="0"/>
              <a:t>light polypeptide </a:t>
            </a:r>
            <a:r>
              <a:rPr lang="en-US" sz="2800" dirty="0" smtClean="0"/>
              <a:t>chains linked to each other via disulfide bonds.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Adaptive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Specific </a:t>
            </a:r>
            <a:r>
              <a:rPr lang="en-US" sz="2800" dirty="0" smtClean="0"/>
              <a:t>host defenses that are mediated by T &amp; B cells following exposure to Ag.</a:t>
            </a:r>
          </a:p>
          <a:p>
            <a:pPr eaLnBrk="1" hangingPunct="1"/>
            <a:r>
              <a:rPr lang="en-US" sz="2800" b="1" dirty="0" smtClean="0"/>
              <a:t>Innate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Nonspecific</a:t>
            </a:r>
            <a:r>
              <a:rPr lang="en-US" sz="2800" dirty="0" smtClean="0"/>
              <a:t> host defenses that exist prior to exposure to Ag.</a:t>
            </a:r>
            <a:endParaRPr lang="ar-SA" sz="2800" dirty="0" smtClean="0">
              <a:cs typeface="Arial" charset="0"/>
            </a:endParaRPr>
          </a:p>
          <a:p>
            <a:pPr eaLnBrk="1" hangingPunct="1"/>
            <a:r>
              <a:rPr lang="en-US" sz="2800" b="1" dirty="0" smtClean="0">
                <a:cs typeface="Arial" charset="0"/>
              </a:rPr>
              <a:t>Pathogen</a:t>
            </a:r>
            <a:r>
              <a:rPr lang="en-US" sz="2800" dirty="0" smtClean="0">
                <a:cs typeface="Arial" charset="0"/>
              </a:rPr>
              <a:t>: a disease causing organism</a:t>
            </a:r>
          </a:p>
          <a:p>
            <a:pPr eaLnBrk="1" hangingPunct="1"/>
            <a:r>
              <a:rPr lang="en-US" sz="2800" b="1" dirty="0" smtClean="0"/>
              <a:t>Vaccination: </a:t>
            </a:r>
            <a:r>
              <a:rPr lang="en-US" sz="2800" dirty="0" smtClean="0"/>
              <a:t>deliberate induction of protective immunity to a pathogen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7191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Microorganisms &amp; their related products</a:t>
            </a: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  (proteins, polysaccharides, lipids)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Environmental substances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Drugs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Organs, tissues, cells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5925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latin typeface="Comic Sans MS" pitchFamily="66" charset="0"/>
                <a:ea typeface="新細明體" pitchFamily="18" charset="-120"/>
                <a:cs typeface="Arial" charset="0"/>
              </a:rPr>
              <a:t>Where &amp; what are antigens?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76B5A2DB"/>
          <p:cNvPicPr>
            <a:picLocks noChangeAspect="1" noChangeArrowheads="1"/>
          </p:cNvPicPr>
          <p:nvPr/>
        </p:nvPicPr>
        <p:blipFill>
          <a:blip r:embed="rId3" cstate="print"/>
          <a:srcRect l="34509" t="32384" r="38510" b="48917"/>
          <a:stretch>
            <a:fillRect/>
          </a:stretch>
        </p:blipFill>
        <p:spPr bwMode="auto">
          <a:xfrm>
            <a:off x="2057400" y="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76B5A2DB"/>
          <p:cNvPicPr>
            <a:picLocks noChangeAspect="1" noChangeArrowheads="1"/>
          </p:cNvPicPr>
          <p:nvPr/>
        </p:nvPicPr>
        <p:blipFill>
          <a:blip r:embed="rId3" cstate="print"/>
          <a:srcRect l="63023" t="12160" r="13672" b="69281"/>
          <a:stretch>
            <a:fillRect/>
          </a:stretch>
        </p:blipFill>
        <p:spPr bwMode="auto">
          <a:xfrm>
            <a:off x="0" y="0"/>
            <a:ext cx="2286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76B5A2DB"/>
          <p:cNvPicPr>
            <a:picLocks noChangeAspect="1" noChangeArrowheads="1"/>
          </p:cNvPicPr>
          <p:nvPr/>
        </p:nvPicPr>
        <p:blipFill>
          <a:blip r:embed="rId3" cstate="print"/>
          <a:srcRect l="63373" t="31927" r="10902" b="48917"/>
          <a:stretch>
            <a:fillRect/>
          </a:stretch>
        </p:blipFill>
        <p:spPr bwMode="auto">
          <a:xfrm>
            <a:off x="0" y="2209800"/>
            <a:ext cx="2454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76B5A2DB"/>
          <p:cNvPicPr>
            <a:picLocks noChangeAspect="1" noChangeArrowheads="1"/>
          </p:cNvPicPr>
          <p:nvPr/>
        </p:nvPicPr>
        <p:blipFill>
          <a:blip r:embed="rId3" cstate="print"/>
          <a:srcRect l="64000" t="51996" r="10274" b="28848"/>
          <a:stretch>
            <a:fillRect/>
          </a:stretch>
        </p:blipFill>
        <p:spPr bwMode="auto">
          <a:xfrm>
            <a:off x="0" y="4572000"/>
            <a:ext cx="2232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76B5A2DB"/>
          <p:cNvPicPr>
            <a:picLocks noChangeAspect="1" noChangeArrowheads="1"/>
          </p:cNvPicPr>
          <p:nvPr/>
        </p:nvPicPr>
        <p:blipFill>
          <a:blip r:embed="rId3" cstate="print"/>
          <a:srcRect l="64627" t="72520" r="9647" b="8780"/>
          <a:stretch>
            <a:fillRect/>
          </a:stretch>
        </p:blipFill>
        <p:spPr bwMode="auto">
          <a:xfrm>
            <a:off x="21336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12315" r="38510" b="68985"/>
          <a:stretch>
            <a:fillRect/>
          </a:stretch>
        </p:blipFill>
        <p:spPr bwMode="auto">
          <a:xfrm>
            <a:off x="2185988" y="2338388"/>
            <a:ext cx="25431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52452" r="38510" b="28392"/>
          <a:stretch>
            <a:fillRect/>
          </a:stretch>
        </p:blipFill>
        <p:spPr bwMode="auto">
          <a:xfrm>
            <a:off x="4562475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76B5A2DB"/>
          <p:cNvPicPr>
            <a:picLocks noChangeAspect="1" noChangeArrowheads="1"/>
          </p:cNvPicPr>
          <p:nvPr/>
        </p:nvPicPr>
        <p:blipFill>
          <a:blip r:embed="rId3" cstate="print"/>
          <a:srcRect l="35765" t="72804" r="38510" b="8038"/>
          <a:stretch>
            <a:fillRect/>
          </a:stretch>
        </p:blipFill>
        <p:spPr bwMode="auto">
          <a:xfrm>
            <a:off x="6838950" y="4495800"/>
            <a:ext cx="2305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76B5A2DB"/>
          <p:cNvPicPr>
            <a:picLocks noChangeAspect="1" noChangeArrowheads="1"/>
          </p:cNvPicPr>
          <p:nvPr/>
        </p:nvPicPr>
        <p:blipFill>
          <a:blip r:embed="rId3" cstate="print"/>
          <a:srcRect l="8156" t="73660" r="66745" b="8022"/>
          <a:stretch>
            <a:fillRect/>
          </a:stretch>
        </p:blipFill>
        <p:spPr bwMode="auto">
          <a:xfrm>
            <a:off x="6867525" y="23622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52908" r="66745" b="28392"/>
          <a:stretch>
            <a:fillRect/>
          </a:stretch>
        </p:blipFill>
        <p:spPr bwMode="auto">
          <a:xfrm>
            <a:off x="4572000" y="2327275"/>
            <a:ext cx="23241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32840" r="66745" b="48460"/>
          <a:stretch>
            <a:fillRect/>
          </a:stretch>
        </p:blipFill>
        <p:spPr bwMode="auto">
          <a:xfrm>
            <a:off x="4572000" y="4551363"/>
            <a:ext cx="23622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6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12772" r="67999" b="68300"/>
          <a:stretch>
            <a:fillRect/>
          </a:stretch>
        </p:blipFill>
        <p:spPr bwMode="auto">
          <a:xfrm>
            <a:off x="6867525" y="0"/>
            <a:ext cx="227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gure-02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80772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Connector 2"/>
          <p:cNvSpPr/>
          <p:nvPr/>
        </p:nvSpPr>
        <p:spPr>
          <a:xfrm>
            <a:off x="1295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458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28"/>
          <p:cNvSpPr txBox="1">
            <a:spLocks noChangeArrowheads="1"/>
          </p:cNvSpPr>
          <p:nvPr/>
        </p:nvSpPr>
        <p:spPr bwMode="auto">
          <a:xfrm>
            <a:off x="4572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Th1 (CD4)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096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7731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0574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209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81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44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5626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7261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3152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4787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8" name="TextBox 40"/>
          <p:cNvSpPr txBox="1">
            <a:spLocks noChangeArrowheads="1"/>
          </p:cNvSpPr>
          <p:nvPr/>
        </p:nvSpPr>
        <p:spPr bwMode="auto">
          <a:xfrm>
            <a:off x="20574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Th2 (CD4)</a:t>
            </a:r>
          </a:p>
        </p:txBody>
      </p:sp>
      <p:sp>
        <p:nvSpPr>
          <p:cNvPr id="13329" name="TextBox 41"/>
          <p:cNvSpPr txBox="1">
            <a:spLocks noChangeArrowheads="1"/>
          </p:cNvSpPr>
          <p:nvPr/>
        </p:nvSpPr>
        <p:spPr bwMode="auto">
          <a:xfrm>
            <a:off x="152400" y="4572000"/>
            <a:ext cx="1066800" cy="64611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helper lymphocyte (CD4)</a:t>
            </a:r>
          </a:p>
        </p:txBody>
      </p:sp>
      <p:sp>
        <p:nvSpPr>
          <p:cNvPr id="13330" name="TextBox 42"/>
          <p:cNvSpPr txBox="1">
            <a:spLocks noChangeArrowheads="1"/>
          </p:cNvSpPr>
          <p:nvPr/>
        </p:nvSpPr>
        <p:spPr bwMode="auto">
          <a:xfrm>
            <a:off x="3276600" y="5486400"/>
            <a:ext cx="1524000" cy="46196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cytotoxic lymphocyte (CD8)</a:t>
            </a:r>
          </a:p>
        </p:txBody>
      </p:sp>
      <p:sp>
        <p:nvSpPr>
          <p:cNvPr id="13331" name="TextBox 43"/>
          <p:cNvSpPr txBox="1">
            <a:spLocks noChangeArrowheads="1"/>
          </p:cNvSpPr>
          <p:nvPr/>
        </p:nvSpPr>
        <p:spPr bwMode="auto">
          <a:xfrm>
            <a:off x="5257800" y="5667375"/>
            <a:ext cx="1676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Natural Killer Cell</a:t>
            </a:r>
          </a:p>
        </p:txBody>
      </p:sp>
      <p:sp>
        <p:nvSpPr>
          <p:cNvPr id="13332" name="TextBox 44"/>
          <p:cNvSpPr txBox="1">
            <a:spLocks noChangeArrowheads="1"/>
          </p:cNvSpPr>
          <p:nvPr/>
        </p:nvSpPr>
        <p:spPr bwMode="auto">
          <a:xfrm>
            <a:off x="7162800" y="5667375"/>
            <a:ext cx="1295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B lymphocyte</a:t>
            </a:r>
          </a:p>
        </p:txBody>
      </p:sp>
      <p:sp>
        <p:nvSpPr>
          <p:cNvPr id="13333" name="TextBox 45"/>
          <p:cNvSpPr txBox="1">
            <a:spLocks noChangeArrowheads="1"/>
          </p:cNvSpPr>
          <p:nvPr/>
        </p:nvSpPr>
        <p:spPr bwMode="auto">
          <a:xfrm>
            <a:off x="1905000" y="9525"/>
            <a:ext cx="5486400" cy="585788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Antigen Presenting Cells</a:t>
            </a:r>
          </a:p>
        </p:txBody>
      </p:sp>
      <p:sp>
        <p:nvSpPr>
          <p:cNvPr id="13334" name="TextBox 46"/>
          <p:cNvSpPr txBox="1">
            <a:spLocks noChangeArrowheads="1"/>
          </p:cNvSpPr>
          <p:nvPr/>
        </p:nvSpPr>
        <p:spPr bwMode="auto">
          <a:xfrm>
            <a:off x="0" y="3211513"/>
            <a:ext cx="9144000" cy="585787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Responding Cells</a:t>
            </a:r>
          </a:p>
        </p:txBody>
      </p:sp>
      <p:sp>
        <p:nvSpPr>
          <p:cNvPr id="23" name="Down Arrow 22"/>
          <p:cNvSpPr/>
          <p:nvPr/>
        </p:nvSpPr>
        <p:spPr>
          <a:xfrm rot="2249373">
            <a:off x="1212850" y="53340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9652585">
            <a:off x="1968500" y="53721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970525">
            <a:off x="7159625" y="43068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83887">
            <a:off x="7081838" y="4902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04807">
            <a:off x="7561263" y="52705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21721">
            <a:off x="8153400" y="49847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5501">
            <a:off x="8083550" y="43053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Brace 29"/>
          <p:cNvSpPr/>
          <p:nvPr/>
        </p:nvSpPr>
        <p:spPr>
          <a:xfrm rot="16200000">
            <a:off x="2665412" y="3427413"/>
            <a:ext cx="384175" cy="1905000"/>
          </a:xfrm>
          <a:prstGeom prst="rightBrac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3" name="TextBox 56"/>
          <p:cNvSpPr txBox="1">
            <a:spLocks noChangeArrowheads="1"/>
          </p:cNvSpPr>
          <p:nvPr/>
        </p:nvSpPr>
        <p:spPr bwMode="auto">
          <a:xfrm>
            <a:off x="1752600" y="3886200"/>
            <a:ext cx="22098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CD3 Positive T Lymphocyte</a:t>
            </a:r>
          </a:p>
        </p:txBody>
      </p:sp>
      <p:pic>
        <p:nvPicPr>
          <p:cNvPr id="133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663">
            <a:off x="7629525" y="41084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Types of Immunity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Innate (nonspecific) Immunity</a:t>
            </a:r>
          </a:p>
          <a:p>
            <a:pPr lvl="1" eaLnBrk="1" hangingPunct="1"/>
            <a:r>
              <a:rPr lang="en-US" sz="2400" dirty="0" smtClean="0"/>
              <a:t>Shorter duration</a:t>
            </a:r>
          </a:p>
          <a:p>
            <a:pPr lvl="1" eaLnBrk="1" hangingPunct="1"/>
            <a:r>
              <a:rPr lang="en-US" sz="2400" dirty="0" smtClean="0"/>
              <a:t>No memory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800" b="1" dirty="0" smtClean="0"/>
              <a:t>Adaptive (specific) Immunity</a:t>
            </a:r>
          </a:p>
          <a:p>
            <a:pPr lvl="1" eaLnBrk="1" hangingPunct="1"/>
            <a:r>
              <a:rPr lang="en-US" sz="2400" dirty="0" smtClean="0"/>
              <a:t>Response of an antigen specific B and T lymphocytes to an antigen</a:t>
            </a:r>
          </a:p>
          <a:p>
            <a:pPr lvl="1" eaLnBrk="1" hangingPunct="1"/>
            <a:r>
              <a:rPr lang="en-US" sz="2400" dirty="0" smtClean="0"/>
              <a:t>Exhibit immunological memory, specificity and self/</a:t>
            </a:r>
            <a:r>
              <a:rPr lang="en-US" sz="2400" dirty="0" err="1" smtClean="0"/>
              <a:t>nonself</a:t>
            </a:r>
            <a:r>
              <a:rPr lang="en-US" sz="2400" dirty="0" smtClean="0"/>
              <a:t>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Adaptive Immunity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Humoral</a:t>
            </a:r>
            <a:r>
              <a:rPr lang="en-US" b="1" dirty="0" smtClean="0"/>
              <a:t> immunity</a:t>
            </a:r>
          </a:p>
          <a:p>
            <a:pPr lvl="1" eaLnBrk="1" hangingPunct="1"/>
            <a:r>
              <a:rPr lang="en-US" dirty="0" smtClean="0"/>
              <a:t>Immunity that is mediated by antibodies (B cells)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Cell Mediated Immunity</a:t>
            </a:r>
          </a:p>
          <a:p>
            <a:pPr lvl="1" eaLnBrk="1" hangingPunct="1"/>
            <a:r>
              <a:rPr lang="en-US" dirty="0" smtClean="0"/>
              <a:t>Immune response in which antigen specific T cells dominate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by Immunology 7th edi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609600"/>
            <a:ext cx="3276600" cy="3837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724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Kuby</a:t>
            </a:r>
            <a:r>
              <a:rPr lang="en-US" sz="2800" b="1" dirty="0" smtClean="0"/>
              <a:t> Immunology  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Edition 2013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09600" y="38100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CC"/>
                </a:solidFill>
              </a:rPr>
              <a:t>Lymphatic vessels and lymphoid organs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85800" y="11430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Lymphoid System</a:t>
            </a:r>
          </a:p>
        </p:txBody>
      </p:sp>
      <p:pic>
        <p:nvPicPr>
          <p:cNvPr id="5" name="Picture 3" descr="figure-02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28600"/>
            <a:ext cx="71628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Primary Lymphoid Organs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305800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Secondary Lymphoid </a:t>
            </a:r>
            <a:r>
              <a:rPr lang="en-US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Organs</a:t>
            </a:r>
          </a:p>
          <a:p>
            <a:pPr>
              <a:defRPr/>
            </a:pPr>
            <a:endParaRPr lang="en-US" sz="36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Spleen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Lymph nodes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Tonsils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Appendix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MALT 	(Mucosa Associated 				Lymphoid Tissue) 			-  	</a:t>
            </a:r>
            <a:r>
              <a:rPr lang="en-US" sz="36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Peyer’s</a:t>
            </a: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patches</a:t>
            </a:r>
            <a:endParaRPr lang="en-US" sz="3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20574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</a:t>
            </a:r>
            <a:r>
              <a:rPr lang="en-US" sz="4000" b="1" dirty="0">
                <a:latin typeface="Comic Sans MS" pitchFamily="66" charset="0"/>
              </a:rPr>
              <a:t>Lymphoid series comprise of two main lymphocyte populations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0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0033CC"/>
                </a:solidFill>
              </a:rPr>
              <a:t>T cells and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09600"/>
            <a:ext cx="8637588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 Differentiation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T cells o</a:t>
            </a:r>
            <a:r>
              <a:rPr lang="en-US" sz="2800" dirty="0" smtClean="0">
                <a:latin typeface="+mn-lt"/>
              </a:rPr>
              <a:t>riginate </a:t>
            </a:r>
            <a:r>
              <a:rPr lang="en-US" sz="2800" dirty="0" smtClean="0">
                <a:latin typeface="+mn-lt"/>
              </a:rPr>
              <a:t>in Bone Marrow then migrate to Thymus for development.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 T </a:t>
            </a:r>
            <a:r>
              <a:rPr lang="en-US" sz="2800" dirty="0">
                <a:latin typeface="+mn-lt"/>
              </a:rPr>
              <a:t>cell precursors differentiate into mature T cells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in thymus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Stem cells lack antigen receptors and CD3, CD4, CD8 surface markers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their passage through thymus they differentiate into T cells expressing </a:t>
            </a:r>
            <a:r>
              <a:rPr lang="en-US" sz="2800" dirty="0" smtClean="0">
                <a:latin typeface="+mn-lt"/>
              </a:rPr>
              <a:t>either markers (CD4 or CD8)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609600"/>
            <a:ext cx="7793037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All T cells have CD3 proteins on their cell surface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Mature T cells have either CD4 or CD8 proteins but not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457200"/>
            <a:ext cx="8610600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Functions of </a:t>
            </a:r>
            <a:r>
              <a:rPr lang="en-US" sz="4000" b="1" dirty="0" smtClean="0">
                <a:latin typeface="Comic Sans MS" pitchFamily="66" charset="0"/>
                <a:ea typeface="+mj-ea"/>
                <a:cs typeface="+mj-cs"/>
              </a:rPr>
              <a:t>T Helper </a:t>
            </a: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8077200" cy="441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CD4 Lymphocytes </a:t>
            </a:r>
            <a:r>
              <a:rPr lang="en-US" sz="3200" dirty="0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(T helper 1 </a:t>
            </a:r>
            <a:r>
              <a:rPr lang="en-US" sz="3200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and </a:t>
            </a:r>
            <a:r>
              <a:rPr lang="en-US" sz="3200" dirty="0" smtClean="0">
                <a:solidFill>
                  <a:srgbClr val="3333FF"/>
                </a:solidFill>
                <a:latin typeface="+mn-lt"/>
                <a:cs typeface="Times New Roman" pitchFamily="18" charset="0"/>
              </a:rPr>
              <a:t>2: Th1 and Th2)</a:t>
            </a:r>
            <a:endParaRPr lang="en-US" sz="3200" dirty="0">
              <a:solidFill>
                <a:srgbClr val="3333FF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Times New Roman" pitchFamily="18" charset="0"/>
              </a:rPr>
              <a:t>Functions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B cells to develop into antibody producing plasma cells (Th2)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CD8 cells to become activated </a:t>
            </a:r>
            <a:r>
              <a:rPr lang="en-US" sz="2800" dirty="0" err="1">
                <a:latin typeface="+mn-lt"/>
                <a:cs typeface="Times New Roman" pitchFamily="18" charset="0"/>
              </a:rPr>
              <a:t>cytotoxic</a:t>
            </a:r>
            <a:r>
              <a:rPr lang="en-US" sz="2800" dirty="0">
                <a:latin typeface="+mn-lt"/>
                <a:cs typeface="Times New Roman" pitchFamily="18" charset="0"/>
              </a:rPr>
              <a:t> T cells (Th1)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macrophages in cell mediated immunity (Th1</a:t>
            </a:r>
            <a:r>
              <a:rPr lang="en-US" sz="2800" dirty="0" smtClean="0">
                <a:latin typeface="+mn-lt"/>
                <a:cs typeface="Times New Roman" pitchFamily="18" charset="0"/>
              </a:rPr>
              <a:t>) during inflammatory response. </a:t>
            </a:r>
            <a:endParaRPr lang="en-US" sz="28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65847" y="381000"/>
            <a:ext cx="7793038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CD8 positive </a:t>
            </a:r>
            <a:r>
              <a:rPr lang="en-US" sz="4000" b="1" dirty="0" smtClean="0">
                <a:latin typeface="Comic Sans MS" pitchFamily="66" charset="0"/>
                <a:ea typeface="+mj-ea"/>
                <a:cs typeface="+mj-cs"/>
              </a:rPr>
              <a:t>cells</a:t>
            </a:r>
          </a:p>
          <a:p>
            <a:pPr algn="ctr">
              <a:defRPr/>
            </a:pPr>
            <a:r>
              <a:rPr lang="en-US" sz="4000" b="1" dirty="0" smtClean="0">
                <a:latin typeface="Comic Sans MS" pitchFamily="66" charset="0"/>
                <a:ea typeface="+mj-ea"/>
                <a:cs typeface="+mj-cs"/>
              </a:rPr>
              <a:t>Cytotoxic T Cells</a:t>
            </a:r>
            <a:r>
              <a:rPr lang="en-US" sz="4000" b="1" dirty="0" smtClean="0">
                <a:latin typeface="Comic Sans MS" pitchFamily="66" charset="0"/>
                <a:ea typeface="+mj-ea"/>
                <a:cs typeface="+mj-cs"/>
              </a:rPr>
              <a:t> </a:t>
            </a:r>
            <a:endParaRPr lang="en-US" sz="40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91928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About 35% of peripheral blood T cells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latin typeface="+mn-lt"/>
              </a:rPr>
              <a:t>Perform </a:t>
            </a:r>
            <a:r>
              <a:rPr lang="en-US" sz="3200" dirty="0" err="1">
                <a:latin typeface="+mn-lt"/>
              </a:rPr>
              <a:t>cytotoxic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functions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They kill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virus-infected cells, tumor </a:t>
            </a:r>
            <a:r>
              <a:rPr lang="en-US" sz="3200" dirty="0">
                <a:latin typeface="+mn-lt"/>
              </a:rPr>
              <a:t>and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allograft cells (transplant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)</a:t>
            </a:r>
            <a:endParaRPr lang="en-US" sz="32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Comic Sans MS" pitchFamily="66" charset="0"/>
                <a:ea typeface="+mj-ea"/>
                <a:cs typeface="Times New Roman" pitchFamily="18" charset="0"/>
              </a:rPr>
              <a:t>B cells</a:t>
            </a:r>
            <a:endParaRPr lang="en-US" sz="4000" b="1" dirty="0"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755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3333FF"/>
                </a:solidFill>
                <a:latin typeface="+mn-lt"/>
              </a:rPr>
              <a:t>Origin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rgbClr val="3333FF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embryogenesis –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fetal liver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Migrate to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– final destination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They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do not </a:t>
            </a:r>
            <a:r>
              <a:rPr lang="en-US" sz="2800" dirty="0">
                <a:latin typeface="+mn-lt"/>
              </a:rPr>
              <a:t>require thymus for maturation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785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B cells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21876" y="176053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B cells display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surface </a:t>
            </a:r>
            <a:r>
              <a:rPr lang="en-US" sz="2800" dirty="0" err="1">
                <a:solidFill>
                  <a:srgbClr val="3333FF"/>
                </a:solidFill>
                <a:latin typeface="+mn-lt"/>
              </a:rPr>
              <a:t>IgM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which serves as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</a:rPr>
              <a:t>Surface </a:t>
            </a:r>
            <a:r>
              <a:rPr lang="en-US" sz="2800" dirty="0" err="1">
                <a:solidFill>
                  <a:srgbClr val="3333FF"/>
                </a:solidFill>
                <a:latin typeface="+mn-lt"/>
              </a:rPr>
              <a:t>IgD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on some B cells also serves as an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</a:rPr>
              <a:t>Pre B cells </a:t>
            </a:r>
            <a:r>
              <a:rPr lang="en-US" sz="2800" dirty="0">
                <a:latin typeface="+mn-lt"/>
              </a:rPr>
              <a:t>are found in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and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mature B cells </a:t>
            </a:r>
            <a:r>
              <a:rPr lang="en-US" sz="2800" dirty="0">
                <a:latin typeface="+mn-lt"/>
              </a:rPr>
              <a:t>are found circulating </a:t>
            </a:r>
            <a:r>
              <a:rPr lang="en-US" sz="2800" dirty="0" smtClean="0">
                <a:latin typeface="+mn-lt"/>
              </a:rPr>
              <a:t>in body fluids (blood, lymphatic fluid….etc.)</a:t>
            </a:r>
            <a:endParaRPr lang="en-US" sz="28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know the historical perspective of immunology</a:t>
            </a:r>
          </a:p>
          <a:p>
            <a:r>
              <a:rPr lang="en-US" dirty="0" smtClean="0"/>
              <a:t>To be familiar with the basic terminology and definitions of immunology</a:t>
            </a:r>
          </a:p>
          <a:p>
            <a:r>
              <a:rPr lang="en-US" dirty="0" smtClean="0"/>
              <a:t>To recognize </a:t>
            </a:r>
            <a:r>
              <a:rPr lang="en-US" dirty="0" smtClean="0"/>
              <a:t>immune response cells</a:t>
            </a:r>
            <a:endParaRPr lang="en-US" dirty="0" smtClean="0"/>
          </a:p>
          <a:p>
            <a:r>
              <a:rPr lang="en-US" dirty="0" smtClean="0"/>
              <a:t>To understand types of immune responses</a:t>
            </a:r>
          </a:p>
          <a:p>
            <a:r>
              <a:rPr lang="en-US" dirty="0" smtClean="0"/>
              <a:t>To know about the lymphoid system</a:t>
            </a:r>
          </a:p>
          <a:p>
            <a:r>
              <a:rPr lang="en-US" dirty="0" smtClean="0"/>
              <a:t>To understand T and B cell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The Antibodies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6628" name="Picture 3" descr="Parh 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063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  <a:ea typeface="+mj-ea"/>
                <a:cs typeface="+mj-cs"/>
              </a:rPr>
              <a:t>Antibodies are also called </a:t>
            </a:r>
            <a:r>
              <a:rPr lang="en-US" sz="3200" b="1" dirty="0" err="1">
                <a:latin typeface="Comic Sans MS" pitchFamily="66" charset="0"/>
                <a:ea typeface="+mj-ea"/>
                <a:cs typeface="+mj-cs"/>
              </a:rPr>
              <a:t>Immunoglobulins</a:t>
            </a:r>
            <a:endParaRPr lang="en-US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75596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Immunoglobulins (Ig) are grouped into 5 classes:</a:t>
            </a:r>
          </a:p>
          <a:p>
            <a:r>
              <a:rPr lang="en-US" sz="2800">
                <a:latin typeface="Calibri" pitchFamily="34" charset="0"/>
              </a:rPr>
              <a:t>IgG</a:t>
            </a:r>
          </a:p>
          <a:p>
            <a:r>
              <a:rPr lang="en-US" sz="2800">
                <a:latin typeface="Calibri" pitchFamily="34" charset="0"/>
              </a:rPr>
              <a:t>IgM</a:t>
            </a:r>
          </a:p>
          <a:p>
            <a:r>
              <a:rPr lang="en-US" sz="2800">
                <a:latin typeface="Calibri" pitchFamily="34" charset="0"/>
              </a:rPr>
              <a:t>IgA</a:t>
            </a:r>
          </a:p>
          <a:p>
            <a:r>
              <a:rPr lang="en-US" sz="2800">
                <a:latin typeface="Calibri" pitchFamily="34" charset="0"/>
              </a:rPr>
              <a:t>IgD</a:t>
            </a:r>
          </a:p>
          <a:p>
            <a:r>
              <a:rPr lang="en-US" sz="2800">
                <a:latin typeface="Calibri" pitchFamily="34" charset="0"/>
              </a:rPr>
              <a:t>IgE</a:t>
            </a:r>
          </a:p>
          <a:p>
            <a:endParaRPr lang="en-US" sz="28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Ig are glycoproteins</a:t>
            </a:r>
          </a:p>
          <a:p>
            <a:r>
              <a:rPr lang="en-US" sz="2400">
                <a:latin typeface="Calibri" pitchFamily="34" charset="0"/>
              </a:rPr>
              <a:t>They differ in size, amount of CHO and biologic functions after binding to specific </a:t>
            </a:r>
            <a:r>
              <a:rPr lang="en-US" sz="2400" b="1">
                <a:solidFill>
                  <a:srgbClr val="3333FF"/>
                </a:solidFill>
                <a:latin typeface="Calibri" pitchFamily="34" charset="0"/>
              </a:rPr>
              <a:t>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Concluding Remarks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Normal healthy state is maintained by intact immune response either innate (natural immunity) </a:t>
            </a:r>
            <a:r>
              <a:rPr lang="en-US" sz="2800" dirty="0" smtClean="0"/>
              <a:t>and/or </a:t>
            </a:r>
            <a:r>
              <a:rPr lang="en-US" sz="2800" dirty="0" smtClean="0"/>
              <a:t>adaptive (acquired immunity after exposure to antigens) </a:t>
            </a:r>
          </a:p>
          <a:p>
            <a:r>
              <a:rPr lang="en-US" sz="2800" dirty="0" smtClean="0"/>
              <a:t>Cell mediated immunity and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immunity is mediated by T and B lymphocytes respectively</a:t>
            </a:r>
          </a:p>
          <a:p>
            <a:r>
              <a:rPr lang="en-US" sz="2800" dirty="0" smtClean="0"/>
              <a:t>Lymphoid system provides suitable environment for development, maturation and proper functioning of cells of immune system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10000" y="8382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40195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Observation:</a:t>
            </a:r>
          </a:p>
          <a:p>
            <a:endParaRPr kumimoji="1" lang="en-US" altLang="zh-TW" sz="2400">
              <a:solidFill>
                <a:schemeClr val="tx2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Milkmaids who contracted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cowpox (a mild disease)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were subsequently immune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to small pox</a:t>
            </a:r>
          </a:p>
        </p:txBody>
      </p:sp>
      <p:pic>
        <p:nvPicPr>
          <p:cNvPr id="53254" name="Picture 6" descr="擠牛奶的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513138"/>
            <a:ext cx="4629150" cy="3344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7" descr="Ed Jenner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050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133600" y="6096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71600" y="1771650"/>
            <a:ext cx="72278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Profound results: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>
              <a:buFontTx/>
              <a:buAutoNum type="arabicParenBoth"/>
            </a:pPr>
            <a:r>
              <a:rPr kumimoji="1" lang="en-US" altLang="zh-TW" sz="2800" b="1">
                <a:ea typeface="新細明體" pitchFamily="18" charset="-120"/>
                <a:cs typeface="Arial" charset="0"/>
              </a:rPr>
              <a:t>Jenner’s technique of inoculating with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cowpox to protect against small pox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spread quickly throughout Europe.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(2) Began the science of Immunology,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the study of the body’s response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to foreign substances.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Louis Pasteur’s Contributions</a:t>
            </a:r>
            <a:endParaRPr lang="en-US" b="1" dirty="0" smtClean="0">
              <a:solidFill>
                <a:srgbClr val="0033CC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ea typeface="新細明體" pitchFamily="18" charset="-120"/>
              </a:rPr>
              <a:t>Determined through studies of cholera in chickens that the virulence of a pathogen weakens with age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rgbClr val="3333FF"/>
                </a:solidFill>
                <a:ea typeface="新細明體" pitchFamily="18" charset="-120"/>
              </a:rPr>
              <a:t>Attenuated</a:t>
            </a:r>
            <a:r>
              <a:rPr lang="en-US" altLang="zh-TW" sz="2400" dirty="0" smtClean="0">
                <a:ea typeface="新細明體" pitchFamily="18" charset="-120"/>
              </a:rPr>
              <a:t> – weakened, non-virulent strain whose exposure can confer resistance to disease</a:t>
            </a:r>
          </a:p>
          <a:p>
            <a:pPr lvl="1">
              <a:buClr>
                <a:schemeClr val="tx1"/>
              </a:buClr>
              <a:buFontTx/>
              <a:buNone/>
            </a:pPr>
            <a:endParaRPr lang="en-US" altLang="zh-TW" sz="2400" dirty="0" smtClean="0">
              <a:ea typeface="新細明體" pitchFamily="18" charset="-120"/>
            </a:endParaRPr>
          </a:p>
          <a:p>
            <a:r>
              <a:rPr lang="en-US" altLang="zh-TW" sz="2800" b="1" dirty="0" smtClean="0">
                <a:solidFill>
                  <a:srgbClr val="3333FF"/>
                </a:solidFill>
                <a:ea typeface="新細明體" pitchFamily="18" charset="-120"/>
              </a:rPr>
              <a:t>Classical experiment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ea typeface="新細明體" pitchFamily="18" charset="-120"/>
              </a:rPr>
              <a:t>Heat attenuated anthrax bacillus and subsequent challenge with virulent </a:t>
            </a:r>
            <a:r>
              <a:rPr lang="en-US" altLang="zh-TW" sz="2400" i="1" dirty="0" smtClean="0">
                <a:ea typeface="新細明體" pitchFamily="18" charset="-120"/>
              </a:rPr>
              <a:t>Bacillus </a:t>
            </a:r>
            <a:r>
              <a:rPr lang="en-US" altLang="zh-TW" sz="2400" i="1" dirty="0" err="1" smtClean="0">
                <a:ea typeface="新細明體" pitchFamily="18" charset="-120"/>
              </a:rPr>
              <a:t>anthracis</a:t>
            </a:r>
            <a:r>
              <a:rPr lang="en-US" altLang="zh-TW" sz="2400" dirty="0" smtClean="0">
                <a:ea typeface="新細明體" pitchFamily="18" charset="-120"/>
              </a:rPr>
              <a:t> in sheep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81000" y="609600"/>
            <a:ext cx="281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>
                <a:solidFill>
                  <a:srgbClr val="A50021"/>
                </a:solidFill>
                <a:latin typeface="Comic Sans MS" pitchFamily="66" charset="0"/>
                <a:ea typeface="新細明體" pitchFamily="18" charset="-120"/>
              </a:rPr>
              <a:t>Louis Pasteur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147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>
                <a:latin typeface="Comic Sans MS" pitchFamily="66" charset="0"/>
                <a:ea typeface="標楷體" pitchFamily="65" charset="-120"/>
              </a:rPr>
              <a:t>Cholera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9600" y="1981200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latin typeface="Comic Sans MS" pitchFamily="66" charset="0"/>
                <a:ea typeface="新細明體" pitchFamily="18" charset="-120"/>
              </a:rPr>
              <a:t>Observation:</a:t>
            </a:r>
          </a:p>
        </p:txBody>
      </p:sp>
      <p:pic>
        <p:nvPicPr>
          <p:cNvPr id="7173" name="Picture 7" descr="未標題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488315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kern="0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What is immunology?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95400"/>
            <a:ext cx="8153400" cy="5257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0033CC"/>
                </a:solidFill>
                <a:latin typeface="+mn-lt"/>
              </a:rPr>
              <a:t>Immune</a:t>
            </a:r>
            <a:r>
              <a:rPr lang="en-US" sz="3200" kern="0" dirty="0">
                <a:latin typeface="+mn-lt"/>
              </a:rPr>
              <a:t> (Latin- “</a:t>
            </a:r>
            <a:r>
              <a:rPr lang="en-US" sz="3200" kern="0" dirty="0" err="1">
                <a:latin typeface="+mn-lt"/>
              </a:rPr>
              <a:t>immunus</a:t>
            </a:r>
            <a:r>
              <a:rPr lang="en-US" sz="3200" kern="0" dirty="0">
                <a:latin typeface="+mn-lt"/>
              </a:rPr>
              <a:t>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To be free, exempt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People survived ravages of epidemic diseases when faced with the same disease again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33CC"/>
                </a:solidFill>
                <a:latin typeface="+mn-lt"/>
              </a:rPr>
              <a:t>Immunity:</a:t>
            </a:r>
            <a:r>
              <a:rPr lang="en-US" sz="2800" kern="0" dirty="0">
                <a:latin typeface="+mn-lt"/>
              </a:rPr>
              <a:t> </a:t>
            </a:r>
            <a:r>
              <a:rPr kumimoji="1" lang="en-US" altLang="zh-TW" sz="2800" b="1" kern="0" dirty="0">
                <a:latin typeface="+mn-lt"/>
                <a:ea typeface="新細明體" pitchFamily="18" charset="-120"/>
              </a:rPr>
              <a:t>The state of protection from infectious disease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The study of mechanisms that humans and other animals use to defend their bodies from invading organisms such as bacteria, viruses, fungi, parasites and toxins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(CD) Cluster of Differentiation:</a:t>
            </a:r>
            <a:r>
              <a:rPr lang="en-US" dirty="0" smtClean="0"/>
              <a:t> </a:t>
            </a:r>
            <a:r>
              <a:rPr lang="en-US" sz="2800" dirty="0" smtClean="0"/>
              <a:t>molecule with a CD designation has a characteristic cell surface protein are often associated with the cell’s function.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845</Words>
  <Application>Microsoft Office PowerPoint</Application>
  <PresentationFormat>On-screen Show (4:3)</PresentationFormat>
  <Paragraphs>175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標楷體</vt:lpstr>
      <vt:lpstr>新細明體</vt:lpstr>
      <vt:lpstr>Arial</vt:lpstr>
      <vt:lpstr>Arial Rounded MT Bold</vt:lpstr>
      <vt:lpstr>Calibri</vt:lpstr>
      <vt:lpstr>Comic Sans MS</vt:lpstr>
      <vt:lpstr>Times New Roman</vt:lpstr>
      <vt:lpstr>Wingdings</vt:lpstr>
      <vt:lpstr>Default Design</vt:lpstr>
      <vt:lpstr>Introduction to Immunology &amp; Lymphoid System</vt:lpstr>
      <vt:lpstr>PowerPoint Presentation</vt:lpstr>
      <vt:lpstr>Objectives</vt:lpstr>
      <vt:lpstr>PowerPoint Presentation</vt:lpstr>
      <vt:lpstr>PowerPoint Presentation</vt:lpstr>
      <vt:lpstr>Louis Pasteur’s Contributions</vt:lpstr>
      <vt:lpstr>PowerPoint Presentation</vt:lpstr>
      <vt:lpstr>PowerPoint Presentation</vt:lpstr>
      <vt:lpstr>Definitions </vt:lpstr>
      <vt:lpstr>PowerPoint Presentation</vt:lpstr>
      <vt:lpstr>PowerPoint Presentation</vt:lpstr>
      <vt:lpstr>Definitions </vt:lpstr>
      <vt:lpstr>Definitions </vt:lpstr>
      <vt:lpstr>PowerPoint Presentation</vt:lpstr>
      <vt:lpstr>PowerPoint Presentation</vt:lpstr>
      <vt:lpstr>PowerPoint Presentation</vt:lpstr>
      <vt:lpstr>PowerPoint Presentation</vt:lpstr>
      <vt:lpstr>Types of Immunity</vt:lpstr>
      <vt:lpstr>Adaptive Immunity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Remarks</vt:lpstr>
    </vt:vector>
  </TitlesOfParts>
  <Company>Technology Support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Immunology and hematology</dc:title>
  <dc:creator>HP Authorized Customer</dc:creator>
  <cp:lastModifiedBy>user</cp:lastModifiedBy>
  <cp:revision>104</cp:revision>
  <dcterms:created xsi:type="dcterms:W3CDTF">2007-04-09T19:10:24Z</dcterms:created>
  <dcterms:modified xsi:type="dcterms:W3CDTF">2015-09-01T07:48:44Z</dcterms:modified>
</cp:coreProperties>
</file>