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0" r:id="rId3"/>
    <p:sldId id="281" r:id="rId4"/>
    <p:sldId id="265" r:id="rId5"/>
    <p:sldId id="306" r:id="rId6"/>
    <p:sldId id="307" r:id="rId7"/>
    <p:sldId id="259" r:id="rId8"/>
    <p:sldId id="308" r:id="rId9"/>
    <p:sldId id="303" r:id="rId10"/>
    <p:sldId id="301" r:id="rId11"/>
    <p:sldId id="302" r:id="rId12"/>
    <p:sldId id="294" r:id="rId13"/>
    <p:sldId id="296" r:id="rId14"/>
    <p:sldId id="309" r:id="rId15"/>
    <p:sldId id="311" r:id="rId16"/>
    <p:sldId id="288" r:id="rId17"/>
    <p:sldId id="292" r:id="rId18"/>
    <p:sldId id="293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8BF5F2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540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D3AC8-02C6-481C-BF2F-39117803485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02F4B-5B47-4289-9591-A3C9A1307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4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02F4B-5B47-4289-9591-A3C9A13078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1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5E898-F45D-4040-8EDE-22D995956E62}" type="datetimeFigureOut">
              <a:rPr lang="en-US" smtClean="0"/>
              <a:pPr/>
              <a:t>10/11/2015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C231-5182-482F-BA1A-5D1F00246B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d/df/T-dependent_B_cell_activation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Antibody-mediated Immunity</a:t>
            </a:r>
            <a:b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95400" y="5029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of Pathology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College of Medicine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KSU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601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Lecture # 4/6</a:t>
            </a:r>
          </a:p>
          <a:p>
            <a:r>
              <a:rPr lang="en-US" b="1" dirty="0" smtClean="0"/>
              <a:t>Foundation Block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349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  <a:cs typeface="Times New Roman" pitchFamily="18" charset="0"/>
              </a:rPr>
              <a:t>   </a:t>
            </a:r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Protective functions of antibodies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3-16-HumoralImmunity-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604"/>
            <a:ext cx="9144000" cy="63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Electron micrographs of the effect of antibodies and complement upon bacteria</a:t>
            </a:r>
            <a: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8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</a:br>
            <a:endParaRPr lang="en-US" sz="28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124200" y="1676400"/>
            <a:ext cx="6019800" cy="4839966"/>
            <a:chOff x="2131" y="1519"/>
            <a:chExt cx="3277" cy="258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31" y="1522"/>
              <a:ext cx="1576" cy="20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9" y="1519"/>
              <a:ext cx="1659" cy="203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236" y="3592"/>
              <a:ext cx="2974" cy="50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Antibody + </a:t>
              </a:r>
              <a:r>
                <a:rPr lang="en-GB" sz="2800" dirty="0" smtClean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complement-mediated </a:t>
              </a:r>
              <a:endParaRPr lang="en-GB" sz="2800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rtl="0" eaLnBrk="0" hangingPunct="0"/>
              <a:r>
                <a:rPr lang="en-GB" sz="2800" dirty="0">
                  <a:solidFill>
                    <a:srgbClr val="FFFFCC"/>
                  </a:solidFill>
                  <a:latin typeface="Times New Roman" pitchFamily="18" charset="0"/>
                  <a:cs typeface="Times New Roman" pitchFamily="18" charset="0"/>
                </a:rPr>
                <a:t>damage to E. coli</a:t>
              </a:r>
            </a:p>
          </p:txBody>
        </p:sp>
      </p:grpSp>
      <p:pic>
        <p:nvPicPr>
          <p:cNvPr id="8" name="Content Placeholder 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666" y="1676400"/>
            <a:ext cx="2709334" cy="3810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1" y="5867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Healthy E. coli</a:t>
            </a:r>
            <a:endParaRPr lang="en-GB" sz="28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33528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Made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up of four polypeptides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chains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longer and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larger (heavy chains ) and the other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two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shorter and smaller (light chains)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Have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the shape of a letter “Y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”</a:t>
            </a:r>
            <a:endParaRPr lang="en-US" sz="2400" dirty="0">
              <a:solidFill>
                <a:srgbClr val="0000FF"/>
              </a:solidFill>
              <a:cs typeface="Times New Roman" pitchFamily="18" charset="0"/>
            </a:endParaRPr>
          </a:p>
          <a:p>
            <a:endParaRPr lang="en-US" sz="2400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Antibody structure and functions</a:t>
            </a:r>
            <a:endParaRPr lang="en-US" sz="3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74" y="1828800"/>
            <a:ext cx="4950225" cy="4281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2800" dirty="0" smtClean="0">
                <a:cs typeface="Times New Roman" pitchFamily="18" charset="0"/>
              </a:rPr>
              <a:t>Variable </a:t>
            </a:r>
            <a:r>
              <a:rPr lang="en-US" sz="2800" dirty="0">
                <a:cs typeface="Times New Roman" pitchFamily="18" charset="0"/>
              </a:rPr>
              <a:t>region has the potential to bind with </a:t>
            </a:r>
            <a:r>
              <a:rPr lang="en-US" sz="2800" dirty="0" smtClean="0">
                <a:cs typeface="Times New Roman" pitchFamily="18" charset="0"/>
              </a:rPr>
              <a:t>	particular classes </a:t>
            </a:r>
            <a:r>
              <a:rPr lang="en-US" sz="2800" dirty="0">
                <a:cs typeface="Times New Roman" pitchFamily="18" charset="0"/>
              </a:rPr>
              <a:t>of </a:t>
            </a:r>
            <a:r>
              <a:rPr lang="en-US" sz="2800" dirty="0" smtClean="0">
                <a:cs typeface="Times New Roman" pitchFamily="18" charset="0"/>
              </a:rPr>
              <a:t>antigens</a:t>
            </a:r>
          </a:p>
          <a:p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Once </a:t>
            </a:r>
            <a:r>
              <a:rPr lang="en-US" sz="2800" dirty="0">
                <a:cs typeface="Times New Roman" pitchFamily="18" charset="0"/>
              </a:rPr>
              <a:t>a raw antibody is stimulated to fit to a specific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r>
              <a:rPr lang="en-US" sz="2800" dirty="0">
                <a:cs typeface="Times New Roman" pitchFamily="18" charset="0"/>
              </a:rPr>
              <a:t>, it can then react with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ONLY</a:t>
            </a:r>
            <a:r>
              <a:rPr lang="en-US" sz="2800" dirty="0">
                <a:cs typeface="Times New Roman" pitchFamily="18" charset="0"/>
              </a:rPr>
              <a:t> that </a:t>
            </a:r>
            <a:r>
              <a:rPr lang="en-US" sz="2800" dirty="0" smtClean="0">
                <a:cs typeface="Times New Roman" pitchFamily="18" charset="0"/>
              </a:rPr>
              <a:t>antigen </a:t>
            </a:r>
          </a:p>
          <a:p>
            <a:pPr lvl="2"/>
            <a:endParaRPr lang="en-US" sz="2800" dirty="0" smtClean="0">
              <a:cs typeface="Times New Roman" pitchFamily="18" charset="0"/>
            </a:endParaRPr>
          </a:p>
          <a:p>
            <a:pPr lvl="2"/>
            <a:r>
              <a:rPr lang="en-US" sz="2800" dirty="0" smtClean="0">
                <a:cs typeface="Times New Roman" pitchFamily="18" charset="0"/>
              </a:rPr>
              <a:t>This </a:t>
            </a:r>
            <a:r>
              <a:rPr lang="en-US" sz="2800" dirty="0">
                <a:cs typeface="Times New Roman" pitchFamily="18" charset="0"/>
              </a:rPr>
              <a:t>is known as 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SINGLE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SPECIFICITY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   	Can </a:t>
            </a:r>
            <a:r>
              <a:rPr lang="en-US" sz="2800" dirty="0">
                <a:cs typeface="Times New Roman" pitchFamily="18" charset="0"/>
              </a:rPr>
              <a:t>fit as precisely as a lock-and-key to an </a:t>
            </a:r>
            <a:r>
              <a:rPr lang="en-US" sz="2800" dirty="0" smtClean="0">
                <a:cs typeface="Times New Roman" pitchFamily="18" charset="0"/>
              </a:rPr>
              <a:t>antigen</a:t>
            </a:r>
            <a:endParaRPr lang="en-US" sz="2800" dirty="0">
              <a:cs typeface="Times New Roman" pitchFamily="18" charset="0"/>
            </a:endParaRP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4339" name="Picture 4" descr="17-t01_immunoglobulin_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812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76800" y="2819400"/>
            <a:ext cx="1219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81200" y="4495800"/>
            <a:ext cx="4572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57400" y="4191000"/>
            <a:ext cx="1600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28194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96200" y="2819400"/>
            <a:ext cx="1143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371600" cy="381000"/>
          </a:xfrm>
          <a:prstGeom prst="rect">
            <a:avLst/>
          </a:prstGeom>
          <a:solidFill>
            <a:srgbClr val="8BF5F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1524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Functions of Antibodies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52400" y="1295400"/>
            <a:ext cx="42672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Antibody dependent cell-mediated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cytotoxicity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Antibodies coat infecting cell (large parasite usually) - FC facing outwards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NK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ability), Macrophage,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eosinophils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receptors for FC region of antibody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Secretion of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lytic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enzymes to destroy parasite</a:t>
            </a:r>
          </a:p>
        </p:txBody>
      </p:sp>
      <p:pic>
        <p:nvPicPr>
          <p:cNvPr id="6" name="Picture 5" descr="tf7lf1717a_a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4213225" y="1219200"/>
            <a:ext cx="49307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Primary &amp; Secondary immune responses </a:t>
            </a:r>
            <a:endParaRPr lang="en-US" sz="36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467600" cy="4525963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Times New Roman" pitchFamily="18" charset="0"/>
              </a:rPr>
              <a:t>Initial encounter with antigen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primary immune response </a:t>
            </a:r>
          </a:p>
          <a:p>
            <a:pPr>
              <a:buNone/>
            </a:pPr>
            <a:endParaRPr lang="en-US" sz="3600" dirty="0" smtClean="0">
              <a:cs typeface="Times New Roman" pitchFamily="18" charset="0"/>
            </a:endParaRPr>
          </a:p>
          <a:p>
            <a:r>
              <a:rPr lang="en-US" sz="3600" dirty="0" smtClean="0">
                <a:cs typeface="Times New Roman" pitchFamily="18" charset="0"/>
              </a:rPr>
              <a:t>Subsequent challenge with same antigen  produce </a:t>
            </a:r>
            <a:r>
              <a:rPr lang="en-US" sz="3600" dirty="0" smtClean="0">
                <a:solidFill>
                  <a:srgbClr val="FFFF00"/>
                </a:solidFill>
                <a:cs typeface="Times New Roman" pitchFamily="18" charset="0"/>
              </a:rPr>
              <a:t>secondary immune response</a:t>
            </a:r>
            <a:endParaRPr lang="en-US" sz="3600" dirty="0" smtClean="0"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Concentration &amp; type of antibody in primary &amp;</a:t>
            </a:r>
            <a:b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</a:b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            secondary immune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Comparison between primary &amp; secondary responses</a:t>
            </a:r>
            <a:endParaRPr lang="ar-SA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5342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144000" cy="1477328"/>
          </a:xfrm>
          <a:prstGeom prst="rect">
            <a:avLst/>
          </a:prstGeom>
          <a:solidFill>
            <a:srgbClr val="00336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Take Home Message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B cells can be activated by antigen to produce antibodies either with the assistance of helper T cells or directly by the antigen itself</a:t>
            </a:r>
          </a:p>
          <a:p>
            <a:r>
              <a:rPr lang="en-US" sz="2800" dirty="0" smtClean="0"/>
              <a:t>Antibodies are made up of two heavy and two light amino acid chains and have a shape of letter “Y”</a:t>
            </a:r>
          </a:p>
          <a:p>
            <a:r>
              <a:rPr lang="en-US" sz="2800" dirty="0" smtClean="0"/>
              <a:t>Different types of antibodies are located at various sites to provide protection by agglutination, precipitation, complement fixation etc.</a:t>
            </a:r>
          </a:p>
          <a:p>
            <a:r>
              <a:rPr lang="en-US" sz="2800" dirty="0" smtClean="0"/>
              <a:t>Secondary </a:t>
            </a:r>
            <a:r>
              <a:rPr lang="en-US" sz="2800" dirty="0" err="1" smtClean="0"/>
              <a:t>humoral</a:t>
            </a:r>
            <a:r>
              <a:rPr lang="en-US" sz="2800" dirty="0" smtClean="0"/>
              <a:t> immune response is swift and a stronger immune response mediated by </a:t>
            </a:r>
            <a:r>
              <a:rPr lang="en-US" sz="2800" dirty="0" err="1" smtClean="0"/>
              <a:t>IgG</a:t>
            </a:r>
            <a:r>
              <a:rPr lang="en-US" sz="2800" dirty="0" smtClean="0"/>
              <a:t> class of antibodies because of the memory cells. 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Lecture objectives </a:t>
            </a:r>
            <a:endParaRPr lang="en-US" sz="3200" dirty="0"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1.	To describe B-cells as the mediators of </a:t>
            </a:r>
            <a:r>
              <a:rPr lang="en-US" sz="2800" dirty="0" err="1" smtClean="0">
                <a:cs typeface="Times New Roman" pitchFamily="18" charset="0"/>
              </a:rPr>
              <a:t>humoral</a:t>
            </a:r>
            <a:r>
              <a:rPr lang="en-US" sz="2800" dirty="0" smtClean="0">
                <a:cs typeface="Times New Roman" pitchFamily="18" charset="0"/>
              </a:rPr>
              <a:t> immunity, (antibody-mediated immunity)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2. To describe activation of B-cells which involve: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-Antigen recognition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-T-dependent &amp; T-independent antigens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        - Requirement for T-helper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3. To explain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selection, </a:t>
            </a:r>
            <a:r>
              <a:rPr lang="en-US" sz="2800" dirty="0" err="1" smtClean="0">
                <a:cs typeface="Times New Roman" pitchFamily="18" charset="0"/>
              </a:rPr>
              <a:t>clonal</a:t>
            </a:r>
            <a:r>
              <a:rPr lang="en-US" sz="2800" dirty="0" smtClean="0">
                <a:cs typeface="Times New Roman" pitchFamily="18" charset="0"/>
              </a:rPr>
              <a:t> expansion &amp;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    generation of  plasma cells &amp; memory cells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4. To describe primary &amp; secondary immune responses </a:t>
            </a:r>
          </a:p>
          <a:p>
            <a:pPr>
              <a:buNone/>
            </a:pPr>
            <a:r>
              <a:rPr lang="en-US" sz="2800" dirty="0" smtClean="0">
                <a:cs typeface="Times New Roman" pitchFamily="18" charset="0"/>
              </a:rPr>
              <a:t>5. To describe the structure &amp; function of </a:t>
            </a:r>
            <a:r>
              <a:rPr lang="en-US" sz="2800" dirty="0" err="1" smtClean="0">
                <a:cs typeface="Times New Roman" pitchFamily="18" charset="0"/>
              </a:rPr>
              <a:t>Immunoglobulins</a:t>
            </a:r>
            <a:endParaRPr lang="en-US" sz="28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FFFFCC"/>
                </a:solidFill>
                <a:cs typeface="Times New Roman" pitchFamily="18" charset="0"/>
              </a:rPr>
              <a:t>Humoral Immune Response</a:t>
            </a:r>
            <a:r>
              <a:rPr lang="en-US" dirty="0" smtClean="0">
                <a:solidFill>
                  <a:srgbClr val="FFFFCC"/>
                </a:solidFill>
                <a:cs typeface="Times New Roman" pitchFamily="18" charset="0"/>
              </a:rPr>
              <a:t>  is the aspect of  immunity that is mediated by secreted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antibodies</a:t>
            </a:r>
            <a:endParaRPr lang="en-US" dirty="0">
              <a:solidFill>
                <a:srgbClr val="FFFFCC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CC"/>
                </a:solidFill>
                <a:cs typeface="Times New Roman" pitchFamily="18" charset="0"/>
              </a:rPr>
              <a:t>Humoral immunity is so named because it involves substances found in the: </a:t>
            </a:r>
          </a:p>
          <a:p>
            <a:pPr algn="ctr"/>
            <a:r>
              <a:rPr lang="en-US" sz="3200" dirty="0" err="1" smtClean="0">
                <a:solidFill>
                  <a:srgbClr val="FFFF00"/>
                </a:solidFill>
                <a:cs typeface="Times New Roman" pitchFamily="18" charset="0"/>
              </a:rPr>
              <a:t>humours</a:t>
            </a:r>
            <a:r>
              <a:rPr lang="en-US" sz="3200" dirty="0" smtClean="0">
                <a:solidFill>
                  <a:srgbClr val="FFFF00"/>
                </a:solidFill>
                <a:cs typeface="Times New Roman" pitchFamily="18" charset="0"/>
              </a:rPr>
              <a:t> or body fluids</a:t>
            </a:r>
            <a:endParaRPr lang="en-US" sz="3200" dirty="0">
              <a:solidFill>
                <a:srgbClr val="FFFFC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Nature of antigen determine type of response either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EXTRACELLULAR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INTERACELLUALR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arapaho.nsuok.edu/~castillo/NotesImages/Topic5Notes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9144000" cy="5315308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5867400" y="990600"/>
            <a:ext cx="609600" cy="457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Activation of B cells by antigens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cs typeface="Times New Roman" pitchFamily="18" charset="0"/>
              </a:rPr>
              <a:t>Two types of antigens</a:t>
            </a:r>
            <a:r>
              <a:rPr lang="en-US" dirty="0" smtClean="0">
                <a:cs typeface="Times New Roman" pitchFamily="18" charset="0"/>
              </a:rPr>
              <a:t>:</a:t>
            </a:r>
          </a:p>
          <a:p>
            <a:r>
              <a:rPr lang="en-US" b="1" dirty="0" smtClean="0">
                <a:cs typeface="Times New Roman" pitchFamily="18" charset="0"/>
              </a:rPr>
              <a:t>1. 	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T-dependan</a:t>
            </a:r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</a:rPr>
              <a:t>t</a:t>
            </a:r>
            <a:r>
              <a:rPr lang="en-US" b="1" dirty="0" smtClean="0">
                <a:cs typeface="Times New Roman" pitchFamily="18" charset="0"/>
              </a:rPr>
              <a:t> 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- 	Antibody production by 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require</a:t>
            </a:r>
            <a:r>
              <a:rPr lang="en-US" dirty="0" smtClean="0">
                <a:cs typeface="Times New Roman" pitchFamily="18" charset="0"/>
              </a:rPr>
              <a:t> T-	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Macrophages recognize antigen &amp; present it 	to T-helper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T-helper cells stimulate B-cells specific for 	that antigen to become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plasma cells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- 	T-dependant 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proteins </a:t>
            </a:r>
            <a:r>
              <a:rPr lang="en-US" dirty="0" smtClean="0">
                <a:cs typeface="Times New Roman" pitchFamily="18" charset="0"/>
              </a:rPr>
              <a:t>on 	viruses, bacteria &amp; other foreign materials. 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File:T-dependent B cell activa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3733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(Th2)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53400" y="0"/>
            <a:ext cx="3048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734" y="0"/>
            <a:ext cx="805191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381000" y="0"/>
            <a:ext cx="8534400" cy="990600"/>
          </a:xfrm>
          <a:prstGeom prst="rect">
            <a:avLst/>
          </a:prstGeom>
          <a:solidFill>
            <a:srgbClr val="003366"/>
          </a:soli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 selection and </a:t>
            </a:r>
            <a:r>
              <a:rPr lang="en-US" sz="32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clonal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proliferation 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7159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FFFF00"/>
                </a:solidFill>
                <a:latin typeface="+mn-lt"/>
                <a:cs typeface="Times New Roman" pitchFamily="18" charset="0"/>
              </a:rPr>
              <a:t>2.</a:t>
            </a:r>
            <a:r>
              <a:rPr lang="en-US" sz="3200" b="1" dirty="0" smtClean="0">
                <a:latin typeface="+mn-lt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+mn-lt"/>
                <a:cs typeface="Arial" pitchFamily="34" charset="0"/>
              </a:rPr>
              <a:t>T- independent antigens </a:t>
            </a:r>
            <a:endParaRPr lang="en-US" sz="3200" b="1" dirty="0">
              <a:solidFill>
                <a:srgbClr val="FFFF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n-US" dirty="0" smtClean="0">
                <a:cs typeface="Times New Roman" pitchFamily="18" charset="0"/>
              </a:rPr>
              <a:t>B-cells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do not </a:t>
            </a:r>
            <a:r>
              <a:rPr lang="en-US" dirty="0" smtClean="0">
                <a:cs typeface="Times New Roman" pitchFamily="18" charset="0"/>
              </a:rPr>
              <a:t>require T-helper cells to produce antibody.</a:t>
            </a:r>
          </a:p>
          <a:p>
            <a:pPr marL="914400" lvl="1" indent="-514350">
              <a:buNone/>
            </a:pPr>
            <a:endParaRPr lang="en-US" dirty="0" smtClean="0">
              <a:cs typeface="Times New Roman" pitchFamily="18" charset="0"/>
            </a:endParaRPr>
          </a:p>
          <a:p>
            <a:pPr marL="914400" lvl="1" indent="-514350">
              <a:buNone/>
            </a:pPr>
            <a:r>
              <a:rPr lang="en-US" dirty="0" smtClean="0">
                <a:cs typeface="Times New Roman" pitchFamily="18" charset="0"/>
              </a:rPr>
              <a:t>2.	Antigens are mainly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polysaccharides  or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        	</a:t>
            </a:r>
            <a:r>
              <a:rPr lang="en-US" dirty="0" err="1" smtClean="0">
                <a:solidFill>
                  <a:srgbClr val="FFFF00"/>
                </a:solidFill>
                <a:cs typeface="Times New Roman" pitchFamily="18" charset="0"/>
              </a:rPr>
              <a:t>lipopolysaccrides</a:t>
            </a:r>
            <a:r>
              <a:rPr lang="en-US" dirty="0" smtClean="0">
                <a:cs typeface="Times New Roman" pitchFamily="18" charset="0"/>
              </a:rPr>
              <a:t> with repeating subunits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	(bacterial capsules).</a:t>
            </a:r>
          </a:p>
          <a:p>
            <a:pPr>
              <a:buNone/>
            </a:pP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3.	Immune responses are </a:t>
            </a:r>
            <a:r>
              <a:rPr lang="en-US" dirty="0" smtClean="0">
                <a:solidFill>
                  <a:srgbClr val="FFFF00"/>
                </a:solidFill>
                <a:cs typeface="Times New Roman" pitchFamily="18" charset="0"/>
              </a:rPr>
              <a:t>weak</a:t>
            </a:r>
            <a:r>
              <a:rPr lang="en-US" dirty="0" smtClean="0">
                <a:cs typeface="Times New Roman" pitchFamily="18" charset="0"/>
              </a:rPr>
              <a:t>  compared to 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      	T-dependant responses.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381001"/>
            <a:ext cx="74676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Antibodies</a:t>
            </a:r>
            <a:endParaRPr lang="en-US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	Antibodies are immunoglobulins with 	specific functions</a:t>
            </a: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endParaRPr lang="en-US" sz="2800" dirty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800" dirty="0" smtClean="0">
                <a:cs typeface="Times New Roman" pitchFamily="18" charset="0"/>
              </a:rPr>
              <a:t>  	Antibodies bind to specific sites on antigen 	surfaces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and perform protective functions 	by different mechanisms</a:t>
            </a:r>
          </a:p>
          <a:p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There is a </a:t>
            </a:r>
            <a:r>
              <a:rPr lang="en-US" sz="2800" dirty="0">
                <a:cs typeface="Times New Roman" pitchFamily="18" charset="0"/>
              </a:rPr>
              <a:t>SPECIFIC</a:t>
            </a:r>
            <a:r>
              <a:rPr lang="en-US" sz="2800" dirty="0">
                <a:solidFill>
                  <a:srgbClr val="FFFF00"/>
                </a:solidFill>
                <a:cs typeface="Times New Roman" pitchFamily="18" charset="0"/>
              </a:rPr>
              <a:t> antibody for any one given type of </a:t>
            </a: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an antigen</a:t>
            </a:r>
            <a:endParaRPr lang="en-US" sz="2800" dirty="0"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341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Antibody-mediated Immunity </vt:lpstr>
      <vt:lpstr>Lecture objectives </vt:lpstr>
      <vt:lpstr>PowerPoint Presentation</vt:lpstr>
      <vt:lpstr>Nature of antigen determine type of response either     EXTRACELLULAR or INTERACELLUALR </vt:lpstr>
      <vt:lpstr>  Activation of B cells by antigens</vt:lpstr>
      <vt:lpstr>PowerPoint Presentation</vt:lpstr>
      <vt:lpstr>PowerPoint Presentation</vt:lpstr>
      <vt:lpstr>2. T- independent antigens </vt:lpstr>
      <vt:lpstr>PowerPoint Presentation</vt:lpstr>
      <vt:lpstr>   Protective functions of antibodies</vt:lpstr>
      <vt:lpstr>Electron micrographs of the effect of antibodies and complement upon bacteria </vt:lpstr>
      <vt:lpstr>PowerPoint Presentation</vt:lpstr>
      <vt:lpstr>PowerPoint Presentation</vt:lpstr>
      <vt:lpstr>PowerPoint Presentation</vt:lpstr>
      <vt:lpstr>PowerPoint Presentation</vt:lpstr>
      <vt:lpstr>Primary &amp; Secondary immune responses </vt:lpstr>
      <vt:lpstr>Concentration &amp; type of antibody in primary &amp;             secondary immune responses</vt:lpstr>
      <vt:lpstr>Comparison between primary &amp; secondary responses</vt:lpstr>
      <vt:lpstr>Take Home Message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Immune Response  (Part II) (Antibody- Mediated Immunity)</dc:title>
  <dc:creator>Dr.Hazem</dc:creator>
  <cp:lastModifiedBy>ZAHID</cp:lastModifiedBy>
  <cp:revision>130</cp:revision>
  <dcterms:created xsi:type="dcterms:W3CDTF">2011-09-27T11:18:56Z</dcterms:created>
  <dcterms:modified xsi:type="dcterms:W3CDTF">2015-10-11T12:33:24Z</dcterms:modified>
</cp:coreProperties>
</file>