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5" r:id="rId2"/>
  </p:sldMasterIdLst>
  <p:notesMasterIdLst>
    <p:notesMasterId r:id="rId50"/>
  </p:notesMasterIdLst>
  <p:sldIdLst>
    <p:sldId id="256" r:id="rId3"/>
    <p:sldId id="308" r:id="rId4"/>
    <p:sldId id="392" r:id="rId5"/>
    <p:sldId id="312" r:id="rId6"/>
    <p:sldId id="314" r:id="rId7"/>
    <p:sldId id="316" r:id="rId8"/>
    <p:sldId id="393" r:id="rId9"/>
    <p:sldId id="394" r:id="rId10"/>
    <p:sldId id="395" r:id="rId11"/>
    <p:sldId id="396" r:id="rId12"/>
    <p:sldId id="317" r:id="rId13"/>
    <p:sldId id="328" r:id="rId14"/>
    <p:sldId id="388" r:id="rId15"/>
    <p:sldId id="345" r:id="rId16"/>
    <p:sldId id="330" r:id="rId17"/>
    <p:sldId id="335" r:id="rId18"/>
    <p:sldId id="337" r:id="rId19"/>
    <p:sldId id="338" r:id="rId20"/>
    <p:sldId id="300" r:id="rId21"/>
    <p:sldId id="339" r:id="rId22"/>
    <p:sldId id="341" r:id="rId23"/>
    <p:sldId id="342" r:id="rId24"/>
    <p:sldId id="311" r:id="rId25"/>
    <p:sldId id="386" r:id="rId26"/>
    <p:sldId id="346" r:id="rId27"/>
    <p:sldId id="318" r:id="rId28"/>
    <p:sldId id="320" r:id="rId29"/>
    <p:sldId id="319" r:id="rId30"/>
    <p:sldId id="321" r:id="rId31"/>
    <p:sldId id="322" r:id="rId32"/>
    <p:sldId id="323" r:id="rId33"/>
    <p:sldId id="324" r:id="rId34"/>
    <p:sldId id="349" r:id="rId35"/>
    <p:sldId id="350" r:id="rId36"/>
    <p:sldId id="387" r:id="rId37"/>
    <p:sldId id="353" r:id="rId38"/>
    <p:sldId id="354" r:id="rId39"/>
    <p:sldId id="356" r:id="rId40"/>
    <p:sldId id="378" r:id="rId41"/>
    <p:sldId id="374" r:id="rId42"/>
    <p:sldId id="375" r:id="rId43"/>
    <p:sldId id="381" r:id="rId44"/>
    <p:sldId id="359" r:id="rId45"/>
    <p:sldId id="360" r:id="rId46"/>
    <p:sldId id="361" r:id="rId47"/>
    <p:sldId id="363" r:id="rId48"/>
    <p:sldId id="391" r:id="rId49"/>
  </p:sldIdLst>
  <p:sldSz cx="9144000" cy="6858000" type="screen4x3"/>
  <p:notesSz cx="6858000" cy="9144000"/>
  <p:defaultTextStyle>
    <a:defPPr>
      <a:defRPr lang="x-non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FFDD"/>
    <a:srgbClr val="008080"/>
    <a:srgbClr val="FF3399"/>
    <a:srgbClr val="006666"/>
    <a:srgbClr val="DDFFFF"/>
    <a:srgbClr val="FFF2C9"/>
    <a:srgbClr val="C092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42" autoAdjust="0"/>
    <p:restoredTop sz="86372" autoAdjust="0"/>
  </p:normalViewPr>
  <p:slideViewPr>
    <p:cSldViewPr>
      <p:cViewPr varScale="1">
        <p:scale>
          <a:sx n="64" d="100"/>
          <a:sy n="64" d="100"/>
        </p:scale>
        <p:origin x="92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79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image" Target="../media/image5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fontAlgn="auto">
              <a:spcBef>
                <a:spcPts val="0"/>
              </a:spcBef>
              <a:spcAft>
                <a:spcPts val="0"/>
              </a:spcAft>
              <a:defRPr sz="1200">
                <a:latin typeface="+mn-lt"/>
                <a:cs typeface="+mn-cs"/>
              </a:defRPr>
            </a:lvl1pPr>
          </a:lstStyle>
          <a:p>
            <a:pPr>
              <a:defRPr/>
            </a:pPr>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rtl="1" fontAlgn="auto">
              <a:spcBef>
                <a:spcPts val="0"/>
              </a:spcBef>
              <a:spcAft>
                <a:spcPts val="0"/>
              </a:spcAft>
              <a:defRPr sz="1200" smtClean="0">
                <a:latin typeface="+mn-lt"/>
                <a:cs typeface="+mn-cs"/>
              </a:defRPr>
            </a:lvl1pPr>
          </a:lstStyle>
          <a:p>
            <a:pPr>
              <a:defRPr/>
            </a:pPr>
            <a:fld id="{A3D72552-FB85-463B-8EC7-0266C15FDCC5}" type="datetimeFigureOut">
              <a:rPr lang="x-none"/>
              <a:pPr>
                <a:defRPr/>
              </a:pPr>
              <a:t>9/9/2015</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x-none"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1" fontAlgn="auto">
              <a:spcBef>
                <a:spcPts val="0"/>
              </a:spcBef>
              <a:spcAft>
                <a:spcPts val="0"/>
              </a:spcAft>
              <a:defRPr sz="1200">
                <a:latin typeface="+mn-lt"/>
                <a:cs typeface="+mn-cs"/>
              </a:defRPr>
            </a:lvl1pPr>
          </a:lstStyle>
          <a:p>
            <a:pPr>
              <a:defRPr/>
            </a:pPr>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rtl="1" fontAlgn="auto">
              <a:spcBef>
                <a:spcPts val="0"/>
              </a:spcBef>
              <a:spcAft>
                <a:spcPts val="0"/>
              </a:spcAft>
              <a:defRPr sz="1200" smtClean="0">
                <a:latin typeface="+mn-lt"/>
                <a:cs typeface="+mn-cs"/>
              </a:defRPr>
            </a:lvl1pPr>
          </a:lstStyle>
          <a:p>
            <a:pPr>
              <a:defRPr/>
            </a:pPr>
            <a:fld id="{23174036-51BC-4F69-BCF2-F370417D77F9}" type="slidenum">
              <a:rPr lang="x-none"/>
              <a:pPr>
                <a:defRPr/>
              </a:pPr>
              <a:t>‹#›</a:t>
            </a:fld>
            <a:endParaRPr lang="x-none"/>
          </a:p>
        </p:txBody>
      </p:sp>
    </p:spTree>
    <p:extLst>
      <p:ext uri="{BB962C8B-B14F-4D97-AF65-F5344CB8AC3E}">
        <p14:creationId xmlns:p14="http://schemas.microsoft.com/office/powerpoint/2010/main" val="2324612090"/>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EE4AFB-F278-4F25-A1D4-80C64BA6199A}" type="slidenum">
              <a:rPr lang="en-US">
                <a:latin typeface="Arial" pitchFamily="34" charset="0"/>
                <a:cs typeface="Arial" pitchFamily="34" charset="0"/>
              </a:rPr>
              <a:pPr fontAlgn="base">
                <a:spcBef>
                  <a:spcPct val="0"/>
                </a:spcBef>
                <a:spcAft>
                  <a:spcPct val="0"/>
                </a:spcAft>
              </a:pPr>
              <a:t>2</a:t>
            </a:fld>
            <a:endParaRPr lang="en-US">
              <a:latin typeface="Arial" pitchFamily="34" charset="0"/>
              <a:cs typeface="Arial" pitchFamily="34" charset="0"/>
            </a:endParaRPr>
          </a:p>
        </p:txBody>
      </p:sp>
    </p:spTree>
    <p:extLst>
      <p:ext uri="{BB962C8B-B14F-4D97-AF65-F5344CB8AC3E}">
        <p14:creationId xmlns:p14="http://schemas.microsoft.com/office/powerpoint/2010/main" val="3616959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143D9E-2F4A-4865-B415-D68B2F8E8C4A}" type="slidenum">
              <a:rPr lang="en-US">
                <a:latin typeface="Arial" pitchFamily="34" charset="0"/>
                <a:cs typeface="Arial" pitchFamily="34" charset="0"/>
              </a:rPr>
              <a:pPr fontAlgn="base">
                <a:spcBef>
                  <a:spcPct val="0"/>
                </a:spcBef>
                <a:spcAft>
                  <a:spcPct val="0"/>
                </a:spcAft>
              </a:pPr>
              <a:t>16</a:t>
            </a:fld>
            <a:endParaRPr lang="en-US">
              <a:latin typeface="Arial" pitchFamily="34" charset="0"/>
              <a:cs typeface="Arial" pitchFamily="34" charset="0"/>
            </a:endParaRPr>
          </a:p>
        </p:txBody>
      </p:sp>
    </p:spTree>
    <p:extLst>
      <p:ext uri="{BB962C8B-B14F-4D97-AF65-F5344CB8AC3E}">
        <p14:creationId xmlns:p14="http://schemas.microsoft.com/office/powerpoint/2010/main" val="1799504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3F824C-B0D8-472D-A410-5DCE39149799}" type="slidenum">
              <a:rPr lang="en-US">
                <a:latin typeface="Arial" pitchFamily="34" charset="0"/>
                <a:cs typeface="Arial" pitchFamily="34" charset="0"/>
              </a:rPr>
              <a:pPr fontAlgn="base">
                <a:spcBef>
                  <a:spcPct val="0"/>
                </a:spcBef>
                <a:spcAft>
                  <a:spcPct val="0"/>
                </a:spcAft>
              </a:pPr>
              <a:t>17</a:t>
            </a:fld>
            <a:endParaRPr lang="en-US">
              <a:latin typeface="Arial" pitchFamily="34" charset="0"/>
              <a:cs typeface="Arial" pitchFamily="34" charset="0"/>
            </a:endParaRPr>
          </a:p>
        </p:txBody>
      </p:sp>
    </p:spTree>
    <p:extLst>
      <p:ext uri="{BB962C8B-B14F-4D97-AF65-F5344CB8AC3E}">
        <p14:creationId xmlns:p14="http://schemas.microsoft.com/office/powerpoint/2010/main" val="1682914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5ABA8F-1E8B-460B-8327-3496660A56F5}" type="slidenum">
              <a:rPr lang="en-US">
                <a:latin typeface="Arial" pitchFamily="34" charset="0"/>
                <a:cs typeface="Arial" pitchFamily="34" charset="0"/>
              </a:rPr>
              <a:pPr fontAlgn="base">
                <a:spcBef>
                  <a:spcPct val="0"/>
                </a:spcBef>
                <a:spcAft>
                  <a:spcPct val="0"/>
                </a:spcAft>
              </a:pPr>
              <a:t>18</a:t>
            </a:fld>
            <a:endParaRPr lang="en-US">
              <a:latin typeface="Arial" pitchFamily="34" charset="0"/>
              <a:cs typeface="Arial" pitchFamily="34" charset="0"/>
            </a:endParaRPr>
          </a:p>
        </p:txBody>
      </p:sp>
    </p:spTree>
    <p:extLst>
      <p:ext uri="{BB962C8B-B14F-4D97-AF65-F5344CB8AC3E}">
        <p14:creationId xmlns:p14="http://schemas.microsoft.com/office/powerpoint/2010/main" val="590773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AU" smtClean="0">
                <a:cs typeface="Arial" pitchFamily="34" charset="0"/>
              </a:rPr>
              <a:t>PRESENTATION ONE</a:t>
            </a:r>
          </a:p>
        </p:txBody>
      </p:sp>
      <p:sp>
        <p:nvSpPr>
          <p:cNvPr id="10854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EE13150F-076D-4303-99E7-F429317C2926}" type="datetime1">
              <a:rPr lang="en-AU">
                <a:cs typeface="Arial" pitchFamily="34" charset="0"/>
              </a:rPr>
              <a:pPr fontAlgn="base">
                <a:spcBef>
                  <a:spcPct val="0"/>
                </a:spcBef>
                <a:spcAft>
                  <a:spcPct val="0"/>
                </a:spcAft>
              </a:pPr>
              <a:t>9/09/2015</a:t>
            </a:fld>
            <a:endParaRPr lang="en-AU">
              <a:cs typeface="Arial" pitchFamily="34" charset="0"/>
            </a:endParaRPr>
          </a:p>
        </p:txBody>
      </p:sp>
      <p:sp>
        <p:nvSpPr>
          <p:cNvPr id="10854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cs typeface="Arial" pitchFamily="34" charset="0"/>
              </a:rPr>
              <a:t>Introduction to Evidence-Based Practice</a:t>
            </a:r>
          </a:p>
        </p:txBody>
      </p:sp>
      <p:sp>
        <p:nvSpPr>
          <p:cNvPr id="1085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A3125E-B6C1-4D8D-9414-89A8E6847D1A}" type="slidenum">
              <a:rPr lang="en-AU">
                <a:cs typeface="Arial" pitchFamily="34" charset="0"/>
              </a:rPr>
              <a:pPr fontAlgn="base">
                <a:spcBef>
                  <a:spcPct val="0"/>
                </a:spcBef>
                <a:spcAft>
                  <a:spcPct val="0"/>
                </a:spcAft>
              </a:pPr>
              <a:t>19</a:t>
            </a:fld>
            <a:endParaRPr lang="en-AU">
              <a:cs typeface="Arial" pitchFamily="34" charset="0"/>
            </a:endParaRPr>
          </a:p>
        </p:txBody>
      </p:sp>
      <p:sp>
        <p:nvSpPr>
          <p:cNvPr id="1085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8551" name="Rectangle 3"/>
          <p:cNvSpPr>
            <a:spLocks noGrp="1" noChangeArrowheads="1"/>
          </p:cNvSpPr>
          <p:nvPr>
            <p:ph type="body" idx="1"/>
          </p:nvPr>
        </p:nvSpPr>
        <p:spPr bwMode="auto">
          <a:noFill/>
        </p:spPr>
        <p:txBody>
          <a:bodyPr/>
          <a:lstStyle/>
          <a:p>
            <a:pPr>
              <a:spcBef>
                <a:spcPct val="0"/>
              </a:spcBef>
            </a:pPr>
            <a:endParaRPr lang="en-US" smtClean="0">
              <a:cs typeface="Arial" pitchFamily="34" charset="0"/>
            </a:endParaRPr>
          </a:p>
        </p:txBody>
      </p:sp>
    </p:spTree>
    <p:extLst>
      <p:ext uri="{BB962C8B-B14F-4D97-AF65-F5344CB8AC3E}">
        <p14:creationId xmlns:p14="http://schemas.microsoft.com/office/powerpoint/2010/main" val="854141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349413-9869-4C66-A64B-915004784292}" type="slidenum">
              <a:rPr lang="en-US">
                <a:latin typeface="Arial" pitchFamily="34" charset="0"/>
                <a:cs typeface="Arial" pitchFamily="34" charset="0"/>
              </a:rPr>
              <a:pPr fontAlgn="base">
                <a:spcBef>
                  <a:spcPct val="0"/>
                </a:spcBef>
                <a:spcAft>
                  <a:spcPct val="0"/>
                </a:spcAft>
              </a:pPr>
              <a:t>20</a:t>
            </a:fld>
            <a:endParaRPr lang="en-US">
              <a:latin typeface="Arial" pitchFamily="34" charset="0"/>
              <a:cs typeface="Arial" pitchFamily="34" charset="0"/>
            </a:endParaRPr>
          </a:p>
        </p:txBody>
      </p:sp>
    </p:spTree>
    <p:extLst>
      <p:ext uri="{BB962C8B-B14F-4D97-AF65-F5344CB8AC3E}">
        <p14:creationId xmlns:p14="http://schemas.microsoft.com/office/powerpoint/2010/main" val="2694730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A13637-E38C-471D-8999-A7BC37302B48}" type="slidenum">
              <a:rPr lang="en-US">
                <a:latin typeface="Arial" pitchFamily="34" charset="0"/>
                <a:cs typeface="Arial" pitchFamily="34" charset="0"/>
              </a:rPr>
              <a:pPr fontAlgn="base">
                <a:spcBef>
                  <a:spcPct val="0"/>
                </a:spcBef>
                <a:spcAft>
                  <a:spcPct val="0"/>
                </a:spcAft>
              </a:pPr>
              <a:t>21</a:t>
            </a:fld>
            <a:endParaRPr lang="en-US">
              <a:latin typeface="Arial" pitchFamily="34" charset="0"/>
              <a:cs typeface="Arial" pitchFamily="34" charset="0"/>
            </a:endParaRPr>
          </a:p>
        </p:txBody>
      </p:sp>
      <p:sp>
        <p:nvSpPr>
          <p:cNvPr id="1116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20" name="Rectangle 3"/>
          <p:cNvSpPr>
            <a:spLocks noGrp="1" noChangeArrowheads="1"/>
          </p:cNvSpPr>
          <p:nvPr>
            <p:ph type="body" idx="1"/>
          </p:nvPr>
        </p:nvSpPr>
        <p:spPr bwMode="auto">
          <a:noFill/>
        </p:spPr>
        <p:txBody>
          <a:bodyPr/>
          <a:lstStyle/>
          <a:p>
            <a:pPr>
              <a:spcBef>
                <a:spcPct val="0"/>
              </a:spcBef>
              <a:buClr>
                <a:schemeClr val="tx1"/>
              </a:buClr>
            </a:pPr>
            <a:r>
              <a:rPr lang="en-US" smtClean="0">
                <a:latin typeface="Tahoma" pitchFamily="34" charset="0"/>
                <a:cs typeface="Arial" pitchFamily="34" charset="0"/>
              </a:rPr>
              <a:t>Our inability to:</a:t>
            </a:r>
          </a:p>
          <a:p>
            <a:pPr>
              <a:spcBef>
                <a:spcPct val="0"/>
              </a:spcBef>
              <a:buClr>
                <a:schemeClr val="tx1"/>
              </a:buClr>
            </a:pPr>
            <a:r>
              <a:rPr lang="en-US" smtClean="0">
                <a:latin typeface="Tahoma" pitchFamily="34" charset="0"/>
                <a:cs typeface="Arial" pitchFamily="34" charset="0"/>
              </a:rPr>
              <a:t>     </a:t>
            </a:r>
            <a:r>
              <a:rPr lang="en-US" smtClean="0">
                <a:solidFill>
                  <a:schemeClr val="tx2"/>
                </a:solidFill>
                <a:latin typeface="Tahoma" pitchFamily="34" charset="0"/>
                <a:cs typeface="Arial" pitchFamily="34" charset="0"/>
              </a:rPr>
              <a:t>Afford &gt;seconds/patient to find &amp; assimilate the evidence</a:t>
            </a:r>
          </a:p>
          <a:p>
            <a:pPr>
              <a:spcBef>
                <a:spcPct val="0"/>
              </a:spcBef>
              <a:buClr>
                <a:schemeClr val="tx1"/>
              </a:buClr>
            </a:pPr>
            <a:r>
              <a:rPr lang="en-US" smtClean="0">
                <a:latin typeface="Tahoma" pitchFamily="34" charset="0"/>
                <a:cs typeface="Arial" pitchFamily="34" charset="0"/>
              </a:rPr>
              <a:t>     </a:t>
            </a:r>
            <a:r>
              <a:rPr lang="en-US" smtClean="0">
                <a:solidFill>
                  <a:srgbClr val="FFCC99"/>
                </a:solidFill>
                <a:latin typeface="Tahoma" pitchFamily="34" charset="0"/>
                <a:cs typeface="Arial" pitchFamily="34" charset="0"/>
              </a:rPr>
              <a:t>Set aside &gt;30 minutes /week for general reading </a:t>
            </a:r>
          </a:p>
          <a:p>
            <a:pPr>
              <a:spcBef>
                <a:spcPct val="0"/>
              </a:spcBef>
              <a:buClr>
                <a:schemeClr val="tx1"/>
              </a:buClr>
            </a:pPr>
            <a:r>
              <a:rPr lang="en-US" smtClean="0">
                <a:solidFill>
                  <a:srgbClr val="FFCC99"/>
                </a:solidFill>
                <a:latin typeface="Tahoma" pitchFamily="34" charset="0"/>
                <a:cs typeface="Arial" pitchFamily="34" charset="0"/>
              </a:rPr>
              <a:t>The slippery zone: the longer the period  since graduation, the higher the chance that our knowledge gets out of date.(unless we have a mechanism by which we can check how much of our knowledge is up to date.</a:t>
            </a:r>
          </a:p>
        </p:txBody>
      </p:sp>
    </p:spTree>
    <p:extLst>
      <p:ext uri="{BB962C8B-B14F-4D97-AF65-F5344CB8AC3E}">
        <p14:creationId xmlns:p14="http://schemas.microsoft.com/office/powerpoint/2010/main" val="2621688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A93550-5586-4736-831F-846F04FFFE9B}" type="slidenum">
              <a:rPr lang="en-US">
                <a:latin typeface="Arial" pitchFamily="34" charset="0"/>
                <a:cs typeface="Arial" pitchFamily="34" charset="0"/>
              </a:rPr>
              <a:pPr fontAlgn="base">
                <a:spcBef>
                  <a:spcPct val="0"/>
                </a:spcBef>
                <a:spcAft>
                  <a:spcPct val="0"/>
                </a:spcAft>
              </a:pPr>
              <a:t>22</a:t>
            </a:fld>
            <a:endParaRPr lang="en-US">
              <a:latin typeface="Arial" pitchFamily="34" charset="0"/>
              <a:cs typeface="Arial" pitchFamily="34" charset="0"/>
            </a:endParaRPr>
          </a:p>
        </p:txBody>
      </p:sp>
    </p:spTree>
    <p:extLst>
      <p:ext uri="{BB962C8B-B14F-4D97-AF65-F5344CB8AC3E}">
        <p14:creationId xmlns:p14="http://schemas.microsoft.com/office/powerpoint/2010/main" val="374493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B0C8784B-88ED-4B74-9E65-BBFBD09B6B37}" type="datetime1">
              <a:rPr lang="en-US">
                <a:latin typeface="Arial" pitchFamily="34" charset="0"/>
                <a:cs typeface="Arial" pitchFamily="34" charset="0"/>
              </a:rPr>
              <a:pPr fontAlgn="base">
                <a:spcBef>
                  <a:spcPct val="0"/>
                </a:spcBef>
                <a:spcAft>
                  <a:spcPct val="0"/>
                </a:spcAft>
              </a:pPr>
              <a:t>9/9/2015</a:t>
            </a:fld>
            <a:endParaRPr lang="en-US">
              <a:latin typeface="Arial" pitchFamily="34" charset="0"/>
              <a:cs typeface="Arial" pitchFamily="34" charset="0"/>
            </a:endParaRPr>
          </a:p>
        </p:txBody>
      </p:sp>
      <p:sp>
        <p:nvSpPr>
          <p:cNvPr id="11366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586898-94D0-4AB1-817A-68C691C67381}" type="slidenum">
              <a:rPr lang="x-none">
                <a:latin typeface="Arial" pitchFamily="34" charset="0"/>
              </a:rPr>
              <a:pPr fontAlgn="base">
                <a:spcBef>
                  <a:spcPct val="0"/>
                </a:spcBef>
                <a:spcAft>
                  <a:spcPct val="0"/>
                </a:spcAft>
              </a:pPr>
              <a:t>23</a:t>
            </a:fld>
            <a:endParaRPr lang="en-US">
              <a:latin typeface="Arial" pitchFamily="34" charset="0"/>
              <a:cs typeface="Arial" pitchFamily="34" charset="0"/>
            </a:endParaRPr>
          </a:p>
        </p:txBody>
      </p:sp>
      <p:sp>
        <p:nvSpPr>
          <p:cNvPr id="11366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9" name="Rectangle 3"/>
          <p:cNvSpPr>
            <a:spLocks noGrp="1" noChangeArrowheads="1"/>
          </p:cNvSpPr>
          <p:nvPr>
            <p:ph type="body" idx="1"/>
          </p:nvPr>
        </p:nvSpPr>
        <p:spPr bwMode="auto">
          <a:xfrm>
            <a:off x="914400" y="4343400"/>
            <a:ext cx="5029200" cy="4114800"/>
          </a:xfrm>
          <a:noFill/>
        </p:spPr>
        <p:txBody>
          <a:bodyPr/>
          <a:lstStyle/>
          <a:p>
            <a:pPr>
              <a:spcBef>
                <a:spcPct val="0"/>
              </a:spcBef>
            </a:pPr>
            <a:r>
              <a:rPr lang="en-US" smtClean="0">
                <a:latin typeface="Arial" pitchFamily="34" charset="0"/>
                <a:cs typeface="Arial" pitchFamily="34" charset="0"/>
              </a:rPr>
              <a:t>Now with the plethora/ huge piles/large databases of CPGs that are available, how can we select the better, dynamic and lively CPGs that are based on science and experience? How can we sift the shaft from the weeds? </a:t>
            </a:r>
          </a:p>
          <a:p>
            <a:pPr>
              <a:spcBef>
                <a:spcPct val="0"/>
              </a:spcBef>
            </a:pPr>
            <a:r>
              <a:rPr lang="en-US" smtClean="0">
                <a:latin typeface="Arial" pitchFamily="34" charset="0"/>
                <a:cs typeface="Arial" pitchFamily="34" charset="0"/>
              </a:rPr>
              <a:t>We need some guidelines on how to appraise GLs and determine their quality. We need a tool or an instrument that will help us to do this.</a:t>
            </a:r>
          </a:p>
        </p:txBody>
      </p:sp>
    </p:spTree>
    <p:extLst>
      <p:ext uri="{BB962C8B-B14F-4D97-AF65-F5344CB8AC3E}">
        <p14:creationId xmlns:p14="http://schemas.microsoft.com/office/powerpoint/2010/main" val="3807384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E71BF7-C63F-44DA-9D8D-A4417DA748C6}" type="slidenum">
              <a:rPr lang="en-US">
                <a:latin typeface="Arial" pitchFamily="34" charset="0"/>
                <a:cs typeface="Arial" pitchFamily="34" charset="0"/>
              </a:rPr>
              <a:pPr fontAlgn="base">
                <a:spcBef>
                  <a:spcPct val="0"/>
                </a:spcBef>
                <a:spcAft>
                  <a:spcPct val="0"/>
                </a:spcAft>
              </a:pPr>
              <a:t>24</a:t>
            </a:fld>
            <a:endParaRPr lang="en-US">
              <a:latin typeface="Arial" pitchFamily="34" charset="0"/>
              <a:cs typeface="Arial" pitchFamily="34" charset="0"/>
            </a:endParaRPr>
          </a:p>
        </p:txBody>
      </p:sp>
    </p:spTree>
    <p:extLst>
      <p:ext uri="{BB962C8B-B14F-4D97-AF65-F5344CB8AC3E}">
        <p14:creationId xmlns:p14="http://schemas.microsoft.com/office/powerpoint/2010/main" val="3652610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15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A53C68-A33A-4B19-9A32-A22E94D6F13E}" type="slidenum">
              <a:rPr lang="en-US">
                <a:latin typeface="Arial" pitchFamily="34" charset="0"/>
                <a:cs typeface="Arial" pitchFamily="34" charset="0"/>
              </a:rPr>
              <a:pPr fontAlgn="base">
                <a:spcBef>
                  <a:spcPct val="0"/>
                </a:spcBef>
                <a:spcAft>
                  <a:spcPct val="0"/>
                </a:spcAft>
              </a:pPr>
              <a:t>26</a:t>
            </a:fld>
            <a:endParaRPr lang="en-US">
              <a:latin typeface="Arial" pitchFamily="34" charset="0"/>
              <a:cs typeface="Arial" pitchFamily="34" charset="0"/>
            </a:endParaRPr>
          </a:p>
        </p:txBody>
      </p:sp>
    </p:spTree>
    <p:extLst>
      <p:ext uri="{BB962C8B-B14F-4D97-AF65-F5344CB8AC3E}">
        <p14:creationId xmlns:p14="http://schemas.microsoft.com/office/powerpoint/2010/main" val="1402692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47D873-9305-428E-A316-7D440A7ACC7A}" type="slidenum">
              <a:rPr lang="en-US">
                <a:latin typeface="Arial" pitchFamily="34" charset="0"/>
                <a:cs typeface="Arial" pitchFamily="34" charset="0"/>
              </a:rPr>
              <a:pPr fontAlgn="base">
                <a:spcBef>
                  <a:spcPct val="0"/>
                </a:spcBef>
                <a:spcAft>
                  <a:spcPct val="0"/>
                </a:spcAft>
              </a:pPr>
              <a:t>4</a:t>
            </a:fld>
            <a:endParaRPr lang="en-US">
              <a:latin typeface="Arial" pitchFamily="34" charset="0"/>
              <a:cs typeface="Arial" pitchFamily="34" charset="0"/>
            </a:endParaRPr>
          </a:p>
        </p:txBody>
      </p:sp>
    </p:spTree>
    <p:extLst>
      <p:ext uri="{BB962C8B-B14F-4D97-AF65-F5344CB8AC3E}">
        <p14:creationId xmlns:p14="http://schemas.microsoft.com/office/powerpoint/2010/main" val="13541697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3950C0-F757-4704-86AA-D4E10C04FFBE}" type="slidenum">
              <a:rPr lang="en-US">
                <a:latin typeface="Arial" pitchFamily="34" charset="0"/>
                <a:cs typeface="Arial" pitchFamily="34" charset="0"/>
              </a:rPr>
              <a:pPr fontAlgn="base">
                <a:spcBef>
                  <a:spcPct val="0"/>
                </a:spcBef>
                <a:spcAft>
                  <a:spcPct val="0"/>
                </a:spcAft>
              </a:pPr>
              <a:t>27</a:t>
            </a:fld>
            <a:endParaRPr lang="en-US">
              <a:latin typeface="Arial" pitchFamily="34" charset="0"/>
              <a:cs typeface="Arial" pitchFamily="34" charset="0"/>
            </a:endParaRPr>
          </a:p>
        </p:txBody>
      </p:sp>
    </p:spTree>
    <p:extLst>
      <p:ext uri="{BB962C8B-B14F-4D97-AF65-F5344CB8AC3E}">
        <p14:creationId xmlns:p14="http://schemas.microsoft.com/office/powerpoint/2010/main" val="884269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2E4C78-790E-454C-A9CD-DBFB9B5957A9}" type="slidenum">
              <a:rPr lang="en-US">
                <a:latin typeface="Arial" pitchFamily="34" charset="0"/>
                <a:cs typeface="Arial" pitchFamily="34" charset="0"/>
              </a:rPr>
              <a:pPr fontAlgn="base">
                <a:spcBef>
                  <a:spcPct val="0"/>
                </a:spcBef>
                <a:spcAft>
                  <a:spcPct val="0"/>
                </a:spcAft>
              </a:pPr>
              <a:t>28</a:t>
            </a:fld>
            <a:endParaRPr lang="en-US">
              <a:latin typeface="Arial" pitchFamily="34" charset="0"/>
              <a:cs typeface="Arial" pitchFamily="34" charset="0"/>
            </a:endParaRPr>
          </a:p>
        </p:txBody>
      </p:sp>
    </p:spTree>
    <p:extLst>
      <p:ext uri="{BB962C8B-B14F-4D97-AF65-F5344CB8AC3E}">
        <p14:creationId xmlns:p14="http://schemas.microsoft.com/office/powerpoint/2010/main" val="1606909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22A13D-5413-4213-9AD6-12948A37CE59}" type="slidenum">
              <a:rPr lang="en-US">
                <a:latin typeface="Arial" pitchFamily="34" charset="0"/>
                <a:cs typeface="Arial" pitchFamily="34" charset="0"/>
              </a:rPr>
              <a:pPr fontAlgn="base">
                <a:spcBef>
                  <a:spcPct val="0"/>
                </a:spcBef>
                <a:spcAft>
                  <a:spcPct val="0"/>
                </a:spcAft>
              </a:pPr>
              <a:t>29</a:t>
            </a:fld>
            <a:endParaRPr lang="en-US">
              <a:latin typeface="Arial" pitchFamily="34" charset="0"/>
              <a:cs typeface="Arial" pitchFamily="34" charset="0"/>
            </a:endParaRPr>
          </a:p>
        </p:txBody>
      </p:sp>
    </p:spTree>
    <p:extLst>
      <p:ext uri="{BB962C8B-B14F-4D97-AF65-F5344CB8AC3E}">
        <p14:creationId xmlns:p14="http://schemas.microsoft.com/office/powerpoint/2010/main" val="41939057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2FDD82-E27C-4EF1-A4C1-A2AFDFA741E6}" type="slidenum">
              <a:rPr lang="en-US">
                <a:latin typeface="Arial" pitchFamily="34" charset="0"/>
                <a:cs typeface="Arial" pitchFamily="34" charset="0"/>
              </a:rPr>
              <a:pPr fontAlgn="base">
                <a:spcBef>
                  <a:spcPct val="0"/>
                </a:spcBef>
                <a:spcAft>
                  <a:spcPct val="0"/>
                </a:spcAft>
              </a:pPr>
              <a:t>30</a:t>
            </a:fld>
            <a:endParaRPr lang="en-US">
              <a:latin typeface="Arial" pitchFamily="34" charset="0"/>
              <a:cs typeface="Arial" pitchFamily="34" charset="0"/>
            </a:endParaRPr>
          </a:p>
        </p:txBody>
      </p:sp>
    </p:spTree>
    <p:extLst>
      <p:ext uri="{BB962C8B-B14F-4D97-AF65-F5344CB8AC3E}">
        <p14:creationId xmlns:p14="http://schemas.microsoft.com/office/powerpoint/2010/main" val="2786735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79816E-4546-4079-9191-BCA11329E7DF}" type="slidenum">
              <a:rPr lang="en-US">
                <a:latin typeface="Arial" pitchFamily="34" charset="0"/>
                <a:cs typeface="Arial" pitchFamily="34" charset="0"/>
              </a:rPr>
              <a:pPr fontAlgn="base">
                <a:spcBef>
                  <a:spcPct val="0"/>
                </a:spcBef>
                <a:spcAft>
                  <a:spcPct val="0"/>
                </a:spcAft>
              </a:pPr>
              <a:t>31</a:t>
            </a:fld>
            <a:endParaRPr lang="en-US">
              <a:latin typeface="Arial" pitchFamily="34" charset="0"/>
              <a:cs typeface="Arial" pitchFamily="34" charset="0"/>
            </a:endParaRPr>
          </a:p>
        </p:txBody>
      </p:sp>
    </p:spTree>
    <p:extLst>
      <p:ext uri="{BB962C8B-B14F-4D97-AF65-F5344CB8AC3E}">
        <p14:creationId xmlns:p14="http://schemas.microsoft.com/office/powerpoint/2010/main" val="3267543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DC306C-00F7-4C50-96DB-815638C99EE3}" type="slidenum">
              <a:rPr lang="en-US">
                <a:latin typeface="Arial" pitchFamily="34" charset="0"/>
                <a:cs typeface="Arial" pitchFamily="34" charset="0"/>
              </a:rPr>
              <a:pPr fontAlgn="base">
                <a:spcBef>
                  <a:spcPct val="0"/>
                </a:spcBef>
                <a:spcAft>
                  <a:spcPct val="0"/>
                </a:spcAft>
              </a:pPr>
              <a:t>32</a:t>
            </a:fld>
            <a:endParaRPr lang="en-US">
              <a:latin typeface="Arial" pitchFamily="34" charset="0"/>
              <a:cs typeface="Arial" pitchFamily="34" charset="0"/>
            </a:endParaRPr>
          </a:p>
        </p:txBody>
      </p:sp>
    </p:spTree>
    <p:extLst>
      <p:ext uri="{BB962C8B-B14F-4D97-AF65-F5344CB8AC3E}">
        <p14:creationId xmlns:p14="http://schemas.microsoft.com/office/powerpoint/2010/main" val="21388240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C4C11F-5FE9-4CE1-A5C5-84C6ADF5C69F}" type="slidenum">
              <a:rPr lang="en-US">
                <a:latin typeface="Arial" pitchFamily="34" charset="0"/>
                <a:cs typeface="Arial" pitchFamily="34" charset="0"/>
              </a:rPr>
              <a:pPr fontAlgn="base">
                <a:spcBef>
                  <a:spcPct val="0"/>
                </a:spcBef>
                <a:spcAft>
                  <a:spcPct val="0"/>
                </a:spcAft>
              </a:pPr>
              <a:t>35</a:t>
            </a:fld>
            <a:endParaRPr lang="en-US">
              <a:latin typeface="Arial" pitchFamily="34" charset="0"/>
              <a:cs typeface="Arial" pitchFamily="34" charset="0"/>
            </a:endParaRPr>
          </a:p>
        </p:txBody>
      </p:sp>
    </p:spTree>
    <p:extLst>
      <p:ext uri="{BB962C8B-B14F-4D97-AF65-F5344CB8AC3E}">
        <p14:creationId xmlns:p14="http://schemas.microsoft.com/office/powerpoint/2010/main" val="288349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AU" smtClean="0">
                <a:cs typeface="Arial" pitchFamily="34" charset="0"/>
              </a:rPr>
              <a:t>PRESENTATION ONE</a:t>
            </a:r>
          </a:p>
        </p:txBody>
      </p:sp>
      <p:sp>
        <p:nvSpPr>
          <p:cNvPr id="129027"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C4CA1196-E65F-491C-BBB1-7CFF059A38D4}" type="datetime1">
              <a:rPr lang="en-AU">
                <a:cs typeface="Arial" pitchFamily="34" charset="0"/>
              </a:rPr>
              <a:pPr fontAlgn="base">
                <a:spcBef>
                  <a:spcPct val="0"/>
                </a:spcBef>
                <a:spcAft>
                  <a:spcPct val="0"/>
                </a:spcAft>
              </a:pPr>
              <a:t>9/09/2015</a:t>
            </a:fld>
            <a:endParaRPr lang="en-AU">
              <a:cs typeface="Arial" pitchFamily="34" charset="0"/>
            </a:endParaRPr>
          </a:p>
        </p:txBody>
      </p:sp>
      <p:sp>
        <p:nvSpPr>
          <p:cNvPr id="129028"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cs typeface="Arial" pitchFamily="34" charset="0"/>
              </a:rPr>
              <a:t>Introduction to Evidence-Based Practice</a:t>
            </a:r>
          </a:p>
        </p:txBody>
      </p:sp>
      <p:sp>
        <p:nvSpPr>
          <p:cNvPr id="1290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126984-949A-42D3-B187-A1A7E64648BE}" type="slidenum">
              <a:rPr lang="en-AU">
                <a:cs typeface="Arial" pitchFamily="34" charset="0"/>
              </a:rPr>
              <a:pPr fontAlgn="base">
                <a:spcBef>
                  <a:spcPct val="0"/>
                </a:spcBef>
                <a:spcAft>
                  <a:spcPct val="0"/>
                </a:spcAft>
              </a:pPr>
              <a:t>40</a:t>
            </a:fld>
            <a:endParaRPr lang="en-AU">
              <a:cs typeface="Arial" pitchFamily="34" charset="0"/>
            </a:endParaRPr>
          </a:p>
        </p:txBody>
      </p:sp>
      <p:sp>
        <p:nvSpPr>
          <p:cNvPr id="129030" name="Rectangle 2"/>
          <p:cNvSpPr>
            <a:spLocks noGrp="1" noRot="1" noChangeAspect="1" noChangeArrowheads="1" noTextEdit="1"/>
          </p:cNvSpPr>
          <p:nvPr>
            <p:ph type="sldImg"/>
          </p:nvPr>
        </p:nvSpPr>
        <p:spPr bwMode="auto">
          <a:xfrm>
            <a:off x="1130300" y="674688"/>
            <a:ext cx="4597400" cy="3448050"/>
          </a:xfrm>
          <a:noFill/>
          <a:ln>
            <a:solidFill>
              <a:srgbClr val="000000"/>
            </a:solidFill>
            <a:miter lim="800000"/>
            <a:headEnd/>
            <a:tailEnd/>
          </a:ln>
        </p:spPr>
      </p:sp>
      <p:sp>
        <p:nvSpPr>
          <p:cNvPr id="129031" name="Rectangle 3"/>
          <p:cNvSpPr>
            <a:spLocks noGrp="1" noChangeArrowheads="1"/>
          </p:cNvSpPr>
          <p:nvPr>
            <p:ph type="body" idx="1"/>
          </p:nvPr>
        </p:nvSpPr>
        <p:spPr bwMode="auto">
          <a:xfrm>
            <a:off x="893763" y="4348163"/>
            <a:ext cx="5070475" cy="4121150"/>
          </a:xfrm>
          <a:noFill/>
        </p:spPr>
        <p:txBody>
          <a:bodyPr/>
          <a:lstStyle/>
          <a:p>
            <a:pPr>
              <a:spcBef>
                <a:spcPct val="0"/>
              </a:spcBef>
            </a:pPr>
            <a:endParaRPr lang="en-US" smtClean="0">
              <a:cs typeface="Arial" pitchFamily="34" charset="0"/>
            </a:endParaRPr>
          </a:p>
        </p:txBody>
      </p:sp>
    </p:spTree>
    <p:extLst>
      <p:ext uri="{BB962C8B-B14F-4D97-AF65-F5344CB8AC3E}">
        <p14:creationId xmlns:p14="http://schemas.microsoft.com/office/powerpoint/2010/main" val="2337926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AU" smtClean="0">
                <a:cs typeface="Arial" pitchFamily="34" charset="0"/>
              </a:rPr>
              <a:t>PRESENTATION ONE</a:t>
            </a:r>
          </a:p>
        </p:txBody>
      </p:sp>
      <p:sp>
        <p:nvSpPr>
          <p:cNvPr id="131075"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AFCF59FB-8E13-4574-8A37-616FB98B462F}" type="datetime1">
              <a:rPr lang="en-AU">
                <a:cs typeface="Arial" pitchFamily="34" charset="0"/>
              </a:rPr>
              <a:pPr fontAlgn="base">
                <a:spcBef>
                  <a:spcPct val="0"/>
                </a:spcBef>
                <a:spcAft>
                  <a:spcPct val="0"/>
                </a:spcAft>
              </a:pPr>
              <a:t>9/09/2015</a:t>
            </a:fld>
            <a:endParaRPr lang="en-AU">
              <a:cs typeface="Arial" pitchFamily="34" charset="0"/>
            </a:endParaRPr>
          </a:p>
        </p:txBody>
      </p:sp>
      <p:sp>
        <p:nvSpPr>
          <p:cNvPr id="131076"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AU" smtClean="0">
                <a:cs typeface="Arial" pitchFamily="34" charset="0"/>
              </a:rPr>
              <a:t>Introduction to Evidence-Based Practice</a:t>
            </a:r>
          </a:p>
        </p:txBody>
      </p:sp>
      <p:sp>
        <p:nvSpPr>
          <p:cNvPr id="1310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B23FC9-1092-488A-B764-DCF90F4491A6}" type="slidenum">
              <a:rPr lang="en-AU">
                <a:cs typeface="Arial" pitchFamily="34" charset="0"/>
              </a:rPr>
              <a:pPr fontAlgn="base">
                <a:spcBef>
                  <a:spcPct val="0"/>
                </a:spcBef>
                <a:spcAft>
                  <a:spcPct val="0"/>
                </a:spcAft>
              </a:pPr>
              <a:t>42</a:t>
            </a:fld>
            <a:endParaRPr lang="en-AU">
              <a:cs typeface="Arial" pitchFamily="34" charset="0"/>
            </a:endParaRPr>
          </a:p>
        </p:txBody>
      </p:sp>
      <p:sp>
        <p:nvSpPr>
          <p:cNvPr id="1310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9" name="Rectangle 3"/>
          <p:cNvSpPr>
            <a:spLocks noGrp="1" noChangeArrowheads="1"/>
          </p:cNvSpPr>
          <p:nvPr>
            <p:ph type="body" idx="1"/>
          </p:nvPr>
        </p:nvSpPr>
        <p:spPr bwMode="auto">
          <a:noFill/>
        </p:spPr>
        <p:txBody>
          <a:bodyPr/>
          <a:lstStyle/>
          <a:p>
            <a:pPr>
              <a:spcBef>
                <a:spcPct val="0"/>
              </a:spcBef>
            </a:pPr>
            <a:endParaRPr lang="en-US" smtClean="0">
              <a:cs typeface="Arial" pitchFamily="34" charset="0"/>
            </a:endParaRPr>
          </a:p>
        </p:txBody>
      </p:sp>
    </p:spTree>
    <p:extLst>
      <p:ext uri="{BB962C8B-B14F-4D97-AF65-F5344CB8AC3E}">
        <p14:creationId xmlns:p14="http://schemas.microsoft.com/office/powerpoint/2010/main" val="91508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AEF3C4-DD1B-4203-9AFD-FB2B89C95784}" type="slidenum">
              <a:rPr lang="en-US">
                <a:latin typeface="Arial" pitchFamily="34" charset="0"/>
                <a:cs typeface="Arial" pitchFamily="34" charset="0"/>
              </a:rPr>
              <a:pPr fontAlgn="base">
                <a:spcBef>
                  <a:spcPct val="0"/>
                </a:spcBef>
                <a:spcAft>
                  <a:spcPct val="0"/>
                </a:spcAft>
              </a:pPr>
              <a:t>5</a:t>
            </a:fld>
            <a:endParaRPr lang="en-US">
              <a:latin typeface="Arial" pitchFamily="34" charset="0"/>
              <a:cs typeface="Arial" pitchFamily="34" charset="0"/>
            </a:endParaRPr>
          </a:p>
        </p:txBody>
      </p:sp>
    </p:spTree>
    <p:extLst>
      <p:ext uri="{BB962C8B-B14F-4D97-AF65-F5344CB8AC3E}">
        <p14:creationId xmlns:p14="http://schemas.microsoft.com/office/powerpoint/2010/main" val="1775673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C2C56B-763B-4F9F-B869-1F2F426C8DDB}" type="slidenum">
              <a:rPr lang="en-US">
                <a:latin typeface="Arial" pitchFamily="34" charset="0"/>
                <a:cs typeface="Arial" pitchFamily="34" charset="0"/>
              </a:rPr>
              <a:pPr fontAlgn="base">
                <a:spcBef>
                  <a:spcPct val="0"/>
                </a:spcBef>
                <a:spcAft>
                  <a:spcPct val="0"/>
                </a:spcAft>
              </a:pPr>
              <a:t>6</a:t>
            </a:fld>
            <a:endParaRPr lang="en-US">
              <a:latin typeface="Arial" pitchFamily="34" charset="0"/>
              <a:cs typeface="Arial" pitchFamily="34" charset="0"/>
            </a:endParaRPr>
          </a:p>
        </p:txBody>
      </p:sp>
    </p:spTree>
    <p:extLst>
      <p:ext uri="{BB962C8B-B14F-4D97-AF65-F5344CB8AC3E}">
        <p14:creationId xmlns:p14="http://schemas.microsoft.com/office/powerpoint/2010/main" val="3620805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F298E8-78F4-4911-B1C5-8ADF88D25681}" type="slidenum">
              <a:rPr lang="en-US">
                <a:latin typeface="Arial" pitchFamily="34" charset="0"/>
                <a:cs typeface="Arial" pitchFamily="34" charset="0"/>
              </a:rPr>
              <a:pPr fontAlgn="base">
                <a:spcBef>
                  <a:spcPct val="0"/>
                </a:spcBef>
                <a:spcAft>
                  <a:spcPct val="0"/>
                </a:spcAft>
              </a:pPr>
              <a:t>11</a:t>
            </a:fld>
            <a:endParaRPr lang="en-US">
              <a:latin typeface="Arial" pitchFamily="34" charset="0"/>
              <a:cs typeface="Arial" pitchFamily="34" charset="0"/>
            </a:endParaRPr>
          </a:p>
        </p:txBody>
      </p:sp>
    </p:spTree>
    <p:extLst>
      <p:ext uri="{BB962C8B-B14F-4D97-AF65-F5344CB8AC3E}">
        <p14:creationId xmlns:p14="http://schemas.microsoft.com/office/powerpoint/2010/main" val="2242568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116B28-0DCD-4F4F-8BD6-1F1CE27D816D}" type="slidenum">
              <a:rPr lang="en-US">
                <a:latin typeface="Arial" pitchFamily="34" charset="0"/>
                <a:cs typeface="Arial" pitchFamily="34" charset="0"/>
              </a:rPr>
              <a:pPr fontAlgn="base">
                <a:spcBef>
                  <a:spcPct val="0"/>
                </a:spcBef>
                <a:spcAft>
                  <a:spcPct val="0"/>
                </a:spcAft>
              </a:pPr>
              <a:t>12</a:t>
            </a:fld>
            <a:endParaRPr lang="en-US">
              <a:latin typeface="Arial" pitchFamily="34" charset="0"/>
              <a:cs typeface="Arial" pitchFamily="34" charset="0"/>
            </a:endParaRPr>
          </a:p>
        </p:txBody>
      </p:sp>
      <p:sp>
        <p:nvSpPr>
          <p:cNvPr id="95235" name="Rectangle 2"/>
          <p:cNvSpPr>
            <a:spLocks noGrp="1" noChangeArrowheads="1"/>
          </p:cNvSpPr>
          <p:nvPr>
            <p:ph type="body" idx="1"/>
          </p:nvPr>
        </p:nvSpPr>
        <p:spPr bwMode="auto">
          <a:xfrm>
            <a:off x="914400" y="4346575"/>
            <a:ext cx="5027613" cy="3848100"/>
          </a:xfrm>
          <a:noFill/>
        </p:spPr>
        <p:txBody>
          <a:bodyPr lIns="92075" tIns="46038" rIns="92075" bIns="46038"/>
          <a:lstStyle/>
          <a:p>
            <a:pPr>
              <a:spcBef>
                <a:spcPct val="0"/>
              </a:spcBef>
            </a:pPr>
            <a:endParaRPr lang="x-none" smtClean="0">
              <a:latin typeface="Arial" pitchFamily="34" charset="0"/>
            </a:endParaRPr>
          </a:p>
        </p:txBody>
      </p:sp>
      <p:sp>
        <p:nvSpPr>
          <p:cNvPr id="95236" name="Rectangle 3"/>
          <p:cNvSpPr>
            <a:spLocks noGrp="1" noRot="1" noChangeAspect="1" noChangeArrowheads="1" noTextEdit="1"/>
          </p:cNvSpPr>
          <p:nvPr>
            <p:ph type="sldImg"/>
          </p:nvPr>
        </p:nvSpPr>
        <p:spPr bwMode="auto">
          <a:xfrm>
            <a:off x="1290638" y="796925"/>
            <a:ext cx="4275137" cy="3205163"/>
          </a:xfrm>
          <a:noFill/>
          <a:ln cap="flat">
            <a:solidFill>
              <a:schemeClr val="tx1"/>
            </a:solidFill>
            <a:miter lim="800000"/>
            <a:headEnd/>
            <a:tailEnd/>
          </a:ln>
        </p:spPr>
      </p:sp>
    </p:spTree>
    <p:extLst>
      <p:ext uri="{BB962C8B-B14F-4D97-AF65-F5344CB8AC3E}">
        <p14:creationId xmlns:p14="http://schemas.microsoft.com/office/powerpoint/2010/main" val="2586636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rtl="1"/>
            <a:fld id="{37607A06-9E70-4618-B920-53B3C383FDE3}" type="slidenum">
              <a:rPr lang="en-US" sz="1200"/>
              <a:pPr algn="r" rtl="1"/>
              <a:t>13</a:t>
            </a:fld>
            <a:endParaRPr lang="en-US" sz="1200"/>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a:lstStyle/>
          <a:p>
            <a:pPr>
              <a:spcBef>
                <a:spcPct val="0"/>
              </a:spcBef>
            </a:pPr>
            <a:endParaRPr lang="en-US" smtClean="0">
              <a:cs typeface="Arial" pitchFamily="34" charset="0"/>
            </a:endParaRPr>
          </a:p>
        </p:txBody>
      </p:sp>
    </p:spTree>
    <p:extLst>
      <p:ext uri="{BB962C8B-B14F-4D97-AF65-F5344CB8AC3E}">
        <p14:creationId xmlns:p14="http://schemas.microsoft.com/office/powerpoint/2010/main" val="3901932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pPr>
              <a:spcBef>
                <a:spcPct val="0"/>
              </a:spcBef>
            </a:pPr>
            <a:endParaRPr lang="x-none" smtClean="0">
              <a:latin typeface="Arial" pitchFamily="34" charset="0"/>
            </a:endParaRPr>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40063D-BCC0-4428-8DEC-8357C1EB5BBE}" type="slidenum">
              <a:rPr lang="en-US">
                <a:latin typeface="Arial" pitchFamily="34" charset="0"/>
                <a:cs typeface="Arial" pitchFamily="34" charset="0"/>
              </a:rPr>
              <a:pPr fontAlgn="base">
                <a:spcBef>
                  <a:spcPct val="0"/>
                </a:spcBef>
                <a:spcAft>
                  <a:spcPct val="0"/>
                </a:spcAft>
              </a:pPr>
              <a:t>14</a:t>
            </a:fld>
            <a:endParaRPr lang="en-US">
              <a:latin typeface="Arial" pitchFamily="34" charset="0"/>
              <a:cs typeface="Arial" pitchFamily="34" charset="0"/>
            </a:endParaRPr>
          </a:p>
        </p:txBody>
      </p:sp>
    </p:spTree>
    <p:extLst>
      <p:ext uri="{BB962C8B-B14F-4D97-AF65-F5344CB8AC3E}">
        <p14:creationId xmlns:p14="http://schemas.microsoft.com/office/powerpoint/2010/main" val="2958971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84E464-88BE-407A-AC70-EA525FD147D7}" type="slidenum">
              <a:rPr lang="en-US">
                <a:latin typeface="Arial" pitchFamily="34" charset="0"/>
                <a:cs typeface="Arial" pitchFamily="34" charset="0"/>
              </a:rPr>
              <a:pPr fontAlgn="base">
                <a:spcBef>
                  <a:spcPct val="0"/>
                </a:spcBef>
                <a:spcAft>
                  <a:spcPct val="0"/>
                </a:spcAft>
              </a:pPr>
              <a:t>15</a:t>
            </a:fld>
            <a:endParaRPr lang="en-US">
              <a:latin typeface="Arial" pitchFamily="34" charset="0"/>
              <a:cs typeface="Arial" pitchFamily="34" charset="0"/>
            </a:endParaRPr>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a:lstStyle/>
          <a:p>
            <a:pPr>
              <a:spcBef>
                <a:spcPct val="0"/>
              </a:spcBef>
            </a:pPr>
            <a:r>
              <a:rPr lang="en-US" smtClean="0">
                <a:latin typeface="Arial" pitchFamily="34" charset="0"/>
                <a:cs typeface="Arial" pitchFamily="34" charset="0"/>
              </a:rPr>
              <a:t>Evening primrose oil and starflower oil rich in gamma linolenic acid</a:t>
            </a:r>
          </a:p>
        </p:txBody>
      </p:sp>
    </p:spTree>
    <p:extLst>
      <p:ext uri="{BB962C8B-B14F-4D97-AF65-F5344CB8AC3E}">
        <p14:creationId xmlns:p14="http://schemas.microsoft.com/office/powerpoint/2010/main" val="26572793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BHC-KT">
    <p:spTree>
      <p:nvGrpSpPr>
        <p:cNvPr id="1" name=""/>
        <p:cNvGrpSpPr/>
        <p:nvPr/>
      </p:nvGrpSpPr>
      <p:grpSpPr>
        <a:xfrm>
          <a:off x="0" y="0"/>
          <a:ext cx="0" cy="0"/>
          <a:chOff x="0" y="0"/>
          <a:chExt cx="0" cy="0"/>
        </a:xfrm>
      </p:grpSpPr>
      <p:pic>
        <p:nvPicPr>
          <p:cNvPr id="4" name="Picture 4" descr="Power Point"/>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9"/>
          <p:cNvSpPr/>
          <p:nvPr userDrawn="1"/>
        </p:nvSpPr>
        <p:spPr>
          <a:xfrm>
            <a:off x="3357563" y="1285875"/>
            <a:ext cx="2857500" cy="142875"/>
          </a:xfrm>
          <a:prstGeom prst="rect">
            <a:avLst/>
          </a:prstGeom>
          <a:solidFill>
            <a:srgbClr val="70C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en-US" dirty="0"/>
              <a:t>Ebhc-kt.ksu.edu.sa</a:t>
            </a:r>
            <a:endParaRPr lang="x-none" dirty="0"/>
          </a:p>
        </p:txBody>
      </p:sp>
      <p:sp>
        <p:nvSpPr>
          <p:cNvPr id="6" name="Rectangle 10"/>
          <p:cNvSpPr/>
          <p:nvPr userDrawn="1"/>
        </p:nvSpPr>
        <p:spPr>
          <a:xfrm>
            <a:off x="3143250" y="1285875"/>
            <a:ext cx="2928938" cy="142875"/>
          </a:xfrm>
          <a:prstGeom prst="rect">
            <a:avLst/>
          </a:prstGeom>
          <a:solidFill>
            <a:srgbClr val="70C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en-US" dirty="0"/>
              <a:t>ebhc-kt.ksu.edu.sa</a:t>
            </a:r>
            <a:endParaRPr lang="x-none" dirty="0"/>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7" name="Date Placeholder 3"/>
          <p:cNvSpPr>
            <a:spLocks noGrp="1"/>
          </p:cNvSpPr>
          <p:nvPr>
            <p:ph type="dt" sz="half" idx="10"/>
          </p:nvPr>
        </p:nvSpPr>
        <p:spPr/>
        <p:txBody>
          <a:bodyPr/>
          <a:lstStyle>
            <a:lvl1pPr>
              <a:defRPr/>
            </a:lvl1pPr>
          </a:lstStyle>
          <a:p>
            <a:pPr>
              <a:defRPr/>
            </a:pPr>
            <a:fld id="{ECF06B8F-B132-48F4-A80C-C66D02187207}" type="datetimeFigureOut">
              <a:rPr lang="x-none"/>
              <a:pPr>
                <a:defRPr/>
              </a:pPr>
              <a:t>9/9/2015</a:t>
            </a:fld>
            <a:endParaRPr lang="x-none"/>
          </a:p>
        </p:txBody>
      </p:sp>
      <p:sp>
        <p:nvSpPr>
          <p:cNvPr id="8" name="Footer Placeholder 4"/>
          <p:cNvSpPr>
            <a:spLocks noGrp="1"/>
          </p:cNvSpPr>
          <p:nvPr>
            <p:ph type="ftr" sz="quarter" idx="11"/>
          </p:nvPr>
        </p:nvSpPr>
        <p:spPr/>
        <p:txBody>
          <a:bodyPr/>
          <a:lstStyle>
            <a:lvl1pPr>
              <a:defRPr/>
            </a:lvl1pPr>
          </a:lstStyle>
          <a:p>
            <a:pPr>
              <a:defRPr/>
            </a:pPr>
            <a:endParaRPr lang="x-none"/>
          </a:p>
        </p:txBody>
      </p:sp>
      <p:sp>
        <p:nvSpPr>
          <p:cNvPr id="9" name="Slide Number Placeholder 5"/>
          <p:cNvSpPr>
            <a:spLocks noGrp="1"/>
          </p:cNvSpPr>
          <p:nvPr>
            <p:ph type="sldNum" sz="quarter" idx="12"/>
          </p:nvPr>
        </p:nvSpPr>
        <p:spPr/>
        <p:txBody>
          <a:bodyPr/>
          <a:lstStyle>
            <a:lvl1pPr>
              <a:defRPr/>
            </a:lvl1pPr>
          </a:lstStyle>
          <a:p>
            <a:pPr>
              <a:defRPr/>
            </a:pPr>
            <a:fld id="{23FB56F0-7042-4717-8887-BCD09888C363}" type="slidenum">
              <a:rPr lang="x-none"/>
              <a:pPr>
                <a:defRPr/>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x-none"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E8CFC1-AAE4-46C5-8095-E3204DBA53D1}"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C938CAEE-3072-4722-B004-5BF30F9E9463}" type="slidenum">
              <a:rPr lang="x-none"/>
              <a:pPr>
                <a:defRPr/>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00FC71D8-A6D6-4957-B180-FC5B8E59FDE4}"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E6C88939-0E97-4304-80D1-4851F154FD8B}" type="slidenum">
              <a:rPr lang="x-none"/>
              <a:pPr>
                <a:defRPr/>
              </a:pPr>
              <a:t>‹#›</a:t>
            </a:fld>
            <a:endParaRPr 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40E6D0E0-DAF3-4287-A7C3-7F5520024841}"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C169FC20-5884-40D4-9EE7-E75670D3879E}" type="slidenum">
              <a:rPr lang="x-none"/>
              <a:pPr>
                <a:defRPr/>
              </a:pPr>
              <a:t>‹#›</a:t>
            </a:fld>
            <a:endParaRPr 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3"/>
          <p:cNvSpPr>
            <a:spLocks noGrp="1"/>
          </p:cNvSpPr>
          <p:nvPr>
            <p:ph type="dt" sz="half" idx="10"/>
          </p:nvPr>
        </p:nvSpPr>
        <p:spPr/>
        <p:txBody>
          <a:bodyPr/>
          <a:lstStyle>
            <a:lvl1pPr>
              <a:defRPr/>
            </a:lvl1pPr>
          </a:lstStyle>
          <a:p>
            <a:pPr>
              <a:defRPr/>
            </a:pPr>
            <a:fld id="{FFE6E75E-9603-4058-B8B9-F8372B31DF83}" type="datetimeFigureOut">
              <a:rPr lang="x-none"/>
              <a:pPr>
                <a:defRPr/>
              </a:pPr>
              <a:t>9/9/2015</a:t>
            </a:fld>
            <a:endParaRPr lang="x-none"/>
          </a:p>
        </p:txBody>
      </p:sp>
      <p:sp>
        <p:nvSpPr>
          <p:cNvPr id="4" name="Footer Placeholder 4"/>
          <p:cNvSpPr>
            <a:spLocks noGrp="1"/>
          </p:cNvSpPr>
          <p:nvPr>
            <p:ph type="ftr" sz="quarter" idx="11"/>
          </p:nvPr>
        </p:nvSpPr>
        <p:spPr/>
        <p:txBody>
          <a:bodyPr/>
          <a:lstStyle>
            <a:lvl1pPr>
              <a:defRPr/>
            </a:lvl1pPr>
          </a:lstStyle>
          <a:p>
            <a:pPr>
              <a:defRPr/>
            </a:pPr>
            <a:endParaRPr lang="x-none"/>
          </a:p>
        </p:txBody>
      </p:sp>
      <p:sp>
        <p:nvSpPr>
          <p:cNvPr id="5" name="Slide Number Placeholder 5"/>
          <p:cNvSpPr>
            <a:spLocks noGrp="1"/>
          </p:cNvSpPr>
          <p:nvPr>
            <p:ph type="sldNum" sz="quarter" idx="12"/>
          </p:nvPr>
        </p:nvSpPr>
        <p:spPr/>
        <p:txBody>
          <a:bodyPr/>
          <a:lstStyle>
            <a:lvl1pPr>
              <a:defRPr/>
            </a:lvl1pPr>
          </a:lstStyle>
          <a:p>
            <a:pPr>
              <a:defRPr/>
            </a:pPr>
            <a:fld id="{560197B4-4480-4777-9396-A35C36AF70AE}" type="slidenum">
              <a:rPr lang="x-none"/>
              <a:pPr>
                <a:defRPr/>
              </a:pPr>
              <a:t>‹#›</a:t>
            </a:fld>
            <a:endParaRPr lang="x-non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905000" y="1676400"/>
            <a:ext cx="6781800" cy="9604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905000" y="2819400"/>
            <a:ext cx="6781800" cy="3306763"/>
          </a:xfrm>
        </p:spPr>
        <p:txBody>
          <a:bodyPr rtlCol="1">
            <a:normAutofit/>
          </a:bodyPr>
          <a:lstStyle/>
          <a:p>
            <a:pPr lvl="0"/>
            <a:endParaRPr 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FC753B3-D3B7-499E-9E64-B83C48ABFE51}" type="slidenum">
              <a:rPr lang="en-US"/>
              <a:pPr>
                <a:defRPr/>
              </a:pPr>
              <a:t>‹#›</a:t>
            </a:fld>
            <a:endParaRPr lang="en-US"/>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1676400"/>
            <a:ext cx="6781800" cy="9604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905000" y="2819400"/>
            <a:ext cx="3314700" cy="3306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72100" y="2819400"/>
            <a:ext cx="3314700" cy="3306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3758586F-7AE2-4780-B2FF-836E451205D8}" type="slidenum">
              <a:rPr lang="en-US"/>
              <a:pPr>
                <a:defRPr/>
              </a:pPr>
              <a:t>‹#›</a:t>
            </a:fld>
            <a:endParaRPr lang="en-US"/>
          </a:p>
        </p:txBody>
      </p:sp>
    </p:spTree>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905000" y="1676400"/>
            <a:ext cx="67818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81678C97-86F9-469A-9013-A0A475E7BBF2}" type="slidenum">
              <a:rPr lang="en-US"/>
              <a:pPr>
                <a:defRPr/>
              </a:pPr>
              <a:t>‹#›</a:t>
            </a:fld>
            <a:endParaRPr lang="en-US"/>
          </a:p>
        </p:txBody>
      </p:sp>
    </p:spTree>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10668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914900" y="19812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914900" y="4114800"/>
            <a:ext cx="36957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Rectangle 17"/>
          <p:cNvSpPr>
            <a:spLocks noGrp="1" noChangeArrowheads="1"/>
          </p:cNvSpPr>
          <p:nvPr>
            <p:ph type="dt" sz="half" idx="10"/>
          </p:nvPr>
        </p:nvSpPr>
        <p:spPr/>
        <p:txBody>
          <a:bodyPr/>
          <a:lstStyle>
            <a:lvl1pPr>
              <a:defRPr/>
            </a:lvl1pPr>
          </a:lstStyle>
          <a:p>
            <a:pPr>
              <a:defRPr/>
            </a:pPr>
            <a:endParaRPr lang="en-US"/>
          </a:p>
        </p:txBody>
      </p:sp>
      <p:sp>
        <p:nvSpPr>
          <p:cNvPr id="7" name="Rectangle 18"/>
          <p:cNvSpPr>
            <a:spLocks noGrp="1" noChangeArrowheads="1"/>
          </p:cNvSpPr>
          <p:nvPr>
            <p:ph type="ftr" sz="quarter" idx="11"/>
          </p:nvPr>
        </p:nvSpPr>
        <p:spPr/>
        <p:txBody>
          <a:bodyPr/>
          <a:lstStyle>
            <a:lvl1pPr>
              <a:defRPr/>
            </a:lvl1pPr>
          </a:lstStyle>
          <a:p>
            <a:pPr>
              <a:defRPr/>
            </a:pPr>
            <a:endParaRPr lang="en-US"/>
          </a:p>
        </p:txBody>
      </p:sp>
      <p:sp>
        <p:nvSpPr>
          <p:cNvPr id="8" name="Rectangle 19"/>
          <p:cNvSpPr>
            <a:spLocks noGrp="1" noChangeArrowheads="1"/>
          </p:cNvSpPr>
          <p:nvPr>
            <p:ph type="sldNum" sz="quarter" idx="12"/>
          </p:nvPr>
        </p:nvSpPr>
        <p:spPr/>
        <p:txBody>
          <a:bodyPr/>
          <a:lstStyle>
            <a:lvl1pPr>
              <a:defRPr/>
            </a:lvl1pPr>
          </a:lstStyle>
          <a:p>
            <a:fld id="{3C3BE59A-3B82-4EA6-B51D-F4DD3E457D59}" type="slidenum">
              <a:rPr lang="ar-SA" altLang="en-US"/>
              <a:pPr/>
              <a:t>‹#›</a:t>
            </a:fld>
            <a:endParaRPr lang="en-GB" altLang="en-US"/>
          </a:p>
        </p:txBody>
      </p:sp>
    </p:spTree>
    <p:extLst>
      <p:ext uri="{BB962C8B-B14F-4D97-AF65-F5344CB8AC3E}">
        <p14:creationId xmlns:p14="http://schemas.microsoft.com/office/powerpoint/2010/main" val="990417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lvl1pPr>
              <a:defRPr/>
            </a:lvl1pPr>
          </a:lstStyle>
          <a:p>
            <a:pPr>
              <a:defRPr/>
            </a:pPr>
            <a:fld id="{54126058-30C3-45CD-A3AB-C6EC5402B944}"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5B614B7A-2B9A-492D-A9B2-A391CACA28D9}" type="slidenum">
              <a:rPr lang="x-none"/>
              <a:pPr>
                <a:defRPr/>
              </a:pPr>
              <a:t>‹#›</a:t>
            </a:fld>
            <a:endParaRPr lang="x-non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A24EE9A1-8B28-4CEC-AF65-B38BFA22EC4B}"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78C4F00C-8B5E-4831-9057-0678FF7D3503}" type="slidenum">
              <a:rPr lang="x-none"/>
              <a:pPr>
                <a:defRPr/>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EBHC-KT">
    <p:spTree>
      <p:nvGrpSpPr>
        <p:cNvPr id="1" name=""/>
        <p:cNvGrpSpPr/>
        <p:nvPr/>
      </p:nvGrpSpPr>
      <p:grpSpPr>
        <a:xfrm>
          <a:off x="0" y="0"/>
          <a:ext cx="0" cy="0"/>
          <a:chOff x="0" y="0"/>
          <a:chExt cx="0" cy="0"/>
        </a:xfrm>
      </p:grpSpPr>
      <p:pic>
        <p:nvPicPr>
          <p:cNvPr id="4" name="Picture 4" descr="Power Point"/>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7"/>
          <p:cNvSpPr/>
          <p:nvPr userDrawn="1"/>
        </p:nvSpPr>
        <p:spPr>
          <a:xfrm>
            <a:off x="3143250" y="1285875"/>
            <a:ext cx="2928938" cy="142875"/>
          </a:xfrm>
          <a:prstGeom prst="rect">
            <a:avLst/>
          </a:prstGeom>
          <a:solidFill>
            <a:srgbClr val="70C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en-US" dirty="0"/>
              <a:t>ebhc-kt.ksu.edu.sa</a:t>
            </a:r>
            <a:endParaRPr lang="x-none" dirty="0"/>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6" name="Date Placeholder 3"/>
          <p:cNvSpPr>
            <a:spLocks noGrp="1"/>
          </p:cNvSpPr>
          <p:nvPr>
            <p:ph type="dt" sz="half" idx="10"/>
          </p:nvPr>
        </p:nvSpPr>
        <p:spPr/>
        <p:txBody>
          <a:bodyPr/>
          <a:lstStyle>
            <a:lvl1pPr>
              <a:defRPr/>
            </a:lvl1pPr>
          </a:lstStyle>
          <a:p>
            <a:pPr>
              <a:defRPr/>
            </a:pPr>
            <a:fld id="{D92C5199-069A-4150-A7C8-F0A68A787CA1}" type="datetimeFigureOut">
              <a:rPr lang="x-none"/>
              <a:pPr>
                <a:defRPr/>
              </a:pPr>
              <a:t>9/9/2015</a:t>
            </a:fld>
            <a:endParaRPr lang="x-none"/>
          </a:p>
        </p:txBody>
      </p:sp>
      <p:sp>
        <p:nvSpPr>
          <p:cNvPr id="7" name="Footer Placeholder 4"/>
          <p:cNvSpPr>
            <a:spLocks noGrp="1"/>
          </p:cNvSpPr>
          <p:nvPr>
            <p:ph type="ftr" sz="quarter" idx="11"/>
          </p:nvPr>
        </p:nvSpPr>
        <p:spPr/>
        <p:txBody>
          <a:bodyPr/>
          <a:lstStyle>
            <a:lvl1pPr>
              <a:defRPr/>
            </a:lvl1pPr>
          </a:lstStyle>
          <a:p>
            <a:pPr>
              <a:defRPr/>
            </a:pPr>
            <a:endParaRPr lang="x-none"/>
          </a:p>
        </p:txBody>
      </p:sp>
      <p:sp>
        <p:nvSpPr>
          <p:cNvPr id="8" name="Slide Number Placeholder 5"/>
          <p:cNvSpPr>
            <a:spLocks noGrp="1"/>
          </p:cNvSpPr>
          <p:nvPr>
            <p:ph type="sldNum" sz="quarter" idx="12"/>
          </p:nvPr>
        </p:nvSpPr>
        <p:spPr/>
        <p:txBody>
          <a:bodyPr/>
          <a:lstStyle>
            <a:lvl1pPr>
              <a:defRPr/>
            </a:lvl1pPr>
          </a:lstStyle>
          <a:p>
            <a:pPr>
              <a:defRPr/>
            </a:pPr>
            <a:fld id="{D78F7D6D-175A-41D7-A7E0-D4DF2E9B8843}" type="slidenum">
              <a:rPr lang="x-none"/>
              <a:pPr>
                <a:defRPr/>
              </a:pPr>
              <a:t>‹#›</a:t>
            </a:fld>
            <a:endParaRPr lang="x-non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8E7C96-9EB7-45E6-9364-560DB6DB7F84}"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2E1CB492-28AE-455C-BE1D-6E7988C89CE0}" type="slidenum">
              <a:rPr lang="x-none"/>
              <a:pPr>
                <a:defRPr/>
              </a:pPr>
              <a:t>‹#›</a:t>
            </a:fld>
            <a:endParaRPr lang="x-non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3"/>
          <p:cNvSpPr>
            <a:spLocks noGrp="1"/>
          </p:cNvSpPr>
          <p:nvPr>
            <p:ph type="dt" sz="half" idx="10"/>
          </p:nvPr>
        </p:nvSpPr>
        <p:spPr/>
        <p:txBody>
          <a:bodyPr/>
          <a:lstStyle>
            <a:lvl1pPr>
              <a:defRPr/>
            </a:lvl1pPr>
          </a:lstStyle>
          <a:p>
            <a:pPr>
              <a:defRPr/>
            </a:pPr>
            <a:fld id="{EE89C85F-BE78-43E7-9237-1565B35225C1}"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7E3C4E26-8284-48C5-A550-6FA6EA747CBE}" type="slidenum">
              <a:rPr lang="x-none"/>
              <a:pPr>
                <a:defRPr/>
              </a:pPr>
              <a:t>‹#›</a:t>
            </a:fld>
            <a:endParaRPr lang="x-non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3"/>
          <p:cNvSpPr>
            <a:spLocks noGrp="1"/>
          </p:cNvSpPr>
          <p:nvPr>
            <p:ph type="dt" sz="half" idx="10"/>
          </p:nvPr>
        </p:nvSpPr>
        <p:spPr/>
        <p:txBody>
          <a:bodyPr/>
          <a:lstStyle>
            <a:lvl1pPr>
              <a:defRPr/>
            </a:lvl1pPr>
          </a:lstStyle>
          <a:p>
            <a:pPr>
              <a:defRPr/>
            </a:pPr>
            <a:fld id="{31B772FD-EE02-4402-BCCF-16A8EDB505BE}" type="datetimeFigureOut">
              <a:rPr lang="x-none"/>
              <a:pPr>
                <a:defRPr/>
              </a:pPr>
              <a:t>9/9/2015</a:t>
            </a:fld>
            <a:endParaRPr lang="x-none"/>
          </a:p>
        </p:txBody>
      </p:sp>
      <p:sp>
        <p:nvSpPr>
          <p:cNvPr id="8" name="Footer Placeholder 4"/>
          <p:cNvSpPr>
            <a:spLocks noGrp="1"/>
          </p:cNvSpPr>
          <p:nvPr>
            <p:ph type="ftr" sz="quarter" idx="11"/>
          </p:nvPr>
        </p:nvSpPr>
        <p:spPr/>
        <p:txBody>
          <a:bodyPr/>
          <a:lstStyle>
            <a:lvl1pPr>
              <a:defRPr/>
            </a:lvl1pPr>
          </a:lstStyle>
          <a:p>
            <a:pPr>
              <a:defRPr/>
            </a:pPr>
            <a:endParaRPr lang="x-none"/>
          </a:p>
        </p:txBody>
      </p:sp>
      <p:sp>
        <p:nvSpPr>
          <p:cNvPr id="9" name="Slide Number Placeholder 5"/>
          <p:cNvSpPr>
            <a:spLocks noGrp="1"/>
          </p:cNvSpPr>
          <p:nvPr>
            <p:ph type="sldNum" sz="quarter" idx="12"/>
          </p:nvPr>
        </p:nvSpPr>
        <p:spPr/>
        <p:txBody>
          <a:bodyPr/>
          <a:lstStyle>
            <a:lvl1pPr>
              <a:defRPr/>
            </a:lvl1pPr>
          </a:lstStyle>
          <a:p>
            <a:pPr>
              <a:defRPr/>
            </a:pPr>
            <a:fld id="{AB5CC0BA-8F14-455C-8B9E-06ACAE0BD6A1}" type="slidenum">
              <a:rPr lang="x-none"/>
              <a:pPr>
                <a:defRPr/>
              </a:pPr>
              <a:t>‹#›</a:t>
            </a:fld>
            <a:endParaRPr lang="x-non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3"/>
          <p:cNvSpPr>
            <a:spLocks noGrp="1"/>
          </p:cNvSpPr>
          <p:nvPr>
            <p:ph type="dt" sz="half" idx="10"/>
          </p:nvPr>
        </p:nvSpPr>
        <p:spPr/>
        <p:txBody>
          <a:bodyPr/>
          <a:lstStyle>
            <a:lvl1pPr>
              <a:defRPr/>
            </a:lvl1pPr>
          </a:lstStyle>
          <a:p>
            <a:pPr>
              <a:defRPr/>
            </a:pPr>
            <a:fld id="{BE30DCE7-7A31-4957-A480-499A93EB7A2B}" type="datetimeFigureOut">
              <a:rPr lang="x-none"/>
              <a:pPr>
                <a:defRPr/>
              </a:pPr>
              <a:t>9/9/2015</a:t>
            </a:fld>
            <a:endParaRPr lang="x-none"/>
          </a:p>
        </p:txBody>
      </p:sp>
      <p:sp>
        <p:nvSpPr>
          <p:cNvPr id="4" name="Footer Placeholder 4"/>
          <p:cNvSpPr>
            <a:spLocks noGrp="1"/>
          </p:cNvSpPr>
          <p:nvPr>
            <p:ph type="ftr" sz="quarter" idx="11"/>
          </p:nvPr>
        </p:nvSpPr>
        <p:spPr/>
        <p:txBody>
          <a:bodyPr/>
          <a:lstStyle>
            <a:lvl1pPr>
              <a:defRPr/>
            </a:lvl1pPr>
          </a:lstStyle>
          <a:p>
            <a:pPr>
              <a:defRPr/>
            </a:pPr>
            <a:endParaRPr lang="x-none"/>
          </a:p>
        </p:txBody>
      </p:sp>
      <p:sp>
        <p:nvSpPr>
          <p:cNvPr id="5" name="Slide Number Placeholder 5"/>
          <p:cNvSpPr>
            <a:spLocks noGrp="1"/>
          </p:cNvSpPr>
          <p:nvPr>
            <p:ph type="sldNum" sz="quarter" idx="12"/>
          </p:nvPr>
        </p:nvSpPr>
        <p:spPr/>
        <p:txBody>
          <a:bodyPr/>
          <a:lstStyle>
            <a:lvl1pPr>
              <a:defRPr/>
            </a:lvl1pPr>
          </a:lstStyle>
          <a:p>
            <a:pPr>
              <a:defRPr/>
            </a:pPr>
            <a:fld id="{9B1285C7-49E4-46CA-B891-730A8ADBF2FB}" type="slidenum">
              <a:rPr lang="x-none"/>
              <a:pPr>
                <a:defRPr/>
              </a:pPr>
              <a:t>‹#›</a:t>
            </a:fld>
            <a:endParaRPr lang="x-non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0613467-7C99-41C8-87E3-5ACAA8DFB192}" type="datetimeFigureOut">
              <a:rPr lang="x-none"/>
              <a:pPr>
                <a:defRPr/>
              </a:pPr>
              <a:t>9/9/2015</a:t>
            </a:fld>
            <a:endParaRPr lang="x-none"/>
          </a:p>
        </p:txBody>
      </p:sp>
      <p:sp>
        <p:nvSpPr>
          <p:cNvPr id="3" name="Footer Placeholder 4"/>
          <p:cNvSpPr>
            <a:spLocks noGrp="1"/>
          </p:cNvSpPr>
          <p:nvPr>
            <p:ph type="ftr" sz="quarter" idx="11"/>
          </p:nvPr>
        </p:nvSpPr>
        <p:spPr/>
        <p:txBody>
          <a:bodyPr/>
          <a:lstStyle>
            <a:lvl1pPr>
              <a:defRPr/>
            </a:lvl1pPr>
          </a:lstStyle>
          <a:p>
            <a:pPr>
              <a:defRPr/>
            </a:pPr>
            <a:endParaRPr lang="x-none"/>
          </a:p>
        </p:txBody>
      </p:sp>
      <p:sp>
        <p:nvSpPr>
          <p:cNvPr id="4" name="Slide Number Placeholder 5"/>
          <p:cNvSpPr>
            <a:spLocks noGrp="1"/>
          </p:cNvSpPr>
          <p:nvPr>
            <p:ph type="sldNum" sz="quarter" idx="12"/>
          </p:nvPr>
        </p:nvSpPr>
        <p:spPr/>
        <p:txBody>
          <a:bodyPr/>
          <a:lstStyle>
            <a:lvl1pPr>
              <a:defRPr/>
            </a:lvl1pPr>
          </a:lstStyle>
          <a:p>
            <a:pPr>
              <a:defRPr/>
            </a:pPr>
            <a:fld id="{AE9ADF11-9823-48E7-9536-671EAA386E1A}" type="slidenum">
              <a:rPr lang="x-none"/>
              <a:pPr>
                <a:defRPr/>
              </a:pPr>
              <a:t>‹#›</a:t>
            </a:fld>
            <a:endParaRPr lang="x-non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145971-C374-4CEA-9349-F6DC84BBF29B}"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2EDD74B5-D652-4D69-A030-38743BEA1B42}" type="slidenum">
              <a:rPr lang="x-none"/>
              <a:pPr>
                <a:defRPr/>
              </a:pPr>
              <a:t>‹#›</a:t>
            </a:fld>
            <a:endParaRPr lang="x-non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x-none"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8008B7A-F860-4AE5-A18B-3A08588A9AD1}"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702FE636-1F7A-4312-9000-4307795FFC13}" type="slidenum">
              <a:rPr lang="x-none"/>
              <a:pPr>
                <a:defRPr/>
              </a:pPr>
              <a:t>‹#›</a:t>
            </a:fld>
            <a:endParaRPr lang="x-non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5435B3B4-C6E0-4057-8FF9-F93F0CCEDEC5}"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623C6B76-E2E5-408C-81BE-D1F36B72B7C4}" type="slidenum">
              <a:rPr lang="x-none"/>
              <a:pPr>
                <a:defRPr/>
              </a:pPr>
              <a:t>‹#›</a:t>
            </a:fld>
            <a:endParaRPr lang="x-non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4C56ACA4-53B6-45C7-B602-C4F7D51C401F}"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EBEE6A9B-FB61-4F13-8E1B-B22337E2237C}" type="slidenum">
              <a:rPr lang="x-none"/>
              <a:pPr>
                <a:defRPr/>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lvl1pPr>
              <a:defRPr/>
            </a:lvl1pPr>
          </a:lstStyle>
          <a:p>
            <a:pPr>
              <a:defRPr/>
            </a:pPr>
            <a:fld id="{86F480E8-F064-4D20-952B-B269B9F106EF}"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25757C33-DACC-4481-9D2F-2C9A840BF427}" type="slidenum">
              <a:rPr lang="x-none"/>
              <a:pPr>
                <a:defRPr/>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0781B71-20B5-4EA5-8A3C-64AFF3B43EA0}" type="datetimeFigureOut">
              <a:rPr lang="x-none"/>
              <a:pPr>
                <a:defRPr/>
              </a:pPr>
              <a:t>9/9/2015</a:t>
            </a:fld>
            <a:endParaRPr lang="x-none"/>
          </a:p>
        </p:txBody>
      </p:sp>
      <p:sp>
        <p:nvSpPr>
          <p:cNvPr id="5" name="Footer Placeholder 4"/>
          <p:cNvSpPr>
            <a:spLocks noGrp="1"/>
          </p:cNvSpPr>
          <p:nvPr>
            <p:ph type="ftr" sz="quarter" idx="11"/>
          </p:nvPr>
        </p:nvSpPr>
        <p:spPr/>
        <p:txBody>
          <a:bodyPr/>
          <a:lstStyle>
            <a:lvl1pPr>
              <a:defRPr/>
            </a:lvl1pPr>
          </a:lstStyle>
          <a:p>
            <a:pPr>
              <a:defRPr/>
            </a:pPr>
            <a:endParaRPr lang="x-none"/>
          </a:p>
        </p:txBody>
      </p:sp>
      <p:sp>
        <p:nvSpPr>
          <p:cNvPr id="6" name="Slide Number Placeholder 5"/>
          <p:cNvSpPr>
            <a:spLocks noGrp="1"/>
          </p:cNvSpPr>
          <p:nvPr>
            <p:ph type="sldNum" sz="quarter" idx="12"/>
          </p:nvPr>
        </p:nvSpPr>
        <p:spPr/>
        <p:txBody>
          <a:bodyPr/>
          <a:lstStyle>
            <a:lvl1pPr>
              <a:defRPr/>
            </a:lvl1pPr>
          </a:lstStyle>
          <a:p>
            <a:pPr>
              <a:defRPr/>
            </a:pPr>
            <a:fld id="{D71C90BB-FA7F-4578-BF69-8413BD72C21F}" type="slidenum">
              <a:rPr lang="x-none"/>
              <a:pPr>
                <a:defRPr/>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3"/>
          <p:cNvSpPr>
            <a:spLocks noGrp="1"/>
          </p:cNvSpPr>
          <p:nvPr>
            <p:ph type="dt" sz="half" idx="10"/>
          </p:nvPr>
        </p:nvSpPr>
        <p:spPr/>
        <p:txBody>
          <a:bodyPr/>
          <a:lstStyle>
            <a:lvl1pPr>
              <a:defRPr/>
            </a:lvl1pPr>
          </a:lstStyle>
          <a:p>
            <a:pPr>
              <a:defRPr/>
            </a:pPr>
            <a:fld id="{A64879EE-7667-48E7-B75E-6A2EB9C36F60}"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0C2D49E6-304B-4653-89C4-7835680AB07E}" type="slidenum">
              <a:rPr lang="x-none"/>
              <a:pPr>
                <a:defRPr/>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3"/>
          <p:cNvSpPr>
            <a:spLocks noGrp="1"/>
          </p:cNvSpPr>
          <p:nvPr>
            <p:ph type="dt" sz="half" idx="10"/>
          </p:nvPr>
        </p:nvSpPr>
        <p:spPr/>
        <p:txBody>
          <a:bodyPr/>
          <a:lstStyle>
            <a:lvl1pPr>
              <a:defRPr/>
            </a:lvl1pPr>
          </a:lstStyle>
          <a:p>
            <a:pPr>
              <a:defRPr/>
            </a:pPr>
            <a:fld id="{C34B8F2B-1D76-42A8-89FB-18E41804B7EC}" type="datetimeFigureOut">
              <a:rPr lang="x-none"/>
              <a:pPr>
                <a:defRPr/>
              </a:pPr>
              <a:t>9/9/2015</a:t>
            </a:fld>
            <a:endParaRPr lang="x-none"/>
          </a:p>
        </p:txBody>
      </p:sp>
      <p:sp>
        <p:nvSpPr>
          <p:cNvPr id="8" name="Footer Placeholder 4"/>
          <p:cNvSpPr>
            <a:spLocks noGrp="1"/>
          </p:cNvSpPr>
          <p:nvPr>
            <p:ph type="ftr" sz="quarter" idx="11"/>
          </p:nvPr>
        </p:nvSpPr>
        <p:spPr/>
        <p:txBody>
          <a:bodyPr/>
          <a:lstStyle>
            <a:lvl1pPr>
              <a:defRPr/>
            </a:lvl1pPr>
          </a:lstStyle>
          <a:p>
            <a:pPr>
              <a:defRPr/>
            </a:pPr>
            <a:endParaRPr lang="x-none"/>
          </a:p>
        </p:txBody>
      </p:sp>
      <p:sp>
        <p:nvSpPr>
          <p:cNvPr id="9" name="Slide Number Placeholder 5"/>
          <p:cNvSpPr>
            <a:spLocks noGrp="1"/>
          </p:cNvSpPr>
          <p:nvPr>
            <p:ph type="sldNum" sz="quarter" idx="12"/>
          </p:nvPr>
        </p:nvSpPr>
        <p:spPr/>
        <p:txBody>
          <a:bodyPr/>
          <a:lstStyle>
            <a:lvl1pPr>
              <a:defRPr/>
            </a:lvl1pPr>
          </a:lstStyle>
          <a:p>
            <a:pPr>
              <a:defRPr/>
            </a:pPr>
            <a:fld id="{9FDF291B-C5EA-4409-A583-6CF96D420096}" type="slidenum">
              <a:rPr lang="x-none"/>
              <a:pPr>
                <a:defRPr/>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3"/>
          <p:cNvSpPr>
            <a:spLocks noGrp="1"/>
          </p:cNvSpPr>
          <p:nvPr>
            <p:ph type="dt" sz="half" idx="10"/>
          </p:nvPr>
        </p:nvSpPr>
        <p:spPr/>
        <p:txBody>
          <a:bodyPr/>
          <a:lstStyle>
            <a:lvl1pPr>
              <a:defRPr/>
            </a:lvl1pPr>
          </a:lstStyle>
          <a:p>
            <a:pPr>
              <a:defRPr/>
            </a:pPr>
            <a:fld id="{4F789AD3-EF59-498F-A608-122F17167B24}" type="datetimeFigureOut">
              <a:rPr lang="x-none"/>
              <a:pPr>
                <a:defRPr/>
              </a:pPr>
              <a:t>9/9/2015</a:t>
            </a:fld>
            <a:endParaRPr lang="x-none"/>
          </a:p>
        </p:txBody>
      </p:sp>
      <p:sp>
        <p:nvSpPr>
          <p:cNvPr id="4" name="Footer Placeholder 4"/>
          <p:cNvSpPr>
            <a:spLocks noGrp="1"/>
          </p:cNvSpPr>
          <p:nvPr>
            <p:ph type="ftr" sz="quarter" idx="11"/>
          </p:nvPr>
        </p:nvSpPr>
        <p:spPr/>
        <p:txBody>
          <a:bodyPr/>
          <a:lstStyle>
            <a:lvl1pPr>
              <a:defRPr/>
            </a:lvl1pPr>
          </a:lstStyle>
          <a:p>
            <a:pPr>
              <a:defRPr/>
            </a:pPr>
            <a:endParaRPr lang="x-none"/>
          </a:p>
        </p:txBody>
      </p:sp>
      <p:sp>
        <p:nvSpPr>
          <p:cNvPr id="5" name="Slide Number Placeholder 5"/>
          <p:cNvSpPr>
            <a:spLocks noGrp="1"/>
          </p:cNvSpPr>
          <p:nvPr>
            <p:ph type="sldNum" sz="quarter" idx="12"/>
          </p:nvPr>
        </p:nvSpPr>
        <p:spPr/>
        <p:txBody>
          <a:bodyPr/>
          <a:lstStyle>
            <a:lvl1pPr>
              <a:defRPr/>
            </a:lvl1pPr>
          </a:lstStyle>
          <a:p>
            <a:pPr>
              <a:defRPr/>
            </a:pPr>
            <a:fld id="{B50622CB-5889-49F3-AE12-6CA7ACBBAAC5}" type="slidenum">
              <a:rPr lang="x-none"/>
              <a:pPr>
                <a:defRPr/>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FA0F710-C3D9-4938-B903-B76CD79C667F}" type="datetimeFigureOut">
              <a:rPr lang="x-none"/>
              <a:pPr>
                <a:defRPr/>
              </a:pPr>
              <a:t>9/9/2015</a:t>
            </a:fld>
            <a:endParaRPr lang="x-none"/>
          </a:p>
        </p:txBody>
      </p:sp>
      <p:sp>
        <p:nvSpPr>
          <p:cNvPr id="3" name="Footer Placeholder 4"/>
          <p:cNvSpPr>
            <a:spLocks noGrp="1"/>
          </p:cNvSpPr>
          <p:nvPr>
            <p:ph type="ftr" sz="quarter" idx="11"/>
          </p:nvPr>
        </p:nvSpPr>
        <p:spPr/>
        <p:txBody>
          <a:bodyPr/>
          <a:lstStyle>
            <a:lvl1pPr>
              <a:defRPr/>
            </a:lvl1pPr>
          </a:lstStyle>
          <a:p>
            <a:pPr>
              <a:defRPr/>
            </a:pPr>
            <a:endParaRPr lang="x-none"/>
          </a:p>
        </p:txBody>
      </p:sp>
      <p:sp>
        <p:nvSpPr>
          <p:cNvPr id="4" name="Slide Number Placeholder 5"/>
          <p:cNvSpPr>
            <a:spLocks noGrp="1"/>
          </p:cNvSpPr>
          <p:nvPr>
            <p:ph type="sldNum" sz="quarter" idx="12"/>
          </p:nvPr>
        </p:nvSpPr>
        <p:spPr/>
        <p:txBody>
          <a:bodyPr/>
          <a:lstStyle>
            <a:lvl1pPr>
              <a:defRPr/>
            </a:lvl1pPr>
          </a:lstStyle>
          <a:p>
            <a:pPr>
              <a:defRPr/>
            </a:pPr>
            <a:fld id="{A4FEBB9D-33DA-4DB0-AADB-FD194F44FD80}" type="slidenum">
              <a:rPr lang="x-none"/>
              <a:pPr>
                <a:defRPr/>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0466F7-01A7-474D-BD46-8603467DAA3C}" type="datetimeFigureOut">
              <a:rPr lang="x-none"/>
              <a:pPr>
                <a:defRPr/>
              </a:pPr>
              <a:t>9/9/2015</a:t>
            </a:fld>
            <a:endParaRPr lang="x-none"/>
          </a:p>
        </p:txBody>
      </p:sp>
      <p:sp>
        <p:nvSpPr>
          <p:cNvPr id="6" name="Footer Placeholder 4"/>
          <p:cNvSpPr>
            <a:spLocks noGrp="1"/>
          </p:cNvSpPr>
          <p:nvPr>
            <p:ph type="ftr" sz="quarter" idx="11"/>
          </p:nvPr>
        </p:nvSpPr>
        <p:spPr/>
        <p:txBody>
          <a:bodyPr/>
          <a:lstStyle>
            <a:lvl1pPr>
              <a:defRPr/>
            </a:lvl1pPr>
          </a:lstStyle>
          <a:p>
            <a:pPr>
              <a:defRPr/>
            </a:pPr>
            <a:endParaRPr lang="x-none"/>
          </a:p>
        </p:txBody>
      </p:sp>
      <p:sp>
        <p:nvSpPr>
          <p:cNvPr id="7" name="Slide Number Placeholder 5"/>
          <p:cNvSpPr>
            <a:spLocks noGrp="1"/>
          </p:cNvSpPr>
          <p:nvPr>
            <p:ph type="sldNum" sz="quarter" idx="12"/>
          </p:nvPr>
        </p:nvSpPr>
        <p:spPr/>
        <p:txBody>
          <a:bodyPr/>
          <a:lstStyle>
            <a:lvl1pPr>
              <a:defRPr/>
            </a:lvl1pPr>
          </a:lstStyle>
          <a:p>
            <a:pPr>
              <a:defRPr/>
            </a:pPr>
            <a:fld id="{C2CE12C5-573B-4DEF-9B07-A2CFAEF264B1}" type="slidenum">
              <a:rPr lang="x-none"/>
              <a:pPr>
                <a:defRPr/>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4" descr="Power Point"/>
          <p:cNvPicPr>
            <a:picLocks noChangeAspect="1" noChangeArrowheads="1"/>
          </p:cNvPicPr>
          <p:nvPr userDrawn="1"/>
        </p:nvPicPr>
        <p:blipFill>
          <a:blip r:embed="rId19" cstate="print"/>
          <a:srcRect/>
          <a:stretch>
            <a:fillRect/>
          </a:stretch>
        </p:blipFill>
        <p:spPr bwMode="auto">
          <a:xfrm>
            <a:off x="0" y="0"/>
            <a:ext cx="9144000" cy="6858000"/>
          </a:xfrm>
          <a:prstGeom prst="rect">
            <a:avLst/>
          </a:prstGeom>
          <a:noFill/>
          <a:ln w="9525">
            <a:noFill/>
            <a:miter lim="800000"/>
            <a:headEnd/>
            <a:tailEnd/>
          </a:ln>
        </p:spPr>
      </p:pic>
      <p:sp>
        <p:nvSpPr>
          <p:cNvPr id="7171"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rtl="1" fontAlgn="auto">
              <a:spcBef>
                <a:spcPts val="0"/>
              </a:spcBef>
              <a:spcAft>
                <a:spcPts val="0"/>
              </a:spcAft>
              <a:defRPr sz="1200" smtClean="0">
                <a:solidFill>
                  <a:schemeClr val="tx1">
                    <a:tint val="75000"/>
                  </a:schemeClr>
                </a:solidFill>
                <a:latin typeface="+mn-lt"/>
                <a:cs typeface="+mn-cs"/>
              </a:defRPr>
            </a:lvl1pPr>
          </a:lstStyle>
          <a:p>
            <a:pPr>
              <a:defRPr/>
            </a:pPr>
            <a:fld id="{2F432861-78FE-466A-AE87-97F362EA0B5F}" type="datetimeFigureOut">
              <a:rPr lang="x-none"/>
              <a:pPr>
                <a:defRPr/>
              </a:pPr>
              <a:t>9/9/2015</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rtl="1" fontAlgn="auto">
              <a:spcBef>
                <a:spcPts val="0"/>
              </a:spcBef>
              <a:spcAft>
                <a:spcPts val="0"/>
              </a:spcAft>
              <a:defRPr sz="1200">
                <a:solidFill>
                  <a:schemeClr val="tx1">
                    <a:tint val="75000"/>
                  </a:schemeClr>
                </a:solidFill>
                <a:latin typeface="+mn-lt"/>
                <a:cs typeface="+mn-cs"/>
              </a:defRPr>
            </a:lvl1pPr>
          </a:lstStyle>
          <a:p>
            <a:pPr>
              <a:defRPr/>
            </a:pPr>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rtl="1" fontAlgn="auto">
              <a:spcBef>
                <a:spcPts val="0"/>
              </a:spcBef>
              <a:spcAft>
                <a:spcPts val="0"/>
              </a:spcAft>
              <a:defRPr sz="1200" smtClean="0">
                <a:solidFill>
                  <a:schemeClr val="tx1">
                    <a:tint val="75000"/>
                  </a:schemeClr>
                </a:solidFill>
                <a:latin typeface="+mn-lt"/>
                <a:cs typeface="+mn-cs"/>
              </a:defRPr>
            </a:lvl1pPr>
          </a:lstStyle>
          <a:p>
            <a:pPr>
              <a:defRPr/>
            </a:pPr>
            <a:fld id="{BE5CFF32-EE74-4BB3-9081-F17126FFC41A}" type="slidenum">
              <a:rPr lang="x-none"/>
              <a:pPr>
                <a:defRPr/>
              </a:pPr>
              <a:t>‹#›</a:t>
            </a:fld>
            <a:endParaRPr lang="x-none"/>
          </a:p>
        </p:txBody>
      </p:sp>
      <p:sp>
        <p:nvSpPr>
          <p:cNvPr id="9" name="Rectangle 8"/>
          <p:cNvSpPr/>
          <p:nvPr userDrawn="1"/>
        </p:nvSpPr>
        <p:spPr>
          <a:xfrm>
            <a:off x="3143250" y="1285875"/>
            <a:ext cx="2928938" cy="142875"/>
          </a:xfrm>
          <a:prstGeom prst="rect">
            <a:avLst/>
          </a:prstGeom>
          <a:solidFill>
            <a:srgbClr val="70C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en-US" dirty="0"/>
              <a:t>ebhc-kt.ksu.edu.sa</a:t>
            </a:r>
            <a:endParaRPr 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77" r:id="rId17"/>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rtl="1" fontAlgn="auto">
              <a:spcBef>
                <a:spcPts val="0"/>
              </a:spcBef>
              <a:spcAft>
                <a:spcPts val="0"/>
              </a:spcAft>
              <a:defRPr sz="1200" smtClean="0">
                <a:solidFill>
                  <a:schemeClr val="tx1">
                    <a:tint val="75000"/>
                  </a:schemeClr>
                </a:solidFill>
                <a:latin typeface="+mn-lt"/>
                <a:cs typeface="+mn-cs"/>
              </a:defRPr>
            </a:lvl1pPr>
          </a:lstStyle>
          <a:p>
            <a:pPr>
              <a:defRPr/>
            </a:pPr>
            <a:fld id="{493C6D74-FD51-42BD-BFC4-DD54522556DD}" type="datetimeFigureOut">
              <a:rPr lang="x-none"/>
              <a:pPr>
                <a:defRPr/>
              </a:pPr>
              <a:t>9/9/2015</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rtl="1" fontAlgn="auto">
              <a:spcBef>
                <a:spcPts val="0"/>
              </a:spcBef>
              <a:spcAft>
                <a:spcPts val="0"/>
              </a:spcAft>
              <a:defRPr sz="1200">
                <a:solidFill>
                  <a:schemeClr val="tx1">
                    <a:tint val="75000"/>
                  </a:schemeClr>
                </a:solidFill>
                <a:latin typeface="+mn-lt"/>
                <a:cs typeface="+mn-cs"/>
              </a:defRPr>
            </a:lvl1pPr>
          </a:lstStyle>
          <a:p>
            <a:pPr>
              <a:defRPr/>
            </a:pPr>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rtl="1" fontAlgn="auto">
              <a:spcBef>
                <a:spcPts val="0"/>
              </a:spcBef>
              <a:spcAft>
                <a:spcPts val="0"/>
              </a:spcAft>
              <a:defRPr sz="1200" smtClean="0">
                <a:solidFill>
                  <a:schemeClr val="tx1">
                    <a:tint val="75000"/>
                  </a:schemeClr>
                </a:solidFill>
                <a:latin typeface="+mn-lt"/>
                <a:cs typeface="+mn-cs"/>
              </a:defRPr>
            </a:lvl1pPr>
          </a:lstStyle>
          <a:p>
            <a:pPr>
              <a:defRPr/>
            </a:pPr>
            <a:fld id="{90B4A727-8B2D-456D-B998-4C5226AE26E2}" type="slidenum">
              <a:rPr lang="x-none"/>
              <a:pPr>
                <a:defRPr/>
              </a:pPr>
              <a:t>‹#›</a:t>
            </a:fld>
            <a:endParaRPr lang="x-none"/>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wmf"/></Relationships>
</file>

<file path=ppt/slides/_rels/slide1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6.wmf"/><Relationship Id="rId4" Type="http://schemas.openxmlformats.org/officeDocument/2006/relationships/image" Target="../media/image25.w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vmlDrawing" Target="../drawings/vmlDrawing1.vml"/><Relationship Id="rId5" Type="http://schemas.openxmlformats.org/officeDocument/2006/relationships/image" Target="../media/image27.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wmf"/><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3.emf"/><Relationship Id="rId5" Type="http://schemas.openxmlformats.org/officeDocument/2006/relationships/image" Target="../media/image32.wmf"/><Relationship Id="rId4" Type="http://schemas.openxmlformats.org/officeDocument/2006/relationships/image" Target="../media/image31.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1.emf"/></Relationships>
</file>

<file path=ppt/slides/_rels/slide3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wmf"/><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33.emf"/><Relationship Id="rId5" Type="http://schemas.openxmlformats.org/officeDocument/2006/relationships/image" Target="../media/image32.wmf"/><Relationship Id="rId4" Type="http://schemas.openxmlformats.org/officeDocument/2006/relationships/image" Target="../media/image31.wmf"/></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28.w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51.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0.wmf"/><Relationship Id="rId5" Type="http://schemas.openxmlformats.org/officeDocument/2006/relationships/image" Target="../media/image49.png"/><Relationship Id="rId4" Type="http://schemas.openxmlformats.org/officeDocument/2006/relationships/oleObject" Target="../embeddings/oleObject2.bin"/></Relationships>
</file>

<file path=ppt/slides/_rels/slide43.xml.rels><?xml version="1.0" encoding="UTF-8" standalone="yes"?>
<Relationships xmlns="http://schemas.openxmlformats.org/package/2006/relationships"><Relationship Id="rId3" Type="http://schemas.openxmlformats.org/officeDocument/2006/relationships/image" Target="http://cebm.jr2.ox.ac.uk/gifs/eduscrip.gif" TargetMode="External"/><Relationship Id="rId2" Type="http://schemas.openxmlformats.org/officeDocument/2006/relationships/image" Target="../media/image52.png"/><Relationship Id="rId1" Type="http://schemas.openxmlformats.org/officeDocument/2006/relationships/slideLayout" Target="../slideLayouts/slideLayout3.xml"/><Relationship Id="rId6" Type="http://schemas.openxmlformats.org/officeDocument/2006/relationships/image" Target="../media/image55.jpeg"/><Relationship Id="rId5" Type="http://schemas.openxmlformats.org/officeDocument/2006/relationships/image" Target="../media/image54.wmf"/><Relationship Id="rId4" Type="http://schemas.openxmlformats.org/officeDocument/2006/relationships/image" Target="../media/image53.png"/></Relationships>
</file>

<file path=ppt/slides/_rels/slide44.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6.wm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3.bin"/><Relationship Id="rId7" Type="http://schemas.openxmlformats.org/officeDocument/2006/relationships/image" Target="../media/image60.png"/><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59.png"/><Relationship Id="rId11" Type="http://schemas.openxmlformats.org/officeDocument/2006/relationships/image" Target="../media/image51.png"/><Relationship Id="rId5" Type="http://schemas.openxmlformats.org/officeDocument/2006/relationships/hyperlink" Target="http://www.medicalinforetriever.com/" TargetMode="External"/><Relationship Id="rId10" Type="http://schemas.openxmlformats.org/officeDocument/2006/relationships/image" Target="../media/image61.png"/><Relationship Id="rId4" Type="http://schemas.openxmlformats.org/officeDocument/2006/relationships/image" Target="../media/image57.png"/><Relationship Id="rId9" Type="http://schemas.openxmlformats.org/officeDocument/2006/relationships/image" Target="../media/image5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43250" y="1285875"/>
            <a:ext cx="3000375" cy="142875"/>
          </a:xfrm>
          <a:prstGeom prst="rect">
            <a:avLst/>
          </a:prstGeom>
          <a:solidFill>
            <a:srgbClr val="7ABC3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r>
              <a:rPr lang="en-US" dirty="0"/>
              <a:t>ebhc-kt.ksu.edu.sa</a:t>
            </a:r>
            <a:endParaRPr lang="x-none" dirty="0"/>
          </a:p>
        </p:txBody>
      </p:sp>
      <p:sp>
        <p:nvSpPr>
          <p:cNvPr id="5" name="Rectangle 3"/>
          <p:cNvSpPr txBox="1">
            <a:spLocks noChangeArrowheads="1"/>
          </p:cNvSpPr>
          <p:nvPr/>
        </p:nvSpPr>
        <p:spPr>
          <a:xfrm>
            <a:off x="0" y="3214688"/>
            <a:ext cx="9144000" cy="4000500"/>
          </a:xfrm>
          <a:prstGeom prst="rect">
            <a:avLst/>
          </a:prstGeom>
        </p:spPr>
        <p:txBody>
          <a:bodyPr rtlCol="1">
            <a:normAutofit/>
          </a:bodyPr>
          <a:lstStyle/>
          <a:p>
            <a:pPr algn="ctr" fontAlgn="auto">
              <a:spcBef>
                <a:spcPct val="20000"/>
              </a:spcBef>
              <a:spcAft>
                <a:spcPts val="0"/>
              </a:spcAft>
              <a:buFont typeface="Arial" pitchFamily="34" charset="0"/>
              <a:buNone/>
              <a:defRPr/>
            </a:pPr>
            <a:endParaRPr lang="en-US" sz="2800" b="1" dirty="0" smtClean="0">
              <a:solidFill>
                <a:srgbClr val="339933"/>
              </a:solidFill>
              <a:latin typeface="+mn-lt"/>
              <a:cs typeface="+mn-cs"/>
            </a:endParaRPr>
          </a:p>
          <a:p>
            <a:pPr algn="ctr" fontAlgn="auto">
              <a:spcBef>
                <a:spcPct val="20000"/>
              </a:spcBef>
              <a:spcAft>
                <a:spcPts val="0"/>
              </a:spcAft>
              <a:buFont typeface="Arial" pitchFamily="34" charset="0"/>
              <a:buNone/>
              <a:defRPr/>
            </a:pPr>
            <a:endParaRPr lang="en-US" sz="2800" b="1" i="1" dirty="0" smtClean="0">
              <a:solidFill>
                <a:srgbClr val="339933"/>
              </a:solidFill>
              <a:latin typeface="+mn-lt"/>
              <a:cs typeface="+mn-cs"/>
            </a:endParaRPr>
          </a:p>
          <a:p>
            <a:pPr algn="ctr" fontAlgn="auto">
              <a:spcBef>
                <a:spcPct val="20000"/>
              </a:spcBef>
              <a:spcAft>
                <a:spcPts val="0"/>
              </a:spcAft>
              <a:buFont typeface="Arial" pitchFamily="34" charset="0"/>
              <a:buNone/>
              <a:defRPr/>
            </a:pPr>
            <a:endParaRPr lang="en-US" sz="2000" b="1" i="1" dirty="0">
              <a:solidFill>
                <a:srgbClr val="339933"/>
              </a:solidFill>
              <a:latin typeface="+mn-lt"/>
              <a:cs typeface="+mn-cs"/>
            </a:endParaRPr>
          </a:p>
        </p:txBody>
      </p:sp>
      <p:sp>
        <p:nvSpPr>
          <p:cNvPr id="6" name="Rectangle 2"/>
          <p:cNvSpPr txBox="1">
            <a:spLocks noChangeArrowheads="1"/>
          </p:cNvSpPr>
          <p:nvPr/>
        </p:nvSpPr>
        <p:spPr>
          <a:xfrm>
            <a:off x="914400" y="2590800"/>
            <a:ext cx="7572375" cy="1905000"/>
          </a:xfrm>
          <a:prstGeom prst="rect">
            <a:avLst/>
          </a:prstGeom>
          <a:solidFill>
            <a:srgbClr val="AAD0A8">
              <a:alpha val="70980"/>
            </a:srgbClr>
          </a:solidFill>
        </p:spPr>
        <p:txBody>
          <a:bodyPr rtlCol="1" anchor="ctr">
            <a:noAutofit/>
          </a:bodyPr>
          <a:lstStyle/>
          <a:p>
            <a:pPr algn="ctr" fontAlgn="auto">
              <a:spcAft>
                <a:spcPts val="0"/>
              </a:spcAft>
              <a:defRPr/>
            </a:pPr>
            <a:r>
              <a:rPr lang="en-US" sz="4000" b="1" dirty="0">
                <a:solidFill>
                  <a:srgbClr val="006666"/>
                </a:solidFill>
                <a:latin typeface="+mj-lt"/>
                <a:ea typeface="+mj-ea"/>
                <a:cs typeface="+mj-cs"/>
              </a:rPr>
              <a:t>Evidence-Based Health Care (EBHC):</a:t>
            </a:r>
          </a:p>
          <a:p>
            <a:pPr algn="ctr" fontAlgn="auto">
              <a:spcAft>
                <a:spcPts val="0"/>
              </a:spcAft>
              <a:defRPr/>
            </a:pPr>
            <a:r>
              <a:rPr lang="en-US" sz="4000" i="1" dirty="0">
                <a:solidFill>
                  <a:srgbClr val="006666"/>
                </a:solidFill>
                <a:latin typeface="+mj-lt"/>
                <a:ea typeface="+mj-ea"/>
                <a:cs typeface="+mj-cs"/>
              </a:rPr>
              <a:t>The Basics</a:t>
            </a:r>
            <a:endParaRPr lang="en-US" sz="4000" i="1" dirty="0">
              <a:solidFill>
                <a:srgbClr val="006666"/>
              </a:solidFill>
              <a:effectLst>
                <a:outerShdw blurRad="38100" dist="38100" dir="2700000" algn="tl">
                  <a:srgbClr val="000000">
                    <a:alpha val="43137"/>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28800"/>
            <a:ext cx="6172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AutoShape 4"/>
          <p:cNvSpPr>
            <a:spLocks noChangeArrowheads="1"/>
          </p:cNvSpPr>
          <p:nvPr/>
        </p:nvSpPr>
        <p:spPr bwMode="auto">
          <a:xfrm>
            <a:off x="304800" y="304800"/>
            <a:ext cx="2743200" cy="1752600"/>
          </a:xfrm>
          <a:prstGeom prst="cloudCallout">
            <a:avLst>
              <a:gd name="adj1" fmla="val 19676"/>
              <a:gd name="adj2" fmla="val 84690"/>
            </a:avLst>
          </a:prstGeom>
          <a:solidFill>
            <a:srgbClr val="F6FFD0"/>
          </a:solidFill>
          <a:ln w="9525">
            <a:solidFill>
              <a:schemeClr val="tx1"/>
            </a:solidFill>
            <a:round/>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1600" b="0">
              <a:solidFill>
                <a:schemeClr val="tx1"/>
              </a:solidFill>
              <a:latin typeface="Times" panose="02020603050405020304" pitchFamily="18" charset="0"/>
            </a:endParaRPr>
          </a:p>
        </p:txBody>
      </p:sp>
      <p:sp>
        <p:nvSpPr>
          <p:cNvPr id="86024" name="AutoShape 8"/>
          <p:cNvSpPr>
            <a:spLocks noChangeArrowheads="1"/>
          </p:cNvSpPr>
          <p:nvPr/>
        </p:nvSpPr>
        <p:spPr bwMode="auto">
          <a:xfrm>
            <a:off x="6248400" y="228600"/>
            <a:ext cx="2438400" cy="1143000"/>
          </a:xfrm>
          <a:prstGeom prst="wedgeEllipseCallout">
            <a:avLst>
              <a:gd name="adj1" fmla="val -45245"/>
              <a:gd name="adj2" fmla="val 145694"/>
            </a:avLst>
          </a:prstGeom>
          <a:solidFill>
            <a:srgbClr val="F6FFD0"/>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1600" b="0">
              <a:solidFill>
                <a:schemeClr val="tx1"/>
              </a:solidFill>
              <a:latin typeface="Times" panose="02020603050405020304" pitchFamily="18" charset="0"/>
            </a:endParaRPr>
          </a:p>
        </p:txBody>
      </p:sp>
      <p:sp>
        <p:nvSpPr>
          <p:cNvPr id="86025" name="Text Box 9"/>
          <p:cNvSpPr txBox="1">
            <a:spLocks noChangeArrowheads="1"/>
          </p:cNvSpPr>
          <p:nvPr/>
        </p:nvSpPr>
        <p:spPr bwMode="auto">
          <a:xfrm>
            <a:off x="6248400" y="457200"/>
            <a:ext cx="24384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r>
              <a:rPr lang="en-US" altLang="en-US" sz="1600" b="0">
                <a:solidFill>
                  <a:schemeClr val="tx1"/>
                </a:solidFill>
                <a:latin typeface="Comic Sans MS" panose="030F0702030302020204" pitchFamily="66" charset="0"/>
              </a:rPr>
              <a:t>I’ll discuss those risks with my husband.</a:t>
            </a:r>
          </a:p>
        </p:txBody>
      </p:sp>
      <p:sp>
        <p:nvSpPr>
          <p:cNvPr id="86026" name="AutoShape 10"/>
          <p:cNvSpPr>
            <a:spLocks noChangeArrowheads="1"/>
          </p:cNvSpPr>
          <p:nvPr/>
        </p:nvSpPr>
        <p:spPr bwMode="auto">
          <a:xfrm>
            <a:off x="3200400" y="304800"/>
            <a:ext cx="2590800" cy="914400"/>
          </a:xfrm>
          <a:prstGeom prst="wedgeRoundRectCallout">
            <a:avLst>
              <a:gd name="adj1" fmla="val -10907"/>
              <a:gd name="adj2" fmla="val 159722"/>
              <a:gd name="adj3" fmla="val 16667"/>
            </a:avLst>
          </a:prstGeom>
          <a:solidFill>
            <a:srgbClr val="F6FFD0"/>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1600" b="0">
              <a:solidFill>
                <a:schemeClr val="tx1"/>
              </a:solidFill>
              <a:latin typeface="Times" panose="02020603050405020304" pitchFamily="18" charset="0"/>
            </a:endParaRPr>
          </a:p>
        </p:txBody>
      </p:sp>
      <p:sp>
        <p:nvSpPr>
          <p:cNvPr id="86027" name="Text Box 11"/>
          <p:cNvSpPr txBox="1">
            <a:spLocks noChangeArrowheads="1"/>
          </p:cNvSpPr>
          <p:nvPr/>
        </p:nvSpPr>
        <p:spPr bwMode="auto">
          <a:xfrm>
            <a:off x="3200400" y="457200"/>
            <a:ext cx="2590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spcBef>
                <a:spcPct val="50000"/>
              </a:spcBef>
            </a:pPr>
            <a:r>
              <a:rPr lang="en-US" altLang="en-US" sz="1600" b="0">
                <a:solidFill>
                  <a:schemeClr val="tx1"/>
                </a:solidFill>
                <a:latin typeface="Tahoma" panose="020B0604030504040204" pitchFamily="34" charset="0"/>
              </a:rPr>
              <a:t>Yes, I’d like to try that new medication!</a:t>
            </a:r>
          </a:p>
        </p:txBody>
      </p:sp>
      <p:sp>
        <p:nvSpPr>
          <p:cNvPr id="86028" name="Text Box 12"/>
          <p:cNvSpPr txBox="1">
            <a:spLocks noChangeArrowheads="1"/>
          </p:cNvSpPr>
          <p:nvPr/>
        </p:nvSpPr>
        <p:spPr bwMode="auto">
          <a:xfrm>
            <a:off x="533400" y="457200"/>
            <a:ext cx="24384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r>
              <a:rPr lang="en-US" altLang="en-US" sz="1600">
                <a:solidFill>
                  <a:schemeClr val="tx1"/>
                </a:solidFill>
              </a:rPr>
              <a:t>Wow… </a:t>
            </a:r>
          </a:p>
          <a:p>
            <a:pPr algn="ctr"/>
            <a:r>
              <a:rPr lang="en-US" altLang="en-US" sz="1600">
                <a:solidFill>
                  <a:schemeClr val="tx1"/>
                </a:solidFill>
              </a:rPr>
              <a:t>I never knew that high blood pressure could be so dangerous at my age!</a:t>
            </a:r>
          </a:p>
        </p:txBody>
      </p:sp>
      <p:sp>
        <p:nvSpPr>
          <p:cNvPr id="86029" name="Text Box 13"/>
          <p:cNvSpPr txBox="1">
            <a:spLocks noChangeArrowheads="1"/>
          </p:cNvSpPr>
          <p:nvPr/>
        </p:nvSpPr>
        <p:spPr bwMode="auto">
          <a:xfrm>
            <a:off x="381000" y="5562600"/>
            <a:ext cx="8077200" cy="579438"/>
          </a:xfrm>
          <a:prstGeom prst="rect">
            <a:avLst/>
          </a:prstGeom>
          <a:noFill/>
          <a:ln w="9525">
            <a:noFill/>
            <a:miter lim="800000"/>
            <a:headEnd/>
            <a:tailEnd/>
          </a:ln>
          <a:effectLst/>
        </p:spPr>
        <p:txBody>
          <a:bodyPr>
            <a:spAutoFit/>
          </a:bodyPr>
          <a:lstStyle/>
          <a:p>
            <a:pPr>
              <a:spcBef>
                <a:spcPct val="50000"/>
              </a:spcBef>
              <a:defRPr/>
            </a:pPr>
            <a:endParaRPr lang="en-US" sz="3200">
              <a:effectLst>
                <a:outerShdw blurRad="38100" dist="38100" dir="2700000" algn="tl">
                  <a:srgbClr val="FFFFFF"/>
                </a:outerShdw>
              </a:effectLst>
              <a:latin typeface="Arial" charset="0"/>
            </a:endParaRPr>
          </a:p>
        </p:txBody>
      </p:sp>
      <p:sp>
        <p:nvSpPr>
          <p:cNvPr id="86035" name="Text Box 19"/>
          <p:cNvSpPr txBox="1">
            <a:spLocks noChangeArrowheads="1"/>
          </p:cNvSpPr>
          <p:nvPr/>
        </p:nvSpPr>
        <p:spPr bwMode="auto">
          <a:xfrm>
            <a:off x="457200" y="5486400"/>
            <a:ext cx="8305800" cy="822325"/>
          </a:xfrm>
          <a:prstGeom prst="rect">
            <a:avLst/>
          </a:prstGeom>
          <a:noFill/>
          <a:ln w="9525">
            <a:noFill/>
            <a:miter lim="800000"/>
            <a:headEnd/>
            <a:tailEnd/>
          </a:ln>
          <a:effectLst/>
        </p:spPr>
        <p:txBody>
          <a:bodyPr>
            <a:spAutoFit/>
          </a:bodyPr>
          <a:lstStyle/>
          <a:p>
            <a:pPr algn="ctr">
              <a:defRPr/>
            </a:pPr>
            <a:r>
              <a:rPr lang="en-US" sz="2400" b="0" dirty="0">
                <a:solidFill>
                  <a:srgbClr val="FBFF81"/>
                </a:solidFill>
                <a:effectLst>
                  <a:outerShdw blurRad="38100" dist="38100" dir="2700000" algn="tl">
                    <a:srgbClr val="000000"/>
                  </a:outerShdw>
                </a:effectLst>
                <a:latin typeface="Arial" charset="0"/>
              </a:rPr>
              <a:t>Education about current alternatives and risks is often needed… </a:t>
            </a:r>
            <a:r>
              <a:rPr lang="en-US" sz="2400" b="0" i="1" dirty="0">
                <a:solidFill>
                  <a:srgbClr val="FBFF81"/>
                </a:solidFill>
                <a:effectLst>
                  <a:outerShdw blurRad="38100" dist="38100" dir="2700000" algn="tl">
                    <a:srgbClr val="000000"/>
                  </a:outerShdw>
                </a:effectLst>
                <a:latin typeface="Arial" charset="0"/>
              </a:rPr>
              <a:t>for both the Patient </a:t>
            </a:r>
            <a:r>
              <a:rPr lang="en-US" sz="2400" b="0" i="1" u="sng" dirty="0">
                <a:solidFill>
                  <a:srgbClr val="FBFF81"/>
                </a:solidFill>
                <a:effectLst>
                  <a:outerShdw blurRad="38100" dist="38100" dir="2700000" algn="tl">
                    <a:srgbClr val="000000"/>
                  </a:outerShdw>
                </a:effectLst>
                <a:latin typeface="Arial" charset="0"/>
              </a:rPr>
              <a:t>and</a:t>
            </a:r>
            <a:r>
              <a:rPr lang="en-US" sz="2400" b="0" i="1" dirty="0">
                <a:solidFill>
                  <a:srgbClr val="FBFF81"/>
                </a:solidFill>
                <a:effectLst>
                  <a:outerShdw blurRad="38100" dist="38100" dir="2700000" algn="tl">
                    <a:srgbClr val="000000"/>
                  </a:outerShdw>
                </a:effectLst>
                <a:latin typeface="Arial" charset="0"/>
              </a:rPr>
              <a:t> the Doctor!</a:t>
            </a:r>
          </a:p>
        </p:txBody>
      </p:sp>
    </p:spTree>
    <p:extLst>
      <p:ext uri="{BB962C8B-B14F-4D97-AF65-F5344CB8AC3E}">
        <p14:creationId xmlns:p14="http://schemas.microsoft.com/office/powerpoint/2010/main" val="17911080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1049088" presetClass="entr" presetSubtype="59992016" fill="hold" grpId="0" nodeType="afterEffect">
                                  <p:stCondLst>
                                    <p:cond delay="0"/>
                                  </p:stCondLst>
                                  <p:childTnLst>
                                    <p:set>
                                      <p:cBhvr>
                                        <p:cTn id="6" dur="1" fill="hold">
                                          <p:stCondLst>
                                            <p:cond delay="499"/>
                                          </p:stCondLst>
                                        </p:cTn>
                                        <p:tgtEl>
                                          <p:spTgt spid="86028"/>
                                        </p:tgtEl>
                                        <p:attrNameLst>
                                          <p:attrName>style.visibility</p:attrName>
                                        </p:attrNameLst>
                                      </p:cBhvr>
                                      <p:to>
                                        <p:strVal val="visible"/>
                                      </p:to>
                                    </p:set>
                                  </p:childTnLst>
                                </p:cTn>
                              </p:par>
                            </p:childTnLst>
                          </p:cTn>
                        </p:par>
                        <p:par>
                          <p:cTn id="7" fill="hold" nodeType="afterGroup">
                            <p:stCondLst>
                              <p:cond delay="500"/>
                            </p:stCondLst>
                            <p:childTnLst>
                              <p:par>
                                <p:cTn id="8" presetID="61049088" presetClass="entr" presetSubtype="65121064" fill="hold" grpId="0" nodeType="afterEffect">
                                  <p:stCondLst>
                                    <p:cond delay="0"/>
                                  </p:stCondLst>
                                  <p:childTnLst>
                                    <p:set>
                                      <p:cBhvr>
                                        <p:cTn id="9" dur="1" fill="hold">
                                          <p:stCondLst>
                                            <p:cond delay="499"/>
                                          </p:stCondLst>
                                        </p:cTn>
                                        <p:tgtEl>
                                          <p:spTgt spid="86026"/>
                                        </p:tgtEl>
                                        <p:attrNameLst>
                                          <p:attrName>style.visibility</p:attrName>
                                        </p:attrNameLst>
                                      </p:cBhvr>
                                      <p:to>
                                        <p:strVal val="visible"/>
                                      </p:to>
                                    </p:set>
                                  </p:childTnLst>
                                </p:cTn>
                              </p:par>
                            </p:childTnLst>
                          </p:cTn>
                        </p:par>
                        <p:par>
                          <p:cTn id="10" fill="hold" nodeType="afterGroup">
                            <p:stCondLst>
                              <p:cond delay="1000"/>
                            </p:stCondLst>
                            <p:childTnLst>
                              <p:par>
                                <p:cTn id="11" presetID="61049088" presetClass="entr" presetSubtype="68370600" fill="hold" grpId="0" nodeType="afterEffect">
                                  <p:stCondLst>
                                    <p:cond delay="0"/>
                                  </p:stCondLst>
                                  <p:childTnLst>
                                    <p:set>
                                      <p:cBhvr>
                                        <p:cTn id="12" dur="1" fill="hold">
                                          <p:stCondLst>
                                            <p:cond delay="499"/>
                                          </p:stCondLst>
                                        </p:cTn>
                                        <p:tgtEl>
                                          <p:spTgt spid="86027"/>
                                        </p:tgtEl>
                                        <p:attrNameLst>
                                          <p:attrName>style.visibility</p:attrName>
                                        </p:attrNameLst>
                                      </p:cBhvr>
                                      <p:to>
                                        <p:strVal val="visible"/>
                                      </p:to>
                                    </p:set>
                                  </p:childTnLst>
                                </p:cTn>
                              </p:par>
                            </p:childTnLst>
                          </p:cTn>
                        </p:par>
                        <p:par>
                          <p:cTn id="13" fill="hold" nodeType="afterGroup">
                            <p:stCondLst>
                              <p:cond delay="1500"/>
                            </p:stCondLst>
                            <p:childTnLst>
                              <p:par>
                                <p:cTn id="14" presetID="61049088" presetClass="entr" presetSubtype="65121576" fill="hold" grpId="0" nodeType="afterEffect">
                                  <p:stCondLst>
                                    <p:cond delay="0"/>
                                  </p:stCondLst>
                                  <p:childTnLst>
                                    <p:set>
                                      <p:cBhvr>
                                        <p:cTn id="15" dur="1" fill="hold">
                                          <p:stCondLst>
                                            <p:cond delay="499"/>
                                          </p:stCondLst>
                                        </p:cTn>
                                        <p:tgtEl>
                                          <p:spTgt spid="86024"/>
                                        </p:tgtEl>
                                        <p:attrNameLst>
                                          <p:attrName>style.visibility</p:attrName>
                                        </p:attrNameLst>
                                      </p:cBhvr>
                                      <p:to>
                                        <p:strVal val="visible"/>
                                      </p:to>
                                    </p:set>
                                  </p:childTnLst>
                                </p:cTn>
                              </p:par>
                            </p:childTnLst>
                          </p:cTn>
                        </p:par>
                        <p:par>
                          <p:cTn id="16" fill="hold" nodeType="afterGroup">
                            <p:stCondLst>
                              <p:cond delay="2000"/>
                            </p:stCondLst>
                            <p:childTnLst>
                              <p:par>
                                <p:cTn id="17" presetID="61049088" presetClass="entr" presetSubtype="65122216" fill="hold" grpId="0" nodeType="afterEffect">
                                  <p:stCondLst>
                                    <p:cond delay="0"/>
                                  </p:stCondLst>
                                  <p:childTnLst>
                                    <p:set>
                                      <p:cBhvr>
                                        <p:cTn id="18" dur="1" fill="hold">
                                          <p:stCondLst>
                                            <p:cond delay="499"/>
                                          </p:stCondLst>
                                        </p:cTn>
                                        <p:tgtEl>
                                          <p:spTgt spid="860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animBg="1" autoUpdateAnimBg="0"/>
      <p:bldP spid="86025" grpId="0" autoUpdateAnimBg="0"/>
      <p:bldP spid="86026" grpId="0" animBg="1" autoUpdateAnimBg="0"/>
      <p:bldP spid="86027" grpId="0" autoUpdateAnimBg="0"/>
      <p:bldP spid="8602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9"/>
          <p:cNvSpPr>
            <a:spLocks noGrp="1" noChangeArrowheads="1"/>
          </p:cNvSpPr>
          <p:nvPr>
            <p:ph type="subTitle" idx="1"/>
          </p:nvPr>
        </p:nvSpPr>
        <p:spPr/>
        <p:txBody>
          <a:bodyPr rtlCol="1">
            <a:normAutofit/>
          </a:bodyPr>
          <a:lstStyle/>
          <a:p>
            <a:pPr fontAlgn="auto">
              <a:spcAft>
                <a:spcPts val="0"/>
              </a:spcAft>
              <a:defRPr/>
            </a:pPr>
            <a:endParaRPr lang="x-none" smtClean="0"/>
          </a:p>
        </p:txBody>
      </p:sp>
      <p:sp>
        <p:nvSpPr>
          <p:cNvPr id="555011" name="Oval 3"/>
          <p:cNvSpPr>
            <a:spLocks noChangeArrowheads="1"/>
          </p:cNvSpPr>
          <p:nvPr/>
        </p:nvSpPr>
        <p:spPr bwMode="auto">
          <a:xfrm>
            <a:off x="1828800" y="2286000"/>
            <a:ext cx="6553200" cy="3810000"/>
          </a:xfrm>
          <a:prstGeom prst="ellipse">
            <a:avLst/>
          </a:prstGeom>
          <a:solidFill>
            <a:srgbClr val="CCFFCC"/>
          </a:solidFill>
          <a:ln w="9525">
            <a:solidFill>
              <a:schemeClr val="tx1"/>
            </a:solidFill>
            <a:miter lim="800000"/>
            <a:headEnd/>
            <a:tailEnd/>
          </a:ln>
        </p:spPr>
        <p:txBody>
          <a:bodyPr wrap="none" anchor="ctr"/>
          <a:lstStyle/>
          <a:p>
            <a:pPr algn="ctr" rtl="1"/>
            <a:endParaRPr lang="x-none" sz="2400">
              <a:latin typeface="Times New Roman" pitchFamily="18" charset="0"/>
            </a:endParaRPr>
          </a:p>
        </p:txBody>
      </p:sp>
      <p:sp>
        <p:nvSpPr>
          <p:cNvPr id="555012" name="Oval 4"/>
          <p:cNvSpPr>
            <a:spLocks noChangeArrowheads="1"/>
          </p:cNvSpPr>
          <p:nvPr/>
        </p:nvSpPr>
        <p:spPr bwMode="auto">
          <a:xfrm>
            <a:off x="1828800" y="2438400"/>
            <a:ext cx="5105400" cy="3505200"/>
          </a:xfrm>
          <a:prstGeom prst="ellipse">
            <a:avLst/>
          </a:prstGeom>
          <a:solidFill>
            <a:srgbClr val="7ABC32"/>
          </a:solidFill>
          <a:ln w="9525">
            <a:solidFill>
              <a:schemeClr val="tx1"/>
            </a:solidFill>
            <a:miter lim="800000"/>
            <a:headEnd/>
            <a:tailEnd/>
          </a:ln>
        </p:spPr>
        <p:txBody>
          <a:bodyPr wrap="none" anchor="ctr"/>
          <a:lstStyle/>
          <a:p>
            <a:pPr algn="ctr" rtl="1"/>
            <a:endParaRPr lang="x-none" sz="2400">
              <a:latin typeface="Times New Roman" pitchFamily="18" charset="0"/>
            </a:endParaRPr>
          </a:p>
        </p:txBody>
      </p:sp>
      <p:sp>
        <p:nvSpPr>
          <p:cNvPr id="555013" name="Oval 5"/>
          <p:cNvSpPr>
            <a:spLocks noChangeArrowheads="1"/>
          </p:cNvSpPr>
          <p:nvPr/>
        </p:nvSpPr>
        <p:spPr bwMode="auto">
          <a:xfrm>
            <a:off x="1828800" y="2895600"/>
            <a:ext cx="3200400" cy="2590800"/>
          </a:xfrm>
          <a:prstGeom prst="ellipse">
            <a:avLst/>
          </a:prstGeom>
          <a:solidFill>
            <a:srgbClr val="006666"/>
          </a:solidFill>
          <a:ln w="9525">
            <a:solidFill>
              <a:srgbClr val="005C8A"/>
            </a:solidFill>
            <a:miter lim="800000"/>
            <a:headEnd/>
            <a:tailEnd/>
          </a:ln>
        </p:spPr>
        <p:txBody>
          <a:bodyPr wrap="none" anchor="ctr"/>
          <a:lstStyle/>
          <a:p>
            <a:pPr algn="r" rtl="1"/>
            <a:endParaRPr lang="x-none">
              <a:latin typeface="Calibri" pitchFamily="34" charset="0"/>
            </a:endParaRPr>
          </a:p>
        </p:txBody>
      </p:sp>
      <p:sp>
        <p:nvSpPr>
          <p:cNvPr id="555014" name="Text Box 6"/>
          <p:cNvSpPr txBox="1">
            <a:spLocks noChangeArrowheads="1"/>
          </p:cNvSpPr>
          <p:nvPr/>
        </p:nvSpPr>
        <p:spPr bwMode="auto">
          <a:xfrm>
            <a:off x="6858000" y="3886200"/>
            <a:ext cx="1336675" cy="579438"/>
          </a:xfrm>
          <a:prstGeom prst="rect">
            <a:avLst/>
          </a:prstGeom>
          <a:noFill/>
          <a:ln w="9525">
            <a:noFill/>
            <a:miter lim="800000"/>
            <a:headEnd/>
            <a:tailEnd/>
          </a:ln>
          <a:effectLst/>
        </p:spPr>
        <p:txBody>
          <a:bodyPr wrap="none">
            <a:spAutoFit/>
          </a:bodyPr>
          <a:lstStyle/>
          <a:p>
            <a:pPr algn="r" rtl="1" fontAlgn="auto">
              <a:spcAft>
                <a:spcPts val="0"/>
              </a:spcAft>
              <a:defRPr/>
            </a:pPr>
            <a:r>
              <a:rPr lang="en-US" sz="3200" b="1">
                <a:solidFill>
                  <a:srgbClr val="336699"/>
                </a:solidFill>
                <a:effectLst>
                  <a:outerShdw blurRad="38100" dist="38100" dir="2700000" algn="tl">
                    <a:srgbClr val="000000"/>
                  </a:outerShdw>
                </a:effectLst>
                <a:latin typeface="Arial" charset="0"/>
                <a:cs typeface="Arial" charset="0"/>
              </a:rPr>
              <a:t>EBHC</a:t>
            </a:r>
          </a:p>
        </p:txBody>
      </p:sp>
      <p:sp>
        <p:nvSpPr>
          <p:cNvPr id="555015" name="Text Box 7"/>
          <p:cNvSpPr txBox="1">
            <a:spLocks noChangeArrowheads="1"/>
          </p:cNvSpPr>
          <p:nvPr/>
        </p:nvSpPr>
        <p:spPr bwMode="auto">
          <a:xfrm>
            <a:off x="5181600" y="3962400"/>
            <a:ext cx="1524000" cy="579438"/>
          </a:xfrm>
          <a:prstGeom prst="rect">
            <a:avLst/>
          </a:prstGeom>
          <a:noFill/>
          <a:ln w="9525">
            <a:noFill/>
            <a:miter lim="800000"/>
            <a:headEnd/>
            <a:tailEnd/>
          </a:ln>
          <a:effectLst/>
        </p:spPr>
        <p:txBody>
          <a:bodyPr>
            <a:spAutoFit/>
          </a:bodyPr>
          <a:lstStyle/>
          <a:p>
            <a:pPr algn="r" rtl="1" fontAlgn="auto">
              <a:spcAft>
                <a:spcPts val="0"/>
              </a:spcAft>
              <a:defRPr/>
            </a:pPr>
            <a:r>
              <a:rPr lang="en-US" sz="3200" b="1">
                <a:solidFill>
                  <a:srgbClr val="FFFFFF"/>
                </a:solidFill>
                <a:effectLst>
                  <a:outerShdw blurRad="38100" dist="38100" dir="2700000" algn="tl">
                    <a:srgbClr val="000000"/>
                  </a:outerShdw>
                </a:effectLst>
                <a:latin typeface="Arial" charset="0"/>
                <a:cs typeface="Arial" charset="0"/>
              </a:rPr>
              <a:t>EBCP</a:t>
            </a:r>
          </a:p>
        </p:txBody>
      </p:sp>
      <p:sp>
        <p:nvSpPr>
          <p:cNvPr id="555016" name="Text Box 8"/>
          <p:cNvSpPr txBox="1">
            <a:spLocks noChangeArrowheads="1"/>
          </p:cNvSpPr>
          <p:nvPr/>
        </p:nvSpPr>
        <p:spPr bwMode="auto">
          <a:xfrm>
            <a:off x="2895600" y="3962400"/>
            <a:ext cx="1087438" cy="579438"/>
          </a:xfrm>
          <a:prstGeom prst="rect">
            <a:avLst/>
          </a:prstGeom>
          <a:noFill/>
          <a:ln w="9525">
            <a:noFill/>
            <a:miter lim="800000"/>
            <a:headEnd/>
            <a:tailEnd/>
          </a:ln>
          <a:effectLst/>
        </p:spPr>
        <p:txBody>
          <a:bodyPr wrap="none">
            <a:spAutoFit/>
          </a:bodyPr>
          <a:lstStyle/>
          <a:p>
            <a:pPr algn="r" rtl="1" fontAlgn="auto">
              <a:spcAft>
                <a:spcPts val="0"/>
              </a:spcAft>
              <a:defRPr/>
            </a:pPr>
            <a:r>
              <a:rPr lang="en-US" sz="3200" b="1">
                <a:solidFill>
                  <a:schemeClr val="bg1"/>
                </a:solidFill>
                <a:effectLst>
                  <a:outerShdw blurRad="38100" dist="38100" dir="2700000" algn="tl">
                    <a:srgbClr val="000000"/>
                  </a:outerShdw>
                </a:effectLst>
                <a:latin typeface="Arial" charset="0"/>
                <a:cs typeface="Arial" charset="0"/>
              </a:rPr>
              <a:t>EBM</a:t>
            </a:r>
          </a:p>
        </p:txBody>
      </p:sp>
      <p:sp>
        <p:nvSpPr>
          <p:cNvPr id="555018" name="Rectangle 10"/>
          <p:cNvSpPr>
            <a:spLocks noChangeArrowheads="1"/>
          </p:cNvSpPr>
          <p:nvPr/>
        </p:nvSpPr>
        <p:spPr bwMode="auto">
          <a:xfrm>
            <a:off x="1714500" y="357188"/>
            <a:ext cx="5715000" cy="714375"/>
          </a:xfrm>
          <a:prstGeom prst="rect">
            <a:avLst/>
          </a:prstGeom>
          <a:solidFill>
            <a:srgbClr val="CCFFCC"/>
          </a:solidFill>
          <a:ln w="9525">
            <a:noFill/>
            <a:miter lim="800000"/>
            <a:headEnd/>
            <a:tailEnd/>
          </a:ln>
          <a:effectLst/>
        </p:spPr>
        <p:txBody>
          <a:bodyPr anchor="ctr"/>
          <a:lstStyle/>
          <a:p>
            <a:pPr marL="838200" indent="-838200" algn="ctr" rtl="1" fontAlgn="auto">
              <a:spcAft>
                <a:spcPts val="0"/>
              </a:spcAft>
              <a:buSzPct val="60000"/>
              <a:defRPr/>
            </a:pPr>
            <a:r>
              <a:rPr lang="en-US" sz="4400" dirty="0">
                <a:solidFill>
                  <a:srgbClr val="000000"/>
                </a:solidFill>
                <a:effectLst>
                  <a:outerShdw blurRad="38100" dist="38100" dir="2700000" algn="tl">
                    <a:srgbClr val="000000"/>
                  </a:outerShdw>
                </a:effectLst>
                <a:latin typeface="Arial" charset="0"/>
                <a:cs typeface="Arial" charset="0"/>
              </a:rPr>
              <a:t> </a:t>
            </a:r>
            <a:r>
              <a:rPr lang="en-US" sz="3600" b="1" dirty="0">
                <a:solidFill>
                  <a:srgbClr val="000000"/>
                </a:solidFill>
                <a:latin typeface="Arial" charset="0"/>
                <a:cs typeface="Arial" charset="0"/>
              </a:rPr>
              <a:t>EBM, EBCP &amp; EBHC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55013"/>
                                        </p:tgtEl>
                                        <p:attrNameLst>
                                          <p:attrName>style.visibility</p:attrName>
                                        </p:attrNameLst>
                                      </p:cBhvr>
                                      <p:to>
                                        <p:strVal val="visible"/>
                                      </p:to>
                                    </p:set>
                                  </p:childTnLst>
                                </p:cTn>
                              </p:par>
                            </p:childTnLst>
                          </p:cTn>
                        </p:par>
                        <p:par>
                          <p:cTn id="7" fill="hold">
                            <p:stCondLst>
                              <p:cond delay="500"/>
                            </p:stCondLst>
                            <p:childTnLst>
                              <p:par>
                                <p:cTn id="8" presetID="4" presetClass="entr" presetSubtype="32" fill="hold" grpId="0" nodeType="afterEffect">
                                  <p:stCondLst>
                                    <p:cond delay="0"/>
                                  </p:stCondLst>
                                  <p:childTnLst>
                                    <p:set>
                                      <p:cBhvr>
                                        <p:cTn id="9" dur="1" fill="hold">
                                          <p:stCondLst>
                                            <p:cond delay="0"/>
                                          </p:stCondLst>
                                        </p:cTn>
                                        <p:tgtEl>
                                          <p:spTgt spid="555016"/>
                                        </p:tgtEl>
                                        <p:attrNameLst>
                                          <p:attrName>style.visibility</p:attrName>
                                        </p:attrNameLst>
                                      </p:cBhvr>
                                      <p:to>
                                        <p:strVal val="visible"/>
                                      </p:to>
                                    </p:set>
                                    <p:animEffect transition="in" filter="box(out)">
                                      <p:cBhvr>
                                        <p:cTn id="10" dur="500"/>
                                        <p:tgtEl>
                                          <p:spTgt spid="5550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55012"/>
                                        </p:tgtEl>
                                        <p:attrNameLst>
                                          <p:attrName>style.visibility</p:attrName>
                                        </p:attrNameLst>
                                      </p:cBhvr>
                                      <p:to>
                                        <p:strVal val="visible"/>
                                      </p:to>
                                    </p:set>
                                  </p:childTnLst>
                                </p:cTn>
                              </p:par>
                            </p:childTnLst>
                          </p:cTn>
                        </p:par>
                        <p:par>
                          <p:cTn id="15" fill="hold">
                            <p:stCondLst>
                              <p:cond delay="500"/>
                            </p:stCondLst>
                            <p:childTnLst>
                              <p:par>
                                <p:cTn id="16" presetID="5" presetClass="entr" presetSubtype="10" fill="hold" grpId="0" nodeType="afterEffect">
                                  <p:stCondLst>
                                    <p:cond delay="0"/>
                                  </p:stCondLst>
                                  <p:childTnLst>
                                    <p:set>
                                      <p:cBhvr>
                                        <p:cTn id="17" dur="1" fill="hold">
                                          <p:stCondLst>
                                            <p:cond delay="0"/>
                                          </p:stCondLst>
                                        </p:cTn>
                                        <p:tgtEl>
                                          <p:spTgt spid="555015"/>
                                        </p:tgtEl>
                                        <p:attrNameLst>
                                          <p:attrName>style.visibility</p:attrName>
                                        </p:attrNameLst>
                                      </p:cBhvr>
                                      <p:to>
                                        <p:strVal val="visible"/>
                                      </p:to>
                                    </p:set>
                                    <p:animEffect transition="in" filter="checkerboard(across)">
                                      <p:cBhvr>
                                        <p:cTn id="18" dur="500"/>
                                        <p:tgtEl>
                                          <p:spTgt spid="55501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55011"/>
                                        </p:tgtEl>
                                        <p:attrNameLst>
                                          <p:attrName>style.visibility</p:attrName>
                                        </p:attrNameLst>
                                      </p:cBhvr>
                                      <p:to>
                                        <p:strVal val="visible"/>
                                      </p:to>
                                    </p:se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555014"/>
                                        </p:tgtEl>
                                        <p:attrNameLst>
                                          <p:attrName>style.visibility</p:attrName>
                                        </p:attrNameLst>
                                      </p:cBhvr>
                                      <p:to>
                                        <p:strVal val="visible"/>
                                      </p:to>
                                    </p:set>
                                    <p:animEffect transition="in" filter="wipe(left)">
                                      <p:cBhvr>
                                        <p:cTn id="26" dur="500"/>
                                        <p:tgtEl>
                                          <p:spTgt spid="555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011" grpId="0" animBg="1" autoUpdateAnimBg="0"/>
      <p:bldP spid="555012" grpId="0" animBg="1" autoUpdateAnimBg="0"/>
      <p:bldP spid="555013" grpId="0" animBg="1"/>
      <p:bldP spid="555014" grpId="0" autoUpdateAnimBg="0"/>
      <p:bldP spid="555015" grpId="0" autoUpdateAnimBg="0"/>
      <p:bldP spid="55501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571500" y="1214438"/>
            <a:ext cx="8229600" cy="1143000"/>
          </a:xfrm>
        </p:spPr>
        <p:txBody>
          <a:bodyPr lIns="92075" tIns="46038" rIns="92075" bIns="46038" rtlCol="1" anchor="b">
            <a:normAutofit/>
          </a:bodyPr>
          <a:lstStyle/>
          <a:p>
            <a:pPr fontAlgn="auto">
              <a:spcAft>
                <a:spcPts val="0"/>
              </a:spcAft>
              <a:defRPr/>
            </a:pPr>
            <a:r>
              <a:rPr lang="en-US" b="1" dirty="0" smtClean="0">
                <a:solidFill>
                  <a:srgbClr val="006666"/>
                </a:solidFill>
                <a:effectLst>
                  <a:outerShdw blurRad="38100" dist="38100" dir="2700000" algn="tl">
                    <a:srgbClr val="000000"/>
                  </a:outerShdw>
                </a:effectLst>
                <a:latin typeface="Arial" charset="0"/>
              </a:rPr>
              <a:t>Is It Something New?</a:t>
            </a:r>
          </a:p>
        </p:txBody>
      </p:sp>
      <p:sp>
        <p:nvSpPr>
          <p:cNvPr id="391171" name="Rectangle 3"/>
          <p:cNvSpPr>
            <a:spLocks noGrp="1" noChangeArrowheads="1"/>
          </p:cNvSpPr>
          <p:nvPr>
            <p:ph type="body" idx="1"/>
          </p:nvPr>
        </p:nvSpPr>
        <p:spPr>
          <a:xfrm>
            <a:off x="2209800" y="3048000"/>
            <a:ext cx="7772400" cy="3276600"/>
          </a:xfrm>
        </p:spPr>
        <p:txBody>
          <a:bodyPr lIns="92075" tIns="46038" rIns="92075" bIns="46038" rtlCol="1">
            <a:normAutofit/>
          </a:bodyPr>
          <a:lstStyle/>
          <a:p>
            <a:pPr fontAlgn="auto">
              <a:lnSpc>
                <a:spcPct val="120000"/>
              </a:lnSpc>
              <a:spcAft>
                <a:spcPts val="0"/>
              </a:spcAft>
              <a:buFont typeface="Wingdings" pitchFamily="2" charset="2"/>
              <a:buChar char="ü"/>
              <a:defRPr/>
            </a:pPr>
            <a:r>
              <a:rPr lang="en-US" sz="3600" dirty="0" smtClean="0">
                <a:solidFill>
                  <a:srgbClr val="E20071"/>
                </a:solidFill>
              </a:rPr>
              <a:t>  </a:t>
            </a:r>
            <a:r>
              <a:rPr lang="en-US" dirty="0" smtClean="0">
                <a:solidFill>
                  <a:srgbClr val="E20071"/>
                </a:solidFill>
                <a:effectLst>
                  <a:outerShdw blurRad="38100" dist="38100" dir="2700000" algn="tl">
                    <a:srgbClr val="000000"/>
                  </a:outerShdw>
                </a:effectLst>
              </a:rPr>
              <a:t>The term</a:t>
            </a:r>
          </a:p>
          <a:p>
            <a:pPr fontAlgn="auto">
              <a:lnSpc>
                <a:spcPct val="120000"/>
              </a:lnSpc>
              <a:spcAft>
                <a:spcPts val="0"/>
              </a:spcAft>
              <a:buFont typeface="Wingdings" pitchFamily="2" charset="2"/>
              <a:buChar char="ü"/>
              <a:defRPr/>
            </a:pPr>
            <a:r>
              <a:rPr lang="en-US" sz="3600" dirty="0" smtClean="0">
                <a:solidFill>
                  <a:srgbClr val="FFCC00"/>
                </a:solidFill>
              </a:rPr>
              <a:t>  </a:t>
            </a:r>
            <a:r>
              <a:rPr lang="en-US" dirty="0" smtClean="0">
                <a:solidFill>
                  <a:srgbClr val="FFCC00"/>
                </a:solidFill>
                <a:effectLst>
                  <a:outerShdw blurRad="38100" dist="38100" dir="2700000" algn="tl">
                    <a:srgbClr val="000000"/>
                  </a:outerShdw>
                </a:effectLst>
              </a:rPr>
              <a:t>Formalization of the process</a:t>
            </a:r>
            <a:r>
              <a:rPr lang="en-US" sz="3600" dirty="0" smtClean="0">
                <a:solidFill>
                  <a:srgbClr val="00DA82"/>
                </a:solidFill>
                <a:effectLst>
                  <a:outerShdw blurRad="38100" dist="38100" dir="2700000" algn="tl">
                    <a:srgbClr val="000000"/>
                  </a:outerShdw>
                </a:effectLst>
              </a:rPr>
              <a:t> </a:t>
            </a:r>
          </a:p>
          <a:p>
            <a:pPr fontAlgn="auto">
              <a:lnSpc>
                <a:spcPct val="120000"/>
              </a:lnSpc>
              <a:spcAft>
                <a:spcPts val="0"/>
              </a:spcAft>
              <a:buFont typeface="Wingdings" pitchFamily="2" charset="2"/>
              <a:buChar char="ü"/>
              <a:defRPr/>
            </a:pPr>
            <a:r>
              <a:rPr lang="en-US" sz="3600" dirty="0" smtClean="0">
                <a:solidFill>
                  <a:srgbClr val="00DA82"/>
                </a:solidFill>
                <a:effectLst>
                  <a:outerShdw blurRad="38100" dist="38100" dir="2700000" algn="tl">
                    <a:srgbClr val="000000"/>
                  </a:outerShdw>
                </a:effectLst>
              </a:rPr>
              <a:t>  </a:t>
            </a:r>
            <a:r>
              <a:rPr lang="en-US" dirty="0" smtClean="0">
                <a:solidFill>
                  <a:srgbClr val="00DA82"/>
                </a:solidFill>
                <a:effectLst>
                  <a:outerShdw blurRad="38100" dist="38100" dir="2700000" algn="tl">
                    <a:srgbClr val="000000"/>
                  </a:outerShdw>
                </a:effectLst>
              </a:rPr>
              <a:t>The systems and technology</a:t>
            </a:r>
            <a:r>
              <a:rPr lang="en-US" sz="3600" dirty="0" smtClean="0">
                <a:solidFill>
                  <a:srgbClr val="FFCC00"/>
                </a:solidFill>
              </a:rPr>
              <a:t> </a:t>
            </a:r>
          </a:p>
          <a:p>
            <a:pPr fontAlgn="auto">
              <a:lnSpc>
                <a:spcPct val="120000"/>
              </a:lnSpc>
              <a:spcAft>
                <a:spcPts val="0"/>
              </a:spcAft>
              <a:buFont typeface="Wingdings" pitchFamily="2" charset="2"/>
              <a:buNone/>
              <a:defRPr/>
            </a:pPr>
            <a:r>
              <a:rPr lang="en-US" sz="3600" b="1" dirty="0" smtClean="0">
                <a:solidFill>
                  <a:srgbClr val="006666"/>
                </a:solidFill>
                <a:latin typeface="Comic Sans MS" pitchFamily="66" charset="0"/>
              </a:rPr>
              <a:t>X</a:t>
            </a:r>
            <a:r>
              <a:rPr lang="en-US" sz="3600" b="1" dirty="0" smtClean="0">
                <a:solidFill>
                  <a:srgbClr val="006666"/>
                </a:solidFill>
              </a:rPr>
              <a:t>  THE ACTIVITIES	</a:t>
            </a:r>
            <a:r>
              <a:rPr lang="en-US" b="1" dirty="0" smtClean="0">
                <a:solidFill>
                  <a:schemeClr val="hlink"/>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1171">
                                            <p:txEl>
                                              <p:pRg st="0" end="0"/>
                                            </p:txEl>
                                          </p:spTgt>
                                        </p:tgtEl>
                                        <p:attrNameLst>
                                          <p:attrName>style.visibility</p:attrName>
                                        </p:attrNameLst>
                                      </p:cBhvr>
                                      <p:to>
                                        <p:strVal val="visible"/>
                                      </p:to>
                                    </p:set>
                                    <p:animEffect transition="in" filter="dissolve">
                                      <p:cBhvr>
                                        <p:cTn id="7" dur="500"/>
                                        <p:tgtEl>
                                          <p:spTgt spid="391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91171">
                                            <p:txEl>
                                              <p:pRg st="1" end="1"/>
                                            </p:txEl>
                                          </p:spTgt>
                                        </p:tgtEl>
                                        <p:attrNameLst>
                                          <p:attrName>style.visibility</p:attrName>
                                        </p:attrNameLst>
                                      </p:cBhvr>
                                      <p:to>
                                        <p:strVal val="visible"/>
                                      </p:to>
                                    </p:set>
                                    <p:animEffect transition="in" filter="dissolve">
                                      <p:cBhvr>
                                        <p:cTn id="12" dur="500"/>
                                        <p:tgtEl>
                                          <p:spTgt spid="391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1171">
                                            <p:txEl>
                                              <p:pRg st="2" end="2"/>
                                            </p:txEl>
                                          </p:spTgt>
                                        </p:tgtEl>
                                        <p:attrNameLst>
                                          <p:attrName>style.visibility</p:attrName>
                                        </p:attrNameLst>
                                      </p:cBhvr>
                                      <p:to>
                                        <p:strVal val="visible"/>
                                      </p:to>
                                    </p:set>
                                    <p:animEffect transition="in" filter="dissolve">
                                      <p:cBhvr>
                                        <p:cTn id="17" dur="500"/>
                                        <p:tgtEl>
                                          <p:spTgt spid="391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91171">
                                            <p:txEl>
                                              <p:pRg st="3" end="3"/>
                                            </p:txEl>
                                          </p:spTgt>
                                        </p:tgtEl>
                                        <p:attrNameLst>
                                          <p:attrName>style.visibility</p:attrName>
                                        </p:attrNameLst>
                                      </p:cBhvr>
                                      <p:to>
                                        <p:strVal val="visible"/>
                                      </p:to>
                                    </p:set>
                                    <p:animEffect transition="in" filter="fade">
                                      <p:cBhvr>
                                        <p:cTn id="22" dur="1000"/>
                                        <p:tgtEl>
                                          <p:spTgt spid="391171">
                                            <p:txEl>
                                              <p:pRg st="3" end="3"/>
                                            </p:txEl>
                                          </p:spTgt>
                                        </p:tgtEl>
                                      </p:cBhvr>
                                    </p:animEffect>
                                    <p:anim calcmode="lin" valueType="num">
                                      <p:cBhvr>
                                        <p:cTn id="23" dur="1000" fill="hold"/>
                                        <p:tgtEl>
                                          <p:spTgt spid="39117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91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ChangeArrowheads="1"/>
          </p:cNvSpPr>
          <p:nvPr/>
        </p:nvSpPr>
        <p:spPr bwMode="auto">
          <a:xfrm>
            <a:off x="271463" y="5256213"/>
            <a:ext cx="1978025" cy="1187450"/>
          </a:xfrm>
          <a:prstGeom prst="rect">
            <a:avLst/>
          </a:prstGeom>
          <a:noFill/>
          <a:ln w="9525">
            <a:noFill/>
            <a:miter lim="800000"/>
            <a:headEnd/>
            <a:tailEnd/>
          </a:ln>
        </p:spPr>
        <p:txBody>
          <a:bodyPr>
            <a:spAutoFit/>
          </a:bodyPr>
          <a:lstStyle/>
          <a:p>
            <a:pPr algn="r" rtl="1"/>
            <a:r>
              <a:rPr lang="en-US" sz="1200">
                <a:latin typeface="Calibri" pitchFamily="34" charset="0"/>
              </a:rPr>
              <a:t>For I once saved one group by it, while I intentionally neglected another group. </a:t>
            </a:r>
          </a:p>
          <a:p>
            <a:pPr algn="r" rtl="1"/>
            <a:r>
              <a:rPr lang="en-US" sz="1200" u="sng">
                <a:latin typeface="Calibri" pitchFamily="34" charset="0"/>
              </a:rPr>
              <a:t>By doing that, I wished to reach a conclusion </a:t>
            </a:r>
            <a:r>
              <a:rPr lang="en-US" sz="1200">
                <a:latin typeface="Calibri" pitchFamily="34" charset="0"/>
              </a:rPr>
              <a:t>. </a:t>
            </a:r>
          </a:p>
        </p:txBody>
      </p:sp>
      <p:sp>
        <p:nvSpPr>
          <p:cNvPr id="30723" name="Line 6"/>
          <p:cNvSpPr>
            <a:spLocks noChangeShapeType="1"/>
          </p:cNvSpPr>
          <p:nvPr/>
        </p:nvSpPr>
        <p:spPr bwMode="auto">
          <a:xfrm>
            <a:off x="301625" y="3429000"/>
            <a:ext cx="8742363" cy="0"/>
          </a:xfrm>
          <a:prstGeom prst="line">
            <a:avLst/>
          </a:prstGeom>
          <a:noFill/>
          <a:ln w="57150">
            <a:solidFill>
              <a:schemeClr val="tx1"/>
            </a:solidFill>
            <a:round/>
            <a:headEnd/>
            <a:tailEnd/>
          </a:ln>
        </p:spPr>
        <p:txBody>
          <a:bodyPr/>
          <a:lstStyle/>
          <a:p>
            <a:endParaRPr lang="en-US"/>
          </a:p>
        </p:txBody>
      </p:sp>
      <p:pic>
        <p:nvPicPr>
          <p:cNvPr id="30724" name="Picture 7"/>
          <p:cNvPicPr>
            <a:picLocks noChangeAspect="1" noChangeArrowheads="1"/>
          </p:cNvPicPr>
          <p:nvPr/>
        </p:nvPicPr>
        <p:blipFill>
          <a:blip r:embed="rId3" cstate="print"/>
          <a:srcRect/>
          <a:stretch>
            <a:fillRect/>
          </a:stretch>
        </p:blipFill>
        <p:spPr bwMode="auto">
          <a:xfrm>
            <a:off x="323850" y="3505200"/>
            <a:ext cx="1177925" cy="1412875"/>
          </a:xfrm>
          <a:prstGeom prst="rect">
            <a:avLst/>
          </a:prstGeom>
          <a:noFill/>
          <a:ln w="9525">
            <a:noFill/>
            <a:miter lim="800000"/>
            <a:headEnd/>
            <a:tailEnd/>
          </a:ln>
        </p:spPr>
      </p:pic>
      <p:sp>
        <p:nvSpPr>
          <p:cNvPr id="30725" name="Text Box 8"/>
          <p:cNvSpPr txBox="1">
            <a:spLocks noChangeArrowheads="1"/>
          </p:cNvSpPr>
          <p:nvPr/>
        </p:nvSpPr>
        <p:spPr bwMode="auto">
          <a:xfrm>
            <a:off x="325438" y="4943475"/>
            <a:ext cx="1025525" cy="336550"/>
          </a:xfrm>
          <a:prstGeom prst="rect">
            <a:avLst/>
          </a:prstGeom>
          <a:noFill/>
          <a:ln w="9525">
            <a:noFill/>
            <a:miter lim="800000"/>
            <a:headEnd/>
            <a:tailEnd/>
          </a:ln>
        </p:spPr>
        <p:txBody>
          <a:bodyPr wrap="none">
            <a:spAutoFit/>
          </a:bodyPr>
          <a:lstStyle/>
          <a:p>
            <a:pPr algn="r" rtl="1"/>
            <a:r>
              <a:rPr lang="en-GB" sz="1600">
                <a:latin typeface="Calibri" pitchFamily="34" charset="0"/>
              </a:rPr>
              <a:t>Al-Rhazi</a:t>
            </a:r>
            <a:endParaRPr lang="en-US" sz="1600">
              <a:latin typeface="Calibri" pitchFamily="34" charset="0"/>
            </a:endParaRPr>
          </a:p>
        </p:txBody>
      </p:sp>
      <p:sp>
        <p:nvSpPr>
          <p:cNvPr id="30726" name="Text Box 11"/>
          <p:cNvSpPr txBox="1">
            <a:spLocks noChangeArrowheads="1"/>
          </p:cNvSpPr>
          <p:nvPr/>
        </p:nvSpPr>
        <p:spPr bwMode="auto">
          <a:xfrm>
            <a:off x="284163" y="3092450"/>
            <a:ext cx="8593137" cy="366713"/>
          </a:xfrm>
          <a:prstGeom prst="rect">
            <a:avLst/>
          </a:prstGeom>
          <a:noFill/>
          <a:ln w="9525">
            <a:noFill/>
            <a:miter lim="800000"/>
            <a:headEnd/>
            <a:tailEnd/>
          </a:ln>
        </p:spPr>
        <p:txBody>
          <a:bodyPr>
            <a:spAutoFit/>
          </a:bodyPr>
          <a:lstStyle/>
          <a:p>
            <a:pPr algn="r" rtl="1"/>
            <a:r>
              <a:rPr lang="en-GB">
                <a:latin typeface="Calibri" pitchFamily="34" charset="0"/>
              </a:rPr>
              <a:t>900 AD       1780          1840       1937/48        1967              1970’s</a:t>
            </a:r>
            <a:endParaRPr lang="en-US">
              <a:latin typeface="Calibri" pitchFamily="34" charset="0"/>
            </a:endParaRPr>
          </a:p>
        </p:txBody>
      </p:sp>
      <p:grpSp>
        <p:nvGrpSpPr>
          <p:cNvPr id="2" name="Group 26"/>
          <p:cNvGrpSpPr>
            <a:grpSpLocks/>
          </p:cNvGrpSpPr>
          <p:nvPr/>
        </p:nvGrpSpPr>
        <p:grpSpPr bwMode="auto">
          <a:xfrm>
            <a:off x="5494338" y="3556000"/>
            <a:ext cx="1682750" cy="2220913"/>
            <a:chOff x="3630" y="2235"/>
            <a:chExt cx="1060" cy="1399"/>
          </a:xfrm>
        </p:grpSpPr>
        <p:pic>
          <p:nvPicPr>
            <p:cNvPr id="30741" name="Picture 10"/>
            <p:cNvPicPr>
              <a:picLocks noChangeAspect="1" noChangeArrowheads="1"/>
            </p:cNvPicPr>
            <p:nvPr/>
          </p:nvPicPr>
          <p:blipFill>
            <a:blip r:embed="rId4" cstate="print"/>
            <a:srcRect/>
            <a:stretch>
              <a:fillRect/>
            </a:stretch>
          </p:blipFill>
          <p:spPr bwMode="auto">
            <a:xfrm>
              <a:off x="3682" y="2235"/>
              <a:ext cx="900" cy="972"/>
            </a:xfrm>
            <a:prstGeom prst="rect">
              <a:avLst/>
            </a:prstGeom>
            <a:noFill/>
            <a:ln w="9525">
              <a:noFill/>
              <a:miter lim="800000"/>
              <a:headEnd/>
              <a:tailEnd/>
            </a:ln>
          </p:spPr>
        </p:pic>
        <p:sp>
          <p:nvSpPr>
            <p:cNvPr id="30742" name="Rectangle 12"/>
            <p:cNvSpPr>
              <a:spLocks noChangeArrowheads="1"/>
            </p:cNvSpPr>
            <p:nvPr/>
          </p:nvSpPr>
          <p:spPr bwMode="auto">
            <a:xfrm>
              <a:off x="3630" y="3231"/>
              <a:ext cx="1060" cy="403"/>
            </a:xfrm>
            <a:prstGeom prst="rect">
              <a:avLst/>
            </a:prstGeom>
            <a:noFill/>
            <a:ln w="9525">
              <a:noFill/>
              <a:miter lim="800000"/>
              <a:headEnd/>
              <a:tailEnd/>
            </a:ln>
          </p:spPr>
          <p:txBody>
            <a:bodyPr>
              <a:spAutoFit/>
            </a:bodyPr>
            <a:lstStyle/>
            <a:p>
              <a:pPr algn="r" rtl="1"/>
              <a:r>
                <a:rPr lang="en-US" sz="1200" b="1">
                  <a:latin typeface="Calibri" pitchFamily="34" charset="0"/>
                </a:rPr>
                <a:t>Alvan Feinstein</a:t>
              </a:r>
            </a:p>
            <a:p>
              <a:pPr algn="r" rtl="1"/>
              <a:r>
                <a:rPr lang="en-US" sz="1200">
                  <a:latin typeface="Calibri" pitchFamily="34" charset="0"/>
                </a:rPr>
                <a:t>publishes his book</a:t>
              </a:r>
            </a:p>
            <a:p>
              <a:pPr algn="r" rtl="1"/>
              <a:r>
                <a:rPr lang="en-GB" sz="1200" i="1">
                  <a:latin typeface="Calibri" pitchFamily="34" charset="0"/>
                </a:rPr>
                <a:t>Clinical Judgement</a:t>
              </a:r>
              <a:endParaRPr lang="en-US" sz="1200" i="1">
                <a:latin typeface="Calibri" pitchFamily="34" charset="0"/>
              </a:endParaRPr>
            </a:p>
          </p:txBody>
        </p:sp>
      </p:grpSp>
      <p:grpSp>
        <p:nvGrpSpPr>
          <p:cNvPr id="3" name="Group 23"/>
          <p:cNvGrpSpPr>
            <a:grpSpLocks/>
          </p:cNvGrpSpPr>
          <p:nvPr/>
        </p:nvGrpSpPr>
        <p:grpSpPr bwMode="auto">
          <a:xfrm>
            <a:off x="1441450" y="611188"/>
            <a:ext cx="1682750" cy="2493962"/>
            <a:chOff x="908" y="489"/>
            <a:chExt cx="1060" cy="1571"/>
          </a:xfrm>
        </p:grpSpPr>
        <p:pic>
          <p:nvPicPr>
            <p:cNvPr id="30739" name="Picture 9" descr="JLIND"/>
            <p:cNvPicPr>
              <a:picLocks noChangeAspect="1" noChangeArrowheads="1"/>
            </p:cNvPicPr>
            <p:nvPr/>
          </p:nvPicPr>
          <p:blipFill>
            <a:blip r:embed="rId5" cstate="print"/>
            <a:srcRect/>
            <a:stretch>
              <a:fillRect/>
            </a:stretch>
          </p:blipFill>
          <p:spPr bwMode="auto">
            <a:xfrm>
              <a:off x="933" y="489"/>
              <a:ext cx="737" cy="965"/>
            </a:xfrm>
            <a:prstGeom prst="rect">
              <a:avLst/>
            </a:prstGeom>
            <a:noFill/>
            <a:ln w="9525">
              <a:noFill/>
              <a:miter lim="800000"/>
              <a:headEnd/>
              <a:tailEnd/>
            </a:ln>
          </p:spPr>
        </p:pic>
        <p:sp>
          <p:nvSpPr>
            <p:cNvPr id="30740" name="Rectangle 13"/>
            <p:cNvSpPr>
              <a:spLocks noChangeArrowheads="1"/>
            </p:cNvSpPr>
            <p:nvPr/>
          </p:nvSpPr>
          <p:spPr bwMode="auto">
            <a:xfrm>
              <a:off x="908" y="1542"/>
              <a:ext cx="1060" cy="518"/>
            </a:xfrm>
            <a:prstGeom prst="rect">
              <a:avLst/>
            </a:prstGeom>
            <a:noFill/>
            <a:ln w="9525">
              <a:noFill/>
              <a:miter lim="800000"/>
              <a:headEnd/>
              <a:tailEnd/>
            </a:ln>
          </p:spPr>
          <p:txBody>
            <a:bodyPr>
              <a:spAutoFit/>
            </a:bodyPr>
            <a:lstStyle/>
            <a:p>
              <a:pPr algn="r" rtl="1"/>
              <a:r>
                <a:rPr lang="en-US" sz="1200" b="1">
                  <a:latin typeface="Calibri" pitchFamily="34" charset="0"/>
                </a:rPr>
                <a:t>James Lind</a:t>
              </a:r>
            </a:p>
            <a:p>
              <a:pPr algn="r" rtl="1"/>
              <a:r>
                <a:rPr lang="en-US" sz="1200">
                  <a:latin typeface="Calibri" pitchFamily="34" charset="0"/>
                </a:rPr>
                <a:t>publishes review &amp; clinical trial in</a:t>
              </a:r>
            </a:p>
            <a:p>
              <a:pPr algn="r" rtl="1"/>
              <a:r>
                <a:rPr lang="en-GB" sz="1200" i="1">
                  <a:latin typeface="Calibri" pitchFamily="34" charset="0"/>
                </a:rPr>
                <a:t>Treatise on Scurvy</a:t>
              </a:r>
              <a:endParaRPr lang="en-US" sz="1200" i="1">
                <a:latin typeface="Calibri" pitchFamily="34" charset="0"/>
              </a:endParaRPr>
            </a:p>
          </p:txBody>
        </p:sp>
      </p:grpSp>
      <p:grpSp>
        <p:nvGrpSpPr>
          <p:cNvPr id="4" name="Group 28"/>
          <p:cNvGrpSpPr>
            <a:grpSpLocks/>
          </p:cNvGrpSpPr>
          <p:nvPr/>
        </p:nvGrpSpPr>
        <p:grpSpPr bwMode="auto">
          <a:xfrm>
            <a:off x="2687638" y="3505200"/>
            <a:ext cx="1884362" cy="3200400"/>
            <a:chOff x="2018" y="2212"/>
            <a:chExt cx="1187" cy="2016"/>
          </a:xfrm>
        </p:grpSpPr>
        <p:pic>
          <p:nvPicPr>
            <p:cNvPr id="30737" name="Picture 14"/>
            <p:cNvPicPr>
              <a:picLocks noChangeAspect="1" noChangeArrowheads="1"/>
            </p:cNvPicPr>
            <p:nvPr/>
          </p:nvPicPr>
          <p:blipFill>
            <a:blip r:embed="rId6" cstate="print"/>
            <a:srcRect/>
            <a:stretch>
              <a:fillRect/>
            </a:stretch>
          </p:blipFill>
          <p:spPr bwMode="auto">
            <a:xfrm>
              <a:off x="2018" y="2212"/>
              <a:ext cx="929" cy="1284"/>
            </a:xfrm>
            <a:prstGeom prst="rect">
              <a:avLst/>
            </a:prstGeom>
            <a:noFill/>
            <a:ln w="9525">
              <a:noFill/>
              <a:miter lim="800000"/>
              <a:headEnd/>
              <a:tailEnd/>
            </a:ln>
          </p:spPr>
        </p:pic>
        <p:sp>
          <p:nvSpPr>
            <p:cNvPr id="30738" name="Rectangle 15"/>
            <p:cNvSpPr>
              <a:spLocks noChangeArrowheads="1"/>
            </p:cNvSpPr>
            <p:nvPr/>
          </p:nvSpPr>
          <p:spPr bwMode="auto">
            <a:xfrm>
              <a:off x="2069" y="3480"/>
              <a:ext cx="1136" cy="748"/>
            </a:xfrm>
            <a:prstGeom prst="rect">
              <a:avLst/>
            </a:prstGeom>
            <a:noFill/>
            <a:ln w="9525">
              <a:noFill/>
              <a:miter lim="800000"/>
              <a:headEnd/>
              <a:tailEnd/>
            </a:ln>
          </p:spPr>
          <p:txBody>
            <a:bodyPr>
              <a:spAutoFit/>
            </a:bodyPr>
            <a:lstStyle/>
            <a:p>
              <a:pPr algn="r" rtl="1"/>
              <a:r>
                <a:rPr lang="en-GB" sz="1200" b="1">
                  <a:latin typeface="Calibri" pitchFamily="34" charset="0"/>
                </a:rPr>
                <a:t>Pierre Louis</a:t>
              </a:r>
              <a:endParaRPr lang="en-US" sz="1200" b="1">
                <a:latin typeface="Calibri" pitchFamily="34" charset="0"/>
              </a:endParaRPr>
            </a:p>
            <a:p>
              <a:pPr algn="r" rtl="1"/>
              <a:r>
                <a:rPr lang="en-US" sz="1200">
                  <a:latin typeface="Calibri" pitchFamily="34" charset="0"/>
                </a:rPr>
                <a:t>Develops his “numerical method” and changes blood letting practice in France</a:t>
              </a:r>
              <a:endParaRPr lang="en-US" sz="1200" i="1">
                <a:latin typeface="Calibri" pitchFamily="34" charset="0"/>
              </a:endParaRPr>
            </a:p>
          </p:txBody>
        </p:sp>
      </p:grpSp>
      <p:grpSp>
        <p:nvGrpSpPr>
          <p:cNvPr id="5" name="Group 27"/>
          <p:cNvGrpSpPr>
            <a:grpSpLocks/>
          </p:cNvGrpSpPr>
          <p:nvPr/>
        </p:nvGrpSpPr>
        <p:grpSpPr bwMode="auto">
          <a:xfrm>
            <a:off x="7559675" y="682625"/>
            <a:ext cx="1457325" cy="4618038"/>
            <a:chOff x="4818" y="478"/>
            <a:chExt cx="918" cy="2909"/>
          </a:xfrm>
        </p:grpSpPr>
        <p:pic>
          <p:nvPicPr>
            <p:cNvPr id="30735" name="Picture 18"/>
            <p:cNvPicPr>
              <a:picLocks noChangeAspect="1" noChangeArrowheads="1"/>
            </p:cNvPicPr>
            <p:nvPr/>
          </p:nvPicPr>
          <p:blipFill>
            <a:blip r:embed="rId7" cstate="print"/>
            <a:srcRect/>
            <a:stretch>
              <a:fillRect/>
            </a:stretch>
          </p:blipFill>
          <p:spPr bwMode="auto">
            <a:xfrm>
              <a:off x="4818" y="478"/>
              <a:ext cx="918" cy="1368"/>
            </a:xfrm>
            <a:prstGeom prst="rect">
              <a:avLst/>
            </a:prstGeom>
            <a:noFill/>
            <a:ln w="9525">
              <a:noFill/>
              <a:miter lim="800000"/>
              <a:headEnd/>
              <a:tailEnd/>
            </a:ln>
          </p:spPr>
        </p:pic>
        <p:pic>
          <p:nvPicPr>
            <p:cNvPr id="30736" name="Picture 20"/>
            <p:cNvPicPr>
              <a:picLocks noChangeAspect="1" noChangeArrowheads="1"/>
            </p:cNvPicPr>
            <p:nvPr/>
          </p:nvPicPr>
          <p:blipFill>
            <a:blip r:embed="rId8" cstate="print"/>
            <a:srcRect/>
            <a:stretch>
              <a:fillRect/>
            </a:stretch>
          </p:blipFill>
          <p:spPr bwMode="auto">
            <a:xfrm>
              <a:off x="4995" y="2284"/>
              <a:ext cx="709" cy="1103"/>
            </a:xfrm>
            <a:prstGeom prst="rect">
              <a:avLst/>
            </a:prstGeom>
            <a:noFill/>
            <a:ln w="9525">
              <a:noFill/>
              <a:miter lim="800000"/>
              <a:headEnd/>
              <a:tailEnd/>
            </a:ln>
          </p:spPr>
        </p:pic>
      </p:grpSp>
      <p:grpSp>
        <p:nvGrpSpPr>
          <p:cNvPr id="6" name="Group 25"/>
          <p:cNvGrpSpPr>
            <a:grpSpLocks/>
          </p:cNvGrpSpPr>
          <p:nvPr/>
        </p:nvGrpSpPr>
        <p:grpSpPr bwMode="auto">
          <a:xfrm>
            <a:off x="3971925" y="668338"/>
            <a:ext cx="2192338" cy="2352675"/>
            <a:chOff x="2799" y="485"/>
            <a:chExt cx="1381" cy="1482"/>
          </a:xfrm>
        </p:grpSpPr>
        <p:pic>
          <p:nvPicPr>
            <p:cNvPr id="30733" name="Picture 21"/>
            <p:cNvPicPr>
              <a:picLocks noChangeAspect="1" noChangeArrowheads="1"/>
            </p:cNvPicPr>
            <p:nvPr/>
          </p:nvPicPr>
          <p:blipFill>
            <a:blip r:embed="rId9" cstate="print"/>
            <a:srcRect/>
            <a:stretch>
              <a:fillRect/>
            </a:stretch>
          </p:blipFill>
          <p:spPr bwMode="auto">
            <a:xfrm>
              <a:off x="2880" y="485"/>
              <a:ext cx="682" cy="931"/>
            </a:xfrm>
            <a:prstGeom prst="rect">
              <a:avLst/>
            </a:prstGeom>
            <a:noFill/>
            <a:ln w="9525">
              <a:noFill/>
              <a:miter lim="800000"/>
              <a:headEnd/>
              <a:tailEnd/>
            </a:ln>
          </p:spPr>
        </p:pic>
        <p:sp>
          <p:nvSpPr>
            <p:cNvPr id="30734" name="Rectangle 22"/>
            <p:cNvSpPr>
              <a:spLocks noChangeArrowheads="1"/>
            </p:cNvSpPr>
            <p:nvPr/>
          </p:nvSpPr>
          <p:spPr bwMode="auto">
            <a:xfrm>
              <a:off x="2799" y="1449"/>
              <a:ext cx="1381" cy="518"/>
            </a:xfrm>
            <a:prstGeom prst="rect">
              <a:avLst/>
            </a:prstGeom>
            <a:noFill/>
            <a:ln w="9525">
              <a:noFill/>
              <a:miter lim="800000"/>
              <a:headEnd/>
              <a:tailEnd/>
            </a:ln>
          </p:spPr>
          <p:txBody>
            <a:bodyPr>
              <a:spAutoFit/>
            </a:bodyPr>
            <a:lstStyle/>
            <a:p>
              <a:pPr algn="r" rtl="1"/>
              <a:r>
                <a:rPr lang="en-US" sz="1200" b="1">
                  <a:latin typeface="Calibri" pitchFamily="34" charset="0"/>
                </a:rPr>
                <a:t>Bradford-Hill</a:t>
              </a:r>
            </a:p>
            <a:p>
              <a:pPr algn="r" rtl="1"/>
              <a:r>
                <a:rPr lang="en-US" sz="1200">
                  <a:latin typeface="Calibri" pitchFamily="34" charset="0"/>
                </a:rPr>
                <a:t>publishes </a:t>
              </a:r>
              <a:r>
                <a:rPr lang="en-US" sz="1200" i="1">
                  <a:latin typeface="Calibri" pitchFamily="34" charset="0"/>
                </a:rPr>
                <a:t>Principles of Medical Statistics &amp;</a:t>
              </a:r>
            </a:p>
            <a:p>
              <a:pPr algn="r" rtl="1"/>
              <a:r>
                <a:rPr lang="en-GB" sz="1200">
                  <a:latin typeface="Calibri" pitchFamily="34" charset="0"/>
                </a:rPr>
                <a:t>MRC trial of streptomycin</a:t>
              </a:r>
              <a:endParaRPr lang="en-US" sz="1200">
                <a:latin typeface="Calibri" pitchFamily="34" charset="0"/>
              </a:endParaRPr>
            </a:p>
          </p:txBody>
        </p:sp>
      </p:grpSp>
      <p:sp>
        <p:nvSpPr>
          <p:cNvPr id="30732" name="Text Box 29"/>
          <p:cNvSpPr txBox="1">
            <a:spLocks noChangeArrowheads="1"/>
          </p:cNvSpPr>
          <p:nvPr/>
        </p:nvSpPr>
        <p:spPr bwMode="auto">
          <a:xfrm>
            <a:off x="338138" y="34925"/>
            <a:ext cx="4635500" cy="366713"/>
          </a:xfrm>
          <a:prstGeom prst="rect">
            <a:avLst/>
          </a:prstGeom>
          <a:noFill/>
          <a:ln w="9525">
            <a:noFill/>
            <a:miter lim="800000"/>
            <a:headEnd/>
            <a:tailEnd/>
          </a:ln>
        </p:spPr>
        <p:txBody>
          <a:bodyPr wrap="none">
            <a:spAutoFit/>
          </a:bodyPr>
          <a:lstStyle/>
          <a:p>
            <a:pPr algn="r" rtl="1"/>
            <a:r>
              <a:rPr lang="en-GB">
                <a:latin typeface="Calibri" pitchFamily="34" charset="0"/>
              </a:rPr>
              <a:t>Some milestones in the history of EBM</a:t>
            </a:r>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8325" name="Picture 5"/>
          <p:cNvPicPr>
            <a:picLocks noGrp="1" noChangeAspect="1" noChangeArrowheads="1"/>
          </p:cNvPicPr>
          <p:nvPr>
            <p:ph/>
          </p:nvPr>
        </p:nvPicPr>
        <p:blipFill>
          <a:blip r:embed="rId3" cstate="print"/>
          <a:srcRect l="15627" t="19064" r="39705" b="31886"/>
          <a:stretch>
            <a:fillRect/>
          </a:stretch>
        </p:blipFill>
        <p:spPr>
          <a:xfrm>
            <a:off x="1066800" y="1600200"/>
            <a:ext cx="7086600" cy="5105400"/>
          </a:xfrm>
          <a:ln w="38100">
            <a:solidFill>
              <a:srgbClr val="000080"/>
            </a:solidFill>
          </a:ln>
        </p:spPr>
      </p:pic>
      <p:sp>
        <p:nvSpPr>
          <p:cNvPr id="568324" name="Rectangle 4"/>
          <p:cNvSpPr>
            <a:spLocks noChangeArrowheads="1"/>
          </p:cNvSpPr>
          <p:nvPr/>
        </p:nvSpPr>
        <p:spPr bwMode="auto">
          <a:xfrm>
            <a:off x="1828800" y="381000"/>
            <a:ext cx="6096000" cy="960438"/>
          </a:xfrm>
          <a:prstGeom prst="rect">
            <a:avLst/>
          </a:prstGeom>
          <a:solidFill>
            <a:srgbClr val="FFFFFF">
              <a:alpha val="77000"/>
            </a:srgbClr>
          </a:solidFill>
          <a:ln w="9525">
            <a:noFill/>
            <a:miter lim="800000"/>
            <a:headEnd/>
            <a:tailEnd/>
          </a:ln>
          <a:effectLst/>
        </p:spPr>
        <p:txBody>
          <a:bodyPr anchor="ctr"/>
          <a:lstStyle/>
          <a:p>
            <a:pPr algn="ctr" rtl="1" fontAlgn="auto">
              <a:spcAft>
                <a:spcPts val="0"/>
              </a:spcAft>
              <a:defRPr/>
            </a:pPr>
            <a:r>
              <a:rPr lang="en-US" sz="4000" b="1">
                <a:solidFill>
                  <a:srgbClr val="005C8A"/>
                </a:solidFill>
                <a:effectLst>
                  <a:outerShdw blurRad="38100" dist="38100" dir="2700000" algn="tl">
                    <a:srgbClr val="C0C0C0"/>
                  </a:outerShdw>
                </a:effectLst>
                <a:latin typeface="Arial" charset="0"/>
                <a:cs typeface="Arial" charset="0"/>
              </a:rPr>
              <a:t>Unexpected Bad Effects</a:t>
            </a:r>
          </a:p>
        </p:txBody>
      </p:sp>
      <p:pic>
        <p:nvPicPr>
          <p:cNvPr id="568326" name="Picture 6" descr="_40133722_thalidomide"/>
          <p:cNvPicPr>
            <a:picLocks noChangeAspect="1" noChangeArrowheads="1"/>
          </p:cNvPicPr>
          <p:nvPr/>
        </p:nvPicPr>
        <p:blipFill>
          <a:blip r:embed="rId4" cstate="print"/>
          <a:srcRect/>
          <a:stretch>
            <a:fillRect/>
          </a:stretch>
        </p:blipFill>
        <p:spPr bwMode="auto">
          <a:xfrm>
            <a:off x="5791200" y="4344988"/>
            <a:ext cx="3152775" cy="2360612"/>
          </a:xfrm>
          <a:prstGeom prst="rect">
            <a:avLst/>
          </a:prstGeom>
          <a:noFill/>
          <a:ln w="9525">
            <a:noFill/>
            <a:miter lim="800000"/>
            <a:headEnd/>
            <a:tailEnd/>
          </a:ln>
        </p:spPr>
      </p:pic>
      <p:pic>
        <p:nvPicPr>
          <p:cNvPr id="568327" name="Picture 7" descr="pamimg"/>
          <p:cNvPicPr>
            <a:picLocks noChangeAspect="1" noChangeArrowheads="1"/>
          </p:cNvPicPr>
          <p:nvPr/>
        </p:nvPicPr>
        <p:blipFill>
          <a:blip r:embed="rId5" cstate="print"/>
          <a:srcRect/>
          <a:stretch>
            <a:fillRect/>
          </a:stretch>
        </p:blipFill>
        <p:spPr bwMode="auto">
          <a:xfrm>
            <a:off x="7315200" y="1828800"/>
            <a:ext cx="1514475" cy="245745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3.33333E-6 3.79278E-6 L -0.10417 -0.00555 " pathEditMode="relative" rAng="0" ptsTypes="AA">
                                      <p:cBhvr>
                                        <p:cTn id="6" dur="2000" fill="hold"/>
                                        <p:tgtEl>
                                          <p:spTgt spid="568325"/>
                                        </p:tgtEl>
                                        <p:attrNameLst>
                                          <p:attrName>ppt_x</p:attrName>
                                          <p:attrName>ppt_y</p:attrName>
                                        </p:attrNameLst>
                                      </p:cBhvr>
                                      <p:rCtr x="-5200" y="-300"/>
                                    </p:animMotion>
                                  </p:childTnLst>
                                </p:cTn>
                              </p:par>
                            </p:childTnLst>
                          </p:cTn>
                        </p:par>
                        <p:par>
                          <p:cTn id="7" fill="hold">
                            <p:stCondLst>
                              <p:cond delay="2000"/>
                            </p:stCondLst>
                            <p:childTnLst>
                              <p:par>
                                <p:cTn id="8" presetID="9" presetClass="entr" presetSubtype="0" fill="hold" nodeType="afterEffect">
                                  <p:stCondLst>
                                    <p:cond delay="0"/>
                                  </p:stCondLst>
                                  <p:childTnLst>
                                    <p:set>
                                      <p:cBhvr>
                                        <p:cTn id="9" dur="1" fill="hold">
                                          <p:stCondLst>
                                            <p:cond delay="0"/>
                                          </p:stCondLst>
                                        </p:cTn>
                                        <p:tgtEl>
                                          <p:spTgt spid="568327"/>
                                        </p:tgtEl>
                                        <p:attrNameLst>
                                          <p:attrName>style.visibility</p:attrName>
                                        </p:attrNameLst>
                                      </p:cBhvr>
                                      <p:to>
                                        <p:strVal val="visible"/>
                                      </p:to>
                                    </p:set>
                                    <p:animEffect transition="in" filter="dissolve">
                                      <p:cBhvr>
                                        <p:cTn id="10" dur="500"/>
                                        <p:tgtEl>
                                          <p:spTgt spid="568327"/>
                                        </p:tgtEl>
                                      </p:cBhvr>
                                    </p:animEffec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568326"/>
                                        </p:tgtEl>
                                        <p:attrNameLst>
                                          <p:attrName>style.visibility</p:attrName>
                                        </p:attrNameLst>
                                      </p:cBhvr>
                                      <p:to>
                                        <p:strVal val="visible"/>
                                      </p:to>
                                    </p:set>
                                    <p:animEffect transition="in" filter="fade">
                                      <p:cBhvr>
                                        <p:cTn id="14" dur="2000"/>
                                        <p:tgtEl>
                                          <p:spTgt spid="568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83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ChangeArrowheads="1"/>
          </p:cNvSpPr>
          <p:nvPr/>
        </p:nvSpPr>
        <p:spPr bwMode="auto">
          <a:xfrm>
            <a:off x="1752600" y="381000"/>
            <a:ext cx="6324600" cy="1219200"/>
          </a:xfrm>
          <a:prstGeom prst="rect">
            <a:avLst/>
          </a:prstGeom>
          <a:solidFill>
            <a:srgbClr val="FFFFFF">
              <a:alpha val="77000"/>
            </a:srgbClr>
          </a:solidFill>
          <a:ln w="9525">
            <a:noFill/>
            <a:miter lim="800000"/>
            <a:headEnd/>
            <a:tailEnd/>
          </a:ln>
          <a:effectLst/>
        </p:spPr>
        <p:txBody>
          <a:bodyPr anchor="ctr"/>
          <a:lstStyle/>
          <a:p>
            <a:pPr algn="ctr" fontAlgn="auto">
              <a:spcBef>
                <a:spcPts val="0"/>
              </a:spcBef>
              <a:spcAft>
                <a:spcPts val="0"/>
              </a:spcAft>
              <a:defRPr/>
            </a:pPr>
            <a:r>
              <a:rPr lang="en-US" sz="3600" b="1" dirty="0">
                <a:solidFill>
                  <a:srgbClr val="000000"/>
                </a:solidFill>
                <a:effectLst>
                  <a:outerShdw blurRad="38100" dist="38100" dir="2700000" algn="tl">
                    <a:srgbClr val="C0C0C0"/>
                  </a:outerShdw>
                </a:effectLst>
                <a:latin typeface="+mn-lt"/>
                <a:cs typeface="+mn-cs"/>
              </a:rPr>
              <a:t>Hoped-For Effects That Don’t </a:t>
            </a:r>
            <a:r>
              <a:rPr lang="en-US" sz="3600" b="1" dirty="0" err="1">
                <a:solidFill>
                  <a:srgbClr val="000000"/>
                </a:solidFill>
                <a:effectLst>
                  <a:outerShdw blurRad="38100" dist="38100" dir="2700000" algn="tl">
                    <a:srgbClr val="C0C0C0"/>
                  </a:outerShdw>
                </a:effectLst>
                <a:latin typeface="+mn-lt"/>
                <a:cs typeface="+mn-cs"/>
              </a:rPr>
              <a:t>Materialise</a:t>
            </a:r>
            <a:endParaRPr lang="en-US" sz="3600" b="1" dirty="0">
              <a:solidFill>
                <a:srgbClr val="000000"/>
              </a:solidFill>
              <a:effectLst>
                <a:outerShdw blurRad="38100" dist="38100" dir="2700000" algn="tl">
                  <a:srgbClr val="C0C0C0"/>
                </a:outerShdw>
              </a:effectLst>
              <a:latin typeface="+mn-lt"/>
              <a:cs typeface="+mn-cs"/>
            </a:endParaRPr>
          </a:p>
        </p:txBody>
      </p:sp>
      <p:sp>
        <p:nvSpPr>
          <p:cNvPr id="34819" name="Rectangle 3"/>
          <p:cNvSpPr>
            <a:spLocks noGrp="1" noChangeArrowheads="1"/>
          </p:cNvSpPr>
          <p:nvPr>
            <p:ph type="body" idx="1"/>
          </p:nvPr>
        </p:nvSpPr>
        <p:spPr>
          <a:xfrm>
            <a:off x="1905000" y="2057400"/>
            <a:ext cx="6781800" cy="4068763"/>
          </a:xfrm>
        </p:spPr>
        <p:txBody>
          <a:bodyPr/>
          <a:lstStyle/>
          <a:p>
            <a:pPr>
              <a:buFontTx/>
              <a:buNone/>
            </a:pPr>
            <a:r>
              <a:rPr lang="en-US" dirty="0" smtClean="0">
                <a:solidFill>
                  <a:srgbClr val="000000"/>
                </a:solidFill>
                <a:cs typeface="Arial" pitchFamily="34" charset="0"/>
              </a:rPr>
              <a:t>HRT and heart attacks</a:t>
            </a:r>
          </a:p>
          <a:p>
            <a:pPr>
              <a:buFontTx/>
              <a:buNone/>
            </a:pPr>
            <a:endParaRPr lang="en-US" dirty="0" smtClean="0">
              <a:solidFill>
                <a:srgbClr val="000000"/>
              </a:solidFill>
              <a:latin typeface="Tahoma" pitchFamily="34" charset="0"/>
              <a:cs typeface="Arial" pitchFamily="34" charset="0"/>
            </a:endParaRPr>
          </a:p>
        </p:txBody>
      </p:sp>
      <p:pic>
        <p:nvPicPr>
          <p:cNvPr id="34820" name="Picture 6" descr="HRT%20pills"/>
          <p:cNvPicPr>
            <a:picLocks noChangeAspect="1" noChangeArrowheads="1"/>
          </p:cNvPicPr>
          <p:nvPr/>
        </p:nvPicPr>
        <p:blipFill>
          <a:blip r:embed="rId3" cstate="print"/>
          <a:srcRect/>
          <a:stretch>
            <a:fillRect/>
          </a:stretch>
        </p:blipFill>
        <p:spPr bwMode="auto">
          <a:xfrm>
            <a:off x="2819400" y="3505200"/>
            <a:ext cx="3276600" cy="2451100"/>
          </a:xfrm>
          <a:prstGeom prst="rect">
            <a:avLst/>
          </a:prstGeom>
          <a:noFill/>
          <a:ln w="9525">
            <a:noFill/>
            <a:miter lim="800000"/>
            <a:headEnd/>
            <a:tailEnd/>
          </a:ln>
        </p:spPr>
      </p:pic>
      <p:pic>
        <p:nvPicPr>
          <p:cNvPr id="574471" name="Picture 7" descr="HRT"/>
          <p:cNvPicPr>
            <a:picLocks noChangeAspect="1" noChangeArrowheads="1"/>
          </p:cNvPicPr>
          <p:nvPr/>
        </p:nvPicPr>
        <p:blipFill>
          <a:blip r:embed="rId4" cstate="print"/>
          <a:srcRect/>
          <a:stretch>
            <a:fillRect/>
          </a:stretch>
        </p:blipFill>
        <p:spPr bwMode="auto">
          <a:xfrm>
            <a:off x="6553200" y="2667000"/>
            <a:ext cx="2143125" cy="4019550"/>
          </a:xfrm>
          <a:prstGeom prst="rect">
            <a:avLst/>
          </a:prstGeom>
          <a:noFill/>
          <a:ln w="9525">
            <a:noFill/>
            <a:miter lim="800000"/>
            <a:headEnd/>
            <a:tailEnd/>
          </a:ln>
        </p:spPr>
      </p:pic>
      <p:pic>
        <p:nvPicPr>
          <p:cNvPr id="34822" name="Picture 5" descr="Low.jpg"/>
          <p:cNvPicPr>
            <a:picLocks noChangeAspect="1"/>
          </p:cNvPicPr>
          <p:nvPr/>
        </p:nvPicPr>
        <p:blipFill>
          <a:blip r:embed="rId5" cstate="print"/>
          <a:srcRect b="13957"/>
          <a:stretch>
            <a:fillRect/>
          </a:stretch>
        </p:blipFill>
        <p:spPr bwMode="auto">
          <a:xfrm>
            <a:off x="428625" y="0"/>
            <a:ext cx="865188" cy="7858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74471"/>
                                        </p:tgtEl>
                                        <p:attrNameLst>
                                          <p:attrName>style.visibility</p:attrName>
                                        </p:attrNameLst>
                                      </p:cBhvr>
                                      <p:to>
                                        <p:strVal val="visible"/>
                                      </p:to>
                                    </p:set>
                                    <p:animEffect transition="in" filter="fade">
                                      <p:cBhvr>
                                        <p:cTn id="7" dur="5000"/>
                                        <p:tgtEl>
                                          <p:spTgt spid="574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381000"/>
            <a:ext cx="7772400" cy="1143000"/>
          </a:xfrm>
        </p:spPr>
        <p:txBody>
          <a:bodyPr/>
          <a:lstStyle/>
          <a:p>
            <a:endParaRPr lang="x-none" dirty="0" smtClean="0"/>
          </a:p>
        </p:txBody>
      </p:sp>
      <p:sp>
        <p:nvSpPr>
          <p:cNvPr id="38915" name="Rectangle 3"/>
          <p:cNvSpPr>
            <a:spLocks noChangeArrowheads="1"/>
          </p:cNvSpPr>
          <p:nvPr/>
        </p:nvSpPr>
        <p:spPr bwMode="auto">
          <a:xfrm>
            <a:off x="0" y="0"/>
            <a:ext cx="9144000" cy="6858000"/>
          </a:xfrm>
          <a:prstGeom prst="rect">
            <a:avLst/>
          </a:prstGeom>
          <a:solidFill>
            <a:srgbClr val="FFFFFF"/>
          </a:solidFill>
          <a:ln w="9525">
            <a:solidFill>
              <a:schemeClr val="tx1"/>
            </a:solidFill>
            <a:miter lim="800000"/>
            <a:headEnd/>
            <a:tailEnd/>
          </a:ln>
        </p:spPr>
        <p:txBody>
          <a:bodyPr wrap="none" anchor="ctr"/>
          <a:lstStyle/>
          <a:p>
            <a:pPr algn="ctr" rtl="1"/>
            <a:r>
              <a:rPr lang="en-US" sz="2400">
                <a:latin typeface="Times New Roman" pitchFamily="18" charset="0"/>
              </a:rPr>
              <a:t>T</a:t>
            </a:r>
          </a:p>
        </p:txBody>
      </p:sp>
      <p:pic>
        <p:nvPicPr>
          <p:cNvPr id="38916" name="Picture 4" descr="cclogox"/>
          <p:cNvPicPr>
            <a:picLocks noGrp="1" noChangeAspect="1" noChangeArrowheads="1"/>
          </p:cNvPicPr>
          <p:nvPr>
            <p:ph idx="1"/>
          </p:nvPr>
        </p:nvPicPr>
        <p:blipFill>
          <a:blip r:embed="rId3" cstate="print"/>
          <a:srcRect/>
          <a:stretch>
            <a:fillRect/>
          </a:stretch>
        </p:blipFill>
        <p:spPr>
          <a:xfrm>
            <a:off x="2503488" y="304800"/>
            <a:ext cx="4135437" cy="4114800"/>
          </a:xfrm>
          <a:solidFill>
            <a:srgbClr val="FFFFFF"/>
          </a:solidFill>
        </p:spPr>
      </p:pic>
      <p:sp>
        <p:nvSpPr>
          <p:cNvPr id="375813" name="Text Box 5"/>
          <p:cNvSpPr txBox="1">
            <a:spLocks noChangeArrowheads="1"/>
          </p:cNvSpPr>
          <p:nvPr/>
        </p:nvSpPr>
        <p:spPr bwMode="auto">
          <a:xfrm>
            <a:off x="1828800" y="4572000"/>
            <a:ext cx="6140450" cy="579438"/>
          </a:xfrm>
          <a:prstGeom prst="rect">
            <a:avLst/>
          </a:prstGeom>
          <a:noFill/>
          <a:ln w="9525">
            <a:noFill/>
            <a:miter lim="800000"/>
            <a:headEnd/>
            <a:tailEnd/>
          </a:ln>
          <a:effectLst/>
        </p:spPr>
        <p:txBody>
          <a:bodyPr wrap="none">
            <a:spAutoFit/>
          </a:bodyPr>
          <a:lstStyle/>
          <a:p>
            <a:pPr algn="r" rtl="1" fontAlgn="auto">
              <a:spcAft>
                <a:spcPts val="0"/>
              </a:spcAft>
              <a:defRPr/>
            </a:pPr>
            <a:r>
              <a:rPr lang="en-US" sz="3200">
                <a:solidFill>
                  <a:schemeClr val="hlink"/>
                </a:solidFill>
                <a:effectLst>
                  <a:outerShdw blurRad="38100" dist="38100" dir="2700000" algn="tl">
                    <a:srgbClr val="000000"/>
                  </a:outerShdw>
                </a:effectLst>
                <a:latin typeface="Tahoma" pitchFamily="34" charset="0"/>
                <a:cs typeface="Arial" charset="0"/>
              </a:rPr>
              <a:t>The Cochrane Collaboration Logo</a:t>
            </a:r>
          </a:p>
        </p:txBody>
      </p:sp>
      <p:sp>
        <p:nvSpPr>
          <p:cNvPr id="375814" name="Rectangle 6"/>
          <p:cNvSpPr>
            <a:spLocks noChangeArrowheads="1"/>
          </p:cNvSpPr>
          <p:nvPr/>
        </p:nvSpPr>
        <p:spPr bwMode="auto">
          <a:xfrm>
            <a:off x="1828800" y="5334000"/>
            <a:ext cx="6781800" cy="1066800"/>
          </a:xfrm>
          <a:prstGeom prst="rect">
            <a:avLst/>
          </a:prstGeom>
          <a:noFill/>
          <a:ln w="9525">
            <a:noFill/>
            <a:miter lim="800000"/>
            <a:headEnd/>
            <a:tailEnd/>
          </a:ln>
          <a:effectLst/>
        </p:spPr>
        <p:txBody>
          <a:bodyPr>
            <a:spAutoFit/>
          </a:bodyPr>
          <a:lstStyle/>
          <a:p>
            <a:pPr algn="r" rtl="1" fontAlgn="auto">
              <a:spcAft>
                <a:spcPts val="0"/>
              </a:spcAft>
              <a:defRPr/>
            </a:pPr>
            <a:r>
              <a:rPr lang="en-US" sz="3200">
                <a:solidFill>
                  <a:srgbClr val="F3072E"/>
                </a:solidFill>
                <a:effectLst>
                  <a:outerShdw blurRad="38100" dist="38100" dir="2700000" algn="tl">
                    <a:srgbClr val="000000"/>
                  </a:outerShdw>
                </a:effectLst>
                <a:latin typeface="Arial" charset="0"/>
                <a:cs typeface="Arial" charset="0"/>
              </a:rPr>
              <a:t>It shows how pooling data reveals the significance of treatment effect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5814"/>
                                        </p:tgtEl>
                                        <p:attrNameLst>
                                          <p:attrName>style.visibility</p:attrName>
                                        </p:attrNameLst>
                                      </p:cBhvr>
                                      <p:to>
                                        <p:strVal val="visible"/>
                                      </p:to>
                                    </p:set>
                                    <p:animEffect transition="in" filter="checkerboard(across)">
                                      <p:cBhvr>
                                        <p:cTn id="7" dur="500"/>
                                        <p:tgtEl>
                                          <p:spTgt spid="375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70" name="Picture 2" descr="bd06639_"/>
          <p:cNvPicPr>
            <a:picLocks noChangeAspect="1" noChangeArrowheads="1"/>
          </p:cNvPicPr>
          <p:nvPr/>
        </p:nvPicPr>
        <p:blipFill>
          <a:blip r:embed="rId3" cstate="print"/>
          <a:srcRect/>
          <a:stretch>
            <a:fillRect/>
          </a:stretch>
        </p:blipFill>
        <p:spPr bwMode="auto">
          <a:xfrm>
            <a:off x="2286000" y="2819400"/>
            <a:ext cx="1524000" cy="1524000"/>
          </a:xfrm>
          <a:prstGeom prst="rect">
            <a:avLst/>
          </a:prstGeom>
          <a:noFill/>
          <a:ln w="9525">
            <a:noFill/>
            <a:miter lim="800000"/>
            <a:headEnd/>
            <a:tailEnd/>
          </a:ln>
        </p:spPr>
      </p:pic>
      <p:pic>
        <p:nvPicPr>
          <p:cNvPr id="365571" name="Picture 3" descr="hm00361_"/>
          <p:cNvPicPr>
            <a:picLocks noChangeAspect="1" noChangeArrowheads="1"/>
          </p:cNvPicPr>
          <p:nvPr/>
        </p:nvPicPr>
        <p:blipFill>
          <a:blip r:embed="rId4" cstate="print"/>
          <a:srcRect/>
          <a:stretch>
            <a:fillRect/>
          </a:stretch>
        </p:blipFill>
        <p:spPr bwMode="auto">
          <a:xfrm>
            <a:off x="6248400" y="2732087"/>
            <a:ext cx="1447800" cy="1306513"/>
          </a:xfrm>
          <a:prstGeom prst="rect">
            <a:avLst/>
          </a:prstGeom>
          <a:noFill/>
          <a:ln w="9525">
            <a:noFill/>
            <a:miter lim="800000"/>
            <a:headEnd/>
            <a:tailEnd/>
          </a:ln>
        </p:spPr>
      </p:pic>
      <p:pic>
        <p:nvPicPr>
          <p:cNvPr id="365572" name="Picture 4"/>
          <p:cNvPicPr>
            <a:picLocks noChangeAspect="1" noChangeArrowheads="1"/>
          </p:cNvPicPr>
          <p:nvPr/>
        </p:nvPicPr>
        <p:blipFill>
          <a:blip r:embed="rId5" cstate="print"/>
          <a:srcRect/>
          <a:stretch>
            <a:fillRect/>
          </a:stretch>
        </p:blipFill>
        <p:spPr bwMode="auto">
          <a:xfrm>
            <a:off x="2438400" y="4953000"/>
            <a:ext cx="1447800" cy="1439862"/>
          </a:xfrm>
          <a:prstGeom prst="rect">
            <a:avLst/>
          </a:prstGeom>
          <a:noFill/>
          <a:ln w="9525">
            <a:noFill/>
            <a:miter lim="800000"/>
            <a:headEnd/>
            <a:tailEnd/>
          </a:ln>
        </p:spPr>
      </p:pic>
      <p:pic>
        <p:nvPicPr>
          <p:cNvPr id="365573" name="Picture 5"/>
          <p:cNvPicPr>
            <a:picLocks noChangeAspect="1" noChangeArrowheads="1"/>
          </p:cNvPicPr>
          <p:nvPr/>
        </p:nvPicPr>
        <p:blipFill>
          <a:blip r:embed="rId6" cstate="print"/>
          <a:srcRect/>
          <a:stretch>
            <a:fillRect/>
          </a:stretch>
        </p:blipFill>
        <p:spPr bwMode="auto">
          <a:xfrm>
            <a:off x="6324600" y="4703762"/>
            <a:ext cx="1981200" cy="1392238"/>
          </a:xfrm>
          <a:prstGeom prst="rect">
            <a:avLst/>
          </a:prstGeom>
          <a:noFill/>
          <a:ln w="9525">
            <a:noFill/>
            <a:miter lim="800000"/>
            <a:headEnd/>
            <a:tailEnd/>
          </a:ln>
        </p:spPr>
      </p:pic>
      <p:sp>
        <p:nvSpPr>
          <p:cNvPr id="365574" name="Text Box 6"/>
          <p:cNvSpPr txBox="1">
            <a:spLocks noChangeArrowheads="1"/>
          </p:cNvSpPr>
          <p:nvPr/>
        </p:nvSpPr>
        <p:spPr bwMode="auto">
          <a:xfrm>
            <a:off x="6400800" y="4098925"/>
            <a:ext cx="1301750" cy="396875"/>
          </a:xfrm>
          <a:prstGeom prst="rect">
            <a:avLst/>
          </a:prstGeom>
          <a:noFill/>
          <a:ln w="9525">
            <a:noFill/>
            <a:miter lim="800000"/>
            <a:headEnd/>
            <a:tailEnd/>
          </a:ln>
          <a:effectLst/>
        </p:spPr>
        <p:txBody>
          <a:bodyPr wrap="none">
            <a:spAutoFit/>
          </a:bodyPr>
          <a:lstStyle/>
          <a:p>
            <a:pPr algn="r" rtl="1" fontAlgn="auto">
              <a:spcAft>
                <a:spcPts val="0"/>
              </a:spcAft>
              <a:defRPr/>
            </a:pPr>
            <a:r>
              <a:rPr lang="en-US" sz="2000" dirty="0">
                <a:solidFill>
                  <a:srgbClr val="000000"/>
                </a:solidFill>
                <a:effectLst>
                  <a:outerShdw blurRad="38100" dist="38100" dir="2700000" algn="tl">
                    <a:srgbClr val="FFFFFF"/>
                  </a:outerShdw>
                </a:effectLst>
                <a:latin typeface="Arial" charset="0"/>
                <a:cs typeface="Arial" charset="0"/>
              </a:rPr>
              <a:t>Diagnosis</a:t>
            </a:r>
          </a:p>
        </p:txBody>
      </p:sp>
      <p:sp>
        <p:nvSpPr>
          <p:cNvPr id="365575" name="Text Box 7"/>
          <p:cNvSpPr txBox="1">
            <a:spLocks noChangeArrowheads="1"/>
          </p:cNvSpPr>
          <p:nvPr/>
        </p:nvSpPr>
        <p:spPr bwMode="auto">
          <a:xfrm>
            <a:off x="2541587" y="4391025"/>
            <a:ext cx="1116013" cy="396875"/>
          </a:xfrm>
          <a:prstGeom prst="rect">
            <a:avLst/>
          </a:prstGeom>
          <a:noFill/>
          <a:ln w="9525">
            <a:noFill/>
            <a:miter lim="800000"/>
            <a:headEnd/>
            <a:tailEnd/>
          </a:ln>
          <a:effectLst/>
        </p:spPr>
        <p:txBody>
          <a:bodyPr wrap="none">
            <a:spAutoFit/>
          </a:bodyPr>
          <a:lstStyle/>
          <a:p>
            <a:pPr algn="r" rtl="1" fontAlgn="auto">
              <a:spcAft>
                <a:spcPts val="0"/>
              </a:spcAft>
              <a:defRPr/>
            </a:pPr>
            <a:r>
              <a:rPr lang="en-US" sz="2000" dirty="0">
                <a:solidFill>
                  <a:srgbClr val="A50021"/>
                </a:solidFill>
                <a:effectLst>
                  <a:outerShdw blurRad="38100" dist="38100" dir="2700000" algn="tl">
                    <a:srgbClr val="000000"/>
                  </a:outerShdw>
                </a:effectLst>
                <a:latin typeface="Arial" charset="0"/>
                <a:cs typeface="Arial" charset="0"/>
              </a:rPr>
              <a:t>Therapy</a:t>
            </a:r>
          </a:p>
        </p:txBody>
      </p:sp>
      <p:sp>
        <p:nvSpPr>
          <p:cNvPr id="365576" name="Text Box 8"/>
          <p:cNvSpPr txBox="1">
            <a:spLocks noChangeArrowheads="1"/>
          </p:cNvSpPr>
          <p:nvPr/>
        </p:nvSpPr>
        <p:spPr bwMode="auto">
          <a:xfrm>
            <a:off x="3810000" y="5943600"/>
            <a:ext cx="1314450" cy="396875"/>
          </a:xfrm>
          <a:prstGeom prst="rect">
            <a:avLst/>
          </a:prstGeom>
          <a:noFill/>
          <a:ln w="9525">
            <a:noFill/>
            <a:miter lim="800000"/>
            <a:headEnd/>
            <a:tailEnd/>
          </a:ln>
          <a:effectLst/>
        </p:spPr>
        <p:txBody>
          <a:bodyPr wrap="none">
            <a:spAutoFit/>
          </a:bodyPr>
          <a:lstStyle/>
          <a:p>
            <a:pPr algn="r" rtl="1" fontAlgn="auto">
              <a:spcAft>
                <a:spcPts val="0"/>
              </a:spcAft>
              <a:defRPr/>
            </a:pPr>
            <a:r>
              <a:rPr lang="en-US" sz="2000">
                <a:solidFill>
                  <a:srgbClr val="FFCC00"/>
                </a:solidFill>
                <a:effectLst>
                  <a:outerShdw blurRad="38100" dist="38100" dir="2700000" algn="tl">
                    <a:srgbClr val="000000"/>
                  </a:outerShdw>
                </a:effectLst>
                <a:latin typeface="Arial" charset="0"/>
                <a:cs typeface="Arial" charset="0"/>
              </a:rPr>
              <a:t>Prognosis</a:t>
            </a:r>
          </a:p>
        </p:txBody>
      </p:sp>
      <p:sp>
        <p:nvSpPr>
          <p:cNvPr id="365577" name="Text Box 9"/>
          <p:cNvSpPr txBox="1">
            <a:spLocks noChangeArrowheads="1"/>
          </p:cNvSpPr>
          <p:nvPr/>
        </p:nvSpPr>
        <p:spPr bwMode="auto">
          <a:xfrm>
            <a:off x="6626225" y="6096000"/>
            <a:ext cx="1374775" cy="396875"/>
          </a:xfrm>
          <a:prstGeom prst="rect">
            <a:avLst/>
          </a:prstGeom>
          <a:noFill/>
          <a:ln w="9525">
            <a:noFill/>
            <a:miter lim="800000"/>
            <a:headEnd/>
            <a:tailEnd/>
          </a:ln>
          <a:effectLst/>
        </p:spPr>
        <p:txBody>
          <a:bodyPr wrap="none">
            <a:spAutoFit/>
          </a:bodyPr>
          <a:lstStyle/>
          <a:p>
            <a:pPr algn="r" rtl="1" fontAlgn="auto">
              <a:spcAft>
                <a:spcPts val="0"/>
              </a:spcAft>
              <a:defRPr/>
            </a:pPr>
            <a:r>
              <a:rPr lang="en-US" sz="2000" dirty="0">
                <a:solidFill>
                  <a:srgbClr val="FF4949"/>
                </a:solidFill>
                <a:effectLst>
                  <a:outerShdw blurRad="38100" dist="38100" dir="2700000" algn="tl">
                    <a:srgbClr val="000000"/>
                  </a:outerShdw>
                </a:effectLst>
                <a:latin typeface="Tahoma" pitchFamily="34" charset="0"/>
                <a:cs typeface="Arial" charset="0"/>
              </a:rPr>
              <a:t>Prevention</a:t>
            </a:r>
          </a:p>
        </p:txBody>
      </p:sp>
      <p:sp>
        <p:nvSpPr>
          <p:cNvPr id="365578" name="Rectangle 10"/>
          <p:cNvSpPr>
            <a:spLocks noGrp="1" noChangeArrowheads="1"/>
          </p:cNvSpPr>
          <p:nvPr>
            <p:ph type="title"/>
          </p:nvPr>
        </p:nvSpPr>
        <p:spPr>
          <a:xfrm>
            <a:off x="1143000" y="1219200"/>
            <a:ext cx="6705600" cy="1493838"/>
          </a:xfrm>
        </p:spPr>
        <p:txBody>
          <a:bodyPr rtlCol="1">
            <a:normAutofit/>
          </a:bodyPr>
          <a:lstStyle/>
          <a:p>
            <a:pPr marL="838200" indent="-838200" fontAlgn="auto">
              <a:spcAft>
                <a:spcPts val="0"/>
              </a:spcAft>
              <a:buFontTx/>
              <a:buAutoNum type="arabicPeriod"/>
              <a:defRPr/>
            </a:pPr>
            <a:r>
              <a:rPr lang="en-US" sz="4000" dirty="0" smtClean="0">
                <a:solidFill>
                  <a:schemeClr val="hlink"/>
                </a:solidFill>
                <a:effectLst>
                  <a:outerShdw blurRad="38100" dist="38100" dir="2700000" algn="tl">
                    <a:srgbClr val="000000"/>
                  </a:outerShdw>
                </a:effectLst>
                <a:latin typeface="Arial" charset="0"/>
              </a:rPr>
              <a:t>Our daily need for </a:t>
            </a:r>
            <a:r>
              <a:rPr lang="en-US" sz="4000" i="1" dirty="0" smtClean="0">
                <a:solidFill>
                  <a:schemeClr val="hlink"/>
                </a:solidFill>
                <a:effectLst>
                  <a:outerShdw blurRad="38100" dist="38100" dir="2700000" algn="tl">
                    <a:srgbClr val="000000"/>
                  </a:outerShdw>
                </a:effectLst>
                <a:latin typeface="Arial" charset="0"/>
              </a:rPr>
              <a:t>valid </a:t>
            </a:r>
            <a:r>
              <a:rPr lang="en-US" sz="4000" dirty="0" smtClean="0">
                <a:solidFill>
                  <a:schemeClr val="hlink"/>
                </a:solidFill>
                <a:effectLst>
                  <a:outerShdw blurRad="38100" dist="38100" dir="2700000" algn="tl">
                    <a:srgbClr val="000000"/>
                  </a:outerShdw>
                </a:effectLst>
                <a:latin typeface="Arial" charset="0"/>
              </a:rPr>
              <a:t>information</a:t>
            </a:r>
            <a:endParaRPr lang="en-US" dirty="0" smtClean="0">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65575"/>
                                        </p:tgtEl>
                                        <p:attrNameLst>
                                          <p:attrName>style.visibility</p:attrName>
                                        </p:attrNameLst>
                                      </p:cBhvr>
                                      <p:to>
                                        <p:strVal val="visible"/>
                                      </p:to>
                                    </p:set>
                                    <p:animEffect transition="in" filter="dissolve">
                                      <p:cBhvr>
                                        <p:cTn id="7" dur="500"/>
                                        <p:tgtEl>
                                          <p:spTgt spid="36557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365570"/>
                                        </p:tgtEl>
                                        <p:attrNameLst>
                                          <p:attrName>style.visibility</p:attrName>
                                        </p:attrNameLst>
                                      </p:cBhvr>
                                      <p:to>
                                        <p:strVal val="visible"/>
                                      </p:to>
                                    </p:set>
                                  </p:childTnLst>
                                </p:cTn>
                              </p:par>
                            </p:childTnLst>
                          </p:cTn>
                        </p:par>
                        <p:par>
                          <p:cTn id="11" fill="hold">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365574"/>
                                        </p:tgtEl>
                                        <p:attrNameLst>
                                          <p:attrName>style.visibility</p:attrName>
                                        </p:attrNameLst>
                                      </p:cBhvr>
                                      <p:to>
                                        <p:strVal val="visible"/>
                                      </p:to>
                                    </p:set>
                                    <p:animEffect transition="in" filter="dissolve">
                                      <p:cBhvr>
                                        <p:cTn id="14" dur="500"/>
                                        <p:tgtEl>
                                          <p:spTgt spid="365574"/>
                                        </p:tgtEl>
                                      </p:cBhvr>
                                    </p:animEffect>
                                  </p:childTnLst>
                                </p:cTn>
                              </p:par>
                            </p:childTnLst>
                          </p:cTn>
                        </p:par>
                        <p:par>
                          <p:cTn id="15" fill="hold">
                            <p:stCondLst>
                              <p:cond delay="1500"/>
                            </p:stCondLst>
                            <p:childTnLst>
                              <p:par>
                                <p:cTn id="16" presetID="1" presetClass="entr" presetSubtype="0" fill="hold" nodeType="afterEffect">
                                  <p:stCondLst>
                                    <p:cond delay="500"/>
                                  </p:stCondLst>
                                  <p:childTnLst>
                                    <p:set>
                                      <p:cBhvr>
                                        <p:cTn id="17" dur="1" fill="hold">
                                          <p:stCondLst>
                                            <p:cond delay="499"/>
                                          </p:stCondLst>
                                        </p:cTn>
                                        <p:tgtEl>
                                          <p:spTgt spid="365571"/>
                                        </p:tgtEl>
                                        <p:attrNameLst>
                                          <p:attrName>style.visibility</p:attrName>
                                        </p:attrNameLst>
                                      </p:cBhvr>
                                      <p:to>
                                        <p:strVal val="visible"/>
                                      </p:to>
                                    </p:set>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499"/>
                                          </p:stCondLst>
                                        </p:cTn>
                                        <p:tgtEl>
                                          <p:spTgt spid="365572"/>
                                        </p:tgtEl>
                                        <p:attrNameLst>
                                          <p:attrName>style.visibility</p:attrName>
                                        </p:attrNameLst>
                                      </p:cBhvr>
                                      <p:to>
                                        <p:strVal val="visible"/>
                                      </p:to>
                                    </p:set>
                                  </p:childTnLst>
                                </p:cTn>
                              </p:par>
                            </p:childTnLst>
                          </p:cTn>
                        </p:par>
                        <p:par>
                          <p:cTn id="21" fill="hold">
                            <p:stCondLst>
                              <p:cond delay="3000"/>
                            </p:stCondLst>
                            <p:childTnLst>
                              <p:par>
                                <p:cTn id="22" presetID="9" presetClass="entr" presetSubtype="0" fill="hold" grpId="0" nodeType="afterEffect">
                                  <p:stCondLst>
                                    <p:cond delay="0"/>
                                  </p:stCondLst>
                                  <p:childTnLst>
                                    <p:set>
                                      <p:cBhvr>
                                        <p:cTn id="23" dur="1" fill="hold">
                                          <p:stCondLst>
                                            <p:cond delay="0"/>
                                          </p:stCondLst>
                                        </p:cTn>
                                        <p:tgtEl>
                                          <p:spTgt spid="365576"/>
                                        </p:tgtEl>
                                        <p:attrNameLst>
                                          <p:attrName>style.visibility</p:attrName>
                                        </p:attrNameLst>
                                      </p:cBhvr>
                                      <p:to>
                                        <p:strVal val="visible"/>
                                      </p:to>
                                    </p:set>
                                    <p:animEffect transition="in" filter="dissolve">
                                      <p:cBhvr>
                                        <p:cTn id="24" dur="500"/>
                                        <p:tgtEl>
                                          <p:spTgt spid="365576"/>
                                        </p:tgtEl>
                                      </p:cBhvr>
                                    </p:animEffect>
                                  </p:childTnLst>
                                </p:cTn>
                              </p:par>
                            </p:childTnLst>
                          </p:cTn>
                        </p:par>
                        <p:par>
                          <p:cTn id="25" fill="hold">
                            <p:stCondLst>
                              <p:cond delay="3500"/>
                            </p:stCondLst>
                            <p:childTnLst>
                              <p:par>
                                <p:cTn id="26" presetID="1" presetClass="entr" presetSubtype="0" fill="hold" nodeType="afterEffect">
                                  <p:stCondLst>
                                    <p:cond delay="500"/>
                                  </p:stCondLst>
                                  <p:childTnLst>
                                    <p:set>
                                      <p:cBhvr>
                                        <p:cTn id="27" dur="1" fill="hold">
                                          <p:stCondLst>
                                            <p:cond delay="499"/>
                                          </p:stCondLst>
                                        </p:cTn>
                                        <p:tgtEl>
                                          <p:spTgt spid="365573"/>
                                        </p:tgtEl>
                                        <p:attrNameLst>
                                          <p:attrName>style.visibility</p:attrName>
                                        </p:attrNameLst>
                                      </p:cBhvr>
                                      <p:to>
                                        <p:strVal val="visible"/>
                                      </p:to>
                                    </p:set>
                                  </p:childTnLst>
                                </p:cTn>
                              </p:par>
                            </p:childTnLst>
                          </p:cTn>
                        </p:par>
                        <p:par>
                          <p:cTn id="28" fill="hold">
                            <p:stCondLst>
                              <p:cond delay="4500"/>
                            </p:stCondLst>
                            <p:childTnLst>
                              <p:par>
                                <p:cTn id="29" presetID="9" presetClass="entr" presetSubtype="0" fill="hold" grpId="0" nodeType="afterEffect">
                                  <p:stCondLst>
                                    <p:cond delay="0"/>
                                  </p:stCondLst>
                                  <p:childTnLst>
                                    <p:set>
                                      <p:cBhvr>
                                        <p:cTn id="30" dur="1" fill="hold">
                                          <p:stCondLst>
                                            <p:cond delay="0"/>
                                          </p:stCondLst>
                                        </p:cTn>
                                        <p:tgtEl>
                                          <p:spTgt spid="365577"/>
                                        </p:tgtEl>
                                        <p:attrNameLst>
                                          <p:attrName>style.visibility</p:attrName>
                                        </p:attrNameLst>
                                      </p:cBhvr>
                                      <p:to>
                                        <p:strVal val="visible"/>
                                      </p:to>
                                    </p:set>
                                    <p:animEffect transition="in" filter="dissolve">
                                      <p:cBhvr>
                                        <p:cTn id="31" dur="500"/>
                                        <p:tgtEl>
                                          <p:spTgt spid="365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4" grpId="0" autoUpdateAnimBg="0"/>
      <p:bldP spid="365575" grpId="0" autoUpdateAnimBg="0"/>
      <p:bldP spid="365576" grpId="0" autoUpdateAnimBg="0"/>
      <p:bldP spid="36557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a:xfrm>
            <a:off x="152400" y="1676400"/>
            <a:ext cx="8534400" cy="1143000"/>
          </a:xfrm>
        </p:spPr>
        <p:txBody>
          <a:bodyPr rtlCol="1">
            <a:normAutofit fontScale="90000"/>
          </a:bodyPr>
          <a:lstStyle/>
          <a:p>
            <a:pPr marL="762000" indent="-762000" fontAlgn="auto">
              <a:spcAft>
                <a:spcPts val="0"/>
              </a:spcAft>
              <a:buFontTx/>
              <a:buAutoNum type="arabicPeriod" startAt="2"/>
              <a:defRPr/>
            </a:pPr>
            <a:r>
              <a:rPr lang="en-US" sz="3600" dirty="0" smtClean="0">
                <a:solidFill>
                  <a:schemeClr val="hlink"/>
                </a:solidFill>
                <a:effectLst>
                  <a:outerShdw blurRad="38100" dist="38100" dir="2700000" algn="tl">
                    <a:srgbClr val="000000"/>
                  </a:outerShdw>
                </a:effectLst>
                <a:latin typeface="Arial" charset="0"/>
              </a:rPr>
              <a:t>The inadequacy of traditional sources of information</a:t>
            </a:r>
            <a:r>
              <a:rPr lang="en-US" sz="4000" dirty="0" smtClean="0"/>
              <a:t> </a:t>
            </a:r>
            <a:endParaRPr lang="en-US" sz="4000" dirty="0" smtClean="0">
              <a:solidFill>
                <a:schemeClr val="folHlink"/>
              </a:solidFill>
              <a:latin typeface="Tahoma" pitchFamily="34" charset="0"/>
            </a:endParaRPr>
          </a:p>
        </p:txBody>
      </p:sp>
      <p:sp>
        <p:nvSpPr>
          <p:cNvPr id="366595" name="Rectangle 3"/>
          <p:cNvSpPr>
            <a:spLocks noGrp="1" noChangeArrowheads="1"/>
          </p:cNvSpPr>
          <p:nvPr>
            <p:ph type="body" idx="1"/>
          </p:nvPr>
        </p:nvSpPr>
        <p:spPr>
          <a:xfrm>
            <a:off x="1066800" y="3276600"/>
            <a:ext cx="7772400" cy="2971800"/>
          </a:xfrm>
        </p:spPr>
        <p:txBody>
          <a:bodyPr rtlCol="1">
            <a:normAutofit/>
          </a:bodyPr>
          <a:lstStyle/>
          <a:p>
            <a:pPr marL="990600" lvl="1" indent="-533400" fontAlgn="auto">
              <a:spcAft>
                <a:spcPts val="0"/>
              </a:spcAft>
              <a:buFontTx/>
              <a:buChar char="•"/>
              <a:defRPr/>
            </a:pPr>
            <a:r>
              <a:rPr lang="en-US" smtClean="0">
                <a:solidFill>
                  <a:srgbClr val="CC0066"/>
                </a:solidFill>
                <a:effectLst>
                  <a:outerShdw blurRad="38100" dist="38100" dir="2700000" algn="tl">
                    <a:srgbClr val="000000"/>
                  </a:outerShdw>
                </a:effectLst>
                <a:latin typeface="Tahoma" pitchFamily="34" charset="0"/>
              </a:rPr>
              <a:t>Textbooks</a:t>
            </a:r>
            <a:r>
              <a:rPr lang="en-US" smtClean="0">
                <a:effectLst>
                  <a:outerShdw blurRad="38100" dist="38100" dir="2700000" algn="tl">
                    <a:srgbClr val="000000"/>
                  </a:outerShdw>
                </a:effectLst>
                <a:latin typeface="Tahoma" pitchFamily="34" charset="0"/>
              </a:rPr>
              <a:t> </a:t>
            </a:r>
            <a:r>
              <a:rPr lang="en-US" smtClean="0">
                <a:latin typeface="Tahoma" pitchFamily="34" charset="0"/>
              </a:rPr>
              <a:t>- out of date</a:t>
            </a:r>
          </a:p>
          <a:p>
            <a:pPr marL="990600" lvl="1" indent="-533400" fontAlgn="auto">
              <a:spcAft>
                <a:spcPts val="0"/>
              </a:spcAft>
              <a:buFontTx/>
              <a:buChar char="•"/>
              <a:defRPr/>
            </a:pPr>
            <a:r>
              <a:rPr lang="en-US" smtClean="0">
                <a:solidFill>
                  <a:srgbClr val="00CC66"/>
                </a:solidFill>
                <a:effectLst>
                  <a:outerShdw blurRad="38100" dist="38100" dir="2700000" algn="tl">
                    <a:srgbClr val="000000"/>
                  </a:outerShdw>
                </a:effectLst>
                <a:latin typeface="Tahoma" pitchFamily="34" charset="0"/>
              </a:rPr>
              <a:t>Experts</a:t>
            </a:r>
            <a:r>
              <a:rPr lang="en-US" smtClean="0">
                <a:effectLst>
                  <a:outerShdw blurRad="38100" dist="38100" dir="2700000" algn="tl">
                    <a:srgbClr val="000000"/>
                  </a:outerShdw>
                </a:effectLst>
                <a:latin typeface="Tahoma" pitchFamily="34" charset="0"/>
              </a:rPr>
              <a:t> </a:t>
            </a:r>
            <a:r>
              <a:rPr lang="en-US" smtClean="0">
                <a:latin typeface="Tahoma" pitchFamily="34" charset="0"/>
              </a:rPr>
              <a:t>- frequently wrong</a:t>
            </a:r>
          </a:p>
          <a:p>
            <a:pPr marL="990600" lvl="1" indent="-533400" fontAlgn="auto">
              <a:spcAft>
                <a:spcPts val="0"/>
              </a:spcAft>
              <a:buFontTx/>
              <a:buChar char="•"/>
              <a:defRPr/>
            </a:pPr>
            <a:r>
              <a:rPr lang="en-US" smtClean="0">
                <a:solidFill>
                  <a:srgbClr val="FFCC00"/>
                </a:solidFill>
                <a:effectLst>
                  <a:outerShdw blurRad="38100" dist="38100" dir="2700000" algn="tl">
                    <a:srgbClr val="000000"/>
                  </a:outerShdw>
                </a:effectLst>
                <a:latin typeface="Tahoma" pitchFamily="34" charset="0"/>
              </a:rPr>
              <a:t>Didactic CME</a:t>
            </a:r>
            <a:r>
              <a:rPr lang="en-US" smtClean="0">
                <a:latin typeface="Tahoma" pitchFamily="34" charset="0"/>
              </a:rPr>
              <a:t> - ineffective</a:t>
            </a:r>
          </a:p>
          <a:p>
            <a:pPr marL="990600" lvl="1" indent="-533400" fontAlgn="auto">
              <a:spcAft>
                <a:spcPts val="0"/>
              </a:spcAft>
              <a:buFontTx/>
              <a:buChar char="•"/>
              <a:defRPr/>
            </a:pPr>
            <a:r>
              <a:rPr lang="en-US" smtClean="0">
                <a:solidFill>
                  <a:srgbClr val="00CDC8"/>
                </a:solidFill>
                <a:effectLst>
                  <a:outerShdw blurRad="38100" dist="38100" dir="2700000" algn="tl">
                    <a:srgbClr val="000000"/>
                  </a:outerShdw>
                </a:effectLst>
                <a:latin typeface="Tahoma" pitchFamily="34" charset="0"/>
              </a:rPr>
              <a:t>Medical journals</a:t>
            </a:r>
            <a:r>
              <a:rPr lang="en-US" smtClean="0">
                <a:solidFill>
                  <a:srgbClr val="155453"/>
                </a:solidFill>
                <a:latin typeface="Tahoma" pitchFamily="34" charset="0"/>
              </a:rPr>
              <a:t> –</a:t>
            </a:r>
          </a:p>
          <a:p>
            <a:pPr marL="1371600" lvl="2" indent="-457200" fontAlgn="auto">
              <a:spcAft>
                <a:spcPts val="0"/>
              </a:spcAft>
              <a:buFontTx/>
              <a:buNone/>
              <a:defRPr/>
            </a:pPr>
            <a:r>
              <a:rPr lang="en-US" smtClean="0">
                <a:latin typeface="Tahoma" pitchFamily="34" charset="0"/>
              </a:rPr>
              <a:t>     Overwhelming in volume</a:t>
            </a:r>
          </a:p>
          <a:p>
            <a:pPr marL="1371600" lvl="2" indent="-457200" fontAlgn="auto">
              <a:spcAft>
                <a:spcPts val="0"/>
              </a:spcAft>
              <a:buFontTx/>
              <a:buNone/>
              <a:defRPr/>
            </a:pPr>
            <a:r>
              <a:rPr lang="en-US" smtClean="0">
                <a:latin typeface="Tahoma" pitchFamily="34" charset="0"/>
              </a:rPr>
              <a:t>      Variable in validity </a:t>
            </a:r>
          </a:p>
        </p:txBody>
      </p:sp>
      <p:pic>
        <p:nvPicPr>
          <p:cNvPr id="366596" name="Picture 4" descr="pe01616_"/>
          <p:cNvPicPr>
            <a:picLocks noChangeAspect="1" noChangeArrowheads="1"/>
          </p:cNvPicPr>
          <p:nvPr/>
        </p:nvPicPr>
        <p:blipFill>
          <a:blip r:embed="rId3" cstate="print"/>
          <a:srcRect/>
          <a:stretch>
            <a:fillRect/>
          </a:stretch>
        </p:blipFill>
        <p:spPr bwMode="auto">
          <a:xfrm>
            <a:off x="6324600" y="5105400"/>
            <a:ext cx="1524000" cy="1430338"/>
          </a:xfrm>
          <a:prstGeom prst="rect">
            <a:avLst/>
          </a:prstGeom>
          <a:noFill/>
          <a:ln w="9525">
            <a:noFill/>
            <a:miter lim="800000"/>
            <a:headEnd/>
            <a:tailEnd/>
          </a:ln>
        </p:spPr>
      </p:pic>
      <p:pic>
        <p:nvPicPr>
          <p:cNvPr id="366597" name="Picture 5" descr="j0301252"/>
          <p:cNvPicPr>
            <a:picLocks noChangeAspect="1" noChangeArrowheads="1"/>
          </p:cNvPicPr>
          <p:nvPr/>
        </p:nvPicPr>
        <p:blipFill>
          <a:blip r:embed="rId4" cstate="print"/>
          <a:srcRect/>
          <a:stretch>
            <a:fillRect/>
          </a:stretch>
        </p:blipFill>
        <p:spPr bwMode="auto">
          <a:xfrm>
            <a:off x="7543800" y="4440238"/>
            <a:ext cx="1449388" cy="1239837"/>
          </a:xfrm>
          <a:prstGeom prst="rect">
            <a:avLst/>
          </a:prstGeom>
          <a:noFill/>
          <a:ln w="9525">
            <a:noFill/>
            <a:miter lim="800000"/>
            <a:headEnd/>
            <a:tailEnd/>
          </a:ln>
        </p:spPr>
      </p:pic>
      <p:pic>
        <p:nvPicPr>
          <p:cNvPr id="366598" name="Picture 6" descr="bs00554_"/>
          <p:cNvPicPr>
            <a:picLocks noChangeAspect="1" noChangeArrowheads="1"/>
          </p:cNvPicPr>
          <p:nvPr/>
        </p:nvPicPr>
        <p:blipFill>
          <a:blip r:embed="rId5" cstate="print"/>
          <a:srcRect/>
          <a:stretch>
            <a:fillRect/>
          </a:stretch>
        </p:blipFill>
        <p:spPr bwMode="auto">
          <a:xfrm>
            <a:off x="7467600" y="3200400"/>
            <a:ext cx="1219200" cy="10636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6595">
                                            <p:txEl>
                                              <p:pRg st="0" end="0"/>
                                            </p:txEl>
                                          </p:spTgt>
                                        </p:tgtEl>
                                        <p:attrNameLst>
                                          <p:attrName>style.visibility</p:attrName>
                                        </p:attrNameLst>
                                      </p:cBhvr>
                                      <p:to>
                                        <p:strVal val="visible"/>
                                      </p:to>
                                    </p:set>
                                    <p:animEffect transition="in" filter="dissolve">
                                      <p:cBhvr>
                                        <p:cTn id="7" dur="500"/>
                                        <p:tgtEl>
                                          <p:spTgt spid="36659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66598"/>
                                        </p:tgtEl>
                                        <p:attrNameLst>
                                          <p:attrName>style.visibility</p:attrName>
                                        </p:attrNameLst>
                                      </p:cBhvr>
                                      <p:to>
                                        <p:strVal val="visible"/>
                                      </p:to>
                                    </p:set>
                                    <p:animEffect transition="in" filter="dissolve">
                                      <p:cBhvr>
                                        <p:cTn id="11" dur="500"/>
                                        <p:tgtEl>
                                          <p:spTgt spid="366598"/>
                                        </p:tgtEl>
                                      </p:cBhvr>
                                    </p:animEffect>
                                  </p:childTnLst>
                                </p:cTn>
                              </p:par>
                            </p:childTnLst>
                          </p:cTn>
                        </p:par>
                        <p:par>
                          <p:cTn id="12" fill="hold">
                            <p:stCondLst>
                              <p:cond delay="1000"/>
                            </p:stCondLst>
                            <p:childTnLst>
                              <p:par>
                                <p:cTn id="13" presetID="9" presetClass="entr" presetSubtype="0" fill="hold" nodeType="afterEffect">
                                  <p:stCondLst>
                                    <p:cond delay="500"/>
                                  </p:stCondLst>
                                  <p:childTnLst>
                                    <p:set>
                                      <p:cBhvr>
                                        <p:cTn id="14" dur="1" fill="hold">
                                          <p:stCondLst>
                                            <p:cond delay="0"/>
                                          </p:stCondLst>
                                        </p:cTn>
                                        <p:tgtEl>
                                          <p:spTgt spid="366595">
                                            <p:txEl>
                                              <p:pRg st="1" end="1"/>
                                            </p:txEl>
                                          </p:spTgt>
                                        </p:tgtEl>
                                        <p:attrNameLst>
                                          <p:attrName>style.visibility</p:attrName>
                                        </p:attrNameLst>
                                      </p:cBhvr>
                                      <p:to>
                                        <p:strVal val="visible"/>
                                      </p:to>
                                    </p:set>
                                    <p:animEffect transition="in" filter="dissolve">
                                      <p:cBhvr>
                                        <p:cTn id="15" dur="500"/>
                                        <p:tgtEl>
                                          <p:spTgt spid="366595">
                                            <p:txEl>
                                              <p:pRg st="1" end="1"/>
                                            </p:txEl>
                                          </p:spTgt>
                                        </p:tgtEl>
                                      </p:cBhvr>
                                    </p:animEffect>
                                  </p:childTnLst>
                                </p:cTn>
                              </p:par>
                              <p:par>
                                <p:cTn id="16" presetID="5" presetClass="entr" presetSubtype="5" fill="hold" nodeType="withEffect">
                                  <p:stCondLst>
                                    <p:cond delay="500"/>
                                  </p:stCondLst>
                                  <p:childTnLst>
                                    <p:set>
                                      <p:cBhvr>
                                        <p:cTn id="17" dur="1" fill="hold">
                                          <p:stCondLst>
                                            <p:cond delay="0"/>
                                          </p:stCondLst>
                                        </p:cTn>
                                        <p:tgtEl>
                                          <p:spTgt spid="366597"/>
                                        </p:tgtEl>
                                        <p:attrNameLst>
                                          <p:attrName>style.visibility</p:attrName>
                                        </p:attrNameLst>
                                      </p:cBhvr>
                                      <p:to>
                                        <p:strVal val="visible"/>
                                      </p:to>
                                    </p:set>
                                    <p:animEffect transition="in" filter="checkerboard(down)">
                                      <p:cBhvr>
                                        <p:cTn id="18" dur="1000"/>
                                        <p:tgtEl>
                                          <p:spTgt spid="366597"/>
                                        </p:tgtEl>
                                      </p:cBhvr>
                                    </p:animEffect>
                                  </p:childTnLst>
                                </p:cTn>
                              </p:par>
                            </p:childTnLst>
                          </p:cTn>
                        </p:par>
                        <p:par>
                          <p:cTn id="19" fill="hold">
                            <p:stCondLst>
                              <p:cond delay="2500"/>
                            </p:stCondLst>
                            <p:childTnLst>
                              <p:par>
                                <p:cTn id="20" presetID="9" presetClass="entr" presetSubtype="0" fill="hold" nodeType="afterEffect">
                                  <p:stCondLst>
                                    <p:cond delay="0"/>
                                  </p:stCondLst>
                                  <p:childTnLst>
                                    <p:set>
                                      <p:cBhvr>
                                        <p:cTn id="21" dur="1" fill="hold">
                                          <p:stCondLst>
                                            <p:cond delay="0"/>
                                          </p:stCondLst>
                                        </p:cTn>
                                        <p:tgtEl>
                                          <p:spTgt spid="366595">
                                            <p:txEl>
                                              <p:pRg st="2" end="2"/>
                                            </p:txEl>
                                          </p:spTgt>
                                        </p:tgtEl>
                                        <p:attrNameLst>
                                          <p:attrName>style.visibility</p:attrName>
                                        </p:attrNameLst>
                                      </p:cBhvr>
                                      <p:to>
                                        <p:strVal val="visible"/>
                                      </p:to>
                                    </p:set>
                                    <p:animEffect transition="in" filter="dissolve">
                                      <p:cBhvr>
                                        <p:cTn id="22" dur="500"/>
                                        <p:tgtEl>
                                          <p:spTgt spid="366595">
                                            <p:txEl>
                                              <p:pRg st="2" end="2"/>
                                            </p:txEl>
                                          </p:spTgt>
                                        </p:tgtEl>
                                      </p:cBhvr>
                                    </p:animEffect>
                                  </p:childTnLst>
                                </p:cTn>
                              </p:par>
                            </p:childTnLst>
                          </p:cTn>
                        </p:par>
                        <p:par>
                          <p:cTn id="23" fill="hold">
                            <p:stCondLst>
                              <p:cond delay="3000"/>
                            </p:stCondLst>
                            <p:childTnLst>
                              <p:par>
                                <p:cTn id="24" presetID="9" presetClass="entr" presetSubtype="0" fill="hold" nodeType="afterEffect">
                                  <p:stCondLst>
                                    <p:cond delay="500"/>
                                  </p:stCondLst>
                                  <p:childTnLst>
                                    <p:set>
                                      <p:cBhvr>
                                        <p:cTn id="25" dur="1" fill="hold">
                                          <p:stCondLst>
                                            <p:cond delay="0"/>
                                          </p:stCondLst>
                                        </p:cTn>
                                        <p:tgtEl>
                                          <p:spTgt spid="366595">
                                            <p:txEl>
                                              <p:pRg st="3" end="3"/>
                                            </p:txEl>
                                          </p:spTgt>
                                        </p:tgtEl>
                                        <p:attrNameLst>
                                          <p:attrName>style.visibility</p:attrName>
                                        </p:attrNameLst>
                                      </p:cBhvr>
                                      <p:to>
                                        <p:strVal val="visible"/>
                                      </p:to>
                                    </p:set>
                                    <p:animEffect transition="in" filter="dissolve">
                                      <p:cBhvr>
                                        <p:cTn id="26" dur="500"/>
                                        <p:tgtEl>
                                          <p:spTgt spid="366595">
                                            <p:txEl>
                                              <p:pRg st="3" end="3"/>
                                            </p:txEl>
                                          </p:spTgt>
                                        </p:tgtEl>
                                      </p:cBhvr>
                                    </p:animEffect>
                                  </p:childTnLst>
                                </p:cTn>
                              </p:par>
                            </p:childTnLst>
                          </p:cTn>
                        </p:par>
                        <p:par>
                          <p:cTn id="27" fill="hold">
                            <p:stCondLst>
                              <p:cond delay="4000"/>
                            </p:stCondLst>
                            <p:childTnLst>
                              <p:par>
                                <p:cTn id="28" presetID="9" presetClass="entr" presetSubtype="0" fill="hold" nodeType="afterEffect">
                                  <p:stCondLst>
                                    <p:cond delay="0"/>
                                  </p:stCondLst>
                                  <p:childTnLst>
                                    <p:set>
                                      <p:cBhvr>
                                        <p:cTn id="29" dur="1" fill="hold">
                                          <p:stCondLst>
                                            <p:cond delay="0"/>
                                          </p:stCondLst>
                                        </p:cTn>
                                        <p:tgtEl>
                                          <p:spTgt spid="366595">
                                            <p:txEl>
                                              <p:pRg st="4" end="4"/>
                                            </p:txEl>
                                          </p:spTgt>
                                        </p:tgtEl>
                                        <p:attrNameLst>
                                          <p:attrName>style.visibility</p:attrName>
                                        </p:attrNameLst>
                                      </p:cBhvr>
                                      <p:to>
                                        <p:strVal val="visible"/>
                                      </p:to>
                                    </p:set>
                                    <p:animEffect transition="in" filter="dissolve">
                                      <p:cBhvr>
                                        <p:cTn id="30" dur="500"/>
                                        <p:tgtEl>
                                          <p:spTgt spid="366595">
                                            <p:txEl>
                                              <p:pRg st="4" end="4"/>
                                            </p:txEl>
                                          </p:spTgt>
                                        </p:tgtEl>
                                      </p:cBhvr>
                                    </p:animEffect>
                                  </p:childTnLst>
                                </p:cTn>
                              </p:par>
                            </p:childTnLst>
                          </p:cTn>
                        </p:par>
                        <p:par>
                          <p:cTn id="31" fill="hold">
                            <p:stCondLst>
                              <p:cond delay="4500"/>
                            </p:stCondLst>
                            <p:childTnLst>
                              <p:par>
                                <p:cTn id="32" presetID="9" presetClass="entr" presetSubtype="0" fill="hold" nodeType="afterEffect">
                                  <p:stCondLst>
                                    <p:cond delay="0"/>
                                  </p:stCondLst>
                                  <p:childTnLst>
                                    <p:set>
                                      <p:cBhvr>
                                        <p:cTn id="33" dur="1" fill="hold">
                                          <p:stCondLst>
                                            <p:cond delay="0"/>
                                          </p:stCondLst>
                                        </p:cTn>
                                        <p:tgtEl>
                                          <p:spTgt spid="366595">
                                            <p:txEl>
                                              <p:pRg st="5" end="5"/>
                                            </p:txEl>
                                          </p:spTgt>
                                        </p:tgtEl>
                                        <p:attrNameLst>
                                          <p:attrName>style.visibility</p:attrName>
                                        </p:attrNameLst>
                                      </p:cBhvr>
                                      <p:to>
                                        <p:strVal val="visible"/>
                                      </p:to>
                                    </p:set>
                                    <p:animEffect transition="in" filter="dissolve">
                                      <p:cBhvr>
                                        <p:cTn id="34" dur="500"/>
                                        <p:tgtEl>
                                          <p:spTgt spid="366595">
                                            <p:txEl>
                                              <p:pRg st="5" end="5"/>
                                            </p:txEl>
                                          </p:spTgt>
                                        </p:tgtEl>
                                      </p:cBhvr>
                                    </p:animEffect>
                                  </p:childTnLst>
                                </p:cTn>
                              </p:par>
                              <p:par>
                                <p:cTn id="35" presetID="5" presetClass="entr" presetSubtype="10" fill="hold" nodeType="withEffect">
                                  <p:stCondLst>
                                    <p:cond delay="0"/>
                                  </p:stCondLst>
                                  <p:childTnLst>
                                    <p:set>
                                      <p:cBhvr>
                                        <p:cTn id="36" dur="1" fill="hold">
                                          <p:stCondLst>
                                            <p:cond delay="0"/>
                                          </p:stCondLst>
                                        </p:cTn>
                                        <p:tgtEl>
                                          <p:spTgt spid="366596"/>
                                        </p:tgtEl>
                                        <p:attrNameLst>
                                          <p:attrName>style.visibility</p:attrName>
                                        </p:attrNameLst>
                                      </p:cBhvr>
                                      <p:to>
                                        <p:strVal val="visible"/>
                                      </p:to>
                                    </p:set>
                                    <p:animEffect transition="in" filter="checkerboard(across)">
                                      <p:cBhvr>
                                        <p:cTn id="37" dur="500"/>
                                        <p:tgtEl>
                                          <p:spTgt spid="366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763588" y="2209800"/>
          <a:ext cx="7769225" cy="4119562"/>
        </p:xfrm>
        <a:graphic>
          <a:graphicData uri="http://schemas.openxmlformats.org/presentationml/2006/ole">
            <mc:AlternateContent xmlns:mc="http://schemas.openxmlformats.org/markup-compatibility/2006">
              <mc:Choice xmlns:v="urn:schemas-microsoft-com:vml" Requires="v">
                <p:oleObj spid="_x0000_s2058" name="Chart" r:id="rId4" imgW="10375900" imgH="5499100" progId="MSGraph.Chart.8">
                  <p:embed followColorScheme="full"/>
                </p:oleObj>
              </mc:Choice>
              <mc:Fallback>
                <p:oleObj name="Chart" r:id="rId4" imgW="10375900" imgH="5499100"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588" y="2209800"/>
                        <a:ext cx="7769225" cy="411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Group 4"/>
          <p:cNvGrpSpPr>
            <a:grpSpLocks/>
          </p:cNvGrpSpPr>
          <p:nvPr/>
        </p:nvGrpSpPr>
        <p:grpSpPr bwMode="auto">
          <a:xfrm>
            <a:off x="3117850" y="2209800"/>
            <a:ext cx="4191000" cy="3048000"/>
            <a:chOff x="2064" y="1400"/>
            <a:chExt cx="2640" cy="1920"/>
          </a:xfrm>
        </p:grpSpPr>
        <p:sp>
          <p:nvSpPr>
            <p:cNvPr id="2054" name="AutoShape 5"/>
            <p:cNvSpPr>
              <a:spLocks noChangeArrowheads="1"/>
            </p:cNvSpPr>
            <p:nvPr/>
          </p:nvSpPr>
          <p:spPr bwMode="auto">
            <a:xfrm>
              <a:off x="2064" y="1400"/>
              <a:ext cx="768" cy="528"/>
            </a:xfrm>
            <a:prstGeom prst="wedgeRoundRectCallout">
              <a:avLst>
                <a:gd name="adj1" fmla="val -46486"/>
                <a:gd name="adj2" fmla="val 79167"/>
                <a:gd name="adj3" fmla="val 16667"/>
              </a:avLst>
            </a:prstGeom>
            <a:solidFill>
              <a:schemeClr val="accent1"/>
            </a:solidFill>
            <a:ln w="9525">
              <a:solidFill>
                <a:schemeClr val="tx1"/>
              </a:solidFill>
              <a:miter lim="800000"/>
              <a:headEnd/>
              <a:tailEnd/>
            </a:ln>
          </p:spPr>
          <p:txBody>
            <a:bodyPr/>
            <a:lstStyle/>
            <a:p>
              <a:pPr algn="ctr" rtl="1" eaLnBrk="0" hangingPunct="0"/>
              <a:r>
                <a:rPr lang="en-US" sz="2400" dirty="0">
                  <a:latin typeface="Times New Roman" pitchFamily="18" charset="0"/>
                </a:rPr>
                <a:t>5,000?</a:t>
              </a:r>
            </a:p>
            <a:p>
              <a:pPr algn="ctr" rtl="1" eaLnBrk="0" hangingPunct="0"/>
              <a:r>
                <a:rPr lang="en-US" sz="2400" dirty="0">
                  <a:latin typeface="Times New Roman" pitchFamily="18" charset="0"/>
                </a:rPr>
                <a:t>per day</a:t>
              </a:r>
              <a:endParaRPr lang="en-AU" sz="2400" dirty="0">
                <a:latin typeface="Times New Roman" pitchFamily="18" charset="0"/>
              </a:endParaRPr>
            </a:p>
          </p:txBody>
        </p:sp>
        <p:sp>
          <p:nvSpPr>
            <p:cNvPr id="2055" name="AutoShape 6"/>
            <p:cNvSpPr>
              <a:spLocks noChangeArrowheads="1"/>
            </p:cNvSpPr>
            <p:nvPr/>
          </p:nvSpPr>
          <p:spPr bwMode="auto">
            <a:xfrm>
              <a:off x="3024" y="2456"/>
              <a:ext cx="768" cy="528"/>
            </a:xfrm>
            <a:prstGeom prst="wedgeRoundRectCallout">
              <a:avLst>
                <a:gd name="adj1" fmla="val -46486"/>
                <a:gd name="adj2" fmla="val 79167"/>
                <a:gd name="adj3" fmla="val 16667"/>
              </a:avLst>
            </a:prstGeom>
            <a:solidFill>
              <a:schemeClr val="accent1"/>
            </a:solidFill>
            <a:ln w="9525">
              <a:solidFill>
                <a:schemeClr val="tx1"/>
              </a:solidFill>
              <a:miter lim="800000"/>
              <a:headEnd/>
              <a:tailEnd/>
            </a:ln>
          </p:spPr>
          <p:txBody>
            <a:bodyPr/>
            <a:lstStyle/>
            <a:p>
              <a:pPr algn="ctr" rtl="1" eaLnBrk="0" hangingPunct="0"/>
              <a:r>
                <a:rPr lang="en-US" sz="2400" dirty="0">
                  <a:latin typeface="Times New Roman" pitchFamily="18" charset="0"/>
                </a:rPr>
                <a:t>1,500 per day</a:t>
              </a:r>
              <a:endParaRPr lang="en-AU" sz="2400" dirty="0">
                <a:latin typeface="Times New Roman" pitchFamily="18" charset="0"/>
              </a:endParaRPr>
            </a:p>
          </p:txBody>
        </p:sp>
        <p:sp>
          <p:nvSpPr>
            <p:cNvPr id="2056" name="AutoShape 7"/>
            <p:cNvSpPr>
              <a:spLocks noChangeArrowheads="1"/>
            </p:cNvSpPr>
            <p:nvPr/>
          </p:nvSpPr>
          <p:spPr bwMode="auto">
            <a:xfrm>
              <a:off x="4032" y="2792"/>
              <a:ext cx="672" cy="528"/>
            </a:xfrm>
            <a:prstGeom prst="wedgeRoundRectCallout">
              <a:avLst>
                <a:gd name="adj1" fmla="val -45981"/>
                <a:gd name="adj2" fmla="val 79167"/>
                <a:gd name="adj3" fmla="val 16667"/>
              </a:avLst>
            </a:prstGeom>
            <a:solidFill>
              <a:schemeClr val="accent1"/>
            </a:solidFill>
            <a:ln w="9525">
              <a:solidFill>
                <a:schemeClr val="tx1"/>
              </a:solidFill>
              <a:miter lim="800000"/>
              <a:headEnd/>
              <a:tailEnd/>
            </a:ln>
          </p:spPr>
          <p:txBody>
            <a:bodyPr/>
            <a:lstStyle/>
            <a:p>
              <a:pPr algn="ctr" rtl="1" eaLnBrk="0" hangingPunct="0"/>
              <a:r>
                <a:rPr lang="en-US" sz="2400" dirty="0">
                  <a:latin typeface="Times New Roman" pitchFamily="18" charset="0"/>
                </a:rPr>
                <a:t>95 per day</a:t>
              </a:r>
              <a:endParaRPr lang="en-AU" sz="2400" dirty="0">
                <a:latin typeface="Times New Roman" pitchFamily="18" charset="0"/>
              </a:endParaRPr>
            </a:p>
          </p:txBody>
        </p:sp>
      </p:grpSp>
      <p:sp>
        <p:nvSpPr>
          <p:cNvPr id="2053" name="Text Box 8"/>
          <p:cNvSpPr txBox="1">
            <a:spLocks noChangeArrowheads="1"/>
          </p:cNvSpPr>
          <p:nvPr/>
        </p:nvSpPr>
        <p:spPr bwMode="auto">
          <a:xfrm rot="-5400000">
            <a:off x="-788987" y="3822700"/>
            <a:ext cx="3887787" cy="366713"/>
          </a:xfrm>
          <a:prstGeom prst="rect">
            <a:avLst/>
          </a:prstGeom>
          <a:solidFill>
            <a:schemeClr val="bg1"/>
          </a:solidFill>
          <a:ln w="9525">
            <a:noFill/>
            <a:miter lim="800000"/>
            <a:headEnd/>
            <a:tailEnd/>
          </a:ln>
        </p:spPr>
        <p:txBody>
          <a:bodyPr>
            <a:spAutoFit/>
          </a:bodyPr>
          <a:lstStyle/>
          <a:p>
            <a:pPr algn="r" rtl="1">
              <a:spcBef>
                <a:spcPct val="50000"/>
              </a:spcBef>
            </a:pPr>
            <a:r>
              <a:rPr lang="en-US">
                <a:latin typeface="Calibri" pitchFamily="34" charset="0"/>
              </a:rPr>
              <a:t>Medical Articles Per Year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1285875" y="1428750"/>
            <a:ext cx="6781800" cy="960438"/>
          </a:xfrm>
        </p:spPr>
        <p:txBody>
          <a:bodyPr rtlCol="1">
            <a:normAutofit/>
          </a:bodyPr>
          <a:lstStyle/>
          <a:p>
            <a:pPr fontAlgn="auto">
              <a:spcAft>
                <a:spcPts val="0"/>
              </a:spcAft>
              <a:defRPr/>
            </a:pPr>
            <a:r>
              <a:rPr lang="en-US" b="1" dirty="0" smtClean="0">
                <a:effectLst>
                  <a:outerShdw blurRad="38100" dist="38100" dir="2700000" algn="tl">
                    <a:srgbClr val="000000"/>
                  </a:outerShdw>
                </a:effectLst>
                <a:latin typeface="Arial" charset="0"/>
              </a:rPr>
              <a:t>Aims/Objectives</a:t>
            </a:r>
          </a:p>
        </p:txBody>
      </p:sp>
      <p:sp>
        <p:nvSpPr>
          <p:cNvPr id="216067" name="Rectangle 3"/>
          <p:cNvSpPr>
            <a:spLocks noGrp="1" noChangeArrowheads="1"/>
          </p:cNvSpPr>
          <p:nvPr>
            <p:ph type="body" idx="1"/>
          </p:nvPr>
        </p:nvSpPr>
        <p:spPr>
          <a:xfrm>
            <a:off x="714375" y="2286000"/>
            <a:ext cx="7162800" cy="4038600"/>
          </a:xfrm>
        </p:spPr>
        <p:txBody>
          <a:bodyPr rtlCol="1">
            <a:normAutofit/>
          </a:bodyPr>
          <a:lstStyle/>
          <a:p>
            <a:pPr fontAlgn="auto">
              <a:spcAft>
                <a:spcPts val="0"/>
              </a:spcAft>
              <a:buFontTx/>
              <a:buBlip>
                <a:blip r:embed="rId3"/>
              </a:buBlip>
              <a:defRPr/>
            </a:pPr>
            <a:r>
              <a:rPr lang="en-US" dirty="0" smtClean="0">
                <a:solidFill>
                  <a:schemeClr val="hlink"/>
                </a:solidFill>
                <a:effectLst>
                  <a:outerShdw blurRad="38100" dist="38100" dir="2700000" algn="tl">
                    <a:srgbClr val="000000"/>
                  </a:outerShdw>
                </a:effectLst>
              </a:rPr>
              <a:t>What is EBM/ EBHC?</a:t>
            </a:r>
          </a:p>
          <a:p>
            <a:pPr fontAlgn="auto">
              <a:spcAft>
                <a:spcPts val="0"/>
              </a:spcAft>
              <a:buFontTx/>
              <a:buBlip>
                <a:blip r:embed="rId3"/>
              </a:buBlip>
              <a:defRPr/>
            </a:pPr>
            <a:r>
              <a:rPr lang="en-US" dirty="0" smtClean="0">
                <a:solidFill>
                  <a:srgbClr val="FF3399"/>
                </a:solidFill>
                <a:effectLst>
                  <a:outerShdw blurRad="38100" dist="38100" dir="2700000" algn="tl">
                    <a:srgbClr val="000000"/>
                  </a:outerShdw>
                </a:effectLst>
              </a:rPr>
              <a:t>Why the sudden interest in EBM/EBHC?</a:t>
            </a:r>
          </a:p>
          <a:p>
            <a:pPr fontAlgn="auto">
              <a:spcAft>
                <a:spcPts val="0"/>
              </a:spcAft>
              <a:buFontTx/>
              <a:buBlip>
                <a:blip r:embed="rId3"/>
              </a:buBlip>
              <a:defRPr/>
            </a:pPr>
            <a:r>
              <a:rPr lang="en-US" dirty="0" smtClean="0">
                <a:solidFill>
                  <a:srgbClr val="006699"/>
                </a:solidFill>
                <a:effectLst>
                  <a:outerShdw blurRad="38100" dist="38100" dir="2700000" algn="tl">
                    <a:srgbClr val="000000"/>
                  </a:outerShdw>
                </a:effectLst>
              </a:rPr>
              <a:t>How to do it?</a:t>
            </a:r>
          </a:p>
          <a:p>
            <a:pPr lvl="1" fontAlgn="auto">
              <a:spcAft>
                <a:spcPts val="0"/>
              </a:spcAft>
              <a:buFont typeface="Wingdings" pitchFamily="2" charset="2"/>
              <a:buChar char="ü"/>
              <a:defRPr/>
            </a:pPr>
            <a:r>
              <a:rPr lang="en-US" i="1" dirty="0" smtClean="0">
                <a:solidFill>
                  <a:srgbClr val="006699"/>
                </a:solidFill>
                <a:effectLst>
                  <a:outerShdw blurRad="38100" dist="38100" dir="2700000" algn="tl">
                    <a:srgbClr val="000000"/>
                  </a:outerShdw>
                </a:effectLst>
              </a:rPr>
              <a:t>5 steps</a:t>
            </a:r>
          </a:p>
          <a:p>
            <a:pPr lvl="1" fontAlgn="auto">
              <a:spcAft>
                <a:spcPts val="0"/>
              </a:spcAft>
              <a:buFont typeface="Wingdings" pitchFamily="2" charset="2"/>
              <a:buChar char="ü"/>
              <a:defRPr/>
            </a:pPr>
            <a:r>
              <a:rPr lang="en-US" i="1" dirty="0" smtClean="0">
                <a:solidFill>
                  <a:srgbClr val="006699"/>
                </a:solidFill>
                <a:effectLst>
                  <a:outerShdw blurRad="38100" dist="38100" dir="2700000" algn="tl">
                    <a:srgbClr val="000000"/>
                  </a:outerShdw>
                </a:effectLst>
              </a:rPr>
              <a:t>Step 1- PICO formulation</a:t>
            </a:r>
          </a:p>
          <a:p>
            <a:pPr fontAlgn="auto">
              <a:spcAft>
                <a:spcPts val="0"/>
              </a:spcAft>
              <a:buFontTx/>
              <a:buBlip>
                <a:blip r:embed="rId3"/>
              </a:buBlip>
              <a:defRPr/>
            </a:pPr>
            <a:r>
              <a:rPr lang="en-US" dirty="0" smtClean="0">
                <a:solidFill>
                  <a:srgbClr val="00A8A4"/>
                </a:solidFill>
                <a:effectLst>
                  <a:outerShdw blurRad="38100" dist="38100" dir="2700000" algn="tl">
                    <a:srgbClr val="000000"/>
                  </a:outerShdw>
                </a:effectLst>
              </a:rPr>
              <a:t>The way forwards ...</a:t>
            </a:r>
          </a:p>
          <a:p>
            <a:pPr fontAlgn="auto">
              <a:spcAft>
                <a:spcPts val="0"/>
              </a:spcAft>
              <a:defRPr/>
            </a:pPr>
            <a:endParaRPr lang="en-US" dirty="0" smtClean="0">
              <a:solidFill>
                <a:srgbClr val="00A8A4"/>
              </a:solidFill>
            </a:endParaRPr>
          </a:p>
          <a:p>
            <a:pPr fontAlgn="auto">
              <a:spcAft>
                <a:spcPts val="0"/>
              </a:spcAft>
              <a:defRPr/>
            </a:pPr>
            <a:endParaRPr lang="en-US" dirty="0" smtClean="0">
              <a:solidFill>
                <a:srgbClr val="00A8A4"/>
              </a:solidFill>
            </a:endParaRPr>
          </a:p>
          <a:p>
            <a:pPr fontAlgn="auto">
              <a:spcAft>
                <a:spcPts val="0"/>
              </a:spcAft>
              <a:defRPr/>
            </a:pPr>
            <a:endParaRPr lang="en-US" sz="2800" dirty="0" smtClean="0"/>
          </a:p>
          <a:p>
            <a:pPr fontAlgn="auto">
              <a:spcAft>
                <a:spcPts val="0"/>
              </a:spcAft>
              <a:defRPr/>
            </a:pPr>
            <a:endParaRPr lang="en-US" sz="2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Effect transition="in" filter="dissolve">
                                      <p:cBhvr>
                                        <p:cTn id="7" dur="500"/>
                                        <p:tgtEl>
                                          <p:spTgt spid="216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6067">
                                            <p:txEl>
                                              <p:pRg st="1" end="1"/>
                                            </p:txEl>
                                          </p:spTgt>
                                        </p:tgtEl>
                                        <p:attrNameLst>
                                          <p:attrName>style.visibility</p:attrName>
                                        </p:attrNameLst>
                                      </p:cBhvr>
                                      <p:to>
                                        <p:strVal val="visible"/>
                                      </p:to>
                                    </p:set>
                                    <p:animEffect transition="in" filter="dissolve">
                                      <p:cBhvr>
                                        <p:cTn id="12" dur="500"/>
                                        <p:tgtEl>
                                          <p:spTgt spid="216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6067">
                                            <p:txEl>
                                              <p:pRg st="2" end="2"/>
                                            </p:txEl>
                                          </p:spTgt>
                                        </p:tgtEl>
                                        <p:attrNameLst>
                                          <p:attrName>style.visibility</p:attrName>
                                        </p:attrNameLst>
                                      </p:cBhvr>
                                      <p:to>
                                        <p:strVal val="visible"/>
                                      </p:to>
                                    </p:set>
                                    <p:animEffect transition="in" filter="dissolve">
                                      <p:cBhvr>
                                        <p:cTn id="17" dur="500"/>
                                        <p:tgtEl>
                                          <p:spTgt spid="216067">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216067">
                                            <p:txEl>
                                              <p:pRg st="3" end="3"/>
                                            </p:txEl>
                                          </p:spTgt>
                                        </p:tgtEl>
                                        <p:attrNameLst>
                                          <p:attrName>style.visibility</p:attrName>
                                        </p:attrNameLst>
                                      </p:cBhvr>
                                      <p:to>
                                        <p:strVal val="visible"/>
                                      </p:to>
                                    </p:set>
                                    <p:animEffect transition="in" filter="dissolve">
                                      <p:cBhvr>
                                        <p:cTn id="20" dur="500"/>
                                        <p:tgtEl>
                                          <p:spTgt spid="216067">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16067">
                                            <p:txEl>
                                              <p:pRg st="4" end="4"/>
                                            </p:txEl>
                                          </p:spTgt>
                                        </p:tgtEl>
                                        <p:attrNameLst>
                                          <p:attrName>style.visibility</p:attrName>
                                        </p:attrNameLst>
                                      </p:cBhvr>
                                      <p:to>
                                        <p:strVal val="visible"/>
                                      </p:to>
                                    </p:set>
                                    <p:animEffect transition="in" filter="dissolve">
                                      <p:cBhvr>
                                        <p:cTn id="23" dur="500"/>
                                        <p:tgtEl>
                                          <p:spTgt spid="21606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16067">
                                            <p:txEl>
                                              <p:pRg st="5" end="5"/>
                                            </p:txEl>
                                          </p:spTgt>
                                        </p:tgtEl>
                                        <p:attrNameLst>
                                          <p:attrName>style.visibility</p:attrName>
                                        </p:attrNameLst>
                                      </p:cBhvr>
                                      <p:to>
                                        <p:strVal val="visible"/>
                                      </p:to>
                                    </p:set>
                                    <p:animEffect transition="in" filter="dissolve">
                                      <p:cBhvr>
                                        <p:cTn id="28" dur="500"/>
                                        <p:tgtEl>
                                          <p:spTgt spid="2160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285750" y="214313"/>
            <a:ext cx="8610600" cy="1219200"/>
          </a:xfrm>
          <a:solidFill>
            <a:srgbClr val="DDFFDD"/>
          </a:solidFill>
        </p:spPr>
        <p:txBody>
          <a:bodyPr rtlCol="1">
            <a:normAutofit/>
          </a:bodyPr>
          <a:lstStyle/>
          <a:p>
            <a:pPr fontAlgn="auto">
              <a:spcAft>
                <a:spcPts val="0"/>
              </a:spcAft>
              <a:defRPr/>
            </a:pPr>
            <a:r>
              <a:rPr lang="en-US" sz="3600" b="1" dirty="0" smtClean="0">
                <a:solidFill>
                  <a:srgbClr val="004992"/>
                </a:solidFill>
                <a:latin typeface="Arial" charset="0"/>
              </a:rPr>
              <a:t>Where’s the Meat in Clinical Journals?</a:t>
            </a:r>
            <a:br>
              <a:rPr lang="en-US" sz="3600" b="1" dirty="0" smtClean="0">
                <a:solidFill>
                  <a:srgbClr val="004992"/>
                </a:solidFill>
                <a:latin typeface="Arial" charset="0"/>
              </a:rPr>
            </a:br>
            <a:r>
              <a:rPr lang="en-US" sz="2800" i="1" dirty="0" smtClean="0">
                <a:solidFill>
                  <a:srgbClr val="005D7E"/>
                </a:solidFill>
                <a:effectLst>
                  <a:outerShdw blurRad="38100" dist="38100" dir="2700000" algn="tl">
                    <a:srgbClr val="000000"/>
                  </a:outerShdw>
                </a:effectLst>
                <a:latin typeface="Arial" charset="0"/>
              </a:rPr>
              <a:t>Top 20 Journals Contributing to ACPJC in 1992</a:t>
            </a:r>
          </a:p>
        </p:txBody>
      </p:sp>
      <p:graphicFrame>
        <p:nvGraphicFramePr>
          <p:cNvPr id="377859" name="Group 3"/>
          <p:cNvGraphicFramePr>
            <a:graphicFrameLocks noGrp="1"/>
          </p:cNvGraphicFramePr>
          <p:nvPr>
            <p:ph type="tbl" idx="1"/>
          </p:nvPr>
        </p:nvGraphicFramePr>
        <p:xfrm>
          <a:off x="500063" y="1714500"/>
          <a:ext cx="8077200" cy="4495804"/>
        </p:xfrm>
        <a:graphic>
          <a:graphicData uri="http://schemas.openxmlformats.org/drawingml/2006/table">
            <a:tbl>
              <a:tblPr/>
              <a:tblGrid>
                <a:gridCol w="2743200"/>
                <a:gridCol w="2641600"/>
                <a:gridCol w="2692400"/>
              </a:tblGrid>
              <a:tr h="823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0" i="0" u="none" strike="noStrike" cap="none" normalizeH="0" baseline="0" dirty="0" smtClean="0">
                          <a:ln>
                            <a:noFill/>
                          </a:ln>
                          <a:solidFill>
                            <a:srgbClr val="292929"/>
                          </a:solidFill>
                          <a:effectLst>
                            <a:outerShdw blurRad="38100" dist="38100" dir="2700000" algn="tl">
                              <a:srgbClr val="C0C0C0"/>
                            </a:outerShdw>
                          </a:effectLst>
                          <a:latin typeface="Arial" charset="0"/>
                          <a:cs typeface="Arial" charset="0"/>
                        </a:rPr>
                        <a:t>Journal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292929"/>
                          </a:solidFill>
                          <a:effectLst>
                            <a:outerShdw blurRad="38100" dist="38100" dir="2700000" algn="tl">
                              <a:srgbClr val="000000"/>
                            </a:outerShdw>
                          </a:effectLst>
                          <a:latin typeface="Arial" charset="0"/>
                          <a:cs typeface="Arial" charset="0"/>
                        </a:rPr>
                        <a:t># articles with abstract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292929"/>
                          </a:solidFill>
                          <a:effectLst>
                            <a:outerShdw blurRad="38100" dist="38100" dir="2700000" algn="tl">
                              <a:srgbClr val="000000"/>
                            </a:outerShdw>
                          </a:effectLst>
                          <a:latin typeface="Arial" charset="0"/>
                          <a:cs typeface="Arial" charset="0"/>
                        </a:rPr>
                        <a:t>% articles meeting criteria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N </a:t>
                      </a:r>
                      <a:r>
                        <a:rPr kumimoji="0" lang="en-US" sz="2400" b="0" i="0" u="none" strike="noStrike" cap="none" normalizeH="0" baseline="0" dirty="0" err="1" smtClean="0">
                          <a:ln>
                            <a:noFill/>
                          </a:ln>
                          <a:solidFill>
                            <a:srgbClr val="CC0066"/>
                          </a:solidFill>
                          <a:effectLst/>
                          <a:latin typeface="Arial" charset="0"/>
                          <a:cs typeface="Arial" charset="0"/>
                        </a:rPr>
                        <a:t>Engl</a:t>
                      </a:r>
                      <a:r>
                        <a:rPr kumimoji="0" lang="en-US" sz="2400" b="0" i="0" u="none" strike="noStrike" cap="none" normalizeH="0" baseline="0" dirty="0" smtClean="0">
                          <a:ln>
                            <a:noFill/>
                          </a:ln>
                          <a:solidFill>
                            <a:srgbClr val="CC0066"/>
                          </a:solidFill>
                          <a:effectLst/>
                          <a:latin typeface="Arial" charset="0"/>
                          <a:cs typeface="Arial" charset="0"/>
                        </a:rPr>
                        <a:t> J Med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254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16.9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JAMA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303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12.2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Ann Intern Med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246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13.4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Lancet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410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Arch Intern Med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262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10.3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BMJ</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283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C0066"/>
                          </a:solidFill>
                          <a:effectLst/>
                          <a:latin typeface="Arial" charset="0"/>
                          <a:cs typeface="Arial" charset="0"/>
                        </a:rPr>
                        <a:t>J Intern Med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5D7E"/>
                          </a:solidFill>
                          <a:effectLst/>
                          <a:latin typeface="Arial" charset="0"/>
                          <a:cs typeface="Arial" charset="0"/>
                        </a:rPr>
                        <a:t>157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5D7E"/>
                          </a:solidFill>
                          <a:effectLst/>
                          <a:latin typeface="Arial" charset="0"/>
                          <a:cs typeface="Arial" charset="0"/>
                        </a:rPr>
                        <a:t>10.8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77859"/>
                                        </p:tgtEl>
                                        <p:attrNameLst>
                                          <p:attrName>style.visibility</p:attrName>
                                        </p:attrNameLst>
                                      </p:cBhvr>
                                      <p:to>
                                        <p:strVal val="visible"/>
                                      </p:to>
                                    </p:set>
                                    <p:animEffect transition="in" filter="wipe(up)">
                                      <p:cBhvr>
                                        <p:cTn id="7" dur="500"/>
                                        <p:tgtEl>
                                          <p:spTgt spid="377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1219200" y="1676400"/>
            <a:ext cx="7924800" cy="1143000"/>
          </a:xfrm>
        </p:spPr>
        <p:txBody>
          <a:bodyPr rtlCol="1">
            <a:normAutofit fontScale="90000"/>
          </a:bodyPr>
          <a:lstStyle/>
          <a:p>
            <a:pPr marL="762000" indent="-762000" fontAlgn="auto">
              <a:spcAft>
                <a:spcPts val="0"/>
              </a:spcAft>
              <a:defRPr/>
            </a:pPr>
            <a:r>
              <a:rPr lang="en-US" sz="3600" dirty="0" smtClean="0">
                <a:solidFill>
                  <a:schemeClr val="hlink"/>
                </a:solidFill>
                <a:effectLst>
                  <a:outerShdw blurRad="38100" dist="38100" dir="2700000" algn="tl">
                    <a:srgbClr val="000000"/>
                  </a:outerShdw>
                </a:effectLst>
                <a:latin typeface="Arial" charset="0"/>
              </a:rPr>
              <a:t>Our inability to set aside time to find &amp; assimilate the evidence</a:t>
            </a:r>
          </a:p>
        </p:txBody>
      </p:sp>
      <p:pic>
        <p:nvPicPr>
          <p:cNvPr id="367620" name="Picture 4" descr="bs00559_"/>
          <p:cNvPicPr>
            <a:picLocks noChangeAspect="1" noChangeArrowheads="1"/>
          </p:cNvPicPr>
          <p:nvPr/>
        </p:nvPicPr>
        <p:blipFill>
          <a:blip r:embed="rId3" cstate="print"/>
          <a:srcRect/>
          <a:stretch>
            <a:fillRect/>
          </a:stretch>
        </p:blipFill>
        <p:spPr bwMode="auto">
          <a:xfrm>
            <a:off x="3352800" y="3657600"/>
            <a:ext cx="3441700" cy="19526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3000"/>
                                  </p:stCondLst>
                                  <p:childTnLst>
                                    <p:set>
                                      <p:cBhvr>
                                        <p:cTn id="6" dur="1" fill="hold">
                                          <p:stCondLst>
                                            <p:cond delay="0"/>
                                          </p:stCondLst>
                                        </p:cTn>
                                        <p:tgtEl>
                                          <p:spTgt spid="367620"/>
                                        </p:tgtEl>
                                        <p:attrNameLst>
                                          <p:attrName>style.visibility</p:attrName>
                                        </p:attrNameLst>
                                      </p:cBhvr>
                                      <p:to>
                                        <p:strVal val="visible"/>
                                      </p:to>
                                    </p:set>
                                    <p:animEffect transition="in" filter="checkerboard(across)">
                                      <p:cBhvr>
                                        <p:cTn id="7" dur="500"/>
                                        <p:tgtEl>
                                          <p:spTgt spid="367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xfrm>
            <a:off x="1071563" y="166687"/>
            <a:ext cx="7924800" cy="1357313"/>
          </a:xfrm>
          <a:solidFill>
            <a:srgbClr val="DDFFDD"/>
          </a:solidFill>
        </p:spPr>
        <p:txBody>
          <a:bodyPr rtlCol="1">
            <a:normAutofit/>
          </a:bodyPr>
          <a:lstStyle/>
          <a:p>
            <a:pPr marL="762000" indent="-762000" fontAlgn="auto">
              <a:spcAft>
                <a:spcPts val="0"/>
              </a:spcAft>
              <a:defRPr/>
            </a:pPr>
            <a:r>
              <a:rPr lang="en-US" sz="3600" dirty="0" smtClean="0">
                <a:solidFill>
                  <a:srgbClr val="006666"/>
                </a:solidFill>
                <a:effectLst>
                  <a:outerShdw blurRad="38100" dist="38100" dir="2700000" algn="tl">
                    <a:srgbClr val="000000"/>
                  </a:outerShdw>
                </a:effectLst>
                <a:latin typeface="Arial" charset="0"/>
              </a:rPr>
              <a:t>Our inability to set aside time to find and assimilate the evidence</a:t>
            </a:r>
          </a:p>
        </p:txBody>
      </p:sp>
      <p:sp>
        <p:nvSpPr>
          <p:cNvPr id="369667" name="Rectangle 3"/>
          <p:cNvSpPr>
            <a:spLocks noGrp="1" noChangeArrowheads="1"/>
          </p:cNvSpPr>
          <p:nvPr>
            <p:ph type="body" idx="1"/>
          </p:nvPr>
        </p:nvSpPr>
        <p:spPr>
          <a:xfrm>
            <a:off x="500063" y="1571625"/>
            <a:ext cx="8382000" cy="1000125"/>
          </a:xfrm>
        </p:spPr>
        <p:txBody>
          <a:bodyPr rtlCol="1">
            <a:normAutofit/>
          </a:bodyPr>
          <a:lstStyle/>
          <a:p>
            <a:pPr fontAlgn="auto">
              <a:lnSpc>
                <a:spcPct val="80000"/>
              </a:lnSpc>
              <a:spcAft>
                <a:spcPts val="0"/>
              </a:spcAft>
              <a:buFontTx/>
              <a:buNone/>
              <a:defRPr/>
            </a:pPr>
            <a:r>
              <a:rPr lang="en-US" sz="2400" dirty="0" smtClean="0"/>
              <a:t>    </a:t>
            </a:r>
            <a:r>
              <a:rPr lang="en-US" dirty="0" smtClean="0">
                <a:solidFill>
                  <a:srgbClr val="CC0066"/>
                </a:solidFill>
              </a:rPr>
              <a:t>Median </a:t>
            </a:r>
            <a:r>
              <a:rPr lang="en-US" b="1" u="sng" dirty="0" smtClean="0">
                <a:solidFill>
                  <a:srgbClr val="CC0066"/>
                </a:solidFill>
              </a:rPr>
              <a:t>minutes/week</a:t>
            </a:r>
            <a:r>
              <a:rPr lang="en-US" dirty="0" smtClean="0">
                <a:solidFill>
                  <a:srgbClr val="CC0066"/>
                </a:solidFill>
              </a:rPr>
              <a:t> spent reading about ‘</a:t>
            </a:r>
            <a:r>
              <a:rPr lang="en-US" i="1" dirty="0" smtClean="0">
                <a:solidFill>
                  <a:srgbClr val="CC0066"/>
                </a:solidFill>
                <a:effectLst>
                  <a:outerShdw blurRad="38100" dist="38100" dir="2700000" algn="tl">
                    <a:srgbClr val="000000"/>
                  </a:outerShdw>
                </a:effectLst>
              </a:rPr>
              <a:t>my patients</a:t>
            </a:r>
            <a:r>
              <a:rPr lang="en-US" dirty="0" smtClean="0">
                <a:solidFill>
                  <a:srgbClr val="CC0066"/>
                </a:solidFill>
              </a:rPr>
              <a:t>’*:</a:t>
            </a:r>
          </a:p>
        </p:txBody>
      </p:sp>
      <p:sp>
        <p:nvSpPr>
          <p:cNvPr id="369668" name="Rectangle 4"/>
          <p:cNvSpPr>
            <a:spLocks noChangeArrowheads="1"/>
          </p:cNvSpPr>
          <p:nvPr/>
        </p:nvSpPr>
        <p:spPr bwMode="auto">
          <a:xfrm>
            <a:off x="357188" y="2571750"/>
            <a:ext cx="8572500" cy="3643313"/>
          </a:xfrm>
          <a:prstGeom prst="rect">
            <a:avLst/>
          </a:prstGeom>
          <a:noFill/>
          <a:ln w="9525">
            <a:noFill/>
            <a:miter lim="800000"/>
            <a:headEnd/>
            <a:tailEnd/>
          </a:ln>
        </p:spPr>
        <p:txBody>
          <a:bodyPr lIns="92075" tIns="46038" rIns="92075" bIns="46038"/>
          <a:lstStyle/>
          <a:p>
            <a:pPr marL="342900" indent="-342900">
              <a:buFontTx/>
              <a:buChar char="•"/>
            </a:pPr>
            <a:r>
              <a:rPr lang="en-US" sz="3200" b="1">
                <a:solidFill>
                  <a:schemeClr val="hlink"/>
                </a:solidFill>
                <a:latin typeface="Calibri" pitchFamily="34" charset="0"/>
              </a:rPr>
              <a:t>House officers</a:t>
            </a:r>
            <a:r>
              <a:rPr lang="en-US" sz="3200">
                <a:solidFill>
                  <a:schemeClr val="hlink"/>
                </a:solidFill>
                <a:latin typeface="Calibri" pitchFamily="34" charset="0"/>
              </a:rPr>
              <a:t> (PGY1):	  </a:t>
            </a:r>
            <a:r>
              <a:rPr lang="en-US" sz="3200" b="1">
                <a:solidFill>
                  <a:schemeClr val="hlink"/>
                </a:solidFill>
                <a:latin typeface="Calibri" pitchFamily="34" charset="0"/>
              </a:rPr>
              <a:t>0</a:t>
            </a:r>
            <a:r>
              <a:rPr lang="en-US" sz="3200">
                <a:solidFill>
                  <a:schemeClr val="hlink"/>
                </a:solidFill>
                <a:latin typeface="Calibri" pitchFamily="34" charset="0"/>
              </a:rPr>
              <a:t>    (up to 70%=none)</a:t>
            </a:r>
          </a:p>
          <a:p>
            <a:pPr marL="342900" indent="-342900">
              <a:buFontTx/>
              <a:buChar char="•"/>
            </a:pPr>
            <a:r>
              <a:rPr lang="en-US" sz="3200" b="1">
                <a:solidFill>
                  <a:schemeClr val="hlink"/>
                </a:solidFill>
                <a:latin typeface="Calibri" pitchFamily="34" charset="0"/>
              </a:rPr>
              <a:t>SHOs</a:t>
            </a:r>
            <a:r>
              <a:rPr lang="en-US" sz="3200">
                <a:solidFill>
                  <a:schemeClr val="hlink"/>
                </a:solidFill>
                <a:latin typeface="Calibri" pitchFamily="34" charset="0"/>
              </a:rPr>
              <a:t> (PGY2-4):		</a:t>
            </a:r>
            <a:r>
              <a:rPr lang="en-US" sz="3200" b="1">
                <a:solidFill>
                  <a:schemeClr val="hlink"/>
                </a:solidFill>
                <a:latin typeface="Calibri" pitchFamily="34" charset="0"/>
              </a:rPr>
              <a:t>20</a:t>
            </a:r>
            <a:r>
              <a:rPr lang="en-US" sz="3200">
                <a:solidFill>
                  <a:schemeClr val="hlink"/>
                </a:solidFill>
                <a:latin typeface="Calibri" pitchFamily="34" charset="0"/>
              </a:rPr>
              <a:t>    (up to 15%=none)</a:t>
            </a:r>
          </a:p>
          <a:p>
            <a:pPr marL="342900" indent="-342900">
              <a:buFontTx/>
              <a:buChar char="•"/>
            </a:pPr>
            <a:r>
              <a:rPr lang="en-US" sz="3200" b="1">
                <a:solidFill>
                  <a:schemeClr val="hlink"/>
                </a:solidFill>
                <a:latin typeface="Calibri" pitchFamily="34" charset="0"/>
              </a:rPr>
              <a:t>Registrars</a:t>
            </a:r>
            <a:r>
              <a:rPr lang="en-US" sz="3200">
                <a:solidFill>
                  <a:schemeClr val="hlink"/>
                </a:solidFill>
                <a:latin typeface="Calibri" pitchFamily="34" charset="0"/>
              </a:rPr>
              <a:t>:		     	</a:t>
            </a:r>
            <a:r>
              <a:rPr lang="en-US" sz="3200" b="1">
                <a:solidFill>
                  <a:schemeClr val="hlink"/>
                </a:solidFill>
                <a:latin typeface="Calibri" pitchFamily="34" charset="0"/>
              </a:rPr>
              <a:t>45</a:t>
            </a:r>
            <a:r>
              <a:rPr lang="en-US" sz="3200">
                <a:solidFill>
                  <a:schemeClr val="hlink"/>
                </a:solidFill>
                <a:latin typeface="Calibri" pitchFamily="34" charset="0"/>
              </a:rPr>
              <a:t>    (up to 40%=none)</a:t>
            </a:r>
          </a:p>
          <a:p>
            <a:pPr marL="342900" indent="-342900">
              <a:buFontTx/>
              <a:buChar char="•"/>
            </a:pPr>
            <a:r>
              <a:rPr lang="en-US" sz="3200" b="1">
                <a:solidFill>
                  <a:schemeClr val="hlink"/>
                </a:solidFill>
                <a:latin typeface="Calibri" pitchFamily="34" charset="0"/>
              </a:rPr>
              <a:t>Sr. registrars</a:t>
            </a:r>
            <a:r>
              <a:rPr lang="en-US" sz="3200">
                <a:solidFill>
                  <a:schemeClr val="hlink"/>
                </a:solidFill>
                <a:latin typeface="Calibri" pitchFamily="34" charset="0"/>
              </a:rPr>
              <a:t> 			</a:t>
            </a:r>
            <a:r>
              <a:rPr lang="en-US" sz="3200" b="1">
                <a:solidFill>
                  <a:schemeClr val="hlink"/>
                </a:solidFill>
                <a:latin typeface="Calibri" pitchFamily="34" charset="0"/>
              </a:rPr>
              <a:t>30</a:t>
            </a:r>
            <a:r>
              <a:rPr lang="en-US" sz="3200">
                <a:solidFill>
                  <a:schemeClr val="hlink"/>
                </a:solidFill>
                <a:latin typeface="Calibri" pitchFamily="34" charset="0"/>
              </a:rPr>
              <a:t>    (up to 15%=none)</a:t>
            </a:r>
          </a:p>
          <a:p>
            <a:pPr marL="342900" indent="-342900">
              <a:buFontTx/>
              <a:buChar char="•"/>
            </a:pPr>
            <a:r>
              <a:rPr lang="en-US" sz="3200" b="1">
                <a:solidFill>
                  <a:schemeClr val="hlink"/>
                </a:solidFill>
                <a:latin typeface="Calibri" pitchFamily="34" charset="0"/>
              </a:rPr>
              <a:t>Consultants</a:t>
            </a:r>
            <a:r>
              <a:rPr lang="en-US" sz="3200">
                <a:solidFill>
                  <a:schemeClr val="hlink"/>
                </a:solidFill>
                <a:latin typeface="Calibri" pitchFamily="34" charset="0"/>
              </a:rPr>
              <a:t> Post 1975:     </a:t>
            </a:r>
            <a:r>
              <a:rPr lang="en-US" sz="3200" b="1">
                <a:solidFill>
                  <a:schemeClr val="hlink"/>
                </a:solidFill>
                <a:latin typeface="Calibri" pitchFamily="34" charset="0"/>
              </a:rPr>
              <a:t>45</a:t>
            </a:r>
            <a:r>
              <a:rPr lang="en-US" sz="3200">
                <a:solidFill>
                  <a:schemeClr val="hlink"/>
                </a:solidFill>
                <a:latin typeface="Calibri" pitchFamily="34" charset="0"/>
              </a:rPr>
              <a:t>   (up to 30%=none)</a:t>
            </a:r>
          </a:p>
          <a:p>
            <a:pPr marL="342900" indent="-342900">
              <a:buFontTx/>
              <a:buChar char="•"/>
            </a:pPr>
            <a:r>
              <a:rPr lang="en-US" sz="3200" b="1">
                <a:solidFill>
                  <a:schemeClr val="hlink"/>
                </a:solidFill>
                <a:latin typeface="Calibri" pitchFamily="34" charset="0"/>
              </a:rPr>
              <a:t>Consultants</a:t>
            </a:r>
            <a:r>
              <a:rPr lang="en-US" sz="3200">
                <a:solidFill>
                  <a:schemeClr val="hlink"/>
                </a:solidFill>
                <a:latin typeface="Calibri" pitchFamily="34" charset="0"/>
              </a:rPr>
              <a:t> Pre 1975:	</a:t>
            </a:r>
            <a:r>
              <a:rPr lang="en-US" sz="3200" b="1">
                <a:solidFill>
                  <a:schemeClr val="hlink"/>
                </a:solidFill>
                <a:latin typeface="Calibri" pitchFamily="34" charset="0"/>
              </a:rPr>
              <a:t>30</a:t>
            </a:r>
            <a:r>
              <a:rPr lang="en-US" sz="3200">
                <a:solidFill>
                  <a:schemeClr val="hlink"/>
                </a:solidFill>
                <a:latin typeface="Calibri" pitchFamily="34" charset="0"/>
              </a:rPr>
              <a:t>    (up to 40%=none)</a:t>
            </a:r>
          </a:p>
        </p:txBody>
      </p:sp>
      <p:sp>
        <p:nvSpPr>
          <p:cNvPr id="45061" name="Text Box 5"/>
          <p:cNvSpPr txBox="1">
            <a:spLocks noChangeArrowheads="1"/>
          </p:cNvSpPr>
          <p:nvPr/>
        </p:nvSpPr>
        <p:spPr bwMode="auto">
          <a:xfrm>
            <a:off x="857250" y="6000750"/>
            <a:ext cx="7788275" cy="396875"/>
          </a:xfrm>
          <a:prstGeom prst="rect">
            <a:avLst/>
          </a:prstGeom>
          <a:noFill/>
          <a:ln w="9525">
            <a:noFill/>
            <a:miter lim="800000"/>
            <a:headEnd/>
            <a:tailEnd/>
          </a:ln>
        </p:spPr>
        <p:txBody>
          <a:bodyPr>
            <a:spAutoFit/>
          </a:bodyPr>
          <a:lstStyle/>
          <a:p>
            <a:pPr rtl="1"/>
            <a:r>
              <a:rPr lang="en-US" sz="2000">
                <a:solidFill>
                  <a:srgbClr val="000000"/>
                </a:solidFill>
                <a:latin typeface="Calibri" pitchFamily="34" charset="0"/>
              </a:rPr>
              <a:t>*</a:t>
            </a:r>
            <a:r>
              <a:rPr lang="en-US" sz="2000" i="1">
                <a:solidFill>
                  <a:srgbClr val="000000"/>
                </a:solidFill>
                <a:latin typeface="Calibri" pitchFamily="34" charset="0"/>
              </a:rPr>
              <a:t>Self-reports at 17 Grand Rounds (Internal Medicine)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69668"/>
                                        </p:tgtEl>
                                        <p:attrNameLst>
                                          <p:attrName>style.visibility</p:attrName>
                                        </p:attrNameLst>
                                      </p:cBhvr>
                                      <p:to>
                                        <p:strVal val="visible"/>
                                      </p:to>
                                    </p:set>
                                    <p:animEffect transition="in" filter="wipe(up)">
                                      <p:cBhvr>
                                        <p:cTn id="7" dur="1000"/>
                                        <p:tgtEl>
                                          <p:spTgt spid="369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2"/>
          <p:cNvSpPr>
            <a:spLocks noGrp="1"/>
          </p:cNvSpPr>
          <p:nvPr>
            <p:ph type="ftr" sz="quarter" idx="11"/>
          </p:nvPr>
        </p:nvSpPr>
        <p:spPr/>
        <p:txBody>
          <a:bodyPr/>
          <a:lstStyle/>
          <a:p>
            <a:pPr>
              <a:defRPr/>
            </a:pPr>
            <a:r>
              <a:rPr lang="en-US" smtClean="0">
                <a:latin typeface="Arial" pitchFamily="34" charset="0"/>
                <a:cs typeface="Arial" pitchFamily="34" charset="0"/>
              </a:rPr>
              <a:t>L. Al-Ansary:     EB-CPGs</a:t>
            </a:r>
          </a:p>
        </p:txBody>
      </p:sp>
      <p:sp>
        <p:nvSpPr>
          <p:cNvPr id="40963" name="Slide Number Placeholder 3"/>
          <p:cNvSpPr>
            <a:spLocks noGrp="1"/>
          </p:cNvSpPr>
          <p:nvPr>
            <p:ph type="sldNum" sz="quarter" idx="12"/>
          </p:nvPr>
        </p:nvSpPr>
        <p:spPr/>
        <p:txBody>
          <a:bodyPr/>
          <a:lstStyle/>
          <a:p>
            <a:pPr>
              <a:defRPr/>
            </a:pPr>
            <a:fld id="{5929C4A1-310A-4076-B6FC-860F46826174}" type="slidenum">
              <a:rPr lang="x-none">
                <a:latin typeface="Arial" pitchFamily="34" charset="0"/>
              </a:rPr>
              <a:pPr>
                <a:defRPr/>
              </a:pPr>
              <a:t>23</a:t>
            </a:fld>
            <a:endParaRPr lang="en-US">
              <a:latin typeface="Arial" pitchFamily="34" charset="0"/>
              <a:cs typeface="Arial" pitchFamily="34" charset="0"/>
            </a:endParaRPr>
          </a:p>
        </p:txBody>
      </p:sp>
      <p:pic>
        <p:nvPicPr>
          <p:cNvPr id="46084" name="Picture 2" descr="51pic"/>
          <p:cNvPicPr>
            <a:picLocks noChangeAspect="1" noChangeArrowheads="1"/>
          </p:cNvPicPr>
          <p:nvPr/>
        </p:nvPicPr>
        <p:blipFill>
          <a:blip r:embed="rId3" cstate="print"/>
          <a:srcRect/>
          <a:stretch>
            <a:fillRect/>
          </a:stretch>
        </p:blipFill>
        <p:spPr bwMode="auto">
          <a:xfrm>
            <a:off x="1981200" y="442771"/>
            <a:ext cx="4919663" cy="5672279"/>
          </a:xfrm>
          <a:prstGeom prst="rect">
            <a:avLst/>
          </a:prstGeom>
          <a:noFill/>
          <a:ln w="9525">
            <a:noFill/>
            <a:miter lim="800000"/>
            <a:headEnd/>
            <a:tailEnd/>
          </a:ln>
        </p:spPr>
      </p:pic>
      <p:sp>
        <p:nvSpPr>
          <p:cNvPr id="46085" name="Text Box 3"/>
          <p:cNvSpPr txBox="1">
            <a:spLocks noChangeArrowheads="1"/>
          </p:cNvSpPr>
          <p:nvPr/>
        </p:nvSpPr>
        <p:spPr bwMode="auto">
          <a:xfrm>
            <a:off x="5622925" y="795338"/>
            <a:ext cx="322263" cy="457200"/>
          </a:xfrm>
          <a:prstGeom prst="rect">
            <a:avLst/>
          </a:prstGeom>
          <a:noFill/>
          <a:ln w="9525">
            <a:noFill/>
            <a:miter lim="800000"/>
            <a:headEnd/>
            <a:tailEnd/>
          </a:ln>
        </p:spPr>
        <p:txBody>
          <a:bodyPr wrap="none">
            <a:spAutoFit/>
          </a:bodyPr>
          <a:lstStyle/>
          <a:p>
            <a:pPr>
              <a:buClr>
                <a:schemeClr val="tx2"/>
              </a:buClr>
              <a:buFontTx/>
              <a:buChar char="•"/>
            </a:pPr>
            <a:endParaRPr lang="en-US" sz="2400">
              <a:solidFill>
                <a:srgbClr val="00C2BD"/>
              </a:solidFill>
              <a:latin typeface="Tahoma" pitchFamily="34" charset="0"/>
            </a:endParaRPr>
          </a:p>
        </p:txBody>
      </p:sp>
      <p:pic>
        <p:nvPicPr>
          <p:cNvPr id="46086" name="Picture 5" descr="Low.jpg"/>
          <p:cNvPicPr>
            <a:picLocks noChangeAspect="1"/>
          </p:cNvPicPr>
          <p:nvPr/>
        </p:nvPicPr>
        <p:blipFill>
          <a:blip r:embed="rId4" cstate="print"/>
          <a:srcRect b="13957"/>
          <a:stretch>
            <a:fillRect/>
          </a:stretch>
        </p:blipFill>
        <p:spPr bwMode="auto">
          <a:xfrm>
            <a:off x="428625" y="0"/>
            <a:ext cx="865188" cy="7858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3394" name="Rectangle 2"/>
          <p:cNvSpPr>
            <a:spLocks noGrp="1" noChangeArrowheads="1"/>
          </p:cNvSpPr>
          <p:nvPr>
            <p:ph type="body" idx="1"/>
          </p:nvPr>
        </p:nvSpPr>
        <p:spPr>
          <a:xfrm>
            <a:off x="457200" y="2000250"/>
            <a:ext cx="8229600" cy="4125913"/>
          </a:xfrm>
        </p:spPr>
        <p:txBody>
          <a:bodyPr lIns="92075" tIns="46038" rIns="92075" bIns="46038"/>
          <a:lstStyle/>
          <a:p>
            <a:r>
              <a:rPr lang="en-GB" sz="3600" b="1" i="1" smtClean="0">
                <a:solidFill>
                  <a:srgbClr val="006666"/>
                </a:solidFill>
                <a:cs typeface="Arial" pitchFamily="34" charset="0"/>
              </a:rPr>
              <a:t>A</a:t>
            </a:r>
            <a:r>
              <a:rPr lang="en-GB" sz="3600" i="1" smtClean="0">
                <a:solidFill>
                  <a:srgbClr val="006666"/>
                </a:solidFill>
                <a:cs typeface="Arial" pitchFamily="34" charset="0"/>
              </a:rPr>
              <a:t>sking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ccessing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ppraising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pplying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ssessing</a:t>
            </a:r>
            <a:endParaRPr lang="en-GB" sz="3600" smtClean="0">
              <a:solidFill>
                <a:srgbClr val="006666"/>
              </a:solidFill>
              <a:cs typeface="Arial" pitchFamily="34" charset="0"/>
            </a:endParaRPr>
          </a:p>
        </p:txBody>
      </p:sp>
      <p:sp>
        <p:nvSpPr>
          <p:cNvPr id="443395" name="Rectangle 3"/>
          <p:cNvSpPr>
            <a:spLocks noGrp="1" noChangeArrowheads="1"/>
          </p:cNvSpPr>
          <p:nvPr>
            <p:ph type="title"/>
          </p:nvPr>
        </p:nvSpPr>
        <p:spPr>
          <a:xfrm>
            <a:off x="1643063" y="214313"/>
            <a:ext cx="6248400" cy="960437"/>
          </a:xfrm>
          <a:solidFill>
            <a:srgbClr val="CCFFCC"/>
          </a:solidFill>
        </p:spPr>
        <p:txBody>
          <a:bodyPr rtlCol="1">
            <a:normAutofit/>
          </a:bodyPr>
          <a:lstStyle/>
          <a:p>
            <a:pPr fontAlgn="auto">
              <a:spcAft>
                <a:spcPts val="0"/>
              </a:spcAft>
              <a:defRPr/>
            </a:pPr>
            <a:r>
              <a:rPr lang="en-US" b="1" dirty="0" smtClean="0">
                <a:solidFill>
                  <a:srgbClr val="006666"/>
                </a:solidFill>
                <a:effectLst>
                  <a:outerShdw blurRad="38100" dist="38100" dir="2700000" algn="tl">
                    <a:srgbClr val="000000"/>
                  </a:outerShdw>
                </a:effectLst>
                <a:latin typeface="Arial" charset="0"/>
              </a:rPr>
              <a:t>5 Steps of EBM: 5 As</a:t>
            </a:r>
          </a:p>
        </p:txBody>
      </p:sp>
      <p:pic>
        <p:nvPicPr>
          <p:cNvPr id="443396" name="Picture 4" descr="bd00028_"/>
          <p:cNvPicPr>
            <a:picLocks noChangeAspect="1" noChangeArrowheads="1"/>
          </p:cNvPicPr>
          <p:nvPr/>
        </p:nvPicPr>
        <p:blipFill>
          <a:blip r:embed="rId3" cstate="print">
            <a:lum bright="-24000" contrast="-24000"/>
          </a:blip>
          <a:srcRect/>
          <a:stretch>
            <a:fillRect/>
          </a:stretch>
        </p:blipFill>
        <p:spPr bwMode="auto">
          <a:xfrm>
            <a:off x="5643563" y="1857375"/>
            <a:ext cx="1547812" cy="1516063"/>
          </a:xfrm>
          <a:prstGeom prst="rect">
            <a:avLst/>
          </a:prstGeom>
          <a:noFill/>
          <a:ln w="9525">
            <a:noFill/>
            <a:miter lim="800000"/>
            <a:headEnd/>
            <a:tailEnd/>
          </a:ln>
        </p:spPr>
      </p:pic>
      <p:pic>
        <p:nvPicPr>
          <p:cNvPr id="443397" name="Picture 5" descr="j0195384"/>
          <p:cNvPicPr>
            <a:picLocks noChangeAspect="1" noChangeArrowheads="1"/>
          </p:cNvPicPr>
          <p:nvPr/>
        </p:nvPicPr>
        <p:blipFill>
          <a:blip r:embed="rId4" cstate="print"/>
          <a:srcRect/>
          <a:stretch>
            <a:fillRect/>
          </a:stretch>
        </p:blipFill>
        <p:spPr bwMode="auto">
          <a:xfrm>
            <a:off x="6357938" y="2428875"/>
            <a:ext cx="1795462" cy="1833563"/>
          </a:xfrm>
          <a:prstGeom prst="rect">
            <a:avLst/>
          </a:prstGeom>
          <a:noFill/>
          <a:ln w="9525">
            <a:noFill/>
            <a:miter lim="800000"/>
            <a:headEnd/>
            <a:tailEnd/>
          </a:ln>
        </p:spPr>
      </p:pic>
      <p:pic>
        <p:nvPicPr>
          <p:cNvPr id="443398" name="Picture 6" descr="bd05537_"/>
          <p:cNvPicPr>
            <a:picLocks noChangeAspect="1" noChangeArrowheads="1"/>
          </p:cNvPicPr>
          <p:nvPr/>
        </p:nvPicPr>
        <p:blipFill>
          <a:blip r:embed="rId5" cstate="print"/>
          <a:srcRect/>
          <a:stretch>
            <a:fillRect/>
          </a:stretch>
        </p:blipFill>
        <p:spPr bwMode="auto">
          <a:xfrm>
            <a:off x="6572250" y="3643313"/>
            <a:ext cx="1323975" cy="1727200"/>
          </a:xfrm>
          <a:prstGeom prst="rect">
            <a:avLst/>
          </a:prstGeom>
          <a:noFill/>
          <a:ln w="9525">
            <a:noFill/>
            <a:miter lim="800000"/>
            <a:headEnd/>
            <a:tailEnd/>
          </a:ln>
        </p:spPr>
      </p:pic>
      <p:pic>
        <p:nvPicPr>
          <p:cNvPr id="443399" name="Picture 7" descr="bs02064_"/>
          <p:cNvPicPr>
            <a:picLocks noChangeAspect="1" noChangeArrowheads="1"/>
          </p:cNvPicPr>
          <p:nvPr/>
        </p:nvPicPr>
        <p:blipFill>
          <a:blip r:embed="rId6" cstate="print">
            <a:duotone>
              <a:prstClr val="black"/>
              <a:schemeClr val="accent5">
                <a:tint val="45000"/>
                <a:satMod val="400000"/>
              </a:schemeClr>
            </a:duotone>
          </a:blip>
          <a:srcRect/>
          <a:stretch>
            <a:fillRect/>
          </a:stretch>
        </p:blipFill>
        <p:spPr bwMode="auto">
          <a:xfrm>
            <a:off x="5786446" y="5000636"/>
            <a:ext cx="1447800" cy="1441450"/>
          </a:xfrm>
          <a:prstGeom prst="rect">
            <a:avLst/>
          </a:prstGeom>
          <a:noFill/>
          <a:ln w="9525">
            <a:noFill/>
            <a:miter lim="800000"/>
            <a:headEnd/>
            <a:tailEnd/>
          </a:ln>
        </p:spPr>
      </p:pic>
      <p:pic>
        <p:nvPicPr>
          <p:cNvPr id="443400" name="Picture 8" descr="j0299125"/>
          <p:cNvPicPr>
            <a:picLocks noChangeAspect="1" noChangeArrowheads="1"/>
          </p:cNvPicPr>
          <p:nvPr/>
        </p:nvPicPr>
        <p:blipFill>
          <a:blip r:embed="rId7" cstate="print"/>
          <a:srcRect/>
          <a:stretch>
            <a:fillRect/>
          </a:stretch>
        </p:blipFill>
        <p:spPr bwMode="auto">
          <a:xfrm>
            <a:off x="5929313" y="3214688"/>
            <a:ext cx="1100137" cy="18049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3394">
                                            <p:txEl>
                                              <p:pRg st="0" end="0"/>
                                            </p:txEl>
                                          </p:spTgt>
                                        </p:tgtEl>
                                        <p:attrNameLst>
                                          <p:attrName>style.visibility</p:attrName>
                                        </p:attrNameLst>
                                      </p:cBhvr>
                                      <p:to>
                                        <p:strVal val="visible"/>
                                      </p:to>
                                    </p:set>
                                    <p:animEffect transition="in" filter="dissolve">
                                      <p:cBhvr>
                                        <p:cTn id="7" dur="500"/>
                                        <p:tgtEl>
                                          <p:spTgt spid="443394">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43396"/>
                                        </p:tgtEl>
                                        <p:attrNameLst>
                                          <p:attrName>style.visibility</p:attrName>
                                        </p:attrNameLst>
                                      </p:cBhvr>
                                      <p:to>
                                        <p:strVal val="visible"/>
                                      </p:to>
                                    </p:set>
                                    <p:animEffect transition="in" filter="dissolve">
                                      <p:cBhvr>
                                        <p:cTn id="10" dur="500"/>
                                        <p:tgtEl>
                                          <p:spTgt spid="44339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443396"/>
                                        </p:tgtEl>
                                      </p:cBhvr>
                                    </p:animEffect>
                                    <p:set>
                                      <p:cBhvr>
                                        <p:cTn id="15" dur="1" fill="hold">
                                          <p:stCondLst>
                                            <p:cond delay="499"/>
                                          </p:stCondLst>
                                        </p:cTn>
                                        <p:tgtEl>
                                          <p:spTgt spid="443396"/>
                                        </p:tgtEl>
                                        <p:attrNameLst>
                                          <p:attrName>style.visibility</p:attrName>
                                        </p:attrNameLst>
                                      </p:cBhvr>
                                      <p:to>
                                        <p:strVal val="hidden"/>
                                      </p:to>
                                    </p:set>
                                  </p:childTnLst>
                                </p:cTn>
                              </p:par>
                            </p:childTnLst>
                          </p:cTn>
                        </p:par>
                        <p:par>
                          <p:cTn id="16" fill="hold">
                            <p:stCondLst>
                              <p:cond delay="500"/>
                            </p:stCondLst>
                            <p:childTnLst>
                              <p:par>
                                <p:cTn id="17" presetID="9" presetClass="entr" presetSubtype="0" fill="hold" grpId="0" nodeType="afterEffect">
                                  <p:stCondLst>
                                    <p:cond delay="500"/>
                                  </p:stCondLst>
                                  <p:childTnLst>
                                    <p:set>
                                      <p:cBhvr>
                                        <p:cTn id="18" dur="1" fill="hold">
                                          <p:stCondLst>
                                            <p:cond delay="0"/>
                                          </p:stCondLst>
                                        </p:cTn>
                                        <p:tgtEl>
                                          <p:spTgt spid="443394">
                                            <p:txEl>
                                              <p:pRg st="1" end="1"/>
                                            </p:txEl>
                                          </p:spTgt>
                                        </p:tgtEl>
                                        <p:attrNameLst>
                                          <p:attrName>style.visibility</p:attrName>
                                        </p:attrNameLst>
                                      </p:cBhvr>
                                      <p:to>
                                        <p:strVal val="visible"/>
                                      </p:to>
                                    </p:set>
                                    <p:animEffect transition="in" filter="dissolve">
                                      <p:cBhvr>
                                        <p:cTn id="19" dur="500"/>
                                        <p:tgtEl>
                                          <p:spTgt spid="443394">
                                            <p:txEl>
                                              <p:pRg st="1" end="1"/>
                                            </p:txEl>
                                          </p:spTgt>
                                        </p:tgtEl>
                                      </p:cBhvr>
                                    </p:animEffect>
                                  </p:childTnLst>
                                </p:cTn>
                              </p:par>
                            </p:childTnLst>
                          </p:cTn>
                        </p:par>
                        <p:par>
                          <p:cTn id="20" fill="hold">
                            <p:stCondLst>
                              <p:cond delay="1500"/>
                            </p:stCondLst>
                            <p:childTnLst>
                              <p:par>
                                <p:cTn id="21" presetID="9" presetClass="entr" presetSubtype="0" fill="hold" nodeType="afterEffect">
                                  <p:stCondLst>
                                    <p:cond delay="0"/>
                                  </p:stCondLst>
                                  <p:childTnLst>
                                    <p:set>
                                      <p:cBhvr>
                                        <p:cTn id="22" dur="1" fill="hold">
                                          <p:stCondLst>
                                            <p:cond delay="0"/>
                                          </p:stCondLst>
                                        </p:cTn>
                                        <p:tgtEl>
                                          <p:spTgt spid="443397"/>
                                        </p:tgtEl>
                                        <p:attrNameLst>
                                          <p:attrName>style.visibility</p:attrName>
                                        </p:attrNameLst>
                                      </p:cBhvr>
                                      <p:to>
                                        <p:strVal val="visible"/>
                                      </p:to>
                                    </p:set>
                                    <p:animEffect transition="in" filter="dissolve">
                                      <p:cBhvr>
                                        <p:cTn id="23" dur="500"/>
                                        <p:tgtEl>
                                          <p:spTgt spid="44339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443397"/>
                                        </p:tgtEl>
                                      </p:cBhvr>
                                    </p:animEffect>
                                    <p:set>
                                      <p:cBhvr>
                                        <p:cTn id="28" dur="1" fill="hold">
                                          <p:stCondLst>
                                            <p:cond delay="499"/>
                                          </p:stCondLst>
                                        </p:cTn>
                                        <p:tgtEl>
                                          <p:spTgt spid="443397"/>
                                        </p:tgtEl>
                                        <p:attrNameLst>
                                          <p:attrName>style.visibility</p:attrName>
                                        </p:attrNameLst>
                                      </p:cBhvr>
                                      <p:to>
                                        <p:strVal val="hidden"/>
                                      </p:to>
                                    </p:set>
                                  </p:childTnLst>
                                </p:cTn>
                              </p:par>
                            </p:childTnLst>
                          </p:cTn>
                        </p:par>
                        <p:par>
                          <p:cTn id="29" fill="hold">
                            <p:stCondLst>
                              <p:cond delay="500"/>
                            </p:stCondLst>
                            <p:childTnLst>
                              <p:par>
                                <p:cTn id="30" presetID="9" presetClass="entr" presetSubtype="0" fill="hold" grpId="0" nodeType="afterEffect">
                                  <p:stCondLst>
                                    <p:cond delay="500"/>
                                  </p:stCondLst>
                                  <p:childTnLst>
                                    <p:set>
                                      <p:cBhvr>
                                        <p:cTn id="31" dur="1" fill="hold">
                                          <p:stCondLst>
                                            <p:cond delay="0"/>
                                          </p:stCondLst>
                                        </p:cTn>
                                        <p:tgtEl>
                                          <p:spTgt spid="443394">
                                            <p:txEl>
                                              <p:pRg st="2" end="2"/>
                                            </p:txEl>
                                          </p:spTgt>
                                        </p:tgtEl>
                                        <p:attrNameLst>
                                          <p:attrName>style.visibility</p:attrName>
                                        </p:attrNameLst>
                                      </p:cBhvr>
                                      <p:to>
                                        <p:strVal val="visible"/>
                                      </p:to>
                                    </p:set>
                                    <p:animEffect transition="in" filter="dissolve">
                                      <p:cBhvr>
                                        <p:cTn id="32" dur="500"/>
                                        <p:tgtEl>
                                          <p:spTgt spid="443394">
                                            <p:txEl>
                                              <p:pRg st="2" end="2"/>
                                            </p:txEl>
                                          </p:spTgt>
                                        </p:tgtEl>
                                      </p:cBhvr>
                                    </p:animEffect>
                                  </p:childTnLst>
                                </p:cTn>
                              </p:par>
                            </p:childTnLst>
                          </p:cTn>
                        </p:par>
                        <p:par>
                          <p:cTn id="33" fill="hold">
                            <p:stCondLst>
                              <p:cond delay="1500"/>
                            </p:stCondLst>
                            <p:childTnLst>
                              <p:par>
                                <p:cTn id="34" presetID="9" presetClass="entr" presetSubtype="0" fill="hold" nodeType="afterEffect">
                                  <p:stCondLst>
                                    <p:cond delay="0"/>
                                  </p:stCondLst>
                                  <p:childTnLst>
                                    <p:set>
                                      <p:cBhvr>
                                        <p:cTn id="35" dur="1" fill="hold">
                                          <p:stCondLst>
                                            <p:cond delay="0"/>
                                          </p:stCondLst>
                                        </p:cTn>
                                        <p:tgtEl>
                                          <p:spTgt spid="443400"/>
                                        </p:tgtEl>
                                        <p:attrNameLst>
                                          <p:attrName>style.visibility</p:attrName>
                                        </p:attrNameLst>
                                      </p:cBhvr>
                                      <p:to>
                                        <p:strVal val="visible"/>
                                      </p:to>
                                    </p:set>
                                    <p:animEffect transition="in" filter="dissolve">
                                      <p:cBhvr>
                                        <p:cTn id="36" dur="500"/>
                                        <p:tgtEl>
                                          <p:spTgt spid="443400"/>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xit" presetSubtype="10" fill="hold" nodeType="clickEffect">
                                  <p:stCondLst>
                                    <p:cond delay="0"/>
                                  </p:stCondLst>
                                  <p:childTnLst>
                                    <p:animEffect transition="out" filter="blinds(horizontal)">
                                      <p:cBhvr>
                                        <p:cTn id="40" dur="500"/>
                                        <p:tgtEl>
                                          <p:spTgt spid="443400"/>
                                        </p:tgtEl>
                                      </p:cBhvr>
                                    </p:animEffect>
                                    <p:set>
                                      <p:cBhvr>
                                        <p:cTn id="41" dur="1" fill="hold">
                                          <p:stCondLst>
                                            <p:cond delay="499"/>
                                          </p:stCondLst>
                                        </p:cTn>
                                        <p:tgtEl>
                                          <p:spTgt spid="443400"/>
                                        </p:tgtEl>
                                        <p:attrNameLst>
                                          <p:attrName>style.visibility</p:attrName>
                                        </p:attrNameLst>
                                      </p:cBhvr>
                                      <p:to>
                                        <p:strVal val="hidden"/>
                                      </p:to>
                                    </p:set>
                                  </p:childTnLst>
                                </p:cTn>
                              </p:par>
                            </p:childTnLst>
                          </p:cTn>
                        </p:par>
                        <p:par>
                          <p:cTn id="42" fill="hold">
                            <p:stCondLst>
                              <p:cond delay="500"/>
                            </p:stCondLst>
                            <p:childTnLst>
                              <p:par>
                                <p:cTn id="43" presetID="9" presetClass="entr" presetSubtype="0" fill="hold" grpId="0" nodeType="afterEffect">
                                  <p:stCondLst>
                                    <p:cond delay="500"/>
                                  </p:stCondLst>
                                  <p:childTnLst>
                                    <p:set>
                                      <p:cBhvr>
                                        <p:cTn id="44" dur="1" fill="hold">
                                          <p:stCondLst>
                                            <p:cond delay="0"/>
                                          </p:stCondLst>
                                        </p:cTn>
                                        <p:tgtEl>
                                          <p:spTgt spid="443394">
                                            <p:txEl>
                                              <p:pRg st="3" end="3"/>
                                            </p:txEl>
                                          </p:spTgt>
                                        </p:tgtEl>
                                        <p:attrNameLst>
                                          <p:attrName>style.visibility</p:attrName>
                                        </p:attrNameLst>
                                      </p:cBhvr>
                                      <p:to>
                                        <p:strVal val="visible"/>
                                      </p:to>
                                    </p:set>
                                    <p:animEffect transition="in" filter="dissolve">
                                      <p:cBhvr>
                                        <p:cTn id="45" dur="500"/>
                                        <p:tgtEl>
                                          <p:spTgt spid="443394">
                                            <p:txEl>
                                              <p:pRg st="3" end="3"/>
                                            </p:txEl>
                                          </p:spTgt>
                                        </p:tgtEl>
                                      </p:cBhvr>
                                    </p:animEffect>
                                  </p:childTnLst>
                                </p:cTn>
                              </p:par>
                            </p:childTnLst>
                          </p:cTn>
                        </p:par>
                        <p:par>
                          <p:cTn id="46" fill="hold">
                            <p:stCondLst>
                              <p:cond delay="1500"/>
                            </p:stCondLst>
                            <p:childTnLst>
                              <p:par>
                                <p:cTn id="47" presetID="9" presetClass="entr" presetSubtype="0" fill="hold" nodeType="afterEffect">
                                  <p:stCondLst>
                                    <p:cond delay="0"/>
                                  </p:stCondLst>
                                  <p:childTnLst>
                                    <p:set>
                                      <p:cBhvr>
                                        <p:cTn id="48" dur="1" fill="hold">
                                          <p:stCondLst>
                                            <p:cond delay="0"/>
                                          </p:stCondLst>
                                        </p:cTn>
                                        <p:tgtEl>
                                          <p:spTgt spid="443398"/>
                                        </p:tgtEl>
                                        <p:attrNameLst>
                                          <p:attrName>style.visibility</p:attrName>
                                        </p:attrNameLst>
                                      </p:cBhvr>
                                      <p:to>
                                        <p:strVal val="visible"/>
                                      </p:to>
                                    </p:set>
                                    <p:animEffect transition="in" filter="dissolve">
                                      <p:cBhvr>
                                        <p:cTn id="49" dur="500"/>
                                        <p:tgtEl>
                                          <p:spTgt spid="443398"/>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xit" presetSubtype="10" fill="hold" nodeType="clickEffect">
                                  <p:stCondLst>
                                    <p:cond delay="0"/>
                                  </p:stCondLst>
                                  <p:childTnLst>
                                    <p:animEffect transition="out" filter="blinds(horizontal)">
                                      <p:cBhvr>
                                        <p:cTn id="53" dur="500"/>
                                        <p:tgtEl>
                                          <p:spTgt spid="443398"/>
                                        </p:tgtEl>
                                      </p:cBhvr>
                                    </p:animEffect>
                                    <p:set>
                                      <p:cBhvr>
                                        <p:cTn id="54" dur="1" fill="hold">
                                          <p:stCondLst>
                                            <p:cond delay="499"/>
                                          </p:stCondLst>
                                        </p:cTn>
                                        <p:tgtEl>
                                          <p:spTgt spid="443398"/>
                                        </p:tgtEl>
                                        <p:attrNameLst>
                                          <p:attrName>style.visibility</p:attrName>
                                        </p:attrNameLst>
                                      </p:cBhvr>
                                      <p:to>
                                        <p:strVal val="hidden"/>
                                      </p:to>
                                    </p:set>
                                  </p:childTnLst>
                                </p:cTn>
                              </p:par>
                            </p:childTnLst>
                          </p:cTn>
                        </p:par>
                        <p:par>
                          <p:cTn id="55" fill="hold">
                            <p:stCondLst>
                              <p:cond delay="500"/>
                            </p:stCondLst>
                            <p:childTnLst>
                              <p:par>
                                <p:cTn id="56" presetID="9" presetClass="entr" presetSubtype="0" fill="hold" grpId="0" nodeType="afterEffect">
                                  <p:stCondLst>
                                    <p:cond delay="500"/>
                                  </p:stCondLst>
                                  <p:childTnLst>
                                    <p:set>
                                      <p:cBhvr>
                                        <p:cTn id="57" dur="1" fill="hold">
                                          <p:stCondLst>
                                            <p:cond delay="0"/>
                                          </p:stCondLst>
                                        </p:cTn>
                                        <p:tgtEl>
                                          <p:spTgt spid="443394">
                                            <p:txEl>
                                              <p:pRg st="4" end="4"/>
                                            </p:txEl>
                                          </p:spTgt>
                                        </p:tgtEl>
                                        <p:attrNameLst>
                                          <p:attrName>style.visibility</p:attrName>
                                        </p:attrNameLst>
                                      </p:cBhvr>
                                      <p:to>
                                        <p:strVal val="visible"/>
                                      </p:to>
                                    </p:set>
                                    <p:animEffect transition="in" filter="dissolve">
                                      <p:cBhvr>
                                        <p:cTn id="58" dur="500"/>
                                        <p:tgtEl>
                                          <p:spTgt spid="443394">
                                            <p:txEl>
                                              <p:pRg st="4" end="4"/>
                                            </p:txEl>
                                          </p:spTgt>
                                        </p:tgtEl>
                                      </p:cBhvr>
                                    </p:animEffect>
                                  </p:childTnLst>
                                </p:cTn>
                              </p:par>
                            </p:childTnLst>
                          </p:cTn>
                        </p:par>
                        <p:par>
                          <p:cTn id="59" fill="hold">
                            <p:stCondLst>
                              <p:cond delay="1500"/>
                            </p:stCondLst>
                            <p:childTnLst>
                              <p:par>
                                <p:cTn id="60" presetID="9" presetClass="entr" presetSubtype="0" fill="hold" nodeType="afterEffect">
                                  <p:stCondLst>
                                    <p:cond delay="0"/>
                                  </p:stCondLst>
                                  <p:childTnLst>
                                    <p:set>
                                      <p:cBhvr>
                                        <p:cTn id="61" dur="1" fill="hold">
                                          <p:stCondLst>
                                            <p:cond delay="0"/>
                                          </p:stCondLst>
                                        </p:cTn>
                                        <p:tgtEl>
                                          <p:spTgt spid="443399"/>
                                        </p:tgtEl>
                                        <p:attrNameLst>
                                          <p:attrName>style.visibility</p:attrName>
                                        </p:attrNameLst>
                                      </p:cBhvr>
                                      <p:to>
                                        <p:strVal val="visible"/>
                                      </p:to>
                                    </p:set>
                                    <p:animEffect transition="in" filter="dissolve">
                                      <p:cBhvr>
                                        <p:cTn id="62" dur="500"/>
                                        <p:tgtEl>
                                          <p:spTgt spid="443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4"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2"/>
          <p:cNvSpPr>
            <a:spLocks noGrp="1"/>
          </p:cNvSpPr>
          <p:nvPr>
            <p:ph type="ftr" sz="quarter" idx="11"/>
          </p:nvPr>
        </p:nvSpPr>
        <p:spPr/>
        <p:txBody>
          <a:bodyPr/>
          <a:lstStyle/>
          <a:p>
            <a:pPr>
              <a:defRPr/>
            </a:pPr>
            <a:r>
              <a:rPr lang="en-US" smtClean="0">
                <a:latin typeface="Arial" pitchFamily="34" charset="0"/>
                <a:cs typeface="Arial" pitchFamily="34" charset="0"/>
              </a:rPr>
              <a:t>L. Al-Ansary:     EB-CPGs</a:t>
            </a:r>
          </a:p>
        </p:txBody>
      </p:sp>
      <p:sp>
        <p:nvSpPr>
          <p:cNvPr id="81923" name="Slide Number Placeholder 3"/>
          <p:cNvSpPr>
            <a:spLocks noGrp="1"/>
          </p:cNvSpPr>
          <p:nvPr>
            <p:ph type="sldNum" sz="quarter" idx="12"/>
          </p:nvPr>
        </p:nvSpPr>
        <p:spPr/>
        <p:txBody>
          <a:bodyPr/>
          <a:lstStyle/>
          <a:p>
            <a:pPr>
              <a:defRPr/>
            </a:pPr>
            <a:fld id="{F64FB65B-F090-48AB-8D29-B5492849EB37}" type="slidenum">
              <a:rPr lang="x-none">
                <a:latin typeface="Arial" pitchFamily="34" charset="0"/>
              </a:rPr>
              <a:pPr>
                <a:defRPr/>
              </a:pPr>
              <a:t>25</a:t>
            </a:fld>
            <a:endParaRPr lang="en-US">
              <a:latin typeface="Arial" pitchFamily="34" charset="0"/>
              <a:cs typeface="Arial" pitchFamily="34" charset="0"/>
            </a:endParaRPr>
          </a:p>
        </p:txBody>
      </p:sp>
      <p:sp>
        <p:nvSpPr>
          <p:cNvPr id="768003" name="Rectangle 3"/>
          <p:cNvSpPr>
            <a:spLocks noChangeArrowheads="1"/>
          </p:cNvSpPr>
          <p:nvPr/>
        </p:nvSpPr>
        <p:spPr bwMode="auto">
          <a:xfrm>
            <a:off x="762000" y="2362200"/>
            <a:ext cx="7772400" cy="2209800"/>
          </a:xfrm>
          <a:prstGeom prst="rect">
            <a:avLst/>
          </a:prstGeom>
          <a:solidFill>
            <a:schemeClr val="bg1"/>
          </a:solidFill>
          <a:ln w="76200">
            <a:solidFill>
              <a:schemeClr val="folHlink"/>
            </a:solidFill>
            <a:miter lim="800000"/>
            <a:headEnd/>
            <a:tailEnd/>
          </a:ln>
          <a:effectLst/>
        </p:spPr>
        <p:txBody>
          <a:bodyPr anchor="b"/>
          <a:lstStyle/>
          <a:p>
            <a:pPr algn="ctr" fontAlgn="auto">
              <a:spcBef>
                <a:spcPts val="0"/>
              </a:spcBef>
              <a:spcAft>
                <a:spcPts val="0"/>
              </a:spcAft>
              <a:defRPr/>
            </a:pPr>
            <a:r>
              <a:rPr lang="en-US" sz="4400" dirty="0">
                <a:solidFill>
                  <a:srgbClr val="000000"/>
                </a:solidFill>
                <a:effectLst>
                  <a:outerShdw blurRad="38100" dist="38100" dir="2700000" algn="tl">
                    <a:srgbClr val="C0C0C0"/>
                  </a:outerShdw>
                </a:effectLst>
                <a:latin typeface="Arial" charset="0"/>
                <a:cs typeface="Times New Roman" pitchFamily="18" charset="0"/>
              </a:rPr>
              <a:t>Now That I Know What I Am Supposed to Do, How Do I Actually Do It?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68003"/>
                                        </p:tgtEl>
                                        <p:attrNameLst>
                                          <p:attrName>style.visibility</p:attrName>
                                        </p:attrNameLst>
                                      </p:cBhvr>
                                      <p:to>
                                        <p:strVal val="visible"/>
                                      </p:to>
                                    </p:set>
                                    <p:anim calcmode="lin" valueType="num">
                                      <p:cBhvr>
                                        <p:cTn id="7" dur="1000" fill="hold"/>
                                        <p:tgtEl>
                                          <p:spTgt spid="768003"/>
                                        </p:tgtEl>
                                        <p:attrNameLst>
                                          <p:attrName>ppt_x</p:attrName>
                                        </p:attrNameLst>
                                      </p:cBhvr>
                                      <p:tavLst>
                                        <p:tav tm="0">
                                          <p:val>
                                            <p:strVal val="#ppt_x-.2"/>
                                          </p:val>
                                        </p:tav>
                                        <p:tav tm="100000">
                                          <p:val>
                                            <p:strVal val="#ppt_x"/>
                                          </p:val>
                                        </p:tav>
                                      </p:tavLst>
                                    </p:anim>
                                    <p:anim calcmode="lin" valueType="num">
                                      <p:cBhvr>
                                        <p:cTn id="8" dur="1000" fill="hold"/>
                                        <p:tgtEl>
                                          <p:spTgt spid="768003"/>
                                        </p:tgtEl>
                                        <p:attrNameLst>
                                          <p:attrName>ppt_y</p:attrName>
                                        </p:attrNameLst>
                                      </p:cBhvr>
                                      <p:tavLst>
                                        <p:tav tm="0">
                                          <p:val>
                                            <p:strVal val="#ppt_y"/>
                                          </p:val>
                                        </p:tav>
                                        <p:tav tm="100000">
                                          <p:val>
                                            <p:strVal val="#ppt_y"/>
                                          </p:val>
                                        </p:tav>
                                      </p:tavLst>
                                    </p:anim>
                                    <p:animEffect transition="in" filter="wipe(right)" prLst="gradientSize: 0.1">
                                      <p:cBhvr>
                                        <p:cTn id="9" dur="1000"/>
                                        <p:tgtEl>
                                          <p:spTgt spid="768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03"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0146" name="Rectangle 2"/>
          <p:cNvSpPr>
            <a:spLocks noGrp="1" noChangeArrowheads="1"/>
          </p:cNvSpPr>
          <p:nvPr>
            <p:ph type="body" idx="1"/>
          </p:nvPr>
        </p:nvSpPr>
        <p:spPr/>
        <p:txBody>
          <a:bodyPr lIns="92075" tIns="46038" rIns="92075" bIns="46038"/>
          <a:lstStyle/>
          <a:p>
            <a:r>
              <a:rPr lang="en-GB" sz="3600" b="1" i="1" smtClean="0">
                <a:solidFill>
                  <a:schemeClr val="hlink"/>
                </a:solidFill>
                <a:cs typeface="Arial" pitchFamily="34" charset="0"/>
              </a:rPr>
              <a:t>A</a:t>
            </a:r>
            <a:r>
              <a:rPr lang="en-GB" i="1" smtClean="0">
                <a:solidFill>
                  <a:schemeClr val="hlink"/>
                </a:solidFill>
                <a:cs typeface="Arial" pitchFamily="34" charset="0"/>
              </a:rPr>
              <a:t>sking</a:t>
            </a:r>
            <a:endParaRPr lang="en-GB" smtClean="0">
              <a:solidFill>
                <a:schemeClr val="hlink"/>
              </a:solidFill>
              <a:cs typeface="Arial" pitchFamily="34" charset="0"/>
            </a:endParaRPr>
          </a:p>
        </p:txBody>
      </p:sp>
      <p:sp>
        <p:nvSpPr>
          <p:cNvPr id="390147" name="Rectangle 3"/>
          <p:cNvSpPr>
            <a:spLocks noGrp="1" noChangeArrowheads="1"/>
          </p:cNvSpPr>
          <p:nvPr>
            <p:ph type="title"/>
          </p:nvPr>
        </p:nvSpPr>
        <p:spPr>
          <a:xfrm>
            <a:off x="1905000" y="1676400"/>
            <a:ext cx="6248400" cy="960438"/>
          </a:xfrm>
        </p:spPr>
        <p:txBody>
          <a:bodyPr rtlCol="1">
            <a:normAutofit/>
          </a:bodyPr>
          <a:lstStyle/>
          <a:p>
            <a:pPr fontAlgn="auto">
              <a:spcAft>
                <a:spcPts val="0"/>
              </a:spcAft>
              <a:defRPr/>
            </a:pPr>
            <a:r>
              <a:rPr lang="en-US" b="1" dirty="0" smtClean="0">
                <a:solidFill>
                  <a:schemeClr val="hlink"/>
                </a:solidFill>
                <a:effectLst>
                  <a:outerShdw blurRad="38100" dist="38100" dir="2700000" algn="tl">
                    <a:srgbClr val="000000"/>
                  </a:outerShdw>
                </a:effectLst>
                <a:latin typeface="Arial" charset="0"/>
              </a:rPr>
              <a:t>5 Steps of EBM: 5 As</a:t>
            </a:r>
          </a:p>
        </p:txBody>
      </p:sp>
      <p:pic>
        <p:nvPicPr>
          <p:cNvPr id="390148" name="Picture 4" descr="bd00028_"/>
          <p:cNvPicPr>
            <a:picLocks noChangeAspect="1" noChangeArrowheads="1"/>
          </p:cNvPicPr>
          <p:nvPr/>
        </p:nvPicPr>
        <p:blipFill>
          <a:blip r:embed="rId3" cstate="print">
            <a:lum bright="-24000" contrast="-24000"/>
          </a:blip>
          <a:srcRect/>
          <a:stretch>
            <a:fillRect/>
          </a:stretch>
        </p:blipFill>
        <p:spPr bwMode="auto">
          <a:xfrm>
            <a:off x="6781800" y="2590800"/>
            <a:ext cx="1547813" cy="15160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0146">
                                            <p:txEl>
                                              <p:pRg st="0" end="0"/>
                                            </p:txEl>
                                          </p:spTgt>
                                        </p:tgtEl>
                                        <p:attrNameLst>
                                          <p:attrName>style.visibility</p:attrName>
                                        </p:attrNameLst>
                                      </p:cBhvr>
                                      <p:to>
                                        <p:strVal val="visible"/>
                                      </p:to>
                                    </p:set>
                                    <p:animEffect transition="in" filter="dissolve">
                                      <p:cBhvr>
                                        <p:cTn id="7" dur="500"/>
                                        <p:tgtEl>
                                          <p:spTgt spid="39014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90148"/>
                                        </p:tgtEl>
                                        <p:attrNameLst>
                                          <p:attrName>style.visibility</p:attrName>
                                        </p:attrNameLst>
                                      </p:cBhvr>
                                      <p:to>
                                        <p:strVal val="visible"/>
                                      </p:to>
                                    </p:set>
                                    <p:animEffect transition="in" filter="dissolve">
                                      <p:cBhvr>
                                        <p:cTn id="10" dur="500"/>
                                        <p:tgtEl>
                                          <p:spTgt spid="390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6"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1428750" y="457200"/>
            <a:ext cx="6572250" cy="1143000"/>
          </a:xfrm>
          <a:solidFill>
            <a:srgbClr val="DDFFDD"/>
          </a:solidFill>
        </p:spPr>
        <p:txBody>
          <a:bodyPr rtlCol="1">
            <a:normAutofit fontScale="90000"/>
          </a:bodyPr>
          <a:lstStyle/>
          <a:p>
            <a:pPr fontAlgn="auto">
              <a:spcAft>
                <a:spcPts val="0"/>
              </a:spcAft>
              <a:defRPr/>
            </a:pPr>
            <a:r>
              <a:rPr lang="en-US" sz="4000" dirty="0" smtClean="0">
                <a:solidFill>
                  <a:srgbClr val="004992"/>
                </a:solidFill>
                <a:effectLst>
                  <a:outerShdw blurRad="38100" dist="38100" dir="2700000" algn="tl">
                    <a:srgbClr val="000000"/>
                  </a:outerShdw>
                </a:effectLst>
                <a:latin typeface="Arial" charset="0"/>
              </a:rPr>
              <a:t>Background and Foreground </a:t>
            </a:r>
            <a:br>
              <a:rPr lang="en-US" sz="4000" dirty="0" smtClean="0">
                <a:solidFill>
                  <a:srgbClr val="004992"/>
                </a:solidFill>
                <a:effectLst>
                  <a:outerShdw blurRad="38100" dist="38100" dir="2700000" algn="tl">
                    <a:srgbClr val="000000"/>
                  </a:outerShdw>
                </a:effectLst>
                <a:latin typeface="Arial" charset="0"/>
              </a:rPr>
            </a:br>
            <a:r>
              <a:rPr lang="en-US" sz="4000" dirty="0" smtClean="0">
                <a:solidFill>
                  <a:srgbClr val="004992"/>
                </a:solidFill>
                <a:effectLst>
                  <a:outerShdw blurRad="38100" dist="38100" dir="2700000" algn="tl">
                    <a:srgbClr val="000000"/>
                  </a:outerShdw>
                </a:effectLst>
                <a:latin typeface="Arial" charset="0"/>
              </a:rPr>
              <a:t>Questions</a:t>
            </a:r>
          </a:p>
        </p:txBody>
      </p:sp>
      <p:pic>
        <p:nvPicPr>
          <p:cNvPr id="449539" name="Picture 3" descr="Picture1"/>
          <p:cNvPicPr>
            <a:picLocks noChangeAspect="1" noChangeArrowheads="1"/>
          </p:cNvPicPr>
          <p:nvPr/>
        </p:nvPicPr>
        <p:blipFill>
          <a:blip r:embed="rId3" cstate="print"/>
          <a:srcRect/>
          <a:stretch>
            <a:fillRect/>
          </a:stretch>
        </p:blipFill>
        <p:spPr bwMode="auto">
          <a:xfrm>
            <a:off x="762000" y="2209800"/>
            <a:ext cx="3455988" cy="3730625"/>
          </a:xfrm>
          <a:prstGeom prst="rect">
            <a:avLst/>
          </a:prstGeom>
          <a:noFill/>
          <a:ln w="9525">
            <a:noFill/>
            <a:miter lim="800000"/>
            <a:headEnd/>
            <a:tailEnd/>
          </a:ln>
        </p:spPr>
      </p:pic>
      <p:pic>
        <p:nvPicPr>
          <p:cNvPr id="449540" name="Picture 4" descr="Picture2"/>
          <p:cNvPicPr>
            <a:picLocks noChangeAspect="1" noChangeArrowheads="1"/>
          </p:cNvPicPr>
          <p:nvPr/>
        </p:nvPicPr>
        <p:blipFill>
          <a:blip r:embed="rId4" cstate="print"/>
          <a:srcRect/>
          <a:stretch>
            <a:fillRect/>
          </a:stretch>
        </p:blipFill>
        <p:spPr bwMode="auto">
          <a:xfrm>
            <a:off x="4572000" y="2209800"/>
            <a:ext cx="3810000" cy="37353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49539"/>
                                        </p:tgtEl>
                                        <p:attrNameLst>
                                          <p:attrName>style.visibility</p:attrName>
                                        </p:attrNameLst>
                                      </p:cBhvr>
                                      <p:to>
                                        <p:strVal val="visible"/>
                                      </p:to>
                                    </p:set>
                                    <p:animEffect transition="in" filter="wipe(left)">
                                      <p:cBhvr>
                                        <p:cTn id="7" dur="500"/>
                                        <p:tgtEl>
                                          <p:spTgt spid="44953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49540"/>
                                        </p:tgtEl>
                                        <p:attrNameLst>
                                          <p:attrName>style.visibility</p:attrName>
                                        </p:attrNameLst>
                                      </p:cBhvr>
                                      <p:to>
                                        <p:strVal val="visible"/>
                                      </p:to>
                                    </p:set>
                                    <p:animEffect transition="in" filter="checkerboard(across)">
                                      <p:cBhvr>
                                        <p:cTn id="12" dur="500"/>
                                        <p:tgtEl>
                                          <p:spTgt spid="449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p:txBody>
          <a:bodyPr/>
          <a:lstStyle/>
          <a:p>
            <a:pPr>
              <a:defRPr/>
            </a:pPr>
            <a:fld id="{D1571FBF-863C-4963-B885-85B6E82B0EE7}" type="slidenum">
              <a:rPr lang="en-US">
                <a:latin typeface="Arial" pitchFamily="34" charset="0"/>
                <a:cs typeface="Arial" pitchFamily="34" charset="0"/>
              </a:rPr>
              <a:pPr>
                <a:defRPr/>
              </a:pPr>
              <a:t>28</a:t>
            </a:fld>
            <a:endParaRPr lang="en-US">
              <a:latin typeface="Arial" pitchFamily="34" charset="0"/>
              <a:cs typeface="Arial" pitchFamily="34" charset="0"/>
            </a:endParaRPr>
          </a:p>
        </p:txBody>
      </p:sp>
      <p:sp>
        <p:nvSpPr>
          <p:cNvPr id="450562" name="Rectangle 2"/>
          <p:cNvSpPr>
            <a:spLocks noGrp="1" noChangeArrowheads="1"/>
          </p:cNvSpPr>
          <p:nvPr>
            <p:ph type="title"/>
          </p:nvPr>
        </p:nvSpPr>
        <p:spPr>
          <a:xfrm>
            <a:off x="1066800" y="304800"/>
            <a:ext cx="7658100" cy="838200"/>
          </a:xfrm>
          <a:solidFill>
            <a:schemeClr val="bg1"/>
          </a:solidFill>
        </p:spPr>
        <p:txBody>
          <a:bodyPr rtlCol="1">
            <a:normAutofit/>
          </a:bodyPr>
          <a:lstStyle/>
          <a:p>
            <a:pPr fontAlgn="auto">
              <a:spcAft>
                <a:spcPts val="0"/>
              </a:spcAft>
              <a:defRPr/>
            </a:pPr>
            <a:r>
              <a:rPr lang="en-US" sz="4000" dirty="0" smtClean="0">
                <a:solidFill>
                  <a:srgbClr val="004992"/>
                </a:solidFill>
                <a:effectLst>
                  <a:outerShdw blurRad="38100" dist="38100" dir="2700000" algn="tl">
                    <a:srgbClr val="000000"/>
                  </a:outerShdw>
                </a:effectLst>
                <a:latin typeface="Arial" charset="0"/>
              </a:rPr>
              <a:t>Background and Foreground Qs</a:t>
            </a:r>
          </a:p>
        </p:txBody>
      </p:sp>
      <p:pic>
        <p:nvPicPr>
          <p:cNvPr id="54276" name="Picture 3"/>
          <p:cNvPicPr>
            <a:picLocks noChangeAspect="1" noChangeArrowheads="1"/>
          </p:cNvPicPr>
          <p:nvPr/>
        </p:nvPicPr>
        <p:blipFill>
          <a:blip r:embed="rId3" cstate="print"/>
          <a:srcRect/>
          <a:stretch>
            <a:fillRect/>
          </a:stretch>
        </p:blipFill>
        <p:spPr bwMode="auto">
          <a:xfrm>
            <a:off x="1638300" y="1357313"/>
            <a:ext cx="6019800" cy="4143375"/>
          </a:xfrm>
          <a:prstGeom prst="rect">
            <a:avLst/>
          </a:prstGeom>
          <a:solidFill>
            <a:schemeClr val="accent1"/>
          </a:solidFill>
          <a:ln w="66675">
            <a:solidFill>
              <a:srgbClr val="4A77D2"/>
            </a:solidFill>
            <a:miter lim="800000"/>
            <a:headEnd/>
            <a:tailEnd/>
          </a:ln>
        </p:spPr>
      </p:pic>
      <p:sp>
        <p:nvSpPr>
          <p:cNvPr id="54277" name="Text Box 4"/>
          <p:cNvSpPr txBox="1">
            <a:spLocks noChangeArrowheads="1"/>
          </p:cNvSpPr>
          <p:nvPr/>
        </p:nvSpPr>
        <p:spPr bwMode="auto">
          <a:xfrm>
            <a:off x="4648200" y="1981200"/>
            <a:ext cx="2176463" cy="457200"/>
          </a:xfrm>
          <a:prstGeom prst="rect">
            <a:avLst/>
          </a:prstGeom>
          <a:noFill/>
          <a:ln w="9525">
            <a:noFill/>
            <a:miter lim="800000"/>
            <a:headEnd/>
            <a:tailEnd/>
          </a:ln>
        </p:spPr>
        <p:txBody>
          <a:bodyPr wrap="none">
            <a:spAutoFit/>
          </a:bodyPr>
          <a:lstStyle/>
          <a:p>
            <a:pPr algn="ctr" rtl="1"/>
            <a:r>
              <a:rPr lang="en-US" sz="2400">
                <a:solidFill>
                  <a:srgbClr val="000066"/>
                </a:solidFill>
                <a:latin typeface="Tahoma" pitchFamily="34" charset="0"/>
                <a:cs typeface="Tahoma" pitchFamily="34" charset="0"/>
              </a:rPr>
              <a:t>Foreground Qs</a:t>
            </a:r>
          </a:p>
        </p:txBody>
      </p:sp>
      <p:sp>
        <p:nvSpPr>
          <p:cNvPr id="54278" name="Text Box 5"/>
          <p:cNvSpPr txBox="1">
            <a:spLocks noChangeArrowheads="1"/>
          </p:cNvSpPr>
          <p:nvPr/>
        </p:nvSpPr>
        <p:spPr bwMode="auto">
          <a:xfrm>
            <a:off x="2133600" y="4343400"/>
            <a:ext cx="2216150" cy="457200"/>
          </a:xfrm>
          <a:prstGeom prst="rect">
            <a:avLst/>
          </a:prstGeom>
          <a:noFill/>
          <a:ln w="9525">
            <a:noFill/>
            <a:miter lim="800000"/>
            <a:headEnd/>
            <a:tailEnd/>
          </a:ln>
        </p:spPr>
        <p:txBody>
          <a:bodyPr wrap="none">
            <a:spAutoFit/>
          </a:bodyPr>
          <a:lstStyle/>
          <a:p>
            <a:pPr algn="ctr" rtl="1"/>
            <a:r>
              <a:rPr lang="en-US" sz="2400">
                <a:solidFill>
                  <a:srgbClr val="000066"/>
                </a:solidFill>
                <a:latin typeface="Tahoma" pitchFamily="34" charset="0"/>
                <a:cs typeface="Tahoma" pitchFamily="34" charset="0"/>
              </a:rPr>
              <a:t>Background Qs</a:t>
            </a:r>
          </a:p>
        </p:txBody>
      </p:sp>
      <p:cxnSp>
        <p:nvCxnSpPr>
          <p:cNvPr id="54279" name="AutoShape 6"/>
          <p:cNvCxnSpPr>
            <a:cxnSpLocks noChangeShapeType="1"/>
          </p:cNvCxnSpPr>
          <p:nvPr/>
        </p:nvCxnSpPr>
        <p:spPr bwMode="auto">
          <a:xfrm>
            <a:off x="1500188" y="6072188"/>
            <a:ext cx="6248400" cy="1587"/>
          </a:xfrm>
          <a:prstGeom prst="straightConnector1">
            <a:avLst/>
          </a:prstGeom>
          <a:noFill/>
          <a:ln w="38100">
            <a:solidFill>
              <a:srgbClr val="336699"/>
            </a:solidFill>
            <a:round/>
            <a:headEnd/>
            <a:tailEnd/>
          </a:ln>
        </p:spPr>
      </p:cxnSp>
      <p:cxnSp>
        <p:nvCxnSpPr>
          <p:cNvPr id="54280" name="AutoShape 7"/>
          <p:cNvCxnSpPr>
            <a:cxnSpLocks noChangeShapeType="1"/>
          </p:cNvCxnSpPr>
          <p:nvPr/>
        </p:nvCxnSpPr>
        <p:spPr bwMode="auto">
          <a:xfrm>
            <a:off x="4643438" y="6072188"/>
            <a:ext cx="3124200" cy="0"/>
          </a:xfrm>
          <a:prstGeom prst="straightConnector1">
            <a:avLst/>
          </a:prstGeom>
          <a:noFill/>
          <a:ln w="41275">
            <a:solidFill>
              <a:srgbClr val="336699"/>
            </a:solidFill>
            <a:round/>
            <a:headEnd/>
            <a:tailEnd/>
          </a:ln>
        </p:spPr>
      </p:cxnSp>
      <p:sp>
        <p:nvSpPr>
          <p:cNvPr id="54281" name="Rectangle 8"/>
          <p:cNvSpPr>
            <a:spLocks noChangeArrowheads="1"/>
          </p:cNvSpPr>
          <p:nvPr/>
        </p:nvSpPr>
        <p:spPr bwMode="auto">
          <a:xfrm>
            <a:off x="4648200" y="6172200"/>
            <a:ext cx="76200" cy="76200"/>
          </a:xfrm>
          <a:prstGeom prst="rect">
            <a:avLst/>
          </a:prstGeom>
          <a:solidFill>
            <a:schemeClr val="accent1"/>
          </a:solidFill>
          <a:ln w="9525">
            <a:solidFill>
              <a:schemeClr val="tx1"/>
            </a:solidFill>
            <a:miter lim="800000"/>
            <a:headEnd/>
            <a:tailEnd/>
          </a:ln>
        </p:spPr>
        <p:txBody>
          <a:bodyPr wrap="none" anchor="ctr"/>
          <a:lstStyle/>
          <a:p>
            <a:pPr algn="r" rtl="1"/>
            <a:endParaRPr lang="x-none">
              <a:latin typeface="Calibri" pitchFamily="34" charset="0"/>
            </a:endParaRPr>
          </a:p>
        </p:txBody>
      </p:sp>
      <p:sp>
        <p:nvSpPr>
          <p:cNvPr id="54282" name="Rectangle 9"/>
          <p:cNvSpPr>
            <a:spLocks noChangeArrowheads="1"/>
          </p:cNvSpPr>
          <p:nvPr/>
        </p:nvSpPr>
        <p:spPr bwMode="auto">
          <a:xfrm flipH="1">
            <a:off x="1500188" y="6143625"/>
            <a:ext cx="76200" cy="76200"/>
          </a:xfrm>
          <a:prstGeom prst="rect">
            <a:avLst/>
          </a:prstGeom>
          <a:solidFill>
            <a:schemeClr val="accent1"/>
          </a:solidFill>
          <a:ln w="9525">
            <a:solidFill>
              <a:schemeClr val="tx1"/>
            </a:solidFill>
            <a:miter lim="800000"/>
            <a:headEnd/>
            <a:tailEnd/>
          </a:ln>
        </p:spPr>
        <p:txBody>
          <a:bodyPr wrap="none" anchor="ctr"/>
          <a:lstStyle/>
          <a:p>
            <a:pPr algn="r" rtl="1"/>
            <a:endParaRPr lang="x-none">
              <a:latin typeface="Calibri" pitchFamily="34" charset="0"/>
            </a:endParaRPr>
          </a:p>
        </p:txBody>
      </p:sp>
      <p:sp>
        <p:nvSpPr>
          <p:cNvPr id="54283" name="Rectangle 10"/>
          <p:cNvSpPr>
            <a:spLocks noChangeArrowheads="1"/>
          </p:cNvSpPr>
          <p:nvPr/>
        </p:nvSpPr>
        <p:spPr bwMode="auto">
          <a:xfrm>
            <a:off x="7696200" y="6172200"/>
            <a:ext cx="76200" cy="76200"/>
          </a:xfrm>
          <a:prstGeom prst="rect">
            <a:avLst/>
          </a:prstGeom>
          <a:solidFill>
            <a:schemeClr val="accent1"/>
          </a:solidFill>
          <a:ln w="9525">
            <a:solidFill>
              <a:schemeClr val="tx1"/>
            </a:solidFill>
            <a:miter lim="800000"/>
            <a:headEnd/>
            <a:tailEnd/>
          </a:ln>
        </p:spPr>
        <p:txBody>
          <a:bodyPr wrap="none" anchor="ctr"/>
          <a:lstStyle/>
          <a:p>
            <a:pPr algn="r" rtl="1"/>
            <a:endParaRPr lang="x-none">
              <a:latin typeface="Calibri" pitchFamily="34" charset="0"/>
            </a:endParaRPr>
          </a:p>
        </p:txBody>
      </p:sp>
      <p:sp>
        <p:nvSpPr>
          <p:cNvPr id="54284" name="Text Box 11"/>
          <p:cNvSpPr txBox="1">
            <a:spLocks noChangeArrowheads="1"/>
          </p:cNvSpPr>
          <p:nvPr/>
        </p:nvSpPr>
        <p:spPr bwMode="auto">
          <a:xfrm>
            <a:off x="1446213" y="5753100"/>
            <a:ext cx="336550" cy="396875"/>
          </a:xfrm>
          <a:prstGeom prst="rect">
            <a:avLst/>
          </a:prstGeom>
          <a:noFill/>
          <a:ln w="9525">
            <a:noFill/>
            <a:miter lim="800000"/>
            <a:headEnd/>
            <a:tailEnd/>
          </a:ln>
        </p:spPr>
        <p:txBody>
          <a:bodyPr wrap="none">
            <a:spAutoFit/>
          </a:bodyPr>
          <a:lstStyle/>
          <a:p>
            <a:pPr algn="ctr" rtl="1"/>
            <a:r>
              <a:rPr lang="en-US" sz="2000">
                <a:solidFill>
                  <a:srgbClr val="004992"/>
                </a:solidFill>
                <a:latin typeface="Tahoma" pitchFamily="34" charset="0"/>
                <a:cs typeface="Tahoma" pitchFamily="34" charset="0"/>
              </a:rPr>
              <a:t>A</a:t>
            </a:r>
          </a:p>
        </p:txBody>
      </p:sp>
      <p:sp>
        <p:nvSpPr>
          <p:cNvPr id="54285" name="Text Box 12"/>
          <p:cNvSpPr txBox="1">
            <a:spLocks noChangeArrowheads="1"/>
          </p:cNvSpPr>
          <p:nvPr/>
        </p:nvSpPr>
        <p:spPr bwMode="auto">
          <a:xfrm>
            <a:off x="4286250" y="5715000"/>
            <a:ext cx="685800" cy="396875"/>
          </a:xfrm>
          <a:prstGeom prst="rect">
            <a:avLst/>
          </a:prstGeom>
          <a:noFill/>
          <a:ln w="9525">
            <a:noFill/>
            <a:miter lim="800000"/>
            <a:headEnd/>
            <a:tailEnd/>
          </a:ln>
        </p:spPr>
        <p:txBody>
          <a:bodyPr>
            <a:spAutoFit/>
          </a:bodyPr>
          <a:lstStyle/>
          <a:p>
            <a:pPr algn="ctr" rtl="1"/>
            <a:r>
              <a:rPr lang="en-US" sz="2000">
                <a:solidFill>
                  <a:srgbClr val="004992"/>
                </a:solidFill>
                <a:latin typeface="Tahoma" pitchFamily="34" charset="0"/>
                <a:cs typeface="Tahoma" pitchFamily="34" charset="0"/>
              </a:rPr>
              <a:t>B</a:t>
            </a:r>
          </a:p>
        </p:txBody>
      </p:sp>
      <p:sp>
        <p:nvSpPr>
          <p:cNvPr id="54286" name="Text Box 13"/>
          <p:cNvSpPr txBox="1">
            <a:spLocks noChangeArrowheads="1"/>
          </p:cNvSpPr>
          <p:nvPr/>
        </p:nvSpPr>
        <p:spPr bwMode="auto">
          <a:xfrm>
            <a:off x="7526338" y="5721350"/>
            <a:ext cx="336550" cy="396875"/>
          </a:xfrm>
          <a:prstGeom prst="rect">
            <a:avLst/>
          </a:prstGeom>
          <a:noFill/>
          <a:ln w="9525">
            <a:noFill/>
            <a:miter lim="800000"/>
            <a:headEnd/>
            <a:tailEnd/>
          </a:ln>
        </p:spPr>
        <p:txBody>
          <a:bodyPr wrap="none">
            <a:spAutoFit/>
          </a:bodyPr>
          <a:lstStyle/>
          <a:p>
            <a:pPr algn="ctr" rtl="1"/>
            <a:r>
              <a:rPr lang="en-US" sz="2000">
                <a:solidFill>
                  <a:srgbClr val="004992"/>
                </a:solidFill>
                <a:latin typeface="Tahoma" pitchFamily="34" charset="0"/>
                <a:cs typeface="Tahoma" pitchFamily="34" charset="0"/>
              </a:rPr>
              <a:t>C</a:t>
            </a:r>
          </a:p>
        </p:txBody>
      </p:sp>
      <p:sp>
        <p:nvSpPr>
          <p:cNvPr id="54287" name="Text Box 14"/>
          <p:cNvSpPr txBox="1">
            <a:spLocks noChangeArrowheads="1"/>
          </p:cNvSpPr>
          <p:nvPr/>
        </p:nvSpPr>
        <p:spPr bwMode="auto">
          <a:xfrm>
            <a:off x="2286000" y="6215063"/>
            <a:ext cx="4648200" cy="457200"/>
          </a:xfrm>
          <a:prstGeom prst="rect">
            <a:avLst/>
          </a:prstGeom>
          <a:noFill/>
          <a:ln w="9525">
            <a:noFill/>
            <a:miter lim="800000"/>
            <a:headEnd/>
            <a:tailEnd/>
          </a:ln>
        </p:spPr>
        <p:txBody>
          <a:bodyPr>
            <a:spAutoFit/>
          </a:bodyPr>
          <a:lstStyle/>
          <a:p>
            <a:pPr algn="ctr" rtl="1"/>
            <a:r>
              <a:rPr lang="en-US" sz="2400" b="1">
                <a:solidFill>
                  <a:srgbClr val="004992"/>
                </a:solidFill>
                <a:latin typeface="Tahoma" pitchFamily="34" charset="0"/>
                <a:cs typeface="Tahoma" pitchFamily="34" charset="0"/>
              </a:rPr>
              <a:t>Experience with Condition</a:t>
            </a:r>
          </a:p>
        </p:txBody>
      </p:sp>
      <p:sp>
        <p:nvSpPr>
          <p:cNvPr id="450575" name="Text Box 15"/>
          <p:cNvSpPr txBox="1">
            <a:spLocks noChangeArrowheads="1"/>
          </p:cNvSpPr>
          <p:nvPr/>
        </p:nvSpPr>
        <p:spPr bwMode="auto">
          <a:xfrm>
            <a:off x="158750" y="4876800"/>
            <a:ext cx="1217613" cy="457200"/>
          </a:xfrm>
          <a:prstGeom prst="rect">
            <a:avLst/>
          </a:prstGeom>
          <a:gradFill rotWithShape="0">
            <a:gsLst>
              <a:gs pos="0">
                <a:srgbClr val="FFFFCC"/>
              </a:gs>
              <a:gs pos="100000">
                <a:srgbClr val="99CCFF"/>
              </a:gs>
            </a:gsLst>
            <a:path path="shape">
              <a:fillToRect l="50000" t="50000" r="50000" b="50000"/>
            </a:path>
          </a:gradFill>
          <a:ln w="9525">
            <a:noFill/>
            <a:miter lim="800000"/>
            <a:headEnd/>
            <a:tailEnd/>
          </a:ln>
        </p:spPr>
        <p:txBody>
          <a:bodyPr wrap="none">
            <a:spAutoFit/>
          </a:bodyPr>
          <a:lstStyle/>
          <a:p>
            <a:pPr algn="ctr" rtl="1"/>
            <a:r>
              <a:rPr lang="en-US" sz="2400" b="1">
                <a:solidFill>
                  <a:srgbClr val="800080"/>
                </a:solidFill>
                <a:latin typeface="Tahoma" pitchFamily="34" charset="0"/>
                <a:cs typeface="Tahoma" pitchFamily="34" charset="0"/>
              </a:rPr>
              <a:t>Novice</a:t>
            </a:r>
          </a:p>
        </p:txBody>
      </p:sp>
      <p:sp>
        <p:nvSpPr>
          <p:cNvPr id="450576" name="Text Box 16"/>
          <p:cNvSpPr txBox="1">
            <a:spLocks noChangeArrowheads="1"/>
          </p:cNvSpPr>
          <p:nvPr/>
        </p:nvSpPr>
        <p:spPr bwMode="auto">
          <a:xfrm>
            <a:off x="7772400" y="5105400"/>
            <a:ext cx="1187450" cy="457200"/>
          </a:xfrm>
          <a:prstGeom prst="rect">
            <a:avLst/>
          </a:prstGeom>
          <a:gradFill rotWithShape="0">
            <a:gsLst>
              <a:gs pos="0">
                <a:srgbClr val="FFFFCC"/>
              </a:gs>
              <a:gs pos="100000">
                <a:srgbClr val="99CCFF"/>
              </a:gs>
            </a:gsLst>
            <a:path path="shape">
              <a:fillToRect l="50000" t="50000" r="50000" b="50000"/>
            </a:path>
          </a:gradFill>
          <a:ln w="9525">
            <a:noFill/>
            <a:miter lim="800000"/>
            <a:headEnd/>
            <a:tailEnd/>
          </a:ln>
        </p:spPr>
        <p:txBody>
          <a:bodyPr>
            <a:spAutoFit/>
          </a:bodyPr>
          <a:lstStyle/>
          <a:p>
            <a:pPr algn="ctr" rtl="1"/>
            <a:r>
              <a:rPr lang="en-US" sz="2400" b="1">
                <a:solidFill>
                  <a:srgbClr val="800080"/>
                </a:solidFill>
                <a:latin typeface="Tahoma" pitchFamily="34" charset="0"/>
                <a:cs typeface="Tahoma" pitchFamily="34" charset="0"/>
              </a:rPr>
              <a:t>Expert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50575"/>
                                        </p:tgtEl>
                                        <p:attrNameLst>
                                          <p:attrName>style.visibility</p:attrName>
                                        </p:attrNameLst>
                                      </p:cBhvr>
                                      <p:to>
                                        <p:strVal val="visible"/>
                                      </p:to>
                                    </p:set>
                                    <p:anim calcmode="lin" valueType="num">
                                      <p:cBhvr>
                                        <p:cTn id="7" dur="1000" fill="hold"/>
                                        <p:tgtEl>
                                          <p:spTgt spid="450575"/>
                                        </p:tgtEl>
                                        <p:attrNameLst>
                                          <p:attrName>ppt_w</p:attrName>
                                        </p:attrNameLst>
                                      </p:cBhvr>
                                      <p:tavLst>
                                        <p:tav tm="0">
                                          <p:val>
                                            <p:fltVal val="0"/>
                                          </p:val>
                                        </p:tav>
                                        <p:tav tm="100000">
                                          <p:val>
                                            <p:strVal val="#ppt_w"/>
                                          </p:val>
                                        </p:tav>
                                      </p:tavLst>
                                    </p:anim>
                                    <p:anim calcmode="lin" valueType="num">
                                      <p:cBhvr>
                                        <p:cTn id="8" dur="1000" fill="hold"/>
                                        <p:tgtEl>
                                          <p:spTgt spid="450575"/>
                                        </p:tgtEl>
                                        <p:attrNameLst>
                                          <p:attrName>ppt_h</p:attrName>
                                        </p:attrNameLst>
                                      </p:cBhvr>
                                      <p:tavLst>
                                        <p:tav tm="0">
                                          <p:val>
                                            <p:fltVal val="0"/>
                                          </p:val>
                                        </p:tav>
                                        <p:tav tm="100000">
                                          <p:val>
                                            <p:strVal val="#ppt_h"/>
                                          </p:val>
                                        </p:tav>
                                      </p:tavLst>
                                    </p:anim>
                                    <p:anim calcmode="lin" valueType="num">
                                      <p:cBhvr>
                                        <p:cTn id="9" dur="1000" fill="hold"/>
                                        <p:tgtEl>
                                          <p:spTgt spid="45057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5057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32" fill="hold" grpId="0" nodeType="clickEffect">
                                  <p:stCondLst>
                                    <p:cond delay="0"/>
                                  </p:stCondLst>
                                  <p:childTnLst>
                                    <p:set>
                                      <p:cBhvr>
                                        <p:cTn id="14" dur="1" fill="hold">
                                          <p:stCondLst>
                                            <p:cond delay="0"/>
                                          </p:stCondLst>
                                        </p:cTn>
                                        <p:tgtEl>
                                          <p:spTgt spid="450576"/>
                                        </p:tgtEl>
                                        <p:attrNameLst>
                                          <p:attrName>style.visibility</p:attrName>
                                        </p:attrNameLst>
                                      </p:cBhvr>
                                      <p:to>
                                        <p:strVal val="visible"/>
                                      </p:to>
                                    </p:set>
                                    <p:animEffect transition="in" filter="box(out)">
                                      <p:cBhvr>
                                        <p:cTn id="15" dur="500"/>
                                        <p:tgtEl>
                                          <p:spTgt spid="4505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75" grpId="0" animBg="1" autoUpdateAnimBg="0"/>
      <p:bldP spid="450576"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1447800" y="238125"/>
            <a:ext cx="6648450" cy="1285875"/>
          </a:xfrm>
          <a:solidFill>
            <a:srgbClr val="DDFFDD"/>
          </a:solidFill>
        </p:spPr>
        <p:txBody>
          <a:bodyPr rtlCol="1">
            <a:normAutofit/>
          </a:bodyPr>
          <a:lstStyle/>
          <a:p>
            <a:pPr fontAlgn="auto">
              <a:spcAft>
                <a:spcPts val="0"/>
              </a:spcAft>
              <a:defRPr/>
            </a:pPr>
            <a:r>
              <a:rPr lang="en-US" b="1" dirty="0" smtClean="0">
                <a:solidFill>
                  <a:srgbClr val="004992"/>
                </a:solidFill>
                <a:effectLst>
                  <a:outerShdw blurRad="38100" dist="38100" dir="2700000" algn="tl">
                    <a:srgbClr val="000000"/>
                  </a:outerShdw>
                </a:effectLst>
                <a:latin typeface="Arial" charset="0"/>
              </a:rPr>
              <a:t>Foreground Questions</a:t>
            </a:r>
            <a:endParaRPr lang="en-US" b="1" dirty="0" smtClean="0">
              <a:solidFill>
                <a:srgbClr val="FF6699"/>
              </a:solidFill>
              <a:effectLst>
                <a:outerShdw blurRad="38100" dist="38100" dir="2700000" algn="tl">
                  <a:srgbClr val="000000"/>
                </a:outerShdw>
              </a:effectLst>
              <a:latin typeface="Arial" charset="0"/>
            </a:endParaRPr>
          </a:p>
        </p:txBody>
      </p:sp>
      <p:sp>
        <p:nvSpPr>
          <p:cNvPr id="441348" name="Text Box 4"/>
          <p:cNvSpPr txBox="1">
            <a:spLocks noChangeArrowheads="1"/>
          </p:cNvSpPr>
          <p:nvPr/>
        </p:nvSpPr>
        <p:spPr bwMode="auto">
          <a:xfrm>
            <a:off x="1325563" y="2895600"/>
            <a:ext cx="7818437" cy="2308225"/>
          </a:xfrm>
          <a:prstGeom prst="rect">
            <a:avLst/>
          </a:prstGeom>
          <a:noFill/>
          <a:ln w="9525">
            <a:noFill/>
            <a:miter lim="800000"/>
            <a:headEnd/>
            <a:tailEnd/>
          </a:ln>
          <a:effectLst/>
        </p:spPr>
        <p:txBody>
          <a:bodyPr>
            <a:spAutoFit/>
          </a:bodyPr>
          <a:lstStyle/>
          <a:p>
            <a:pPr rtl="1" fontAlgn="auto">
              <a:spcBef>
                <a:spcPts val="0"/>
              </a:spcBef>
              <a:spcAft>
                <a:spcPts val="0"/>
              </a:spcAft>
              <a:buClr>
                <a:schemeClr val="accent2"/>
              </a:buClr>
              <a:buSzPct val="80000"/>
              <a:buFont typeface="Wingdings" pitchFamily="2" charset="2"/>
              <a:buNone/>
              <a:defRPr/>
            </a:pPr>
            <a:r>
              <a:rPr lang="en-US" sz="3200" dirty="0">
                <a:solidFill>
                  <a:schemeClr val="hlink"/>
                </a:solidFill>
                <a:latin typeface="Arial" charset="0"/>
                <a:cs typeface="Arial" charset="0"/>
              </a:rPr>
              <a:t>1. </a:t>
            </a:r>
            <a:r>
              <a:rPr lang="en-US" sz="3600" u="sng" dirty="0">
                <a:solidFill>
                  <a:srgbClr val="FF6699"/>
                </a:solidFill>
                <a:effectLst>
                  <a:outerShdw blurRad="38100" dist="38100" dir="2700000" algn="tl">
                    <a:srgbClr val="000000"/>
                  </a:outerShdw>
                </a:effectLst>
                <a:latin typeface="+mn-lt"/>
                <a:cs typeface="Arial" charset="0"/>
              </a:rPr>
              <a:t>P</a:t>
            </a:r>
            <a:r>
              <a:rPr lang="en-US" sz="3600" dirty="0">
                <a:solidFill>
                  <a:schemeClr val="hlink"/>
                </a:solidFill>
                <a:latin typeface="+mn-lt"/>
                <a:cs typeface="Arial" charset="0"/>
              </a:rPr>
              <a:t>atient and/or problem.</a:t>
            </a:r>
            <a:endParaRPr lang="en-US" sz="3600" dirty="0">
              <a:solidFill>
                <a:schemeClr val="hlink"/>
              </a:solidFill>
              <a:latin typeface="+mn-lt"/>
              <a:cs typeface="Times New Roman" pitchFamily="18" charset="0"/>
            </a:endParaRPr>
          </a:p>
          <a:p>
            <a:pPr rtl="1" fontAlgn="auto">
              <a:spcBef>
                <a:spcPts val="0"/>
              </a:spcBef>
              <a:spcAft>
                <a:spcPts val="0"/>
              </a:spcAft>
              <a:buClr>
                <a:schemeClr val="accent2"/>
              </a:buClr>
              <a:buSzPct val="80000"/>
              <a:buFont typeface="Wingdings" pitchFamily="2" charset="2"/>
              <a:buNone/>
              <a:defRPr/>
            </a:pPr>
            <a:r>
              <a:rPr lang="en-US" sz="3600" dirty="0">
                <a:solidFill>
                  <a:schemeClr val="hlink"/>
                </a:solidFill>
                <a:latin typeface="+mn-lt"/>
                <a:cs typeface="Arial" charset="0"/>
              </a:rPr>
              <a:t>2. </a:t>
            </a:r>
            <a:r>
              <a:rPr lang="en-US" sz="3600" u="sng" dirty="0">
                <a:solidFill>
                  <a:srgbClr val="FF6699"/>
                </a:solidFill>
                <a:effectLst>
                  <a:outerShdw blurRad="38100" dist="38100" dir="2700000" algn="tl">
                    <a:srgbClr val="000000"/>
                  </a:outerShdw>
                </a:effectLst>
                <a:latin typeface="+mn-lt"/>
                <a:cs typeface="Arial" charset="0"/>
              </a:rPr>
              <a:t>I</a:t>
            </a:r>
            <a:r>
              <a:rPr lang="en-US" sz="3600" dirty="0">
                <a:solidFill>
                  <a:schemeClr val="hlink"/>
                </a:solidFill>
                <a:latin typeface="+mn-lt"/>
                <a:cs typeface="Arial" charset="0"/>
              </a:rPr>
              <a:t>ntervention/indicator.</a:t>
            </a:r>
            <a:endParaRPr lang="en-US" sz="3600" dirty="0">
              <a:solidFill>
                <a:schemeClr val="hlink"/>
              </a:solidFill>
              <a:latin typeface="+mn-lt"/>
              <a:cs typeface="Times New Roman" pitchFamily="18" charset="0"/>
            </a:endParaRPr>
          </a:p>
          <a:p>
            <a:pPr rtl="1" fontAlgn="auto">
              <a:spcBef>
                <a:spcPts val="0"/>
              </a:spcBef>
              <a:spcAft>
                <a:spcPts val="0"/>
              </a:spcAft>
              <a:buClr>
                <a:schemeClr val="accent2"/>
              </a:buClr>
              <a:buSzPct val="80000"/>
              <a:buFont typeface="Wingdings" pitchFamily="2" charset="2"/>
              <a:buNone/>
              <a:defRPr/>
            </a:pPr>
            <a:r>
              <a:rPr lang="en-US" sz="3600" dirty="0">
                <a:solidFill>
                  <a:schemeClr val="hlink"/>
                </a:solidFill>
                <a:latin typeface="+mn-lt"/>
                <a:cs typeface="Arial" charset="0"/>
              </a:rPr>
              <a:t>3. </a:t>
            </a:r>
            <a:r>
              <a:rPr lang="en-US" sz="3600" u="sng" dirty="0">
                <a:solidFill>
                  <a:srgbClr val="FF6699"/>
                </a:solidFill>
                <a:effectLst>
                  <a:outerShdw blurRad="38100" dist="38100" dir="2700000" algn="tl">
                    <a:srgbClr val="000000"/>
                  </a:outerShdw>
                </a:effectLst>
                <a:latin typeface="+mn-lt"/>
                <a:cs typeface="Arial" charset="0"/>
              </a:rPr>
              <a:t>C</a:t>
            </a:r>
            <a:r>
              <a:rPr lang="en-US" sz="3600" dirty="0">
                <a:solidFill>
                  <a:schemeClr val="hlink"/>
                </a:solidFill>
                <a:latin typeface="+mn-lt"/>
                <a:cs typeface="Arial" charset="0"/>
              </a:rPr>
              <a:t>omparison intervention (if relevant).</a:t>
            </a:r>
            <a:endParaRPr lang="en-US" sz="3600" dirty="0">
              <a:solidFill>
                <a:schemeClr val="hlink"/>
              </a:solidFill>
              <a:latin typeface="+mn-lt"/>
              <a:cs typeface="Times New Roman" pitchFamily="18" charset="0"/>
            </a:endParaRPr>
          </a:p>
          <a:p>
            <a:pPr rtl="1" fontAlgn="auto">
              <a:spcBef>
                <a:spcPts val="0"/>
              </a:spcBef>
              <a:spcAft>
                <a:spcPts val="0"/>
              </a:spcAft>
              <a:buClr>
                <a:schemeClr val="accent2"/>
              </a:buClr>
              <a:buSzPct val="80000"/>
              <a:buFont typeface="Wingdings" pitchFamily="2" charset="2"/>
              <a:buNone/>
              <a:defRPr/>
            </a:pPr>
            <a:r>
              <a:rPr lang="en-US" sz="3600" dirty="0">
                <a:solidFill>
                  <a:schemeClr val="hlink"/>
                </a:solidFill>
                <a:latin typeface="+mn-lt"/>
                <a:cs typeface="Arial" charset="0"/>
              </a:rPr>
              <a:t>4. Clinical </a:t>
            </a:r>
            <a:r>
              <a:rPr lang="en-US" sz="3600" u="sng" dirty="0">
                <a:solidFill>
                  <a:srgbClr val="FF6699"/>
                </a:solidFill>
                <a:effectLst>
                  <a:outerShdw blurRad="38100" dist="38100" dir="2700000" algn="tl">
                    <a:srgbClr val="000000"/>
                  </a:outerShdw>
                </a:effectLst>
                <a:latin typeface="+mn-lt"/>
                <a:cs typeface="Arial" charset="0"/>
              </a:rPr>
              <a:t>o</a:t>
            </a:r>
            <a:r>
              <a:rPr lang="en-US" sz="3600" dirty="0">
                <a:solidFill>
                  <a:schemeClr val="hlink"/>
                </a:solidFill>
                <a:latin typeface="+mn-lt"/>
                <a:cs typeface="Arial" charset="0"/>
              </a:rPr>
              <a:t>utcomes</a:t>
            </a:r>
            <a:r>
              <a:rPr lang="en-US" sz="3200" dirty="0">
                <a:solidFill>
                  <a:schemeClr val="hlink"/>
                </a:solidFill>
                <a:latin typeface="Arial" charset="0"/>
                <a:cs typeface="Arial" charset="0"/>
              </a:rPr>
              <a:t>.</a:t>
            </a:r>
            <a:r>
              <a:rPr lang="en-US" sz="3200" dirty="0">
                <a:solidFill>
                  <a:schemeClr val="hlink"/>
                </a:solidFill>
                <a:latin typeface="Tahoma" pitchFamily="34" charset="0"/>
                <a:cs typeface="Tahoma" pitchFamily="34" charset="0"/>
              </a:rPr>
              <a:t>   </a:t>
            </a:r>
          </a:p>
        </p:txBody>
      </p:sp>
      <p:sp>
        <p:nvSpPr>
          <p:cNvPr id="441350" name="Text Box 6"/>
          <p:cNvSpPr txBox="1">
            <a:spLocks noChangeArrowheads="1"/>
          </p:cNvSpPr>
          <p:nvPr/>
        </p:nvSpPr>
        <p:spPr bwMode="auto">
          <a:xfrm>
            <a:off x="4071938" y="1905000"/>
            <a:ext cx="1735137" cy="708025"/>
          </a:xfrm>
          <a:prstGeom prst="rect">
            <a:avLst/>
          </a:prstGeom>
          <a:noFill/>
          <a:ln w="9525" algn="ctr">
            <a:noFill/>
            <a:miter lim="800000"/>
            <a:headEnd/>
            <a:tailEnd/>
          </a:ln>
          <a:effectLst/>
        </p:spPr>
        <p:txBody>
          <a:bodyPr>
            <a:spAutoFit/>
          </a:bodyPr>
          <a:lstStyle/>
          <a:p>
            <a:pPr marL="342900" indent="-342900" algn="r" rtl="1" fontAlgn="auto">
              <a:spcBef>
                <a:spcPts val="0"/>
              </a:spcBef>
              <a:spcAft>
                <a:spcPts val="0"/>
              </a:spcAft>
              <a:defRPr/>
            </a:pPr>
            <a:r>
              <a:rPr lang="en-US" sz="4000" b="1" dirty="0">
                <a:solidFill>
                  <a:srgbClr val="FF6699"/>
                </a:solidFill>
                <a:effectLst>
                  <a:outerShdw blurRad="38100" dist="38100" dir="2700000" algn="tl">
                    <a:srgbClr val="000000"/>
                  </a:outerShdw>
                </a:effectLst>
                <a:latin typeface="Arial" charset="0"/>
                <a:cs typeface="Arial" charset="0"/>
              </a:rPr>
              <a:t>PICO</a:t>
            </a:r>
          </a:p>
        </p:txBody>
      </p:sp>
      <p:pic>
        <p:nvPicPr>
          <p:cNvPr id="55301" name="Picture 7" descr="bd00028_"/>
          <p:cNvPicPr>
            <a:picLocks noChangeAspect="1" noChangeArrowheads="1"/>
          </p:cNvPicPr>
          <p:nvPr/>
        </p:nvPicPr>
        <p:blipFill>
          <a:blip r:embed="rId3" cstate="print">
            <a:lum bright="-24000" contrast="-24000"/>
          </a:blip>
          <a:srcRect/>
          <a:stretch>
            <a:fillRect/>
          </a:stretch>
        </p:blipFill>
        <p:spPr bwMode="auto">
          <a:xfrm>
            <a:off x="7643813" y="1785938"/>
            <a:ext cx="1295400" cy="12684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41348"/>
                                        </p:tgtEl>
                                        <p:attrNameLst>
                                          <p:attrName>style.visibility</p:attrName>
                                        </p:attrNameLst>
                                      </p:cBhvr>
                                      <p:to>
                                        <p:strVal val="visible"/>
                                      </p:to>
                                    </p:set>
                                    <p:animEffect transition="in" filter="wipe(up)">
                                      <p:cBhvr>
                                        <p:cTn id="7" dur="2000"/>
                                        <p:tgtEl>
                                          <p:spTgt spid="441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1556792"/>
            <a:ext cx="7543800" cy="1029246"/>
          </a:xfrm>
        </p:spPr>
        <p:txBody>
          <a:bodyPr/>
          <a:lstStyle/>
          <a:p>
            <a:pPr eaLnBrk="1" hangingPunct="1"/>
            <a:r>
              <a:rPr lang="en-US" altLang="en-US" dirty="0" smtClean="0"/>
              <a:t>Pause for Thought</a:t>
            </a:r>
            <a:br>
              <a:rPr lang="en-US" altLang="en-US" dirty="0" smtClean="0"/>
            </a:br>
            <a:r>
              <a:rPr lang="en-US" altLang="en-US" dirty="0" smtClean="0"/>
              <a:t> </a:t>
            </a:r>
            <a:r>
              <a:rPr lang="en-US" altLang="en-US" sz="3200" dirty="0" smtClean="0">
                <a:solidFill>
                  <a:srgbClr val="FF0000"/>
                </a:solidFill>
              </a:rPr>
              <a:t>For three minutes </a:t>
            </a:r>
            <a:endParaRPr lang="en-US" altLang="en-US" dirty="0" smtClean="0">
              <a:solidFill>
                <a:srgbClr val="FF0000"/>
              </a:solidFill>
            </a:endParaRPr>
          </a:p>
        </p:txBody>
      </p:sp>
      <p:sp>
        <p:nvSpPr>
          <p:cNvPr id="6147" name="Rectangle 3"/>
          <p:cNvSpPr>
            <a:spLocks noGrp="1" noChangeArrowheads="1"/>
          </p:cNvSpPr>
          <p:nvPr>
            <p:ph type="body" sz="half" idx="1"/>
          </p:nvPr>
        </p:nvSpPr>
        <p:spPr>
          <a:xfrm>
            <a:off x="1066800" y="2586038"/>
            <a:ext cx="4800600" cy="3509962"/>
          </a:xfrm>
        </p:spPr>
        <p:txBody>
          <a:bodyPr/>
          <a:lstStyle/>
          <a:p>
            <a:pPr eaLnBrk="1" hangingPunct="1"/>
            <a:r>
              <a:rPr lang="en-US" altLang="en-US" sz="2400" dirty="0" smtClean="0"/>
              <a:t>Why this session is important?</a:t>
            </a:r>
          </a:p>
          <a:p>
            <a:pPr eaLnBrk="1" hangingPunct="1"/>
            <a:endParaRPr lang="en-US" altLang="en-US" sz="2400" dirty="0" smtClean="0"/>
          </a:p>
          <a:p>
            <a:pPr eaLnBrk="1" hangingPunct="1"/>
            <a:r>
              <a:rPr lang="en-US" altLang="en-US" sz="2400" dirty="0" smtClean="0"/>
              <a:t>What is EBM</a:t>
            </a:r>
          </a:p>
          <a:p>
            <a:pPr eaLnBrk="1" hangingPunct="1">
              <a:buFont typeface="Wingdings" panose="05000000000000000000" pitchFamily="2" charset="2"/>
              <a:buNone/>
            </a:pPr>
            <a:r>
              <a:rPr lang="en-US" altLang="en-US" sz="2400" dirty="0" smtClean="0"/>
              <a:t>			</a:t>
            </a:r>
          </a:p>
          <a:p>
            <a:pPr eaLnBrk="1" hangingPunct="1"/>
            <a:r>
              <a:rPr lang="en-US" altLang="en-US" sz="2400" dirty="0" smtClean="0"/>
              <a:t>What are the  </a:t>
            </a:r>
          </a:p>
          <a:p>
            <a:pPr lvl="2" eaLnBrk="1" hangingPunct="1"/>
            <a:r>
              <a:rPr lang="en-US" altLang="en-US" sz="1800" b="1" dirty="0" smtClean="0">
                <a:solidFill>
                  <a:srgbClr val="FF0000"/>
                </a:solidFill>
              </a:rPr>
              <a:t>Benefits ??</a:t>
            </a:r>
          </a:p>
          <a:p>
            <a:pPr eaLnBrk="1" hangingPunct="1">
              <a:buFont typeface="Wingdings" panose="05000000000000000000" pitchFamily="2" charset="2"/>
              <a:buNone/>
            </a:pPr>
            <a:endParaRPr lang="en-US" altLang="en-US" sz="2400" dirty="0" smtClean="0"/>
          </a:p>
          <a:p>
            <a:pPr eaLnBrk="1" hangingPunct="1">
              <a:buFontTx/>
              <a:buNone/>
            </a:pPr>
            <a:r>
              <a:rPr lang="en-US" altLang="en-US" sz="2400" i="1" dirty="0" smtClean="0">
                <a:solidFill>
                  <a:srgbClr val="FF0000"/>
                </a:solidFill>
              </a:rPr>
              <a:t>First alone then 2-3 in group </a:t>
            </a:r>
          </a:p>
          <a:p>
            <a:pPr eaLnBrk="1" hangingPunct="1">
              <a:buFont typeface="Wingdings" panose="05000000000000000000" pitchFamily="2" charset="2"/>
              <a:buNone/>
            </a:pPr>
            <a:endParaRPr lang="en-US" altLang="en-US" sz="2400" b="1" dirty="0" smtClean="0"/>
          </a:p>
          <a:p>
            <a:pPr eaLnBrk="1" hangingPunct="1">
              <a:buFont typeface="Wingdings" panose="05000000000000000000" pitchFamily="2" charset="2"/>
              <a:buNone/>
            </a:pPr>
            <a:r>
              <a:rPr lang="en-US" altLang="en-US" sz="2400" dirty="0" smtClean="0"/>
              <a:t>      </a:t>
            </a:r>
          </a:p>
        </p:txBody>
      </p:sp>
      <p:pic>
        <p:nvPicPr>
          <p:cNvPr id="6148" name="Picture 4" descr="فكر"/>
          <p:cNvPicPr>
            <a:picLocks noGrp="1" noChangeAspect="1" noChangeArrowheads="1" noCrop="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257925" y="2586038"/>
            <a:ext cx="1843088" cy="1563687"/>
          </a:xfrm>
        </p:spPr>
      </p:pic>
      <p:pic>
        <p:nvPicPr>
          <p:cNvPr id="6149" name="Picture 5" descr="thinking"/>
          <p:cNvPicPr>
            <a:picLocks noGrp="1" noChangeAspect="1" noChangeArrowheads="1" noCrop="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443663" y="5589588"/>
            <a:ext cx="1873250" cy="1008062"/>
          </a:xfrm>
        </p:spPr>
      </p:pic>
    </p:spTree>
    <p:extLst>
      <p:ext uri="{BB962C8B-B14F-4D97-AF65-F5344CB8AC3E}">
        <p14:creationId xmlns:p14="http://schemas.microsoft.com/office/powerpoint/2010/main" val="2523124356"/>
      </p:ext>
    </p:extLst>
  </p:cSld>
  <p:clrMapOvr>
    <a:masterClrMapping/>
  </p:clrMapOvr>
  <p:transition>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381000" y="1485900"/>
            <a:ext cx="6553200" cy="5143500"/>
          </a:xfrm>
          <a:solidFill>
            <a:srgbClr val="FFFFFF">
              <a:alpha val="90195"/>
            </a:srgbClr>
          </a:solidFill>
        </p:spPr>
        <p:txBody>
          <a:bodyPr/>
          <a:lstStyle/>
          <a:p>
            <a:pPr>
              <a:lnSpc>
                <a:spcPct val="90000"/>
              </a:lnSpc>
              <a:buFontTx/>
              <a:buNone/>
            </a:pPr>
            <a:r>
              <a:rPr lang="en-US" sz="2800" dirty="0" smtClean="0">
                <a:solidFill>
                  <a:schemeClr val="folHlink"/>
                </a:solidFill>
                <a:latin typeface="Tahoma" pitchFamily="34" charset="0"/>
                <a:cs typeface="Tahoma" pitchFamily="34" charset="0"/>
              </a:rPr>
              <a:t>   </a:t>
            </a:r>
            <a:r>
              <a:rPr lang="en-US" sz="2800" dirty="0" smtClean="0">
                <a:solidFill>
                  <a:srgbClr val="006699"/>
                </a:solidFill>
                <a:cs typeface="Tahoma" pitchFamily="34" charset="0"/>
              </a:rPr>
              <a:t>Mrs. </a:t>
            </a:r>
            <a:r>
              <a:rPr lang="en-US" sz="2800" dirty="0" smtClean="0">
                <a:solidFill>
                  <a:srgbClr val="006699"/>
                </a:solidFill>
                <a:cs typeface="Tahoma" pitchFamily="34" charset="0"/>
              </a:rPr>
              <a:t>FATMA</a:t>
            </a:r>
            <a:r>
              <a:rPr lang="en-US" sz="2800" dirty="0" smtClean="0">
                <a:solidFill>
                  <a:srgbClr val="006699"/>
                </a:solidFill>
                <a:cs typeface="Arial" pitchFamily="34" charset="0"/>
              </a:rPr>
              <a:t> </a:t>
            </a:r>
            <a:r>
              <a:rPr lang="en-US" sz="2800" dirty="0" smtClean="0">
                <a:solidFill>
                  <a:srgbClr val="006699"/>
                </a:solidFill>
                <a:cs typeface="Arial" pitchFamily="34" charset="0"/>
              </a:rPr>
              <a:t>is an educated patient who presents with a complaint of fatigue and loss of interest in her usual activities. She denies any suicidal ideation, and has a normal history and physical examination. After diagnosing her with </a:t>
            </a:r>
            <a:r>
              <a:rPr lang="en-US" sz="2800" i="1" dirty="0" smtClean="0">
                <a:solidFill>
                  <a:srgbClr val="006699"/>
                </a:solidFill>
                <a:cs typeface="Arial" pitchFamily="34" charset="0"/>
              </a:rPr>
              <a:t>minor depression</a:t>
            </a:r>
            <a:r>
              <a:rPr lang="en-US" sz="2800" dirty="0" smtClean="0">
                <a:solidFill>
                  <a:srgbClr val="006699"/>
                </a:solidFill>
                <a:cs typeface="Arial" pitchFamily="34" charset="0"/>
              </a:rPr>
              <a:t>, you are preparing to write a prescription for a </a:t>
            </a:r>
            <a:r>
              <a:rPr lang="en-US" sz="2800" i="1" dirty="0" smtClean="0">
                <a:solidFill>
                  <a:srgbClr val="006699"/>
                </a:solidFill>
                <a:cs typeface="Arial" pitchFamily="34" charset="0"/>
              </a:rPr>
              <a:t>serotonin specific reuptake inhibitor (SSRI).</a:t>
            </a:r>
            <a:r>
              <a:rPr lang="en-US" sz="2800" dirty="0" smtClean="0">
                <a:solidFill>
                  <a:srgbClr val="006699"/>
                </a:solidFill>
                <a:cs typeface="Arial" pitchFamily="34" charset="0"/>
              </a:rPr>
              <a:t> She asks, what about </a:t>
            </a:r>
            <a:r>
              <a:rPr lang="en-US" sz="2800" i="1" dirty="0" smtClean="0">
                <a:solidFill>
                  <a:srgbClr val="006699"/>
                </a:solidFill>
                <a:cs typeface="Arial" pitchFamily="34" charset="0"/>
              </a:rPr>
              <a:t>St. John’s </a:t>
            </a:r>
            <a:r>
              <a:rPr lang="en-US" sz="2800" i="1" dirty="0" err="1" smtClean="0">
                <a:solidFill>
                  <a:srgbClr val="006699"/>
                </a:solidFill>
                <a:cs typeface="Arial" pitchFamily="34" charset="0"/>
              </a:rPr>
              <a:t>Wort</a:t>
            </a:r>
            <a:r>
              <a:rPr lang="en-US" sz="2800" i="1" dirty="0" smtClean="0">
                <a:solidFill>
                  <a:srgbClr val="006699"/>
                </a:solidFill>
                <a:cs typeface="Arial" pitchFamily="34" charset="0"/>
              </a:rPr>
              <a:t>?</a:t>
            </a:r>
            <a:r>
              <a:rPr lang="en-US" sz="2800" dirty="0" smtClean="0">
                <a:solidFill>
                  <a:srgbClr val="006699"/>
                </a:solidFill>
                <a:cs typeface="Arial" pitchFamily="34" charset="0"/>
              </a:rPr>
              <a:t> </a:t>
            </a:r>
          </a:p>
          <a:p>
            <a:pPr>
              <a:lnSpc>
                <a:spcPct val="90000"/>
              </a:lnSpc>
              <a:buFontTx/>
              <a:buNone/>
            </a:pPr>
            <a:r>
              <a:rPr lang="en-US" sz="2800" dirty="0" smtClean="0">
                <a:solidFill>
                  <a:srgbClr val="006699"/>
                </a:solidFill>
                <a:cs typeface="Arial" pitchFamily="34" charset="0"/>
              </a:rPr>
              <a:t>   </a:t>
            </a:r>
            <a:r>
              <a:rPr lang="en-US" sz="2800" dirty="0" smtClean="0">
                <a:solidFill>
                  <a:srgbClr val="FF3399"/>
                </a:solidFill>
                <a:cs typeface="Arial" pitchFamily="34" charset="0"/>
              </a:rPr>
              <a:t>You wonder: “Is St. John’s </a:t>
            </a:r>
            <a:r>
              <a:rPr lang="en-US" sz="2800" dirty="0" err="1" smtClean="0">
                <a:solidFill>
                  <a:srgbClr val="FF3399"/>
                </a:solidFill>
                <a:cs typeface="Arial" pitchFamily="34" charset="0"/>
              </a:rPr>
              <a:t>Wort</a:t>
            </a:r>
            <a:r>
              <a:rPr lang="en-US" sz="2800" dirty="0" smtClean="0">
                <a:solidFill>
                  <a:srgbClr val="FF3399"/>
                </a:solidFill>
                <a:cs typeface="Arial" pitchFamily="34" charset="0"/>
              </a:rPr>
              <a:t> a reasonable choice for this patient?”</a:t>
            </a:r>
          </a:p>
        </p:txBody>
      </p:sp>
      <p:sp>
        <p:nvSpPr>
          <p:cNvPr id="38916" name="Text Box 4"/>
          <p:cNvSpPr txBox="1">
            <a:spLocks noChangeArrowheads="1"/>
          </p:cNvSpPr>
          <p:nvPr/>
        </p:nvSpPr>
        <p:spPr bwMode="auto">
          <a:xfrm>
            <a:off x="1439863" y="4090988"/>
            <a:ext cx="184150" cy="457200"/>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endParaRPr lang="en-US" sz="2400" b="1">
              <a:solidFill>
                <a:schemeClr val="tx2"/>
              </a:solidFill>
              <a:effectLst>
                <a:outerShdw blurRad="38100" dist="38100" dir="2700000" algn="tl">
                  <a:srgbClr val="000000"/>
                </a:outerShdw>
              </a:effectLst>
              <a:latin typeface="Arial" charset="0"/>
              <a:cs typeface="Arial" charset="0"/>
            </a:endParaRPr>
          </a:p>
        </p:txBody>
      </p:sp>
      <p:sp>
        <p:nvSpPr>
          <p:cNvPr id="56324" name="Rectangle 5"/>
          <p:cNvSpPr>
            <a:spLocks noChangeArrowheads="1"/>
          </p:cNvSpPr>
          <p:nvPr/>
        </p:nvSpPr>
        <p:spPr bwMode="auto">
          <a:xfrm>
            <a:off x="-1065213" y="2274888"/>
            <a:ext cx="9144001" cy="0"/>
          </a:xfrm>
          <a:prstGeom prst="rect">
            <a:avLst/>
          </a:prstGeom>
          <a:noFill/>
          <a:ln w="9525">
            <a:noFill/>
            <a:miter lim="800000"/>
            <a:headEnd/>
            <a:tailEnd/>
          </a:ln>
        </p:spPr>
        <p:txBody>
          <a:bodyPr lIns="92075" tIns="46038" rIns="92075" bIns="46038">
            <a:spAutoFit/>
          </a:bodyPr>
          <a:lstStyle/>
          <a:p>
            <a:pPr algn="r" rtl="1"/>
            <a:endParaRPr lang="x-none">
              <a:latin typeface="Calibri" pitchFamily="34" charset="0"/>
            </a:endParaRPr>
          </a:p>
        </p:txBody>
      </p:sp>
      <p:sp>
        <p:nvSpPr>
          <p:cNvPr id="38922" name="Text Box 10"/>
          <p:cNvSpPr txBox="1">
            <a:spLocks noChangeArrowheads="1"/>
          </p:cNvSpPr>
          <p:nvPr/>
        </p:nvSpPr>
        <p:spPr bwMode="auto">
          <a:xfrm>
            <a:off x="7086600" y="4876800"/>
            <a:ext cx="1752600" cy="1631950"/>
          </a:xfrm>
          <a:prstGeom prst="rect">
            <a:avLst/>
          </a:prstGeom>
          <a:noFill/>
          <a:ln w="9525">
            <a:noFill/>
            <a:miter lim="800000"/>
            <a:headEnd/>
            <a:tailEnd/>
          </a:ln>
          <a:effectLst/>
        </p:spPr>
        <p:txBody>
          <a:bodyPr lIns="92075" tIns="46038" rIns="92075" bIns="46038">
            <a:spAutoFit/>
          </a:bodyPr>
          <a:lstStyle/>
          <a:p>
            <a:pPr algn="r" rtl="1" fontAlgn="auto">
              <a:spcAft>
                <a:spcPts val="0"/>
              </a:spcAft>
              <a:defRPr/>
            </a:pPr>
            <a:r>
              <a:rPr lang="en-US" sz="2000" dirty="0">
                <a:solidFill>
                  <a:srgbClr val="008080"/>
                </a:solidFill>
                <a:effectLst>
                  <a:outerShdw blurRad="38100" dist="38100" dir="2700000" algn="tl">
                    <a:srgbClr val="000000"/>
                  </a:outerShdw>
                </a:effectLst>
                <a:latin typeface="Arial" charset="0"/>
                <a:cs typeface="Arial" charset="0"/>
              </a:rPr>
              <a:t>Blossom of St. John’s </a:t>
            </a:r>
            <a:r>
              <a:rPr lang="en-US" sz="2000" dirty="0" err="1">
                <a:solidFill>
                  <a:srgbClr val="008080"/>
                </a:solidFill>
                <a:effectLst>
                  <a:outerShdw blurRad="38100" dist="38100" dir="2700000" algn="tl">
                    <a:srgbClr val="000000"/>
                  </a:outerShdw>
                </a:effectLst>
                <a:latin typeface="Arial" charset="0"/>
                <a:cs typeface="Arial" charset="0"/>
              </a:rPr>
              <a:t>Wort</a:t>
            </a:r>
            <a:endParaRPr lang="en-US" sz="2000" dirty="0">
              <a:solidFill>
                <a:srgbClr val="008080"/>
              </a:solidFill>
              <a:effectLst>
                <a:outerShdw blurRad="38100" dist="38100" dir="2700000" algn="tl">
                  <a:srgbClr val="000000"/>
                </a:outerShdw>
              </a:effectLst>
              <a:latin typeface="Arial" charset="0"/>
              <a:cs typeface="Arial" charset="0"/>
            </a:endParaRPr>
          </a:p>
          <a:p>
            <a:pPr algn="r" rtl="1" fontAlgn="auto">
              <a:spcAft>
                <a:spcPts val="0"/>
              </a:spcAft>
              <a:defRPr/>
            </a:pPr>
            <a:r>
              <a:rPr lang="en-US" sz="2000" dirty="0">
                <a:solidFill>
                  <a:srgbClr val="008080"/>
                </a:solidFill>
                <a:effectLst>
                  <a:outerShdw blurRad="38100" dist="38100" dir="2700000" algn="tl">
                    <a:srgbClr val="000000"/>
                  </a:outerShdw>
                </a:effectLst>
                <a:latin typeface="Arial" charset="0"/>
                <a:cs typeface="Arial" charset="0"/>
              </a:rPr>
              <a:t>(</a:t>
            </a:r>
            <a:r>
              <a:rPr lang="en-US" sz="2000" dirty="0" err="1">
                <a:solidFill>
                  <a:srgbClr val="008080"/>
                </a:solidFill>
                <a:effectLst>
                  <a:outerShdw blurRad="38100" dist="38100" dir="2700000" algn="tl">
                    <a:srgbClr val="000000"/>
                  </a:outerShdw>
                </a:effectLst>
                <a:latin typeface="Arial" charset="0"/>
                <a:cs typeface="Arial" charset="0"/>
              </a:rPr>
              <a:t>Hypericum</a:t>
            </a:r>
            <a:r>
              <a:rPr lang="en-US" sz="2000" dirty="0">
                <a:solidFill>
                  <a:srgbClr val="008080"/>
                </a:solidFill>
                <a:effectLst>
                  <a:outerShdw blurRad="38100" dist="38100" dir="2700000" algn="tl">
                    <a:srgbClr val="000000"/>
                  </a:outerShdw>
                </a:effectLst>
                <a:latin typeface="Arial" charset="0"/>
                <a:cs typeface="Arial" charset="0"/>
              </a:rPr>
              <a:t> </a:t>
            </a:r>
            <a:r>
              <a:rPr lang="en-US" sz="2000" dirty="0" err="1">
                <a:solidFill>
                  <a:srgbClr val="008080"/>
                </a:solidFill>
                <a:effectLst>
                  <a:outerShdw blurRad="38100" dist="38100" dir="2700000" algn="tl">
                    <a:srgbClr val="000000"/>
                  </a:outerShdw>
                </a:effectLst>
                <a:latin typeface="Arial" charset="0"/>
                <a:cs typeface="Arial" charset="0"/>
              </a:rPr>
              <a:t>perforatum</a:t>
            </a:r>
            <a:r>
              <a:rPr lang="en-US" sz="2000" dirty="0">
                <a:solidFill>
                  <a:srgbClr val="008080"/>
                </a:solidFill>
                <a:effectLst>
                  <a:outerShdw blurRad="38100" dist="38100" dir="2700000" algn="tl">
                    <a:srgbClr val="000000"/>
                  </a:outerShdw>
                </a:effectLst>
                <a:latin typeface="Arial" charset="0"/>
                <a:cs typeface="Arial" charset="0"/>
              </a:rPr>
              <a:t>)</a:t>
            </a:r>
          </a:p>
        </p:txBody>
      </p:sp>
      <p:pic>
        <p:nvPicPr>
          <p:cNvPr id="38923" name="Picture 11" descr="StJohns[1]"/>
          <p:cNvPicPr>
            <a:picLocks noChangeAspect="1" noChangeArrowheads="1"/>
          </p:cNvPicPr>
          <p:nvPr/>
        </p:nvPicPr>
        <p:blipFill>
          <a:blip r:embed="rId3" cstate="print"/>
          <a:srcRect/>
          <a:stretch>
            <a:fillRect/>
          </a:stretch>
        </p:blipFill>
        <p:spPr bwMode="auto">
          <a:xfrm>
            <a:off x="6934200" y="1676400"/>
            <a:ext cx="1981200" cy="3200400"/>
          </a:xfrm>
          <a:prstGeom prst="rect">
            <a:avLst/>
          </a:prstGeom>
          <a:noFill/>
          <a:ln w="9525">
            <a:noFill/>
            <a:miter lim="800000"/>
            <a:headEnd/>
            <a:tailEnd/>
          </a:ln>
        </p:spPr>
      </p:pic>
      <p:sp>
        <p:nvSpPr>
          <p:cNvPr id="8" name="Rectangle 2"/>
          <p:cNvSpPr txBox="1">
            <a:spLocks noChangeArrowheads="1"/>
          </p:cNvSpPr>
          <p:nvPr/>
        </p:nvSpPr>
        <p:spPr bwMode="auto">
          <a:xfrm>
            <a:off x="2209800" y="304800"/>
            <a:ext cx="5029200" cy="960438"/>
          </a:xfrm>
          <a:prstGeom prst="rect">
            <a:avLst/>
          </a:prstGeom>
          <a:solidFill>
            <a:schemeClr val="bg1"/>
          </a:solidFill>
          <a:ln w="9525">
            <a:noFill/>
            <a:miter lim="800000"/>
            <a:headEnd/>
            <a:tailEnd/>
          </a:ln>
        </p:spPr>
        <p:txBody>
          <a:bodyPr anchor="ctr"/>
          <a:lstStyle/>
          <a:p>
            <a:pPr algn="ctr" rtl="1" fontAlgn="auto">
              <a:spcAft>
                <a:spcPts val="0"/>
              </a:spcAft>
              <a:defRPr/>
            </a:pPr>
            <a:r>
              <a:rPr lang="en-US" sz="4400" kern="0">
                <a:solidFill>
                  <a:srgbClr val="004992"/>
                </a:solidFill>
                <a:effectLst>
                  <a:outerShdw blurRad="38100" dist="38100" dir="2700000" algn="tl">
                    <a:srgbClr val="000000"/>
                  </a:outerShdw>
                </a:effectLst>
                <a:latin typeface="Arial" charset="0"/>
                <a:ea typeface="+mj-ea"/>
                <a:cs typeface="+mj-cs"/>
              </a:rPr>
              <a:t>Clinical Scenario</a:t>
            </a:r>
            <a:endParaRPr lang="en-US" sz="4400" kern="0" dirty="0">
              <a:solidFill>
                <a:srgbClr val="004992"/>
              </a:solidFill>
              <a:effectLst>
                <a:outerShdw blurRad="38100" dist="38100" dir="2700000" algn="tl">
                  <a:srgbClr val="000000"/>
                </a:outerShdw>
              </a:effectLst>
              <a:latin typeface="Arial" charset="0"/>
              <a:ea typeface="+mj-ea"/>
              <a:cs typeface="+mj-cs"/>
            </a:endParaRPr>
          </a:p>
        </p:txBody>
      </p:sp>
      <p:pic>
        <p:nvPicPr>
          <p:cNvPr id="29704" name="Picture 4" descr="bd00028_"/>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214282" y="142852"/>
            <a:ext cx="1295400" cy="12684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8923"/>
                                        </p:tgtEl>
                                        <p:attrNameLst>
                                          <p:attrName>style.visibility</p:attrName>
                                        </p:attrNameLst>
                                      </p:cBhvr>
                                      <p:to>
                                        <p:strVal val="visible"/>
                                      </p:to>
                                    </p:set>
                                    <p:animEffect transition="in" filter="box(out)">
                                      <p:cBhvr>
                                        <p:cTn id="7" dur="500"/>
                                        <p:tgtEl>
                                          <p:spTgt spid="389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89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38915">
                                            <p:txEl>
                                              <p:pRg st="1" end="1"/>
                                            </p:txEl>
                                          </p:spTgt>
                                        </p:tgtEl>
                                        <p:attrNameLst>
                                          <p:attrName>style.visibility</p:attrName>
                                        </p:attrNameLst>
                                      </p:cBhvr>
                                      <p:to>
                                        <p:strVal val="visible"/>
                                      </p:to>
                                    </p:set>
                                    <p:animEffect transition="in" filter="dissolve">
                                      <p:cBhvr>
                                        <p:cTn id="16" dur="500"/>
                                        <p:tgtEl>
                                          <p:spTgt spid="389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P spid="3892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3" name="Rectangle 5"/>
          <p:cNvSpPr>
            <a:spLocks noGrp="1" noChangeArrowheads="1"/>
          </p:cNvSpPr>
          <p:nvPr>
            <p:ph type="body" sz="half" idx="1"/>
          </p:nvPr>
        </p:nvSpPr>
        <p:spPr>
          <a:xfrm>
            <a:off x="533400" y="1524000"/>
            <a:ext cx="3124200" cy="3810000"/>
          </a:xfrm>
          <a:solidFill>
            <a:schemeClr val="bg1"/>
          </a:solidFill>
        </p:spPr>
        <p:txBody>
          <a:bodyPr rtlCol="1">
            <a:noAutofit/>
          </a:bodyPr>
          <a:lstStyle/>
          <a:p>
            <a:pPr fontAlgn="auto">
              <a:lnSpc>
                <a:spcPct val="90000"/>
              </a:lnSpc>
              <a:spcAft>
                <a:spcPts val="0"/>
              </a:spcAft>
              <a:defRPr/>
            </a:pPr>
            <a:r>
              <a:rPr lang="en-US" dirty="0" smtClean="0">
                <a:solidFill>
                  <a:srgbClr val="FF3399"/>
                </a:solidFill>
                <a:effectLst>
                  <a:outerShdw blurRad="38100" dist="38100" dir="2700000" algn="tl">
                    <a:srgbClr val="000000"/>
                  </a:outerShdw>
                </a:effectLst>
              </a:rPr>
              <a:t>P</a:t>
            </a:r>
            <a:r>
              <a:rPr lang="en-US" dirty="0" smtClean="0">
                <a:solidFill>
                  <a:srgbClr val="336699"/>
                </a:solidFill>
              </a:rPr>
              <a:t>atient/</a:t>
            </a:r>
            <a:r>
              <a:rPr lang="en-US" b="1" dirty="0" smtClean="0">
                <a:solidFill>
                  <a:srgbClr val="FF3399"/>
                </a:solidFill>
                <a:effectLst>
                  <a:outerShdw blurRad="38100" dist="38100" dir="2700000" algn="tl">
                    <a:srgbClr val="000000"/>
                  </a:outerShdw>
                </a:effectLst>
              </a:rPr>
              <a:t>p</a:t>
            </a:r>
            <a:r>
              <a:rPr lang="en-US" dirty="0" smtClean="0">
                <a:solidFill>
                  <a:srgbClr val="336699"/>
                </a:solidFill>
              </a:rPr>
              <a:t>roblem</a:t>
            </a:r>
          </a:p>
          <a:p>
            <a:pPr fontAlgn="auto">
              <a:lnSpc>
                <a:spcPct val="90000"/>
              </a:lnSpc>
              <a:spcAft>
                <a:spcPts val="0"/>
              </a:spcAft>
              <a:defRPr/>
            </a:pPr>
            <a:endParaRPr lang="en-US" dirty="0" smtClean="0"/>
          </a:p>
          <a:p>
            <a:pPr fontAlgn="auto">
              <a:lnSpc>
                <a:spcPct val="90000"/>
              </a:lnSpc>
              <a:spcAft>
                <a:spcPts val="0"/>
              </a:spcAft>
              <a:defRPr/>
            </a:pPr>
            <a:r>
              <a:rPr lang="en-US" b="1" dirty="0" smtClean="0">
                <a:solidFill>
                  <a:srgbClr val="FF3399"/>
                </a:solidFill>
                <a:effectLst>
                  <a:outerShdw blurRad="38100" dist="38100" dir="2700000" algn="tl">
                    <a:srgbClr val="000000"/>
                  </a:outerShdw>
                </a:effectLst>
              </a:rPr>
              <a:t>I</a:t>
            </a:r>
            <a:r>
              <a:rPr lang="en-US" dirty="0" smtClean="0">
                <a:solidFill>
                  <a:srgbClr val="336699"/>
                </a:solidFill>
              </a:rPr>
              <a:t>ntervention</a:t>
            </a:r>
          </a:p>
          <a:p>
            <a:pPr fontAlgn="auto">
              <a:lnSpc>
                <a:spcPct val="90000"/>
              </a:lnSpc>
              <a:spcAft>
                <a:spcPts val="0"/>
              </a:spcAft>
              <a:defRPr/>
            </a:pPr>
            <a:endParaRPr lang="en-US" dirty="0" smtClean="0"/>
          </a:p>
          <a:p>
            <a:pPr fontAlgn="auto">
              <a:lnSpc>
                <a:spcPct val="90000"/>
              </a:lnSpc>
              <a:spcAft>
                <a:spcPts val="0"/>
              </a:spcAft>
              <a:defRPr/>
            </a:pPr>
            <a:r>
              <a:rPr lang="en-US" b="1" dirty="0" smtClean="0">
                <a:solidFill>
                  <a:srgbClr val="FF3399"/>
                </a:solidFill>
                <a:effectLst>
                  <a:outerShdw blurRad="38100" dist="38100" dir="2700000" algn="tl">
                    <a:srgbClr val="000000"/>
                  </a:outerShdw>
                </a:effectLst>
              </a:rPr>
              <a:t>C</a:t>
            </a:r>
            <a:r>
              <a:rPr lang="en-US" dirty="0" smtClean="0">
                <a:solidFill>
                  <a:srgbClr val="336699"/>
                </a:solidFill>
              </a:rPr>
              <a:t>omparison</a:t>
            </a:r>
            <a:r>
              <a:rPr lang="en-US" dirty="0" smtClean="0"/>
              <a:t> </a:t>
            </a:r>
            <a:r>
              <a:rPr lang="en-US" dirty="0" smtClean="0">
                <a:solidFill>
                  <a:srgbClr val="336699"/>
                </a:solidFill>
              </a:rPr>
              <a:t>intervention</a:t>
            </a:r>
          </a:p>
          <a:p>
            <a:pPr fontAlgn="auto">
              <a:lnSpc>
                <a:spcPct val="90000"/>
              </a:lnSpc>
              <a:spcAft>
                <a:spcPts val="0"/>
              </a:spcAft>
              <a:defRPr/>
            </a:pPr>
            <a:endParaRPr lang="en-US" dirty="0" smtClean="0">
              <a:solidFill>
                <a:srgbClr val="336699"/>
              </a:solidFill>
            </a:endParaRPr>
          </a:p>
          <a:p>
            <a:pPr fontAlgn="auto">
              <a:lnSpc>
                <a:spcPct val="90000"/>
              </a:lnSpc>
              <a:spcAft>
                <a:spcPts val="0"/>
              </a:spcAft>
              <a:defRPr/>
            </a:pPr>
            <a:r>
              <a:rPr lang="en-US" b="1" dirty="0" smtClean="0">
                <a:solidFill>
                  <a:srgbClr val="FF3399"/>
                </a:solidFill>
                <a:effectLst>
                  <a:outerShdw blurRad="38100" dist="38100" dir="2700000" algn="tl">
                    <a:srgbClr val="000000"/>
                  </a:outerShdw>
                </a:effectLst>
              </a:rPr>
              <a:t>O</a:t>
            </a:r>
            <a:r>
              <a:rPr lang="en-US" dirty="0" smtClean="0">
                <a:solidFill>
                  <a:srgbClr val="336699"/>
                </a:solidFill>
              </a:rPr>
              <a:t>utcome(s)</a:t>
            </a:r>
          </a:p>
        </p:txBody>
      </p:sp>
      <p:sp>
        <p:nvSpPr>
          <p:cNvPr id="452614" name="Rectangle 6"/>
          <p:cNvSpPr>
            <a:spLocks noGrp="1" noChangeArrowheads="1"/>
          </p:cNvSpPr>
          <p:nvPr>
            <p:ph type="body" sz="half" idx="2"/>
          </p:nvPr>
        </p:nvSpPr>
        <p:spPr>
          <a:xfrm>
            <a:off x="3429000" y="1571625"/>
            <a:ext cx="5105400" cy="3810000"/>
          </a:xfrm>
        </p:spPr>
        <p:txBody>
          <a:bodyPr rtlCol="1">
            <a:normAutofit/>
          </a:bodyPr>
          <a:lstStyle/>
          <a:p>
            <a:pPr fontAlgn="auto">
              <a:lnSpc>
                <a:spcPct val="90000"/>
              </a:lnSpc>
              <a:spcAft>
                <a:spcPts val="0"/>
              </a:spcAft>
              <a:buFontTx/>
              <a:buNone/>
              <a:defRPr/>
            </a:pPr>
            <a:r>
              <a:rPr lang="en-US" dirty="0" smtClean="0">
                <a:solidFill>
                  <a:srgbClr val="004992"/>
                </a:solidFill>
                <a:effectLst>
                  <a:outerShdw blurRad="38100" dist="38100" dir="2700000" algn="tl">
                    <a:srgbClr val="000000">
                      <a:alpha val="43137"/>
                    </a:srgbClr>
                  </a:outerShdw>
                </a:effectLst>
                <a:latin typeface="Tahoma" pitchFamily="34" charset="0"/>
                <a:cs typeface="Tahoma" pitchFamily="34" charset="0"/>
              </a:rPr>
              <a:t>Adults with minor depression</a:t>
            </a:r>
            <a:endParaRPr lang="en-US" dirty="0" smtClean="0">
              <a:solidFill>
                <a:srgbClr val="004992"/>
              </a:solidFill>
              <a:effectLst>
                <a:outerShdw blurRad="38100" dist="38100" dir="2700000" algn="tl">
                  <a:srgbClr val="000000">
                    <a:alpha val="43137"/>
                  </a:srgbClr>
                </a:outerShdw>
              </a:effectLst>
            </a:endParaRPr>
          </a:p>
          <a:p>
            <a:pPr fontAlgn="auto">
              <a:lnSpc>
                <a:spcPct val="90000"/>
              </a:lnSpc>
              <a:spcAft>
                <a:spcPts val="0"/>
              </a:spcAft>
              <a:buFontTx/>
              <a:buNone/>
              <a:defRPr/>
            </a:pPr>
            <a:endParaRPr lang="en-US" dirty="0" smtClean="0">
              <a:solidFill>
                <a:srgbClr val="008080"/>
              </a:solidFill>
            </a:endParaRPr>
          </a:p>
          <a:p>
            <a:pPr fontAlgn="auto">
              <a:spcBef>
                <a:spcPct val="0"/>
              </a:spcBef>
              <a:spcAft>
                <a:spcPts val="0"/>
              </a:spcAft>
              <a:buFontTx/>
              <a:buNone/>
              <a:defRPr/>
            </a:pPr>
            <a:r>
              <a:rPr lang="en-US" dirty="0" smtClean="0">
                <a:solidFill>
                  <a:srgbClr val="004992"/>
                </a:solidFill>
                <a:effectLst>
                  <a:outerShdw blurRad="38100" dist="38100" dir="2700000" algn="tl">
                    <a:srgbClr val="000000"/>
                  </a:outerShdw>
                </a:effectLst>
                <a:cs typeface="Times New Roman" pitchFamily="18" charset="0"/>
              </a:rPr>
              <a:t>St. John’s </a:t>
            </a:r>
            <a:r>
              <a:rPr lang="en-US" dirty="0" err="1" smtClean="0">
                <a:solidFill>
                  <a:srgbClr val="004992"/>
                </a:solidFill>
                <a:effectLst>
                  <a:outerShdw blurRad="38100" dist="38100" dir="2700000" algn="tl">
                    <a:srgbClr val="000000"/>
                  </a:outerShdw>
                </a:effectLst>
                <a:cs typeface="Times New Roman" pitchFamily="18" charset="0"/>
              </a:rPr>
              <a:t>Wort</a:t>
            </a:r>
            <a:r>
              <a:rPr lang="en-US" dirty="0" smtClean="0">
                <a:solidFill>
                  <a:srgbClr val="004992"/>
                </a:solidFill>
                <a:effectLst>
                  <a:outerShdw blurRad="38100" dist="38100" dir="2700000" algn="tl">
                    <a:srgbClr val="000000"/>
                  </a:outerShdw>
                </a:effectLst>
                <a:cs typeface="Times New Roman" pitchFamily="18" charset="0"/>
              </a:rPr>
              <a:t> </a:t>
            </a:r>
          </a:p>
          <a:p>
            <a:pPr fontAlgn="auto">
              <a:lnSpc>
                <a:spcPct val="90000"/>
              </a:lnSpc>
              <a:spcAft>
                <a:spcPts val="0"/>
              </a:spcAft>
              <a:buFontTx/>
              <a:buNone/>
              <a:defRPr/>
            </a:pPr>
            <a:endParaRPr lang="en-US" dirty="0" smtClean="0">
              <a:solidFill>
                <a:srgbClr val="004992"/>
              </a:solidFill>
            </a:endParaRPr>
          </a:p>
          <a:p>
            <a:pPr fontAlgn="auto">
              <a:spcBef>
                <a:spcPct val="0"/>
              </a:spcBef>
              <a:spcAft>
                <a:spcPts val="0"/>
              </a:spcAft>
              <a:buFontTx/>
              <a:buNone/>
              <a:defRPr/>
            </a:pPr>
            <a:endParaRPr lang="en-US" dirty="0" smtClean="0">
              <a:solidFill>
                <a:schemeClr val="folHlink"/>
              </a:solidFill>
              <a:effectLst>
                <a:outerShdw blurRad="38100" dist="38100" dir="2700000" algn="tl">
                  <a:srgbClr val="000000"/>
                </a:outerShdw>
              </a:effectLst>
            </a:endParaRPr>
          </a:p>
          <a:p>
            <a:pPr fontAlgn="auto">
              <a:spcBef>
                <a:spcPct val="0"/>
              </a:spcBef>
              <a:spcAft>
                <a:spcPts val="0"/>
              </a:spcAft>
              <a:buFontTx/>
              <a:buNone/>
              <a:defRPr/>
            </a:pPr>
            <a:r>
              <a:rPr lang="en-US" dirty="0" smtClean="0">
                <a:solidFill>
                  <a:srgbClr val="004992"/>
                </a:solidFill>
                <a:effectLst>
                  <a:outerShdw blurRad="38100" dist="38100" dir="2700000" algn="tl">
                    <a:srgbClr val="000000"/>
                  </a:outerShdw>
                </a:effectLst>
              </a:rPr>
              <a:t>SSRI</a:t>
            </a:r>
          </a:p>
          <a:p>
            <a:pPr fontAlgn="auto">
              <a:lnSpc>
                <a:spcPct val="90000"/>
              </a:lnSpc>
              <a:spcAft>
                <a:spcPts val="0"/>
              </a:spcAft>
              <a:buFontTx/>
              <a:buNone/>
              <a:defRPr/>
            </a:pPr>
            <a:endParaRPr lang="en-US" dirty="0" smtClean="0">
              <a:solidFill>
                <a:srgbClr val="004992"/>
              </a:solidFill>
            </a:endParaRPr>
          </a:p>
          <a:p>
            <a:pPr fontAlgn="auto">
              <a:lnSpc>
                <a:spcPct val="90000"/>
              </a:lnSpc>
              <a:spcAft>
                <a:spcPts val="0"/>
              </a:spcAft>
              <a:buFontTx/>
              <a:buNone/>
              <a:defRPr/>
            </a:pPr>
            <a:r>
              <a:rPr lang="en-US" b="1" dirty="0" smtClean="0">
                <a:solidFill>
                  <a:srgbClr val="004992"/>
                </a:solidFill>
                <a:effectLst>
                  <a:outerShdw blurRad="38100" dist="38100" dir="2700000" algn="tl">
                    <a:srgbClr val="000000">
                      <a:alpha val="43137"/>
                    </a:srgbClr>
                  </a:outerShdw>
                </a:effectLst>
              </a:rPr>
              <a:t>Relief of symptoms</a:t>
            </a:r>
          </a:p>
          <a:p>
            <a:pPr fontAlgn="auto">
              <a:lnSpc>
                <a:spcPct val="90000"/>
              </a:lnSpc>
              <a:spcAft>
                <a:spcPts val="0"/>
              </a:spcAft>
              <a:buFontTx/>
              <a:buNone/>
              <a:defRPr/>
            </a:pPr>
            <a:endParaRPr lang="en-US" sz="2400" dirty="0" smtClean="0">
              <a:solidFill>
                <a:srgbClr val="004992"/>
              </a:solidFill>
            </a:endParaRPr>
          </a:p>
          <a:p>
            <a:pPr fontAlgn="auto">
              <a:lnSpc>
                <a:spcPct val="90000"/>
              </a:lnSpc>
              <a:spcAft>
                <a:spcPts val="0"/>
              </a:spcAft>
              <a:buFontTx/>
              <a:buNone/>
              <a:defRPr/>
            </a:pPr>
            <a:endParaRPr lang="en-US" sz="2400" dirty="0" smtClean="0">
              <a:solidFill>
                <a:srgbClr val="004992"/>
              </a:solidFill>
            </a:endParaRPr>
          </a:p>
        </p:txBody>
      </p:sp>
      <p:sp>
        <p:nvSpPr>
          <p:cNvPr id="452615" name="Rectangle 7"/>
          <p:cNvSpPr>
            <a:spLocks noChangeArrowheads="1"/>
          </p:cNvSpPr>
          <p:nvPr/>
        </p:nvSpPr>
        <p:spPr bwMode="auto">
          <a:xfrm>
            <a:off x="2209800" y="304800"/>
            <a:ext cx="5029200" cy="960438"/>
          </a:xfrm>
          <a:prstGeom prst="rect">
            <a:avLst/>
          </a:prstGeom>
          <a:solidFill>
            <a:schemeClr val="bg1"/>
          </a:solidFill>
          <a:ln w="9525">
            <a:noFill/>
            <a:miter lim="800000"/>
            <a:headEnd/>
            <a:tailEnd/>
          </a:ln>
          <a:effectLst/>
        </p:spPr>
        <p:txBody>
          <a:bodyPr anchor="ctr"/>
          <a:lstStyle/>
          <a:p>
            <a:pPr algn="ctr" rtl="1" fontAlgn="auto">
              <a:spcAft>
                <a:spcPts val="0"/>
              </a:spcAft>
              <a:defRPr/>
            </a:pPr>
            <a:r>
              <a:rPr lang="en-US" sz="4400">
                <a:solidFill>
                  <a:srgbClr val="004992"/>
                </a:solidFill>
                <a:effectLst>
                  <a:outerShdw blurRad="38100" dist="38100" dir="2700000" algn="tl">
                    <a:srgbClr val="000000"/>
                  </a:outerShdw>
                </a:effectLst>
                <a:latin typeface="Arial" charset="0"/>
                <a:cs typeface="Arial" charset="0"/>
              </a:rPr>
              <a:t>Clinical Scenario</a:t>
            </a:r>
          </a:p>
        </p:txBody>
      </p:sp>
      <p:pic>
        <p:nvPicPr>
          <p:cNvPr id="57349" name="Picture 8" descr="bd00028_"/>
          <p:cNvPicPr>
            <a:picLocks noChangeAspect="1" noChangeArrowheads="1"/>
          </p:cNvPicPr>
          <p:nvPr/>
        </p:nvPicPr>
        <p:blipFill>
          <a:blip r:embed="rId3" cstate="print">
            <a:lum bright="-24000" contrast="-24000"/>
          </a:blip>
          <a:srcRect/>
          <a:stretch>
            <a:fillRect/>
          </a:stretch>
        </p:blipFill>
        <p:spPr bwMode="auto">
          <a:xfrm>
            <a:off x="214313" y="142875"/>
            <a:ext cx="1295400" cy="1268413"/>
          </a:xfrm>
          <a:prstGeom prst="rect">
            <a:avLst/>
          </a:prstGeom>
          <a:noFill/>
          <a:ln w="9525">
            <a:noFill/>
            <a:miter lim="800000"/>
            <a:headEnd/>
            <a:tailEnd/>
          </a:ln>
        </p:spPr>
      </p:pic>
      <p:sp>
        <p:nvSpPr>
          <p:cNvPr id="6" name="Text Box 8"/>
          <p:cNvSpPr txBox="1">
            <a:spLocks noChangeArrowheads="1"/>
          </p:cNvSpPr>
          <p:nvPr/>
        </p:nvSpPr>
        <p:spPr bwMode="auto">
          <a:xfrm>
            <a:off x="285750" y="5429250"/>
            <a:ext cx="8610600" cy="893763"/>
          </a:xfrm>
          <a:prstGeom prst="rect">
            <a:avLst/>
          </a:prstGeom>
          <a:solidFill>
            <a:schemeClr val="bg1"/>
          </a:solidFill>
          <a:ln w="9525">
            <a:noFill/>
            <a:miter lim="800000"/>
            <a:headEnd/>
            <a:tailEnd/>
          </a:ln>
          <a:effectLst/>
        </p:spPr>
        <p:txBody>
          <a:bodyPr lIns="92075" tIns="46038" rIns="92075" bIns="46038">
            <a:spAutoFit/>
          </a:bodyPr>
          <a:lstStyle/>
          <a:p>
            <a:pPr algn="r" rtl="1" fontAlgn="auto">
              <a:spcAft>
                <a:spcPts val="0"/>
              </a:spcAft>
              <a:defRPr/>
            </a:pPr>
            <a:r>
              <a:rPr lang="en-US" sz="2600" b="1" dirty="0">
                <a:solidFill>
                  <a:srgbClr val="FF3399"/>
                </a:solidFill>
                <a:effectLst>
                  <a:outerShdw blurRad="38100" dist="38100" dir="2700000" algn="tl">
                    <a:srgbClr val="000000"/>
                  </a:outerShdw>
                </a:effectLst>
                <a:latin typeface="Arial" charset="0"/>
                <a:cs typeface="Times New Roman" pitchFamily="18" charset="0"/>
              </a:rPr>
              <a:t>“In adults with minor depression, is St. John’s </a:t>
            </a:r>
            <a:r>
              <a:rPr lang="en-US" sz="2600" b="1" dirty="0" err="1">
                <a:solidFill>
                  <a:srgbClr val="FF3399"/>
                </a:solidFill>
                <a:effectLst>
                  <a:outerShdw blurRad="38100" dist="38100" dir="2700000" algn="tl">
                    <a:srgbClr val="000000"/>
                  </a:outerShdw>
                </a:effectLst>
                <a:latin typeface="Arial" charset="0"/>
                <a:cs typeface="Times New Roman" pitchFamily="18" charset="0"/>
              </a:rPr>
              <a:t>Wort</a:t>
            </a:r>
            <a:r>
              <a:rPr lang="en-US" sz="2600" b="1" dirty="0">
                <a:solidFill>
                  <a:srgbClr val="FF3399"/>
                </a:solidFill>
                <a:effectLst>
                  <a:outerShdw blurRad="38100" dist="38100" dir="2700000" algn="tl">
                    <a:srgbClr val="000000"/>
                  </a:outerShdw>
                </a:effectLst>
                <a:latin typeface="Arial" charset="0"/>
                <a:cs typeface="Times New Roman" pitchFamily="18" charset="0"/>
              </a:rPr>
              <a:t> or an SSRI more effective at relieving symptoms?”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52614">
                                            <p:txEl>
                                              <p:pRg st="0" end="0"/>
                                            </p:txEl>
                                          </p:spTgt>
                                        </p:tgtEl>
                                        <p:attrNameLst>
                                          <p:attrName>style.visibility</p:attrName>
                                        </p:attrNameLst>
                                      </p:cBhvr>
                                      <p:to>
                                        <p:strVal val="visible"/>
                                      </p:to>
                                    </p:set>
                                    <p:animEffect transition="in" filter="dissolve">
                                      <p:cBhvr>
                                        <p:cTn id="7" dur="500"/>
                                        <p:tgtEl>
                                          <p:spTgt spid="4526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52614">
                                            <p:txEl>
                                              <p:pRg st="2" end="2"/>
                                            </p:txEl>
                                          </p:spTgt>
                                        </p:tgtEl>
                                        <p:attrNameLst>
                                          <p:attrName>style.visibility</p:attrName>
                                        </p:attrNameLst>
                                      </p:cBhvr>
                                      <p:to>
                                        <p:strVal val="visible"/>
                                      </p:to>
                                    </p:set>
                                    <p:animEffect transition="in" filter="dissolve">
                                      <p:cBhvr>
                                        <p:cTn id="12" dur="500"/>
                                        <p:tgtEl>
                                          <p:spTgt spid="4526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52614">
                                            <p:txEl>
                                              <p:pRg st="5" end="5"/>
                                            </p:txEl>
                                          </p:spTgt>
                                        </p:tgtEl>
                                        <p:attrNameLst>
                                          <p:attrName>style.visibility</p:attrName>
                                        </p:attrNameLst>
                                      </p:cBhvr>
                                      <p:to>
                                        <p:strVal val="visible"/>
                                      </p:to>
                                    </p:set>
                                    <p:animEffect transition="in" filter="dissolve">
                                      <p:cBhvr>
                                        <p:cTn id="17" dur="500"/>
                                        <p:tgtEl>
                                          <p:spTgt spid="45261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52614">
                                            <p:txEl>
                                              <p:pRg st="7" end="7"/>
                                            </p:txEl>
                                          </p:spTgt>
                                        </p:tgtEl>
                                        <p:attrNameLst>
                                          <p:attrName>style.visibility</p:attrName>
                                        </p:attrNameLst>
                                      </p:cBhvr>
                                      <p:to>
                                        <p:strVal val="visible"/>
                                      </p:to>
                                    </p:set>
                                    <p:animEffect transition="in" filter="dissolve">
                                      <p:cBhvr>
                                        <p:cTn id="22" dur="500"/>
                                        <p:tgtEl>
                                          <p:spTgt spid="45261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4" grpId="0" build="p"/>
      <p:bldP spid="6"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1" name="Rectangle 3"/>
          <p:cNvSpPr>
            <a:spLocks noGrp="1" noChangeArrowheads="1"/>
          </p:cNvSpPr>
          <p:nvPr>
            <p:ph type="body" sz="half" idx="1"/>
          </p:nvPr>
        </p:nvSpPr>
        <p:spPr>
          <a:xfrm>
            <a:off x="838200" y="1752600"/>
            <a:ext cx="3962400" cy="3429000"/>
          </a:xfrm>
        </p:spPr>
        <p:txBody>
          <a:bodyPr rtlCol="1">
            <a:normAutofit/>
          </a:bodyPr>
          <a:lstStyle/>
          <a:p>
            <a:pPr fontAlgn="auto">
              <a:spcAft>
                <a:spcPts val="0"/>
              </a:spcAft>
              <a:buFontTx/>
              <a:buNone/>
              <a:defRPr/>
            </a:pPr>
            <a:r>
              <a:rPr lang="en-US" sz="2800" dirty="0" smtClean="0"/>
              <a:t>   </a:t>
            </a:r>
            <a:r>
              <a:rPr lang="en-US" dirty="0" smtClean="0"/>
              <a:t>To formulate clinical questions:</a:t>
            </a:r>
          </a:p>
          <a:p>
            <a:pPr lvl="1" fontAlgn="auto">
              <a:spcAft>
                <a:spcPts val="0"/>
              </a:spcAft>
              <a:defRPr/>
            </a:pPr>
            <a:r>
              <a:rPr lang="en-US" sz="3200" b="1" dirty="0" smtClean="0">
                <a:solidFill>
                  <a:srgbClr val="FF3399"/>
                </a:solidFill>
                <a:effectLst>
                  <a:outerShdw blurRad="38100" dist="38100" dir="2700000" algn="tl">
                    <a:srgbClr val="000000"/>
                  </a:outerShdw>
                </a:effectLst>
              </a:rPr>
              <a:t>P</a:t>
            </a:r>
            <a:r>
              <a:rPr lang="en-US" dirty="0" smtClean="0">
                <a:solidFill>
                  <a:srgbClr val="009999"/>
                </a:solidFill>
              </a:rPr>
              <a:t>opulation</a:t>
            </a:r>
          </a:p>
          <a:p>
            <a:pPr lvl="1" fontAlgn="auto">
              <a:spcAft>
                <a:spcPts val="0"/>
              </a:spcAft>
              <a:defRPr/>
            </a:pPr>
            <a:r>
              <a:rPr lang="en-US" sz="3200" b="1" dirty="0" smtClean="0">
                <a:solidFill>
                  <a:srgbClr val="FF3399"/>
                </a:solidFill>
                <a:effectLst>
                  <a:outerShdw blurRad="38100" dist="38100" dir="2700000" algn="tl">
                    <a:srgbClr val="000000"/>
                  </a:outerShdw>
                </a:effectLst>
              </a:rPr>
              <a:t>I</a:t>
            </a:r>
            <a:r>
              <a:rPr lang="en-US" dirty="0" smtClean="0">
                <a:solidFill>
                  <a:srgbClr val="009999"/>
                </a:solidFill>
              </a:rPr>
              <a:t>ntervention</a:t>
            </a:r>
          </a:p>
          <a:p>
            <a:pPr lvl="1" fontAlgn="auto">
              <a:spcAft>
                <a:spcPts val="0"/>
              </a:spcAft>
              <a:defRPr/>
            </a:pPr>
            <a:r>
              <a:rPr lang="en-US" sz="3200" b="1" dirty="0" smtClean="0">
                <a:solidFill>
                  <a:srgbClr val="FF3399"/>
                </a:solidFill>
                <a:effectLst>
                  <a:outerShdw blurRad="38100" dist="38100" dir="2700000" algn="tl">
                    <a:srgbClr val="000000"/>
                  </a:outerShdw>
                </a:effectLst>
              </a:rPr>
              <a:t>C</a:t>
            </a:r>
            <a:r>
              <a:rPr lang="en-US" dirty="0" smtClean="0">
                <a:solidFill>
                  <a:srgbClr val="009999"/>
                </a:solidFill>
              </a:rPr>
              <a:t>omparison</a:t>
            </a:r>
          </a:p>
          <a:p>
            <a:pPr lvl="1" fontAlgn="auto">
              <a:spcAft>
                <a:spcPts val="0"/>
              </a:spcAft>
              <a:defRPr/>
            </a:pPr>
            <a:r>
              <a:rPr lang="en-US" sz="3200" b="1" dirty="0" smtClean="0">
                <a:solidFill>
                  <a:srgbClr val="FF3399"/>
                </a:solidFill>
                <a:effectLst>
                  <a:outerShdw blurRad="38100" dist="38100" dir="2700000" algn="tl">
                    <a:srgbClr val="000000"/>
                  </a:outerShdw>
                </a:effectLst>
              </a:rPr>
              <a:t>O</a:t>
            </a:r>
            <a:r>
              <a:rPr lang="en-US" dirty="0" smtClean="0">
                <a:solidFill>
                  <a:srgbClr val="009999"/>
                </a:solidFill>
              </a:rPr>
              <a:t>utcome</a:t>
            </a:r>
          </a:p>
          <a:p>
            <a:pPr fontAlgn="auto">
              <a:spcAft>
                <a:spcPts val="0"/>
              </a:spcAft>
              <a:buNone/>
              <a:defRPr/>
            </a:pPr>
            <a:endParaRPr lang="en-US" dirty="0" smtClean="0"/>
          </a:p>
        </p:txBody>
      </p:sp>
      <p:sp>
        <p:nvSpPr>
          <p:cNvPr id="58371" name="Rectangle 4"/>
          <p:cNvSpPr>
            <a:spLocks noGrp="1" noChangeArrowheads="1"/>
          </p:cNvSpPr>
          <p:nvPr>
            <p:ph sz="half" idx="2"/>
          </p:nvPr>
        </p:nvSpPr>
        <p:spPr>
          <a:xfrm>
            <a:off x="5368925" y="2819400"/>
            <a:ext cx="3317875" cy="3306763"/>
          </a:xfrm>
        </p:spPr>
        <p:txBody>
          <a:bodyPr/>
          <a:lstStyle/>
          <a:p>
            <a:endParaRPr lang="it-IT" sz="2800" smtClean="0">
              <a:cs typeface="Arial" pitchFamily="34" charset="0"/>
            </a:endParaRPr>
          </a:p>
        </p:txBody>
      </p:sp>
      <p:pic>
        <p:nvPicPr>
          <p:cNvPr id="601093" name="Picture 5" descr="Picture1"/>
          <p:cNvPicPr>
            <a:picLocks noChangeAspect="1" noChangeArrowheads="1"/>
          </p:cNvPicPr>
          <p:nvPr/>
        </p:nvPicPr>
        <p:blipFill>
          <a:blip r:embed="rId3" cstate="print"/>
          <a:srcRect/>
          <a:stretch>
            <a:fillRect/>
          </a:stretch>
        </p:blipFill>
        <p:spPr bwMode="auto">
          <a:xfrm>
            <a:off x="5257800" y="1524000"/>
            <a:ext cx="3538538" cy="472440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01093"/>
                                        </p:tgtEl>
                                        <p:attrNameLst>
                                          <p:attrName>style.visibility</p:attrName>
                                        </p:attrNameLst>
                                      </p:cBhvr>
                                      <p:to>
                                        <p:strVal val="visible"/>
                                      </p:to>
                                    </p:set>
                                    <p:animEffect transition="in" filter="dissolve">
                                      <p:cBhvr>
                                        <p:cTn id="7" dur="500"/>
                                        <p:tgtEl>
                                          <p:spTgt spid="601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304800"/>
            <a:ext cx="8915400" cy="1143000"/>
          </a:xfrm>
          <a:solidFill>
            <a:srgbClr val="DDFFDD"/>
          </a:solidFill>
        </p:spPr>
        <p:txBody>
          <a:bodyPr/>
          <a:lstStyle/>
          <a:p>
            <a:pPr algn="l"/>
            <a:r>
              <a:rPr lang="en-US" sz="4000" dirty="0" smtClean="0">
                <a:latin typeface="Tahoma" pitchFamily="34" charset="0"/>
                <a:cs typeface="Tahoma" pitchFamily="34" charset="0"/>
              </a:rPr>
              <a:t>Why Bother Formulating Qs Clearly?</a:t>
            </a:r>
          </a:p>
        </p:txBody>
      </p:sp>
      <p:sp>
        <p:nvSpPr>
          <p:cNvPr id="131075" name="Rectangle 3"/>
          <p:cNvSpPr>
            <a:spLocks noGrp="1" noChangeArrowheads="1"/>
          </p:cNvSpPr>
          <p:nvPr>
            <p:ph type="body" idx="1"/>
          </p:nvPr>
        </p:nvSpPr>
        <p:spPr>
          <a:xfrm>
            <a:off x="0" y="2514600"/>
            <a:ext cx="6172200" cy="2133600"/>
          </a:xfrm>
        </p:spPr>
        <p:txBody>
          <a:bodyPr/>
          <a:lstStyle/>
          <a:p>
            <a:pPr lvl="1">
              <a:buClr>
                <a:schemeClr val="tx1"/>
              </a:buClr>
              <a:buFont typeface="Wingdings" pitchFamily="2" charset="2"/>
              <a:buChar char="§"/>
            </a:pPr>
            <a:r>
              <a:rPr lang="en-US" smtClean="0">
                <a:latin typeface="Tahoma" pitchFamily="34" charset="0"/>
                <a:cs typeface="Tahoma" pitchFamily="34" charset="0"/>
              </a:rPr>
              <a:t>Is directly relevant to our patient needs.</a:t>
            </a:r>
          </a:p>
          <a:p>
            <a:pPr lvl="1">
              <a:buClr>
                <a:schemeClr val="tx1"/>
              </a:buClr>
              <a:buFont typeface="Wingdings" pitchFamily="2" charset="2"/>
              <a:buChar char="§"/>
            </a:pPr>
            <a:r>
              <a:rPr lang="en-US" smtClean="0">
                <a:latin typeface="Tahoma" pitchFamily="34" charset="0"/>
                <a:cs typeface="Tahoma" pitchFamily="34" charset="0"/>
              </a:rPr>
              <a:t>Directly addresses our particular knowledge needs.</a:t>
            </a:r>
          </a:p>
        </p:txBody>
      </p:sp>
      <p:pic>
        <p:nvPicPr>
          <p:cNvPr id="131076" name="Picture 4" descr="bs00559_"/>
          <p:cNvPicPr>
            <a:picLocks noChangeAspect="1" noChangeArrowheads="1"/>
          </p:cNvPicPr>
          <p:nvPr/>
        </p:nvPicPr>
        <p:blipFill>
          <a:blip r:embed="rId2" cstate="print"/>
          <a:srcRect/>
          <a:stretch>
            <a:fillRect/>
          </a:stretch>
        </p:blipFill>
        <p:spPr bwMode="auto">
          <a:xfrm>
            <a:off x="6235700" y="1690687"/>
            <a:ext cx="2527300" cy="1433513"/>
          </a:xfrm>
          <a:prstGeom prst="rect">
            <a:avLst/>
          </a:prstGeom>
          <a:noFill/>
          <a:ln w="9525">
            <a:noFill/>
            <a:miter lim="800000"/>
            <a:headEnd/>
            <a:tailEnd/>
          </a:ln>
        </p:spPr>
      </p:pic>
      <p:sp>
        <p:nvSpPr>
          <p:cNvPr id="131077" name="Text Box 5"/>
          <p:cNvSpPr txBox="1">
            <a:spLocks noChangeArrowheads="1"/>
          </p:cNvSpPr>
          <p:nvPr/>
        </p:nvSpPr>
        <p:spPr bwMode="auto">
          <a:xfrm>
            <a:off x="304800" y="1447800"/>
            <a:ext cx="5562600" cy="1077913"/>
          </a:xfrm>
          <a:prstGeom prst="rect">
            <a:avLst/>
          </a:prstGeom>
          <a:noFill/>
          <a:ln w="9525">
            <a:noFill/>
            <a:miter lim="800000"/>
            <a:headEnd/>
            <a:tailEnd/>
          </a:ln>
          <a:effectLst/>
        </p:spPr>
        <p:txBody>
          <a:bodyPr lIns="92075" tIns="46038" rIns="92075" bIns="46038">
            <a:spAutoFit/>
          </a:bodyPr>
          <a:lstStyle/>
          <a:p>
            <a:pPr rtl="1" fontAlgn="auto">
              <a:spcAft>
                <a:spcPts val="0"/>
              </a:spcAft>
              <a:defRPr/>
            </a:pPr>
            <a:r>
              <a:rPr lang="en-US" sz="3200" dirty="0">
                <a:solidFill>
                  <a:schemeClr val="folHlink"/>
                </a:solidFill>
                <a:effectLst>
                  <a:outerShdw blurRad="38100" dist="38100" dir="2700000" algn="tl">
                    <a:srgbClr val="000000"/>
                  </a:outerShdw>
                </a:effectLst>
                <a:latin typeface="+mn-lt"/>
                <a:cs typeface="+mn-cs"/>
              </a:rPr>
              <a:t>To focus our scarce learning              time on evidence that:</a:t>
            </a:r>
          </a:p>
        </p:txBody>
      </p:sp>
      <p:sp>
        <p:nvSpPr>
          <p:cNvPr id="131078" name="Text Box 6"/>
          <p:cNvSpPr txBox="1">
            <a:spLocks noChangeArrowheads="1"/>
          </p:cNvSpPr>
          <p:nvPr/>
        </p:nvSpPr>
        <p:spPr bwMode="auto">
          <a:xfrm>
            <a:off x="288925" y="4503738"/>
            <a:ext cx="6507163" cy="585787"/>
          </a:xfrm>
          <a:prstGeom prst="rect">
            <a:avLst/>
          </a:prstGeom>
          <a:noFill/>
          <a:ln w="9525">
            <a:noFill/>
            <a:miter lim="800000"/>
            <a:headEnd/>
            <a:tailEnd/>
          </a:ln>
          <a:effectLst/>
        </p:spPr>
        <p:txBody>
          <a:bodyPr wrap="none" lIns="92075" tIns="46038" rIns="92075" bIns="46038">
            <a:spAutoFit/>
          </a:bodyPr>
          <a:lstStyle/>
          <a:p>
            <a:pPr rtl="1" fontAlgn="auto">
              <a:spcAft>
                <a:spcPts val="0"/>
              </a:spcAft>
              <a:defRPr/>
            </a:pPr>
            <a:r>
              <a:rPr lang="en-US" sz="3200" dirty="0">
                <a:solidFill>
                  <a:schemeClr val="folHlink"/>
                </a:solidFill>
                <a:effectLst>
                  <a:outerShdw blurRad="38100" dist="38100" dir="2700000" algn="tl">
                    <a:srgbClr val="000000"/>
                  </a:outerShdw>
                </a:effectLst>
                <a:latin typeface="+mn-lt"/>
                <a:cs typeface="+mn-cs"/>
              </a:rPr>
              <a:t>To suggest high yield search strategies</a:t>
            </a:r>
          </a:p>
        </p:txBody>
      </p:sp>
      <p:sp>
        <p:nvSpPr>
          <p:cNvPr id="131080" name="Rectangle 8"/>
          <p:cNvSpPr>
            <a:spLocks noChangeArrowheads="1"/>
          </p:cNvSpPr>
          <p:nvPr/>
        </p:nvSpPr>
        <p:spPr bwMode="auto">
          <a:xfrm>
            <a:off x="152400" y="5181600"/>
            <a:ext cx="3657600" cy="1143000"/>
          </a:xfrm>
          <a:prstGeom prst="rect">
            <a:avLst/>
          </a:prstGeom>
          <a:noFill/>
          <a:ln w="9525">
            <a:noFill/>
            <a:miter lim="800000"/>
            <a:headEnd/>
            <a:tailEnd/>
          </a:ln>
        </p:spPr>
        <p:txBody>
          <a:bodyPr/>
          <a:lstStyle/>
          <a:p>
            <a:pPr marL="742950" lvl="1" indent="-285750">
              <a:buFont typeface="Wingdings" pitchFamily="2" charset="2"/>
              <a:buChar char="§"/>
            </a:pPr>
            <a:r>
              <a:rPr lang="en-US" sz="2800">
                <a:latin typeface="Calibri" pitchFamily="34" charset="0"/>
              </a:rPr>
              <a:t>PICO</a:t>
            </a:r>
          </a:p>
          <a:p>
            <a:pPr marL="742950" lvl="1" indent="-285750">
              <a:buFont typeface="Wingdings" pitchFamily="2" charset="2"/>
              <a:buChar char="§"/>
            </a:pPr>
            <a:r>
              <a:rPr lang="en-US" sz="2800">
                <a:latin typeface="Calibri" pitchFamily="34" charset="0"/>
              </a:rPr>
              <a:t>Study design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1077"/>
                                        </p:tgtEl>
                                        <p:attrNameLst>
                                          <p:attrName>style.visibility</p:attrName>
                                        </p:attrNameLst>
                                      </p:cBhvr>
                                      <p:to>
                                        <p:strVal val="visible"/>
                                      </p:to>
                                    </p:set>
                                    <p:animEffect transition="in" filter="checkerboard(across)">
                                      <p:cBhvr>
                                        <p:cTn id="7" dur="500"/>
                                        <p:tgtEl>
                                          <p:spTgt spid="1310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131076"/>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grpId="0" nodeType="afterEffect">
                                  <p:stCondLst>
                                    <p:cond delay="1000"/>
                                  </p:stCondLst>
                                  <p:childTnLst>
                                    <p:set>
                                      <p:cBhvr>
                                        <p:cTn id="13" dur="1" fill="hold">
                                          <p:stCondLst>
                                            <p:cond delay="499"/>
                                          </p:stCondLst>
                                        </p:cTn>
                                        <p:tgtEl>
                                          <p:spTgt spid="131075">
                                            <p:txEl>
                                              <p:pRg st="0" end="0"/>
                                            </p:txEl>
                                          </p:spTgt>
                                        </p:tgtEl>
                                        <p:attrNameLst>
                                          <p:attrName>style.visibility</p:attrName>
                                        </p:attrNameLst>
                                      </p:cBhvr>
                                      <p:to>
                                        <p:strVal val="visible"/>
                                      </p:to>
                                    </p:set>
                                  </p:childTnLst>
                                </p:cTn>
                              </p:par>
                            </p:childTnLst>
                          </p:cTn>
                        </p:par>
                        <p:par>
                          <p:cTn id="14" fill="hold">
                            <p:stCondLst>
                              <p:cond delay="2500"/>
                            </p:stCondLst>
                            <p:childTnLst>
                              <p:par>
                                <p:cTn id="15" presetID="1" presetClass="entr" presetSubtype="0" fill="hold" grpId="0" nodeType="afterEffect">
                                  <p:stCondLst>
                                    <p:cond delay="1000"/>
                                  </p:stCondLst>
                                  <p:childTnLst>
                                    <p:set>
                                      <p:cBhvr>
                                        <p:cTn id="16" dur="1" fill="hold">
                                          <p:stCondLst>
                                            <p:cond delay="499"/>
                                          </p:stCondLst>
                                        </p:cTn>
                                        <p:tgtEl>
                                          <p:spTgt spid="13107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31078"/>
                                        </p:tgtEl>
                                        <p:attrNameLst>
                                          <p:attrName>style.visibility</p:attrName>
                                        </p:attrNameLst>
                                      </p:cBhvr>
                                      <p:to>
                                        <p:strVal val="visible"/>
                                      </p:to>
                                    </p:set>
                                    <p:animEffect transition="in" filter="checkerboard(across)">
                                      <p:cBhvr>
                                        <p:cTn id="21" dur="500"/>
                                        <p:tgtEl>
                                          <p:spTgt spid="131078"/>
                                        </p:tgtEl>
                                      </p:cBhvr>
                                    </p:animEffect>
                                  </p:childTnLst>
                                </p:cTn>
                              </p:par>
                            </p:childTnLst>
                          </p:cTn>
                        </p:par>
                        <p:par>
                          <p:cTn id="22" fill="hold">
                            <p:stCondLst>
                              <p:cond delay="500"/>
                            </p:stCondLst>
                            <p:childTnLst>
                              <p:par>
                                <p:cTn id="23" presetID="1" presetClass="entr" presetSubtype="0" fill="hold" grpId="0" nodeType="afterEffect">
                                  <p:stCondLst>
                                    <p:cond delay="1000"/>
                                  </p:stCondLst>
                                  <p:childTnLst>
                                    <p:set>
                                      <p:cBhvr>
                                        <p:cTn id="24" dur="1" fill="hold">
                                          <p:stCondLst>
                                            <p:cond delay="499"/>
                                          </p:stCondLst>
                                        </p:cTn>
                                        <p:tgtEl>
                                          <p:spTgt spid="131080">
                                            <p:txEl>
                                              <p:pRg st="0" end="0"/>
                                            </p:txEl>
                                          </p:spTgt>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grpId="0" nodeType="afterEffect">
                                  <p:stCondLst>
                                    <p:cond delay="1000"/>
                                  </p:stCondLst>
                                  <p:childTnLst>
                                    <p:set>
                                      <p:cBhvr>
                                        <p:cTn id="27" dur="1" fill="hold">
                                          <p:stCondLst>
                                            <p:cond delay="499"/>
                                          </p:stCondLst>
                                        </p:cTn>
                                        <p:tgtEl>
                                          <p:spTgt spid="13108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bldLvl="5" autoUpdateAnimBg="0" advAuto="1000"/>
      <p:bldP spid="131077" grpId="0" autoUpdateAnimBg="0"/>
      <p:bldP spid="131078" grpId="0" autoUpdateAnimBg="0"/>
      <p:bldP spid="131080" grpId="0" build="p" bldLvl="5" autoUpdateAnimBg="0" advAuto="100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a:xfrm>
            <a:off x="419100" y="228600"/>
            <a:ext cx="8458200" cy="1143000"/>
          </a:xfrm>
          <a:solidFill>
            <a:srgbClr val="DDFFDD"/>
          </a:solidFill>
        </p:spPr>
        <p:txBody>
          <a:bodyPr/>
          <a:lstStyle/>
          <a:p>
            <a:pPr algn="l"/>
            <a:r>
              <a:rPr lang="en-US" sz="4000" dirty="0" smtClean="0">
                <a:latin typeface="Tahoma" pitchFamily="34" charset="0"/>
                <a:cs typeface="Tahoma" pitchFamily="34" charset="0"/>
              </a:rPr>
              <a:t>Why Bother Formulating Qs Clearly?</a:t>
            </a:r>
          </a:p>
        </p:txBody>
      </p:sp>
      <p:sp>
        <p:nvSpPr>
          <p:cNvPr id="139269" name="Text Box 5"/>
          <p:cNvSpPr txBox="1">
            <a:spLocks noGrp="1" noChangeArrowheads="1"/>
          </p:cNvSpPr>
          <p:nvPr>
            <p:ph type="body" idx="1"/>
          </p:nvPr>
        </p:nvSpPr>
        <p:spPr>
          <a:xfrm>
            <a:off x="228600" y="1524000"/>
            <a:ext cx="8229600" cy="1066800"/>
          </a:xfrm>
        </p:spPr>
        <p:txBody>
          <a:bodyPr rtlCol="1">
            <a:normAutofit/>
          </a:bodyPr>
          <a:lstStyle/>
          <a:p>
            <a:pPr fontAlgn="auto">
              <a:spcBef>
                <a:spcPct val="0"/>
              </a:spcBef>
              <a:spcAft>
                <a:spcPts val="0"/>
              </a:spcAft>
              <a:buFontTx/>
              <a:buNone/>
              <a:defRPr/>
            </a:pPr>
            <a:r>
              <a:rPr lang="en-US" sz="3000" dirty="0" smtClean="0">
                <a:solidFill>
                  <a:schemeClr val="folHlink"/>
                </a:solidFill>
                <a:effectLst>
                  <a:outerShdw blurRad="38100" dist="38100" dir="2700000" algn="tl">
                    <a:srgbClr val="000000"/>
                  </a:outerShdw>
                </a:effectLst>
                <a:latin typeface="Tahoma" pitchFamily="34" charset="0"/>
                <a:cs typeface="Tahoma" pitchFamily="34" charset="0"/>
              </a:rPr>
              <a:t>  To communicate clearly with colleagues when sending or receiving patients in referral</a:t>
            </a:r>
          </a:p>
        </p:txBody>
      </p:sp>
      <p:sp>
        <p:nvSpPr>
          <p:cNvPr id="139270" name="Text Box 6"/>
          <p:cNvSpPr txBox="1">
            <a:spLocks noChangeArrowheads="1"/>
          </p:cNvSpPr>
          <p:nvPr/>
        </p:nvSpPr>
        <p:spPr bwMode="auto">
          <a:xfrm>
            <a:off x="495300" y="2667000"/>
            <a:ext cx="8305800" cy="1077913"/>
          </a:xfrm>
          <a:prstGeom prst="rect">
            <a:avLst/>
          </a:prstGeom>
          <a:noFill/>
          <a:ln w="9525">
            <a:noFill/>
            <a:miter lim="800000"/>
            <a:headEnd/>
            <a:tailEnd/>
          </a:ln>
          <a:effectLst/>
        </p:spPr>
        <p:txBody>
          <a:bodyPr lIns="92075" tIns="46038" rIns="92075" bIns="46038">
            <a:spAutoFit/>
          </a:bodyPr>
          <a:lstStyle/>
          <a:p>
            <a:pPr fontAlgn="auto">
              <a:spcAft>
                <a:spcPts val="0"/>
              </a:spcAft>
              <a:defRPr/>
            </a:pPr>
            <a:r>
              <a:rPr lang="en-US" sz="3200" dirty="0">
                <a:solidFill>
                  <a:srgbClr val="008080"/>
                </a:solidFill>
                <a:effectLst>
                  <a:outerShdw blurRad="38100" dist="38100" dir="2700000" algn="tl">
                    <a:srgbClr val="000000"/>
                  </a:outerShdw>
                </a:effectLst>
                <a:latin typeface="+mn-lt"/>
                <a:cs typeface="+mn-cs"/>
              </a:rPr>
              <a:t>To suggest the forms that useful answers might take</a:t>
            </a:r>
          </a:p>
        </p:txBody>
      </p:sp>
      <p:sp>
        <p:nvSpPr>
          <p:cNvPr id="139271" name="Text Box 7"/>
          <p:cNvSpPr txBox="1">
            <a:spLocks noChangeArrowheads="1"/>
          </p:cNvSpPr>
          <p:nvPr/>
        </p:nvSpPr>
        <p:spPr bwMode="auto">
          <a:xfrm>
            <a:off x="457200" y="3810000"/>
            <a:ext cx="8855075" cy="1077913"/>
          </a:xfrm>
          <a:prstGeom prst="rect">
            <a:avLst/>
          </a:prstGeom>
          <a:noFill/>
          <a:ln w="9525">
            <a:noFill/>
            <a:miter lim="800000"/>
            <a:headEnd/>
            <a:tailEnd/>
          </a:ln>
          <a:effectLst/>
        </p:spPr>
        <p:txBody>
          <a:bodyPr lIns="92075" tIns="46038" rIns="92075" bIns="46038">
            <a:spAutoFit/>
          </a:bodyPr>
          <a:lstStyle/>
          <a:p>
            <a:pPr fontAlgn="auto">
              <a:spcAft>
                <a:spcPts val="0"/>
              </a:spcAft>
              <a:defRPr/>
            </a:pPr>
            <a:r>
              <a:rPr lang="en-US" sz="3200" dirty="0">
                <a:solidFill>
                  <a:srgbClr val="FF9999"/>
                </a:solidFill>
                <a:effectLst>
                  <a:outerShdw blurRad="38100" dist="38100" dir="2700000" algn="tl">
                    <a:srgbClr val="000000"/>
                  </a:outerShdw>
                </a:effectLst>
                <a:latin typeface="+mn-lt"/>
                <a:cs typeface="+mn-cs"/>
              </a:rPr>
              <a:t>To help learners understand the content of what we teach</a:t>
            </a:r>
          </a:p>
        </p:txBody>
      </p:sp>
      <p:sp>
        <p:nvSpPr>
          <p:cNvPr id="139272" name="Text Box 8"/>
          <p:cNvSpPr txBox="1">
            <a:spLocks noChangeArrowheads="1"/>
          </p:cNvSpPr>
          <p:nvPr/>
        </p:nvSpPr>
        <p:spPr bwMode="auto">
          <a:xfrm>
            <a:off x="571500" y="5000625"/>
            <a:ext cx="4648200" cy="585788"/>
          </a:xfrm>
          <a:prstGeom prst="rect">
            <a:avLst/>
          </a:prstGeom>
          <a:noFill/>
          <a:ln w="9525">
            <a:noFill/>
            <a:miter lim="800000"/>
            <a:headEnd/>
            <a:tailEnd/>
          </a:ln>
          <a:effectLst/>
        </p:spPr>
        <p:txBody>
          <a:bodyPr lIns="92075" tIns="46038" rIns="92075" bIns="46038">
            <a:spAutoFit/>
          </a:bodyPr>
          <a:lstStyle/>
          <a:p>
            <a:pPr fontAlgn="auto">
              <a:spcAft>
                <a:spcPts val="0"/>
              </a:spcAft>
              <a:defRPr/>
            </a:pPr>
            <a:r>
              <a:rPr lang="en-US" sz="3200" dirty="0">
                <a:solidFill>
                  <a:srgbClr val="FF3399"/>
                </a:solidFill>
                <a:effectLst>
                  <a:outerShdw blurRad="38100" dist="38100" dir="2700000" algn="tl">
                    <a:srgbClr val="000000"/>
                  </a:outerShdw>
                </a:effectLst>
                <a:latin typeface="+mn-lt"/>
                <a:cs typeface="+mn-cs"/>
              </a:rPr>
              <a:t>Personal satisfaction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9269"/>
                                        </p:tgtEl>
                                        <p:attrNameLst>
                                          <p:attrName>style.visibility</p:attrName>
                                        </p:attrNameLst>
                                      </p:cBhvr>
                                      <p:to>
                                        <p:strVal val="visible"/>
                                      </p:to>
                                    </p:set>
                                    <p:animEffect transition="in" filter="checkerboard(across)">
                                      <p:cBhvr>
                                        <p:cTn id="7" dur="500"/>
                                        <p:tgtEl>
                                          <p:spTgt spid="13926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9270"/>
                                        </p:tgtEl>
                                        <p:attrNameLst>
                                          <p:attrName>style.visibility</p:attrName>
                                        </p:attrNameLst>
                                      </p:cBhvr>
                                      <p:to>
                                        <p:strVal val="visible"/>
                                      </p:to>
                                    </p:set>
                                    <p:animEffect transition="in" filter="checkerboard(across)">
                                      <p:cBhvr>
                                        <p:cTn id="12" dur="500"/>
                                        <p:tgtEl>
                                          <p:spTgt spid="13927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9271"/>
                                        </p:tgtEl>
                                        <p:attrNameLst>
                                          <p:attrName>style.visibility</p:attrName>
                                        </p:attrNameLst>
                                      </p:cBhvr>
                                      <p:to>
                                        <p:strVal val="visible"/>
                                      </p:to>
                                    </p:set>
                                    <p:animEffect transition="in" filter="checkerboard(across)">
                                      <p:cBhvr>
                                        <p:cTn id="17" dur="500"/>
                                        <p:tgtEl>
                                          <p:spTgt spid="13927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39272"/>
                                        </p:tgtEl>
                                        <p:attrNameLst>
                                          <p:attrName>style.visibility</p:attrName>
                                        </p:attrNameLst>
                                      </p:cBhvr>
                                      <p:to>
                                        <p:strVal val="visible"/>
                                      </p:to>
                                    </p:set>
                                    <p:animEffect transition="in" filter="checkerboard(across)">
                                      <p:cBhvr>
                                        <p:cTn id="22" dur="500"/>
                                        <p:tgtEl>
                                          <p:spTgt spid="139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9" grpId="0" autoUpdateAnimBg="0"/>
      <p:bldP spid="139270" grpId="0" autoUpdateAnimBg="0"/>
      <p:bldP spid="139271" grpId="0" autoUpdateAnimBg="0"/>
      <p:bldP spid="139272"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3394" name="Rectangle 2"/>
          <p:cNvSpPr>
            <a:spLocks noGrp="1" noChangeArrowheads="1"/>
          </p:cNvSpPr>
          <p:nvPr>
            <p:ph type="body" idx="1"/>
          </p:nvPr>
        </p:nvSpPr>
        <p:spPr>
          <a:xfrm>
            <a:off x="457200" y="2000250"/>
            <a:ext cx="8229600" cy="4125913"/>
          </a:xfrm>
        </p:spPr>
        <p:txBody>
          <a:bodyPr lIns="92075" tIns="46038" rIns="92075" bIns="46038"/>
          <a:lstStyle/>
          <a:p>
            <a:r>
              <a:rPr lang="en-GB" sz="3600" b="1" i="1" smtClean="0">
                <a:solidFill>
                  <a:srgbClr val="006666"/>
                </a:solidFill>
                <a:cs typeface="Arial" pitchFamily="34" charset="0"/>
              </a:rPr>
              <a:t>A</a:t>
            </a:r>
            <a:r>
              <a:rPr lang="en-GB" sz="3600" i="1" smtClean="0">
                <a:solidFill>
                  <a:srgbClr val="006666"/>
                </a:solidFill>
                <a:cs typeface="Arial" pitchFamily="34" charset="0"/>
              </a:rPr>
              <a:t>sking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ccessing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ppraising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pplying</a:t>
            </a:r>
            <a:endParaRPr lang="en-GB" sz="3600" smtClean="0">
              <a:solidFill>
                <a:srgbClr val="006666"/>
              </a:solidFill>
              <a:cs typeface="Arial" pitchFamily="34" charset="0"/>
            </a:endParaRPr>
          </a:p>
          <a:p>
            <a:r>
              <a:rPr lang="en-GB" sz="3600" b="1" i="1" smtClean="0">
                <a:solidFill>
                  <a:srgbClr val="006666"/>
                </a:solidFill>
                <a:cs typeface="Arial" pitchFamily="34" charset="0"/>
              </a:rPr>
              <a:t>A</a:t>
            </a:r>
            <a:r>
              <a:rPr lang="en-GB" sz="3600" i="1" smtClean="0">
                <a:solidFill>
                  <a:srgbClr val="006666"/>
                </a:solidFill>
                <a:cs typeface="Arial" pitchFamily="34" charset="0"/>
              </a:rPr>
              <a:t>ssessing</a:t>
            </a:r>
            <a:endParaRPr lang="en-GB" sz="3600" smtClean="0">
              <a:solidFill>
                <a:srgbClr val="006666"/>
              </a:solidFill>
              <a:cs typeface="Arial" pitchFamily="34" charset="0"/>
            </a:endParaRPr>
          </a:p>
        </p:txBody>
      </p:sp>
      <p:sp>
        <p:nvSpPr>
          <p:cNvPr id="443395" name="Rectangle 3"/>
          <p:cNvSpPr>
            <a:spLocks noGrp="1" noChangeArrowheads="1"/>
          </p:cNvSpPr>
          <p:nvPr>
            <p:ph type="title"/>
          </p:nvPr>
        </p:nvSpPr>
        <p:spPr>
          <a:xfrm>
            <a:off x="1643063" y="334963"/>
            <a:ext cx="6248400" cy="960437"/>
          </a:xfrm>
          <a:solidFill>
            <a:srgbClr val="CCFFCC"/>
          </a:solidFill>
        </p:spPr>
        <p:txBody>
          <a:bodyPr rtlCol="1">
            <a:normAutofit/>
          </a:bodyPr>
          <a:lstStyle/>
          <a:p>
            <a:pPr fontAlgn="auto">
              <a:spcAft>
                <a:spcPts val="0"/>
              </a:spcAft>
              <a:defRPr/>
            </a:pPr>
            <a:r>
              <a:rPr lang="en-US" b="1" dirty="0" smtClean="0">
                <a:solidFill>
                  <a:srgbClr val="006666"/>
                </a:solidFill>
                <a:effectLst>
                  <a:outerShdw blurRad="38100" dist="38100" dir="2700000" algn="tl">
                    <a:srgbClr val="000000"/>
                  </a:outerShdw>
                </a:effectLst>
                <a:latin typeface="Arial" charset="0"/>
              </a:rPr>
              <a:t>5 Steps of EBM: 5 As</a:t>
            </a:r>
          </a:p>
        </p:txBody>
      </p:sp>
      <p:pic>
        <p:nvPicPr>
          <p:cNvPr id="443396" name="Picture 4" descr="bd00028_"/>
          <p:cNvPicPr>
            <a:picLocks noChangeAspect="1" noChangeArrowheads="1"/>
          </p:cNvPicPr>
          <p:nvPr/>
        </p:nvPicPr>
        <p:blipFill>
          <a:blip r:embed="rId3" cstate="print">
            <a:lum bright="-24000" contrast="-24000"/>
          </a:blip>
          <a:srcRect/>
          <a:stretch>
            <a:fillRect/>
          </a:stretch>
        </p:blipFill>
        <p:spPr bwMode="auto">
          <a:xfrm>
            <a:off x="5643563" y="1857375"/>
            <a:ext cx="1547812" cy="1516063"/>
          </a:xfrm>
          <a:prstGeom prst="rect">
            <a:avLst/>
          </a:prstGeom>
          <a:noFill/>
          <a:ln w="9525">
            <a:noFill/>
            <a:miter lim="800000"/>
            <a:headEnd/>
            <a:tailEnd/>
          </a:ln>
        </p:spPr>
      </p:pic>
      <p:pic>
        <p:nvPicPr>
          <p:cNvPr id="443397" name="Picture 5" descr="j0195384"/>
          <p:cNvPicPr>
            <a:picLocks noChangeAspect="1" noChangeArrowheads="1"/>
          </p:cNvPicPr>
          <p:nvPr/>
        </p:nvPicPr>
        <p:blipFill>
          <a:blip r:embed="rId4" cstate="print"/>
          <a:srcRect/>
          <a:stretch>
            <a:fillRect/>
          </a:stretch>
        </p:blipFill>
        <p:spPr bwMode="auto">
          <a:xfrm>
            <a:off x="6357938" y="2428875"/>
            <a:ext cx="1795462" cy="1833563"/>
          </a:xfrm>
          <a:prstGeom prst="rect">
            <a:avLst/>
          </a:prstGeom>
          <a:noFill/>
          <a:ln w="9525">
            <a:noFill/>
            <a:miter lim="800000"/>
            <a:headEnd/>
            <a:tailEnd/>
          </a:ln>
        </p:spPr>
      </p:pic>
      <p:pic>
        <p:nvPicPr>
          <p:cNvPr id="443398" name="Picture 6" descr="bd05537_"/>
          <p:cNvPicPr>
            <a:picLocks noChangeAspect="1" noChangeArrowheads="1"/>
          </p:cNvPicPr>
          <p:nvPr/>
        </p:nvPicPr>
        <p:blipFill>
          <a:blip r:embed="rId5" cstate="print"/>
          <a:srcRect/>
          <a:stretch>
            <a:fillRect/>
          </a:stretch>
        </p:blipFill>
        <p:spPr bwMode="auto">
          <a:xfrm>
            <a:off x="6572250" y="3643313"/>
            <a:ext cx="1323975" cy="1727200"/>
          </a:xfrm>
          <a:prstGeom prst="rect">
            <a:avLst/>
          </a:prstGeom>
          <a:noFill/>
          <a:ln w="9525">
            <a:noFill/>
            <a:miter lim="800000"/>
            <a:headEnd/>
            <a:tailEnd/>
          </a:ln>
        </p:spPr>
      </p:pic>
      <p:pic>
        <p:nvPicPr>
          <p:cNvPr id="443399" name="Picture 7" descr="bs02064_"/>
          <p:cNvPicPr>
            <a:picLocks noChangeAspect="1" noChangeArrowheads="1"/>
          </p:cNvPicPr>
          <p:nvPr/>
        </p:nvPicPr>
        <p:blipFill>
          <a:blip r:embed="rId6" cstate="print">
            <a:duotone>
              <a:prstClr val="black"/>
              <a:schemeClr val="accent5">
                <a:tint val="45000"/>
                <a:satMod val="400000"/>
              </a:schemeClr>
            </a:duotone>
          </a:blip>
          <a:srcRect/>
          <a:stretch>
            <a:fillRect/>
          </a:stretch>
        </p:blipFill>
        <p:spPr bwMode="auto">
          <a:xfrm>
            <a:off x="5786446" y="5000636"/>
            <a:ext cx="1447800" cy="1441450"/>
          </a:xfrm>
          <a:prstGeom prst="rect">
            <a:avLst/>
          </a:prstGeom>
          <a:noFill/>
          <a:ln w="9525">
            <a:noFill/>
            <a:miter lim="800000"/>
            <a:headEnd/>
            <a:tailEnd/>
          </a:ln>
        </p:spPr>
      </p:pic>
      <p:pic>
        <p:nvPicPr>
          <p:cNvPr id="443400" name="Picture 8" descr="j0299125"/>
          <p:cNvPicPr>
            <a:picLocks noChangeAspect="1" noChangeArrowheads="1"/>
          </p:cNvPicPr>
          <p:nvPr/>
        </p:nvPicPr>
        <p:blipFill>
          <a:blip r:embed="rId7" cstate="print"/>
          <a:srcRect/>
          <a:stretch>
            <a:fillRect/>
          </a:stretch>
        </p:blipFill>
        <p:spPr bwMode="auto">
          <a:xfrm>
            <a:off x="5929313" y="3214688"/>
            <a:ext cx="1100137" cy="18049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3394">
                                            <p:txEl>
                                              <p:pRg st="0" end="0"/>
                                            </p:txEl>
                                          </p:spTgt>
                                        </p:tgtEl>
                                        <p:attrNameLst>
                                          <p:attrName>style.visibility</p:attrName>
                                        </p:attrNameLst>
                                      </p:cBhvr>
                                      <p:to>
                                        <p:strVal val="visible"/>
                                      </p:to>
                                    </p:set>
                                    <p:animEffect transition="in" filter="dissolve">
                                      <p:cBhvr>
                                        <p:cTn id="7" dur="500"/>
                                        <p:tgtEl>
                                          <p:spTgt spid="443394">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43396"/>
                                        </p:tgtEl>
                                        <p:attrNameLst>
                                          <p:attrName>style.visibility</p:attrName>
                                        </p:attrNameLst>
                                      </p:cBhvr>
                                      <p:to>
                                        <p:strVal val="visible"/>
                                      </p:to>
                                    </p:set>
                                    <p:animEffect transition="in" filter="dissolve">
                                      <p:cBhvr>
                                        <p:cTn id="10" dur="500"/>
                                        <p:tgtEl>
                                          <p:spTgt spid="44339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443396"/>
                                        </p:tgtEl>
                                      </p:cBhvr>
                                    </p:animEffect>
                                    <p:set>
                                      <p:cBhvr>
                                        <p:cTn id="15" dur="1" fill="hold">
                                          <p:stCondLst>
                                            <p:cond delay="499"/>
                                          </p:stCondLst>
                                        </p:cTn>
                                        <p:tgtEl>
                                          <p:spTgt spid="443396"/>
                                        </p:tgtEl>
                                        <p:attrNameLst>
                                          <p:attrName>style.visibility</p:attrName>
                                        </p:attrNameLst>
                                      </p:cBhvr>
                                      <p:to>
                                        <p:strVal val="hidden"/>
                                      </p:to>
                                    </p:set>
                                  </p:childTnLst>
                                </p:cTn>
                              </p:par>
                            </p:childTnLst>
                          </p:cTn>
                        </p:par>
                        <p:par>
                          <p:cTn id="16" fill="hold">
                            <p:stCondLst>
                              <p:cond delay="500"/>
                            </p:stCondLst>
                            <p:childTnLst>
                              <p:par>
                                <p:cTn id="17" presetID="9" presetClass="entr" presetSubtype="0" fill="hold" grpId="0" nodeType="afterEffect">
                                  <p:stCondLst>
                                    <p:cond delay="500"/>
                                  </p:stCondLst>
                                  <p:childTnLst>
                                    <p:set>
                                      <p:cBhvr>
                                        <p:cTn id="18" dur="1" fill="hold">
                                          <p:stCondLst>
                                            <p:cond delay="0"/>
                                          </p:stCondLst>
                                        </p:cTn>
                                        <p:tgtEl>
                                          <p:spTgt spid="443394">
                                            <p:txEl>
                                              <p:pRg st="1" end="1"/>
                                            </p:txEl>
                                          </p:spTgt>
                                        </p:tgtEl>
                                        <p:attrNameLst>
                                          <p:attrName>style.visibility</p:attrName>
                                        </p:attrNameLst>
                                      </p:cBhvr>
                                      <p:to>
                                        <p:strVal val="visible"/>
                                      </p:to>
                                    </p:set>
                                    <p:animEffect transition="in" filter="dissolve">
                                      <p:cBhvr>
                                        <p:cTn id="19" dur="500"/>
                                        <p:tgtEl>
                                          <p:spTgt spid="443394">
                                            <p:txEl>
                                              <p:pRg st="1" end="1"/>
                                            </p:txEl>
                                          </p:spTgt>
                                        </p:tgtEl>
                                      </p:cBhvr>
                                    </p:animEffect>
                                  </p:childTnLst>
                                </p:cTn>
                              </p:par>
                            </p:childTnLst>
                          </p:cTn>
                        </p:par>
                        <p:par>
                          <p:cTn id="20" fill="hold">
                            <p:stCondLst>
                              <p:cond delay="1500"/>
                            </p:stCondLst>
                            <p:childTnLst>
                              <p:par>
                                <p:cTn id="21" presetID="9" presetClass="entr" presetSubtype="0" fill="hold" nodeType="afterEffect">
                                  <p:stCondLst>
                                    <p:cond delay="0"/>
                                  </p:stCondLst>
                                  <p:childTnLst>
                                    <p:set>
                                      <p:cBhvr>
                                        <p:cTn id="22" dur="1" fill="hold">
                                          <p:stCondLst>
                                            <p:cond delay="0"/>
                                          </p:stCondLst>
                                        </p:cTn>
                                        <p:tgtEl>
                                          <p:spTgt spid="443397"/>
                                        </p:tgtEl>
                                        <p:attrNameLst>
                                          <p:attrName>style.visibility</p:attrName>
                                        </p:attrNameLst>
                                      </p:cBhvr>
                                      <p:to>
                                        <p:strVal val="visible"/>
                                      </p:to>
                                    </p:set>
                                    <p:animEffect transition="in" filter="dissolve">
                                      <p:cBhvr>
                                        <p:cTn id="23" dur="500"/>
                                        <p:tgtEl>
                                          <p:spTgt spid="44339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443397"/>
                                        </p:tgtEl>
                                      </p:cBhvr>
                                    </p:animEffect>
                                    <p:set>
                                      <p:cBhvr>
                                        <p:cTn id="28" dur="1" fill="hold">
                                          <p:stCondLst>
                                            <p:cond delay="499"/>
                                          </p:stCondLst>
                                        </p:cTn>
                                        <p:tgtEl>
                                          <p:spTgt spid="443397"/>
                                        </p:tgtEl>
                                        <p:attrNameLst>
                                          <p:attrName>style.visibility</p:attrName>
                                        </p:attrNameLst>
                                      </p:cBhvr>
                                      <p:to>
                                        <p:strVal val="hidden"/>
                                      </p:to>
                                    </p:set>
                                  </p:childTnLst>
                                </p:cTn>
                              </p:par>
                            </p:childTnLst>
                          </p:cTn>
                        </p:par>
                        <p:par>
                          <p:cTn id="29" fill="hold">
                            <p:stCondLst>
                              <p:cond delay="500"/>
                            </p:stCondLst>
                            <p:childTnLst>
                              <p:par>
                                <p:cTn id="30" presetID="9" presetClass="entr" presetSubtype="0" fill="hold" grpId="0" nodeType="afterEffect">
                                  <p:stCondLst>
                                    <p:cond delay="500"/>
                                  </p:stCondLst>
                                  <p:childTnLst>
                                    <p:set>
                                      <p:cBhvr>
                                        <p:cTn id="31" dur="1" fill="hold">
                                          <p:stCondLst>
                                            <p:cond delay="0"/>
                                          </p:stCondLst>
                                        </p:cTn>
                                        <p:tgtEl>
                                          <p:spTgt spid="443394">
                                            <p:txEl>
                                              <p:pRg st="2" end="2"/>
                                            </p:txEl>
                                          </p:spTgt>
                                        </p:tgtEl>
                                        <p:attrNameLst>
                                          <p:attrName>style.visibility</p:attrName>
                                        </p:attrNameLst>
                                      </p:cBhvr>
                                      <p:to>
                                        <p:strVal val="visible"/>
                                      </p:to>
                                    </p:set>
                                    <p:animEffect transition="in" filter="dissolve">
                                      <p:cBhvr>
                                        <p:cTn id="32" dur="500"/>
                                        <p:tgtEl>
                                          <p:spTgt spid="443394">
                                            <p:txEl>
                                              <p:pRg st="2" end="2"/>
                                            </p:txEl>
                                          </p:spTgt>
                                        </p:tgtEl>
                                      </p:cBhvr>
                                    </p:animEffect>
                                  </p:childTnLst>
                                </p:cTn>
                              </p:par>
                            </p:childTnLst>
                          </p:cTn>
                        </p:par>
                        <p:par>
                          <p:cTn id="33" fill="hold">
                            <p:stCondLst>
                              <p:cond delay="1500"/>
                            </p:stCondLst>
                            <p:childTnLst>
                              <p:par>
                                <p:cTn id="34" presetID="9" presetClass="entr" presetSubtype="0" fill="hold" nodeType="afterEffect">
                                  <p:stCondLst>
                                    <p:cond delay="0"/>
                                  </p:stCondLst>
                                  <p:childTnLst>
                                    <p:set>
                                      <p:cBhvr>
                                        <p:cTn id="35" dur="1" fill="hold">
                                          <p:stCondLst>
                                            <p:cond delay="0"/>
                                          </p:stCondLst>
                                        </p:cTn>
                                        <p:tgtEl>
                                          <p:spTgt spid="443400"/>
                                        </p:tgtEl>
                                        <p:attrNameLst>
                                          <p:attrName>style.visibility</p:attrName>
                                        </p:attrNameLst>
                                      </p:cBhvr>
                                      <p:to>
                                        <p:strVal val="visible"/>
                                      </p:to>
                                    </p:set>
                                    <p:animEffect transition="in" filter="dissolve">
                                      <p:cBhvr>
                                        <p:cTn id="36" dur="500"/>
                                        <p:tgtEl>
                                          <p:spTgt spid="443400"/>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xit" presetSubtype="10" fill="hold" nodeType="clickEffect">
                                  <p:stCondLst>
                                    <p:cond delay="0"/>
                                  </p:stCondLst>
                                  <p:childTnLst>
                                    <p:animEffect transition="out" filter="blinds(horizontal)">
                                      <p:cBhvr>
                                        <p:cTn id="40" dur="500"/>
                                        <p:tgtEl>
                                          <p:spTgt spid="443400"/>
                                        </p:tgtEl>
                                      </p:cBhvr>
                                    </p:animEffect>
                                    <p:set>
                                      <p:cBhvr>
                                        <p:cTn id="41" dur="1" fill="hold">
                                          <p:stCondLst>
                                            <p:cond delay="499"/>
                                          </p:stCondLst>
                                        </p:cTn>
                                        <p:tgtEl>
                                          <p:spTgt spid="443400"/>
                                        </p:tgtEl>
                                        <p:attrNameLst>
                                          <p:attrName>style.visibility</p:attrName>
                                        </p:attrNameLst>
                                      </p:cBhvr>
                                      <p:to>
                                        <p:strVal val="hidden"/>
                                      </p:to>
                                    </p:set>
                                  </p:childTnLst>
                                </p:cTn>
                              </p:par>
                            </p:childTnLst>
                          </p:cTn>
                        </p:par>
                        <p:par>
                          <p:cTn id="42" fill="hold">
                            <p:stCondLst>
                              <p:cond delay="500"/>
                            </p:stCondLst>
                            <p:childTnLst>
                              <p:par>
                                <p:cTn id="43" presetID="9" presetClass="entr" presetSubtype="0" fill="hold" grpId="0" nodeType="afterEffect">
                                  <p:stCondLst>
                                    <p:cond delay="500"/>
                                  </p:stCondLst>
                                  <p:childTnLst>
                                    <p:set>
                                      <p:cBhvr>
                                        <p:cTn id="44" dur="1" fill="hold">
                                          <p:stCondLst>
                                            <p:cond delay="0"/>
                                          </p:stCondLst>
                                        </p:cTn>
                                        <p:tgtEl>
                                          <p:spTgt spid="443394">
                                            <p:txEl>
                                              <p:pRg st="3" end="3"/>
                                            </p:txEl>
                                          </p:spTgt>
                                        </p:tgtEl>
                                        <p:attrNameLst>
                                          <p:attrName>style.visibility</p:attrName>
                                        </p:attrNameLst>
                                      </p:cBhvr>
                                      <p:to>
                                        <p:strVal val="visible"/>
                                      </p:to>
                                    </p:set>
                                    <p:animEffect transition="in" filter="dissolve">
                                      <p:cBhvr>
                                        <p:cTn id="45" dur="500"/>
                                        <p:tgtEl>
                                          <p:spTgt spid="443394">
                                            <p:txEl>
                                              <p:pRg st="3" end="3"/>
                                            </p:txEl>
                                          </p:spTgt>
                                        </p:tgtEl>
                                      </p:cBhvr>
                                    </p:animEffect>
                                  </p:childTnLst>
                                </p:cTn>
                              </p:par>
                            </p:childTnLst>
                          </p:cTn>
                        </p:par>
                        <p:par>
                          <p:cTn id="46" fill="hold">
                            <p:stCondLst>
                              <p:cond delay="1500"/>
                            </p:stCondLst>
                            <p:childTnLst>
                              <p:par>
                                <p:cTn id="47" presetID="9" presetClass="entr" presetSubtype="0" fill="hold" nodeType="afterEffect">
                                  <p:stCondLst>
                                    <p:cond delay="0"/>
                                  </p:stCondLst>
                                  <p:childTnLst>
                                    <p:set>
                                      <p:cBhvr>
                                        <p:cTn id="48" dur="1" fill="hold">
                                          <p:stCondLst>
                                            <p:cond delay="0"/>
                                          </p:stCondLst>
                                        </p:cTn>
                                        <p:tgtEl>
                                          <p:spTgt spid="443398"/>
                                        </p:tgtEl>
                                        <p:attrNameLst>
                                          <p:attrName>style.visibility</p:attrName>
                                        </p:attrNameLst>
                                      </p:cBhvr>
                                      <p:to>
                                        <p:strVal val="visible"/>
                                      </p:to>
                                    </p:set>
                                    <p:animEffect transition="in" filter="dissolve">
                                      <p:cBhvr>
                                        <p:cTn id="49" dur="500"/>
                                        <p:tgtEl>
                                          <p:spTgt spid="443398"/>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xit" presetSubtype="10" fill="hold" nodeType="clickEffect">
                                  <p:stCondLst>
                                    <p:cond delay="0"/>
                                  </p:stCondLst>
                                  <p:childTnLst>
                                    <p:animEffect transition="out" filter="blinds(horizontal)">
                                      <p:cBhvr>
                                        <p:cTn id="53" dur="500"/>
                                        <p:tgtEl>
                                          <p:spTgt spid="443398"/>
                                        </p:tgtEl>
                                      </p:cBhvr>
                                    </p:animEffect>
                                    <p:set>
                                      <p:cBhvr>
                                        <p:cTn id="54" dur="1" fill="hold">
                                          <p:stCondLst>
                                            <p:cond delay="499"/>
                                          </p:stCondLst>
                                        </p:cTn>
                                        <p:tgtEl>
                                          <p:spTgt spid="443398"/>
                                        </p:tgtEl>
                                        <p:attrNameLst>
                                          <p:attrName>style.visibility</p:attrName>
                                        </p:attrNameLst>
                                      </p:cBhvr>
                                      <p:to>
                                        <p:strVal val="hidden"/>
                                      </p:to>
                                    </p:set>
                                  </p:childTnLst>
                                </p:cTn>
                              </p:par>
                            </p:childTnLst>
                          </p:cTn>
                        </p:par>
                        <p:par>
                          <p:cTn id="55" fill="hold">
                            <p:stCondLst>
                              <p:cond delay="500"/>
                            </p:stCondLst>
                            <p:childTnLst>
                              <p:par>
                                <p:cTn id="56" presetID="9" presetClass="entr" presetSubtype="0" fill="hold" grpId="0" nodeType="afterEffect">
                                  <p:stCondLst>
                                    <p:cond delay="500"/>
                                  </p:stCondLst>
                                  <p:childTnLst>
                                    <p:set>
                                      <p:cBhvr>
                                        <p:cTn id="57" dur="1" fill="hold">
                                          <p:stCondLst>
                                            <p:cond delay="0"/>
                                          </p:stCondLst>
                                        </p:cTn>
                                        <p:tgtEl>
                                          <p:spTgt spid="443394">
                                            <p:txEl>
                                              <p:pRg st="4" end="4"/>
                                            </p:txEl>
                                          </p:spTgt>
                                        </p:tgtEl>
                                        <p:attrNameLst>
                                          <p:attrName>style.visibility</p:attrName>
                                        </p:attrNameLst>
                                      </p:cBhvr>
                                      <p:to>
                                        <p:strVal val="visible"/>
                                      </p:to>
                                    </p:set>
                                    <p:animEffect transition="in" filter="dissolve">
                                      <p:cBhvr>
                                        <p:cTn id="58" dur="500"/>
                                        <p:tgtEl>
                                          <p:spTgt spid="443394">
                                            <p:txEl>
                                              <p:pRg st="4" end="4"/>
                                            </p:txEl>
                                          </p:spTgt>
                                        </p:tgtEl>
                                      </p:cBhvr>
                                    </p:animEffect>
                                  </p:childTnLst>
                                </p:cTn>
                              </p:par>
                            </p:childTnLst>
                          </p:cTn>
                        </p:par>
                        <p:par>
                          <p:cTn id="59" fill="hold">
                            <p:stCondLst>
                              <p:cond delay="1500"/>
                            </p:stCondLst>
                            <p:childTnLst>
                              <p:par>
                                <p:cTn id="60" presetID="9" presetClass="entr" presetSubtype="0" fill="hold" nodeType="afterEffect">
                                  <p:stCondLst>
                                    <p:cond delay="0"/>
                                  </p:stCondLst>
                                  <p:childTnLst>
                                    <p:set>
                                      <p:cBhvr>
                                        <p:cTn id="61" dur="1" fill="hold">
                                          <p:stCondLst>
                                            <p:cond delay="0"/>
                                          </p:stCondLst>
                                        </p:cTn>
                                        <p:tgtEl>
                                          <p:spTgt spid="443399"/>
                                        </p:tgtEl>
                                        <p:attrNameLst>
                                          <p:attrName>style.visibility</p:attrName>
                                        </p:attrNameLst>
                                      </p:cBhvr>
                                      <p:to>
                                        <p:strVal val="visible"/>
                                      </p:to>
                                    </p:set>
                                    <p:animEffect transition="in" filter="dissolve">
                                      <p:cBhvr>
                                        <p:cTn id="62" dur="500"/>
                                        <p:tgtEl>
                                          <p:spTgt spid="443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4"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2" cstate="print"/>
          <a:srcRect/>
          <a:stretch>
            <a:fillRect/>
          </a:stretch>
        </p:blipFill>
        <p:spPr bwMode="auto">
          <a:xfrm>
            <a:off x="762000" y="4191000"/>
            <a:ext cx="1905000" cy="1281113"/>
          </a:xfrm>
          <a:prstGeom prst="rect">
            <a:avLst/>
          </a:prstGeom>
          <a:noFill/>
          <a:ln w="9525">
            <a:noFill/>
            <a:miter lim="800000"/>
            <a:headEnd/>
            <a:tailEnd/>
          </a:ln>
        </p:spPr>
      </p:pic>
      <p:pic>
        <p:nvPicPr>
          <p:cNvPr id="138246" name="Picture 6"/>
          <p:cNvPicPr>
            <a:picLocks noChangeAspect="1" noChangeArrowheads="1"/>
          </p:cNvPicPr>
          <p:nvPr/>
        </p:nvPicPr>
        <p:blipFill>
          <a:blip r:embed="rId3" cstate="print"/>
          <a:srcRect/>
          <a:stretch>
            <a:fillRect/>
          </a:stretch>
        </p:blipFill>
        <p:spPr bwMode="auto">
          <a:xfrm>
            <a:off x="3355975" y="3581400"/>
            <a:ext cx="1292225" cy="1524000"/>
          </a:xfrm>
          <a:prstGeom prst="rect">
            <a:avLst/>
          </a:prstGeom>
          <a:noFill/>
          <a:ln w="9525">
            <a:noFill/>
            <a:miter lim="800000"/>
            <a:headEnd/>
            <a:tailEnd/>
          </a:ln>
        </p:spPr>
      </p:pic>
      <p:pic>
        <p:nvPicPr>
          <p:cNvPr id="138247" name="Picture 7"/>
          <p:cNvPicPr>
            <a:picLocks noChangeAspect="1" noChangeArrowheads="1"/>
          </p:cNvPicPr>
          <p:nvPr/>
        </p:nvPicPr>
        <p:blipFill>
          <a:blip r:embed="rId4" cstate="print"/>
          <a:srcRect/>
          <a:stretch>
            <a:fillRect/>
          </a:stretch>
        </p:blipFill>
        <p:spPr bwMode="auto">
          <a:xfrm>
            <a:off x="4191000" y="4343400"/>
            <a:ext cx="912813" cy="1066800"/>
          </a:xfrm>
          <a:prstGeom prst="rect">
            <a:avLst/>
          </a:prstGeom>
          <a:noFill/>
          <a:ln w="9525">
            <a:noFill/>
            <a:miter lim="800000"/>
            <a:headEnd/>
            <a:tailEnd/>
          </a:ln>
        </p:spPr>
      </p:pic>
      <p:sp>
        <p:nvSpPr>
          <p:cNvPr id="138248" name="Text Box 8"/>
          <p:cNvSpPr txBox="1">
            <a:spLocks noChangeArrowheads="1"/>
          </p:cNvSpPr>
          <p:nvPr/>
        </p:nvSpPr>
        <p:spPr bwMode="auto">
          <a:xfrm>
            <a:off x="762000" y="5638800"/>
            <a:ext cx="1557338" cy="549275"/>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r>
              <a:rPr lang="en-US" sz="3000">
                <a:solidFill>
                  <a:schemeClr val="folHlink"/>
                </a:solidFill>
                <a:effectLst>
                  <a:outerShdw blurRad="38100" dist="38100" dir="2700000" algn="tl">
                    <a:srgbClr val="000000"/>
                  </a:outerShdw>
                </a:effectLst>
                <a:latin typeface="+mn-lt"/>
                <a:cs typeface="+mn-cs"/>
              </a:rPr>
              <a:t>Therapy</a:t>
            </a:r>
          </a:p>
        </p:txBody>
      </p:sp>
      <p:sp>
        <p:nvSpPr>
          <p:cNvPr id="138250" name="Text Box 10"/>
          <p:cNvSpPr txBox="1">
            <a:spLocks noChangeArrowheads="1"/>
          </p:cNvSpPr>
          <p:nvPr/>
        </p:nvSpPr>
        <p:spPr bwMode="auto">
          <a:xfrm>
            <a:off x="3276600" y="5562600"/>
            <a:ext cx="1787525" cy="549275"/>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r>
              <a:rPr lang="en-US" sz="3000">
                <a:solidFill>
                  <a:schemeClr val="folHlink"/>
                </a:solidFill>
                <a:effectLst>
                  <a:outerShdw blurRad="38100" dist="38100" dir="2700000" algn="tl">
                    <a:srgbClr val="000000"/>
                  </a:outerShdw>
                </a:effectLst>
                <a:latin typeface="+mn-lt"/>
                <a:cs typeface="+mn-cs"/>
              </a:rPr>
              <a:t>Diagnosis</a:t>
            </a:r>
          </a:p>
        </p:txBody>
      </p:sp>
      <p:pic>
        <p:nvPicPr>
          <p:cNvPr id="138256" name="Picture 16"/>
          <p:cNvPicPr>
            <a:picLocks noChangeAspect="1" noChangeArrowheads="1"/>
          </p:cNvPicPr>
          <p:nvPr/>
        </p:nvPicPr>
        <p:blipFill>
          <a:blip r:embed="rId5" cstate="print"/>
          <a:srcRect/>
          <a:stretch>
            <a:fillRect/>
          </a:stretch>
        </p:blipFill>
        <p:spPr bwMode="auto">
          <a:xfrm>
            <a:off x="6324600" y="3962400"/>
            <a:ext cx="1600200" cy="1590675"/>
          </a:xfrm>
          <a:prstGeom prst="rect">
            <a:avLst/>
          </a:prstGeom>
          <a:noFill/>
          <a:ln w="9525">
            <a:noFill/>
            <a:miter lim="800000"/>
            <a:headEnd/>
            <a:tailEnd/>
          </a:ln>
        </p:spPr>
      </p:pic>
      <p:sp>
        <p:nvSpPr>
          <p:cNvPr id="138257" name="Text Box 17"/>
          <p:cNvSpPr txBox="1">
            <a:spLocks noChangeArrowheads="1"/>
          </p:cNvSpPr>
          <p:nvPr/>
        </p:nvSpPr>
        <p:spPr bwMode="auto">
          <a:xfrm>
            <a:off x="6096000" y="5638800"/>
            <a:ext cx="1793875" cy="549275"/>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r>
              <a:rPr lang="en-US" sz="3000">
                <a:solidFill>
                  <a:schemeClr val="folHlink"/>
                </a:solidFill>
                <a:effectLst>
                  <a:outerShdw blurRad="38100" dist="38100" dir="2700000" algn="tl">
                    <a:srgbClr val="000000"/>
                  </a:outerShdw>
                </a:effectLst>
                <a:latin typeface="+mn-lt"/>
                <a:cs typeface="+mn-cs"/>
              </a:rPr>
              <a:t>Prognosis</a:t>
            </a:r>
          </a:p>
        </p:txBody>
      </p:sp>
      <p:pic>
        <p:nvPicPr>
          <p:cNvPr id="138258" name="Picture 18"/>
          <p:cNvPicPr>
            <a:picLocks noChangeAspect="1" noChangeArrowheads="1"/>
          </p:cNvPicPr>
          <p:nvPr/>
        </p:nvPicPr>
        <p:blipFill>
          <a:blip r:embed="rId6" cstate="print"/>
          <a:srcRect/>
          <a:stretch>
            <a:fillRect/>
          </a:stretch>
        </p:blipFill>
        <p:spPr bwMode="auto">
          <a:xfrm>
            <a:off x="547688" y="3581400"/>
            <a:ext cx="744537" cy="795338"/>
          </a:xfrm>
          <a:prstGeom prst="rect">
            <a:avLst/>
          </a:prstGeom>
          <a:noFill/>
          <a:ln w="9525">
            <a:noFill/>
            <a:miter lim="800000"/>
            <a:headEnd/>
            <a:tailEnd/>
          </a:ln>
        </p:spPr>
      </p:pic>
      <p:sp>
        <p:nvSpPr>
          <p:cNvPr id="64522" name="Rectangle 19"/>
          <p:cNvSpPr>
            <a:spLocks noChangeArrowheads="1"/>
          </p:cNvSpPr>
          <p:nvPr/>
        </p:nvSpPr>
        <p:spPr bwMode="auto">
          <a:xfrm>
            <a:off x="785813" y="285750"/>
            <a:ext cx="7772400" cy="1143000"/>
          </a:xfrm>
          <a:prstGeom prst="rect">
            <a:avLst/>
          </a:prstGeom>
          <a:solidFill>
            <a:srgbClr val="DDFFDD"/>
          </a:solidFill>
          <a:ln w="9525">
            <a:noFill/>
            <a:miter lim="800000"/>
            <a:headEnd/>
            <a:tailEnd/>
          </a:ln>
        </p:spPr>
        <p:txBody>
          <a:bodyPr anchor="ctr"/>
          <a:lstStyle/>
          <a:p>
            <a:pPr algn="ctr" rtl="1"/>
            <a:r>
              <a:rPr lang="en-US" sz="4400" dirty="0">
                <a:solidFill>
                  <a:srgbClr val="000000"/>
                </a:solidFill>
                <a:latin typeface="Calibri" pitchFamily="34" charset="0"/>
              </a:rPr>
              <a:t>Problems in Posing Answerable Questions</a:t>
            </a:r>
            <a:endParaRPr lang="en-US" sz="4400" dirty="0">
              <a:solidFill>
                <a:srgbClr val="000000"/>
              </a:solidFill>
              <a:latin typeface="Times New Roman" pitchFamily="18" charset="0"/>
            </a:endParaRPr>
          </a:p>
        </p:txBody>
      </p:sp>
      <p:sp>
        <p:nvSpPr>
          <p:cNvPr id="138261" name="Rectangle 21"/>
          <p:cNvSpPr>
            <a:spLocks noGrp="1" noChangeArrowheads="1"/>
          </p:cNvSpPr>
          <p:nvPr>
            <p:ph type="body" idx="1"/>
          </p:nvPr>
        </p:nvSpPr>
        <p:spPr>
          <a:xfrm>
            <a:off x="685800" y="1981200"/>
            <a:ext cx="7772400" cy="1295400"/>
          </a:xfrm>
        </p:spPr>
        <p:txBody>
          <a:bodyPr/>
          <a:lstStyle/>
          <a:p>
            <a:pPr marL="609600" indent="-609600">
              <a:buClr>
                <a:schemeClr val="tx1"/>
              </a:buClr>
              <a:buFont typeface="Wingdings" pitchFamily="2" charset="2"/>
              <a:buAutoNum type="arabicPeriod"/>
            </a:pPr>
            <a:r>
              <a:rPr lang="en-US" smtClean="0">
                <a:solidFill>
                  <a:schemeClr val="folHlink"/>
                </a:solidFill>
                <a:latin typeface="Tahoma" pitchFamily="34" charset="0"/>
                <a:cs typeface="Tahoma" pitchFamily="34" charset="0"/>
              </a:rPr>
              <a:t>When we‘re puzzled by a patient but don’t know where to start.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82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38258"/>
                                        </p:tgtEl>
                                        <p:attrNameLst>
                                          <p:attrName>style.visibility</p:attrName>
                                        </p:attrNameLst>
                                      </p:cBhvr>
                                      <p:to>
                                        <p:strVal val="visible"/>
                                      </p:to>
                                    </p:set>
                                    <p:animEffect transition="in" filter="dissolve">
                                      <p:cBhvr>
                                        <p:cTn id="11" dur="500"/>
                                        <p:tgtEl>
                                          <p:spTgt spid="138258"/>
                                        </p:tgtEl>
                                      </p:cBhvr>
                                    </p:animEffect>
                                  </p:childTnLst>
                                </p:cTn>
                              </p:par>
                            </p:childTnLst>
                          </p:cTn>
                        </p:par>
                        <p:par>
                          <p:cTn id="12" fill="hold">
                            <p:stCondLst>
                              <p:cond delay="500"/>
                            </p:stCondLst>
                            <p:childTnLst>
                              <p:par>
                                <p:cTn id="13" presetID="9"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38242"/>
                                        </p:tgtEl>
                                        <p:attrNameLst>
                                          <p:attrName>style.visibility</p:attrName>
                                        </p:attrNameLst>
                                      </p:cBhvr>
                                      <p:to>
                                        <p:strVal val="visible"/>
                                      </p:to>
                                    </p:set>
                                    <p:animEffect transition="in" filter="dissolve">
                                      <p:cBhvr>
                                        <p:cTn id="15" dur="500"/>
                                        <p:tgtEl>
                                          <p:spTgt spid="138242"/>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138248"/>
                                        </p:tgtEl>
                                        <p:attrNameLst>
                                          <p:attrName>style.visibility</p:attrName>
                                        </p:attrNameLst>
                                      </p:cBhvr>
                                      <p:to>
                                        <p:strVal val="visible"/>
                                      </p:to>
                                    </p:set>
                                    <p:animEffect transition="in" filter="dissolve">
                                      <p:cBhvr>
                                        <p:cTn id="19" dur="500"/>
                                        <p:tgtEl>
                                          <p:spTgt spid="138248"/>
                                        </p:tgtEl>
                                      </p:cBhvr>
                                    </p:animEffect>
                                  </p:childTnLst>
                                </p:cTn>
                              </p:par>
                            </p:childTnLst>
                          </p:cTn>
                        </p:par>
                        <p:par>
                          <p:cTn id="20" fill="hold">
                            <p:stCondLst>
                              <p:cond delay="1500"/>
                            </p:stCondLst>
                            <p:childTnLst>
                              <p:par>
                                <p:cTn id="21" presetID="9" presetClass="entr" presetSubtype="0" fill="hold" nodeType="afterEffect">
                                  <p:stCondLst>
                                    <p:cond delay="1000"/>
                                  </p:stCondLst>
                                  <p:childTnLst>
                                    <p:set>
                                      <p:cBhvr>
                                        <p:cTn id="22" dur="1" fill="hold">
                                          <p:stCondLst>
                                            <p:cond delay="0"/>
                                          </p:stCondLst>
                                        </p:cTn>
                                        <p:tgtEl>
                                          <p:spTgt spid="138246"/>
                                        </p:tgtEl>
                                        <p:attrNameLst>
                                          <p:attrName>style.visibility</p:attrName>
                                        </p:attrNameLst>
                                      </p:cBhvr>
                                      <p:to>
                                        <p:strVal val="visible"/>
                                      </p:to>
                                    </p:set>
                                    <p:animEffect transition="in" filter="dissolve">
                                      <p:cBhvr>
                                        <p:cTn id="23" dur="500"/>
                                        <p:tgtEl>
                                          <p:spTgt spid="138246"/>
                                        </p:tgtEl>
                                      </p:cBhvr>
                                    </p:animEffect>
                                  </p:childTnLst>
                                </p:cTn>
                              </p:par>
                            </p:childTnLst>
                          </p:cTn>
                        </p:par>
                        <p:par>
                          <p:cTn id="24" fill="hold">
                            <p:stCondLst>
                              <p:cond delay="3000"/>
                            </p:stCondLst>
                            <p:childTnLst>
                              <p:par>
                                <p:cTn id="25" presetID="9" presetClass="entr" presetSubtype="0" fill="hold" nodeType="afterEffect">
                                  <p:stCondLst>
                                    <p:cond delay="0"/>
                                  </p:stCondLst>
                                  <p:childTnLst>
                                    <p:set>
                                      <p:cBhvr>
                                        <p:cTn id="26" dur="1" fill="hold">
                                          <p:stCondLst>
                                            <p:cond delay="0"/>
                                          </p:stCondLst>
                                        </p:cTn>
                                        <p:tgtEl>
                                          <p:spTgt spid="138247"/>
                                        </p:tgtEl>
                                        <p:attrNameLst>
                                          <p:attrName>style.visibility</p:attrName>
                                        </p:attrNameLst>
                                      </p:cBhvr>
                                      <p:to>
                                        <p:strVal val="visible"/>
                                      </p:to>
                                    </p:set>
                                    <p:animEffect transition="in" filter="dissolve">
                                      <p:cBhvr>
                                        <p:cTn id="27" dur="500"/>
                                        <p:tgtEl>
                                          <p:spTgt spid="138247"/>
                                        </p:tgtEl>
                                      </p:cBhvr>
                                    </p:animEffect>
                                  </p:childTnLst>
                                </p:cTn>
                              </p:par>
                            </p:childTnLst>
                          </p:cTn>
                        </p:par>
                        <p:par>
                          <p:cTn id="28" fill="hold">
                            <p:stCondLst>
                              <p:cond delay="3500"/>
                            </p:stCondLst>
                            <p:childTnLst>
                              <p:par>
                                <p:cTn id="29" presetID="9" presetClass="entr" presetSubtype="0" fill="hold" grpId="0" nodeType="afterEffect">
                                  <p:stCondLst>
                                    <p:cond delay="0"/>
                                  </p:stCondLst>
                                  <p:childTnLst>
                                    <p:set>
                                      <p:cBhvr>
                                        <p:cTn id="30" dur="1" fill="hold">
                                          <p:stCondLst>
                                            <p:cond delay="0"/>
                                          </p:stCondLst>
                                        </p:cTn>
                                        <p:tgtEl>
                                          <p:spTgt spid="138250"/>
                                        </p:tgtEl>
                                        <p:attrNameLst>
                                          <p:attrName>style.visibility</p:attrName>
                                        </p:attrNameLst>
                                      </p:cBhvr>
                                      <p:to>
                                        <p:strVal val="visible"/>
                                      </p:to>
                                    </p:set>
                                    <p:animEffect transition="in" filter="dissolve">
                                      <p:cBhvr>
                                        <p:cTn id="31" dur="500"/>
                                        <p:tgtEl>
                                          <p:spTgt spid="138250"/>
                                        </p:tgtEl>
                                      </p:cBhvr>
                                    </p:animEffect>
                                  </p:childTnLst>
                                </p:cTn>
                              </p:par>
                            </p:childTnLst>
                          </p:cTn>
                        </p:par>
                        <p:par>
                          <p:cTn id="32" fill="hold">
                            <p:stCondLst>
                              <p:cond delay="4000"/>
                            </p:stCondLst>
                            <p:childTnLst>
                              <p:par>
                                <p:cTn id="33" presetID="9" presetClass="entr" presetSubtype="0" fill="hold" nodeType="afterEffect">
                                  <p:stCondLst>
                                    <p:cond delay="1000"/>
                                  </p:stCondLst>
                                  <p:childTnLst>
                                    <p:set>
                                      <p:cBhvr>
                                        <p:cTn id="34" dur="1" fill="hold">
                                          <p:stCondLst>
                                            <p:cond delay="0"/>
                                          </p:stCondLst>
                                        </p:cTn>
                                        <p:tgtEl>
                                          <p:spTgt spid="138256"/>
                                        </p:tgtEl>
                                        <p:attrNameLst>
                                          <p:attrName>style.visibility</p:attrName>
                                        </p:attrNameLst>
                                      </p:cBhvr>
                                      <p:to>
                                        <p:strVal val="visible"/>
                                      </p:to>
                                    </p:set>
                                    <p:animEffect transition="in" filter="dissolve">
                                      <p:cBhvr>
                                        <p:cTn id="35" dur="500"/>
                                        <p:tgtEl>
                                          <p:spTgt spid="138256"/>
                                        </p:tgtEl>
                                      </p:cBhvr>
                                    </p:animEffect>
                                  </p:childTnLst>
                                </p:cTn>
                              </p:par>
                            </p:childTnLst>
                          </p:cTn>
                        </p:par>
                        <p:par>
                          <p:cTn id="36" fill="hold">
                            <p:stCondLst>
                              <p:cond delay="5500"/>
                            </p:stCondLst>
                            <p:childTnLst>
                              <p:par>
                                <p:cTn id="37" presetID="9" presetClass="entr" presetSubtype="0" fill="hold" grpId="0" nodeType="afterEffect">
                                  <p:stCondLst>
                                    <p:cond delay="0"/>
                                  </p:stCondLst>
                                  <p:childTnLst>
                                    <p:set>
                                      <p:cBhvr>
                                        <p:cTn id="38" dur="1" fill="hold">
                                          <p:stCondLst>
                                            <p:cond delay="0"/>
                                          </p:stCondLst>
                                        </p:cTn>
                                        <p:tgtEl>
                                          <p:spTgt spid="138257"/>
                                        </p:tgtEl>
                                        <p:attrNameLst>
                                          <p:attrName>style.visibility</p:attrName>
                                        </p:attrNameLst>
                                      </p:cBhvr>
                                      <p:to>
                                        <p:strVal val="visible"/>
                                      </p:to>
                                    </p:set>
                                    <p:animEffect transition="in" filter="dissolve">
                                      <p:cBhvr>
                                        <p:cTn id="39" dur="500"/>
                                        <p:tgtEl>
                                          <p:spTgt spid="138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autoUpdateAnimBg="0"/>
      <p:bldP spid="138248" grpId="0" autoUpdateAnimBg="0"/>
      <p:bldP spid="138250" grpId="0" autoUpdateAnimBg="0"/>
      <p:bldP spid="138257" grpId="0" autoUpdateAnimBg="0"/>
      <p:bldP spid="138261"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3"/>
          <p:cNvSpPr>
            <a:spLocks noGrp="1" noChangeArrowheads="1"/>
          </p:cNvSpPr>
          <p:nvPr>
            <p:ph type="body" idx="1"/>
          </p:nvPr>
        </p:nvSpPr>
        <p:spPr/>
        <p:txBody>
          <a:bodyPr/>
          <a:lstStyle/>
          <a:p>
            <a:pPr marL="609600" indent="-609600">
              <a:buClr>
                <a:schemeClr val="tx1"/>
              </a:buClr>
              <a:buFont typeface="Wingdings" pitchFamily="2" charset="2"/>
              <a:buAutoNum type="arabicPeriod" startAt="2"/>
            </a:pPr>
            <a:r>
              <a:rPr lang="en-US" smtClean="0">
                <a:solidFill>
                  <a:schemeClr val="folHlink"/>
                </a:solidFill>
                <a:latin typeface="Tahoma" pitchFamily="34" charset="0"/>
                <a:cs typeface="Arial" pitchFamily="34" charset="0"/>
              </a:rPr>
              <a:t>When we have trouble articulating the question</a:t>
            </a:r>
            <a:r>
              <a:rPr lang="en-US" b="1" smtClean="0">
                <a:solidFill>
                  <a:schemeClr val="folHlink"/>
                </a:solidFill>
                <a:latin typeface="Tahoma" pitchFamily="34" charset="0"/>
                <a:cs typeface="Arial" pitchFamily="34" charset="0"/>
              </a:rPr>
              <a:t>.</a:t>
            </a:r>
            <a:r>
              <a:rPr lang="en-US" smtClean="0">
                <a:solidFill>
                  <a:schemeClr val="folHlink"/>
                </a:solidFill>
                <a:latin typeface="Tahoma" pitchFamily="34" charset="0"/>
                <a:cs typeface="Arial" pitchFamily="34" charset="0"/>
              </a:rPr>
              <a:t> </a:t>
            </a:r>
          </a:p>
        </p:txBody>
      </p:sp>
      <p:sp>
        <p:nvSpPr>
          <p:cNvPr id="65542" name="Rectangle 19"/>
          <p:cNvSpPr>
            <a:spLocks noChangeArrowheads="1"/>
          </p:cNvSpPr>
          <p:nvPr/>
        </p:nvSpPr>
        <p:spPr bwMode="auto">
          <a:xfrm>
            <a:off x="785813" y="285750"/>
            <a:ext cx="7772400" cy="1143000"/>
          </a:xfrm>
          <a:prstGeom prst="rect">
            <a:avLst/>
          </a:prstGeom>
          <a:solidFill>
            <a:srgbClr val="DDFFDD"/>
          </a:solidFill>
          <a:ln w="9525">
            <a:noFill/>
            <a:miter lim="800000"/>
            <a:headEnd/>
            <a:tailEnd/>
          </a:ln>
        </p:spPr>
        <p:txBody>
          <a:bodyPr anchor="ctr"/>
          <a:lstStyle/>
          <a:p>
            <a:pPr algn="ctr" rtl="1"/>
            <a:r>
              <a:rPr lang="en-US" sz="4400">
                <a:solidFill>
                  <a:schemeClr val="tx2"/>
                </a:solidFill>
                <a:latin typeface="Calibri" pitchFamily="34" charset="0"/>
              </a:rPr>
              <a:t>Problems in Posing Answerable Questions</a:t>
            </a:r>
            <a:endParaRPr lang="en-US" sz="4400">
              <a:solidFill>
                <a:schemeClr val="tx2"/>
              </a:solidFill>
              <a:latin typeface="Times New Roman" pitchFamily="18" charset="0"/>
            </a:endParaRPr>
          </a:p>
        </p:txBody>
      </p:sp>
      <p:sp>
        <p:nvSpPr>
          <p:cNvPr id="65543" name="Title 7"/>
          <p:cNvSpPr>
            <a:spLocks noGrp="1"/>
          </p:cNvSpPr>
          <p:nvPr>
            <p:ph type="title"/>
          </p:nvPr>
        </p:nvSpPr>
        <p:spPr/>
        <p:txBody>
          <a:bodyPr/>
          <a:lstStyle/>
          <a:p>
            <a:endParaRPr lang="x-none" dirty="0"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228600"/>
            <a:ext cx="7772400" cy="1524000"/>
          </a:xfrm>
          <a:solidFill>
            <a:srgbClr val="DDFFDD"/>
          </a:solidFill>
        </p:spPr>
        <p:txBody>
          <a:bodyPr/>
          <a:lstStyle/>
          <a:p>
            <a:r>
              <a:rPr lang="en-US" sz="3600" dirty="0" smtClean="0">
                <a:latin typeface="Tahoma" pitchFamily="34" charset="0"/>
                <a:cs typeface="Times New Roman" pitchFamily="18" charset="0"/>
              </a:rPr>
              <a:t>Examples where POE does not confirm DO (surrogate) end points</a:t>
            </a:r>
            <a:r>
              <a:rPr lang="en-US" dirty="0" smtClean="0">
                <a:cs typeface="Times New Roman" pitchFamily="18" charset="0"/>
              </a:rPr>
              <a:t> </a:t>
            </a:r>
          </a:p>
        </p:txBody>
      </p:sp>
      <p:graphicFrame>
        <p:nvGraphicFramePr>
          <p:cNvPr id="136224" name="Group 32"/>
          <p:cNvGraphicFramePr>
            <a:graphicFrameLocks noGrp="1"/>
          </p:cNvGraphicFramePr>
          <p:nvPr/>
        </p:nvGraphicFramePr>
        <p:xfrm>
          <a:off x="381000" y="1752600"/>
          <a:ext cx="8153400" cy="4776788"/>
        </p:xfrm>
        <a:graphic>
          <a:graphicData uri="http://schemas.openxmlformats.org/drawingml/2006/table">
            <a:tbl>
              <a:tblPr/>
              <a:tblGrid>
                <a:gridCol w="2895600"/>
                <a:gridCol w="2743200"/>
                <a:gridCol w="2514600"/>
              </a:tblGrid>
              <a:tr h="1066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0" i="0" u="none" strike="noStrike" cap="none" normalizeH="0" baseline="0" dirty="0" smtClean="0">
                          <a:ln>
                            <a:noFill/>
                          </a:ln>
                          <a:solidFill>
                            <a:srgbClr val="000000"/>
                          </a:solidFill>
                          <a:effectLst/>
                          <a:latin typeface="Tahoma" pitchFamily="34" charset="0"/>
                        </a:rPr>
                        <a:t>Disease and intervention</a:t>
                      </a:r>
                      <a:r>
                        <a:rPr kumimoji="0" lang="en-US" sz="2800" b="0" i="0" u="none" strike="noStrike" cap="none" normalizeH="0" baseline="0" dirty="0" smtClean="0">
                          <a:ln>
                            <a:noFill/>
                          </a:ln>
                          <a:solidFill>
                            <a:srgbClr val="000000"/>
                          </a:solidFill>
                          <a:effectLst/>
                          <a:latin typeface="Tahoma" pitchFamily="34" charset="0"/>
                        </a:rPr>
                        <a:t> </a:t>
                      </a:r>
                      <a:endParaRPr kumimoji="0" lang="en-US" sz="2800" b="0" i="0" u="none" strike="noStrike" cap="none" normalizeH="0" baseline="0" dirty="0" smtClean="0">
                        <a:ln>
                          <a:noFill/>
                        </a:ln>
                        <a:solidFill>
                          <a:srgbClr val="000000"/>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1" i="0" u="none" strike="noStrike" cap="none" normalizeH="0" baseline="0" smtClean="0">
                          <a:ln>
                            <a:noFill/>
                          </a:ln>
                          <a:solidFill>
                            <a:srgbClr val="000000"/>
                          </a:solidFill>
                          <a:effectLst/>
                          <a:latin typeface="Tahoma" pitchFamily="34" charset="0"/>
                        </a:rPr>
                        <a:t>DOE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1" i="0" u="none" strike="noStrike" cap="none" normalizeH="0" baseline="0" dirty="0" smtClean="0">
                          <a:ln>
                            <a:noFill/>
                          </a:ln>
                          <a:solidFill>
                            <a:srgbClr val="000000"/>
                          </a:solidFill>
                          <a:effectLst/>
                          <a:latin typeface="Tahoma" pitchFamily="34" charset="0"/>
                        </a:rPr>
                        <a:t>POE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0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2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6221" name="Text Box 29"/>
          <p:cNvSpPr txBox="1">
            <a:spLocks noChangeArrowheads="1"/>
          </p:cNvSpPr>
          <p:nvPr/>
        </p:nvSpPr>
        <p:spPr bwMode="auto">
          <a:xfrm>
            <a:off x="457200" y="2971800"/>
            <a:ext cx="2895600" cy="1570038"/>
          </a:xfrm>
          <a:prstGeom prst="rect">
            <a:avLst/>
          </a:prstGeom>
          <a:noFill/>
          <a:ln w="9525">
            <a:noFill/>
            <a:miter lim="800000"/>
            <a:headEnd/>
            <a:tailEnd/>
          </a:ln>
          <a:effectLst/>
        </p:spPr>
        <p:txBody>
          <a:bodyPr>
            <a:spAutoFit/>
          </a:bodyPr>
          <a:lstStyle/>
          <a:p>
            <a:pPr rtl="1" fontAlgn="auto">
              <a:spcBef>
                <a:spcPts val="0"/>
              </a:spcBef>
              <a:spcAft>
                <a:spcPts val="0"/>
              </a:spcAft>
              <a:defRPr/>
            </a:pPr>
            <a:r>
              <a:rPr lang="en-US" sz="2400" dirty="0">
                <a:solidFill>
                  <a:srgbClr val="000000"/>
                </a:solidFill>
                <a:latin typeface="+mn-lt"/>
                <a:cs typeface="Arial" charset="0"/>
              </a:rPr>
              <a:t>Ventricular arrhythmia after MI and use of </a:t>
            </a:r>
            <a:r>
              <a:rPr lang="en-US" sz="2400" dirty="0" err="1">
                <a:solidFill>
                  <a:srgbClr val="000000"/>
                </a:solidFill>
                <a:latin typeface="+mn-lt"/>
                <a:cs typeface="Arial" charset="0"/>
              </a:rPr>
              <a:t>lidocaine</a:t>
            </a:r>
            <a:r>
              <a:rPr lang="en-US" sz="2400" dirty="0">
                <a:solidFill>
                  <a:srgbClr val="000000"/>
                </a:solidFill>
                <a:latin typeface="+mn-lt"/>
                <a:cs typeface="Arial" charset="0"/>
              </a:rPr>
              <a:t> prophylaxis</a:t>
            </a:r>
            <a:endParaRPr lang="en-US" dirty="0">
              <a:solidFill>
                <a:srgbClr val="000000"/>
              </a:solidFill>
              <a:effectLst>
                <a:outerShdw blurRad="38100" dist="38100" dir="2700000" algn="tl">
                  <a:srgbClr val="000000"/>
                </a:outerShdw>
              </a:effectLst>
              <a:latin typeface="+mn-lt"/>
              <a:cs typeface="+mn-cs"/>
            </a:endParaRPr>
          </a:p>
        </p:txBody>
      </p:sp>
      <p:sp>
        <p:nvSpPr>
          <p:cNvPr id="136223" name="Text Box 31"/>
          <p:cNvSpPr txBox="1">
            <a:spLocks noChangeArrowheads="1"/>
          </p:cNvSpPr>
          <p:nvPr/>
        </p:nvSpPr>
        <p:spPr bwMode="auto">
          <a:xfrm>
            <a:off x="3276600" y="3041650"/>
            <a:ext cx="2743200" cy="1200150"/>
          </a:xfrm>
          <a:prstGeom prst="rect">
            <a:avLst/>
          </a:prstGeom>
          <a:noFill/>
          <a:ln w="9525">
            <a:noFill/>
            <a:miter lim="800000"/>
            <a:headEnd/>
            <a:tailEnd/>
          </a:ln>
        </p:spPr>
        <p:txBody>
          <a:bodyPr>
            <a:spAutoFit/>
          </a:bodyPr>
          <a:lstStyle/>
          <a:p>
            <a:r>
              <a:rPr lang="en-US" sz="2400" dirty="0">
                <a:solidFill>
                  <a:srgbClr val="000000"/>
                </a:solidFill>
                <a:latin typeface="Calibri" pitchFamily="34" charset="0"/>
              </a:rPr>
              <a:t>Decreased risk of ventricular arrhythmia</a:t>
            </a:r>
          </a:p>
        </p:txBody>
      </p:sp>
      <p:sp>
        <p:nvSpPr>
          <p:cNvPr id="136225" name="Text Box 33"/>
          <p:cNvSpPr txBox="1">
            <a:spLocks noChangeArrowheads="1"/>
          </p:cNvSpPr>
          <p:nvPr/>
        </p:nvSpPr>
        <p:spPr bwMode="auto">
          <a:xfrm>
            <a:off x="6115050" y="2971800"/>
            <a:ext cx="2343150" cy="830263"/>
          </a:xfrm>
          <a:prstGeom prst="rect">
            <a:avLst/>
          </a:prstGeom>
          <a:noFill/>
          <a:ln w="9525">
            <a:noFill/>
            <a:miter lim="800000"/>
            <a:headEnd/>
            <a:tailEnd/>
          </a:ln>
          <a:effectLst/>
        </p:spPr>
        <p:txBody>
          <a:bodyPr>
            <a:spAutoFit/>
          </a:bodyPr>
          <a:lstStyle/>
          <a:p>
            <a:pPr rtl="1" fontAlgn="auto">
              <a:spcBef>
                <a:spcPts val="0"/>
              </a:spcBef>
              <a:spcAft>
                <a:spcPts val="0"/>
              </a:spcAft>
              <a:defRPr/>
            </a:pPr>
            <a:r>
              <a:rPr lang="en-US" sz="2400" dirty="0">
                <a:solidFill>
                  <a:srgbClr val="000000"/>
                </a:solidFill>
                <a:latin typeface="+mn-lt"/>
                <a:cs typeface="Arial" charset="0"/>
              </a:rPr>
              <a:t>Increase in mortality</a:t>
            </a:r>
            <a:r>
              <a:rPr lang="en-US" sz="2400" dirty="0">
                <a:solidFill>
                  <a:srgbClr val="000000"/>
                </a:solidFill>
                <a:latin typeface="Times New Roman" pitchFamily="18" charset="0"/>
                <a:cs typeface="Arial" charset="0"/>
              </a:rPr>
              <a:t> </a:t>
            </a:r>
            <a:endParaRPr lang="en-US" dirty="0">
              <a:solidFill>
                <a:srgbClr val="000000"/>
              </a:solidFill>
              <a:effectLst>
                <a:outerShdw blurRad="38100" dist="38100" dir="2700000" algn="tl">
                  <a:srgbClr val="000000"/>
                </a:outerShdw>
              </a:effectLst>
              <a:latin typeface="+mn-lt"/>
              <a:cs typeface="+mn-cs"/>
            </a:endParaRPr>
          </a:p>
        </p:txBody>
      </p:sp>
      <p:sp>
        <p:nvSpPr>
          <p:cNvPr id="136226" name="Text Box 34"/>
          <p:cNvSpPr txBox="1">
            <a:spLocks noChangeArrowheads="1"/>
          </p:cNvSpPr>
          <p:nvPr/>
        </p:nvSpPr>
        <p:spPr bwMode="auto">
          <a:xfrm>
            <a:off x="381000" y="4572000"/>
            <a:ext cx="2743200" cy="830263"/>
          </a:xfrm>
          <a:prstGeom prst="rect">
            <a:avLst/>
          </a:prstGeom>
          <a:noFill/>
          <a:ln w="9525">
            <a:noFill/>
            <a:miter lim="800000"/>
            <a:headEnd/>
            <a:tailEnd/>
          </a:ln>
        </p:spPr>
        <p:txBody>
          <a:bodyPr>
            <a:spAutoFit/>
          </a:bodyPr>
          <a:lstStyle/>
          <a:p>
            <a:pPr rtl="1"/>
            <a:r>
              <a:rPr lang="en-US" sz="2400" dirty="0">
                <a:solidFill>
                  <a:srgbClr val="000000"/>
                </a:solidFill>
                <a:latin typeface="Calibri" pitchFamily="34" charset="0"/>
              </a:rPr>
              <a:t>Heart failure and use of </a:t>
            </a:r>
            <a:r>
              <a:rPr lang="en-US" sz="2400" dirty="0" err="1">
                <a:solidFill>
                  <a:srgbClr val="000000"/>
                </a:solidFill>
                <a:latin typeface="Calibri" pitchFamily="34" charset="0"/>
              </a:rPr>
              <a:t>digoxin</a:t>
            </a:r>
            <a:endParaRPr lang="en-US" sz="2400" dirty="0">
              <a:solidFill>
                <a:srgbClr val="000000"/>
              </a:solidFill>
              <a:latin typeface="Calibri" pitchFamily="34" charset="0"/>
            </a:endParaRPr>
          </a:p>
        </p:txBody>
      </p:sp>
      <p:sp>
        <p:nvSpPr>
          <p:cNvPr id="136227" name="Text Box 35"/>
          <p:cNvSpPr txBox="1">
            <a:spLocks noChangeArrowheads="1"/>
          </p:cNvSpPr>
          <p:nvPr/>
        </p:nvSpPr>
        <p:spPr bwMode="auto">
          <a:xfrm>
            <a:off x="3276600" y="4572000"/>
            <a:ext cx="2743200" cy="830263"/>
          </a:xfrm>
          <a:prstGeom prst="rect">
            <a:avLst/>
          </a:prstGeom>
          <a:noFill/>
          <a:ln w="9525">
            <a:noFill/>
            <a:miter lim="800000"/>
            <a:headEnd/>
            <a:tailEnd/>
          </a:ln>
        </p:spPr>
        <p:txBody>
          <a:bodyPr>
            <a:spAutoFit/>
          </a:bodyPr>
          <a:lstStyle/>
          <a:p>
            <a:r>
              <a:rPr lang="en-US" sz="2400" dirty="0">
                <a:solidFill>
                  <a:srgbClr val="000000"/>
                </a:solidFill>
                <a:latin typeface="Calibri" pitchFamily="34" charset="0"/>
              </a:rPr>
              <a:t>Increase in exercise tolerance</a:t>
            </a:r>
          </a:p>
        </p:txBody>
      </p:sp>
      <p:sp>
        <p:nvSpPr>
          <p:cNvPr id="136228" name="Text Box 36"/>
          <p:cNvSpPr txBox="1">
            <a:spLocks noChangeArrowheads="1"/>
          </p:cNvSpPr>
          <p:nvPr/>
        </p:nvSpPr>
        <p:spPr bwMode="auto">
          <a:xfrm>
            <a:off x="6172200" y="4572000"/>
            <a:ext cx="2209800" cy="830263"/>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2400" dirty="0">
                <a:solidFill>
                  <a:srgbClr val="000000"/>
                </a:solidFill>
                <a:latin typeface="+mn-lt"/>
                <a:cs typeface="Arial" charset="0"/>
              </a:rPr>
              <a:t>No effect on mortality</a:t>
            </a:r>
            <a:endParaRPr lang="en-US" dirty="0">
              <a:solidFill>
                <a:srgbClr val="000000"/>
              </a:solidFill>
              <a:effectLst>
                <a:outerShdw blurRad="38100" dist="38100" dir="2700000" algn="tl">
                  <a:srgbClr val="000000"/>
                </a:outerShdw>
              </a:effectLst>
              <a:latin typeface="+mn-lt"/>
              <a:cs typeface="+mn-cs"/>
            </a:endParaRPr>
          </a:p>
        </p:txBody>
      </p:sp>
      <p:sp>
        <p:nvSpPr>
          <p:cNvPr id="136229" name="Text Box 37"/>
          <p:cNvSpPr txBox="1">
            <a:spLocks noChangeArrowheads="1"/>
          </p:cNvSpPr>
          <p:nvPr/>
        </p:nvSpPr>
        <p:spPr bwMode="auto">
          <a:xfrm>
            <a:off x="381000" y="5562600"/>
            <a:ext cx="2819400" cy="830263"/>
          </a:xfrm>
          <a:prstGeom prst="rect">
            <a:avLst/>
          </a:prstGeom>
          <a:noFill/>
          <a:ln w="9525">
            <a:noFill/>
            <a:miter lim="800000"/>
            <a:headEnd/>
            <a:tailEnd/>
          </a:ln>
          <a:effectLst/>
        </p:spPr>
        <p:txBody>
          <a:bodyPr>
            <a:spAutoFit/>
          </a:bodyPr>
          <a:lstStyle/>
          <a:p>
            <a:pPr rtl="1" fontAlgn="auto">
              <a:spcBef>
                <a:spcPts val="0"/>
              </a:spcBef>
              <a:spcAft>
                <a:spcPts val="0"/>
              </a:spcAft>
              <a:defRPr/>
            </a:pPr>
            <a:r>
              <a:rPr lang="en-US" sz="2400" dirty="0">
                <a:solidFill>
                  <a:srgbClr val="000000"/>
                </a:solidFill>
                <a:latin typeface="+mn-lt"/>
                <a:cs typeface="Arial" charset="0"/>
              </a:rPr>
              <a:t>Blood lipid lowering and </a:t>
            </a:r>
            <a:r>
              <a:rPr lang="en-US" sz="2400" dirty="0" err="1">
                <a:solidFill>
                  <a:srgbClr val="000000"/>
                </a:solidFill>
                <a:latin typeface="+mn-lt"/>
                <a:cs typeface="Arial" charset="0"/>
              </a:rPr>
              <a:t>clofibrate</a:t>
            </a:r>
            <a:endParaRPr lang="en-US" dirty="0">
              <a:solidFill>
                <a:srgbClr val="000000"/>
              </a:solidFill>
              <a:effectLst>
                <a:outerShdw blurRad="38100" dist="38100" dir="2700000" algn="tl">
                  <a:srgbClr val="000000"/>
                </a:outerShdw>
              </a:effectLst>
              <a:latin typeface="+mn-lt"/>
              <a:cs typeface="+mn-cs"/>
            </a:endParaRPr>
          </a:p>
        </p:txBody>
      </p:sp>
      <p:sp>
        <p:nvSpPr>
          <p:cNvPr id="136230" name="Text Box 38"/>
          <p:cNvSpPr txBox="1">
            <a:spLocks noChangeArrowheads="1"/>
          </p:cNvSpPr>
          <p:nvPr/>
        </p:nvSpPr>
        <p:spPr bwMode="auto">
          <a:xfrm>
            <a:off x="3390900" y="5562600"/>
            <a:ext cx="2514600" cy="830997"/>
          </a:xfrm>
          <a:prstGeom prst="rect">
            <a:avLst/>
          </a:prstGeom>
          <a:noFill/>
          <a:ln w="9525">
            <a:noFill/>
            <a:miter lim="800000"/>
            <a:headEnd/>
            <a:tailEnd/>
          </a:ln>
          <a:effectLst/>
        </p:spPr>
        <p:txBody>
          <a:bodyPr>
            <a:spAutoFit/>
          </a:bodyPr>
          <a:lstStyle/>
          <a:p>
            <a:pPr algn="r" rtl="1" fontAlgn="auto">
              <a:spcBef>
                <a:spcPts val="0"/>
              </a:spcBef>
              <a:spcAft>
                <a:spcPts val="0"/>
              </a:spcAft>
              <a:defRPr/>
            </a:pPr>
            <a:r>
              <a:rPr lang="en-US" sz="2400" dirty="0">
                <a:solidFill>
                  <a:srgbClr val="000000"/>
                </a:solidFill>
                <a:latin typeface="+mn-lt"/>
                <a:cs typeface="Arial" charset="0"/>
              </a:rPr>
              <a:t>Lowered lipid concentration </a:t>
            </a:r>
            <a:endParaRPr lang="en-US" dirty="0">
              <a:solidFill>
                <a:srgbClr val="000000"/>
              </a:solidFill>
              <a:effectLst>
                <a:outerShdw blurRad="38100" dist="38100" dir="2700000" algn="tl">
                  <a:srgbClr val="000000"/>
                </a:outerShdw>
              </a:effectLst>
              <a:latin typeface="+mn-lt"/>
              <a:cs typeface="+mn-cs"/>
            </a:endParaRPr>
          </a:p>
        </p:txBody>
      </p:sp>
      <p:sp>
        <p:nvSpPr>
          <p:cNvPr id="136231" name="Text Box 39"/>
          <p:cNvSpPr txBox="1">
            <a:spLocks noChangeArrowheads="1"/>
          </p:cNvSpPr>
          <p:nvPr/>
        </p:nvSpPr>
        <p:spPr bwMode="auto">
          <a:xfrm>
            <a:off x="6019800" y="5638800"/>
            <a:ext cx="3124200" cy="830263"/>
          </a:xfrm>
          <a:prstGeom prst="rect">
            <a:avLst/>
          </a:prstGeom>
          <a:noFill/>
          <a:ln w="9525">
            <a:noFill/>
            <a:miter lim="800000"/>
            <a:headEnd/>
            <a:tailEnd/>
          </a:ln>
        </p:spPr>
        <p:txBody>
          <a:bodyPr>
            <a:spAutoFit/>
          </a:bodyPr>
          <a:lstStyle/>
          <a:p>
            <a:r>
              <a:rPr lang="en-US" sz="2400" dirty="0">
                <a:solidFill>
                  <a:srgbClr val="000000"/>
                </a:solidFill>
                <a:latin typeface="Calibri" pitchFamily="34" charset="0"/>
              </a:rPr>
              <a:t>Increased non-cardiac mortality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221"/>
                                        </p:tgtEl>
                                        <p:attrNameLst>
                                          <p:attrName>style.visibility</p:attrName>
                                        </p:attrNameLst>
                                      </p:cBhvr>
                                      <p:to>
                                        <p:strVal val="visible"/>
                                      </p:to>
                                    </p:set>
                                    <p:animEffect transition="in" filter="dissolve">
                                      <p:cBhvr>
                                        <p:cTn id="7" dur="500"/>
                                        <p:tgtEl>
                                          <p:spTgt spid="1362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223"/>
                                        </p:tgtEl>
                                        <p:attrNameLst>
                                          <p:attrName>style.visibility</p:attrName>
                                        </p:attrNameLst>
                                      </p:cBhvr>
                                      <p:to>
                                        <p:strVal val="visible"/>
                                      </p:to>
                                    </p:set>
                                    <p:animEffect transition="in" filter="dissolve">
                                      <p:cBhvr>
                                        <p:cTn id="12" dur="500"/>
                                        <p:tgtEl>
                                          <p:spTgt spid="13622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6225"/>
                                        </p:tgtEl>
                                        <p:attrNameLst>
                                          <p:attrName>style.visibility</p:attrName>
                                        </p:attrNameLst>
                                      </p:cBhvr>
                                      <p:to>
                                        <p:strVal val="visible"/>
                                      </p:to>
                                    </p:set>
                                    <p:animEffect transition="in" filter="dissolve">
                                      <p:cBhvr>
                                        <p:cTn id="17" dur="500"/>
                                        <p:tgtEl>
                                          <p:spTgt spid="13622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6226"/>
                                        </p:tgtEl>
                                        <p:attrNameLst>
                                          <p:attrName>style.visibility</p:attrName>
                                        </p:attrNameLst>
                                      </p:cBhvr>
                                      <p:to>
                                        <p:strVal val="visible"/>
                                      </p:to>
                                    </p:set>
                                    <p:animEffect transition="in" filter="dissolve">
                                      <p:cBhvr>
                                        <p:cTn id="22" dur="500"/>
                                        <p:tgtEl>
                                          <p:spTgt spid="13622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6227"/>
                                        </p:tgtEl>
                                        <p:attrNameLst>
                                          <p:attrName>style.visibility</p:attrName>
                                        </p:attrNameLst>
                                      </p:cBhvr>
                                      <p:to>
                                        <p:strVal val="visible"/>
                                      </p:to>
                                    </p:set>
                                    <p:animEffect transition="in" filter="dissolve">
                                      <p:cBhvr>
                                        <p:cTn id="27" dur="500"/>
                                        <p:tgtEl>
                                          <p:spTgt spid="13622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6228"/>
                                        </p:tgtEl>
                                        <p:attrNameLst>
                                          <p:attrName>style.visibility</p:attrName>
                                        </p:attrNameLst>
                                      </p:cBhvr>
                                      <p:to>
                                        <p:strVal val="visible"/>
                                      </p:to>
                                    </p:set>
                                    <p:animEffect transition="in" filter="dissolve">
                                      <p:cBhvr>
                                        <p:cTn id="32" dur="500"/>
                                        <p:tgtEl>
                                          <p:spTgt spid="136228"/>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6229"/>
                                        </p:tgtEl>
                                        <p:attrNameLst>
                                          <p:attrName>style.visibility</p:attrName>
                                        </p:attrNameLst>
                                      </p:cBhvr>
                                      <p:to>
                                        <p:strVal val="visible"/>
                                      </p:to>
                                    </p:set>
                                    <p:animEffect transition="in" filter="dissolve">
                                      <p:cBhvr>
                                        <p:cTn id="37" dur="500"/>
                                        <p:tgtEl>
                                          <p:spTgt spid="136229"/>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6230"/>
                                        </p:tgtEl>
                                        <p:attrNameLst>
                                          <p:attrName>style.visibility</p:attrName>
                                        </p:attrNameLst>
                                      </p:cBhvr>
                                      <p:to>
                                        <p:strVal val="visible"/>
                                      </p:to>
                                    </p:set>
                                    <p:animEffect transition="in" filter="dissolve">
                                      <p:cBhvr>
                                        <p:cTn id="42" dur="500"/>
                                        <p:tgtEl>
                                          <p:spTgt spid="13623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36231"/>
                                        </p:tgtEl>
                                        <p:attrNameLst>
                                          <p:attrName>style.visibility</p:attrName>
                                        </p:attrNameLst>
                                      </p:cBhvr>
                                      <p:to>
                                        <p:strVal val="visible"/>
                                      </p:to>
                                    </p:set>
                                    <p:animEffect transition="in" filter="dissolve">
                                      <p:cBhvr>
                                        <p:cTn id="47" dur="500"/>
                                        <p:tgtEl>
                                          <p:spTgt spid="136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21" grpId="0" autoUpdateAnimBg="0"/>
      <p:bldP spid="136223" grpId="0" autoUpdateAnimBg="0"/>
      <p:bldP spid="136225" grpId="0" autoUpdateAnimBg="0"/>
      <p:bldP spid="136226" grpId="0" autoUpdateAnimBg="0"/>
      <p:bldP spid="136227" grpId="0" autoUpdateAnimBg="0"/>
      <p:bldP spid="136228" grpId="0" autoUpdateAnimBg="0"/>
      <p:bldP spid="136229" grpId="0" autoUpdateAnimBg="0"/>
      <p:bldP spid="136230" grpId="0" autoUpdateAnimBg="0"/>
      <p:bldP spid="136231"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solidFill>
            <a:srgbClr val="C3D69B"/>
          </a:solidFill>
          <a:ln>
            <a:solidFill>
              <a:schemeClr val="accent3">
                <a:lumMod val="60000"/>
                <a:lumOff val="40000"/>
              </a:schemeClr>
            </a:solidFill>
          </a:ln>
        </p:spPr>
        <p:txBody>
          <a:bodyPr rtlCol="1">
            <a:normAutofit fontScale="90000"/>
          </a:bodyPr>
          <a:lstStyle/>
          <a:p>
            <a:pPr fontAlgn="auto">
              <a:spcAft>
                <a:spcPts val="0"/>
              </a:spcAft>
              <a:defRPr/>
            </a:pPr>
            <a:r>
              <a:rPr lang="en-US" dirty="0" smtClean="0">
                <a:latin typeface="Tahoma" pitchFamily="34" charset="0"/>
                <a:cs typeface="Tahoma" pitchFamily="34" charset="0"/>
              </a:rPr>
              <a:t>Problems in Posing Answerable Questions</a:t>
            </a:r>
            <a:endParaRPr lang="en-US" dirty="0" smtClean="0"/>
          </a:p>
        </p:txBody>
      </p:sp>
      <p:sp>
        <p:nvSpPr>
          <p:cNvPr id="129027" name="Rectangle 3"/>
          <p:cNvSpPr>
            <a:spLocks noGrp="1" noChangeArrowheads="1"/>
          </p:cNvSpPr>
          <p:nvPr>
            <p:ph type="body" idx="1"/>
          </p:nvPr>
        </p:nvSpPr>
        <p:spPr>
          <a:xfrm>
            <a:off x="685800" y="1981200"/>
            <a:ext cx="7772400" cy="1295400"/>
          </a:xfrm>
        </p:spPr>
        <p:txBody>
          <a:bodyPr/>
          <a:lstStyle/>
          <a:p>
            <a:pPr marL="609600" indent="-609600">
              <a:buClr>
                <a:schemeClr val="tx1"/>
              </a:buClr>
              <a:buFont typeface="Wingdings" pitchFamily="2" charset="2"/>
              <a:buAutoNum type="arabicPeriod" startAt="3"/>
            </a:pPr>
            <a:r>
              <a:rPr lang="en-US" smtClean="0">
                <a:solidFill>
                  <a:schemeClr val="folHlink"/>
                </a:solidFill>
                <a:latin typeface="Tahoma" pitchFamily="34" charset="0"/>
                <a:cs typeface="Arial" pitchFamily="34" charset="0"/>
              </a:rPr>
              <a:t>When we have more questions than time. </a:t>
            </a:r>
          </a:p>
        </p:txBody>
      </p:sp>
      <p:pic>
        <p:nvPicPr>
          <p:cNvPr id="129028" name="Picture 4" descr="bs00559_"/>
          <p:cNvPicPr>
            <a:picLocks noChangeAspect="1" noChangeArrowheads="1"/>
          </p:cNvPicPr>
          <p:nvPr/>
        </p:nvPicPr>
        <p:blipFill>
          <a:blip r:embed="rId2" cstate="print"/>
          <a:srcRect/>
          <a:stretch>
            <a:fillRect/>
          </a:stretch>
        </p:blipFill>
        <p:spPr bwMode="auto">
          <a:xfrm>
            <a:off x="4953000" y="4191000"/>
            <a:ext cx="2667000" cy="1600200"/>
          </a:xfrm>
          <a:prstGeom prst="rect">
            <a:avLst/>
          </a:prstGeom>
          <a:noFill/>
          <a:ln w="9525">
            <a:noFill/>
            <a:miter lim="800000"/>
            <a:headEnd/>
            <a:tailEnd/>
          </a:ln>
        </p:spPr>
      </p:pic>
      <p:sp>
        <p:nvSpPr>
          <p:cNvPr id="129029" name="Text Box 5"/>
          <p:cNvSpPr txBox="1">
            <a:spLocks noChangeArrowheads="1"/>
          </p:cNvSpPr>
          <p:nvPr/>
        </p:nvSpPr>
        <p:spPr bwMode="auto">
          <a:xfrm>
            <a:off x="3085031" y="3505200"/>
            <a:ext cx="1867969" cy="461665"/>
          </a:xfrm>
          <a:prstGeom prst="rect">
            <a:avLst/>
          </a:prstGeom>
          <a:noFill/>
          <a:ln w="9525">
            <a:noFill/>
            <a:miter lim="800000"/>
            <a:headEnd/>
            <a:tailEnd/>
          </a:ln>
          <a:effectLst/>
        </p:spPr>
        <p:txBody>
          <a:bodyPr wrap="none">
            <a:spAutoFit/>
          </a:bodyPr>
          <a:lstStyle/>
          <a:p>
            <a:pPr algn="r" rtl="1" fontAlgn="auto">
              <a:spcBef>
                <a:spcPts val="0"/>
              </a:spcBef>
              <a:spcAft>
                <a:spcPts val="0"/>
              </a:spcAft>
              <a:defRPr/>
            </a:pPr>
            <a:r>
              <a:rPr lang="en-US" sz="2400" dirty="0">
                <a:effectLst>
                  <a:outerShdw blurRad="38100" dist="38100" dir="2700000" algn="tl">
                    <a:srgbClr val="000000"/>
                  </a:outerShdw>
                </a:effectLst>
                <a:latin typeface="+mn-lt"/>
                <a:cs typeface="+mn-cs"/>
              </a:rPr>
              <a:t>Prioritize Qs !</a:t>
            </a:r>
          </a:p>
        </p:txBody>
      </p:sp>
      <p:pic>
        <p:nvPicPr>
          <p:cNvPr id="129030" name="Picture 6" descr="j0299171"/>
          <p:cNvPicPr>
            <a:picLocks noChangeAspect="1" noChangeArrowheads="1"/>
          </p:cNvPicPr>
          <p:nvPr/>
        </p:nvPicPr>
        <p:blipFill>
          <a:blip r:embed="rId3" cstate="print"/>
          <a:srcRect/>
          <a:stretch>
            <a:fillRect/>
          </a:stretch>
        </p:blipFill>
        <p:spPr bwMode="auto">
          <a:xfrm>
            <a:off x="1447800" y="4191000"/>
            <a:ext cx="1450975" cy="164623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9027">
                                            <p:txEl>
                                              <p:pRg st="0" end="0"/>
                                            </p:txEl>
                                          </p:spTgt>
                                        </p:tgtEl>
                                        <p:attrNameLst>
                                          <p:attrName>style.visibility</p:attrName>
                                        </p:attrNameLst>
                                      </p:cBhvr>
                                      <p:to>
                                        <p:strVal val="visible"/>
                                      </p:to>
                                    </p:set>
                                  </p:childTnLst>
                                </p:cTn>
                              </p:par>
                            </p:childTnLst>
                          </p:cTn>
                        </p:par>
                        <p:par>
                          <p:cTn id="7" fill="hold">
                            <p:stCondLst>
                              <p:cond delay="500"/>
                            </p:stCondLst>
                            <p:childTnLst>
                              <p:par>
                                <p:cTn id="8" presetID="9" presetClass="entr" presetSubtype="0" fill="hold" nodeType="afterEffect">
                                  <p:stCondLst>
                                    <p:cond delay="1000"/>
                                  </p:stCondLst>
                                  <p:childTnLst>
                                    <p:set>
                                      <p:cBhvr>
                                        <p:cTn id="9" dur="1" fill="hold">
                                          <p:stCondLst>
                                            <p:cond delay="0"/>
                                          </p:stCondLst>
                                        </p:cTn>
                                        <p:tgtEl>
                                          <p:spTgt spid="129028"/>
                                        </p:tgtEl>
                                        <p:attrNameLst>
                                          <p:attrName>style.visibility</p:attrName>
                                        </p:attrNameLst>
                                      </p:cBhvr>
                                      <p:to>
                                        <p:strVal val="visible"/>
                                      </p:to>
                                    </p:set>
                                    <p:animEffect transition="in" filter="dissolve">
                                      <p:cBhvr>
                                        <p:cTn id="10" dur="500"/>
                                        <p:tgtEl>
                                          <p:spTgt spid="12902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29029"/>
                                        </p:tgtEl>
                                        <p:attrNameLst>
                                          <p:attrName>style.visibility</p:attrName>
                                        </p:attrNameLst>
                                      </p:cBhvr>
                                      <p:to>
                                        <p:strVal val="visible"/>
                                      </p:to>
                                    </p:set>
                                    <p:animEffect transition="in" filter="dissolve">
                                      <p:cBhvr>
                                        <p:cTn id="15" dur="500"/>
                                        <p:tgtEl>
                                          <p:spTgt spid="129029"/>
                                        </p:tgtEl>
                                      </p:cBhvr>
                                    </p:animEffec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129030"/>
                                        </p:tgtEl>
                                        <p:attrNameLst>
                                          <p:attrName>style.visibility</p:attrName>
                                        </p:attrNameLst>
                                      </p:cBhvr>
                                      <p:to>
                                        <p:strVal val="visible"/>
                                      </p:to>
                                    </p:set>
                                    <p:animEffect transition="in" filter="dissolve">
                                      <p:cBhvr>
                                        <p:cTn id="19" dur="500"/>
                                        <p:tgtEl>
                                          <p:spTgt spid="129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autoUpdateAnimBg="0"/>
      <p:bldP spid="12902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362200" y="1371600"/>
            <a:ext cx="4495800" cy="1143000"/>
          </a:xfrm>
        </p:spPr>
        <p:txBody>
          <a:bodyPr rtlCol="1">
            <a:normAutofit/>
          </a:bodyPr>
          <a:lstStyle/>
          <a:p>
            <a:pPr fontAlgn="auto">
              <a:spcAft>
                <a:spcPts val="0"/>
              </a:spcAft>
              <a:defRPr/>
            </a:pPr>
            <a:r>
              <a:rPr lang="en-US" b="1" dirty="0" smtClean="0">
                <a:solidFill>
                  <a:srgbClr val="00CC66"/>
                </a:solidFill>
                <a:effectLst>
                  <a:outerShdw blurRad="38100" dist="38100" dir="2700000" algn="tl">
                    <a:srgbClr val="000000"/>
                  </a:outerShdw>
                </a:effectLst>
                <a:latin typeface="Arial" charset="0"/>
              </a:rPr>
              <a:t>What Is EBM?</a:t>
            </a:r>
          </a:p>
        </p:txBody>
      </p:sp>
      <p:sp>
        <p:nvSpPr>
          <p:cNvPr id="46083" name="Rectangle 3"/>
          <p:cNvSpPr>
            <a:spLocks noGrp="1" noChangeArrowheads="1"/>
          </p:cNvSpPr>
          <p:nvPr>
            <p:ph type="body" idx="1"/>
          </p:nvPr>
        </p:nvSpPr>
        <p:spPr>
          <a:xfrm>
            <a:off x="1143000" y="2590800"/>
            <a:ext cx="7010400" cy="3306763"/>
          </a:xfrm>
        </p:spPr>
        <p:txBody>
          <a:bodyPr rtlCol="1">
            <a:normAutofit/>
          </a:bodyPr>
          <a:lstStyle/>
          <a:p>
            <a:pPr fontAlgn="auto">
              <a:spcAft>
                <a:spcPts val="0"/>
              </a:spcAft>
              <a:defRPr/>
            </a:pPr>
            <a:r>
              <a:rPr lang="en-US" sz="3600" dirty="0" smtClean="0"/>
              <a:t>EBM is a style of practice in which doctors manage problems by reference to </a:t>
            </a:r>
            <a:r>
              <a:rPr lang="en-US" sz="3600" i="1" dirty="0" smtClean="0">
                <a:solidFill>
                  <a:srgbClr val="FF05BE"/>
                </a:solidFill>
                <a:effectLst>
                  <a:outerShdw blurRad="38100" dist="38100" dir="2700000" algn="tl">
                    <a:srgbClr val="000000"/>
                  </a:outerShdw>
                </a:effectLst>
              </a:rPr>
              <a:t>valid</a:t>
            </a:r>
            <a:r>
              <a:rPr lang="en-US" sz="3600" dirty="0" smtClean="0">
                <a:solidFill>
                  <a:srgbClr val="FF05BE"/>
                </a:solidFill>
                <a:effectLst>
                  <a:outerShdw blurRad="38100" dist="38100" dir="2700000" algn="tl">
                    <a:srgbClr val="000000"/>
                  </a:outerShdw>
                </a:effectLst>
              </a:rPr>
              <a:t> </a:t>
            </a:r>
            <a:r>
              <a:rPr lang="en-US" sz="3600" dirty="0" smtClean="0"/>
              <a:t>and </a:t>
            </a:r>
            <a:r>
              <a:rPr lang="en-US" sz="3600" i="1" dirty="0" smtClean="0">
                <a:solidFill>
                  <a:srgbClr val="00A8A4"/>
                </a:solidFill>
                <a:effectLst>
                  <a:outerShdw blurRad="38100" dist="38100" dir="2700000" algn="tl">
                    <a:srgbClr val="000000"/>
                  </a:outerShdw>
                </a:effectLst>
              </a:rPr>
              <a:t>relevant</a:t>
            </a:r>
            <a:r>
              <a:rPr lang="en-US" sz="3600" dirty="0" smtClean="0">
                <a:solidFill>
                  <a:srgbClr val="00A8A4"/>
                </a:solidFill>
              </a:rPr>
              <a:t> </a:t>
            </a:r>
            <a:r>
              <a:rPr lang="en-US" sz="3600" dirty="0" smtClean="0"/>
              <a:t>information.</a:t>
            </a:r>
          </a:p>
          <a:p>
            <a:pPr fontAlgn="auto">
              <a:spcAft>
                <a:spcPts val="0"/>
              </a:spcAft>
              <a:defRPr/>
            </a:pPr>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a:xfrm>
            <a:off x="1428750" y="371475"/>
            <a:ext cx="6781800" cy="1152525"/>
          </a:xfrm>
          <a:solidFill>
            <a:srgbClr val="DDFFDD"/>
          </a:solidFill>
        </p:spPr>
        <p:txBody>
          <a:bodyPr rtlCol="1">
            <a:normAutofit fontScale="90000"/>
          </a:bodyPr>
          <a:lstStyle/>
          <a:p>
            <a:pPr fontAlgn="auto">
              <a:spcAft>
                <a:spcPts val="0"/>
              </a:spcAft>
              <a:defRPr/>
            </a:pPr>
            <a:r>
              <a:rPr lang="en-GB" sz="4000" dirty="0"/>
              <a:t>The best evidence for different types of question</a:t>
            </a:r>
            <a:endParaRPr lang="en-US" sz="4000" dirty="0"/>
          </a:p>
        </p:txBody>
      </p:sp>
      <p:graphicFrame>
        <p:nvGraphicFramePr>
          <p:cNvPr id="522243" name="Group 3"/>
          <p:cNvGraphicFramePr>
            <a:graphicFrameLocks noGrp="1"/>
          </p:cNvGraphicFramePr>
          <p:nvPr>
            <p:ph type="tbl" idx="1"/>
          </p:nvPr>
        </p:nvGraphicFramePr>
        <p:xfrm>
          <a:off x="533400" y="1981200"/>
          <a:ext cx="8229600" cy="4171952"/>
        </p:xfrm>
        <a:graphic>
          <a:graphicData uri="http://schemas.openxmlformats.org/drawingml/2006/table">
            <a:tbl>
              <a:tblPr/>
              <a:tblGrid>
                <a:gridCol w="1243013"/>
                <a:gridCol w="2389187"/>
                <a:gridCol w="2319338"/>
                <a:gridCol w="2278062"/>
              </a:tblGrid>
              <a:tr h="10429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dirty="0" smtClean="0">
                          <a:ln>
                            <a:noFill/>
                          </a:ln>
                          <a:solidFill>
                            <a:schemeClr val="tx1"/>
                          </a:solidFill>
                          <a:effectLst/>
                          <a:latin typeface="Verdana" pitchFamily="34" charset="0"/>
                          <a:cs typeface="Arial" pitchFamily="34" charset="0"/>
                        </a:rPr>
                        <a:t>Level</a:t>
                      </a:r>
                      <a:endParaRPr kumimoji="0" lang="en-US" sz="2400" b="0" i="0" u="none" strike="noStrike" cap="none" normalizeH="0" baseline="0" dirty="0" smtClean="0">
                        <a:ln>
                          <a:noFill/>
                        </a:ln>
                        <a:solidFill>
                          <a:schemeClr val="tx1"/>
                        </a:solidFill>
                        <a:effectLst/>
                        <a:latin typeface="Verdan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Treatment</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dirty="0" smtClean="0">
                          <a:ln>
                            <a:noFill/>
                          </a:ln>
                          <a:solidFill>
                            <a:schemeClr val="tx1"/>
                          </a:solidFill>
                          <a:effectLst/>
                          <a:latin typeface="Verdana" pitchFamily="34" charset="0"/>
                          <a:cs typeface="Arial" pitchFamily="34" charset="0"/>
                        </a:rPr>
                        <a:t>Prognosis</a:t>
                      </a:r>
                      <a:endParaRPr kumimoji="0" lang="en-US" sz="2400" b="0" i="0" u="none" strike="noStrike" cap="none" normalizeH="0" baseline="0" dirty="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dirty="0" smtClean="0">
                          <a:ln>
                            <a:noFill/>
                          </a:ln>
                          <a:solidFill>
                            <a:schemeClr val="tx1"/>
                          </a:solidFill>
                          <a:effectLst/>
                          <a:latin typeface="Verdana" pitchFamily="34" charset="0"/>
                          <a:cs typeface="Arial" pitchFamily="34" charset="0"/>
                        </a:rPr>
                        <a:t>Diagnosis</a:t>
                      </a:r>
                      <a:endParaRPr kumimoji="0" lang="en-US" sz="2400" b="0" i="0" u="none" strike="noStrike" cap="none" normalizeH="0" baseline="0" dirty="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29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I</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1" u="none" strike="noStrike" cap="none" normalizeH="0" baseline="0" smtClean="0">
                          <a:ln>
                            <a:noFill/>
                          </a:ln>
                          <a:solidFill>
                            <a:schemeClr val="tx1"/>
                          </a:solidFill>
                          <a:effectLst/>
                          <a:latin typeface="Verdana" pitchFamily="34" charset="0"/>
                          <a:cs typeface="Arial" pitchFamily="34" charset="0"/>
                        </a:rPr>
                        <a:t>Systematic Review of …</a:t>
                      </a:r>
                      <a:endParaRPr kumimoji="0" lang="en-US" sz="2400" b="0" i="1"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1" u="none" strike="noStrike" cap="none" normalizeH="0" baseline="0" smtClean="0">
                          <a:ln>
                            <a:noFill/>
                          </a:ln>
                          <a:solidFill>
                            <a:schemeClr val="tx1"/>
                          </a:solidFill>
                          <a:effectLst/>
                          <a:latin typeface="Verdana" pitchFamily="34" charset="0"/>
                          <a:cs typeface="Arial" pitchFamily="34" charset="0"/>
                        </a:rPr>
                        <a:t>Systematic Review of …</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1" u="none" strike="noStrike" cap="none" normalizeH="0" baseline="0" smtClean="0">
                          <a:ln>
                            <a:noFill/>
                          </a:ln>
                          <a:solidFill>
                            <a:schemeClr val="tx1"/>
                          </a:solidFill>
                          <a:effectLst/>
                          <a:latin typeface="Verdana" pitchFamily="34" charset="0"/>
                          <a:cs typeface="Arial" pitchFamily="34" charset="0"/>
                        </a:rPr>
                        <a:t>Systematic Review of …</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29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II</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Randomised trial</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Inception Cohort</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Cross sectional</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29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GB" sz="2400" b="0" i="0" u="none" strike="noStrike" cap="none" normalizeH="0" baseline="0" smtClean="0">
                          <a:ln>
                            <a:noFill/>
                          </a:ln>
                          <a:solidFill>
                            <a:schemeClr val="tx1"/>
                          </a:solidFill>
                          <a:effectLst/>
                          <a:latin typeface="Verdana" pitchFamily="34" charset="0"/>
                          <a:cs typeface="Arial" pitchFamily="34" charset="0"/>
                        </a:rPr>
                        <a:t>III</a:t>
                      </a: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400" b="0" i="0" u="none" strike="noStrike" cap="none" normalizeH="0" baseline="0" dirty="0" smtClean="0">
                        <a:ln>
                          <a:noFill/>
                        </a:ln>
                        <a:solidFill>
                          <a:schemeClr val="tx1"/>
                        </a:solidFill>
                        <a:effectLst/>
                        <a:latin typeface="Verdana"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447800" y="304800"/>
            <a:ext cx="6705600" cy="1143000"/>
          </a:xfrm>
          <a:solidFill>
            <a:srgbClr val="DDFFDD"/>
          </a:solidFill>
        </p:spPr>
        <p:txBody>
          <a:bodyPr/>
          <a:lstStyle/>
          <a:p>
            <a:r>
              <a:rPr lang="en-US" dirty="0" smtClean="0">
                <a:latin typeface="Tahoma" pitchFamily="34" charset="0"/>
                <a:cs typeface="Times New Roman" pitchFamily="18" charset="0"/>
              </a:rPr>
              <a:t>Types of Studies</a:t>
            </a:r>
          </a:p>
        </p:txBody>
      </p:sp>
      <p:graphicFrame>
        <p:nvGraphicFramePr>
          <p:cNvPr id="140403" name="Group 115"/>
          <p:cNvGraphicFramePr>
            <a:graphicFrameLocks noGrp="1"/>
          </p:cNvGraphicFramePr>
          <p:nvPr/>
        </p:nvGraphicFramePr>
        <p:xfrm>
          <a:off x="571500" y="1714500"/>
          <a:ext cx="8305800" cy="3971940"/>
        </p:xfrm>
        <a:graphic>
          <a:graphicData uri="http://schemas.openxmlformats.org/drawingml/2006/table">
            <a:tbl>
              <a:tblPr/>
              <a:tblGrid>
                <a:gridCol w="3657600"/>
                <a:gridCol w="4648200"/>
              </a:tblGrid>
              <a:tr h="5000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0" i="0" u="none" strike="noStrike" cap="none" normalizeH="0" baseline="0" dirty="0" smtClean="0">
                          <a:ln>
                            <a:noFill/>
                          </a:ln>
                          <a:solidFill>
                            <a:schemeClr val="tx1"/>
                          </a:solidFill>
                          <a:effectLst/>
                          <a:latin typeface="Tahoma" pitchFamily="34" charset="0"/>
                        </a:rPr>
                        <a:t>Question</a:t>
                      </a:r>
                    </a:p>
                  </a:txBody>
                  <a:tcPr horzOverflow="overflow">
                    <a:lnL cap="flat">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0" i="0" u="none" strike="noStrike" cap="none" normalizeH="0" baseline="0" smtClean="0">
                          <a:ln>
                            <a:noFill/>
                          </a:ln>
                          <a:solidFill>
                            <a:schemeClr val="tx1"/>
                          </a:solidFill>
                          <a:effectLst/>
                          <a:latin typeface="Tahoma" pitchFamily="34" charset="0"/>
                        </a:rPr>
                        <a:t>Best study design</a:t>
                      </a:r>
                    </a:p>
                  </a:txBody>
                  <a:tcP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3399"/>
                          </a:solidFill>
                          <a:effectLst/>
                          <a:latin typeface="Tahoma" pitchFamily="34" charset="0"/>
                        </a:rPr>
                        <a:t>Intervention</a:t>
                      </a: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FF3399"/>
                          </a:solidFill>
                          <a:effectLst/>
                          <a:latin typeface="Tahoma" pitchFamily="34" charset="0"/>
                        </a:rPr>
                        <a:t>RCT</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286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rgbClr val="7030A0"/>
                          </a:solidFill>
                          <a:effectLst/>
                          <a:latin typeface="Tahoma" pitchFamily="34" charset="0"/>
                        </a:rPr>
                        <a:t>Aetiology</a:t>
                      </a:r>
                      <a:r>
                        <a:rPr kumimoji="0" lang="en-US" sz="2400" b="0" i="0" u="none" strike="noStrike" cap="none" normalizeH="0" baseline="0" dirty="0" smtClean="0">
                          <a:ln>
                            <a:noFill/>
                          </a:ln>
                          <a:solidFill>
                            <a:srgbClr val="7030A0"/>
                          </a:solidFill>
                          <a:effectLst/>
                          <a:latin typeface="Tahoma" pitchFamily="34" charset="0"/>
                        </a:rPr>
                        <a:t> &amp; risk factors</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7030A0"/>
                          </a:solidFill>
                          <a:effectLst/>
                          <a:latin typeface="Tahoma" pitchFamily="34" charset="0"/>
                        </a:rPr>
                        <a:t>RCT/ Cohort/ Case-control</a:t>
                      </a:r>
                    </a:p>
                  </a:txBody>
                  <a:tcPr horzOverflow="overflow">
                    <a:lnL>
                      <a:noFill/>
                    </a:lnL>
                    <a:lnR cap="flat">
                      <a:noFill/>
                    </a:lnR>
                    <a:lnT>
                      <a:noFill/>
                    </a:lnT>
                    <a:lnB>
                      <a:noFill/>
                    </a:lnB>
                    <a:lnTlToBr>
                      <a:noFill/>
                    </a:lnTlToBr>
                    <a:lnBlToTr>
                      <a:noFill/>
                    </a:lnBlToTr>
                    <a:noFill/>
                  </a:tcPr>
                </a:tc>
              </a:tr>
              <a:tr h="5429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8080"/>
                          </a:solidFill>
                          <a:effectLst/>
                          <a:latin typeface="Tahoma" pitchFamily="34" charset="0"/>
                        </a:rPr>
                        <a:t>Frequency &amp; rate</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8080"/>
                          </a:solidFill>
                          <a:effectLst/>
                          <a:latin typeface="Tahoma" pitchFamily="34" charset="0"/>
                        </a:rPr>
                        <a:t>Cohort / Cross-sectional</a:t>
                      </a:r>
                    </a:p>
                  </a:txBody>
                  <a:tcPr horzOverflow="overflow">
                    <a:lnL>
                      <a:noFill/>
                    </a:lnL>
                    <a:lnR cap="flat">
                      <a:noFill/>
                    </a:lnR>
                    <a:lnT>
                      <a:noFill/>
                    </a:lnT>
                    <a:lnB>
                      <a:noFill/>
                    </a:lnB>
                    <a:lnTlToBr>
                      <a:noFill/>
                    </a:lnTlToBr>
                    <a:lnBlToTr>
                      <a:noFill/>
                    </a:lnBlToTr>
                    <a:noFill/>
                  </a:tcPr>
                </a:tc>
              </a:tr>
              <a:tr h="722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3399"/>
                          </a:solidFill>
                          <a:effectLst/>
                          <a:latin typeface="Tahoma" pitchFamily="34" charset="0"/>
                        </a:rPr>
                        <a:t>Diagnosis</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FF3399"/>
                          </a:solidFill>
                          <a:effectLst/>
                          <a:latin typeface="Tahoma" pitchFamily="34" charset="0"/>
                        </a:rPr>
                        <a:t>Cross-sectional </a:t>
                      </a:r>
                      <a:r>
                        <a:rPr kumimoji="0" lang="en-US" sz="2000" b="0" i="0" u="none" strike="noStrike" cap="none" normalizeH="0" baseline="0" dirty="0" smtClean="0">
                          <a:ln>
                            <a:noFill/>
                          </a:ln>
                          <a:solidFill>
                            <a:srgbClr val="FF3399"/>
                          </a:solidFill>
                          <a:effectLst/>
                          <a:latin typeface="Tahoma" pitchFamily="34" charset="0"/>
                        </a:rPr>
                        <a:t>with random or consecutive sample</a:t>
                      </a:r>
                    </a:p>
                  </a:txBody>
                  <a:tcPr horzOverflow="overflow">
                    <a:lnL>
                      <a:noFill/>
                    </a:lnL>
                    <a:lnR cap="flat">
                      <a:noFill/>
                    </a:lnR>
                    <a:lnT>
                      <a:noFill/>
                    </a:lnT>
                    <a:lnB>
                      <a:noFill/>
                    </a:lnB>
                    <a:lnTlToBr>
                      <a:noFill/>
                    </a:lnTlToBr>
                    <a:lnBlToTr>
                      <a:noFill/>
                    </a:lnBlToTr>
                    <a:noFill/>
                  </a:tcPr>
                </a:tc>
              </a:tr>
              <a:tr h="4524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folHlink"/>
                          </a:solidFill>
                          <a:effectLst/>
                          <a:latin typeface="Tahoma" pitchFamily="34" charset="0"/>
                        </a:rPr>
                        <a:t>Prognosis</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7030A0"/>
                          </a:solidFill>
                          <a:effectLst/>
                          <a:latin typeface="Tahoma" pitchFamily="34" charset="0"/>
                        </a:rPr>
                        <a:t>Cohort/ survival</a:t>
                      </a:r>
                    </a:p>
                  </a:txBody>
                  <a:tcPr horzOverflow="overflow">
                    <a:lnL>
                      <a:noFill/>
                    </a:lnL>
                    <a:lnR cap="flat">
                      <a:noFill/>
                    </a:lnR>
                    <a:lnT>
                      <a:noFill/>
                    </a:lnT>
                    <a:lnB>
                      <a:noFill/>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8080"/>
                          </a:solidFill>
                          <a:effectLst/>
                          <a:latin typeface="Tahoma" pitchFamily="34" charset="0"/>
                        </a:rPr>
                        <a:t>Phenomena</a:t>
                      </a:r>
                    </a:p>
                  </a:txBody>
                  <a:tcP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008080"/>
                          </a:solidFill>
                          <a:effectLst/>
                          <a:latin typeface="Tahoma" pitchFamily="34" charset="0"/>
                        </a:rPr>
                        <a:t>Qualitative</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0400" name="Text Box 112"/>
          <p:cNvSpPr txBox="1">
            <a:spLocks noChangeArrowheads="1"/>
          </p:cNvSpPr>
          <p:nvPr/>
        </p:nvSpPr>
        <p:spPr bwMode="auto">
          <a:xfrm>
            <a:off x="381000" y="5791200"/>
            <a:ext cx="8169275" cy="695325"/>
          </a:xfrm>
          <a:prstGeom prst="rect">
            <a:avLst/>
          </a:prstGeom>
          <a:noFill/>
          <a:ln w="9525">
            <a:noFill/>
            <a:miter lim="800000"/>
            <a:headEnd/>
            <a:tailEnd/>
          </a:ln>
          <a:effectLst/>
        </p:spPr>
        <p:txBody>
          <a:bodyPr>
            <a:spAutoFit/>
          </a:bodyPr>
          <a:lstStyle/>
          <a:p>
            <a:pPr algn="r" rtl="1" fontAlgn="auto">
              <a:spcBef>
                <a:spcPts val="0"/>
              </a:spcBef>
              <a:spcAft>
                <a:spcPts val="0"/>
              </a:spcAft>
              <a:defRPr/>
            </a:pPr>
            <a:r>
              <a:rPr lang="en-US" sz="2000">
                <a:latin typeface="+mn-lt"/>
                <a:cs typeface="+mn-cs"/>
              </a:rPr>
              <a:t>In each case, a</a:t>
            </a:r>
            <a:r>
              <a:rPr lang="en-US" sz="2000">
                <a:effectLst>
                  <a:outerShdw blurRad="38100" dist="38100" dir="2700000" algn="tl">
                    <a:srgbClr val="000000"/>
                  </a:outerShdw>
                </a:effectLst>
                <a:latin typeface="+mn-lt"/>
                <a:cs typeface="+mn-cs"/>
              </a:rPr>
              <a:t> </a:t>
            </a:r>
            <a:r>
              <a:rPr lang="en-US" sz="2400" i="1" u="sng">
                <a:effectLst>
                  <a:outerShdw blurRad="38100" dist="38100" dir="2700000" algn="tl">
                    <a:srgbClr val="000000"/>
                  </a:outerShdw>
                </a:effectLst>
                <a:latin typeface="+mn-lt"/>
                <a:cs typeface="+mn-cs"/>
              </a:rPr>
              <a:t>systematic review</a:t>
            </a:r>
            <a:r>
              <a:rPr lang="en-US" sz="2000">
                <a:effectLst>
                  <a:outerShdw blurRad="38100" dist="38100" dir="2700000" algn="tl">
                    <a:srgbClr val="000000"/>
                  </a:outerShdw>
                </a:effectLst>
                <a:latin typeface="+mn-lt"/>
                <a:cs typeface="+mn-cs"/>
              </a:rPr>
              <a:t> </a:t>
            </a:r>
            <a:r>
              <a:rPr lang="en-US" sz="2000">
                <a:latin typeface="+mn-lt"/>
                <a:cs typeface="+mn-cs"/>
              </a:rPr>
              <a:t>of all available studies is better than an individual study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0400"/>
                                        </p:tgtEl>
                                        <p:attrNameLst>
                                          <p:attrName>style.visibility</p:attrName>
                                        </p:attrNameLst>
                                      </p:cBhvr>
                                      <p:to>
                                        <p:strVal val="visible"/>
                                      </p:to>
                                    </p:set>
                                    <p:animEffect transition="in" filter="dissolve">
                                      <p:cBhvr>
                                        <p:cTn id="7" dur="500"/>
                                        <p:tgtEl>
                                          <p:spTgt spid="140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400"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914400" y="381000"/>
            <a:ext cx="7391400" cy="1143000"/>
          </a:xfrm>
          <a:solidFill>
            <a:schemeClr val="accent3">
              <a:lumMod val="60000"/>
              <a:lumOff val="40000"/>
            </a:schemeClr>
          </a:solidFill>
        </p:spPr>
        <p:txBody>
          <a:bodyPr rtlCol="1">
            <a:normAutofit fontScale="90000"/>
          </a:bodyPr>
          <a:lstStyle/>
          <a:p>
            <a:pPr fontAlgn="auto">
              <a:spcAft>
                <a:spcPts val="0"/>
              </a:spcAft>
              <a:defRPr/>
            </a:pPr>
            <a:r>
              <a:rPr lang="en-AU" sz="4000" dirty="0"/>
              <a:t>Coping with the overload: </a:t>
            </a:r>
            <a:br>
              <a:rPr lang="en-AU" sz="4000" dirty="0"/>
            </a:br>
            <a:r>
              <a:rPr lang="en-AU" sz="4000" dirty="0"/>
              <a:t>three </a:t>
            </a:r>
            <a:r>
              <a:rPr lang="en-AU" sz="4000" i="1" dirty="0"/>
              <a:t>possible </a:t>
            </a:r>
            <a:r>
              <a:rPr lang="en-AU" sz="4000" dirty="0"/>
              <a:t>things you might try</a:t>
            </a:r>
          </a:p>
        </p:txBody>
      </p:sp>
      <p:graphicFrame>
        <p:nvGraphicFramePr>
          <p:cNvPr id="5122" name="Object 2"/>
          <p:cNvGraphicFramePr>
            <a:graphicFrameLocks noChangeAspect="1"/>
          </p:cNvGraphicFramePr>
          <p:nvPr/>
        </p:nvGraphicFramePr>
        <p:xfrm>
          <a:off x="396875" y="1600200"/>
          <a:ext cx="1812925" cy="4876800"/>
        </p:xfrm>
        <a:graphic>
          <a:graphicData uri="http://schemas.openxmlformats.org/presentationml/2006/ole">
            <mc:AlternateContent xmlns:mc="http://schemas.openxmlformats.org/markup-compatibility/2006">
              <mc:Choice xmlns:v="urn:schemas-microsoft-com:vml" Requires="v">
                <p:oleObj spid="_x0000_s5130" name="Photo Editor Photo" r:id="rId4" imgW="2600000" imgH="6990476" progId="">
                  <p:embed/>
                </p:oleObj>
              </mc:Choice>
              <mc:Fallback>
                <p:oleObj name="Photo Editor Photo" r:id="rId4" imgW="2600000" imgH="6990476"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 y="1600200"/>
                        <a:ext cx="1812925"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5124" name="Picture 4" descr="BS00975_"/>
          <p:cNvPicPr>
            <a:picLocks noChangeAspect="1" noChangeArrowheads="1"/>
          </p:cNvPicPr>
          <p:nvPr/>
        </p:nvPicPr>
        <p:blipFill>
          <a:blip r:embed="rId6" cstate="print"/>
          <a:srcRect/>
          <a:stretch>
            <a:fillRect/>
          </a:stretch>
        </p:blipFill>
        <p:spPr bwMode="auto">
          <a:xfrm>
            <a:off x="6159500" y="4657725"/>
            <a:ext cx="2444750" cy="1508125"/>
          </a:xfrm>
          <a:prstGeom prst="rect">
            <a:avLst/>
          </a:prstGeom>
          <a:noFill/>
          <a:ln w="9525">
            <a:noFill/>
            <a:miter lim="800000"/>
            <a:headEnd/>
            <a:tailEnd/>
          </a:ln>
        </p:spPr>
      </p:pic>
      <p:pic>
        <p:nvPicPr>
          <p:cNvPr id="5125" name="Picture 5"/>
          <p:cNvPicPr>
            <a:picLocks noChangeAspect="1" noChangeArrowheads="1"/>
          </p:cNvPicPr>
          <p:nvPr/>
        </p:nvPicPr>
        <p:blipFill>
          <a:blip r:embed="rId7" cstate="print"/>
          <a:srcRect/>
          <a:stretch>
            <a:fillRect/>
          </a:stretch>
        </p:blipFill>
        <p:spPr bwMode="auto">
          <a:xfrm>
            <a:off x="6621463" y="1916113"/>
            <a:ext cx="1733550" cy="2305050"/>
          </a:xfrm>
          <a:prstGeom prst="rect">
            <a:avLst/>
          </a:prstGeom>
          <a:noFill/>
          <a:ln w="9525">
            <a:noFill/>
            <a:miter lim="800000"/>
            <a:headEnd/>
            <a:tailEnd/>
          </a:ln>
        </p:spPr>
      </p:pic>
      <p:sp>
        <p:nvSpPr>
          <p:cNvPr id="5126" name="Text Box 6"/>
          <p:cNvSpPr txBox="1">
            <a:spLocks noChangeArrowheads="1"/>
          </p:cNvSpPr>
          <p:nvPr/>
        </p:nvSpPr>
        <p:spPr bwMode="auto">
          <a:xfrm>
            <a:off x="2293938" y="2174875"/>
            <a:ext cx="3498850" cy="1187450"/>
          </a:xfrm>
          <a:prstGeom prst="rect">
            <a:avLst/>
          </a:prstGeom>
          <a:noFill/>
          <a:ln w="9525">
            <a:noFill/>
            <a:miter lim="800000"/>
            <a:headEnd/>
            <a:tailEnd/>
          </a:ln>
        </p:spPr>
        <p:txBody>
          <a:bodyPr wrap="none">
            <a:spAutoFit/>
          </a:bodyPr>
          <a:lstStyle/>
          <a:p>
            <a:pPr algn="r" rtl="1"/>
            <a:r>
              <a:rPr lang="en-GB" sz="2400">
                <a:latin typeface="Times New Roman" pitchFamily="18" charset="0"/>
              </a:rPr>
              <a:t>A. </a:t>
            </a:r>
            <a:r>
              <a:rPr lang="en-US" sz="2400">
                <a:latin typeface="Times New Roman" pitchFamily="18" charset="0"/>
              </a:rPr>
              <a:t>Read an evidence-based</a:t>
            </a:r>
          </a:p>
          <a:p>
            <a:pPr algn="r" rtl="1"/>
            <a:r>
              <a:rPr lang="en-US" sz="2400">
                <a:latin typeface="Times New Roman" pitchFamily="18" charset="0"/>
              </a:rPr>
              <a:t>abstraction journal</a:t>
            </a:r>
            <a:br>
              <a:rPr lang="en-US" sz="2400">
                <a:latin typeface="Times New Roman" pitchFamily="18" charset="0"/>
              </a:rPr>
            </a:br>
            <a:r>
              <a:rPr lang="en-US" sz="2400">
                <a:latin typeface="Times New Roman" pitchFamily="18" charset="0"/>
              </a:rPr>
              <a:t>(and cancel other journals)</a:t>
            </a:r>
          </a:p>
        </p:txBody>
      </p:sp>
      <p:sp>
        <p:nvSpPr>
          <p:cNvPr id="5127" name="Text Box 7"/>
          <p:cNvSpPr txBox="1">
            <a:spLocks noChangeArrowheads="1"/>
          </p:cNvSpPr>
          <p:nvPr/>
        </p:nvSpPr>
        <p:spPr bwMode="auto">
          <a:xfrm>
            <a:off x="2279650" y="4460875"/>
            <a:ext cx="4168775" cy="1917700"/>
          </a:xfrm>
          <a:prstGeom prst="rect">
            <a:avLst/>
          </a:prstGeom>
          <a:noFill/>
          <a:ln w="9525">
            <a:noFill/>
            <a:miter lim="800000"/>
            <a:headEnd/>
            <a:tailEnd/>
          </a:ln>
        </p:spPr>
        <p:txBody>
          <a:bodyPr wrap="none">
            <a:spAutoFit/>
          </a:bodyPr>
          <a:lstStyle/>
          <a:p>
            <a:pPr algn="r" rtl="1"/>
            <a:r>
              <a:rPr lang="en-GB" sz="2400">
                <a:latin typeface="Times New Roman" pitchFamily="18" charset="0"/>
              </a:rPr>
              <a:t>B. </a:t>
            </a:r>
            <a:r>
              <a:rPr lang="en-US" sz="2400">
                <a:latin typeface="Times New Roman" pitchFamily="18" charset="0"/>
              </a:rPr>
              <a:t>Keep a logbook of your</a:t>
            </a:r>
          </a:p>
          <a:p>
            <a:pPr algn="r" rtl="1"/>
            <a:r>
              <a:rPr lang="en-US" sz="2400">
                <a:latin typeface="Times New Roman" pitchFamily="18" charset="0"/>
              </a:rPr>
              <a:t>own clinical questions</a:t>
            </a:r>
            <a:br>
              <a:rPr lang="en-US" sz="2400">
                <a:latin typeface="Times New Roman" pitchFamily="18" charset="0"/>
              </a:rPr>
            </a:br>
            <a:endParaRPr lang="en-GB" sz="2400">
              <a:latin typeface="Times New Roman" pitchFamily="18" charset="0"/>
            </a:endParaRPr>
          </a:p>
          <a:p>
            <a:pPr algn="r" rtl="1"/>
            <a:r>
              <a:rPr lang="en-GB" sz="2400">
                <a:latin typeface="Times New Roman" pitchFamily="18" charset="0"/>
              </a:rPr>
              <a:t>C. Run a case-discussion journal</a:t>
            </a:r>
            <a:br>
              <a:rPr lang="en-GB" sz="2400">
                <a:latin typeface="Times New Roman" pitchFamily="18" charset="0"/>
              </a:rPr>
            </a:br>
            <a:r>
              <a:rPr lang="en-GB" sz="2400">
                <a:latin typeface="Times New Roman" pitchFamily="18" charset="0"/>
              </a:rPr>
              <a:t>club with your practice</a:t>
            </a:r>
            <a:endParaRPr 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381000"/>
            <a:ext cx="8229600" cy="1143000"/>
          </a:xfrm>
          <a:solidFill>
            <a:srgbClr val="DDFFDD"/>
          </a:solidFill>
        </p:spPr>
        <p:txBody>
          <a:bodyPr rtlCol="1">
            <a:normAutofit fontScale="90000"/>
          </a:bodyPr>
          <a:lstStyle/>
          <a:p>
            <a:pPr fontAlgn="auto">
              <a:spcAft>
                <a:spcPts val="0"/>
              </a:spcAft>
              <a:defRPr/>
            </a:pPr>
            <a:r>
              <a:rPr lang="en-US" dirty="0" smtClean="0">
                <a:latin typeface="Tahoma" pitchFamily="34" charset="0"/>
                <a:cs typeface="Tahoma" pitchFamily="34" charset="0"/>
              </a:rPr>
              <a:t>Steps to Improve </a:t>
            </a:r>
            <a:r>
              <a:rPr lang="en-US" dirty="0" smtClean="0">
                <a:latin typeface="Tahoma" pitchFamily="34" charset="0"/>
              </a:rPr>
              <a:t>Your Ability to Ask and Answer Questions </a:t>
            </a:r>
            <a:r>
              <a:rPr lang="en-US" dirty="0" smtClean="0">
                <a:latin typeface="Tahoma" pitchFamily="34" charset="0"/>
                <a:cs typeface="Tahoma" pitchFamily="34" charset="0"/>
              </a:rPr>
              <a:t> </a:t>
            </a:r>
          </a:p>
        </p:txBody>
      </p:sp>
      <p:sp>
        <p:nvSpPr>
          <p:cNvPr id="72707" name="Rectangle 3"/>
          <p:cNvSpPr>
            <a:spLocks noGrp="1" noChangeArrowheads="1"/>
          </p:cNvSpPr>
          <p:nvPr>
            <p:ph type="body" idx="1"/>
          </p:nvPr>
        </p:nvSpPr>
        <p:spPr>
          <a:xfrm>
            <a:off x="685800" y="2057400"/>
            <a:ext cx="8077200" cy="1981200"/>
          </a:xfrm>
        </p:spPr>
        <p:txBody>
          <a:bodyPr rtlCol="1">
            <a:normAutofit fontScale="25000" lnSpcReduction="20000"/>
          </a:bodyPr>
          <a:lstStyle/>
          <a:p>
            <a:pPr fontAlgn="auto">
              <a:lnSpc>
                <a:spcPct val="90000"/>
              </a:lnSpc>
              <a:spcAft>
                <a:spcPts val="0"/>
              </a:spcAft>
              <a:buClr>
                <a:schemeClr val="tx1"/>
              </a:buClr>
              <a:defRPr/>
            </a:pPr>
            <a:r>
              <a:rPr lang="en-US" sz="12800" dirty="0" smtClean="0">
                <a:solidFill>
                  <a:srgbClr val="FF66CC"/>
                </a:solidFill>
                <a:effectLst>
                  <a:outerShdw blurRad="38100" dist="38100" dir="2700000" algn="tl">
                    <a:srgbClr val="000000"/>
                  </a:outerShdw>
                </a:effectLst>
                <a:latin typeface="Tahoma" pitchFamily="34" charset="0"/>
                <a:cs typeface="Tahoma" pitchFamily="34" charset="0"/>
              </a:rPr>
              <a:t>The educational prescription/Logbook.</a:t>
            </a: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buFontTx/>
              <a:buNone/>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defRPr/>
            </a:pPr>
            <a:endParaRPr lang="en-US" sz="3600" dirty="0" smtClean="0">
              <a:solidFill>
                <a:srgbClr val="FF66CC"/>
              </a:solidFill>
              <a:effectLst>
                <a:outerShdw blurRad="38100" dist="38100" dir="2700000" algn="tl">
                  <a:srgbClr val="000000"/>
                </a:outerShdw>
              </a:effectLst>
              <a:latin typeface="Tahoma" pitchFamily="34" charset="0"/>
              <a:cs typeface="Tahoma" pitchFamily="34" charset="0"/>
            </a:endParaRPr>
          </a:p>
          <a:p>
            <a:pPr fontAlgn="auto">
              <a:lnSpc>
                <a:spcPct val="90000"/>
              </a:lnSpc>
              <a:spcAft>
                <a:spcPts val="0"/>
              </a:spcAft>
              <a:buClr>
                <a:schemeClr val="tx1"/>
              </a:buClr>
              <a:buFontTx/>
              <a:buNone/>
              <a:defRPr/>
            </a:pPr>
            <a:r>
              <a:rPr lang="en-US" u="sng" dirty="0" smtClean="0">
                <a:solidFill>
                  <a:srgbClr val="FF66CC"/>
                </a:solidFill>
                <a:latin typeface="Tahoma" pitchFamily="34" charset="0"/>
              </a:rPr>
              <a:t/>
            </a:r>
            <a:br>
              <a:rPr lang="en-US" u="sng" dirty="0" smtClean="0">
                <a:solidFill>
                  <a:srgbClr val="FF66CC"/>
                </a:solidFill>
                <a:latin typeface="Tahoma" pitchFamily="34" charset="0"/>
              </a:rPr>
            </a:br>
            <a:r>
              <a:rPr lang="en-US" sz="2800" u="sng" dirty="0" smtClean="0">
                <a:solidFill>
                  <a:srgbClr val="FF66CC"/>
                </a:solidFill>
                <a:latin typeface="Tahoma" pitchFamily="34" charset="0"/>
              </a:rPr>
              <a:t/>
            </a:r>
            <a:br>
              <a:rPr lang="en-US" sz="2800" u="sng" dirty="0" smtClean="0">
                <a:solidFill>
                  <a:srgbClr val="FF66CC"/>
                </a:solidFill>
                <a:latin typeface="Tahoma" pitchFamily="34" charset="0"/>
              </a:rPr>
            </a:br>
            <a:r>
              <a:rPr lang="en-US" sz="2800" u="sng" dirty="0" smtClean="0">
                <a:solidFill>
                  <a:srgbClr val="333399"/>
                </a:solidFill>
                <a:latin typeface="Tahoma" pitchFamily="34" charset="0"/>
              </a:rPr>
              <a:t/>
            </a:r>
            <a:br>
              <a:rPr lang="en-US" sz="2800" u="sng" dirty="0" smtClean="0">
                <a:solidFill>
                  <a:srgbClr val="333399"/>
                </a:solidFill>
                <a:latin typeface="Tahoma" pitchFamily="34" charset="0"/>
              </a:rPr>
            </a:br>
            <a:r>
              <a:rPr lang="en-US" sz="2800" u="sng" dirty="0" smtClean="0">
                <a:solidFill>
                  <a:srgbClr val="FF00FF"/>
                </a:solidFill>
                <a:latin typeface="Tahoma" pitchFamily="34" charset="0"/>
              </a:rPr>
              <a:t/>
            </a:r>
            <a:br>
              <a:rPr lang="en-US" sz="2800" u="sng" dirty="0" smtClean="0">
                <a:solidFill>
                  <a:srgbClr val="FF00FF"/>
                </a:solidFill>
                <a:latin typeface="Tahoma" pitchFamily="34" charset="0"/>
              </a:rPr>
            </a:br>
            <a:r>
              <a:rPr lang="en-US" sz="2800" u="sng" dirty="0" smtClean="0">
                <a:solidFill>
                  <a:srgbClr val="FF00FF"/>
                </a:solidFill>
                <a:latin typeface="Tahoma" pitchFamily="34" charset="0"/>
              </a:rPr>
              <a:t/>
            </a:r>
            <a:br>
              <a:rPr lang="en-US" sz="2800" u="sng" dirty="0" smtClean="0">
                <a:solidFill>
                  <a:srgbClr val="FF00FF"/>
                </a:solidFill>
                <a:latin typeface="Tahoma" pitchFamily="34" charset="0"/>
              </a:rPr>
            </a:br>
            <a:r>
              <a:rPr lang="en-US" sz="2800" u="sng" dirty="0" smtClean="0">
                <a:solidFill>
                  <a:srgbClr val="FF00FF"/>
                </a:solidFill>
                <a:latin typeface="Tahoma" pitchFamily="34" charset="0"/>
              </a:rPr>
              <a:t/>
            </a:r>
            <a:br>
              <a:rPr lang="en-US" sz="2800" u="sng" dirty="0" smtClean="0">
                <a:solidFill>
                  <a:srgbClr val="FF00FF"/>
                </a:solidFill>
                <a:latin typeface="Tahoma" pitchFamily="34" charset="0"/>
              </a:rPr>
            </a:br>
            <a:r>
              <a:rPr lang="en-US" sz="2800" u="sng" dirty="0" smtClean="0">
                <a:solidFill>
                  <a:srgbClr val="FF00FF"/>
                </a:solidFill>
                <a:latin typeface="Tahoma" pitchFamily="34" charset="0"/>
              </a:rPr>
              <a:t/>
            </a:r>
            <a:br>
              <a:rPr lang="en-US" sz="2800" u="sng" dirty="0" smtClean="0">
                <a:solidFill>
                  <a:srgbClr val="FF00FF"/>
                </a:solidFill>
                <a:latin typeface="Tahoma" pitchFamily="34" charset="0"/>
              </a:rPr>
            </a:br>
            <a:endParaRPr lang="en-US" sz="2800" dirty="0" smtClean="0"/>
          </a:p>
          <a:p>
            <a:pPr fontAlgn="auto">
              <a:lnSpc>
                <a:spcPct val="90000"/>
              </a:lnSpc>
              <a:spcAft>
                <a:spcPts val="0"/>
              </a:spcAft>
              <a:defRPr/>
            </a:pPr>
            <a:endParaRPr lang="en-US" sz="2800" dirty="0" smtClean="0"/>
          </a:p>
          <a:p>
            <a:pPr fontAlgn="auto">
              <a:lnSpc>
                <a:spcPct val="90000"/>
              </a:lnSpc>
              <a:spcAft>
                <a:spcPts val="0"/>
              </a:spcAft>
              <a:defRPr/>
            </a:pPr>
            <a:endParaRPr lang="en-US" sz="2800" dirty="0" smtClean="0"/>
          </a:p>
        </p:txBody>
      </p:sp>
      <p:pic>
        <p:nvPicPr>
          <p:cNvPr id="72708" name="Picture 4" descr="Educational Prescription"/>
          <p:cNvPicPr>
            <a:picLocks noChangeAspect="1" noChangeArrowheads="1"/>
          </p:cNvPicPr>
          <p:nvPr/>
        </p:nvPicPr>
        <p:blipFill>
          <a:blip r:embed="rId2" r:link="rId3" cstate="print"/>
          <a:srcRect/>
          <a:stretch>
            <a:fillRect/>
          </a:stretch>
        </p:blipFill>
        <p:spPr bwMode="auto">
          <a:xfrm>
            <a:off x="6858000" y="4114800"/>
            <a:ext cx="1211263" cy="1752600"/>
          </a:xfrm>
          <a:prstGeom prst="rect">
            <a:avLst/>
          </a:prstGeom>
          <a:solidFill>
            <a:srgbClr val="FFFFCC"/>
          </a:solidFill>
          <a:ln w="9525">
            <a:solidFill>
              <a:srgbClr val="CC9900"/>
            </a:solidFill>
            <a:miter lim="800000"/>
            <a:headEnd/>
            <a:tailEnd/>
          </a:ln>
        </p:spPr>
      </p:pic>
      <p:pic>
        <p:nvPicPr>
          <p:cNvPr id="72709" name="Picture 5"/>
          <p:cNvPicPr>
            <a:picLocks noChangeAspect="1" noChangeArrowheads="1"/>
          </p:cNvPicPr>
          <p:nvPr/>
        </p:nvPicPr>
        <p:blipFill>
          <a:blip r:embed="rId4" cstate="print"/>
          <a:srcRect/>
          <a:stretch>
            <a:fillRect/>
          </a:stretch>
        </p:blipFill>
        <p:spPr bwMode="auto">
          <a:xfrm>
            <a:off x="7696200" y="3962400"/>
            <a:ext cx="609600" cy="762000"/>
          </a:xfrm>
          <a:prstGeom prst="rect">
            <a:avLst/>
          </a:prstGeom>
          <a:noFill/>
          <a:ln w="9525">
            <a:noFill/>
            <a:miter lim="800000"/>
            <a:headEnd/>
            <a:tailEnd/>
          </a:ln>
        </p:spPr>
      </p:pic>
      <p:pic>
        <p:nvPicPr>
          <p:cNvPr id="76806" name="Picture 8" descr="bd04924_"/>
          <p:cNvPicPr>
            <a:picLocks noChangeAspect="1" noChangeArrowheads="1"/>
          </p:cNvPicPr>
          <p:nvPr/>
        </p:nvPicPr>
        <p:blipFill>
          <a:blip r:embed="rId5" cstate="print">
            <a:lum contrast="-54000"/>
          </a:blip>
          <a:srcRect/>
          <a:stretch>
            <a:fillRect/>
          </a:stretch>
        </p:blipFill>
        <p:spPr bwMode="auto">
          <a:xfrm>
            <a:off x="0" y="5715000"/>
            <a:ext cx="846138" cy="1143000"/>
          </a:xfrm>
          <a:prstGeom prst="rect">
            <a:avLst/>
          </a:prstGeom>
          <a:noFill/>
          <a:ln w="9525">
            <a:noFill/>
            <a:miter lim="800000"/>
            <a:headEnd/>
            <a:tailEnd/>
          </a:ln>
        </p:spPr>
      </p:pic>
      <p:pic>
        <p:nvPicPr>
          <p:cNvPr id="76807" name="Picture 4" descr="CIMG0445"/>
          <p:cNvPicPr>
            <a:picLocks noChangeAspect="1" noChangeArrowheads="1"/>
          </p:cNvPicPr>
          <p:nvPr/>
        </p:nvPicPr>
        <p:blipFill>
          <a:blip r:embed="rId6" cstate="print"/>
          <a:srcRect/>
          <a:stretch>
            <a:fillRect/>
          </a:stretch>
        </p:blipFill>
        <p:spPr bwMode="auto">
          <a:xfrm>
            <a:off x="654050" y="3429000"/>
            <a:ext cx="3660775" cy="27463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2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2707">
                                            <p:txEl>
                                              <p:pRg st="8" end="8"/>
                                            </p:txEl>
                                          </p:spTgt>
                                        </p:tgtEl>
                                        <p:attrNameLst>
                                          <p:attrName>style.visibility</p:attrName>
                                        </p:attrNameLst>
                                      </p:cBhvr>
                                      <p:to>
                                        <p:strVal val="visible"/>
                                      </p:to>
                                    </p:se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72708"/>
                                        </p:tgtEl>
                                        <p:attrNameLst>
                                          <p:attrName>style.visibility</p:attrName>
                                        </p:attrNameLst>
                                      </p:cBhvr>
                                      <p:to>
                                        <p:strVal val="visible"/>
                                      </p:to>
                                    </p:set>
                                    <p:animEffect transition="in" filter="dissolve">
                                      <p:cBhvr>
                                        <p:cTn id="14" dur="500"/>
                                        <p:tgtEl>
                                          <p:spTgt spid="72708"/>
                                        </p:tgtEl>
                                      </p:cBhvr>
                                    </p:animEffect>
                                  </p:childTnLst>
                                </p:cTn>
                              </p:par>
                            </p:childTnLst>
                          </p:cTn>
                        </p:par>
                        <p:par>
                          <p:cTn id="15" fill="hold">
                            <p:stCondLst>
                              <p:cond delay="1000"/>
                            </p:stCondLst>
                            <p:childTnLst>
                              <p:par>
                                <p:cTn id="16" presetID="9" presetClass="entr" presetSubtype="0" fill="hold" nodeType="afterEffect">
                                  <p:stCondLst>
                                    <p:cond delay="1000"/>
                                  </p:stCondLst>
                                  <p:childTnLst>
                                    <p:set>
                                      <p:cBhvr>
                                        <p:cTn id="17" dur="1" fill="hold">
                                          <p:stCondLst>
                                            <p:cond delay="0"/>
                                          </p:stCondLst>
                                        </p:cTn>
                                        <p:tgtEl>
                                          <p:spTgt spid="72709"/>
                                        </p:tgtEl>
                                        <p:attrNameLst>
                                          <p:attrName>style.visibility</p:attrName>
                                        </p:attrNameLst>
                                      </p:cBhvr>
                                      <p:to>
                                        <p:strVal val="visible"/>
                                      </p:to>
                                    </p:set>
                                    <p:animEffect transition="in" filter="dissolve">
                                      <p:cBhvr>
                                        <p:cTn id="18" dur="500"/>
                                        <p:tgtEl>
                                          <p:spTgt spid="72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304800"/>
            <a:ext cx="8229600" cy="1143000"/>
          </a:xfrm>
          <a:solidFill>
            <a:srgbClr val="DDFFDD"/>
          </a:solidFill>
        </p:spPr>
        <p:txBody>
          <a:bodyPr rtlCol="1">
            <a:normAutofit fontScale="90000"/>
          </a:bodyPr>
          <a:lstStyle/>
          <a:p>
            <a:pPr fontAlgn="auto">
              <a:spcAft>
                <a:spcPts val="0"/>
              </a:spcAft>
              <a:defRPr/>
            </a:pPr>
            <a:r>
              <a:rPr lang="en-US" dirty="0" smtClean="0">
                <a:latin typeface="Tahoma" pitchFamily="34" charset="0"/>
                <a:cs typeface="Tahoma" pitchFamily="34" charset="0"/>
              </a:rPr>
              <a:t>Steps to Improve </a:t>
            </a:r>
            <a:r>
              <a:rPr lang="en-US" dirty="0" smtClean="0">
                <a:latin typeface="Tahoma" pitchFamily="34" charset="0"/>
              </a:rPr>
              <a:t>Your Ability to Ask and Answer Questions </a:t>
            </a:r>
            <a:r>
              <a:rPr lang="en-US" dirty="0" smtClean="0">
                <a:latin typeface="Tahoma" pitchFamily="34" charset="0"/>
                <a:cs typeface="Tahoma" pitchFamily="34" charset="0"/>
              </a:rPr>
              <a:t> </a:t>
            </a:r>
          </a:p>
        </p:txBody>
      </p:sp>
      <p:sp>
        <p:nvSpPr>
          <p:cNvPr id="73731" name="Rectangle 3"/>
          <p:cNvSpPr>
            <a:spLocks noGrp="1" noChangeArrowheads="1"/>
          </p:cNvSpPr>
          <p:nvPr>
            <p:ph type="body" idx="1"/>
          </p:nvPr>
        </p:nvSpPr>
        <p:spPr>
          <a:xfrm>
            <a:off x="685800" y="2438400"/>
            <a:ext cx="8077200" cy="1524000"/>
          </a:xfrm>
        </p:spPr>
        <p:txBody>
          <a:bodyPr rtlCol="1">
            <a:normAutofit/>
          </a:bodyPr>
          <a:lstStyle/>
          <a:p>
            <a:pPr fontAlgn="auto">
              <a:spcBef>
                <a:spcPct val="0"/>
              </a:spcBef>
              <a:spcAft>
                <a:spcPts val="0"/>
              </a:spcAft>
              <a:buClr>
                <a:schemeClr val="tx1"/>
              </a:buClr>
              <a:defRPr/>
            </a:pPr>
            <a:r>
              <a:rPr lang="en-US" sz="3600" smtClean="0">
                <a:solidFill>
                  <a:srgbClr val="FF66CC"/>
                </a:solidFill>
                <a:effectLst>
                  <a:outerShdw blurRad="38100" dist="38100" dir="2700000" algn="tl">
                    <a:srgbClr val="000000"/>
                  </a:outerShdw>
                </a:effectLst>
                <a:latin typeface="Tahoma" pitchFamily="34" charset="0"/>
                <a:cs typeface="Tahoma" pitchFamily="34" charset="0"/>
              </a:rPr>
              <a:t>Create a culture of inquiry</a:t>
            </a:r>
          </a:p>
          <a:p>
            <a:pPr lvl="1" fontAlgn="auto">
              <a:spcAft>
                <a:spcPts val="0"/>
              </a:spcAft>
              <a:buClr>
                <a:schemeClr val="tx1"/>
              </a:buClr>
              <a:buFontTx/>
              <a:buNone/>
              <a:defRPr/>
            </a:pPr>
            <a:r>
              <a:rPr lang="en-US" sz="3600" i="1" smtClean="0">
                <a:solidFill>
                  <a:schemeClr val="hlink"/>
                </a:solidFill>
                <a:effectLst>
                  <a:outerShdw blurRad="38100" dist="38100" dir="2700000" algn="tl">
                    <a:srgbClr val="000000"/>
                  </a:outerShdw>
                </a:effectLst>
                <a:latin typeface="Tahoma" pitchFamily="34" charset="0"/>
                <a:cs typeface="Tahoma" pitchFamily="34" charset="0"/>
              </a:rPr>
              <a:t>Inquire, don’t advocate</a:t>
            </a:r>
          </a:p>
          <a:p>
            <a:pPr fontAlgn="auto">
              <a:spcAft>
                <a:spcPts val="0"/>
              </a:spcAft>
              <a:buClr>
                <a:schemeClr val="tx1"/>
              </a:buClr>
              <a:buFontTx/>
              <a:buNone/>
              <a:defRPr/>
            </a:pPr>
            <a:endParaRPr lang="en-US" sz="3600" i="1" smtClean="0">
              <a:solidFill>
                <a:schemeClr val="hlink"/>
              </a:solidFill>
              <a:effectLst>
                <a:outerShdw blurRad="38100" dist="38100" dir="2700000" algn="tl">
                  <a:srgbClr val="000000"/>
                </a:outerShdw>
              </a:effectLst>
              <a:latin typeface="Tahoma" pitchFamily="34" charset="0"/>
              <a:cs typeface="Tahoma" pitchFamily="34" charset="0"/>
            </a:endParaRPr>
          </a:p>
        </p:txBody>
      </p:sp>
      <p:sp>
        <p:nvSpPr>
          <p:cNvPr id="73732" name="Text Box 4"/>
          <p:cNvSpPr txBox="1">
            <a:spLocks noChangeArrowheads="1"/>
          </p:cNvSpPr>
          <p:nvPr/>
        </p:nvSpPr>
        <p:spPr bwMode="auto">
          <a:xfrm>
            <a:off x="1009650" y="4191000"/>
            <a:ext cx="6770688" cy="1477963"/>
          </a:xfrm>
          <a:prstGeom prst="rect">
            <a:avLst/>
          </a:prstGeom>
          <a:noFill/>
          <a:ln w="9525">
            <a:noFill/>
            <a:miter lim="800000"/>
            <a:headEnd/>
            <a:tailEnd/>
          </a:ln>
          <a:effectLst/>
        </p:spPr>
        <p:txBody>
          <a:bodyPr wrap="none" lIns="92075" tIns="46038" rIns="92075" bIns="46038">
            <a:spAutoFit/>
          </a:bodyPr>
          <a:lstStyle/>
          <a:p>
            <a:pPr fontAlgn="auto">
              <a:spcAft>
                <a:spcPts val="0"/>
              </a:spcAft>
              <a:defRPr/>
            </a:pPr>
            <a:r>
              <a:rPr lang="en-US" sz="3000" dirty="0">
                <a:solidFill>
                  <a:schemeClr val="folHlink"/>
                </a:solidFill>
                <a:effectLst>
                  <a:outerShdw blurRad="38100" dist="38100" dir="2700000" algn="tl">
                    <a:srgbClr val="000000"/>
                  </a:outerShdw>
                </a:effectLst>
                <a:latin typeface="+mn-lt"/>
                <a:cs typeface="+mn-cs"/>
              </a:rPr>
              <a:t>“What do you think?”</a:t>
            </a:r>
          </a:p>
          <a:p>
            <a:pPr fontAlgn="auto">
              <a:spcAft>
                <a:spcPts val="0"/>
              </a:spcAft>
              <a:defRPr/>
            </a:pPr>
            <a:r>
              <a:rPr lang="en-US" sz="3000" dirty="0">
                <a:solidFill>
                  <a:schemeClr val="folHlink"/>
                </a:solidFill>
                <a:effectLst>
                  <a:outerShdw blurRad="38100" dist="38100" dir="2700000" algn="tl">
                    <a:srgbClr val="000000"/>
                  </a:outerShdw>
                </a:effectLst>
                <a:latin typeface="+mn-lt"/>
                <a:cs typeface="+mn-cs"/>
              </a:rPr>
              <a:t>“Should I keep doing this?”</a:t>
            </a:r>
          </a:p>
          <a:p>
            <a:pPr fontAlgn="auto">
              <a:spcAft>
                <a:spcPts val="0"/>
              </a:spcAft>
              <a:defRPr/>
            </a:pPr>
            <a:r>
              <a:rPr lang="en-US" sz="3000" dirty="0">
                <a:solidFill>
                  <a:schemeClr val="folHlink"/>
                </a:solidFill>
                <a:effectLst>
                  <a:outerShdw blurRad="38100" dist="38100" dir="2700000" algn="tl">
                    <a:srgbClr val="000000"/>
                  </a:outerShdw>
                </a:effectLst>
                <a:latin typeface="+mn-lt"/>
                <a:cs typeface="+mn-cs"/>
              </a:rPr>
              <a:t>“I wonder whether there is a better way?”</a:t>
            </a:r>
          </a:p>
        </p:txBody>
      </p:sp>
      <p:pic>
        <p:nvPicPr>
          <p:cNvPr id="73734" name="Picture 6" descr="bd06639_"/>
          <p:cNvPicPr>
            <a:picLocks noChangeAspect="1" noChangeArrowheads="1"/>
          </p:cNvPicPr>
          <p:nvPr/>
        </p:nvPicPr>
        <p:blipFill>
          <a:blip r:embed="rId2" cstate="print"/>
          <a:srcRect/>
          <a:stretch>
            <a:fillRect/>
          </a:stretch>
        </p:blipFill>
        <p:spPr bwMode="auto">
          <a:xfrm>
            <a:off x="7391400" y="2971800"/>
            <a:ext cx="1219200" cy="1219200"/>
          </a:xfrm>
          <a:prstGeom prst="rect">
            <a:avLst/>
          </a:prstGeom>
          <a:noFill/>
          <a:ln w="9525">
            <a:noFill/>
            <a:miter lim="800000"/>
            <a:headEnd/>
            <a:tailEnd/>
          </a:ln>
        </p:spPr>
      </p:pic>
      <p:pic>
        <p:nvPicPr>
          <p:cNvPr id="77830" name="Picture 7" descr="bd04924_"/>
          <p:cNvPicPr>
            <a:picLocks noChangeAspect="1" noChangeArrowheads="1"/>
          </p:cNvPicPr>
          <p:nvPr/>
        </p:nvPicPr>
        <p:blipFill>
          <a:blip r:embed="rId3" cstate="print">
            <a:lum contrast="-54000"/>
          </a:blip>
          <a:srcRect/>
          <a:stretch>
            <a:fillRect/>
          </a:stretch>
        </p:blipFill>
        <p:spPr bwMode="auto">
          <a:xfrm>
            <a:off x="0" y="5715000"/>
            <a:ext cx="846138" cy="1143000"/>
          </a:xfrm>
          <a:prstGeom prst="rect">
            <a:avLst/>
          </a:prstGeom>
          <a:noFill/>
          <a:ln w="9525">
            <a:noFill/>
            <a:miter lim="800000"/>
            <a:headEnd/>
            <a:tailEnd/>
          </a:ln>
        </p:spPr>
      </p:pic>
      <p:sp>
        <p:nvSpPr>
          <p:cNvPr id="73736" name="Rectangle 8"/>
          <p:cNvSpPr>
            <a:spLocks noChangeArrowheads="1"/>
          </p:cNvSpPr>
          <p:nvPr/>
        </p:nvSpPr>
        <p:spPr bwMode="auto">
          <a:xfrm>
            <a:off x="838200" y="4038600"/>
            <a:ext cx="8077200" cy="2209800"/>
          </a:xfrm>
          <a:prstGeom prst="rect">
            <a:avLst/>
          </a:prstGeom>
          <a:noFill/>
          <a:ln w="9525">
            <a:noFill/>
            <a:miter lim="800000"/>
            <a:headEnd/>
            <a:tailEnd/>
          </a:ln>
          <a:effectLst/>
        </p:spPr>
        <p:txBody>
          <a:bodyPr/>
          <a:lstStyle/>
          <a:p>
            <a:pPr marL="342900" indent="-342900" algn="r" rtl="1" fontAlgn="auto">
              <a:spcBef>
                <a:spcPts val="0"/>
              </a:spcBef>
              <a:spcAft>
                <a:spcPts val="0"/>
              </a:spcAft>
              <a:defRPr/>
            </a:pPr>
            <a:endParaRPr lang="en-US" i="1">
              <a:solidFill>
                <a:schemeClr val="hlink"/>
              </a:solidFill>
              <a:effectLst>
                <a:outerShdw blurRad="38100" dist="38100" dir="2700000" algn="tl">
                  <a:srgbClr val="000000"/>
                </a:outerShdw>
              </a:effectLst>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dissolve">
                                      <p:cBhvr>
                                        <p:cTn id="7" dur="500"/>
                                        <p:tgtEl>
                                          <p:spTgt spid="7373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3731">
                                            <p:txEl>
                                              <p:pRg st="1" end="1"/>
                                            </p:txEl>
                                          </p:spTgt>
                                        </p:tgtEl>
                                        <p:attrNameLst>
                                          <p:attrName>style.visibility</p:attrName>
                                        </p:attrNameLst>
                                      </p:cBhvr>
                                      <p:to>
                                        <p:strVal val="visible"/>
                                      </p:to>
                                    </p:set>
                                    <p:animEffect transition="in" filter="dissolve">
                                      <p:cBhvr>
                                        <p:cTn id="10" dur="500"/>
                                        <p:tgtEl>
                                          <p:spTgt spid="73731">
                                            <p:txEl>
                                              <p:pRg st="1" end="1"/>
                                            </p:txEl>
                                          </p:spTgt>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73734"/>
                                        </p:tgtEl>
                                        <p:attrNameLst>
                                          <p:attrName>style.visibility</p:attrName>
                                        </p:attrNameLst>
                                      </p:cBhvr>
                                      <p:to>
                                        <p:strVal val="visible"/>
                                      </p:to>
                                    </p:set>
                                    <p:animEffect transition="in" filter="dissolve">
                                      <p:cBhvr>
                                        <p:cTn id="14" dur="500"/>
                                        <p:tgtEl>
                                          <p:spTgt spid="7373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73732"/>
                                        </p:tgtEl>
                                        <p:attrNameLst>
                                          <p:attrName>style.visibility</p:attrName>
                                        </p:attrNameLst>
                                      </p:cBhvr>
                                      <p:to>
                                        <p:strVal val="visible"/>
                                      </p:to>
                                    </p:set>
                                    <p:animEffect transition="in" filter="wipe(up)">
                                      <p:cBhvr>
                                        <p:cTn id="19" dur="500"/>
                                        <p:tgtEl>
                                          <p:spTgt spid="73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autoUpdateAnimBg="0"/>
      <p:bldP spid="73732"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solidFill>
            <a:srgbClr val="DDFFDD"/>
          </a:solidFill>
        </p:spPr>
        <p:txBody>
          <a:bodyPr rtlCol="1">
            <a:normAutofit fontScale="90000"/>
          </a:bodyPr>
          <a:lstStyle/>
          <a:p>
            <a:pPr fontAlgn="auto">
              <a:spcAft>
                <a:spcPts val="0"/>
              </a:spcAft>
              <a:defRPr/>
            </a:pPr>
            <a:r>
              <a:rPr lang="en-US" dirty="0" smtClean="0">
                <a:latin typeface="Tahoma" pitchFamily="34" charset="0"/>
                <a:cs typeface="Tahoma" pitchFamily="34" charset="0"/>
              </a:rPr>
              <a:t>Steps to Improve </a:t>
            </a:r>
            <a:r>
              <a:rPr lang="en-US" dirty="0" smtClean="0">
                <a:latin typeface="Tahoma" pitchFamily="34" charset="0"/>
              </a:rPr>
              <a:t>Your Ability to Ask and Answer Questions </a:t>
            </a:r>
            <a:r>
              <a:rPr lang="en-US" dirty="0" smtClean="0">
                <a:latin typeface="Tahoma" pitchFamily="34" charset="0"/>
                <a:cs typeface="Tahoma" pitchFamily="34" charset="0"/>
              </a:rPr>
              <a:t> </a:t>
            </a:r>
          </a:p>
        </p:txBody>
      </p:sp>
      <p:sp>
        <p:nvSpPr>
          <p:cNvPr id="74755" name="Rectangle 3"/>
          <p:cNvSpPr>
            <a:spLocks noGrp="1" noChangeArrowheads="1"/>
          </p:cNvSpPr>
          <p:nvPr>
            <p:ph type="body" idx="1"/>
          </p:nvPr>
        </p:nvSpPr>
        <p:spPr>
          <a:xfrm>
            <a:off x="685800" y="1981200"/>
            <a:ext cx="8077200" cy="1981200"/>
          </a:xfrm>
        </p:spPr>
        <p:txBody>
          <a:bodyPr rtlCol="1">
            <a:normAutofit/>
          </a:bodyPr>
          <a:lstStyle/>
          <a:p>
            <a:pPr fontAlgn="auto">
              <a:spcAft>
                <a:spcPts val="0"/>
              </a:spcAft>
              <a:buClr>
                <a:schemeClr val="tx1"/>
              </a:buClr>
              <a:defRPr/>
            </a:pPr>
            <a:r>
              <a:rPr lang="en-US" sz="3600" smtClean="0">
                <a:solidFill>
                  <a:srgbClr val="FF66CC"/>
                </a:solidFill>
                <a:effectLst>
                  <a:outerShdw blurRad="38100" dist="38100" dir="2700000" algn="tl">
                    <a:srgbClr val="000000"/>
                  </a:outerShdw>
                </a:effectLst>
                <a:latin typeface="Tahoma" pitchFamily="34" charset="0"/>
                <a:cs typeface="Tahoma" pitchFamily="34" charset="0"/>
              </a:rPr>
              <a:t>Feel good about not knowing everything.</a:t>
            </a:r>
          </a:p>
        </p:txBody>
      </p:sp>
      <p:sp>
        <p:nvSpPr>
          <p:cNvPr id="74756" name="Text Box 4"/>
          <p:cNvSpPr txBox="1">
            <a:spLocks noChangeArrowheads="1"/>
          </p:cNvSpPr>
          <p:nvPr/>
        </p:nvSpPr>
        <p:spPr bwMode="auto">
          <a:xfrm>
            <a:off x="685800" y="3810000"/>
            <a:ext cx="7435850" cy="549275"/>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r>
              <a:rPr lang="en-US" sz="3000">
                <a:solidFill>
                  <a:schemeClr val="folHlink"/>
                </a:solidFill>
                <a:effectLst>
                  <a:outerShdw blurRad="38100" dist="38100" dir="2700000" algn="tl">
                    <a:srgbClr val="000000"/>
                  </a:outerShdw>
                </a:effectLst>
                <a:latin typeface="+mn-lt"/>
                <a:cs typeface="+mn-cs"/>
              </a:rPr>
              <a:t>Only 2% of the medical literature is POEMs</a:t>
            </a:r>
          </a:p>
        </p:txBody>
      </p:sp>
      <p:pic>
        <p:nvPicPr>
          <p:cNvPr id="78853" name="Picture 5" descr="bd04924_"/>
          <p:cNvPicPr>
            <a:picLocks noChangeAspect="1" noChangeArrowheads="1"/>
          </p:cNvPicPr>
          <p:nvPr/>
        </p:nvPicPr>
        <p:blipFill>
          <a:blip r:embed="rId2" cstate="print">
            <a:lum contrast="-54000"/>
          </a:blip>
          <a:srcRect/>
          <a:stretch>
            <a:fillRect/>
          </a:stretch>
        </p:blipFill>
        <p:spPr bwMode="auto">
          <a:xfrm>
            <a:off x="0" y="5715000"/>
            <a:ext cx="846138" cy="1143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4756"/>
                                        </p:tgtEl>
                                        <p:attrNameLst>
                                          <p:attrName>style.visibility</p:attrName>
                                        </p:attrNameLst>
                                      </p:cBhvr>
                                      <p:to>
                                        <p:strVal val="visible"/>
                                      </p:to>
                                    </p:set>
                                    <p:animEffect transition="in" filter="checkerboard(across)">
                                      <p:cBhvr>
                                        <p:cTn id="7" dur="500"/>
                                        <p:tgtEl>
                                          <p:spTgt spid="74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762000" y="228600"/>
            <a:ext cx="7772400" cy="1143000"/>
          </a:xfrm>
          <a:solidFill>
            <a:srgbClr val="DDFFDD"/>
          </a:solidFill>
        </p:spPr>
        <p:txBody>
          <a:bodyPr rtlCol="1">
            <a:normAutofit fontScale="90000"/>
          </a:bodyPr>
          <a:lstStyle/>
          <a:p>
            <a:pPr fontAlgn="auto">
              <a:spcAft>
                <a:spcPts val="0"/>
              </a:spcAft>
              <a:defRPr/>
            </a:pPr>
            <a:r>
              <a:rPr lang="en-US" dirty="0" smtClean="0">
                <a:latin typeface="Tahoma" pitchFamily="34" charset="0"/>
                <a:cs typeface="Tahoma" pitchFamily="34" charset="0"/>
              </a:rPr>
              <a:t>Steps to Improve </a:t>
            </a:r>
            <a:r>
              <a:rPr lang="en-US" dirty="0" smtClean="0">
                <a:latin typeface="Tahoma" pitchFamily="34" charset="0"/>
              </a:rPr>
              <a:t>Your Ability to Ask and Answer Questions </a:t>
            </a:r>
            <a:r>
              <a:rPr lang="en-US" dirty="0" smtClean="0">
                <a:latin typeface="Tahoma" pitchFamily="34" charset="0"/>
                <a:cs typeface="Tahoma" pitchFamily="34" charset="0"/>
              </a:rPr>
              <a:t> </a:t>
            </a:r>
          </a:p>
        </p:txBody>
      </p:sp>
      <p:sp>
        <p:nvSpPr>
          <p:cNvPr id="126979" name="Rectangle 3"/>
          <p:cNvSpPr>
            <a:spLocks noGrp="1" noChangeArrowheads="1"/>
          </p:cNvSpPr>
          <p:nvPr>
            <p:ph type="body" idx="1"/>
          </p:nvPr>
        </p:nvSpPr>
        <p:spPr>
          <a:xfrm>
            <a:off x="419100" y="1905000"/>
            <a:ext cx="8458200" cy="762000"/>
          </a:xfrm>
        </p:spPr>
        <p:txBody>
          <a:bodyPr rtlCol="1">
            <a:normAutofit/>
          </a:bodyPr>
          <a:lstStyle/>
          <a:p>
            <a:pPr fontAlgn="auto">
              <a:spcAft>
                <a:spcPts val="0"/>
              </a:spcAft>
              <a:buClr>
                <a:schemeClr val="tx1"/>
              </a:buClr>
              <a:defRPr/>
            </a:pPr>
            <a:r>
              <a:rPr lang="en-US" sz="3600" dirty="0" smtClean="0">
                <a:solidFill>
                  <a:srgbClr val="FF66CC"/>
                </a:solidFill>
                <a:effectLst>
                  <a:outerShdw blurRad="38100" dist="38100" dir="2700000" algn="tl">
                    <a:srgbClr val="000000"/>
                  </a:outerShdw>
                </a:effectLst>
                <a:latin typeface="Tahoma" pitchFamily="34" charset="0"/>
                <a:cs typeface="Tahoma" pitchFamily="34" charset="0"/>
              </a:rPr>
              <a:t>Let someone else do the heavy lifting</a:t>
            </a:r>
            <a:r>
              <a:rPr lang="en-US" u="sng" dirty="0" smtClean="0">
                <a:solidFill>
                  <a:srgbClr val="FF00FF"/>
                </a:solidFill>
                <a:latin typeface="Arial" charset="0"/>
                <a:cs typeface="Arial" charset="0"/>
              </a:rPr>
              <a:t> </a:t>
            </a:r>
            <a:endParaRPr lang="en-US" u="sng" dirty="0" smtClean="0">
              <a:solidFill>
                <a:srgbClr val="FF00FF"/>
              </a:solidFill>
              <a:latin typeface="Tahoma" pitchFamily="34" charset="0"/>
            </a:endParaRPr>
          </a:p>
        </p:txBody>
      </p:sp>
      <p:sp>
        <p:nvSpPr>
          <p:cNvPr id="126980" name="Text Box 4"/>
          <p:cNvSpPr txBox="1">
            <a:spLocks noChangeArrowheads="1"/>
          </p:cNvSpPr>
          <p:nvPr/>
        </p:nvSpPr>
        <p:spPr bwMode="auto">
          <a:xfrm>
            <a:off x="533400" y="2895600"/>
            <a:ext cx="3698875" cy="549275"/>
          </a:xfrm>
          <a:prstGeom prst="rect">
            <a:avLst/>
          </a:prstGeom>
          <a:noFill/>
          <a:ln w="9525">
            <a:noFill/>
            <a:miter lim="800000"/>
            <a:headEnd/>
            <a:tailEnd/>
          </a:ln>
          <a:effectLst/>
        </p:spPr>
        <p:txBody>
          <a:bodyPr wrap="none" lIns="92075" tIns="46038" rIns="92075" bIns="46038">
            <a:spAutoFit/>
          </a:bodyPr>
          <a:lstStyle/>
          <a:p>
            <a:pPr algn="r" rtl="1" fontAlgn="auto">
              <a:spcAft>
                <a:spcPts val="0"/>
              </a:spcAft>
              <a:defRPr/>
            </a:pPr>
            <a:r>
              <a:rPr lang="en-US" sz="3000">
                <a:solidFill>
                  <a:schemeClr val="folHlink"/>
                </a:solidFill>
                <a:effectLst>
                  <a:outerShdw blurRad="38100" dist="38100" dir="2700000" algn="tl">
                    <a:srgbClr val="000000"/>
                  </a:outerShdw>
                </a:effectLst>
                <a:latin typeface="+mn-lt"/>
                <a:cs typeface="+mn-cs"/>
              </a:rPr>
              <a:t>Secondary literature:</a:t>
            </a:r>
          </a:p>
        </p:txBody>
      </p:sp>
      <p:graphicFrame>
        <p:nvGraphicFramePr>
          <p:cNvPr id="126981" name="Object 5"/>
          <p:cNvGraphicFramePr>
            <a:graphicFrameLocks noChangeAspect="1"/>
          </p:cNvGraphicFramePr>
          <p:nvPr/>
        </p:nvGraphicFramePr>
        <p:xfrm>
          <a:off x="838200" y="4038600"/>
          <a:ext cx="1981200" cy="601663"/>
        </p:xfrm>
        <a:graphic>
          <a:graphicData uri="http://schemas.openxmlformats.org/presentationml/2006/ole">
            <mc:AlternateContent xmlns:mc="http://schemas.openxmlformats.org/markup-compatibility/2006">
              <mc:Choice xmlns:v="urn:schemas-microsoft-com:vml" Requires="v">
                <p:oleObj spid="_x0000_s6162" name="Photo Editor Photo" r:id="rId3" imgW="1504762" imgH="457143" progId="">
                  <p:embed/>
                </p:oleObj>
              </mc:Choice>
              <mc:Fallback>
                <p:oleObj name="Photo Editor Photo" r:id="rId3" imgW="1504762" imgH="457143"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038600"/>
                        <a:ext cx="1981200"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26987" name="Picture 11" descr="MedicalInfoRetriever Home">
            <a:hlinkClick r:id="rId5"/>
          </p:cNvPr>
          <p:cNvPicPr>
            <a:picLocks noChangeAspect="1" noChangeArrowheads="1"/>
          </p:cNvPicPr>
          <p:nvPr/>
        </p:nvPicPr>
        <p:blipFill>
          <a:blip r:embed="rId6" cstate="print"/>
          <a:srcRect/>
          <a:stretch>
            <a:fillRect/>
          </a:stretch>
        </p:blipFill>
        <p:spPr bwMode="auto">
          <a:xfrm>
            <a:off x="457200" y="5105400"/>
            <a:ext cx="3200400" cy="1111250"/>
          </a:xfrm>
          <a:prstGeom prst="rect">
            <a:avLst/>
          </a:prstGeom>
          <a:noFill/>
          <a:ln w="38100">
            <a:solidFill>
              <a:srgbClr val="FFCC99"/>
            </a:solidFill>
            <a:miter lim="800000"/>
            <a:headEnd/>
            <a:tailEnd/>
          </a:ln>
        </p:spPr>
      </p:pic>
      <p:pic>
        <p:nvPicPr>
          <p:cNvPr id="126988" name="Picture 12" descr="cochranenewgen"/>
          <p:cNvPicPr>
            <a:picLocks noChangeAspect="1" noChangeArrowheads="1"/>
          </p:cNvPicPr>
          <p:nvPr/>
        </p:nvPicPr>
        <p:blipFill>
          <a:blip r:embed="rId7" cstate="print"/>
          <a:srcRect/>
          <a:stretch>
            <a:fillRect/>
          </a:stretch>
        </p:blipFill>
        <p:spPr bwMode="auto">
          <a:xfrm>
            <a:off x="6248400" y="5181600"/>
            <a:ext cx="2593975" cy="1246188"/>
          </a:xfrm>
          <a:prstGeom prst="rect">
            <a:avLst/>
          </a:prstGeom>
          <a:noFill/>
          <a:ln w="9525">
            <a:noFill/>
            <a:miter lim="800000"/>
            <a:headEnd/>
            <a:tailEnd/>
          </a:ln>
        </p:spPr>
      </p:pic>
      <p:graphicFrame>
        <p:nvGraphicFramePr>
          <p:cNvPr id="126989" name="Object 13"/>
          <p:cNvGraphicFramePr>
            <a:graphicFrameLocks noChangeAspect="1"/>
          </p:cNvGraphicFramePr>
          <p:nvPr/>
        </p:nvGraphicFramePr>
        <p:xfrm>
          <a:off x="5715000" y="4343400"/>
          <a:ext cx="1657350" cy="1514475"/>
        </p:xfrm>
        <a:graphic>
          <a:graphicData uri="http://schemas.openxmlformats.org/presentationml/2006/ole">
            <mc:AlternateContent xmlns:mc="http://schemas.openxmlformats.org/markup-compatibility/2006">
              <mc:Choice xmlns:v="urn:schemas-microsoft-com:vml" Requires="v">
                <p:oleObj spid="_x0000_s6163" name="Photo Editor Photo" r:id="rId8" imgW="1428949" imgH="1305107" progId="">
                  <p:embed/>
                </p:oleObj>
              </mc:Choice>
              <mc:Fallback>
                <p:oleObj name="Photo Editor Photo" r:id="rId8" imgW="1428949" imgH="1305107" progId="">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15000" y="4343400"/>
                        <a:ext cx="16573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26990" name="Picture 14" descr="PREMIUM_logo"/>
          <p:cNvPicPr>
            <a:picLocks noChangeAspect="1" noChangeArrowheads="1"/>
          </p:cNvPicPr>
          <p:nvPr/>
        </p:nvPicPr>
        <p:blipFill>
          <a:blip r:embed="rId10" cstate="print"/>
          <a:srcRect/>
          <a:stretch>
            <a:fillRect/>
          </a:stretch>
        </p:blipFill>
        <p:spPr bwMode="auto">
          <a:xfrm>
            <a:off x="6553200" y="3089275"/>
            <a:ext cx="2182813" cy="982663"/>
          </a:xfrm>
          <a:prstGeom prst="rect">
            <a:avLst/>
          </a:prstGeom>
          <a:noFill/>
          <a:ln w="9525">
            <a:noFill/>
            <a:miter lim="800000"/>
            <a:headEnd/>
            <a:tailEnd/>
          </a:ln>
        </p:spPr>
      </p:pic>
      <p:pic>
        <p:nvPicPr>
          <p:cNvPr id="6154" name="Picture 5"/>
          <p:cNvPicPr>
            <a:picLocks noChangeAspect="1" noChangeArrowheads="1"/>
          </p:cNvPicPr>
          <p:nvPr/>
        </p:nvPicPr>
        <p:blipFill>
          <a:blip r:embed="rId11" cstate="print"/>
          <a:srcRect/>
          <a:stretch>
            <a:fillRect/>
          </a:stretch>
        </p:blipFill>
        <p:spPr bwMode="auto">
          <a:xfrm>
            <a:off x="3929063" y="3429000"/>
            <a:ext cx="1733550" cy="23050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6980"/>
                                        </p:tgtEl>
                                        <p:attrNameLst>
                                          <p:attrName>style.visibility</p:attrName>
                                        </p:attrNameLst>
                                      </p:cBhvr>
                                      <p:to>
                                        <p:strVal val="visible"/>
                                      </p:to>
                                    </p:set>
                                  </p:childTnLst>
                                </p:cTn>
                              </p:par>
                            </p:childTnLst>
                          </p:cTn>
                        </p:par>
                        <p:par>
                          <p:cTn id="7" fill="hold">
                            <p:stCondLst>
                              <p:cond delay="500"/>
                            </p:stCondLst>
                            <p:childTnLst>
                              <p:par>
                                <p:cTn id="8" presetID="9" presetClass="entr" presetSubtype="0" fill="hold" nodeType="afterEffect">
                                  <p:stCondLst>
                                    <p:cond delay="1000"/>
                                  </p:stCondLst>
                                  <p:childTnLst>
                                    <p:set>
                                      <p:cBhvr>
                                        <p:cTn id="9" dur="1" fill="hold">
                                          <p:stCondLst>
                                            <p:cond delay="0"/>
                                          </p:stCondLst>
                                        </p:cTn>
                                        <p:tgtEl>
                                          <p:spTgt spid="126988"/>
                                        </p:tgtEl>
                                        <p:attrNameLst>
                                          <p:attrName>style.visibility</p:attrName>
                                        </p:attrNameLst>
                                      </p:cBhvr>
                                      <p:to>
                                        <p:strVal val="visible"/>
                                      </p:to>
                                    </p:set>
                                    <p:animEffect transition="in" filter="dissolve">
                                      <p:cBhvr>
                                        <p:cTn id="10" dur="500"/>
                                        <p:tgtEl>
                                          <p:spTgt spid="126988"/>
                                        </p:tgtEl>
                                      </p:cBhvr>
                                    </p:animEffect>
                                  </p:childTnLst>
                                </p:cTn>
                              </p:par>
                            </p:childTnLst>
                          </p:cTn>
                        </p:par>
                        <p:par>
                          <p:cTn id="11" fill="hold">
                            <p:stCondLst>
                              <p:cond delay="2000"/>
                            </p:stCondLst>
                            <p:childTnLst>
                              <p:par>
                                <p:cTn id="12" presetID="9" presetClass="entr" presetSubtype="0" fill="hold" nodeType="afterEffect">
                                  <p:stCondLst>
                                    <p:cond delay="0"/>
                                  </p:stCondLst>
                                  <p:childTnLst>
                                    <p:set>
                                      <p:cBhvr>
                                        <p:cTn id="13" dur="1" fill="hold">
                                          <p:stCondLst>
                                            <p:cond delay="0"/>
                                          </p:stCondLst>
                                        </p:cTn>
                                        <p:tgtEl>
                                          <p:spTgt spid="126989"/>
                                        </p:tgtEl>
                                        <p:attrNameLst>
                                          <p:attrName>style.visibility</p:attrName>
                                        </p:attrNameLst>
                                      </p:cBhvr>
                                      <p:to>
                                        <p:strVal val="visible"/>
                                      </p:to>
                                    </p:set>
                                    <p:animEffect transition="in" filter="dissolve">
                                      <p:cBhvr>
                                        <p:cTn id="14" dur="500"/>
                                        <p:tgtEl>
                                          <p:spTgt spid="126989"/>
                                        </p:tgtEl>
                                      </p:cBhvr>
                                    </p:animEffect>
                                  </p:childTnLst>
                                </p:cTn>
                              </p:par>
                            </p:childTnLst>
                          </p:cTn>
                        </p:par>
                        <p:par>
                          <p:cTn id="15" fill="hold">
                            <p:stCondLst>
                              <p:cond delay="2500"/>
                            </p:stCondLst>
                            <p:childTnLst>
                              <p:par>
                                <p:cTn id="16" presetID="9" presetClass="entr" presetSubtype="0" fill="hold" nodeType="afterEffect">
                                  <p:stCondLst>
                                    <p:cond delay="0"/>
                                  </p:stCondLst>
                                  <p:childTnLst>
                                    <p:set>
                                      <p:cBhvr>
                                        <p:cTn id="17" dur="1" fill="hold">
                                          <p:stCondLst>
                                            <p:cond delay="0"/>
                                          </p:stCondLst>
                                        </p:cTn>
                                        <p:tgtEl>
                                          <p:spTgt spid="126981"/>
                                        </p:tgtEl>
                                        <p:attrNameLst>
                                          <p:attrName>style.visibility</p:attrName>
                                        </p:attrNameLst>
                                      </p:cBhvr>
                                      <p:to>
                                        <p:strVal val="visible"/>
                                      </p:to>
                                    </p:set>
                                    <p:animEffect transition="in" filter="dissolve">
                                      <p:cBhvr>
                                        <p:cTn id="18" dur="500"/>
                                        <p:tgtEl>
                                          <p:spTgt spid="126981"/>
                                        </p:tgtEl>
                                      </p:cBhvr>
                                    </p:animEffect>
                                  </p:childTnLst>
                                </p:cTn>
                              </p:par>
                            </p:childTnLst>
                          </p:cTn>
                        </p:par>
                        <p:par>
                          <p:cTn id="19" fill="hold">
                            <p:stCondLst>
                              <p:cond delay="3000"/>
                            </p:stCondLst>
                            <p:childTnLst>
                              <p:par>
                                <p:cTn id="20" presetID="9" presetClass="entr" presetSubtype="0" fill="hold" nodeType="afterEffect">
                                  <p:stCondLst>
                                    <p:cond delay="0"/>
                                  </p:stCondLst>
                                  <p:childTnLst>
                                    <p:set>
                                      <p:cBhvr>
                                        <p:cTn id="21" dur="1" fill="hold">
                                          <p:stCondLst>
                                            <p:cond delay="0"/>
                                          </p:stCondLst>
                                        </p:cTn>
                                        <p:tgtEl>
                                          <p:spTgt spid="126987"/>
                                        </p:tgtEl>
                                        <p:attrNameLst>
                                          <p:attrName>style.visibility</p:attrName>
                                        </p:attrNameLst>
                                      </p:cBhvr>
                                      <p:to>
                                        <p:strVal val="visible"/>
                                      </p:to>
                                    </p:set>
                                    <p:animEffect transition="in" filter="dissolve">
                                      <p:cBhvr>
                                        <p:cTn id="22" dur="500"/>
                                        <p:tgtEl>
                                          <p:spTgt spid="126987"/>
                                        </p:tgtEl>
                                      </p:cBhvr>
                                    </p:animEffect>
                                  </p:childTnLst>
                                </p:cTn>
                              </p:par>
                            </p:childTnLst>
                          </p:cTn>
                        </p:par>
                        <p:par>
                          <p:cTn id="23" fill="hold">
                            <p:stCondLst>
                              <p:cond delay="3500"/>
                            </p:stCondLst>
                            <p:childTnLst>
                              <p:par>
                                <p:cTn id="24" presetID="9" presetClass="entr" presetSubtype="0" fill="hold" nodeType="afterEffect">
                                  <p:stCondLst>
                                    <p:cond delay="0"/>
                                  </p:stCondLst>
                                  <p:childTnLst>
                                    <p:set>
                                      <p:cBhvr>
                                        <p:cTn id="25" dur="1" fill="hold">
                                          <p:stCondLst>
                                            <p:cond delay="0"/>
                                          </p:stCondLst>
                                        </p:cTn>
                                        <p:tgtEl>
                                          <p:spTgt spid="126990"/>
                                        </p:tgtEl>
                                        <p:attrNameLst>
                                          <p:attrName>style.visibility</p:attrName>
                                        </p:attrNameLst>
                                      </p:cBhvr>
                                      <p:to>
                                        <p:strVal val="visible"/>
                                      </p:to>
                                    </p:set>
                                    <p:animEffect transition="in" filter="dissolve">
                                      <p:cBhvr>
                                        <p:cTn id="26" dur="500"/>
                                        <p:tgtEl>
                                          <p:spTgt spid="126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0"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Rectangle 3"/>
          <p:cNvSpPr/>
          <p:nvPr/>
        </p:nvSpPr>
        <p:spPr>
          <a:xfrm>
            <a:off x="831139" y="2967335"/>
            <a:ext cx="7481728" cy="1569660"/>
          </a:xfrm>
          <a:prstGeom prst="rect">
            <a:avLst/>
          </a:prstGeom>
          <a:noFill/>
        </p:spPr>
        <p:txBody>
          <a:bodyPr wrap="none" lIns="91440" tIns="45720" rIns="91440" bIns="45720">
            <a:spAutoFit/>
          </a:bodyPr>
          <a:lstStyle/>
          <a:p>
            <a:pPr algn="ctr"/>
            <a:r>
              <a:rPr lang="en-US" sz="9600" b="1" cap="none" spc="0" dirty="0" smtClean="0">
                <a:ln w="22225">
                  <a:solidFill>
                    <a:schemeClr val="accent2"/>
                  </a:solidFill>
                  <a:prstDash val="solid"/>
                </a:ln>
                <a:solidFill>
                  <a:schemeClr val="accent2">
                    <a:lumMod val="40000"/>
                    <a:lumOff val="60000"/>
                  </a:schemeClr>
                </a:solidFill>
                <a:effectLst/>
              </a:rPr>
              <a:t>THANK YOU</a:t>
            </a:r>
            <a:endParaRPr lang="en-US" sz="96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720964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p:cNvSpPr>
          <p:nvPr>
            <p:ph type="body" idx="1"/>
          </p:nvPr>
        </p:nvSpPr>
        <p:spPr>
          <a:xfrm>
            <a:off x="1214438" y="2786063"/>
            <a:ext cx="7239000" cy="2286000"/>
          </a:xfrm>
        </p:spPr>
        <p:txBody>
          <a:bodyPr rtlCol="1">
            <a:normAutofit/>
          </a:bodyPr>
          <a:lstStyle/>
          <a:p>
            <a:pPr fontAlgn="auto">
              <a:spcAft>
                <a:spcPts val="0"/>
              </a:spcAft>
              <a:defRPr/>
            </a:pPr>
            <a:r>
              <a:rPr lang="en-US" dirty="0" smtClean="0"/>
              <a:t>EBM is the </a:t>
            </a:r>
            <a:r>
              <a:rPr lang="en-US" i="1" dirty="0" smtClean="0">
                <a:solidFill>
                  <a:srgbClr val="00A8A4"/>
                </a:solidFill>
                <a:effectLst>
                  <a:outerShdw blurRad="38100" dist="38100" dir="2700000" algn="tl">
                    <a:srgbClr val="000000"/>
                  </a:outerShdw>
                </a:effectLst>
              </a:rPr>
              <a:t>conscientious</a:t>
            </a:r>
            <a:r>
              <a:rPr lang="en-US" dirty="0" smtClean="0"/>
              <a:t>, </a:t>
            </a:r>
            <a:r>
              <a:rPr lang="en-US" i="1" dirty="0" smtClean="0">
                <a:solidFill>
                  <a:srgbClr val="FF05BE"/>
                </a:solidFill>
                <a:effectLst>
                  <a:outerShdw blurRad="38100" dist="38100" dir="2700000" algn="tl">
                    <a:srgbClr val="000000"/>
                  </a:outerShdw>
                </a:effectLst>
              </a:rPr>
              <a:t>explicit</a:t>
            </a:r>
            <a:r>
              <a:rPr lang="en-US" dirty="0" smtClean="0">
                <a:solidFill>
                  <a:srgbClr val="FF05BE"/>
                </a:solidFill>
                <a:effectLst>
                  <a:outerShdw blurRad="38100" dist="38100" dir="2700000" algn="tl">
                    <a:srgbClr val="000000"/>
                  </a:outerShdw>
                </a:effectLst>
              </a:rPr>
              <a:t> </a:t>
            </a:r>
            <a:r>
              <a:rPr lang="en-US" dirty="0" smtClean="0"/>
              <a:t>and </a:t>
            </a:r>
            <a:r>
              <a:rPr lang="en-US" i="1" dirty="0" smtClean="0">
                <a:solidFill>
                  <a:srgbClr val="F2C400"/>
                </a:solidFill>
                <a:effectLst>
                  <a:outerShdw blurRad="38100" dist="38100" dir="2700000" algn="tl">
                    <a:srgbClr val="000000"/>
                  </a:outerShdw>
                </a:effectLst>
              </a:rPr>
              <a:t>judicious</a:t>
            </a:r>
            <a:r>
              <a:rPr lang="en-US" dirty="0" smtClean="0"/>
              <a:t> use of </a:t>
            </a:r>
            <a:r>
              <a:rPr lang="en-US" b="1" i="1" dirty="0" smtClean="0">
                <a:effectLst>
                  <a:outerShdw blurRad="38100" dist="38100" dir="2700000" algn="tl">
                    <a:srgbClr val="000000"/>
                  </a:outerShdw>
                </a:effectLst>
              </a:rPr>
              <a:t>current best evidence</a:t>
            </a:r>
            <a:r>
              <a:rPr lang="en-US" dirty="0" smtClean="0"/>
              <a:t> in </a:t>
            </a:r>
            <a:r>
              <a:rPr lang="en-US" b="1" dirty="0" smtClean="0">
                <a:effectLst>
                  <a:outerShdw blurRad="38100" dist="38100" dir="2700000" algn="tl">
                    <a:srgbClr val="000000"/>
                  </a:outerShdw>
                </a:effectLst>
              </a:rPr>
              <a:t>making decisions</a:t>
            </a:r>
            <a:r>
              <a:rPr lang="en-US" dirty="0" smtClean="0"/>
              <a:t> about the care of individual patients.</a:t>
            </a:r>
          </a:p>
        </p:txBody>
      </p:sp>
      <p:sp>
        <p:nvSpPr>
          <p:cNvPr id="94212" name="Text Box 4"/>
          <p:cNvSpPr txBox="1">
            <a:spLocks noChangeArrowheads="1"/>
          </p:cNvSpPr>
          <p:nvPr/>
        </p:nvSpPr>
        <p:spPr bwMode="auto">
          <a:xfrm>
            <a:off x="5824538" y="5187950"/>
            <a:ext cx="2649537" cy="461963"/>
          </a:xfrm>
          <a:prstGeom prst="rect">
            <a:avLst/>
          </a:prstGeom>
          <a:noFill/>
          <a:ln w="9525">
            <a:noFill/>
            <a:miter lim="800000"/>
            <a:headEnd/>
            <a:tailEnd/>
          </a:ln>
        </p:spPr>
        <p:txBody>
          <a:bodyPr wrap="none">
            <a:spAutoFit/>
          </a:bodyPr>
          <a:lstStyle/>
          <a:p>
            <a:pPr algn="r" rtl="1"/>
            <a:r>
              <a:rPr lang="en-US" sz="2400">
                <a:solidFill>
                  <a:srgbClr val="00CC66"/>
                </a:solidFill>
                <a:latin typeface="Calibri" pitchFamily="34" charset="0"/>
              </a:rPr>
              <a:t>(Sackett, et al 1992)</a:t>
            </a:r>
          </a:p>
        </p:txBody>
      </p:sp>
      <p:sp>
        <p:nvSpPr>
          <p:cNvPr id="5" name="Rectangle 2"/>
          <p:cNvSpPr txBox="1">
            <a:spLocks noChangeArrowheads="1"/>
          </p:cNvSpPr>
          <p:nvPr/>
        </p:nvSpPr>
        <p:spPr>
          <a:xfrm>
            <a:off x="2643188" y="1500188"/>
            <a:ext cx="4495800" cy="1143000"/>
          </a:xfrm>
          <a:prstGeom prst="rect">
            <a:avLst/>
          </a:prstGeom>
        </p:spPr>
        <p:txBody>
          <a:bodyPr rtlCol="1" anchor="ctr">
            <a:normAutofit/>
          </a:bodyPr>
          <a:lstStyle/>
          <a:p>
            <a:pPr algn="ctr" rtl="1" fontAlgn="auto">
              <a:spcAft>
                <a:spcPts val="0"/>
              </a:spcAft>
              <a:defRPr/>
            </a:pPr>
            <a:r>
              <a:rPr lang="en-US" sz="4400" b="1">
                <a:solidFill>
                  <a:srgbClr val="00CC66"/>
                </a:solidFill>
                <a:effectLst>
                  <a:outerShdw blurRad="38100" dist="38100" dir="2700000" algn="tl">
                    <a:srgbClr val="000000"/>
                  </a:outerShdw>
                </a:effectLst>
                <a:latin typeface="Arial" charset="0"/>
                <a:ea typeface="+mj-ea"/>
                <a:cs typeface="+mj-cs"/>
              </a:rPr>
              <a:t>What Is EBM?</a:t>
            </a:r>
            <a:endParaRPr lang="en-US" sz="4400" b="1" dirty="0">
              <a:solidFill>
                <a:srgbClr val="00CC66"/>
              </a:solidFill>
              <a:effectLst>
                <a:outerShdw blurRad="38100" dist="38100" dir="2700000" algn="tl">
                  <a:srgbClr val="000000"/>
                </a:outerShdw>
              </a:effectLst>
              <a:latin typeface="Arial" charset="0"/>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4212"/>
                                        </p:tgtEl>
                                        <p:attrNameLst>
                                          <p:attrName>style.visibility</p:attrName>
                                        </p:attrNameLst>
                                      </p:cBhvr>
                                      <p:to>
                                        <p:strVal val="visible"/>
                                      </p:to>
                                    </p:set>
                                    <p:animEffect transition="in" filter="blinds(horizontal)">
                                      <p:cBhvr>
                                        <p:cTn id="7" dur="500"/>
                                        <p:tgtEl>
                                          <p:spTgt spid="94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6053138" y="6096000"/>
            <a:ext cx="2649537" cy="461963"/>
          </a:xfrm>
          <a:prstGeom prst="rect">
            <a:avLst/>
          </a:prstGeom>
          <a:noFill/>
          <a:ln w="9525">
            <a:noFill/>
            <a:miter lim="800000"/>
            <a:headEnd/>
            <a:tailEnd/>
          </a:ln>
        </p:spPr>
        <p:txBody>
          <a:bodyPr wrap="none">
            <a:spAutoFit/>
          </a:bodyPr>
          <a:lstStyle/>
          <a:p>
            <a:pPr algn="r" rtl="1"/>
            <a:r>
              <a:rPr lang="en-US" sz="2400">
                <a:solidFill>
                  <a:srgbClr val="7ABC32"/>
                </a:solidFill>
                <a:latin typeface="Calibri" pitchFamily="34" charset="0"/>
              </a:rPr>
              <a:t>(Sackett, et al 1996)</a:t>
            </a:r>
          </a:p>
        </p:txBody>
      </p:sp>
      <p:sp>
        <p:nvSpPr>
          <p:cNvPr id="96261" name="Oval 5"/>
          <p:cNvSpPr>
            <a:spLocks noChangeArrowheads="1"/>
          </p:cNvSpPr>
          <p:nvPr/>
        </p:nvSpPr>
        <p:spPr bwMode="auto">
          <a:xfrm>
            <a:off x="2428875" y="2714625"/>
            <a:ext cx="2438400" cy="2438400"/>
          </a:xfrm>
          <a:prstGeom prst="ellipse">
            <a:avLst/>
          </a:prstGeom>
          <a:noFill/>
          <a:ln w="63500">
            <a:solidFill>
              <a:srgbClr val="E20071"/>
            </a:solidFill>
            <a:round/>
            <a:headEnd/>
            <a:tailEnd/>
          </a:ln>
        </p:spPr>
        <p:txBody>
          <a:bodyPr wrap="none" anchor="ctr"/>
          <a:lstStyle/>
          <a:p>
            <a:pPr algn="r" rtl="1"/>
            <a:endParaRPr lang="x-none">
              <a:latin typeface="Calibri" pitchFamily="34" charset="0"/>
            </a:endParaRPr>
          </a:p>
        </p:txBody>
      </p:sp>
      <p:sp>
        <p:nvSpPr>
          <p:cNvPr id="96262" name="Oval 6"/>
          <p:cNvSpPr>
            <a:spLocks noChangeArrowheads="1"/>
          </p:cNvSpPr>
          <p:nvPr/>
        </p:nvSpPr>
        <p:spPr bwMode="auto">
          <a:xfrm>
            <a:off x="4357688" y="2714625"/>
            <a:ext cx="2362200" cy="2362200"/>
          </a:xfrm>
          <a:prstGeom prst="ellipse">
            <a:avLst/>
          </a:prstGeom>
          <a:noFill/>
          <a:ln w="63500">
            <a:solidFill>
              <a:srgbClr val="00A8A4"/>
            </a:solidFill>
            <a:round/>
            <a:headEnd/>
            <a:tailEnd/>
          </a:ln>
        </p:spPr>
        <p:txBody>
          <a:bodyPr wrap="none" anchor="ctr"/>
          <a:lstStyle/>
          <a:p>
            <a:pPr algn="r" rtl="1"/>
            <a:endParaRPr lang="x-none">
              <a:latin typeface="Calibri" pitchFamily="34" charset="0"/>
            </a:endParaRPr>
          </a:p>
        </p:txBody>
      </p:sp>
      <p:sp>
        <p:nvSpPr>
          <p:cNvPr id="96263" name="Oval 7"/>
          <p:cNvSpPr>
            <a:spLocks noChangeArrowheads="1"/>
          </p:cNvSpPr>
          <p:nvPr/>
        </p:nvSpPr>
        <p:spPr bwMode="auto">
          <a:xfrm>
            <a:off x="3500438" y="4143375"/>
            <a:ext cx="2362200" cy="2286000"/>
          </a:xfrm>
          <a:prstGeom prst="ellipse">
            <a:avLst/>
          </a:prstGeom>
          <a:noFill/>
          <a:ln w="63500">
            <a:solidFill>
              <a:srgbClr val="FFCC00"/>
            </a:solidFill>
            <a:round/>
            <a:headEnd/>
            <a:tailEnd/>
          </a:ln>
        </p:spPr>
        <p:txBody>
          <a:bodyPr wrap="none" anchor="ctr"/>
          <a:lstStyle/>
          <a:p>
            <a:pPr algn="r" rtl="1"/>
            <a:endParaRPr lang="x-none">
              <a:latin typeface="Calibri" pitchFamily="34" charset="0"/>
            </a:endParaRPr>
          </a:p>
        </p:txBody>
      </p:sp>
      <p:sp>
        <p:nvSpPr>
          <p:cNvPr id="96264" name="Text Box 8"/>
          <p:cNvSpPr txBox="1">
            <a:spLocks noChangeArrowheads="1"/>
          </p:cNvSpPr>
          <p:nvPr/>
        </p:nvSpPr>
        <p:spPr bwMode="auto">
          <a:xfrm>
            <a:off x="5072063" y="3143250"/>
            <a:ext cx="1463675" cy="822325"/>
          </a:xfrm>
          <a:prstGeom prst="rect">
            <a:avLst/>
          </a:prstGeom>
          <a:noFill/>
          <a:ln w="9525">
            <a:noFill/>
            <a:miter lim="800000"/>
            <a:headEnd/>
            <a:tailEnd/>
          </a:ln>
        </p:spPr>
        <p:txBody>
          <a:bodyPr>
            <a:spAutoFit/>
          </a:bodyPr>
          <a:lstStyle/>
          <a:p>
            <a:pPr algn="r" rtl="1"/>
            <a:r>
              <a:rPr lang="en-US" sz="2400">
                <a:solidFill>
                  <a:srgbClr val="00A8A4"/>
                </a:solidFill>
                <a:latin typeface="Calibri" pitchFamily="34" charset="0"/>
              </a:rPr>
              <a:t>Clinical expertise</a:t>
            </a:r>
          </a:p>
        </p:txBody>
      </p:sp>
      <p:sp>
        <p:nvSpPr>
          <p:cNvPr id="96265" name="Text Box 9"/>
          <p:cNvSpPr txBox="1">
            <a:spLocks noChangeArrowheads="1"/>
          </p:cNvSpPr>
          <p:nvPr/>
        </p:nvSpPr>
        <p:spPr bwMode="auto">
          <a:xfrm>
            <a:off x="2357438" y="3357563"/>
            <a:ext cx="1981200" cy="1187450"/>
          </a:xfrm>
          <a:prstGeom prst="rect">
            <a:avLst/>
          </a:prstGeom>
          <a:noFill/>
          <a:ln w="9525">
            <a:noFill/>
            <a:miter lim="800000"/>
            <a:headEnd/>
            <a:tailEnd/>
          </a:ln>
        </p:spPr>
        <p:txBody>
          <a:bodyPr>
            <a:spAutoFit/>
          </a:bodyPr>
          <a:lstStyle/>
          <a:p>
            <a:pPr algn="r" rtl="1"/>
            <a:r>
              <a:rPr lang="en-US" sz="2400">
                <a:solidFill>
                  <a:srgbClr val="E20071"/>
                </a:solidFill>
                <a:latin typeface="Calibri" pitchFamily="34" charset="0"/>
              </a:rPr>
              <a:t>Best research evidence</a:t>
            </a:r>
          </a:p>
        </p:txBody>
      </p:sp>
      <p:sp>
        <p:nvSpPr>
          <p:cNvPr id="96266" name="Text Box 10"/>
          <p:cNvSpPr txBox="1">
            <a:spLocks noChangeArrowheads="1"/>
          </p:cNvSpPr>
          <p:nvPr/>
        </p:nvSpPr>
        <p:spPr bwMode="auto">
          <a:xfrm>
            <a:off x="3643313" y="4929188"/>
            <a:ext cx="2149475" cy="1200150"/>
          </a:xfrm>
          <a:prstGeom prst="rect">
            <a:avLst/>
          </a:prstGeom>
          <a:noFill/>
          <a:ln w="9525">
            <a:noFill/>
            <a:miter lim="800000"/>
            <a:headEnd/>
            <a:tailEnd/>
          </a:ln>
          <a:effectLst/>
        </p:spPr>
        <p:txBody>
          <a:bodyPr>
            <a:spAutoFit/>
          </a:bodyPr>
          <a:lstStyle/>
          <a:p>
            <a:pPr algn="ctr" rtl="1" fontAlgn="auto">
              <a:spcAft>
                <a:spcPts val="0"/>
              </a:spcAft>
              <a:defRPr/>
            </a:pPr>
            <a:r>
              <a:rPr lang="en-US" sz="2400" dirty="0">
                <a:solidFill>
                  <a:srgbClr val="FFCC00"/>
                </a:solidFill>
                <a:effectLst>
                  <a:outerShdw blurRad="38100" dist="38100" dir="2700000" algn="tl">
                    <a:srgbClr val="000000"/>
                  </a:outerShdw>
                </a:effectLst>
                <a:latin typeface="Arial" charset="0"/>
                <a:cs typeface="Arial" charset="0"/>
              </a:rPr>
              <a:t>Patient’s values &amp; expectations</a:t>
            </a:r>
          </a:p>
        </p:txBody>
      </p:sp>
      <p:sp>
        <p:nvSpPr>
          <p:cNvPr id="10" name="Rectangle 2"/>
          <p:cNvSpPr txBox="1">
            <a:spLocks noChangeArrowheads="1"/>
          </p:cNvSpPr>
          <p:nvPr/>
        </p:nvSpPr>
        <p:spPr>
          <a:xfrm>
            <a:off x="2643188" y="1500188"/>
            <a:ext cx="4495800" cy="1143000"/>
          </a:xfrm>
          <a:prstGeom prst="rect">
            <a:avLst/>
          </a:prstGeom>
        </p:spPr>
        <p:txBody>
          <a:bodyPr rtlCol="1" anchor="ctr">
            <a:normAutofit/>
          </a:bodyPr>
          <a:lstStyle/>
          <a:p>
            <a:pPr algn="ctr" rtl="1" fontAlgn="auto">
              <a:spcAft>
                <a:spcPts val="0"/>
              </a:spcAft>
              <a:defRPr/>
            </a:pPr>
            <a:r>
              <a:rPr lang="en-US" sz="4400" b="1">
                <a:solidFill>
                  <a:srgbClr val="00CC66"/>
                </a:solidFill>
                <a:effectLst>
                  <a:outerShdw blurRad="38100" dist="38100" dir="2700000" algn="tl">
                    <a:srgbClr val="000000"/>
                  </a:outerShdw>
                </a:effectLst>
                <a:latin typeface="Arial" charset="0"/>
                <a:ea typeface="+mj-ea"/>
                <a:cs typeface="+mj-cs"/>
              </a:rPr>
              <a:t>What Is EBM?</a:t>
            </a:r>
            <a:endParaRPr lang="en-US" sz="4400" b="1" dirty="0">
              <a:solidFill>
                <a:srgbClr val="00CC66"/>
              </a:solidFill>
              <a:effectLst>
                <a:outerShdw blurRad="38100" dist="38100" dir="2700000" algn="tl">
                  <a:srgbClr val="000000"/>
                </a:outerShdw>
              </a:effectLst>
              <a:latin typeface="Arial" charset="0"/>
              <a:ea typeface="+mj-ea"/>
              <a:cs typeface="+mj-cs"/>
            </a:endParaRPr>
          </a:p>
        </p:txBody>
      </p:sp>
      <p:sp>
        <p:nvSpPr>
          <p:cNvPr id="26634" name="Title 10"/>
          <p:cNvSpPr>
            <a:spLocks noGrp="1"/>
          </p:cNvSpPr>
          <p:nvPr>
            <p:ph type="title"/>
          </p:nvPr>
        </p:nvSpPr>
        <p:spPr/>
        <p:txBody>
          <a:bodyPr/>
          <a:lstStyle/>
          <a:p>
            <a:endParaRPr lang="x-none" dirty="0" smtClean="0"/>
          </a:p>
        </p:txBody>
      </p:sp>
      <p:sp>
        <p:nvSpPr>
          <p:cNvPr id="12" name="Isosceles Triangle 11"/>
          <p:cNvSpPr/>
          <p:nvPr/>
        </p:nvSpPr>
        <p:spPr>
          <a:xfrm rot="10800000">
            <a:off x="4357688" y="4143375"/>
            <a:ext cx="500062" cy="571500"/>
          </a:xfrm>
          <a:prstGeom prst="triangle">
            <a:avLst/>
          </a:prstGeom>
          <a:solidFill>
            <a:schemeClr val="accent5">
              <a:lumMod val="60000"/>
              <a:lumOff val="40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x-non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6261"/>
                                        </p:tgtEl>
                                        <p:attrNameLst>
                                          <p:attrName>style.visibility</p:attrName>
                                        </p:attrNameLst>
                                      </p:cBhvr>
                                      <p:to>
                                        <p:strVal val="visible"/>
                                      </p:to>
                                    </p:set>
                                    <p:animEffect transition="in" filter="checkerboard(across)">
                                      <p:cBhvr>
                                        <p:cTn id="7" dur="500"/>
                                        <p:tgtEl>
                                          <p:spTgt spid="9626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6265"/>
                                        </p:tgtEl>
                                        <p:attrNameLst>
                                          <p:attrName>style.visibility</p:attrName>
                                        </p:attrNameLst>
                                      </p:cBhvr>
                                      <p:to>
                                        <p:strVal val="visible"/>
                                      </p:to>
                                    </p:set>
                                    <p:animEffect transition="in" filter="checkerboard(across)">
                                      <p:cBhvr>
                                        <p:cTn id="10" dur="500"/>
                                        <p:tgtEl>
                                          <p:spTgt spid="96265"/>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96262"/>
                                        </p:tgtEl>
                                        <p:attrNameLst>
                                          <p:attrName>style.visibility</p:attrName>
                                        </p:attrNameLst>
                                      </p:cBhvr>
                                      <p:to>
                                        <p:strVal val="visible"/>
                                      </p:to>
                                    </p:set>
                                    <p:animEffect transition="in" filter="box(in)">
                                      <p:cBhvr>
                                        <p:cTn id="15" dur="500"/>
                                        <p:tgtEl>
                                          <p:spTgt spid="96262"/>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96264"/>
                                        </p:tgtEl>
                                        <p:attrNameLst>
                                          <p:attrName>style.visibility</p:attrName>
                                        </p:attrNameLst>
                                      </p:cBhvr>
                                      <p:to>
                                        <p:strVal val="visible"/>
                                      </p:to>
                                    </p:set>
                                    <p:animEffect transition="in" filter="box(in)">
                                      <p:cBhvr>
                                        <p:cTn id="18" dur="500"/>
                                        <p:tgtEl>
                                          <p:spTgt spid="96264"/>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96263"/>
                                        </p:tgtEl>
                                        <p:attrNameLst>
                                          <p:attrName>style.visibility</p:attrName>
                                        </p:attrNameLst>
                                      </p:cBhvr>
                                      <p:to>
                                        <p:strVal val="visible"/>
                                      </p:to>
                                    </p:set>
                                    <p:animEffect transition="in" filter="box(in)">
                                      <p:cBhvr>
                                        <p:cTn id="23" dur="500"/>
                                        <p:tgtEl>
                                          <p:spTgt spid="96263"/>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96266"/>
                                        </p:tgtEl>
                                        <p:attrNameLst>
                                          <p:attrName>style.visibility</p:attrName>
                                        </p:attrNameLst>
                                      </p:cBhvr>
                                      <p:to>
                                        <p:strVal val="visible"/>
                                      </p:to>
                                    </p:set>
                                    <p:animEffect transition="in" filter="dissolve">
                                      <p:cBhvr>
                                        <p:cTn id="26" dur="500"/>
                                        <p:tgtEl>
                                          <p:spTgt spid="9626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dissolv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1" grpId="0" animBg="1"/>
      <p:bldP spid="96262" grpId="0" animBg="1"/>
      <p:bldP spid="96263" grpId="0" animBg="1"/>
      <p:bldP spid="96264" grpId="0"/>
      <p:bldP spid="96265" grpId="0"/>
      <p:bldP spid="96266" grpId="0"/>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28800"/>
            <a:ext cx="6172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7" name="Rectangle 13"/>
          <p:cNvSpPr>
            <a:spLocks noChangeArrowheads="1"/>
          </p:cNvSpPr>
          <p:nvPr/>
        </p:nvSpPr>
        <p:spPr bwMode="auto">
          <a:xfrm>
            <a:off x="914400" y="457200"/>
            <a:ext cx="7467600" cy="838200"/>
          </a:xfrm>
          <a:prstGeom prst="rect">
            <a:avLst/>
          </a:prstGeom>
          <a:noFill/>
          <a:ln w="38100">
            <a:noFill/>
            <a:miter lim="800000"/>
            <a:headEnd/>
            <a:tailEnd/>
          </a:ln>
          <a:effectLst/>
        </p:spPr>
        <p:txBody>
          <a:bodyPr wrap="none" anchor="ctr"/>
          <a:lstStyle/>
          <a:p>
            <a:pPr>
              <a:defRPr/>
            </a:pPr>
            <a:endParaRPr lang="en-US">
              <a:effectLst>
                <a:outerShdw blurRad="38100" dist="38100" dir="2700000" algn="tl">
                  <a:srgbClr val="000000">
                    <a:alpha val="43137"/>
                  </a:srgbClr>
                </a:outerShdw>
              </a:effectLst>
              <a:latin typeface="Arial" charset="0"/>
            </a:endParaRPr>
          </a:p>
        </p:txBody>
      </p:sp>
      <p:sp>
        <p:nvSpPr>
          <p:cNvPr id="67598" name="Text Box 14"/>
          <p:cNvSpPr txBox="1">
            <a:spLocks noChangeArrowheads="1"/>
          </p:cNvSpPr>
          <p:nvPr/>
        </p:nvSpPr>
        <p:spPr bwMode="auto">
          <a:xfrm>
            <a:off x="533400" y="638175"/>
            <a:ext cx="7620000" cy="885825"/>
          </a:xfrm>
          <a:prstGeom prst="rect">
            <a:avLst/>
          </a:prstGeom>
          <a:noFill/>
          <a:ln w="9525">
            <a:noFill/>
            <a:miter lim="800000"/>
            <a:headEnd/>
            <a:tailEnd/>
          </a:ln>
          <a:effectLst/>
        </p:spPr>
        <p:txBody>
          <a:bodyPr anchor="ctr">
            <a:spAutoFit/>
          </a:bodyPr>
          <a:lstStyle/>
          <a:p>
            <a:pPr lvl="2" algn="ctr">
              <a:defRPr/>
            </a:pPr>
            <a:r>
              <a:rPr lang="en-US" sz="1600">
                <a:solidFill>
                  <a:srgbClr val="FBFF81"/>
                </a:solidFill>
                <a:effectLst>
                  <a:outerShdw blurRad="38100" dist="38100" dir="2700000" algn="tl">
                    <a:srgbClr val="000000"/>
                  </a:outerShdw>
                </a:effectLst>
                <a:latin typeface="Arial" charset="0"/>
              </a:rPr>
              <a:t>The patient should be involved in </a:t>
            </a:r>
          </a:p>
          <a:p>
            <a:pPr lvl="2" algn="ctr">
              <a:defRPr/>
            </a:pPr>
            <a:r>
              <a:rPr lang="en-US" sz="1600">
                <a:solidFill>
                  <a:srgbClr val="FBFF81"/>
                </a:solidFill>
                <a:effectLst>
                  <a:outerShdw blurRad="38100" dist="38100" dir="2700000" algn="tl">
                    <a:srgbClr val="000000"/>
                  </a:outerShdw>
                </a:effectLst>
                <a:latin typeface="Arial" charset="0"/>
              </a:rPr>
              <a:t>all important decisions</a:t>
            </a:r>
          </a:p>
          <a:p>
            <a:pPr lvl="2" algn="ctr">
              <a:defRPr/>
            </a:pPr>
            <a:r>
              <a:rPr lang="en-US" sz="2000">
                <a:solidFill>
                  <a:srgbClr val="FF1A01"/>
                </a:solidFill>
                <a:effectLst>
                  <a:outerShdw blurRad="38100" dist="38100" dir="2700000" algn="tl">
                    <a:srgbClr val="000000"/>
                  </a:outerShdw>
                </a:effectLst>
                <a:latin typeface="Arial" charset="0"/>
              </a:rPr>
              <a:t>But this is </a:t>
            </a:r>
            <a:r>
              <a:rPr lang="en-US" sz="2000" u="sng">
                <a:solidFill>
                  <a:srgbClr val="FF1A01"/>
                </a:solidFill>
                <a:effectLst>
                  <a:outerShdw blurRad="38100" dist="38100" dir="2700000" algn="tl">
                    <a:srgbClr val="000000"/>
                  </a:outerShdw>
                </a:effectLst>
                <a:latin typeface="Arial" charset="0"/>
              </a:rPr>
              <a:t>NOT</a:t>
            </a:r>
            <a:r>
              <a:rPr lang="en-US" sz="2000">
                <a:solidFill>
                  <a:srgbClr val="FF1A01"/>
                </a:solidFill>
                <a:effectLst>
                  <a:outerShdw blurRad="38100" dist="38100" dir="2700000" algn="tl">
                    <a:srgbClr val="000000"/>
                  </a:outerShdw>
                </a:effectLst>
                <a:latin typeface="Arial" charset="0"/>
              </a:rPr>
              <a:t> always an easy task!</a:t>
            </a:r>
          </a:p>
        </p:txBody>
      </p:sp>
      <p:sp>
        <p:nvSpPr>
          <p:cNvPr id="67603" name="Text Box 19"/>
          <p:cNvSpPr txBox="1">
            <a:spLocks noChangeArrowheads="1"/>
          </p:cNvSpPr>
          <p:nvPr/>
        </p:nvSpPr>
        <p:spPr bwMode="auto">
          <a:xfrm>
            <a:off x="609600" y="5562600"/>
            <a:ext cx="7239000" cy="519113"/>
          </a:xfrm>
          <a:prstGeom prst="rect">
            <a:avLst/>
          </a:prstGeom>
          <a:noFill/>
          <a:ln w="9525">
            <a:noFill/>
            <a:miter lim="800000"/>
            <a:headEnd/>
            <a:tailEnd/>
          </a:ln>
          <a:effectLst/>
        </p:spPr>
        <p:txBody>
          <a:bodyPr>
            <a:spAutoFit/>
          </a:bodyPr>
          <a:lstStyle/>
          <a:p>
            <a:pPr lvl="2" algn="ctr">
              <a:defRPr/>
            </a:pPr>
            <a:r>
              <a:rPr lang="en-US">
                <a:solidFill>
                  <a:srgbClr val="FF1A01"/>
                </a:solidFill>
                <a:effectLst>
                  <a:outerShdw blurRad="38100" dist="38100" dir="2700000" algn="tl">
                    <a:srgbClr val="000000"/>
                  </a:outerShdw>
                </a:effectLst>
                <a:latin typeface="Arial" charset="0"/>
              </a:rPr>
              <a:t>And conflicts </a:t>
            </a:r>
            <a:r>
              <a:rPr lang="en-US" u="sng">
                <a:solidFill>
                  <a:srgbClr val="FF1A01"/>
                </a:solidFill>
                <a:effectLst>
                  <a:outerShdw blurRad="38100" dist="38100" dir="2700000" algn="tl">
                    <a:srgbClr val="000000"/>
                  </a:outerShdw>
                </a:effectLst>
                <a:latin typeface="Arial" charset="0"/>
              </a:rPr>
              <a:t>WILL</a:t>
            </a:r>
            <a:r>
              <a:rPr lang="en-US">
                <a:solidFill>
                  <a:srgbClr val="FF1A01"/>
                </a:solidFill>
                <a:effectLst>
                  <a:outerShdw blurRad="38100" dist="38100" dir="2700000" algn="tl">
                    <a:srgbClr val="000000"/>
                  </a:outerShdw>
                </a:effectLst>
                <a:latin typeface="Arial" charset="0"/>
              </a:rPr>
              <a:t> occur!</a:t>
            </a:r>
            <a:endParaRPr lang="en-US">
              <a:solidFill>
                <a:srgbClr val="FF1A01"/>
              </a:solidFill>
              <a:effectLst>
                <a:outerShdw blurRad="38100" dist="38100" dir="2700000" algn="tl">
                  <a:srgbClr val="000000"/>
                </a:outerShdw>
              </a:effectLst>
              <a:latin typeface="Times"/>
            </a:endParaRPr>
          </a:p>
        </p:txBody>
      </p:sp>
    </p:spTree>
    <p:extLst>
      <p:ext uri="{BB962C8B-B14F-4D97-AF65-F5344CB8AC3E}">
        <p14:creationId xmlns:p14="http://schemas.microsoft.com/office/powerpoint/2010/main" val="29116085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1047936" presetClass="entr" presetSubtype="65118208" fill="hold" grpId="0" nodeType="afterEffect">
                                  <p:stCondLst>
                                    <p:cond delay="0"/>
                                  </p:stCondLst>
                                  <p:childTnLst>
                                    <p:set>
                                      <p:cBhvr>
                                        <p:cTn id="6" dur="1" fill="hold">
                                          <p:stCondLst>
                                            <p:cond delay="499"/>
                                          </p:stCondLst>
                                        </p:cTn>
                                        <p:tgtEl>
                                          <p:spTgt spid="67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0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28800"/>
            <a:ext cx="6172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4" name="AutoShape 16"/>
          <p:cNvSpPr>
            <a:spLocks noChangeArrowheads="1"/>
          </p:cNvSpPr>
          <p:nvPr/>
        </p:nvSpPr>
        <p:spPr bwMode="auto">
          <a:xfrm>
            <a:off x="6248400" y="228600"/>
            <a:ext cx="2667000" cy="1295400"/>
          </a:xfrm>
          <a:prstGeom prst="wedgeEllipseCallout">
            <a:avLst>
              <a:gd name="adj1" fmla="val -45653"/>
              <a:gd name="adj2" fmla="val 122671"/>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latin typeface="Times" panose="02020603050405020304" pitchFamily="18" charset="0"/>
            </a:endParaRPr>
          </a:p>
        </p:txBody>
      </p:sp>
      <p:sp>
        <p:nvSpPr>
          <p:cNvPr id="68625" name="Text Box 17"/>
          <p:cNvSpPr txBox="1">
            <a:spLocks noChangeArrowheads="1"/>
          </p:cNvSpPr>
          <p:nvPr/>
        </p:nvSpPr>
        <p:spPr bwMode="auto">
          <a:xfrm>
            <a:off x="6477000" y="609600"/>
            <a:ext cx="23622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spcBef>
                <a:spcPct val="50000"/>
              </a:spcBef>
            </a:pPr>
            <a:r>
              <a:rPr lang="en-US" altLang="en-US" sz="1600" b="0">
                <a:solidFill>
                  <a:schemeClr val="tx1"/>
                </a:solidFill>
                <a:latin typeface="Comic Sans MS" panose="030F0702030302020204" pitchFamily="66" charset="0"/>
              </a:rPr>
              <a:t>But doctor, I </a:t>
            </a:r>
            <a:r>
              <a:rPr lang="en-US" altLang="en-US" sz="1600" b="0" u="sng">
                <a:solidFill>
                  <a:schemeClr val="tx1"/>
                </a:solidFill>
                <a:latin typeface="Comic Sans MS" panose="030F0702030302020204" pitchFamily="66" charset="0"/>
              </a:rPr>
              <a:t>DO</a:t>
            </a:r>
            <a:r>
              <a:rPr lang="en-US" altLang="en-US" sz="1600" b="0">
                <a:solidFill>
                  <a:schemeClr val="tx1"/>
                </a:solidFill>
                <a:latin typeface="Comic Sans MS" panose="030F0702030302020204" pitchFamily="66" charset="0"/>
              </a:rPr>
              <a:t> want to have children!</a:t>
            </a:r>
            <a:endParaRPr lang="en-US" altLang="en-US" sz="1600">
              <a:solidFill>
                <a:schemeClr val="tx1"/>
              </a:solidFill>
              <a:latin typeface="Comic Sans MS" panose="030F0702030302020204" pitchFamily="66" charset="0"/>
            </a:endParaRPr>
          </a:p>
        </p:txBody>
      </p:sp>
      <p:sp>
        <p:nvSpPr>
          <p:cNvPr id="68629" name="AutoShape 21"/>
          <p:cNvSpPr>
            <a:spLocks noChangeArrowheads="1"/>
          </p:cNvSpPr>
          <p:nvPr/>
        </p:nvSpPr>
        <p:spPr bwMode="auto">
          <a:xfrm>
            <a:off x="228600" y="228600"/>
            <a:ext cx="2590800" cy="1295400"/>
          </a:xfrm>
          <a:prstGeom prst="wedgeEllipseCallout">
            <a:avLst>
              <a:gd name="adj1" fmla="val 23838"/>
              <a:gd name="adj2" fmla="val 127083"/>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endParaRPr>
          </a:p>
        </p:txBody>
      </p:sp>
      <p:sp>
        <p:nvSpPr>
          <p:cNvPr id="68630" name="Text Box 22"/>
          <p:cNvSpPr txBox="1">
            <a:spLocks noChangeArrowheads="1"/>
          </p:cNvSpPr>
          <p:nvPr/>
        </p:nvSpPr>
        <p:spPr bwMode="auto">
          <a:xfrm>
            <a:off x="381000" y="304800"/>
            <a:ext cx="2438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r>
              <a:rPr lang="en-US" altLang="en-US" sz="1600">
                <a:solidFill>
                  <a:schemeClr val="tx1"/>
                </a:solidFill>
              </a:rPr>
              <a:t>No salt?</a:t>
            </a:r>
          </a:p>
          <a:p>
            <a:pPr algn="ctr"/>
            <a:r>
              <a:rPr lang="en-US" altLang="en-US" sz="1600">
                <a:solidFill>
                  <a:schemeClr val="tx1"/>
                </a:solidFill>
              </a:rPr>
              <a:t>Lose weight?</a:t>
            </a:r>
          </a:p>
          <a:p>
            <a:pPr algn="ctr"/>
            <a:r>
              <a:rPr lang="en-US" altLang="en-US" sz="1600" u="sng">
                <a:solidFill>
                  <a:schemeClr val="tx1"/>
                </a:solidFill>
              </a:rPr>
              <a:t>Forget it</a:t>
            </a:r>
            <a:r>
              <a:rPr lang="en-US" altLang="en-US" sz="1600">
                <a:solidFill>
                  <a:schemeClr val="tx1"/>
                </a:solidFill>
              </a:rPr>
              <a:t>! </a:t>
            </a:r>
          </a:p>
          <a:p>
            <a:pPr algn="ctr"/>
            <a:r>
              <a:rPr lang="en-US" altLang="en-US" sz="1600">
                <a:solidFill>
                  <a:schemeClr val="tx1"/>
                </a:solidFill>
              </a:rPr>
              <a:t>Just give me a pill!</a:t>
            </a:r>
          </a:p>
        </p:txBody>
      </p:sp>
      <p:sp>
        <p:nvSpPr>
          <p:cNvPr id="68633" name="AutoShape 25"/>
          <p:cNvSpPr>
            <a:spLocks noChangeArrowheads="1"/>
          </p:cNvSpPr>
          <p:nvPr/>
        </p:nvSpPr>
        <p:spPr bwMode="auto">
          <a:xfrm>
            <a:off x="3124200" y="228600"/>
            <a:ext cx="2819400" cy="1066800"/>
          </a:xfrm>
          <a:prstGeom prst="wedgeRoundRectCallout">
            <a:avLst>
              <a:gd name="adj1" fmla="val -11375"/>
              <a:gd name="adj2" fmla="val 136903"/>
              <a:gd name="adj3" fmla="val 16667"/>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latin typeface="Times" panose="02020603050405020304" pitchFamily="18" charset="0"/>
            </a:endParaRPr>
          </a:p>
        </p:txBody>
      </p:sp>
      <p:sp>
        <p:nvSpPr>
          <p:cNvPr id="68634" name="Text Box 26"/>
          <p:cNvSpPr txBox="1">
            <a:spLocks noChangeArrowheads="1"/>
          </p:cNvSpPr>
          <p:nvPr/>
        </p:nvSpPr>
        <p:spPr bwMode="auto">
          <a:xfrm>
            <a:off x="3048000" y="381000"/>
            <a:ext cx="3048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spcBef>
                <a:spcPct val="50000"/>
              </a:spcBef>
            </a:pPr>
            <a:r>
              <a:rPr lang="en-US" altLang="en-US" sz="1600" b="0" i="1">
                <a:solidFill>
                  <a:schemeClr val="tx1"/>
                </a:solidFill>
                <a:latin typeface="Tahoma" panose="020B0604030504040204" pitchFamily="34" charset="0"/>
              </a:rPr>
              <a:t>I </a:t>
            </a:r>
            <a:r>
              <a:rPr lang="en-US" altLang="en-US" sz="1600" i="1" u="sng">
                <a:solidFill>
                  <a:schemeClr val="tx1"/>
                </a:solidFill>
                <a:latin typeface="Tahoma" panose="020B0604030504040204" pitchFamily="34" charset="0"/>
              </a:rPr>
              <a:t>WON’T</a:t>
            </a:r>
            <a:r>
              <a:rPr lang="en-US" altLang="en-US" sz="1600" b="0" i="1">
                <a:solidFill>
                  <a:schemeClr val="tx1"/>
                </a:solidFill>
                <a:latin typeface="Tahoma" panose="020B0604030504040204" pitchFamily="34" charset="0"/>
              </a:rPr>
              <a:t> take that medicine… The side effects are </a:t>
            </a:r>
            <a:r>
              <a:rPr lang="en-US" altLang="en-US" sz="1600" i="1">
                <a:solidFill>
                  <a:schemeClr val="tx1"/>
                </a:solidFill>
                <a:latin typeface="Tahoma" panose="020B0604030504040204" pitchFamily="34" charset="0"/>
              </a:rPr>
              <a:t>INTOLERABLE!</a:t>
            </a:r>
          </a:p>
        </p:txBody>
      </p:sp>
      <p:sp>
        <p:nvSpPr>
          <p:cNvPr id="68635" name="Text Box 27"/>
          <p:cNvSpPr txBox="1">
            <a:spLocks noChangeArrowheads="1"/>
          </p:cNvSpPr>
          <p:nvPr/>
        </p:nvSpPr>
        <p:spPr bwMode="auto">
          <a:xfrm>
            <a:off x="914400" y="5667375"/>
            <a:ext cx="7086600" cy="519113"/>
          </a:xfrm>
          <a:prstGeom prst="rect">
            <a:avLst/>
          </a:prstGeom>
          <a:noFill/>
          <a:ln w="9525">
            <a:noFill/>
            <a:miter lim="800000"/>
            <a:headEnd/>
            <a:tailEnd/>
          </a:ln>
          <a:effectLst/>
        </p:spPr>
        <p:txBody>
          <a:bodyPr>
            <a:spAutoFit/>
          </a:bodyPr>
          <a:lstStyle/>
          <a:p>
            <a:pPr lvl="2" algn="ctr">
              <a:defRPr/>
            </a:pPr>
            <a:r>
              <a:rPr lang="en-US">
                <a:solidFill>
                  <a:srgbClr val="FF1A01"/>
                </a:solidFill>
                <a:effectLst>
                  <a:outerShdw blurRad="38100" dist="38100" dir="2700000" algn="tl">
                    <a:srgbClr val="000000"/>
                  </a:outerShdw>
                </a:effectLst>
                <a:latin typeface="Arial" charset="0"/>
              </a:rPr>
              <a:t>And conflicts </a:t>
            </a:r>
            <a:r>
              <a:rPr lang="en-US" u="sng">
                <a:solidFill>
                  <a:srgbClr val="FF1A01"/>
                </a:solidFill>
                <a:effectLst>
                  <a:outerShdw blurRad="38100" dist="38100" dir="2700000" algn="tl">
                    <a:srgbClr val="000000"/>
                  </a:outerShdw>
                </a:effectLst>
                <a:latin typeface="Arial" charset="0"/>
              </a:rPr>
              <a:t>WILL</a:t>
            </a:r>
            <a:r>
              <a:rPr lang="en-US">
                <a:solidFill>
                  <a:srgbClr val="FF1A01"/>
                </a:solidFill>
                <a:effectLst>
                  <a:outerShdw blurRad="38100" dist="38100" dir="2700000" algn="tl">
                    <a:srgbClr val="000000"/>
                  </a:outerShdw>
                </a:effectLst>
                <a:latin typeface="Arial" charset="0"/>
              </a:rPr>
              <a:t> occur!</a:t>
            </a:r>
            <a:endParaRPr lang="en-US">
              <a:solidFill>
                <a:srgbClr val="FF1A01"/>
              </a:solidFill>
              <a:effectLst>
                <a:outerShdw blurRad="38100" dist="38100" dir="2700000" algn="tl">
                  <a:srgbClr val="000000"/>
                </a:outerShdw>
              </a:effectLst>
              <a:latin typeface="Times"/>
            </a:endParaRPr>
          </a:p>
        </p:txBody>
      </p:sp>
    </p:spTree>
    <p:extLst>
      <p:ext uri="{BB962C8B-B14F-4D97-AF65-F5344CB8AC3E}">
        <p14:creationId xmlns:p14="http://schemas.microsoft.com/office/powerpoint/2010/main" val="9389234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1048320" presetClass="entr" presetSubtype="65118760" fill="hold" grpId="0" nodeType="afterEffect">
                                  <p:stCondLst>
                                    <p:cond delay="0"/>
                                  </p:stCondLst>
                                  <p:childTnLst>
                                    <p:set>
                                      <p:cBhvr>
                                        <p:cTn id="6" dur="1" fill="hold">
                                          <p:stCondLst>
                                            <p:cond delay="499"/>
                                          </p:stCondLst>
                                        </p:cTn>
                                        <p:tgtEl>
                                          <p:spTgt spid="68629"/>
                                        </p:tgtEl>
                                        <p:attrNameLst>
                                          <p:attrName>style.visibility</p:attrName>
                                        </p:attrNameLst>
                                      </p:cBhvr>
                                      <p:to>
                                        <p:strVal val="visible"/>
                                      </p:to>
                                    </p:set>
                                  </p:childTnLst>
                                </p:cTn>
                              </p:par>
                            </p:childTnLst>
                          </p:cTn>
                        </p:par>
                        <p:par>
                          <p:cTn id="7" fill="hold" nodeType="afterGroup">
                            <p:stCondLst>
                              <p:cond delay="500"/>
                            </p:stCondLst>
                            <p:childTnLst>
                              <p:par>
                                <p:cTn id="8" presetID="61048320" presetClass="entr" presetSubtype="65119184" fill="hold" grpId="0" nodeType="afterEffect">
                                  <p:stCondLst>
                                    <p:cond delay="0"/>
                                  </p:stCondLst>
                                  <p:childTnLst>
                                    <p:set>
                                      <p:cBhvr>
                                        <p:cTn id="9" dur="1" fill="hold">
                                          <p:stCondLst>
                                            <p:cond delay="499"/>
                                          </p:stCondLst>
                                        </p:cTn>
                                        <p:tgtEl>
                                          <p:spTgt spid="68630"/>
                                        </p:tgtEl>
                                        <p:attrNameLst>
                                          <p:attrName>style.visibility</p:attrName>
                                        </p:attrNameLst>
                                      </p:cBhvr>
                                      <p:to>
                                        <p:strVal val="visible"/>
                                      </p:to>
                                    </p:set>
                                  </p:childTnLst>
                                </p:cTn>
                              </p:par>
                            </p:childTnLst>
                          </p:cTn>
                        </p:par>
                        <p:par>
                          <p:cTn id="10" fill="hold" nodeType="afterGroup">
                            <p:stCondLst>
                              <p:cond delay="1000"/>
                            </p:stCondLst>
                            <p:childTnLst>
                              <p:par>
                                <p:cTn id="11" presetID="61048320" presetClass="entr" presetSubtype="65119312" fill="hold" grpId="0" nodeType="afterEffect">
                                  <p:stCondLst>
                                    <p:cond delay="0"/>
                                  </p:stCondLst>
                                  <p:childTnLst>
                                    <p:set>
                                      <p:cBhvr>
                                        <p:cTn id="12" dur="1" fill="hold">
                                          <p:stCondLst>
                                            <p:cond delay="499"/>
                                          </p:stCondLst>
                                        </p:cTn>
                                        <p:tgtEl>
                                          <p:spTgt spid="68633"/>
                                        </p:tgtEl>
                                        <p:attrNameLst>
                                          <p:attrName>style.visibility</p:attrName>
                                        </p:attrNameLst>
                                      </p:cBhvr>
                                      <p:to>
                                        <p:strVal val="visible"/>
                                      </p:to>
                                    </p:set>
                                  </p:childTnLst>
                                </p:cTn>
                              </p:par>
                            </p:childTnLst>
                          </p:cTn>
                        </p:par>
                        <p:par>
                          <p:cTn id="13" fill="hold" nodeType="afterGroup">
                            <p:stCondLst>
                              <p:cond delay="1500"/>
                            </p:stCondLst>
                            <p:childTnLst>
                              <p:par>
                                <p:cTn id="14" presetID="61048320" presetClass="entr" presetSubtype="65119528" fill="hold" grpId="0" nodeType="afterEffect">
                                  <p:stCondLst>
                                    <p:cond delay="0"/>
                                  </p:stCondLst>
                                  <p:childTnLst>
                                    <p:set>
                                      <p:cBhvr>
                                        <p:cTn id="15" dur="1" fill="hold">
                                          <p:stCondLst>
                                            <p:cond delay="499"/>
                                          </p:stCondLst>
                                        </p:cTn>
                                        <p:tgtEl>
                                          <p:spTgt spid="68634"/>
                                        </p:tgtEl>
                                        <p:attrNameLst>
                                          <p:attrName>style.visibility</p:attrName>
                                        </p:attrNameLst>
                                      </p:cBhvr>
                                      <p:to>
                                        <p:strVal val="visible"/>
                                      </p:to>
                                    </p:set>
                                  </p:childTnLst>
                                </p:cTn>
                              </p:par>
                            </p:childTnLst>
                          </p:cTn>
                        </p:par>
                        <p:par>
                          <p:cTn id="16" fill="hold" nodeType="afterGroup">
                            <p:stCondLst>
                              <p:cond delay="2000"/>
                            </p:stCondLst>
                            <p:childTnLst>
                              <p:par>
                                <p:cTn id="17" presetID="61048320" presetClass="entr" presetSubtype="59991552" fill="hold" grpId="0" nodeType="afterEffect">
                                  <p:stCondLst>
                                    <p:cond delay="0"/>
                                  </p:stCondLst>
                                  <p:childTnLst>
                                    <p:set>
                                      <p:cBhvr>
                                        <p:cTn id="18" dur="1" fill="hold">
                                          <p:stCondLst>
                                            <p:cond delay="499"/>
                                          </p:stCondLst>
                                        </p:cTn>
                                        <p:tgtEl>
                                          <p:spTgt spid="68624"/>
                                        </p:tgtEl>
                                        <p:attrNameLst>
                                          <p:attrName>style.visibility</p:attrName>
                                        </p:attrNameLst>
                                      </p:cBhvr>
                                      <p:to>
                                        <p:strVal val="visible"/>
                                      </p:to>
                                    </p:set>
                                  </p:childTnLst>
                                </p:cTn>
                              </p:par>
                            </p:childTnLst>
                          </p:cTn>
                        </p:par>
                        <p:par>
                          <p:cTn id="19" fill="hold" nodeType="afterGroup">
                            <p:stCondLst>
                              <p:cond delay="2500"/>
                            </p:stCondLst>
                            <p:childTnLst>
                              <p:par>
                                <p:cTn id="20" presetID="61048320" presetClass="entr" presetSubtype="65118800" fill="hold" grpId="0" nodeType="afterEffect">
                                  <p:stCondLst>
                                    <p:cond delay="0"/>
                                  </p:stCondLst>
                                  <p:childTnLst>
                                    <p:set>
                                      <p:cBhvr>
                                        <p:cTn id="21" dur="1" fill="hold">
                                          <p:stCondLst>
                                            <p:cond delay="499"/>
                                          </p:stCondLst>
                                        </p:cTn>
                                        <p:tgtEl>
                                          <p:spTgt spid="686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4" grpId="0" animBg="1" autoUpdateAnimBg="0"/>
      <p:bldP spid="68625" grpId="0" autoUpdateAnimBg="0"/>
      <p:bldP spid="68629" grpId="0" animBg="1" autoUpdateAnimBg="0"/>
      <p:bldP spid="68630" grpId="0" autoUpdateAnimBg="0"/>
      <p:bldP spid="68633" grpId="0" animBg="1" autoUpdateAnimBg="0"/>
      <p:bldP spid="6863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828800"/>
            <a:ext cx="6172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6346" name="Text Box 10"/>
          <p:cNvSpPr txBox="1">
            <a:spLocks noChangeArrowheads="1"/>
          </p:cNvSpPr>
          <p:nvPr/>
        </p:nvSpPr>
        <p:spPr bwMode="auto">
          <a:xfrm>
            <a:off x="457200" y="5486400"/>
            <a:ext cx="8305800" cy="822325"/>
          </a:xfrm>
          <a:prstGeom prst="rect">
            <a:avLst/>
          </a:prstGeom>
          <a:noFill/>
          <a:ln w="9525">
            <a:noFill/>
            <a:miter lim="800000"/>
            <a:headEnd/>
            <a:tailEnd/>
          </a:ln>
          <a:effectLst/>
        </p:spPr>
        <p:txBody>
          <a:bodyPr>
            <a:spAutoFit/>
          </a:bodyPr>
          <a:lstStyle/>
          <a:p>
            <a:pPr algn="ctr">
              <a:defRPr/>
            </a:pPr>
            <a:r>
              <a:rPr lang="en-US" sz="2400" b="0">
                <a:solidFill>
                  <a:srgbClr val="FBFF81"/>
                </a:solidFill>
                <a:effectLst>
                  <a:outerShdw blurRad="38100" dist="38100" dir="2700000" algn="tl">
                    <a:srgbClr val="000000"/>
                  </a:outerShdw>
                </a:effectLst>
                <a:latin typeface="Arial" charset="0"/>
              </a:rPr>
              <a:t>Education about current alternatives and risks is often needed… </a:t>
            </a:r>
            <a:r>
              <a:rPr lang="en-US" sz="2400" b="0" i="1">
                <a:solidFill>
                  <a:srgbClr val="FBFF81"/>
                </a:solidFill>
                <a:effectLst>
                  <a:outerShdw blurRad="38100" dist="38100" dir="2700000" algn="tl">
                    <a:srgbClr val="000000"/>
                  </a:outerShdw>
                </a:effectLst>
                <a:latin typeface="Arial" charset="0"/>
              </a:rPr>
              <a:t>for both the Patient </a:t>
            </a:r>
            <a:r>
              <a:rPr lang="en-US" sz="2400" b="0" i="1" u="sng">
                <a:solidFill>
                  <a:srgbClr val="FBFF81"/>
                </a:solidFill>
                <a:effectLst>
                  <a:outerShdw blurRad="38100" dist="38100" dir="2700000" algn="tl">
                    <a:srgbClr val="000000"/>
                  </a:outerShdw>
                </a:effectLst>
                <a:latin typeface="Arial" charset="0"/>
              </a:rPr>
              <a:t>and</a:t>
            </a:r>
            <a:r>
              <a:rPr lang="en-US" sz="2400" b="0" i="1">
                <a:solidFill>
                  <a:srgbClr val="FBFF81"/>
                </a:solidFill>
                <a:effectLst>
                  <a:outerShdw blurRad="38100" dist="38100" dir="2700000" algn="tl">
                    <a:srgbClr val="000000"/>
                  </a:outerShdw>
                </a:effectLst>
                <a:latin typeface="Arial" charset="0"/>
              </a:rPr>
              <a:t> the Doctor!</a:t>
            </a:r>
          </a:p>
        </p:txBody>
      </p:sp>
      <p:sp>
        <p:nvSpPr>
          <p:cNvPr id="16388" name="AutoShape 11"/>
          <p:cNvSpPr>
            <a:spLocks noChangeArrowheads="1"/>
          </p:cNvSpPr>
          <p:nvPr/>
        </p:nvSpPr>
        <p:spPr bwMode="auto">
          <a:xfrm>
            <a:off x="6248400" y="228600"/>
            <a:ext cx="2667000" cy="1295400"/>
          </a:xfrm>
          <a:prstGeom prst="wedgeEllipseCallout">
            <a:avLst>
              <a:gd name="adj1" fmla="val -45653"/>
              <a:gd name="adj2" fmla="val 122671"/>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latin typeface="Times" panose="02020603050405020304" pitchFamily="18" charset="0"/>
            </a:endParaRPr>
          </a:p>
        </p:txBody>
      </p:sp>
      <p:sp>
        <p:nvSpPr>
          <p:cNvPr id="16389" name="Text Box 12"/>
          <p:cNvSpPr txBox="1">
            <a:spLocks noChangeArrowheads="1"/>
          </p:cNvSpPr>
          <p:nvPr/>
        </p:nvSpPr>
        <p:spPr bwMode="auto">
          <a:xfrm>
            <a:off x="6477000" y="609600"/>
            <a:ext cx="23622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spcBef>
                <a:spcPct val="50000"/>
              </a:spcBef>
            </a:pPr>
            <a:r>
              <a:rPr lang="en-US" altLang="en-US" sz="1600" b="0">
                <a:solidFill>
                  <a:schemeClr val="tx1"/>
                </a:solidFill>
                <a:latin typeface="Comic Sans MS" panose="030F0702030302020204" pitchFamily="66" charset="0"/>
              </a:rPr>
              <a:t>But doctor, I </a:t>
            </a:r>
            <a:r>
              <a:rPr lang="en-US" altLang="en-US" sz="1600" b="0" u="sng">
                <a:solidFill>
                  <a:schemeClr val="tx1"/>
                </a:solidFill>
                <a:latin typeface="Comic Sans MS" panose="030F0702030302020204" pitchFamily="66" charset="0"/>
              </a:rPr>
              <a:t>DO</a:t>
            </a:r>
            <a:r>
              <a:rPr lang="en-US" altLang="en-US" sz="1600" b="0">
                <a:solidFill>
                  <a:schemeClr val="tx1"/>
                </a:solidFill>
                <a:latin typeface="Comic Sans MS" panose="030F0702030302020204" pitchFamily="66" charset="0"/>
              </a:rPr>
              <a:t> want to have children!</a:t>
            </a:r>
            <a:endParaRPr lang="en-US" altLang="en-US" sz="1600">
              <a:solidFill>
                <a:schemeClr val="tx1"/>
              </a:solidFill>
              <a:latin typeface="Comic Sans MS" panose="030F0702030302020204" pitchFamily="66" charset="0"/>
            </a:endParaRPr>
          </a:p>
        </p:txBody>
      </p:sp>
      <p:sp>
        <p:nvSpPr>
          <p:cNvPr id="16390" name="AutoShape 13"/>
          <p:cNvSpPr>
            <a:spLocks noChangeArrowheads="1"/>
          </p:cNvSpPr>
          <p:nvPr/>
        </p:nvSpPr>
        <p:spPr bwMode="auto">
          <a:xfrm>
            <a:off x="228600" y="228600"/>
            <a:ext cx="2590800" cy="1295400"/>
          </a:xfrm>
          <a:prstGeom prst="wedgeEllipseCallout">
            <a:avLst>
              <a:gd name="adj1" fmla="val 23838"/>
              <a:gd name="adj2" fmla="val 127083"/>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endParaRPr>
          </a:p>
        </p:txBody>
      </p:sp>
      <p:sp>
        <p:nvSpPr>
          <p:cNvPr id="16391" name="Text Box 14"/>
          <p:cNvSpPr txBox="1">
            <a:spLocks noChangeArrowheads="1"/>
          </p:cNvSpPr>
          <p:nvPr/>
        </p:nvSpPr>
        <p:spPr bwMode="auto">
          <a:xfrm>
            <a:off x="381000" y="304800"/>
            <a:ext cx="2438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r>
              <a:rPr lang="en-US" altLang="en-US" sz="1600">
                <a:solidFill>
                  <a:schemeClr val="tx1"/>
                </a:solidFill>
              </a:rPr>
              <a:t>No salt?</a:t>
            </a:r>
          </a:p>
          <a:p>
            <a:pPr algn="ctr"/>
            <a:r>
              <a:rPr lang="en-US" altLang="en-US" sz="1600">
                <a:solidFill>
                  <a:schemeClr val="tx1"/>
                </a:solidFill>
              </a:rPr>
              <a:t>Lose weight?</a:t>
            </a:r>
          </a:p>
          <a:p>
            <a:pPr algn="ctr"/>
            <a:r>
              <a:rPr lang="en-US" altLang="en-US" sz="1600" u="sng">
                <a:solidFill>
                  <a:schemeClr val="tx1"/>
                </a:solidFill>
              </a:rPr>
              <a:t>Forget it</a:t>
            </a:r>
            <a:r>
              <a:rPr lang="en-US" altLang="en-US" sz="1600">
                <a:solidFill>
                  <a:schemeClr val="tx1"/>
                </a:solidFill>
              </a:rPr>
              <a:t>! </a:t>
            </a:r>
          </a:p>
          <a:p>
            <a:pPr algn="ctr"/>
            <a:r>
              <a:rPr lang="en-US" altLang="en-US" sz="1600">
                <a:solidFill>
                  <a:schemeClr val="tx1"/>
                </a:solidFill>
              </a:rPr>
              <a:t>Just give me a pill!</a:t>
            </a:r>
          </a:p>
        </p:txBody>
      </p:sp>
      <p:sp>
        <p:nvSpPr>
          <p:cNvPr id="16392" name="AutoShape 15"/>
          <p:cNvSpPr>
            <a:spLocks noChangeArrowheads="1"/>
          </p:cNvSpPr>
          <p:nvPr/>
        </p:nvSpPr>
        <p:spPr bwMode="auto">
          <a:xfrm>
            <a:off x="3124200" y="228600"/>
            <a:ext cx="2819400" cy="1066800"/>
          </a:xfrm>
          <a:prstGeom prst="wedgeRoundRectCallout">
            <a:avLst>
              <a:gd name="adj1" fmla="val -11375"/>
              <a:gd name="adj2" fmla="val 136903"/>
              <a:gd name="adj3" fmla="val 16667"/>
            </a:avLst>
          </a:prstGeom>
          <a:solidFill>
            <a:schemeClr val="bg1"/>
          </a:solidFill>
          <a:ln w="9525">
            <a:solidFill>
              <a:schemeClr val="tx1"/>
            </a:solidFill>
            <a:miter lim="800000"/>
            <a:headEnd/>
            <a:tailEnd/>
          </a:ln>
        </p:spPr>
        <p:txBody>
          <a:bodyPr wrap="none" anchor="ct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endParaRPr lang="en-US" altLang="en-US" sz="2400" b="0">
              <a:solidFill>
                <a:schemeClr val="tx1"/>
              </a:solidFill>
              <a:latin typeface="Times" panose="02020603050405020304" pitchFamily="18" charset="0"/>
            </a:endParaRPr>
          </a:p>
        </p:txBody>
      </p:sp>
      <p:sp>
        <p:nvSpPr>
          <p:cNvPr id="16393" name="Text Box 16"/>
          <p:cNvSpPr txBox="1">
            <a:spLocks noChangeArrowheads="1"/>
          </p:cNvSpPr>
          <p:nvPr/>
        </p:nvSpPr>
        <p:spPr bwMode="auto">
          <a:xfrm>
            <a:off x="3048000" y="381000"/>
            <a:ext cx="3048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2"/>
                </a:solidFill>
                <a:latin typeface="Arial" panose="020B0604020202020204" pitchFamily="34" charset="0"/>
              </a:defRPr>
            </a:lvl1pPr>
            <a:lvl2pPr marL="742950" indent="-285750">
              <a:defRPr sz="2800" b="1">
                <a:solidFill>
                  <a:schemeClr val="tx2"/>
                </a:solidFill>
                <a:latin typeface="Arial" panose="020B0604020202020204" pitchFamily="34" charset="0"/>
              </a:defRPr>
            </a:lvl2pPr>
            <a:lvl3pPr marL="1143000" indent="-228600">
              <a:defRPr sz="2800" b="1">
                <a:solidFill>
                  <a:schemeClr val="tx2"/>
                </a:solidFill>
                <a:latin typeface="Arial" panose="020B0604020202020204" pitchFamily="34" charset="0"/>
              </a:defRPr>
            </a:lvl3pPr>
            <a:lvl4pPr marL="1600200" indent="-228600">
              <a:defRPr sz="2800" b="1">
                <a:solidFill>
                  <a:schemeClr val="tx2"/>
                </a:solidFill>
                <a:latin typeface="Arial" panose="020B0604020202020204" pitchFamily="34" charset="0"/>
              </a:defRPr>
            </a:lvl4pPr>
            <a:lvl5pPr marL="2057400" indent="-228600">
              <a:defRPr sz="2800" b="1">
                <a:solidFill>
                  <a:schemeClr val="tx2"/>
                </a:solidFill>
                <a:latin typeface="Arial" panose="020B0604020202020204" pitchFamily="34" charset="0"/>
              </a:defRPr>
            </a:lvl5pPr>
            <a:lvl6pPr marL="2514600" indent="-228600" eaLnBrk="0" fontAlgn="base" hangingPunct="0">
              <a:spcBef>
                <a:spcPct val="0"/>
              </a:spcBef>
              <a:spcAft>
                <a:spcPct val="0"/>
              </a:spcAft>
              <a:defRPr sz="2800" b="1">
                <a:solidFill>
                  <a:schemeClr val="tx2"/>
                </a:solidFill>
                <a:latin typeface="Arial" panose="020B0604020202020204" pitchFamily="34" charset="0"/>
              </a:defRPr>
            </a:lvl6pPr>
            <a:lvl7pPr marL="2971800" indent="-228600" eaLnBrk="0" fontAlgn="base" hangingPunct="0">
              <a:spcBef>
                <a:spcPct val="0"/>
              </a:spcBef>
              <a:spcAft>
                <a:spcPct val="0"/>
              </a:spcAft>
              <a:defRPr sz="2800" b="1">
                <a:solidFill>
                  <a:schemeClr val="tx2"/>
                </a:solidFill>
                <a:latin typeface="Arial" panose="020B0604020202020204" pitchFamily="34" charset="0"/>
              </a:defRPr>
            </a:lvl7pPr>
            <a:lvl8pPr marL="3429000" indent="-228600" eaLnBrk="0" fontAlgn="base" hangingPunct="0">
              <a:spcBef>
                <a:spcPct val="0"/>
              </a:spcBef>
              <a:spcAft>
                <a:spcPct val="0"/>
              </a:spcAft>
              <a:defRPr sz="2800" b="1">
                <a:solidFill>
                  <a:schemeClr val="tx2"/>
                </a:solidFill>
                <a:latin typeface="Arial" panose="020B0604020202020204" pitchFamily="34" charset="0"/>
              </a:defRPr>
            </a:lvl8pPr>
            <a:lvl9pPr marL="3886200" indent="-228600" eaLnBrk="0" fontAlgn="base" hangingPunct="0">
              <a:spcBef>
                <a:spcPct val="0"/>
              </a:spcBef>
              <a:spcAft>
                <a:spcPct val="0"/>
              </a:spcAft>
              <a:defRPr sz="2800" b="1">
                <a:solidFill>
                  <a:schemeClr val="tx2"/>
                </a:solidFill>
                <a:latin typeface="Arial" panose="020B0604020202020204" pitchFamily="34" charset="0"/>
              </a:defRPr>
            </a:lvl9pPr>
          </a:lstStyle>
          <a:p>
            <a:pPr algn="ctr">
              <a:spcBef>
                <a:spcPct val="50000"/>
              </a:spcBef>
            </a:pPr>
            <a:r>
              <a:rPr lang="en-US" altLang="en-US" sz="1600" b="0" i="1">
                <a:solidFill>
                  <a:schemeClr val="tx1"/>
                </a:solidFill>
                <a:latin typeface="Tahoma" panose="020B0604030504040204" pitchFamily="34" charset="0"/>
              </a:rPr>
              <a:t>I </a:t>
            </a:r>
            <a:r>
              <a:rPr lang="en-US" altLang="en-US" sz="1600" i="1" u="sng">
                <a:solidFill>
                  <a:schemeClr val="tx1"/>
                </a:solidFill>
                <a:latin typeface="Tahoma" panose="020B0604030504040204" pitchFamily="34" charset="0"/>
              </a:rPr>
              <a:t>WON’T</a:t>
            </a:r>
            <a:r>
              <a:rPr lang="en-US" altLang="en-US" sz="1600" b="0" i="1">
                <a:solidFill>
                  <a:schemeClr val="tx1"/>
                </a:solidFill>
                <a:latin typeface="Tahoma" panose="020B0604030504040204" pitchFamily="34" charset="0"/>
              </a:rPr>
              <a:t> take that medicine… The side effects are </a:t>
            </a:r>
            <a:r>
              <a:rPr lang="en-US" altLang="en-US" sz="1600" i="1">
                <a:solidFill>
                  <a:schemeClr val="tx1"/>
                </a:solidFill>
                <a:latin typeface="Tahoma" panose="020B0604030504040204" pitchFamily="34" charset="0"/>
              </a:rPr>
              <a:t>INTOLERABLE!</a:t>
            </a:r>
          </a:p>
        </p:txBody>
      </p:sp>
    </p:spTree>
    <p:extLst>
      <p:ext uri="{BB962C8B-B14F-4D97-AF65-F5344CB8AC3E}">
        <p14:creationId xmlns:p14="http://schemas.microsoft.com/office/powerpoint/2010/main" val="5554400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TotalTime>
  <Words>1457</Words>
  <Application>Microsoft Office PowerPoint</Application>
  <PresentationFormat>On-screen Show (4:3)</PresentationFormat>
  <Paragraphs>342</Paragraphs>
  <Slides>47</Slides>
  <Notes>28</Notes>
  <HiddenSlides>1</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47</vt:i4>
      </vt:variant>
    </vt:vector>
  </HeadingPairs>
  <TitlesOfParts>
    <vt:vector size="59" baseType="lpstr">
      <vt:lpstr>Arial</vt:lpstr>
      <vt:lpstr>Calibri</vt:lpstr>
      <vt:lpstr>Comic Sans MS</vt:lpstr>
      <vt:lpstr>Tahoma</vt:lpstr>
      <vt:lpstr>Times</vt:lpstr>
      <vt:lpstr>Times New Roman</vt:lpstr>
      <vt:lpstr>Verdana</vt:lpstr>
      <vt:lpstr>Wingdings</vt:lpstr>
      <vt:lpstr>Office Theme</vt:lpstr>
      <vt:lpstr>Custom Design</vt:lpstr>
      <vt:lpstr>Chart</vt:lpstr>
      <vt:lpstr>Photo Editor Photo</vt:lpstr>
      <vt:lpstr>PowerPoint Presentation</vt:lpstr>
      <vt:lpstr>Aims/Objectives</vt:lpstr>
      <vt:lpstr>Pause for Thought  For three minutes </vt:lpstr>
      <vt:lpstr>What Is EBM?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It Something New?</vt:lpstr>
      <vt:lpstr>PowerPoint Presentation</vt:lpstr>
      <vt:lpstr>PowerPoint Presentation</vt:lpstr>
      <vt:lpstr>PowerPoint Presentation</vt:lpstr>
      <vt:lpstr>PowerPoint Presentation</vt:lpstr>
      <vt:lpstr>Our daily need for valid information</vt:lpstr>
      <vt:lpstr>The inadequacy of traditional sources of information </vt:lpstr>
      <vt:lpstr>PowerPoint Presentation</vt:lpstr>
      <vt:lpstr>Where’s the Meat in Clinical Journals? Top 20 Journals Contributing to ACPJC in 1992</vt:lpstr>
      <vt:lpstr>Our inability to set aside time to find &amp; assimilate the evidence</vt:lpstr>
      <vt:lpstr>Our inability to set aside time to find and assimilate the evidence</vt:lpstr>
      <vt:lpstr>PowerPoint Presentation</vt:lpstr>
      <vt:lpstr>5 Steps of EBM: 5 As</vt:lpstr>
      <vt:lpstr>PowerPoint Presentation</vt:lpstr>
      <vt:lpstr>5 Steps of EBM: 5 As</vt:lpstr>
      <vt:lpstr>Background and Foreground  Questions</vt:lpstr>
      <vt:lpstr>Background and Foreground Qs</vt:lpstr>
      <vt:lpstr>Foreground Questions</vt:lpstr>
      <vt:lpstr>PowerPoint Presentation</vt:lpstr>
      <vt:lpstr>PowerPoint Presentation</vt:lpstr>
      <vt:lpstr>PowerPoint Presentation</vt:lpstr>
      <vt:lpstr>Why Bother Formulating Qs Clearly?</vt:lpstr>
      <vt:lpstr>Why Bother Formulating Qs Clearly?</vt:lpstr>
      <vt:lpstr>5 Steps of EBM: 5 As</vt:lpstr>
      <vt:lpstr>PowerPoint Presentation</vt:lpstr>
      <vt:lpstr>PowerPoint Presentation</vt:lpstr>
      <vt:lpstr>Examples where POE does not confirm DO (surrogate) end points </vt:lpstr>
      <vt:lpstr>Problems in Posing Answerable Questions</vt:lpstr>
      <vt:lpstr>The best evidence for different types of question</vt:lpstr>
      <vt:lpstr>Types of Studies</vt:lpstr>
      <vt:lpstr>Coping with the overload:  three possible things you might try</vt:lpstr>
      <vt:lpstr>Steps to Improve Your Ability to Ask and Answer Questions  </vt:lpstr>
      <vt:lpstr>Steps to Improve Your Ability to Ask and Answer Questions  </vt:lpstr>
      <vt:lpstr>Steps to Improve Your Ability to Ask and Answer Questions  </vt:lpstr>
      <vt:lpstr>Steps to Improve Your Ability to Ask and Answer Questions  </vt:lpstr>
      <vt:lpstr>PowerPoint Presentation</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Lalansary</dc:creator>
  <cp:keywords/>
  <dc:description/>
  <cp:lastModifiedBy>DR HAMZA</cp:lastModifiedBy>
  <cp:revision>75</cp:revision>
  <dcterms:created xsi:type="dcterms:W3CDTF">2009-12-10T18:13:11Z</dcterms:created>
  <dcterms:modified xsi:type="dcterms:W3CDTF">2015-09-09T03:50:16Z</dcterms:modified>
  <cp:category/>
</cp:coreProperties>
</file>