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5" r:id="rId2"/>
  </p:sldMasterIdLst>
  <p:notesMasterIdLst>
    <p:notesMasterId r:id="rId50"/>
  </p:notesMasterIdLst>
  <p:sldIdLst>
    <p:sldId id="256" r:id="rId3"/>
    <p:sldId id="308" r:id="rId4"/>
    <p:sldId id="392" r:id="rId5"/>
    <p:sldId id="312" r:id="rId6"/>
    <p:sldId id="314" r:id="rId7"/>
    <p:sldId id="316" r:id="rId8"/>
    <p:sldId id="393" r:id="rId9"/>
    <p:sldId id="394" r:id="rId10"/>
    <p:sldId id="395" r:id="rId11"/>
    <p:sldId id="396" r:id="rId12"/>
    <p:sldId id="317" r:id="rId13"/>
    <p:sldId id="328" r:id="rId14"/>
    <p:sldId id="388" r:id="rId15"/>
    <p:sldId id="345" r:id="rId16"/>
    <p:sldId id="330" r:id="rId17"/>
    <p:sldId id="335" r:id="rId18"/>
    <p:sldId id="337" r:id="rId19"/>
    <p:sldId id="338" r:id="rId20"/>
    <p:sldId id="300" r:id="rId21"/>
    <p:sldId id="339" r:id="rId22"/>
    <p:sldId id="341" r:id="rId23"/>
    <p:sldId id="342" r:id="rId24"/>
    <p:sldId id="311" r:id="rId25"/>
    <p:sldId id="386" r:id="rId26"/>
    <p:sldId id="346" r:id="rId27"/>
    <p:sldId id="318" r:id="rId28"/>
    <p:sldId id="320" r:id="rId29"/>
    <p:sldId id="319" r:id="rId30"/>
    <p:sldId id="321" r:id="rId31"/>
    <p:sldId id="322" r:id="rId32"/>
    <p:sldId id="323" r:id="rId33"/>
    <p:sldId id="324" r:id="rId34"/>
    <p:sldId id="349" r:id="rId35"/>
    <p:sldId id="350" r:id="rId36"/>
    <p:sldId id="387" r:id="rId37"/>
    <p:sldId id="353" r:id="rId38"/>
    <p:sldId id="354" r:id="rId39"/>
    <p:sldId id="356" r:id="rId40"/>
    <p:sldId id="378" r:id="rId41"/>
    <p:sldId id="374" r:id="rId42"/>
    <p:sldId id="375" r:id="rId43"/>
    <p:sldId id="381" r:id="rId44"/>
    <p:sldId id="359" r:id="rId45"/>
    <p:sldId id="360" r:id="rId46"/>
    <p:sldId id="361" r:id="rId47"/>
    <p:sldId id="363" r:id="rId48"/>
    <p:sldId id="391" r:id="rId49"/>
  </p:sldIdLst>
  <p:sldSz cx="9144000" cy="6858000" type="screen4x3"/>
  <p:notesSz cx="6858000" cy="9144000"/>
  <p:defaultTextStyle>
    <a:defPPr>
      <a:defRPr lang="x-non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FFDD"/>
    <a:srgbClr val="008080"/>
    <a:srgbClr val="FF3399"/>
    <a:srgbClr val="006666"/>
    <a:srgbClr val="DDFFFF"/>
    <a:srgbClr val="FFF2C9"/>
    <a:srgbClr val="C092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242" autoAdjust="0"/>
    <p:restoredTop sz="86372"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9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image" Target="../media/image5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fontAlgn="auto">
              <a:spcBef>
                <a:spcPts val="0"/>
              </a:spcBef>
              <a:spcAft>
                <a:spcPts val="0"/>
              </a:spcAft>
              <a:defRPr sz="1200">
                <a:latin typeface="+mn-lt"/>
                <a:cs typeface="+mn-cs"/>
              </a:defRPr>
            </a:lvl1pPr>
          </a:lstStyle>
          <a:p>
            <a:pPr>
              <a:defRPr/>
            </a:pPr>
            <a:endParaRPr lang="x-none"/>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fontAlgn="auto">
              <a:spcBef>
                <a:spcPts val="0"/>
              </a:spcBef>
              <a:spcAft>
                <a:spcPts val="0"/>
              </a:spcAft>
              <a:defRPr sz="1200" smtClean="0">
                <a:latin typeface="+mn-lt"/>
                <a:cs typeface="+mn-cs"/>
              </a:defRPr>
            </a:lvl1pPr>
          </a:lstStyle>
          <a:p>
            <a:pPr>
              <a:defRPr/>
            </a:pPr>
            <a:fld id="{A3D72552-FB85-463B-8EC7-0266C15FDCC5}" type="datetimeFigureOut">
              <a:rPr lang="x-none"/>
              <a:pPr>
                <a:defRPr/>
              </a:pPr>
              <a:t>9/9/2015</a:t>
            </a:fld>
            <a:endParaRPr lang="x-non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x-non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fontAlgn="auto">
              <a:spcBef>
                <a:spcPts val="0"/>
              </a:spcBef>
              <a:spcAft>
                <a:spcPts val="0"/>
              </a:spcAft>
              <a:defRPr sz="1200">
                <a:latin typeface="+mn-lt"/>
                <a:cs typeface="+mn-cs"/>
              </a:defRPr>
            </a:lvl1pPr>
          </a:lstStyle>
          <a:p>
            <a:pPr>
              <a:defRPr/>
            </a:pPr>
            <a:endParaRPr lang="x-none"/>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fontAlgn="auto">
              <a:spcBef>
                <a:spcPts val="0"/>
              </a:spcBef>
              <a:spcAft>
                <a:spcPts val="0"/>
              </a:spcAft>
              <a:defRPr sz="1200" smtClean="0">
                <a:latin typeface="+mn-lt"/>
                <a:cs typeface="+mn-cs"/>
              </a:defRPr>
            </a:lvl1pPr>
          </a:lstStyle>
          <a:p>
            <a:pPr>
              <a:defRPr/>
            </a:pPr>
            <a:fld id="{23174036-51BC-4F69-BCF2-F370417D77F9}" type="slidenum">
              <a:rPr lang="x-none"/>
              <a:pPr>
                <a:defRPr/>
              </a:pPr>
              <a:t>‹#›</a:t>
            </a:fld>
            <a:endParaRPr lang="x-none"/>
          </a:p>
        </p:txBody>
      </p:sp>
    </p:spTree>
    <p:extLst>
      <p:ext uri="{BB962C8B-B14F-4D97-AF65-F5344CB8AC3E}">
        <p14:creationId xmlns:p14="http://schemas.microsoft.com/office/powerpoint/2010/main" val="2324612090"/>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pPr>
              <a:spcBef>
                <a:spcPct val="0"/>
              </a:spcBef>
            </a:pPr>
            <a:endParaRPr lang="x-none" smtClean="0">
              <a:latin typeface="Arial" pitchFamily="34" charset="0"/>
            </a:endParaRP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EE4AFB-F278-4F25-A1D4-80C64BA6199A}" type="slidenum">
              <a:rPr lang="en-US">
                <a:latin typeface="Arial" pitchFamily="34" charset="0"/>
                <a:cs typeface="Arial" pitchFamily="34" charset="0"/>
              </a:rPr>
              <a:pPr fontAlgn="base">
                <a:spcBef>
                  <a:spcPct val="0"/>
                </a:spcBef>
                <a:spcAft>
                  <a:spcPct val="0"/>
                </a:spcAft>
              </a:pPr>
              <a:t>2</a:t>
            </a:fld>
            <a:endParaRPr lang="en-US">
              <a:latin typeface="Arial" pitchFamily="34" charset="0"/>
              <a:cs typeface="Arial" pitchFamily="34" charset="0"/>
            </a:endParaRPr>
          </a:p>
        </p:txBody>
      </p:sp>
    </p:spTree>
    <p:extLst>
      <p:ext uri="{BB962C8B-B14F-4D97-AF65-F5344CB8AC3E}">
        <p14:creationId xmlns:p14="http://schemas.microsoft.com/office/powerpoint/2010/main" val="3616959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a:lstStyle/>
          <a:p>
            <a:pPr>
              <a:spcBef>
                <a:spcPct val="0"/>
              </a:spcBef>
            </a:pPr>
            <a:endParaRPr lang="x-none" smtClean="0">
              <a:latin typeface="Arial" pitchFamily="34" charset="0"/>
            </a:endParaRPr>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143D9E-2F4A-4865-B415-D68B2F8E8C4A}" type="slidenum">
              <a:rPr lang="en-US">
                <a:latin typeface="Arial" pitchFamily="34" charset="0"/>
                <a:cs typeface="Arial" pitchFamily="34" charset="0"/>
              </a:rPr>
              <a:pPr fontAlgn="base">
                <a:spcBef>
                  <a:spcPct val="0"/>
                </a:spcBef>
                <a:spcAft>
                  <a:spcPct val="0"/>
                </a:spcAft>
              </a:pPr>
              <a:t>16</a:t>
            </a:fld>
            <a:endParaRPr lang="en-US">
              <a:latin typeface="Arial" pitchFamily="34" charset="0"/>
              <a:cs typeface="Arial" pitchFamily="34" charset="0"/>
            </a:endParaRPr>
          </a:p>
        </p:txBody>
      </p:sp>
    </p:spTree>
    <p:extLst>
      <p:ext uri="{BB962C8B-B14F-4D97-AF65-F5344CB8AC3E}">
        <p14:creationId xmlns:p14="http://schemas.microsoft.com/office/powerpoint/2010/main" val="1799504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a:lstStyle/>
          <a:p>
            <a:pPr>
              <a:spcBef>
                <a:spcPct val="0"/>
              </a:spcBef>
            </a:pPr>
            <a:endParaRPr lang="x-none" smtClean="0">
              <a:latin typeface="Arial" pitchFamily="34" charset="0"/>
            </a:endParaRPr>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3F824C-B0D8-472D-A410-5DCE39149799}" type="slidenum">
              <a:rPr lang="en-US">
                <a:latin typeface="Arial" pitchFamily="34" charset="0"/>
                <a:cs typeface="Arial" pitchFamily="34" charset="0"/>
              </a:rPr>
              <a:pPr fontAlgn="base">
                <a:spcBef>
                  <a:spcPct val="0"/>
                </a:spcBef>
                <a:spcAft>
                  <a:spcPct val="0"/>
                </a:spcAft>
              </a:pPr>
              <a:t>17</a:t>
            </a:fld>
            <a:endParaRPr lang="en-US">
              <a:latin typeface="Arial" pitchFamily="34" charset="0"/>
              <a:cs typeface="Arial" pitchFamily="34" charset="0"/>
            </a:endParaRPr>
          </a:p>
        </p:txBody>
      </p:sp>
    </p:spTree>
    <p:extLst>
      <p:ext uri="{BB962C8B-B14F-4D97-AF65-F5344CB8AC3E}">
        <p14:creationId xmlns:p14="http://schemas.microsoft.com/office/powerpoint/2010/main" val="1682914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a:lstStyle/>
          <a:p>
            <a:pPr>
              <a:spcBef>
                <a:spcPct val="0"/>
              </a:spcBef>
            </a:pPr>
            <a:endParaRPr lang="x-none" smtClean="0">
              <a:latin typeface="Arial" pitchFamily="34" charset="0"/>
            </a:endParaRPr>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BA8F-1E8B-460B-8327-3496660A56F5}" type="slidenum">
              <a:rPr lang="en-US">
                <a:latin typeface="Arial" pitchFamily="34" charset="0"/>
                <a:cs typeface="Arial" pitchFamily="34" charset="0"/>
              </a:rPr>
              <a:pPr fontAlgn="base">
                <a:spcBef>
                  <a:spcPct val="0"/>
                </a:spcBef>
                <a:spcAft>
                  <a:spcPct val="0"/>
                </a:spcAft>
              </a:pPr>
              <a:t>18</a:t>
            </a:fld>
            <a:endParaRPr lang="en-US">
              <a:latin typeface="Arial" pitchFamily="34" charset="0"/>
              <a:cs typeface="Arial" pitchFamily="34" charset="0"/>
            </a:endParaRPr>
          </a:p>
        </p:txBody>
      </p:sp>
    </p:spTree>
    <p:extLst>
      <p:ext uri="{BB962C8B-B14F-4D97-AF65-F5344CB8AC3E}">
        <p14:creationId xmlns:p14="http://schemas.microsoft.com/office/powerpoint/2010/main" val="590773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AU" smtClean="0">
                <a:cs typeface="Arial" pitchFamily="34" charset="0"/>
              </a:rPr>
              <a:t>PRESENTATION ONE</a:t>
            </a:r>
          </a:p>
        </p:txBody>
      </p:sp>
      <p:sp>
        <p:nvSpPr>
          <p:cNvPr id="10854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EE13150F-076D-4303-99E7-F429317C2926}" type="datetime1">
              <a:rPr lang="en-AU">
                <a:cs typeface="Arial" pitchFamily="34" charset="0"/>
              </a:rPr>
              <a:pPr fontAlgn="base">
                <a:spcBef>
                  <a:spcPct val="0"/>
                </a:spcBef>
                <a:spcAft>
                  <a:spcPct val="0"/>
                </a:spcAft>
              </a:pPr>
              <a:t>9/09/2015</a:t>
            </a:fld>
            <a:endParaRPr lang="en-AU">
              <a:cs typeface="Arial" pitchFamily="34" charset="0"/>
            </a:endParaRPr>
          </a:p>
        </p:txBody>
      </p:sp>
      <p:sp>
        <p:nvSpPr>
          <p:cNvPr id="10854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smtClean="0">
                <a:cs typeface="Arial" pitchFamily="34" charset="0"/>
              </a:rPr>
              <a:t>Introduction to Evidence-Based Practice</a:t>
            </a:r>
          </a:p>
        </p:txBody>
      </p:sp>
      <p:sp>
        <p:nvSpPr>
          <p:cNvPr id="1085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A3125E-B6C1-4D8D-9414-89A8E6847D1A}" type="slidenum">
              <a:rPr lang="en-AU">
                <a:cs typeface="Arial" pitchFamily="34" charset="0"/>
              </a:rPr>
              <a:pPr fontAlgn="base">
                <a:spcBef>
                  <a:spcPct val="0"/>
                </a:spcBef>
                <a:spcAft>
                  <a:spcPct val="0"/>
                </a:spcAft>
              </a:pPr>
              <a:t>19</a:t>
            </a:fld>
            <a:endParaRPr lang="en-AU">
              <a:cs typeface="Arial" pitchFamily="34" charset="0"/>
            </a:endParaRPr>
          </a:p>
        </p:txBody>
      </p:sp>
      <p:sp>
        <p:nvSpPr>
          <p:cNvPr id="1085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51" name="Rectangle 3"/>
          <p:cNvSpPr>
            <a:spLocks noGrp="1" noChangeArrowheads="1"/>
          </p:cNvSpPr>
          <p:nvPr>
            <p:ph type="body" idx="1"/>
          </p:nvPr>
        </p:nvSpPr>
        <p:spPr bwMode="auto">
          <a:noFill/>
        </p:spPr>
        <p:txBody>
          <a:bodyPr/>
          <a:lstStyle/>
          <a:p>
            <a:pPr>
              <a:spcBef>
                <a:spcPct val="0"/>
              </a:spcBef>
            </a:pPr>
            <a:endParaRPr lang="en-US" smtClean="0">
              <a:cs typeface="Arial" pitchFamily="34" charset="0"/>
            </a:endParaRPr>
          </a:p>
        </p:txBody>
      </p:sp>
    </p:spTree>
    <p:extLst>
      <p:ext uri="{BB962C8B-B14F-4D97-AF65-F5344CB8AC3E}">
        <p14:creationId xmlns:p14="http://schemas.microsoft.com/office/powerpoint/2010/main" val="854141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a:lstStyle/>
          <a:p>
            <a:pPr>
              <a:spcBef>
                <a:spcPct val="0"/>
              </a:spcBef>
            </a:pPr>
            <a:endParaRPr lang="x-none" smtClean="0">
              <a:latin typeface="Arial" pitchFamily="34" charset="0"/>
            </a:endParaRPr>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349413-9869-4C66-A64B-915004784292}" type="slidenum">
              <a:rPr lang="en-US">
                <a:latin typeface="Arial" pitchFamily="34" charset="0"/>
                <a:cs typeface="Arial" pitchFamily="34" charset="0"/>
              </a:rPr>
              <a:pPr fontAlgn="base">
                <a:spcBef>
                  <a:spcPct val="0"/>
                </a:spcBef>
                <a:spcAft>
                  <a:spcPct val="0"/>
                </a:spcAft>
              </a:pPr>
              <a:t>20</a:t>
            </a:fld>
            <a:endParaRPr lang="en-US">
              <a:latin typeface="Arial" pitchFamily="34" charset="0"/>
              <a:cs typeface="Arial" pitchFamily="34" charset="0"/>
            </a:endParaRPr>
          </a:p>
        </p:txBody>
      </p:sp>
    </p:spTree>
    <p:extLst>
      <p:ext uri="{BB962C8B-B14F-4D97-AF65-F5344CB8AC3E}">
        <p14:creationId xmlns:p14="http://schemas.microsoft.com/office/powerpoint/2010/main" val="2694730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A13637-E38C-471D-8999-A7BC37302B48}" type="slidenum">
              <a:rPr lang="en-US">
                <a:latin typeface="Arial" pitchFamily="34" charset="0"/>
                <a:cs typeface="Arial" pitchFamily="34" charset="0"/>
              </a:rPr>
              <a:pPr fontAlgn="base">
                <a:spcBef>
                  <a:spcPct val="0"/>
                </a:spcBef>
                <a:spcAft>
                  <a:spcPct val="0"/>
                </a:spcAft>
              </a:pPr>
              <a:t>21</a:t>
            </a:fld>
            <a:endParaRPr lang="en-US">
              <a:latin typeface="Arial" pitchFamily="34" charset="0"/>
              <a:cs typeface="Arial" pitchFamily="34" charset="0"/>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a:lstStyle/>
          <a:p>
            <a:pPr>
              <a:spcBef>
                <a:spcPct val="0"/>
              </a:spcBef>
              <a:buClr>
                <a:schemeClr val="tx1"/>
              </a:buClr>
            </a:pPr>
            <a:r>
              <a:rPr lang="en-US" smtClean="0">
                <a:latin typeface="Tahoma" pitchFamily="34" charset="0"/>
                <a:cs typeface="Arial" pitchFamily="34" charset="0"/>
              </a:rPr>
              <a:t>Our inability to:</a:t>
            </a:r>
          </a:p>
          <a:p>
            <a:pPr>
              <a:spcBef>
                <a:spcPct val="0"/>
              </a:spcBef>
              <a:buClr>
                <a:schemeClr val="tx1"/>
              </a:buClr>
            </a:pPr>
            <a:r>
              <a:rPr lang="en-US" smtClean="0">
                <a:latin typeface="Tahoma" pitchFamily="34" charset="0"/>
                <a:cs typeface="Arial" pitchFamily="34" charset="0"/>
              </a:rPr>
              <a:t>     </a:t>
            </a:r>
            <a:r>
              <a:rPr lang="en-US" smtClean="0">
                <a:solidFill>
                  <a:schemeClr val="tx2"/>
                </a:solidFill>
                <a:latin typeface="Tahoma" pitchFamily="34" charset="0"/>
                <a:cs typeface="Arial" pitchFamily="34" charset="0"/>
              </a:rPr>
              <a:t>Afford &gt;seconds/patient to find &amp; assimilate the evidence</a:t>
            </a:r>
          </a:p>
          <a:p>
            <a:pPr>
              <a:spcBef>
                <a:spcPct val="0"/>
              </a:spcBef>
              <a:buClr>
                <a:schemeClr val="tx1"/>
              </a:buClr>
            </a:pPr>
            <a:r>
              <a:rPr lang="en-US" smtClean="0">
                <a:latin typeface="Tahoma" pitchFamily="34" charset="0"/>
                <a:cs typeface="Arial" pitchFamily="34" charset="0"/>
              </a:rPr>
              <a:t>     </a:t>
            </a:r>
            <a:r>
              <a:rPr lang="en-US" smtClean="0">
                <a:solidFill>
                  <a:srgbClr val="FFCC99"/>
                </a:solidFill>
                <a:latin typeface="Tahoma" pitchFamily="34" charset="0"/>
                <a:cs typeface="Arial" pitchFamily="34" charset="0"/>
              </a:rPr>
              <a:t>Set aside &gt;30 minutes /week for general reading </a:t>
            </a:r>
          </a:p>
          <a:p>
            <a:pPr>
              <a:spcBef>
                <a:spcPct val="0"/>
              </a:spcBef>
              <a:buClr>
                <a:schemeClr val="tx1"/>
              </a:buClr>
            </a:pPr>
            <a:r>
              <a:rPr lang="en-US" smtClean="0">
                <a:solidFill>
                  <a:srgbClr val="FFCC99"/>
                </a:solidFill>
                <a:latin typeface="Tahoma" pitchFamily="34" charset="0"/>
                <a:cs typeface="Arial" pitchFamily="34" charset="0"/>
              </a:rPr>
              <a:t>The slippery zone: the longer the period  since graduation, the higher the chance that our knowledge gets out of date.(unless we have a mechanism by which we can check how much of our knowledge is up to date.</a:t>
            </a:r>
          </a:p>
        </p:txBody>
      </p:sp>
    </p:spTree>
    <p:extLst>
      <p:ext uri="{BB962C8B-B14F-4D97-AF65-F5344CB8AC3E}">
        <p14:creationId xmlns:p14="http://schemas.microsoft.com/office/powerpoint/2010/main" val="2621688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a:lstStyle/>
          <a:p>
            <a:pPr>
              <a:spcBef>
                <a:spcPct val="0"/>
              </a:spcBef>
            </a:pPr>
            <a:endParaRPr lang="x-none" smtClean="0">
              <a:latin typeface="Arial" pitchFamily="34" charset="0"/>
            </a:endParaRPr>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A93550-5586-4736-831F-846F04FFFE9B}" type="slidenum">
              <a:rPr lang="en-US">
                <a:latin typeface="Arial" pitchFamily="34" charset="0"/>
                <a:cs typeface="Arial" pitchFamily="34" charset="0"/>
              </a:rPr>
              <a:pPr fontAlgn="base">
                <a:spcBef>
                  <a:spcPct val="0"/>
                </a:spcBef>
                <a:spcAft>
                  <a:spcPct val="0"/>
                </a:spcAft>
              </a:pPr>
              <a:t>22</a:t>
            </a:fld>
            <a:endParaRPr lang="en-US">
              <a:latin typeface="Arial" pitchFamily="34" charset="0"/>
              <a:cs typeface="Arial" pitchFamily="34" charset="0"/>
            </a:endParaRPr>
          </a:p>
        </p:txBody>
      </p:sp>
    </p:spTree>
    <p:extLst>
      <p:ext uri="{BB962C8B-B14F-4D97-AF65-F5344CB8AC3E}">
        <p14:creationId xmlns:p14="http://schemas.microsoft.com/office/powerpoint/2010/main" val="374493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B0C8784B-88ED-4B74-9E65-BBFBD09B6B37}" type="datetime1">
              <a:rPr lang="en-US">
                <a:latin typeface="Arial" pitchFamily="34" charset="0"/>
                <a:cs typeface="Arial" pitchFamily="34" charset="0"/>
              </a:rPr>
              <a:pPr fontAlgn="base">
                <a:spcBef>
                  <a:spcPct val="0"/>
                </a:spcBef>
                <a:spcAft>
                  <a:spcPct val="0"/>
                </a:spcAft>
              </a:pPr>
              <a:t>9/9/2015</a:t>
            </a:fld>
            <a:endParaRPr lang="en-US">
              <a:latin typeface="Arial" pitchFamily="34" charset="0"/>
              <a:cs typeface="Arial" pitchFamily="34" charset="0"/>
            </a:endParaRPr>
          </a:p>
        </p:txBody>
      </p:sp>
      <p:sp>
        <p:nvSpPr>
          <p:cNvPr id="11366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586898-94D0-4AB1-817A-68C691C67381}" type="slidenum">
              <a:rPr lang="x-none">
                <a:latin typeface="Arial" pitchFamily="34" charset="0"/>
              </a:rPr>
              <a:pPr fontAlgn="base">
                <a:spcBef>
                  <a:spcPct val="0"/>
                </a:spcBef>
                <a:spcAft>
                  <a:spcPct val="0"/>
                </a:spcAft>
              </a:pPr>
              <a:t>23</a:t>
            </a:fld>
            <a:endParaRPr lang="en-US">
              <a:latin typeface="Arial" pitchFamily="34" charset="0"/>
              <a:cs typeface="Arial" pitchFamily="34" charset="0"/>
            </a:endParaRPr>
          </a:p>
        </p:txBody>
      </p:sp>
      <p:sp>
        <p:nvSpPr>
          <p:cNvPr id="11366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9" name="Rectangle 3"/>
          <p:cNvSpPr>
            <a:spLocks noGrp="1" noChangeArrowheads="1"/>
          </p:cNvSpPr>
          <p:nvPr>
            <p:ph type="body" idx="1"/>
          </p:nvPr>
        </p:nvSpPr>
        <p:spPr bwMode="auto">
          <a:xfrm>
            <a:off x="914400" y="4343400"/>
            <a:ext cx="5029200" cy="4114800"/>
          </a:xfrm>
          <a:noFill/>
        </p:spPr>
        <p:txBody>
          <a:bodyPr/>
          <a:lstStyle/>
          <a:p>
            <a:pPr>
              <a:spcBef>
                <a:spcPct val="0"/>
              </a:spcBef>
            </a:pPr>
            <a:r>
              <a:rPr lang="en-US" smtClean="0">
                <a:latin typeface="Arial" pitchFamily="34" charset="0"/>
                <a:cs typeface="Arial" pitchFamily="34" charset="0"/>
              </a:rPr>
              <a:t>Now with the plethora/ huge piles/large databases of CPGs that are available, how can we select the better, dynamic and lively CPGs that are based on science and experience? How can we sift the shaft from the weeds? </a:t>
            </a:r>
          </a:p>
          <a:p>
            <a:pPr>
              <a:spcBef>
                <a:spcPct val="0"/>
              </a:spcBef>
            </a:pPr>
            <a:r>
              <a:rPr lang="en-US" smtClean="0">
                <a:latin typeface="Arial" pitchFamily="34" charset="0"/>
                <a:cs typeface="Arial" pitchFamily="34" charset="0"/>
              </a:rPr>
              <a:t>We need some guidelines on how to appraise GLs and determine their quality. We need a tool or an instrument that will help us to do this.</a:t>
            </a:r>
          </a:p>
        </p:txBody>
      </p:sp>
    </p:spTree>
    <p:extLst>
      <p:ext uri="{BB962C8B-B14F-4D97-AF65-F5344CB8AC3E}">
        <p14:creationId xmlns:p14="http://schemas.microsoft.com/office/powerpoint/2010/main" val="3807384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a:lstStyle/>
          <a:p>
            <a:pPr>
              <a:spcBef>
                <a:spcPct val="0"/>
              </a:spcBef>
            </a:pPr>
            <a:endParaRPr lang="x-none" smtClean="0">
              <a:latin typeface="Arial" pitchFamily="34" charset="0"/>
            </a:endParaRPr>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E71BF7-C63F-44DA-9D8D-A4417DA748C6}" type="slidenum">
              <a:rPr lang="en-US">
                <a:latin typeface="Arial" pitchFamily="34" charset="0"/>
                <a:cs typeface="Arial" pitchFamily="34" charset="0"/>
              </a:rPr>
              <a:pPr fontAlgn="base">
                <a:spcBef>
                  <a:spcPct val="0"/>
                </a:spcBef>
                <a:spcAft>
                  <a:spcPct val="0"/>
                </a:spcAft>
              </a:pPr>
              <a:t>24</a:t>
            </a:fld>
            <a:endParaRPr lang="en-US">
              <a:latin typeface="Arial" pitchFamily="34" charset="0"/>
              <a:cs typeface="Arial" pitchFamily="34" charset="0"/>
            </a:endParaRPr>
          </a:p>
        </p:txBody>
      </p:sp>
    </p:spTree>
    <p:extLst>
      <p:ext uri="{BB962C8B-B14F-4D97-AF65-F5344CB8AC3E}">
        <p14:creationId xmlns:p14="http://schemas.microsoft.com/office/powerpoint/2010/main" val="3652610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a:lstStyle/>
          <a:p>
            <a:pPr>
              <a:spcBef>
                <a:spcPct val="0"/>
              </a:spcBef>
            </a:pPr>
            <a:endParaRPr lang="x-none" smtClean="0">
              <a:latin typeface="Arial" pitchFamily="34" charset="0"/>
            </a:endParaRPr>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A53C68-A33A-4B19-9A32-A22E94D6F13E}" type="slidenum">
              <a:rPr lang="en-US">
                <a:latin typeface="Arial" pitchFamily="34" charset="0"/>
                <a:cs typeface="Arial" pitchFamily="34" charset="0"/>
              </a:rPr>
              <a:pPr fontAlgn="base">
                <a:spcBef>
                  <a:spcPct val="0"/>
                </a:spcBef>
                <a:spcAft>
                  <a:spcPct val="0"/>
                </a:spcAft>
              </a:pPr>
              <a:t>26</a:t>
            </a:fld>
            <a:endParaRPr lang="en-US">
              <a:latin typeface="Arial" pitchFamily="34" charset="0"/>
              <a:cs typeface="Arial" pitchFamily="34" charset="0"/>
            </a:endParaRPr>
          </a:p>
        </p:txBody>
      </p:sp>
    </p:spTree>
    <p:extLst>
      <p:ext uri="{BB962C8B-B14F-4D97-AF65-F5344CB8AC3E}">
        <p14:creationId xmlns:p14="http://schemas.microsoft.com/office/powerpoint/2010/main" val="1402692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a:lstStyle/>
          <a:p>
            <a:pPr>
              <a:spcBef>
                <a:spcPct val="0"/>
              </a:spcBef>
            </a:pPr>
            <a:endParaRPr lang="x-none" smtClean="0">
              <a:latin typeface="Arial" pitchFamily="34" charset="0"/>
            </a:endParaRPr>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47D873-9305-428E-A316-7D440A7ACC7A}" type="slidenum">
              <a:rPr lang="en-US">
                <a:latin typeface="Arial" pitchFamily="34" charset="0"/>
                <a:cs typeface="Arial" pitchFamily="34" charset="0"/>
              </a:rPr>
              <a:pPr fontAlgn="base">
                <a:spcBef>
                  <a:spcPct val="0"/>
                </a:spcBef>
                <a:spcAft>
                  <a:spcPct val="0"/>
                </a:spcAft>
              </a:pPr>
              <a:t>4</a:t>
            </a:fld>
            <a:endParaRPr lang="en-US">
              <a:latin typeface="Arial" pitchFamily="34" charset="0"/>
              <a:cs typeface="Arial" pitchFamily="34" charset="0"/>
            </a:endParaRPr>
          </a:p>
        </p:txBody>
      </p:sp>
    </p:spTree>
    <p:extLst>
      <p:ext uri="{BB962C8B-B14F-4D97-AF65-F5344CB8AC3E}">
        <p14:creationId xmlns:p14="http://schemas.microsoft.com/office/powerpoint/2010/main" val="1354169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a:lstStyle/>
          <a:p>
            <a:pPr>
              <a:spcBef>
                <a:spcPct val="0"/>
              </a:spcBef>
            </a:pPr>
            <a:endParaRPr lang="x-none" smtClean="0">
              <a:latin typeface="Arial" pitchFamily="34" charset="0"/>
            </a:endParaRPr>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3950C0-F757-4704-86AA-D4E10C04FFBE}" type="slidenum">
              <a:rPr lang="en-US">
                <a:latin typeface="Arial" pitchFamily="34" charset="0"/>
                <a:cs typeface="Arial" pitchFamily="34" charset="0"/>
              </a:rPr>
              <a:pPr fontAlgn="base">
                <a:spcBef>
                  <a:spcPct val="0"/>
                </a:spcBef>
                <a:spcAft>
                  <a:spcPct val="0"/>
                </a:spcAft>
              </a:pPr>
              <a:t>27</a:t>
            </a:fld>
            <a:endParaRPr lang="en-US">
              <a:latin typeface="Arial" pitchFamily="34" charset="0"/>
              <a:cs typeface="Arial" pitchFamily="34" charset="0"/>
            </a:endParaRPr>
          </a:p>
        </p:txBody>
      </p:sp>
    </p:spTree>
    <p:extLst>
      <p:ext uri="{BB962C8B-B14F-4D97-AF65-F5344CB8AC3E}">
        <p14:creationId xmlns:p14="http://schemas.microsoft.com/office/powerpoint/2010/main" val="884269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a:lstStyle/>
          <a:p>
            <a:pPr>
              <a:spcBef>
                <a:spcPct val="0"/>
              </a:spcBef>
            </a:pPr>
            <a:endParaRPr lang="x-none" smtClean="0">
              <a:latin typeface="Arial" pitchFamily="34" charset="0"/>
            </a:endParaRPr>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2E4C78-790E-454C-A9CD-DBFB9B5957A9}" type="slidenum">
              <a:rPr lang="en-US">
                <a:latin typeface="Arial" pitchFamily="34" charset="0"/>
                <a:cs typeface="Arial" pitchFamily="34" charset="0"/>
              </a:rPr>
              <a:pPr fontAlgn="base">
                <a:spcBef>
                  <a:spcPct val="0"/>
                </a:spcBef>
                <a:spcAft>
                  <a:spcPct val="0"/>
                </a:spcAft>
              </a:pPr>
              <a:t>28</a:t>
            </a:fld>
            <a:endParaRPr lang="en-US">
              <a:latin typeface="Arial" pitchFamily="34" charset="0"/>
              <a:cs typeface="Arial" pitchFamily="34" charset="0"/>
            </a:endParaRPr>
          </a:p>
        </p:txBody>
      </p:sp>
    </p:spTree>
    <p:extLst>
      <p:ext uri="{BB962C8B-B14F-4D97-AF65-F5344CB8AC3E}">
        <p14:creationId xmlns:p14="http://schemas.microsoft.com/office/powerpoint/2010/main" val="1606909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pPr>
              <a:spcBef>
                <a:spcPct val="0"/>
              </a:spcBef>
            </a:pPr>
            <a:endParaRPr lang="x-none" smtClean="0">
              <a:latin typeface="Arial" pitchFamily="34" charset="0"/>
            </a:endParaRPr>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22A13D-5413-4213-9AD6-12948A37CE59}" type="slidenum">
              <a:rPr lang="en-US">
                <a:latin typeface="Arial" pitchFamily="34" charset="0"/>
                <a:cs typeface="Arial" pitchFamily="34" charset="0"/>
              </a:rPr>
              <a:pPr fontAlgn="base">
                <a:spcBef>
                  <a:spcPct val="0"/>
                </a:spcBef>
                <a:spcAft>
                  <a:spcPct val="0"/>
                </a:spcAft>
              </a:pPr>
              <a:t>29</a:t>
            </a:fld>
            <a:endParaRPr lang="en-US">
              <a:latin typeface="Arial" pitchFamily="34" charset="0"/>
              <a:cs typeface="Arial" pitchFamily="34" charset="0"/>
            </a:endParaRPr>
          </a:p>
        </p:txBody>
      </p:sp>
    </p:spTree>
    <p:extLst>
      <p:ext uri="{BB962C8B-B14F-4D97-AF65-F5344CB8AC3E}">
        <p14:creationId xmlns:p14="http://schemas.microsoft.com/office/powerpoint/2010/main" val="4193905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a:lstStyle/>
          <a:p>
            <a:pPr>
              <a:spcBef>
                <a:spcPct val="0"/>
              </a:spcBef>
            </a:pPr>
            <a:endParaRPr lang="x-none" smtClean="0">
              <a:latin typeface="Arial" pitchFamily="34" charset="0"/>
            </a:endParaRPr>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2FDD82-E27C-4EF1-A4C1-A2AFDFA741E6}" type="slidenum">
              <a:rPr lang="en-US">
                <a:latin typeface="Arial" pitchFamily="34" charset="0"/>
                <a:cs typeface="Arial" pitchFamily="34" charset="0"/>
              </a:rPr>
              <a:pPr fontAlgn="base">
                <a:spcBef>
                  <a:spcPct val="0"/>
                </a:spcBef>
                <a:spcAft>
                  <a:spcPct val="0"/>
                </a:spcAft>
              </a:pPr>
              <a:t>30</a:t>
            </a:fld>
            <a:endParaRPr lang="en-US">
              <a:latin typeface="Arial" pitchFamily="34" charset="0"/>
              <a:cs typeface="Arial" pitchFamily="34" charset="0"/>
            </a:endParaRPr>
          </a:p>
        </p:txBody>
      </p:sp>
    </p:spTree>
    <p:extLst>
      <p:ext uri="{BB962C8B-B14F-4D97-AF65-F5344CB8AC3E}">
        <p14:creationId xmlns:p14="http://schemas.microsoft.com/office/powerpoint/2010/main" val="2786735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a:lstStyle/>
          <a:p>
            <a:pPr>
              <a:spcBef>
                <a:spcPct val="0"/>
              </a:spcBef>
            </a:pPr>
            <a:endParaRPr lang="x-none" smtClean="0">
              <a:latin typeface="Arial" pitchFamily="34" charset="0"/>
            </a:endParaRPr>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79816E-4546-4079-9191-BCA11329E7DF}" type="slidenum">
              <a:rPr lang="en-US">
                <a:latin typeface="Arial" pitchFamily="34" charset="0"/>
                <a:cs typeface="Arial" pitchFamily="34" charset="0"/>
              </a:rPr>
              <a:pPr fontAlgn="base">
                <a:spcBef>
                  <a:spcPct val="0"/>
                </a:spcBef>
                <a:spcAft>
                  <a:spcPct val="0"/>
                </a:spcAft>
              </a:pPr>
              <a:t>31</a:t>
            </a:fld>
            <a:endParaRPr lang="en-US">
              <a:latin typeface="Arial" pitchFamily="34" charset="0"/>
              <a:cs typeface="Arial" pitchFamily="34" charset="0"/>
            </a:endParaRPr>
          </a:p>
        </p:txBody>
      </p:sp>
    </p:spTree>
    <p:extLst>
      <p:ext uri="{BB962C8B-B14F-4D97-AF65-F5344CB8AC3E}">
        <p14:creationId xmlns:p14="http://schemas.microsoft.com/office/powerpoint/2010/main" val="3267543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a:lstStyle/>
          <a:p>
            <a:pPr>
              <a:spcBef>
                <a:spcPct val="0"/>
              </a:spcBef>
            </a:pPr>
            <a:endParaRPr lang="x-none" smtClean="0">
              <a:latin typeface="Arial" pitchFamily="34" charset="0"/>
            </a:endParaRPr>
          </a:p>
        </p:txBody>
      </p:sp>
      <p:sp>
        <p:nvSpPr>
          <p:cNvPr id="124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DC306C-00F7-4C50-96DB-815638C99EE3}" type="slidenum">
              <a:rPr lang="en-US">
                <a:latin typeface="Arial" pitchFamily="34" charset="0"/>
                <a:cs typeface="Arial" pitchFamily="34" charset="0"/>
              </a:rPr>
              <a:pPr fontAlgn="base">
                <a:spcBef>
                  <a:spcPct val="0"/>
                </a:spcBef>
                <a:spcAft>
                  <a:spcPct val="0"/>
                </a:spcAft>
              </a:pPr>
              <a:t>32</a:t>
            </a:fld>
            <a:endParaRPr lang="en-US">
              <a:latin typeface="Arial" pitchFamily="34" charset="0"/>
              <a:cs typeface="Arial" pitchFamily="34" charset="0"/>
            </a:endParaRPr>
          </a:p>
        </p:txBody>
      </p:sp>
    </p:spTree>
    <p:extLst>
      <p:ext uri="{BB962C8B-B14F-4D97-AF65-F5344CB8AC3E}">
        <p14:creationId xmlns:p14="http://schemas.microsoft.com/office/powerpoint/2010/main" val="2138824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a:lstStyle/>
          <a:p>
            <a:pPr>
              <a:spcBef>
                <a:spcPct val="0"/>
              </a:spcBef>
            </a:pPr>
            <a:endParaRPr lang="x-none" smtClean="0">
              <a:latin typeface="Arial" pitchFamily="34" charset="0"/>
            </a:endParaRPr>
          </a:p>
        </p:txBody>
      </p:sp>
      <p:sp>
        <p:nvSpPr>
          <p:cNvPr id="125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4C11F-5FE9-4CE1-A5C5-84C6ADF5C69F}" type="slidenum">
              <a:rPr lang="en-US">
                <a:latin typeface="Arial" pitchFamily="34" charset="0"/>
                <a:cs typeface="Arial" pitchFamily="34" charset="0"/>
              </a:rPr>
              <a:pPr fontAlgn="base">
                <a:spcBef>
                  <a:spcPct val="0"/>
                </a:spcBef>
                <a:spcAft>
                  <a:spcPct val="0"/>
                </a:spcAft>
              </a:pPr>
              <a:t>35</a:t>
            </a:fld>
            <a:endParaRPr lang="en-US">
              <a:latin typeface="Arial" pitchFamily="34" charset="0"/>
              <a:cs typeface="Arial" pitchFamily="34" charset="0"/>
            </a:endParaRPr>
          </a:p>
        </p:txBody>
      </p:sp>
    </p:spTree>
    <p:extLst>
      <p:ext uri="{BB962C8B-B14F-4D97-AF65-F5344CB8AC3E}">
        <p14:creationId xmlns:p14="http://schemas.microsoft.com/office/powerpoint/2010/main" val="288349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AU" smtClean="0">
                <a:cs typeface="Arial" pitchFamily="34" charset="0"/>
              </a:rPr>
              <a:t>PRESENTATION ONE</a:t>
            </a:r>
          </a:p>
        </p:txBody>
      </p:sp>
      <p:sp>
        <p:nvSpPr>
          <p:cNvPr id="12902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C4CA1196-E65F-491C-BBB1-7CFF059A38D4}" type="datetime1">
              <a:rPr lang="en-AU">
                <a:cs typeface="Arial" pitchFamily="34" charset="0"/>
              </a:rPr>
              <a:pPr fontAlgn="base">
                <a:spcBef>
                  <a:spcPct val="0"/>
                </a:spcBef>
                <a:spcAft>
                  <a:spcPct val="0"/>
                </a:spcAft>
              </a:pPr>
              <a:t>9/09/2015</a:t>
            </a:fld>
            <a:endParaRPr lang="en-AU">
              <a:cs typeface="Arial" pitchFamily="34" charset="0"/>
            </a:endParaRPr>
          </a:p>
        </p:txBody>
      </p:sp>
      <p:sp>
        <p:nvSpPr>
          <p:cNvPr id="12902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smtClean="0">
                <a:cs typeface="Arial" pitchFamily="34" charset="0"/>
              </a:rPr>
              <a:t>Introduction to Evidence-Based Practice</a:t>
            </a:r>
          </a:p>
        </p:txBody>
      </p:sp>
      <p:sp>
        <p:nvSpPr>
          <p:cNvPr id="1290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126984-949A-42D3-B187-A1A7E64648BE}" type="slidenum">
              <a:rPr lang="en-AU">
                <a:cs typeface="Arial" pitchFamily="34" charset="0"/>
              </a:rPr>
              <a:pPr fontAlgn="base">
                <a:spcBef>
                  <a:spcPct val="0"/>
                </a:spcBef>
                <a:spcAft>
                  <a:spcPct val="0"/>
                </a:spcAft>
              </a:pPr>
              <a:t>40</a:t>
            </a:fld>
            <a:endParaRPr lang="en-AU">
              <a:cs typeface="Arial" pitchFamily="34" charset="0"/>
            </a:endParaRPr>
          </a:p>
        </p:txBody>
      </p:sp>
      <p:sp>
        <p:nvSpPr>
          <p:cNvPr id="129030" name="Rectangle 2"/>
          <p:cNvSpPr>
            <a:spLocks noGrp="1" noRot="1" noChangeAspect="1" noChangeArrowheads="1" noTextEdit="1"/>
          </p:cNvSpPr>
          <p:nvPr>
            <p:ph type="sldImg"/>
          </p:nvPr>
        </p:nvSpPr>
        <p:spPr bwMode="auto">
          <a:xfrm>
            <a:off x="1130300" y="674688"/>
            <a:ext cx="4597400" cy="3448050"/>
          </a:xfrm>
          <a:noFill/>
          <a:ln>
            <a:solidFill>
              <a:srgbClr val="000000"/>
            </a:solidFill>
            <a:miter lim="800000"/>
            <a:headEnd/>
            <a:tailEnd/>
          </a:ln>
        </p:spPr>
      </p:sp>
      <p:sp>
        <p:nvSpPr>
          <p:cNvPr id="129031" name="Rectangle 3"/>
          <p:cNvSpPr>
            <a:spLocks noGrp="1" noChangeArrowheads="1"/>
          </p:cNvSpPr>
          <p:nvPr>
            <p:ph type="body" idx="1"/>
          </p:nvPr>
        </p:nvSpPr>
        <p:spPr bwMode="auto">
          <a:xfrm>
            <a:off x="893763" y="4348163"/>
            <a:ext cx="5070475" cy="4121150"/>
          </a:xfrm>
          <a:noFill/>
        </p:spPr>
        <p:txBody>
          <a:bodyPr/>
          <a:lstStyle/>
          <a:p>
            <a:pPr>
              <a:spcBef>
                <a:spcPct val="0"/>
              </a:spcBef>
            </a:pPr>
            <a:endParaRPr lang="en-US" smtClean="0">
              <a:cs typeface="Arial" pitchFamily="34" charset="0"/>
            </a:endParaRPr>
          </a:p>
        </p:txBody>
      </p:sp>
    </p:spTree>
    <p:extLst>
      <p:ext uri="{BB962C8B-B14F-4D97-AF65-F5344CB8AC3E}">
        <p14:creationId xmlns:p14="http://schemas.microsoft.com/office/powerpoint/2010/main" val="2337926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AU" smtClean="0">
                <a:cs typeface="Arial" pitchFamily="34" charset="0"/>
              </a:rPr>
              <a:t>PRESENTATION ONE</a:t>
            </a:r>
          </a:p>
        </p:txBody>
      </p:sp>
      <p:sp>
        <p:nvSpPr>
          <p:cNvPr id="131075"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AFCF59FB-8E13-4574-8A37-616FB98B462F}" type="datetime1">
              <a:rPr lang="en-AU">
                <a:cs typeface="Arial" pitchFamily="34" charset="0"/>
              </a:rPr>
              <a:pPr fontAlgn="base">
                <a:spcBef>
                  <a:spcPct val="0"/>
                </a:spcBef>
                <a:spcAft>
                  <a:spcPct val="0"/>
                </a:spcAft>
              </a:pPr>
              <a:t>9/09/2015</a:t>
            </a:fld>
            <a:endParaRPr lang="en-AU">
              <a:cs typeface="Arial" pitchFamily="34" charset="0"/>
            </a:endParaRPr>
          </a:p>
        </p:txBody>
      </p:sp>
      <p:sp>
        <p:nvSpPr>
          <p:cNvPr id="13107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smtClean="0">
                <a:cs typeface="Arial" pitchFamily="34" charset="0"/>
              </a:rPr>
              <a:t>Introduction to Evidence-Based Practice</a:t>
            </a:r>
          </a:p>
        </p:txBody>
      </p:sp>
      <p:sp>
        <p:nvSpPr>
          <p:cNvPr id="1310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B23FC9-1092-488A-B764-DCF90F4491A6}" type="slidenum">
              <a:rPr lang="en-AU">
                <a:cs typeface="Arial" pitchFamily="34" charset="0"/>
              </a:rPr>
              <a:pPr fontAlgn="base">
                <a:spcBef>
                  <a:spcPct val="0"/>
                </a:spcBef>
                <a:spcAft>
                  <a:spcPct val="0"/>
                </a:spcAft>
              </a:pPr>
              <a:t>42</a:t>
            </a:fld>
            <a:endParaRPr lang="en-AU">
              <a:cs typeface="Arial" pitchFamily="34" charset="0"/>
            </a:endParaRPr>
          </a:p>
        </p:txBody>
      </p:sp>
      <p:sp>
        <p:nvSpPr>
          <p:cNvPr id="1310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9" name="Rectangle 3"/>
          <p:cNvSpPr>
            <a:spLocks noGrp="1" noChangeArrowheads="1"/>
          </p:cNvSpPr>
          <p:nvPr>
            <p:ph type="body" idx="1"/>
          </p:nvPr>
        </p:nvSpPr>
        <p:spPr bwMode="auto">
          <a:noFill/>
        </p:spPr>
        <p:txBody>
          <a:bodyPr/>
          <a:lstStyle/>
          <a:p>
            <a:pPr>
              <a:spcBef>
                <a:spcPct val="0"/>
              </a:spcBef>
            </a:pPr>
            <a:endParaRPr lang="en-US" smtClean="0">
              <a:cs typeface="Arial" pitchFamily="34" charset="0"/>
            </a:endParaRPr>
          </a:p>
        </p:txBody>
      </p:sp>
    </p:spTree>
    <p:extLst>
      <p:ext uri="{BB962C8B-B14F-4D97-AF65-F5344CB8AC3E}">
        <p14:creationId xmlns:p14="http://schemas.microsoft.com/office/powerpoint/2010/main" val="9150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pPr>
              <a:spcBef>
                <a:spcPct val="0"/>
              </a:spcBef>
            </a:pPr>
            <a:endParaRPr lang="x-none" smtClean="0">
              <a:latin typeface="Arial" pitchFamily="34" charset="0"/>
            </a:endParaRPr>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AEF3C4-DD1B-4203-9AFD-FB2B89C95784}" type="slidenum">
              <a:rPr lang="en-US">
                <a:latin typeface="Arial" pitchFamily="34" charset="0"/>
                <a:cs typeface="Arial" pitchFamily="34" charset="0"/>
              </a:rPr>
              <a:pPr fontAlgn="base">
                <a:spcBef>
                  <a:spcPct val="0"/>
                </a:spcBef>
                <a:spcAft>
                  <a:spcPct val="0"/>
                </a:spcAft>
              </a:pPr>
              <a:t>5</a:t>
            </a:fld>
            <a:endParaRPr lang="en-US">
              <a:latin typeface="Arial" pitchFamily="34" charset="0"/>
              <a:cs typeface="Arial" pitchFamily="34" charset="0"/>
            </a:endParaRPr>
          </a:p>
        </p:txBody>
      </p:sp>
    </p:spTree>
    <p:extLst>
      <p:ext uri="{BB962C8B-B14F-4D97-AF65-F5344CB8AC3E}">
        <p14:creationId xmlns:p14="http://schemas.microsoft.com/office/powerpoint/2010/main" val="1775673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lstStyle/>
          <a:p>
            <a:pPr>
              <a:spcBef>
                <a:spcPct val="0"/>
              </a:spcBef>
            </a:pPr>
            <a:endParaRPr lang="x-none" smtClean="0">
              <a:latin typeface="Arial" pitchFamily="34" charset="0"/>
            </a:endParaRPr>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C2C56B-763B-4F9F-B869-1F2F426C8DDB}" type="slidenum">
              <a:rPr lang="en-US">
                <a:latin typeface="Arial" pitchFamily="34" charset="0"/>
                <a:cs typeface="Arial" pitchFamily="34" charset="0"/>
              </a:rPr>
              <a:pPr fontAlgn="base">
                <a:spcBef>
                  <a:spcPct val="0"/>
                </a:spcBef>
                <a:spcAft>
                  <a:spcPct val="0"/>
                </a:spcAft>
              </a:pPr>
              <a:t>6</a:t>
            </a:fld>
            <a:endParaRPr lang="en-US">
              <a:latin typeface="Arial" pitchFamily="34" charset="0"/>
              <a:cs typeface="Arial" pitchFamily="34" charset="0"/>
            </a:endParaRPr>
          </a:p>
        </p:txBody>
      </p:sp>
    </p:spTree>
    <p:extLst>
      <p:ext uri="{BB962C8B-B14F-4D97-AF65-F5344CB8AC3E}">
        <p14:creationId xmlns:p14="http://schemas.microsoft.com/office/powerpoint/2010/main" val="3620805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a:lstStyle/>
          <a:p>
            <a:pPr>
              <a:spcBef>
                <a:spcPct val="0"/>
              </a:spcBef>
            </a:pPr>
            <a:endParaRPr lang="x-none" smtClean="0">
              <a:latin typeface="Arial" pitchFamily="34" charset="0"/>
            </a:endParaRPr>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F298E8-78F4-4911-B1C5-8ADF88D25681}" type="slidenum">
              <a:rPr lang="en-US">
                <a:latin typeface="Arial" pitchFamily="34" charset="0"/>
                <a:cs typeface="Arial" pitchFamily="34" charset="0"/>
              </a:rPr>
              <a:pPr fontAlgn="base">
                <a:spcBef>
                  <a:spcPct val="0"/>
                </a:spcBef>
                <a:spcAft>
                  <a:spcPct val="0"/>
                </a:spcAft>
              </a:pPr>
              <a:t>11</a:t>
            </a:fld>
            <a:endParaRPr lang="en-US">
              <a:latin typeface="Arial" pitchFamily="34" charset="0"/>
              <a:cs typeface="Arial" pitchFamily="34" charset="0"/>
            </a:endParaRPr>
          </a:p>
        </p:txBody>
      </p:sp>
    </p:spTree>
    <p:extLst>
      <p:ext uri="{BB962C8B-B14F-4D97-AF65-F5344CB8AC3E}">
        <p14:creationId xmlns:p14="http://schemas.microsoft.com/office/powerpoint/2010/main" val="224256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116B28-0DCD-4F4F-8BD6-1F1CE27D816D}" type="slidenum">
              <a:rPr lang="en-US">
                <a:latin typeface="Arial" pitchFamily="34" charset="0"/>
                <a:cs typeface="Arial" pitchFamily="34" charset="0"/>
              </a:rPr>
              <a:pPr fontAlgn="base">
                <a:spcBef>
                  <a:spcPct val="0"/>
                </a:spcBef>
                <a:spcAft>
                  <a:spcPct val="0"/>
                </a:spcAft>
              </a:pPr>
              <a:t>12</a:t>
            </a:fld>
            <a:endParaRPr lang="en-US">
              <a:latin typeface="Arial" pitchFamily="34" charset="0"/>
              <a:cs typeface="Arial" pitchFamily="34" charset="0"/>
            </a:endParaRPr>
          </a:p>
        </p:txBody>
      </p:sp>
      <p:sp>
        <p:nvSpPr>
          <p:cNvPr id="95235" name="Rectangle 2"/>
          <p:cNvSpPr>
            <a:spLocks noGrp="1" noChangeArrowheads="1"/>
          </p:cNvSpPr>
          <p:nvPr>
            <p:ph type="body" idx="1"/>
          </p:nvPr>
        </p:nvSpPr>
        <p:spPr bwMode="auto">
          <a:xfrm>
            <a:off x="914400" y="4346575"/>
            <a:ext cx="5027613" cy="3848100"/>
          </a:xfrm>
          <a:noFill/>
        </p:spPr>
        <p:txBody>
          <a:bodyPr lIns="92075" tIns="46038" rIns="92075" bIns="46038"/>
          <a:lstStyle/>
          <a:p>
            <a:pPr>
              <a:spcBef>
                <a:spcPct val="0"/>
              </a:spcBef>
            </a:pPr>
            <a:endParaRPr lang="x-none" smtClean="0">
              <a:latin typeface="Arial" pitchFamily="34" charset="0"/>
            </a:endParaRPr>
          </a:p>
        </p:txBody>
      </p:sp>
      <p:sp>
        <p:nvSpPr>
          <p:cNvPr id="95236" name="Rectangle 3"/>
          <p:cNvSpPr>
            <a:spLocks noGrp="1" noRot="1" noChangeAspect="1" noChangeArrowheads="1" noTextEdit="1"/>
          </p:cNvSpPr>
          <p:nvPr>
            <p:ph type="sldImg"/>
          </p:nvPr>
        </p:nvSpPr>
        <p:spPr bwMode="auto">
          <a:xfrm>
            <a:off x="1290638" y="796925"/>
            <a:ext cx="4275137" cy="3205163"/>
          </a:xfrm>
          <a:noFill/>
          <a:ln cap="flat">
            <a:solidFill>
              <a:schemeClr val="tx1"/>
            </a:solidFill>
            <a:miter lim="800000"/>
            <a:headEnd/>
            <a:tailEnd/>
          </a:ln>
        </p:spPr>
      </p:sp>
    </p:spTree>
    <p:extLst>
      <p:ext uri="{BB962C8B-B14F-4D97-AF65-F5344CB8AC3E}">
        <p14:creationId xmlns:p14="http://schemas.microsoft.com/office/powerpoint/2010/main" val="2586636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rtl="1"/>
            <a:fld id="{37607A06-9E70-4618-B920-53B3C383FDE3}" type="slidenum">
              <a:rPr lang="en-US" sz="1200"/>
              <a:pPr algn="r" rtl="1"/>
              <a:t>13</a:t>
            </a:fld>
            <a:endParaRPr 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a:lstStyle/>
          <a:p>
            <a:pPr>
              <a:spcBef>
                <a:spcPct val="0"/>
              </a:spcBef>
            </a:pPr>
            <a:endParaRPr lang="en-US" smtClean="0">
              <a:cs typeface="Arial" pitchFamily="34" charset="0"/>
            </a:endParaRPr>
          </a:p>
        </p:txBody>
      </p:sp>
    </p:spTree>
    <p:extLst>
      <p:ext uri="{BB962C8B-B14F-4D97-AF65-F5344CB8AC3E}">
        <p14:creationId xmlns:p14="http://schemas.microsoft.com/office/powerpoint/2010/main" val="3901932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pPr>
              <a:spcBef>
                <a:spcPct val="0"/>
              </a:spcBef>
            </a:pPr>
            <a:endParaRPr lang="x-none" smtClean="0">
              <a:latin typeface="Arial" pitchFamily="34" charset="0"/>
            </a:endParaRPr>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40063D-BCC0-4428-8DEC-8357C1EB5BBE}" type="slidenum">
              <a:rPr lang="en-US">
                <a:latin typeface="Arial" pitchFamily="34" charset="0"/>
                <a:cs typeface="Arial" pitchFamily="34" charset="0"/>
              </a:rPr>
              <a:pPr fontAlgn="base">
                <a:spcBef>
                  <a:spcPct val="0"/>
                </a:spcBef>
                <a:spcAft>
                  <a:spcPct val="0"/>
                </a:spcAft>
              </a:pPr>
              <a:t>14</a:t>
            </a:fld>
            <a:endParaRPr lang="en-US">
              <a:latin typeface="Arial" pitchFamily="34" charset="0"/>
              <a:cs typeface="Arial" pitchFamily="34" charset="0"/>
            </a:endParaRPr>
          </a:p>
        </p:txBody>
      </p:sp>
    </p:spTree>
    <p:extLst>
      <p:ext uri="{BB962C8B-B14F-4D97-AF65-F5344CB8AC3E}">
        <p14:creationId xmlns:p14="http://schemas.microsoft.com/office/powerpoint/2010/main" val="295897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84E464-88BE-407A-AC70-EA525FD147D7}" type="slidenum">
              <a:rPr lang="en-US">
                <a:latin typeface="Arial" pitchFamily="34" charset="0"/>
                <a:cs typeface="Arial" pitchFamily="34" charset="0"/>
              </a:rPr>
              <a:pPr fontAlgn="base">
                <a:spcBef>
                  <a:spcPct val="0"/>
                </a:spcBef>
                <a:spcAft>
                  <a:spcPct val="0"/>
                </a:spcAft>
              </a:pPr>
              <a:t>15</a:t>
            </a:fld>
            <a:endParaRPr lang="en-US">
              <a:latin typeface="Arial" pitchFamily="34" charset="0"/>
              <a:cs typeface="Arial" pitchFamily="34"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a:lstStyle/>
          <a:p>
            <a:pPr>
              <a:spcBef>
                <a:spcPct val="0"/>
              </a:spcBef>
            </a:pPr>
            <a:r>
              <a:rPr lang="en-US" smtClean="0">
                <a:latin typeface="Arial" pitchFamily="34" charset="0"/>
                <a:cs typeface="Arial" pitchFamily="34" charset="0"/>
              </a:rPr>
              <a:t>Evening primrose oil and starflower oil rich in gamma linolenic acid</a:t>
            </a:r>
          </a:p>
        </p:txBody>
      </p:sp>
    </p:spTree>
    <p:extLst>
      <p:ext uri="{BB962C8B-B14F-4D97-AF65-F5344CB8AC3E}">
        <p14:creationId xmlns:p14="http://schemas.microsoft.com/office/powerpoint/2010/main" val="2657279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BHC-KT">
    <p:spTree>
      <p:nvGrpSpPr>
        <p:cNvPr id="1" name=""/>
        <p:cNvGrpSpPr/>
        <p:nvPr/>
      </p:nvGrpSpPr>
      <p:grpSpPr>
        <a:xfrm>
          <a:off x="0" y="0"/>
          <a:ext cx="0" cy="0"/>
          <a:chOff x="0" y="0"/>
          <a:chExt cx="0" cy="0"/>
        </a:xfrm>
      </p:grpSpPr>
      <p:pic>
        <p:nvPicPr>
          <p:cNvPr id="4" name="Picture 4" descr="Power Point"/>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9"/>
          <p:cNvSpPr/>
          <p:nvPr userDrawn="1"/>
        </p:nvSpPr>
        <p:spPr>
          <a:xfrm>
            <a:off x="3357563" y="1285875"/>
            <a:ext cx="2857500" cy="142875"/>
          </a:xfrm>
          <a:prstGeom prst="rect">
            <a:avLst/>
          </a:prstGeom>
          <a:solidFill>
            <a:srgbClr val="70C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dirty="0"/>
              <a:t>Ebhc-kt.ksu.edu.sa</a:t>
            </a:r>
            <a:endParaRPr lang="x-none" dirty="0"/>
          </a:p>
        </p:txBody>
      </p:sp>
      <p:sp>
        <p:nvSpPr>
          <p:cNvPr id="6" name="Rectangle 10"/>
          <p:cNvSpPr/>
          <p:nvPr userDrawn="1"/>
        </p:nvSpPr>
        <p:spPr>
          <a:xfrm>
            <a:off x="3143250" y="1285875"/>
            <a:ext cx="2928938" cy="142875"/>
          </a:xfrm>
          <a:prstGeom prst="rect">
            <a:avLst/>
          </a:prstGeom>
          <a:solidFill>
            <a:srgbClr val="70C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dirty="0"/>
              <a:t>ebhc-kt.ksu.edu.sa</a:t>
            </a:r>
            <a:endParaRPr lang="x-none"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x-non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x-none"/>
          </a:p>
        </p:txBody>
      </p:sp>
      <p:sp>
        <p:nvSpPr>
          <p:cNvPr id="7" name="Date Placeholder 3"/>
          <p:cNvSpPr>
            <a:spLocks noGrp="1"/>
          </p:cNvSpPr>
          <p:nvPr>
            <p:ph type="dt" sz="half" idx="10"/>
          </p:nvPr>
        </p:nvSpPr>
        <p:spPr/>
        <p:txBody>
          <a:bodyPr/>
          <a:lstStyle>
            <a:lvl1pPr>
              <a:defRPr/>
            </a:lvl1pPr>
          </a:lstStyle>
          <a:p>
            <a:pPr>
              <a:defRPr/>
            </a:pPr>
            <a:fld id="{ECF06B8F-B132-48F4-A80C-C66D02187207}" type="datetimeFigureOut">
              <a:rPr lang="x-none"/>
              <a:pPr>
                <a:defRPr/>
              </a:pPr>
              <a:t>9/9/2015</a:t>
            </a:fld>
            <a:endParaRPr lang="x-none"/>
          </a:p>
        </p:txBody>
      </p:sp>
      <p:sp>
        <p:nvSpPr>
          <p:cNvPr id="8" name="Footer Placeholder 4"/>
          <p:cNvSpPr>
            <a:spLocks noGrp="1"/>
          </p:cNvSpPr>
          <p:nvPr>
            <p:ph type="ftr" sz="quarter" idx="11"/>
          </p:nvPr>
        </p:nvSpPr>
        <p:spPr/>
        <p:txBody>
          <a:bodyPr/>
          <a:lstStyle>
            <a:lvl1pPr>
              <a:defRPr/>
            </a:lvl1pPr>
          </a:lstStyle>
          <a:p>
            <a:pPr>
              <a:defRPr/>
            </a:pPr>
            <a:endParaRPr lang="x-none"/>
          </a:p>
        </p:txBody>
      </p:sp>
      <p:sp>
        <p:nvSpPr>
          <p:cNvPr id="9" name="Slide Number Placeholder 5"/>
          <p:cNvSpPr>
            <a:spLocks noGrp="1"/>
          </p:cNvSpPr>
          <p:nvPr>
            <p:ph type="sldNum" sz="quarter" idx="12"/>
          </p:nvPr>
        </p:nvSpPr>
        <p:spPr/>
        <p:txBody>
          <a:bodyPr/>
          <a:lstStyle>
            <a:lvl1pPr>
              <a:defRPr/>
            </a:lvl1pPr>
          </a:lstStyle>
          <a:p>
            <a:pPr>
              <a:defRPr/>
            </a:pPr>
            <a:fld id="{23FB56F0-7042-4717-8887-BCD09888C363}" type="slidenum">
              <a:rPr lang="x-none"/>
              <a:pPr>
                <a:defRPr/>
              </a:pPr>
              <a:t>‹#›</a:t>
            </a:fld>
            <a:endParaRPr lang="x-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x-none"/>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E8CFC1-AAE4-46C5-8095-E3204DBA53D1}" type="datetimeFigureOut">
              <a:rPr lang="x-none"/>
              <a:pPr>
                <a:defRPr/>
              </a:pPr>
              <a:t>9/9/2015</a:t>
            </a:fld>
            <a:endParaRPr lang="x-none"/>
          </a:p>
        </p:txBody>
      </p:sp>
      <p:sp>
        <p:nvSpPr>
          <p:cNvPr id="6" name="Footer Placeholder 4"/>
          <p:cNvSpPr>
            <a:spLocks noGrp="1"/>
          </p:cNvSpPr>
          <p:nvPr>
            <p:ph type="ftr" sz="quarter" idx="11"/>
          </p:nvPr>
        </p:nvSpPr>
        <p:spPr/>
        <p:txBody>
          <a:bodyPr/>
          <a:lstStyle>
            <a:lvl1pPr>
              <a:defRPr/>
            </a:lvl1pPr>
          </a:lstStyle>
          <a:p>
            <a:pPr>
              <a:defRPr/>
            </a:pPr>
            <a:endParaRPr lang="x-none"/>
          </a:p>
        </p:txBody>
      </p:sp>
      <p:sp>
        <p:nvSpPr>
          <p:cNvPr id="7" name="Slide Number Placeholder 5"/>
          <p:cNvSpPr>
            <a:spLocks noGrp="1"/>
          </p:cNvSpPr>
          <p:nvPr>
            <p:ph type="sldNum" sz="quarter" idx="12"/>
          </p:nvPr>
        </p:nvSpPr>
        <p:spPr/>
        <p:txBody>
          <a:bodyPr/>
          <a:lstStyle>
            <a:lvl1pPr>
              <a:defRPr/>
            </a:lvl1pPr>
          </a:lstStyle>
          <a:p>
            <a:pPr>
              <a:defRPr/>
            </a:pPr>
            <a:fld id="{C938CAEE-3072-4722-B004-5BF30F9E9463}" type="slidenum">
              <a:rPr lang="x-none"/>
              <a:pPr>
                <a:defRPr/>
              </a:pPr>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p:cNvSpPr>
            <a:spLocks noGrp="1"/>
          </p:cNvSpPr>
          <p:nvPr>
            <p:ph type="dt" sz="half" idx="10"/>
          </p:nvPr>
        </p:nvSpPr>
        <p:spPr/>
        <p:txBody>
          <a:bodyPr/>
          <a:lstStyle>
            <a:lvl1pPr>
              <a:defRPr/>
            </a:lvl1pPr>
          </a:lstStyle>
          <a:p>
            <a:pPr>
              <a:defRPr/>
            </a:pPr>
            <a:fld id="{00FC71D8-A6D6-4957-B180-FC5B8E59FDE4}" type="datetimeFigureOut">
              <a:rPr lang="x-none"/>
              <a:pPr>
                <a:defRPr/>
              </a:pPr>
              <a:t>9/9/2015</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E6C88939-0E97-4304-80D1-4851F154FD8B}" type="slidenum">
              <a:rPr lang="x-none"/>
              <a:pPr>
                <a:defRPr/>
              </a:pPr>
              <a:t>‹#›</a:t>
            </a:fld>
            <a:endParaRPr lang="x-non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x-non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p:cNvSpPr>
            <a:spLocks noGrp="1"/>
          </p:cNvSpPr>
          <p:nvPr>
            <p:ph type="dt" sz="half" idx="10"/>
          </p:nvPr>
        </p:nvSpPr>
        <p:spPr/>
        <p:txBody>
          <a:bodyPr/>
          <a:lstStyle>
            <a:lvl1pPr>
              <a:defRPr/>
            </a:lvl1pPr>
          </a:lstStyle>
          <a:p>
            <a:pPr>
              <a:defRPr/>
            </a:pPr>
            <a:fld id="{40E6D0E0-DAF3-4287-A7C3-7F5520024841}" type="datetimeFigureOut">
              <a:rPr lang="x-none"/>
              <a:pPr>
                <a:defRPr/>
              </a:pPr>
              <a:t>9/9/2015</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C169FC20-5884-40D4-9EE7-E75670D3879E}" type="slidenum">
              <a:rPr lang="x-none"/>
              <a:pPr>
                <a:defRPr/>
              </a:pPr>
              <a:t>‹#›</a:t>
            </a:fld>
            <a:endParaRPr lang="x-non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Date Placeholder 3"/>
          <p:cNvSpPr>
            <a:spLocks noGrp="1"/>
          </p:cNvSpPr>
          <p:nvPr>
            <p:ph type="dt" sz="half" idx="10"/>
          </p:nvPr>
        </p:nvSpPr>
        <p:spPr/>
        <p:txBody>
          <a:bodyPr/>
          <a:lstStyle>
            <a:lvl1pPr>
              <a:defRPr/>
            </a:lvl1pPr>
          </a:lstStyle>
          <a:p>
            <a:pPr>
              <a:defRPr/>
            </a:pPr>
            <a:fld id="{FFE6E75E-9603-4058-B8B9-F8372B31DF83}" type="datetimeFigureOut">
              <a:rPr lang="x-none"/>
              <a:pPr>
                <a:defRPr/>
              </a:pPr>
              <a:t>9/9/2015</a:t>
            </a:fld>
            <a:endParaRPr lang="x-none"/>
          </a:p>
        </p:txBody>
      </p:sp>
      <p:sp>
        <p:nvSpPr>
          <p:cNvPr id="4" name="Footer Placeholder 4"/>
          <p:cNvSpPr>
            <a:spLocks noGrp="1"/>
          </p:cNvSpPr>
          <p:nvPr>
            <p:ph type="ftr" sz="quarter" idx="11"/>
          </p:nvPr>
        </p:nvSpPr>
        <p:spPr/>
        <p:txBody>
          <a:bodyPr/>
          <a:lstStyle>
            <a:lvl1pPr>
              <a:defRPr/>
            </a:lvl1pPr>
          </a:lstStyle>
          <a:p>
            <a:pPr>
              <a:defRPr/>
            </a:pPr>
            <a:endParaRPr lang="x-none"/>
          </a:p>
        </p:txBody>
      </p:sp>
      <p:sp>
        <p:nvSpPr>
          <p:cNvPr id="5" name="Slide Number Placeholder 5"/>
          <p:cNvSpPr>
            <a:spLocks noGrp="1"/>
          </p:cNvSpPr>
          <p:nvPr>
            <p:ph type="sldNum" sz="quarter" idx="12"/>
          </p:nvPr>
        </p:nvSpPr>
        <p:spPr/>
        <p:txBody>
          <a:bodyPr/>
          <a:lstStyle>
            <a:lvl1pPr>
              <a:defRPr/>
            </a:lvl1pPr>
          </a:lstStyle>
          <a:p>
            <a:pPr>
              <a:defRPr/>
            </a:pPr>
            <a:fld id="{560197B4-4480-4777-9396-A35C36AF70AE}" type="slidenum">
              <a:rPr lang="x-none"/>
              <a:pPr>
                <a:defRPr/>
              </a:pPr>
              <a:t>‹#›</a:t>
            </a:fld>
            <a:endParaRPr lang="x-non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5000" y="1676400"/>
            <a:ext cx="6781800" cy="9604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05000" y="2819400"/>
            <a:ext cx="6781800" cy="3306763"/>
          </a:xfrm>
        </p:spPr>
        <p:txBody>
          <a:bodyPr rtlCol="1">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FC753B3-D3B7-499E-9E64-B83C48ABFE51}" type="slidenum">
              <a:rPr lang="en-US"/>
              <a:pPr>
                <a:defRPr/>
              </a:pPr>
              <a:t>‹#›</a:t>
            </a:fld>
            <a:endParaRPr lang="en-US"/>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676400"/>
            <a:ext cx="6781800" cy="9604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0" y="2819400"/>
            <a:ext cx="3314700" cy="3306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2819400"/>
            <a:ext cx="3314700" cy="3306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758586F-7AE2-4780-B2FF-836E451205D8}" type="slidenum">
              <a:rPr lang="en-US"/>
              <a:pPr>
                <a:defRPr/>
              </a:pPr>
              <a:t>‹#›</a:t>
            </a:fld>
            <a:endParaRPr lang="en-US"/>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05000" y="1676400"/>
            <a:ext cx="67818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81678C97-86F9-469A-9013-A0A475E7BBF2}" type="slidenum">
              <a:rPr lang="en-US"/>
              <a:pPr>
                <a:defRPr/>
              </a:pPr>
              <a:t>‹#›</a:t>
            </a:fld>
            <a:endParaRPr lang="en-US"/>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17"/>
          <p:cNvSpPr>
            <a:spLocks noGrp="1" noChangeArrowheads="1"/>
          </p:cNvSpPr>
          <p:nvPr>
            <p:ph type="dt" sz="half" idx="10"/>
          </p:nvPr>
        </p:nvSpPr>
        <p:spPr/>
        <p:txBody>
          <a:bodyPr/>
          <a:lstStyle>
            <a:lvl1pPr>
              <a:defRPr/>
            </a:lvl1pPr>
          </a:lstStyle>
          <a:p>
            <a:pPr>
              <a:defRPr/>
            </a:pPr>
            <a:endParaRPr lang="en-US"/>
          </a:p>
        </p:txBody>
      </p:sp>
      <p:sp>
        <p:nvSpPr>
          <p:cNvPr id="7" name="Rectangle 18"/>
          <p:cNvSpPr>
            <a:spLocks noGrp="1" noChangeArrowheads="1"/>
          </p:cNvSpPr>
          <p:nvPr>
            <p:ph type="ftr" sz="quarter" idx="11"/>
          </p:nvPr>
        </p:nvSpPr>
        <p:spPr/>
        <p:txBody>
          <a:bodyPr/>
          <a:lstStyle>
            <a:lvl1pPr>
              <a:defRPr/>
            </a:lvl1pPr>
          </a:lstStyle>
          <a:p>
            <a:pPr>
              <a:defRPr/>
            </a:pPr>
            <a:endParaRPr lang="en-US"/>
          </a:p>
        </p:txBody>
      </p:sp>
      <p:sp>
        <p:nvSpPr>
          <p:cNvPr id="8" name="Rectangle 19"/>
          <p:cNvSpPr>
            <a:spLocks noGrp="1" noChangeArrowheads="1"/>
          </p:cNvSpPr>
          <p:nvPr>
            <p:ph type="sldNum" sz="quarter" idx="12"/>
          </p:nvPr>
        </p:nvSpPr>
        <p:spPr/>
        <p:txBody>
          <a:bodyPr/>
          <a:lstStyle>
            <a:lvl1pPr>
              <a:defRPr/>
            </a:lvl1pPr>
          </a:lstStyle>
          <a:p>
            <a:fld id="{3C3BE59A-3B82-4EA6-B51D-F4DD3E457D59}" type="slidenum">
              <a:rPr lang="ar-SA" altLang="en-US"/>
              <a:pPr/>
              <a:t>‹#›</a:t>
            </a:fld>
            <a:endParaRPr lang="en-GB" altLang="en-US"/>
          </a:p>
        </p:txBody>
      </p:sp>
    </p:spTree>
    <p:extLst>
      <p:ext uri="{BB962C8B-B14F-4D97-AF65-F5344CB8AC3E}">
        <p14:creationId xmlns:p14="http://schemas.microsoft.com/office/powerpoint/2010/main" val="990417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x-non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x-none"/>
          </a:p>
        </p:txBody>
      </p:sp>
      <p:sp>
        <p:nvSpPr>
          <p:cNvPr id="4" name="Date Placeholder 3"/>
          <p:cNvSpPr>
            <a:spLocks noGrp="1"/>
          </p:cNvSpPr>
          <p:nvPr>
            <p:ph type="dt" sz="half" idx="10"/>
          </p:nvPr>
        </p:nvSpPr>
        <p:spPr/>
        <p:txBody>
          <a:bodyPr/>
          <a:lstStyle>
            <a:lvl1pPr>
              <a:defRPr/>
            </a:lvl1pPr>
          </a:lstStyle>
          <a:p>
            <a:pPr>
              <a:defRPr/>
            </a:pPr>
            <a:fld id="{54126058-30C3-45CD-A3AB-C6EC5402B944}" type="datetimeFigureOut">
              <a:rPr lang="x-none"/>
              <a:pPr>
                <a:defRPr/>
              </a:pPr>
              <a:t>9/9/2015</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5B614B7A-2B9A-492D-A9B2-A391CACA28D9}" type="slidenum">
              <a:rPr lang="x-none"/>
              <a:pPr>
                <a:defRPr/>
              </a:pPr>
              <a:t>‹#›</a:t>
            </a:fld>
            <a:endParaRPr lang="x-non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p:cNvSpPr>
            <a:spLocks noGrp="1"/>
          </p:cNvSpPr>
          <p:nvPr>
            <p:ph type="dt" sz="half" idx="10"/>
          </p:nvPr>
        </p:nvSpPr>
        <p:spPr/>
        <p:txBody>
          <a:bodyPr/>
          <a:lstStyle>
            <a:lvl1pPr>
              <a:defRPr/>
            </a:lvl1pPr>
          </a:lstStyle>
          <a:p>
            <a:pPr>
              <a:defRPr/>
            </a:pPr>
            <a:fld id="{A24EE9A1-8B28-4CEC-AF65-B38BFA22EC4B}" type="datetimeFigureOut">
              <a:rPr lang="x-none"/>
              <a:pPr>
                <a:defRPr/>
              </a:pPr>
              <a:t>9/9/2015</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78C4F00C-8B5E-4831-9057-0678FF7D3503}" type="slidenum">
              <a:rPr lang="x-none"/>
              <a:pPr>
                <a:defRPr/>
              </a:pPr>
              <a:t>‹#›</a:t>
            </a:fld>
            <a:endParaRPr 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EBHC-KT">
    <p:spTree>
      <p:nvGrpSpPr>
        <p:cNvPr id="1" name=""/>
        <p:cNvGrpSpPr/>
        <p:nvPr/>
      </p:nvGrpSpPr>
      <p:grpSpPr>
        <a:xfrm>
          <a:off x="0" y="0"/>
          <a:ext cx="0" cy="0"/>
          <a:chOff x="0" y="0"/>
          <a:chExt cx="0" cy="0"/>
        </a:xfrm>
      </p:grpSpPr>
      <p:pic>
        <p:nvPicPr>
          <p:cNvPr id="4" name="Picture 4" descr="Power Point"/>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7"/>
          <p:cNvSpPr/>
          <p:nvPr userDrawn="1"/>
        </p:nvSpPr>
        <p:spPr>
          <a:xfrm>
            <a:off x="3143250" y="1285875"/>
            <a:ext cx="2928938" cy="142875"/>
          </a:xfrm>
          <a:prstGeom prst="rect">
            <a:avLst/>
          </a:prstGeom>
          <a:solidFill>
            <a:srgbClr val="70C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dirty="0"/>
              <a:t>ebhc-kt.ksu.edu.sa</a:t>
            </a:r>
            <a:endParaRPr lang="x-none"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x-non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x-none"/>
          </a:p>
        </p:txBody>
      </p:sp>
      <p:sp>
        <p:nvSpPr>
          <p:cNvPr id="6" name="Date Placeholder 3"/>
          <p:cNvSpPr>
            <a:spLocks noGrp="1"/>
          </p:cNvSpPr>
          <p:nvPr>
            <p:ph type="dt" sz="half" idx="10"/>
          </p:nvPr>
        </p:nvSpPr>
        <p:spPr/>
        <p:txBody>
          <a:bodyPr/>
          <a:lstStyle>
            <a:lvl1pPr>
              <a:defRPr/>
            </a:lvl1pPr>
          </a:lstStyle>
          <a:p>
            <a:pPr>
              <a:defRPr/>
            </a:pPr>
            <a:fld id="{D92C5199-069A-4150-A7C8-F0A68A787CA1}" type="datetimeFigureOut">
              <a:rPr lang="x-none"/>
              <a:pPr>
                <a:defRPr/>
              </a:pPr>
              <a:t>9/9/2015</a:t>
            </a:fld>
            <a:endParaRPr lang="x-none"/>
          </a:p>
        </p:txBody>
      </p:sp>
      <p:sp>
        <p:nvSpPr>
          <p:cNvPr id="7" name="Footer Placeholder 4"/>
          <p:cNvSpPr>
            <a:spLocks noGrp="1"/>
          </p:cNvSpPr>
          <p:nvPr>
            <p:ph type="ftr" sz="quarter" idx="11"/>
          </p:nvPr>
        </p:nvSpPr>
        <p:spPr/>
        <p:txBody>
          <a:bodyPr/>
          <a:lstStyle>
            <a:lvl1pPr>
              <a:defRPr/>
            </a:lvl1pPr>
          </a:lstStyle>
          <a:p>
            <a:pPr>
              <a:defRPr/>
            </a:pPr>
            <a:endParaRPr lang="x-none"/>
          </a:p>
        </p:txBody>
      </p:sp>
      <p:sp>
        <p:nvSpPr>
          <p:cNvPr id="8" name="Slide Number Placeholder 5"/>
          <p:cNvSpPr>
            <a:spLocks noGrp="1"/>
          </p:cNvSpPr>
          <p:nvPr>
            <p:ph type="sldNum" sz="quarter" idx="12"/>
          </p:nvPr>
        </p:nvSpPr>
        <p:spPr/>
        <p:txBody>
          <a:bodyPr/>
          <a:lstStyle>
            <a:lvl1pPr>
              <a:defRPr/>
            </a:lvl1pPr>
          </a:lstStyle>
          <a:p>
            <a:pPr>
              <a:defRPr/>
            </a:pPr>
            <a:fld id="{D78F7D6D-175A-41D7-A7E0-D4DF2E9B8843}" type="slidenum">
              <a:rPr lang="x-none"/>
              <a:pPr>
                <a:defRPr/>
              </a:pPr>
              <a:t>‹#›</a:t>
            </a:fld>
            <a:endParaRPr lang="x-non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x-non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98E7C96-9EB7-45E6-9364-560DB6DB7F84}" type="datetimeFigureOut">
              <a:rPr lang="x-none"/>
              <a:pPr>
                <a:defRPr/>
              </a:pPr>
              <a:t>9/9/2015</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2E1CB492-28AE-455C-BE1D-6E7988C89CE0}" type="slidenum">
              <a:rPr lang="x-none"/>
              <a:pPr>
                <a:defRPr/>
              </a:pPr>
              <a:t>‹#›</a:t>
            </a:fld>
            <a:endParaRPr lang="x-non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3"/>
          <p:cNvSpPr>
            <a:spLocks noGrp="1"/>
          </p:cNvSpPr>
          <p:nvPr>
            <p:ph type="dt" sz="half" idx="10"/>
          </p:nvPr>
        </p:nvSpPr>
        <p:spPr/>
        <p:txBody>
          <a:bodyPr/>
          <a:lstStyle>
            <a:lvl1pPr>
              <a:defRPr/>
            </a:lvl1pPr>
          </a:lstStyle>
          <a:p>
            <a:pPr>
              <a:defRPr/>
            </a:pPr>
            <a:fld id="{EE89C85F-BE78-43E7-9237-1565B35225C1}" type="datetimeFigureOut">
              <a:rPr lang="x-none"/>
              <a:pPr>
                <a:defRPr/>
              </a:pPr>
              <a:t>9/9/2015</a:t>
            </a:fld>
            <a:endParaRPr lang="x-none"/>
          </a:p>
        </p:txBody>
      </p:sp>
      <p:sp>
        <p:nvSpPr>
          <p:cNvPr id="6" name="Footer Placeholder 4"/>
          <p:cNvSpPr>
            <a:spLocks noGrp="1"/>
          </p:cNvSpPr>
          <p:nvPr>
            <p:ph type="ftr" sz="quarter" idx="11"/>
          </p:nvPr>
        </p:nvSpPr>
        <p:spPr/>
        <p:txBody>
          <a:bodyPr/>
          <a:lstStyle>
            <a:lvl1pPr>
              <a:defRPr/>
            </a:lvl1pPr>
          </a:lstStyle>
          <a:p>
            <a:pPr>
              <a:defRPr/>
            </a:pPr>
            <a:endParaRPr lang="x-none"/>
          </a:p>
        </p:txBody>
      </p:sp>
      <p:sp>
        <p:nvSpPr>
          <p:cNvPr id="7" name="Slide Number Placeholder 5"/>
          <p:cNvSpPr>
            <a:spLocks noGrp="1"/>
          </p:cNvSpPr>
          <p:nvPr>
            <p:ph type="sldNum" sz="quarter" idx="12"/>
          </p:nvPr>
        </p:nvSpPr>
        <p:spPr/>
        <p:txBody>
          <a:bodyPr/>
          <a:lstStyle>
            <a:lvl1pPr>
              <a:defRPr/>
            </a:lvl1pPr>
          </a:lstStyle>
          <a:p>
            <a:pPr>
              <a:defRPr/>
            </a:pPr>
            <a:fld id="{7E3C4E26-8284-48C5-A550-6FA6EA747CBE}" type="slidenum">
              <a:rPr lang="x-none"/>
              <a:pPr>
                <a:defRPr/>
              </a:pPr>
              <a:t>‹#›</a:t>
            </a:fld>
            <a:endParaRPr lang="x-non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x-non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3"/>
          <p:cNvSpPr>
            <a:spLocks noGrp="1"/>
          </p:cNvSpPr>
          <p:nvPr>
            <p:ph type="dt" sz="half" idx="10"/>
          </p:nvPr>
        </p:nvSpPr>
        <p:spPr/>
        <p:txBody>
          <a:bodyPr/>
          <a:lstStyle>
            <a:lvl1pPr>
              <a:defRPr/>
            </a:lvl1pPr>
          </a:lstStyle>
          <a:p>
            <a:pPr>
              <a:defRPr/>
            </a:pPr>
            <a:fld id="{31B772FD-EE02-4402-BCCF-16A8EDB505BE}" type="datetimeFigureOut">
              <a:rPr lang="x-none"/>
              <a:pPr>
                <a:defRPr/>
              </a:pPr>
              <a:t>9/9/2015</a:t>
            </a:fld>
            <a:endParaRPr lang="x-none"/>
          </a:p>
        </p:txBody>
      </p:sp>
      <p:sp>
        <p:nvSpPr>
          <p:cNvPr id="8" name="Footer Placeholder 4"/>
          <p:cNvSpPr>
            <a:spLocks noGrp="1"/>
          </p:cNvSpPr>
          <p:nvPr>
            <p:ph type="ftr" sz="quarter" idx="11"/>
          </p:nvPr>
        </p:nvSpPr>
        <p:spPr/>
        <p:txBody>
          <a:bodyPr/>
          <a:lstStyle>
            <a:lvl1pPr>
              <a:defRPr/>
            </a:lvl1pPr>
          </a:lstStyle>
          <a:p>
            <a:pPr>
              <a:defRPr/>
            </a:pPr>
            <a:endParaRPr lang="x-none"/>
          </a:p>
        </p:txBody>
      </p:sp>
      <p:sp>
        <p:nvSpPr>
          <p:cNvPr id="9" name="Slide Number Placeholder 5"/>
          <p:cNvSpPr>
            <a:spLocks noGrp="1"/>
          </p:cNvSpPr>
          <p:nvPr>
            <p:ph type="sldNum" sz="quarter" idx="12"/>
          </p:nvPr>
        </p:nvSpPr>
        <p:spPr/>
        <p:txBody>
          <a:bodyPr/>
          <a:lstStyle>
            <a:lvl1pPr>
              <a:defRPr/>
            </a:lvl1pPr>
          </a:lstStyle>
          <a:p>
            <a:pPr>
              <a:defRPr/>
            </a:pPr>
            <a:fld id="{AB5CC0BA-8F14-455C-8B9E-06ACAE0BD6A1}" type="slidenum">
              <a:rPr lang="x-none"/>
              <a:pPr>
                <a:defRPr/>
              </a:pPr>
              <a:t>‹#›</a:t>
            </a:fld>
            <a:endParaRPr lang="x-non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Date Placeholder 3"/>
          <p:cNvSpPr>
            <a:spLocks noGrp="1"/>
          </p:cNvSpPr>
          <p:nvPr>
            <p:ph type="dt" sz="half" idx="10"/>
          </p:nvPr>
        </p:nvSpPr>
        <p:spPr/>
        <p:txBody>
          <a:bodyPr/>
          <a:lstStyle>
            <a:lvl1pPr>
              <a:defRPr/>
            </a:lvl1pPr>
          </a:lstStyle>
          <a:p>
            <a:pPr>
              <a:defRPr/>
            </a:pPr>
            <a:fld id="{BE30DCE7-7A31-4957-A480-499A93EB7A2B}" type="datetimeFigureOut">
              <a:rPr lang="x-none"/>
              <a:pPr>
                <a:defRPr/>
              </a:pPr>
              <a:t>9/9/2015</a:t>
            </a:fld>
            <a:endParaRPr lang="x-none"/>
          </a:p>
        </p:txBody>
      </p:sp>
      <p:sp>
        <p:nvSpPr>
          <p:cNvPr id="4" name="Footer Placeholder 4"/>
          <p:cNvSpPr>
            <a:spLocks noGrp="1"/>
          </p:cNvSpPr>
          <p:nvPr>
            <p:ph type="ftr" sz="quarter" idx="11"/>
          </p:nvPr>
        </p:nvSpPr>
        <p:spPr/>
        <p:txBody>
          <a:bodyPr/>
          <a:lstStyle>
            <a:lvl1pPr>
              <a:defRPr/>
            </a:lvl1pPr>
          </a:lstStyle>
          <a:p>
            <a:pPr>
              <a:defRPr/>
            </a:pPr>
            <a:endParaRPr lang="x-none"/>
          </a:p>
        </p:txBody>
      </p:sp>
      <p:sp>
        <p:nvSpPr>
          <p:cNvPr id="5" name="Slide Number Placeholder 5"/>
          <p:cNvSpPr>
            <a:spLocks noGrp="1"/>
          </p:cNvSpPr>
          <p:nvPr>
            <p:ph type="sldNum" sz="quarter" idx="12"/>
          </p:nvPr>
        </p:nvSpPr>
        <p:spPr/>
        <p:txBody>
          <a:bodyPr/>
          <a:lstStyle>
            <a:lvl1pPr>
              <a:defRPr/>
            </a:lvl1pPr>
          </a:lstStyle>
          <a:p>
            <a:pPr>
              <a:defRPr/>
            </a:pPr>
            <a:fld id="{9B1285C7-49E4-46CA-B891-730A8ADBF2FB}" type="slidenum">
              <a:rPr lang="x-none"/>
              <a:pPr>
                <a:defRPr/>
              </a:pPr>
              <a:t>‹#›</a:t>
            </a:fld>
            <a:endParaRPr lang="x-non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613467-7C99-41C8-87E3-5ACAA8DFB192}" type="datetimeFigureOut">
              <a:rPr lang="x-none"/>
              <a:pPr>
                <a:defRPr/>
              </a:pPr>
              <a:t>9/9/2015</a:t>
            </a:fld>
            <a:endParaRPr lang="x-none"/>
          </a:p>
        </p:txBody>
      </p:sp>
      <p:sp>
        <p:nvSpPr>
          <p:cNvPr id="3" name="Footer Placeholder 4"/>
          <p:cNvSpPr>
            <a:spLocks noGrp="1"/>
          </p:cNvSpPr>
          <p:nvPr>
            <p:ph type="ftr" sz="quarter" idx="11"/>
          </p:nvPr>
        </p:nvSpPr>
        <p:spPr/>
        <p:txBody>
          <a:bodyPr/>
          <a:lstStyle>
            <a:lvl1pPr>
              <a:defRPr/>
            </a:lvl1pPr>
          </a:lstStyle>
          <a:p>
            <a:pPr>
              <a:defRPr/>
            </a:pPr>
            <a:endParaRPr lang="x-none"/>
          </a:p>
        </p:txBody>
      </p:sp>
      <p:sp>
        <p:nvSpPr>
          <p:cNvPr id="4" name="Slide Number Placeholder 5"/>
          <p:cNvSpPr>
            <a:spLocks noGrp="1"/>
          </p:cNvSpPr>
          <p:nvPr>
            <p:ph type="sldNum" sz="quarter" idx="12"/>
          </p:nvPr>
        </p:nvSpPr>
        <p:spPr/>
        <p:txBody>
          <a:bodyPr/>
          <a:lstStyle>
            <a:lvl1pPr>
              <a:defRPr/>
            </a:lvl1pPr>
          </a:lstStyle>
          <a:p>
            <a:pPr>
              <a:defRPr/>
            </a:pPr>
            <a:fld id="{AE9ADF11-9823-48E7-9536-671EAA386E1A}" type="slidenum">
              <a:rPr lang="x-none"/>
              <a:pPr>
                <a:defRPr/>
              </a:pPr>
              <a:t>‹#›</a:t>
            </a:fld>
            <a:endParaRPr lang="x-non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x-non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145971-C374-4CEA-9349-F6DC84BBF29B}" type="datetimeFigureOut">
              <a:rPr lang="x-none"/>
              <a:pPr>
                <a:defRPr/>
              </a:pPr>
              <a:t>9/9/2015</a:t>
            </a:fld>
            <a:endParaRPr lang="x-none"/>
          </a:p>
        </p:txBody>
      </p:sp>
      <p:sp>
        <p:nvSpPr>
          <p:cNvPr id="6" name="Footer Placeholder 4"/>
          <p:cNvSpPr>
            <a:spLocks noGrp="1"/>
          </p:cNvSpPr>
          <p:nvPr>
            <p:ph type="ftr" sz="quarter" idx="11"/>
          </p:nvPr>
        </p:nvSpPr>
        <p:spPr/>
        <p:txBody>
          <a:bodyPr/>
          <a:lstStyle>
            <a:lvl1pPr>
              <a:defRPr/>
            </a:lvl1pPr>
          </a:lstStyle>
          <a:p>
            <a:pPr>
              <a:defRPr/>
            </a:pPr>
            <a:endParaRPr lang="x-none"/>
          </a:p>
        </p:txBody>
      </p:sp>
      <p:sp>
        <p:nvSpPr>
          <p:cNvPr id="7" name="Slide Number Placeholder 5"/>
          <p:cNvSpPr>
            <a:spLocks noGrp="1"/>
          </p:cNvSpPr>
          <p:nvPr>
            <p:ph type="sldNum" sz="quarter" idx="12"/>
          </p:nvPr>
        </p:nvSpPr>
        <p:spPr/>
        <p:txBody>
          <a:bodyPr/>
          <a:lstStyle>
            <a:lvl1pPr>
              <a:defRPr/>
            </a:lvl1pPr>
          </a:lstStyle>
          <a:p>
            <a:pPr>
              <a:defRPr/>
            </a:pPr>
            <a:fld id="{2EDD74B5-D652-4D69-A030-38743BEA1B42}" type="slidenum">
              <a:rPr lang="x-none"/>
              <a:pPr>
                <a:defRPr/>
              </a:pPr>
              <a:t>‹#›</a:t>
            </a:fld>
            <a:endParaRPr lang="x-non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x-none"/>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008B7A-F860-4AE5-A18B-3A08588A9AD1}" type="datetimeFigureOut">
              <a:rPr lang="x-none"/>
              <a:pPr>
                <a:defRPr/>
              </a:pPr>
              <a:t>9/9/2015</a:t>
            </a:fld>
            <a:endParaRPr lang="x-none"/>
          </a:p>
        </p:txBody>
      </p:sp>
      <p:sp>
        <p:nvSpPr>
          <p:cNvPr id="6" name="Footer Placeholder 4"/>
          <p:cNvSpPr>
            <a:spLocks noGrp="1"/>
          </p:cNvSpPr>
          <p:nvPr>
            <p:ph type="ftr" sz="quarter" idx="11"/>
          </p:nvPr>
        </p:nvSpPr>
        <p:spPr/>
        <p:txBody>
          <a:bodyPr/>
          <a:lstStyle>
            <a:lvl1pPr>
              <a:defRPr/>
            </a:lvl1pPr>
          </a:lstStyle>
          <a:p>
            <a:pPr>
              <a:defRPr/>
            </a:pPr>
            <a:endParaRPr lang="x-none"/>
          </a:p>
        </p:txBody>
      </p:sp>
      <p:sp>
        <p:nvSpPr>
          <p:cNvPr id="7" name="Slide Number Placeholder 5"/>
          <p:cNvSpPr>
            <a:spLocks noGrp="1"/>
          </p:cNvSpPr>
          <p:nvPr>
            <p:ph type="sldNum" sz="quarter" idx="12"/>
          </p:nvPr>
        </p:nvSpPr>
        <p:spPr/>
        <p:txBody>
          <a:bodyPr/>
          <a:lstStyle>
            <a:lvl1pPr>
              <a:defRPr/>
            </a:lvl1pPr>
          </a:lstStyle>
          <a:p>
            <a:pPr>
              <a:defRPr/>
            </a:pPr>
            <a:fld id="{702FE636-1F7A-4312-9000-4307795FFC13}" type="slidenum">
              <a:rPr lang="x-none"/>
              <a:pPr>
                <a:defRPr/>
              </a:pPr>
              <a:t>‹#›</a:t>
            </a:fld>
            <a:endParaRPr lang="x-non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p:cNvSpPr>
            <a:spLocks noGrp="1"/>
          </p:cNvSpPr>
          <p:nvPr>
            <p:ph type="dt" sz="half" idx="10"/>
          </p:nvPr>
        </p:nvSpPr>
        <p:spPr/>
        <p:txBody>
          <a:bodyPr/>
          <a:lstStyle>
            <a:lvl1pPr>
              <a:defRPr/>
            </a:lvl1pPr>
          </a:lstStyle>
          <a:p>
            <a:pPr>
              <a:defRPr/>
            </a:pPr>
            <a:fld id="{5435B3B4-C6E0-4057-8FF9-F93F0CCEDEC5}" type="datetimeFigureOut">
              <a:rPr lang="x-none"/>
              <a:pPr>
                <a:defRPr/>
              </a:pPr>
              <a:t>9/9/2015</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623C6B76-E2E5-408C-81BE-D1F36B72B7C4}" type="slidenum">
              <a:rPr lang="x-none"/>
              <a:pPr>
                <a:defRPr/>
              </a:pPr>
              <a:t>‹#›</a:t>
            </a:fld>
            <a:endParaRPr lang="x-non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x-non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p:cNvSpPr>
            <a:spLocks noGrp="1"/>
          </p:cNvSpPr>
          <p:nvPr>
            <p:ph type="dt" sz="half" idx="10"/>
          </p:nvPr>
        </p:nvSpPr>
        <p:spPr/>
        <p:txBody>
          <a:bodyPr/>
          <a:lstStyle>
            <a:lvl1pPr>
              <a:defRPr/>
            </a:lvl1pPr>
          </a:lstStyle>
          <a:p>
            <a:pPr>
              <a:defRPr/>
            </a:pPr>
            <a:fld id="{4C56ACA4-53B6-45C7-B602-C4F7D51C401F}" type="datetimeFigureOut">
              <a:rPr lang="x-none"/>
              <a:pPr>
                <a:defRPr/>
              </a:pPr>
              <a:t>9/9/2015</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EBEE6A9B-FB61-4F13-8E1B-B22337E2237C}" type="slidenum">
              <a:rPr lang="x-none"/>
              <a:pPr>
                <a:defRPr/>
              </a:pPr>
              <a:t>‹#›</a:t>
            </a:fld>
            <a:endParaRPr 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p:cNvSpPr>
            <a:spLocks noGrp="1"/>
          </p:cNvSpPr>
          <p:nvPr>
            <p:ph type="dt" sz="half" idx="10"/>
          </p:nvPr>
        </p:nvSpPr>
        <p:spPr/>
        <p:txBody>
          <a:bodyPr/>
          <a:lstStyle>
            <a:lvl1pPr>
              <a:defRPr/>
            </a:lvl1pPr>
          </a:lstStyle>
          <a:p>
            <a:pPr>
              <a:defRPr/>
            </a:pPr>
            <a:fld id="{86F480E8-F064-4D20-952B-B269B9F106EF}" type="datetimeFigureOut">
              <a:rPr lang="x-none"/>
              <a:pPr>
                <a:defRPr/>
              </a:pPr>
              <a:t>9/9/2015</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25757C33-DACC-4481-9D2F-2C9A840BF427}" type="slidenum">
              <a:rPr lang="x-none"/>
              <a:pPr>
                <a:defRPr/>
              </a:pPr>
              <a:t>‹#›</a:t>
            </a:fld>
            <a:endParaRPr 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x-non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781B71-20B5-4EA5-8A3C-64AFF3B43EA0}" type="datetimeFigureOut">
              <a:rPr lang="x-none"/>
              <a:pPr>
                <a:defRPr/>
              </a:pPr>
              <a:t>9/9/2015</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D71C90BB-FA7F-4578-BF69-8413BD72C21F}" type="slidenum">
              <a:rPr lang="x-none"/>
              <a:pPr>
                <a:defRPr/>
              </a:pPr>
              <a:t>‹#›</a:t>
            </a:fld>
            <a:endParaRPr 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3"/>
          <p:cNvSpPr>
            <a:spLocks noGrp="1"/>
          </p:cNvSpPr>
          <p:nvPr>
            <p:ph type="dt" sz="half" idx="10"/>
          </p:nvPr>
        </p:nvSpPr>
        <p:spPr/>
        <p:txBody>
          <a:bodyPr/>
          <a:lstStyle>
            <a:lvl1pPr>
              <a:defRPr/>
            </a:lvl1pPr>
          </a:lstStyle>
          <a:p>
            <a:pPr>
              <a:defRPr/>
            </a:pPr>
            <a:fld id="{A64879EE-7667-48E7-B75E-6A2EB9C36F60}" type="datetimeFigureOut">
              <a:rPr lang="x-none"/>
              <a:pPr>
                <a:defRPr/>
              </a:pPr>
              <a:t>9/9/2015</a:t>
            </a:fld>
            <a:endParaRPr lang="x-none"/>
          </a:p>
        </p:txBody>
      </p:sp>
      <p:sp>
        <p:nvSpPr>
          <p:cNvPr id="6" name="Footer Placeholder 4"/>
          <p:cNvSpPr>
            <a:spLocks noGrp="1"/>
          </p:cNvSpPr>
          <p:nvPr>
            <p:ph type="ftr" sz="quarter" idx="11"/>
          </p:nvPr>
        </p:nvSpPr>
        <p:spPr/>
        <p:txBody>
          <a:bodyPr/>
          <a:lstStyle>
            <a:lvl1pPr>
              <a:defRPr/>
            </a:lvl1pPr>
          </a:lstStyle>
          <a:p>
            <a:pPr>
              <a:defRPr/>
            </a:pPr>
            <a:endParaRPr lang="x-none"/>
          </a:p>
        </p:txBody>
      </p:sp>
      <p:sp>
        <p:nvSpPr>
          <p:cNvPr id="7" name="Slide Number Placeholder 5"/>
          <p:cNvSpPr>
            <a:spLocks noGrp="1"/>
          </p:cNvSpPr>
          <p:nvPr>
            <p:ph type="sldNum" sz="quarter" idx="12"/>
          </p:nvPr>
        </p:nvSpPr>
        <p:spPr/>
        <p:txBody>
          <a:bodyPr/>
          <a:lstStyle>
            <a:lvl1pPr>
              <a:defRPr/>
            </a:lvl1pPr>
          </a:lstStyle>
          <a:p>
            <a:pPr>
              <a:defRPr/>
            </a:pPr>
            <a:fld id="{0C2D49E6-304B-4653-89C4-7835680AB07E}" type="slidenum">
              <a:rPr lang="x-none"/>
              <a:pPr>
                <a:defRPr/>
              </a:pPr>
              <a:t>‹#›</a:t>
            </a:fld>
            <a:endParaRPr 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x-non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3"/>
          <p:cNvSpPr>
            <a:spLocks noGrp="1"/>
          </p:cNvSpPr>
          <p:nvPr>
            <p:ph type="dt" sz="half" idx="10"/>
          </p:nvPr>
        </p:nvSpPr>
        <p:spPr/>
        <p:txBody>
          <a:bodyPr/>
          <a:lstStyle>
            <a:lvl1pPr>
              <a:defRPr/>
            </a:lvl1pPr>
          </a:lstStyle>
          <a:p>
            <a:pPr>
              <a:defRPr/>
            </a:pPr>
            <a:fld id="{C34B8F2B-1D76-42A8-89FB-18E41804B7EC}" type="datetimeFigureOut">
              <a:rPr lang="x-none"/>
              <a:pPr>
                <a:defRPr/>
              </a:pPr>
              <a:t>9/9/2015</a:t>
            </a:fld>
            <a:endParaRPr lang="x-none"/>
          </a:p>
        </p:txBody>
      </p:sp>
      <p:sp>
        <p:nvSpPr>
          <p:cNvPr id="8" name="Footer Placeholder 4"/>
          <p:cNvSpPr>
            <a:spLocks noGrp="1"/>
          </p:cNvSpPr>
          <p:nvPr>
            <p:ph type="ftr" sz="quarter" idx="11"/>
          </p:nvPr>
        </p:nvSpPr>
        <p:spPr/>
        <p:txBody>
          <a:bodyPr/>
          <a:lstStyle>
            <a:lvl1pPr>
              <a:defRPr/>
            </a:lvl1pPr>
          </a:lstStyle>
          <a:p>
            <a:pPr>
              <a:defRPr/>
            </a:pPr>
            <a:endParaRPr lang="x-none"/>
          </a:p>
        </p:txBody>
      </p:sp>
      <p:sp>
        <p:nvSpPr>
          <p:cNvPr id="9" name="Slide Number Placeholder 5"/>
          <p:cNvSpPr>
            <a:spLocks noGrp="1"/>
          </p:cNvSpPr>
          <p:nvPr>
            <p:ph type="sldNum" sz="quarter" idx="12"/>
          </p:nvPr>
        </p:nvSpPr>
        <p:spPr/>
        <p:txBody>
          <a:bodyPr/>
          <a:lstStyle>
            <a:lvl1pPr>
              <a:defRPr/>
            </a:lvl1pPr>
          </a:lstStyle>
          <a:p>
            <a:pPr>
              <a:defRPr/>
            </a:pPr>
            <a:fld id="{9FDF291B-C5EA-4409-A583-6CF96D420096}" type="slidenum">
              <a:rPr lang="x-none"/>
              <a:pPr>
                <a:defRPr/>
              </a:pPr>
              <a:t>‹#›</a:t>
            </a:fld>
            <a:endParaRPr 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Date Placeholder 3"/>
          <p:cNvSpPr>
            <a:spLocks noGrp="1"/>
          </p:cNvSpPr>
          <p:nvPr>
            <p:ph type="dt" sz="half" idx="10"/>
          </p:nvPr>
        </p:nvSpPr>
        <p:spPr/>
        <p:txBody>
          <a:bodyPr/>
          <a:lstStyle>
            <a:lvl1pPr>
              <a:defRPr/>
            </a:lvl1pPr>
          </a:lstStyle>
          <a:p>
            <a:pPr>
              <a:defRPr/>
            </a:pPr>
            <a:fld id="{4F789AD3-EF59-498F-A608-122F17167B24}" type="datetimeFigureOut">
              <a:rPr lang="x-none"/>
              <a:pPr>
                <a:defRPr/>
              </a:pPr>
              <a:t>9/9/2015</a:t>
            </a:fld>
            <a:endParaRPr lang="x-none"/>
          </a:p>
        </p:txBody>
      </p:sp>
      <p:sp>
        <p:nvSpPr>
          <p:cNvPr id="4" name="Footer Placeholder 4"/>
          <p:cNvSpPr>
            <a:spLocks noGrp="1"/>
          </p:cNvSpPr>
          <p:nvPr>
            <p:ph type="ftr" sz="quarter" idx="11"/>
          </p:nvPr>
        </p:nvSpPr>
        <p:spPr/>
        <p:txBody>
          <a:bodyPr/>
          <a:lstStyle>
            <a:lvl1pPr>
              <a:defRPr/>
            </a:lvl1pPr>
          </a:lstStyle>
          <a:p>
            <a:pPr>
              <a:defRPr/>
            </a:pPr>
            <a:endParaRPr lang="x-none"/>
          </a:p>
        </p:txBody>
      </p:sp>
      <p:sp>
        <p:nvSpPr>
          <p:cNvPr id="5" name="Slide Number Placeholder 5"/>
          <p:cNvSpPr>
            <a:spLocks noGrp="1"/>
          </p:cNvSpPr>
          <p:nvPr>
            <p:ph type="sldNum" sz="quarter" idx="12"/>
          </p:nvPr>
        </p:nvSpPr>
        <p:spPr/>
        <p:txBody>
          <a:bodyPr/>
          <a:lstStyle>
            <a:lvl1pPr>
              <a:defRPr/>
            </a:lvl1pPr>
          </a:lstStyle>
          <a:p>
            <a:pPr>
              <a:defRPr/>
            </a:pPr>
            <a:fld id="{B50622CB-5889-49F3-AE12-6CA7ACBBAAC5}" type="slidenum">
              <a:rPr lang="x-none"/>
              <a:pPr>
                <a:defRPr/>
              </a:pPr>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A0F710-C3D9-4938-B903-B76CD79C667F}" type="datetimeFigureOut">
              <a:rPr lang="x-none"/>
              <a:pPr>
                <a:defRPr/>
              </a:pPr>
              <a:t>9/9/2015</a:t>
            </a:fld>
            <a:endParaRPr lang="x-none"/>
          </a:p>
        </p:txBody>
      </p:sp>
      <p:sp>
        <p:nvSpPr>
          <p:cNvPr id="3" name="Footer Placeholder 4"/>
          <p:cNvSpPr>
            <a:spLocks noGrp="1"/>
          </p:cNvSpPr>
          <p:nvPr>
            <p:ph type="ftr" sz="quarter" idx="11"/>
          </p:nvPr>
        </p:nvSpPr>
        <p:spPr/>
        <p:txBody>
          <a:bodyPr/>
          <a:lstStyle>
            <a:lvl1pPr>
              <a:defRPr/>
            </a:lvl1pPr>
          </a:lstStyle>
          <a:p>
            <a:pPr>
              <a:defRPr/>
            </a:pPr>
            <a:endParaRPr lang="x-none"/>
          </a:p>
        </p:txBody>
      </p:sp>
      <p:sp>
        <p:nvSpPr>
          <p:cNvPr id="4" name="Slide Number Placeholder 5"/>
          <p:cNvSpPr>
            <a:spLocks noGrp="1"/>
          </p:cNvSpPr>
          <p:nvPr>
            <p:ph type="sldNum" sz="quarter" idx="12"/>
          </p:nvPr>
        </p:nvSpPr>
        <p:spPr/>
        <p:txBody>
          <a:bodyPr/>
          <a:lstStyle>
            <a:lvl1pPr>
              <a:defRPr/>
            </a:lvl1pPr>
          </a:lstStyle>
          <a:p>
            <a:pPr>
              <a:defRPr/>
            </a:pPr>
            <a:fld id="{A4FEBB9D-33DA-4DB0-AADB-FD194F44FD80}" type="slidenum">
              <a:rPr lang="x-none"/>
              <a:pPr>
                <a:defRPr/>
              </a:pPr>
              <a:t>‹#›</a:t>
            </a:fld>
            <a:endParaRPr lang="x-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x-non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0466F7-01A7-474D-BD46-8603467DAA3C}" type="datetimeFigureOut">
              <a:rPr lang="x-none"/>
              <a:pPr>
                <a:defRPr/>
              </a:pPr>
              <a:t>9/9/2015</a:t>
            </a:fld>
            <a:endParaRPr lang="x-none"/>
          </a:p>
        </p:txBody>
      </p:sp>
      <p:sp>
        <p:nvSpPr>
          <p:cNvPr id="6" name="Footer Placeholder 4"/>
          <p:cNvSpPr>
            <a:spLocks noGrp="1"/>
          </p:cNvSpPr>
          <p:nvPr>
            <p:ph type="ftr" sz="quarter" idx="11"/>
          </p:nvPr>
        </p:nvSpPr>
        <p:spPr/>
        <p:txBody>
          <a:bodyPr/>
          <a:lstStyle>
            <a:lvl1pPr>
              <a:defRPr/>
            </a:lvl1pPr>
          </a:lstStyle>
          <a:p>
            <a:pPr>
              <a:defRPr/>
            </a:pPr>
            <a:endParaRPr lang="x-none"/>
          </a:p>
        </p:txBody>
      </p:sp>
      <p:sp>
        <p:nvSpPr>
          <p:cNvPr id="7" name="Slide Number Placeholder 5"/>
          <p:cNvSpPr>
            <a:spLocks noGrp="1"/>
          </p:cNvSpPr>
          <p:nvPr>
            <p:ph type="sldNum" sz="quarter" idx="12"/>
          </p:nvPr>
        </p:nvSpPr>
        <p:spPr/>
        <p:txBody>
          <a:bodyPr/>
          <a:lstStyle>
            <a:lvl1pPr>
              <a:defRPr/>
            </a:lvl1pPr>
          </a:lstStyle>
          <a:p>
            <a:pPr>
              <a:defRPr/>
            </a:pPr>
            <a:fld id="{C2CE12C5-573B-4DEF-9B07-A2CFAEF264B1}" type="slidenum">
              <a:rPr lang="x-none"/>
              <a:pPr>
                <a:defRPr/>
              </a:pPr>
              <a:t>‹#›</a:t>
            </a:fld>
            <a:endParaRPr lang="x-non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4" descr="Power Point"/>
          <p:cNvPicPr>
            <a:picLocks noChangeAspect="1" noChangeArrowheads="1"/>
          </p:cNvPicPr>
          <p:nvPr userDrawn="1"/>
        </p:nvPicPr>
        <p:blipFill>
          <a:blip r:embed="rId19" cstate="print"/>
          <a:srcRect/>
          <a:stretch>
            <a:fillRect/>
          </a:stretch>
        </p:blipFill>
        <p:spPr bwMode="auto">
          <a:xfrm>
            <a:off x="0" y="0"/>
            <a:ext cx="9144000" cy="6858000"/>
          </a:xfrm>
          <a:prstGeom prst="rect">
            <a:avLst/>
          </a:prstGeom>
          <a:noFill/>
          <a:ln w="9525">
            <a:noFill/>
            <a:miter lim="800000"/>
            <a:headEnd/>
            <a:tailEnd/>
          </a:ln>
        </p:spPr>
      </p:pic>
      <p:sp>
        <p:nvSpPr>
          <p:cNvPr id="717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smtClean="0">
                <a:solidFill>
                  <a:schemeClr val="tx1">
                    <a:tint val="75000"/>
                  </a:schemeClr>
                </a:solidFill>
                <a:latin typeface="+mn-lt"/>
                <a:cs typeface="+mn-cs"/>
              </a:defRPr>
            </a:lvl1pPr>
          </a:lstStyle>
          <a:p>
            <a:pPr>
              <a:defRPr/>
            </a:pPr>
            <a:fld id="{2F432861-78FE-466A-AE87-97F362EA0B5F}" type="datetimeFigureOut">
              <a:rPr lang="x-none"/>
              <a:pPr>
                <a:defRPr/>
              </a:pPr>
              <a:t>9/9/2015</a:t>
            </a:fld>
            <a:endParaRPr lang="x-non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x-none"/>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smtClean="0">
                <a:solidFill>
                  <a:schemeClr val="tx1">
                    <a:tint val="75000"/>
                  </a:schemeClr>
                </a:solidFill>
                <a:latin typeface="+mn-lt"/>
                <a:cs typeface="+mn-cs"/>
              </a:defRPr>
            </a:lvl1pPr>
          </a:lstStyle>
          <a:p>
            <a:pPr>
              <a:defRPr/>
            </a:pPr>
            <a:fld id="{BE5CFF32-EE74-4BB3-9081-F17126FFC41A}" type="slidenum">
              <a:rPr lang="x-none"/>
              <a:pPr>
                <a:defRPr/>
              </a:pPr>
              <a:t>‹#›</a:t>
            </a:fld>
            <a:endParaRPr lang="x-none"/>
          </a:p>
        </p:txBody>
      </p:sp>
      <p:sp>
        <p:nvSpPr>
          <p:cNvPr id="9" name="Rectangle 8"/>
          <p:cNvSpPr/>
          <p:nvPr userDrawn="1"/>
        </p:nvSpPr>
        <p:spPr>
          <a:xfrm>
            <a:off x="3143250" y="1285875"/>
            <a:ext cx="2928938" cy="142875"/>
          </a:xfrm>
          <a:prstGeom prst="rect">
            <a:avLst/>
          </a:prstGeom>
          <a:solidFill>
            <a:srgbClr val="70C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dirty="0"/>
              <a:t>ebhc-kt.ksu.edu.sa</a:t>
            </a:r>
            <a:endParaRPr lang="x-non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77" r:id="rId17"/>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smtClean="0">
                <a:solidFill>
                  <a:schemeClr val="tx1">
                    <a:tint val="75000"/>
                  </a:schemeClr>
                </a:solidFill>
                <a:latin typeface="+mn-lt"/>
                <a:cs typeface="+mn-cs"/>
              </a:defRPr>
            </a:lvl1pPr>
          </a:lstStyle>
          <a:p>
            <a:pPr>
              <a:defRPr/>
            </a:pPr>
            <a:fld id="{493C6D74-FD51-42BD-BFC4-DD54522556DD}" type="datetimeFigureOut">
              <a:rPr lang="x-none"/>
              <a:pPr>
                <a:defRPr/>
              </a:pPr>
              <a:t>9/9/2015</a:t>
            </a:fld>
            <a:endParaRPr lang="x-non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x-none"/>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smtClean="0">
                <a:solidFill>
                  <a:schemeClr val="tx1">
                    <a:tint val="75000"/>
                  </a:schemeClr>
                </a:solidFill>
                <a:latin typeface="+mn-lt"/>
                <a:cs typeface="+mn-cs"/>
              </a:defRPr>
            </a:lvl1pPr>
          </a:lstStyle>
          <a:p>
            <a:pPr>
              <a:defRPr/>
            </a:pPr>
            <a:fld id="{90B4A727-8B2D-456D-B998-4C5226AE26E2}" type="slidenum">
              <a:rPr lang="x-none"/>
              <a:pPr>
                <a:defRPr/>
              </a:pPr>
              <a:t>‹#›</a:t>
            </a:fld>
            <a:endParaRPr lang="x-none"/>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6.wmf"/><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4.wmf"/><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3.emf"/><Relationship Id="rId5" Type="http://schemas.openxmlformats.org/officeDocument/2006/relationships/image" Target="../media/image32.wmf"/><Relationship Id="rId4" Type="http://schemas.openxmlformats.org/officeDocument/2006/relationships/image" Target="../media/image31.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1.emf"/></Relationships>
</file>

<file path=ppt/slides/_rels/slide3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4.wmf"/><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3.emf"/><Relationship Id="rId5" Type="http://schemas.openxmlformats.org/officeDocument/2006/relationships/image" Target="../media/image32.wmf"/><Relationship Id="rId4" Type="http://schemas.openxmlformats.org/officeDocument/2006/relationships/image" Target="../media/image31.wmf"/></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22.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28.w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0.wmf"/><Relationship Id="rId5" Type="http://schemas.openxmlformats.org/officeDocument/2006/relationships/image" Target="../media/image49.png"/><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3" Type="http://schemas.openxmlformats.org/officeDocument/2006/relationships/image" Target="http://cebm.jr2.ox.ac.uk/gifs/eduscrip.gif" TargetMode="External"/><Relationship Id="rId2"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55.jpeg"/><Relationship Id="rId5" Type="http://schemas.openxmlformats.org/officeDocument/2006/relationships/image" Target="../media/image54.wmf"/><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6.w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3.bin"/><Relationship Id="rId7" Type="http://schemas.openxmlformats.org/officeDocument/2006/relationships/image" Target="../media/image60.png"/><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59.png"/><Relationship Id="rId11" Type="http://schemas.openxmlformats.org/officeDocument/2006/relationships/image" Target="../media/image51.png"/><Relationship Id="rId5" Type="http://schemas.openxmlformats.org/officeDocument/2006/relationships/hyperlink" Target="http://www.medicalinforetriever.com/" TargetMode="External"/><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5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3250" y="1285875"/>
            <a:ext cx="3000375" cy="142875"/>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dirty="0"/>
              <a:t>ebhc-kt.ksu.edu.sa</a:t>
            </a:r>
            <a:endParaRPr lang="x-none" dirty="0"/>
          </a:p>
        </p:txBody>
      </p:sp>
      <p:sp>
        <p:nvSpPr>
          <p:cNvPr id="5" name="Rectangle 3"/>
          <p:cNvSpPr txBox="1">
            <a:spLocks noChangeArrowheads="1"/>
          </p:cNvSpPr>
          <p:nvPr/>
        </p:nvSpPr>
        <p:spPr>
          <a:xfrm>
            <a:off x="0" y="3214688"/>
            <a:ext cx="9144000" cy="4000500"/>
          </a:xfrm>
          <a:prstGeom prst="rect">
            <a:avLst/>
          </a:prstGeom>
        </p:spPr>
        <p:txBody>
          <a:bodyPr rtlCol="1">
            <a:normAutofit/>
          </a:bodyPr>
          <a:lstStyle/>
          <a:p>
            <a:pPr algn="ctr" fontAlgn="auto">
              <a:spcBef>
                <a:spcPct val="20000"/>
              </a:spcBef>
              <a:spcAft>
                <a:spcPts val="0"/>
              </a:spcAft>
              <a:buFont typeface="Arial" pitchFamily="34" charset="0"/>
              <a:buNone/>
              <a:defRPr/>
            </a:pPr>
            <a:endParaRPr lang="en-US" sz="2800" b="1" dirty="0" smtClean="0">
              <a:solidFill>
                <a:srgbClr val="339933"/>
              </a:solidFill>
              <a:latin typeface="+mn-lt"/>
              <a:cs typeface="+mn-cs"/>
            </a:endParaRPr>
          </a:p>
          <a:p>
            <a:pPr algn="ctr" fontAlgn="auto">
              <a:spcBef>
                <a:spcPct val="20000"/>
              </a:spcBef>
              <a:spcAft>
                <a:spcPts val="0"/>
              </a:spcAft>
              <a:buFont typeface="Arial" pitchFamily="34" charset="0"/>
              <a:buNone/>
              <a:defRPr/>
            </a:pPr>
            <a:endParaRPr lang="en-US" sz="2800" b="1" i="1" dirty="0" smtClean="0">
              <a:solidFill>
                <a:srgbClr val="339933"/>
              </a:solidFill>
              <a:latin typeface="+mn-lt"/>
              <a:cs typeface="+mn-cs"/>
            </a:endParaRPr>
          </a:p>
          <a:p>
            <a:pPr algn="ctr" fontAlgn="auto">
              <a:spcBef>
                <a:spcPct val="20000"/>
              </a:spcBef>
              <a:spcAft>
                <a:spcPts val="0"/>
              </a:spcAft>
              <a:buFont typeface="Arial" pitchFamily="34" charset="0"/>
              <a:buNone/>
              <a:defRPr/>
            </a:pPr>
            <a:endParaRPr lang="en-US" sz="2000" b="1" i="1" dirty="0">
              <a:solidFill>
                <a:srgbClr val="339933"/>
              </a:solidFill>
              <a:latin typeface="+mn-lt"/>
              <a:cs typeface="+mn-cs"/>
            </a:endParaRPr>
          </a:p>
        </p:txBody>
      </p:sp>
      <p:sp>
        <p:nvSpPr>
          <p:cNvPr id="6" name="Rectangle 2"/>
          <p:cNvSpPr txBox="1">
            <a:spLocks noChangeArrowheads="1"/>
          </p:cNvSpPr>
          <p:nvPr/>
        </p:nvSpPr>
        <p:spPr>
          <a:xfrm>
            <a:off x="914400" y="2590800"/>
            <a:ext cx="7572375" cy="1905000"/>
          </a:xfrm>
          <a:prstGeom prst="rect">
            <a:avLst/>
          </a:prstGeom>
          <a:solidFill>
            <a:srgbClr val="AAD0A8">
              <a:alpha val="70980"/>
            </a:srgbClr>
          </a:solidFill>
        </p:spPr>
        <p:txBody>
          <a:bodyPr rtlCol="1" anchor="ctr">
            <a:noAutofit/>
          </a:bodyPr>
          <a:lstStyle/>
          <a:p>
            <a:pPr algn="ctr" fontAlgn="auto">
              <a:spcAft>
                <a:spcPts val="0"/>
              </a:spcAft>
              <a:defRPr/>
            </a:pPr>
            <a:r>
              <a:rPr lang="en-US" sz="4000" b="1" dirty="0">
                <a:solidFill>
                  <a:srgbClr val="006666"/>
                </a:solidFill>
                <a:latin typeface="+mj-lt"/>
                <a:ea typeface="+mj-ea"/>
                <a:cs typeface="+mj-cs"/>
              </a:rPr>
              <a:t>Evidence-Based Health Care (EBHC):</a:t>
            </a:r>
          </a:p>
          <a:p>
            <a:pPr algn="ctr" fontAlgn="auto">
              <a:spcAft>
                <a:spcPts val="0"/>
              </a:spcAft>
              <a:defRPr/>
            </a:pPr>
            <a:r>
              <a:rPr lang="en-US" sz="4000" i="1" dirty="0">
                <a:solidFill>
                  <a:srgbClr val="006666"/>
                </a:solidFill>
                <a:latin typeface="+mj-lt"/>
                <a:ea typeface="+mj-ea"/>
                <a:cs typeface="+mj-cs"/>
              </a:rPr>
              <a:t>The Basics</a:t>
            </a:r>
            <a:endParaRPr lang="en-US" sz="4000" i="1" dirty="0">
              <a:solidFill>
                <a:srgbClr val="006666"/>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828800"/>
            <a:ext cx="6172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AutoShape 4"/>
          <p:cNvSpPr>
            <a:spLocks noChangeArrowheads="1"/>
          </p:cNvSpPr>
          <p:nvPr/>
        </p:nvSpPr>
        <p:spPr bwMode="auto">
          <a:xfrm>
            <a:off x="304800" y="304800"/>
            <a:ext cx="2743200" cy="1752600"/>
          </a:xfrm>
          <a:prstGeom prst="cloudCallout">
            <a:avLst>
              <a:gd name="adj1" fmla="val 19676"/>
              <a:gd name="adj2" fmla="val 84690"/>
            </a:avLst>
          </a:prstGeom>
          <a:solidFill>
            <a:srgbClr val="F6FFD0"/>
          </a:solidFill>
          <a:ln w="9525">
            <a:solidFill>
              <a:schemeClr val="tx1"/>
            </a:solidFill>
            <a:round/>
            <a:headEnd/>
            <a:tailEnd/>
          </a:ln>
        </p:spPr>
        <p:txBody>
          <a:bodyPr wrap="none" anchor="ctr"/>
          <a:lstStyle>
            <a:lvl1pPr>
              <a:defRPr sz="2800" b="1">
                <a:solidFill>
                  <a:schemeClr val="tx2"/>
                </a:solidFill>
                <a:latin typeface="Arial" panose="020B0604020202020204" pitchFamily="34" charset="0"/>
              </a:defRPr>
            </a:lvl1pPr>
            <a:lvl2pPr marL="742950" indent="-285750">
              <a:defRPr sz="2800" b="1">
                <a:solidFill>
                  <a:schemeClr val="tx2"/>
                </a:solidFill>
                <a:latin typeface="Arial" panose="020B0604020202020204" pitchFamily="34" charset="0"/>
              </a:defRPr>
            </a:lvl2pPr>
            <a:lvl3pPr marL="1143000" indent="-228600">
              <a:defRPr sz="2800" b="1">
                <a:solidFill>
                  <a:schemeClr val="tx2"/>
                </a:solidFill>
                <a:latin typeface="Arial" panose="020B0604020202020204" pitchFamily="34" charset="0"/>
              </a:defRPr>
            </a:lvl3pPr>
            <a:lvl4pPr marL="1600200" indent="-228600">
              <a:defRPr sz="2800" b="1">
                <a:solidFill>
                  <a:schemeClr val="tx2"/>
                </a:solidFill>
                <a:latin typeface="Arial" panose="020B0604020202020204" pitchFamily="34" charset="0"/>
              </a:defRPr>
            </a:lvl4pPr>
            <a:lvl5pPr marL="2057400" indent="-228600">
              <a:defRPr sz="2800" b="1">
                <a:solidFill>
                  <a:schemeClr val="tx2"/>
                </a:solidFill>
                <a:latin typeface="Arial" panose="020B0604020202020204" pitchFamily="34" charset="0"/>
              </a:defRPr>
            </a:lvl5pPr>
            <a:lvl6pPr marL="2514600" indent="-228600" eaLnBrk="0" fontAlgn="base" hangingPunct="0">
              <a:spcBef>
                <a:spcPct val="0"/>
              </a:spcBef>
              <a:spcAft>
                <a:spcPct val="0"/>
              </a:spcAft>
              <a:defRPr sz="2800" b="1">
                <a:solidFill>
                  <a:schemeClr val="tx2"/>
                </a:solidFill>
                <a:latin typeface="Arial" panose="020B0604020202020204" pitchFamily="34" charset="0"/>
              </a:defRPr>
            </a:lvl6pPr>
            <a:lvl7pPr marL="2971800" indent="-228600" eaLnBrk="0" fontAlgn="base" hangingPunct="0">
              <a:spcBef>
                <a:spcPct val="0"/>
              </a:spcBef>
              <a:spcAft>
                <a:spcPct val="0"/>
              </a:spcAft>
              <a:defRPr sz="2800" b="1">
                <a:solidFill>
                  <a:schemeClr val="tx2"/>
                </a:solidFill>
                <a:latin typeface="Arial" panose="020B0604020202020204" pitchFamily="34" charset="0"/>
              </a:defRPr>
            </a:lvl7pPr>
            <a:lvl8pPr marL="3429000" indent="-228600" eaLnBrk="0" fontAlgn="base" hangingPunct="0">
              <a:spcBef>
                <a:spcPct val="0"/>
              </a:spcBef>
              <a:spcAft>
                <a:spcPct val="0"/>
              </a:spcAft>
              <a:defRPr sz="2800" b="1">
                <a:solidFill>
                  <a:schemeClr val="tx2"/>
                </a:solidFill>
                <a:latin typeface="Arial" panose="020B0604020202020204" pitchFamily="34" charset="0"/>
              </a:defRPr>
            </a:lvl8pPr>
            <a:lvl9pPr marL="3886200" indent="-228600" eaLnBrk="0" fontAlgn="base" hangingPunct="0">
              <a:spcBef>
                <a:spcPct val="0"/>
              </a:spcBef>
              <a:spcAft>
                <a:spcPct val="0"/>
              </a:spcAft>
              <a:defRPr sz="2800" b="1">
                <a:solidFill>
                  <a:schemeClr val="tx2"/>
                </a:solidFill>
                <a:latin typeface="Arial" panose="020B0604020202020204" pitchFamily="34" charset="0"/>
              </a:defRPr>
            </a:lvl9pPr>
          </a:lstStyle>
          <a:p>
            <a:pPr algn="ctr"/>
            <a:endParaRPr lang="en-US" altLang="en-US" sz="1600" b="0">
              <a:solidFill>
                <a:schemeClr val="tx1"/>
              </a:solidFill>
              <a:latin typeface="Times" panose="02020603050405020304" pitchFamily="18" charset="0"/>
            </a:endParaRPr>
          </a:p>
        </p:txBody>
      </p:sp>
      <p:sp>
        <p:nvSpPr>
          <p:cNvPr id="86024" name="AutoShape 8"/>
          <p:cNvSpPr>
            <a:spLocks noChangeArrowheads="1"/>
          </p:cNvSpPr>
          <p:nvPr/>
        </p:nvSpPr>
        <p:spPr bwMode="auto">
          <a:xfrm>
            <a:off x="6248400" y="228600"/>
            <a:ext cx="2438400" cy="1143000"/>
          </a:xfrm>
          <a:prstGeom prst="wedgeEllipseCallout">
            <a:avLst>
              <a:gd name="adj1" fmla="val -45245"/>
              <a:gd name="adj2" fmla="val 145694"/>
            </a:avLst>
          </a:prstGeom>
          <a:solidFill>
            <a:srgbClr val="F6FFD0"/>
          </a:solidFill>
          <a:ln w="9525">
            <a:solidFill>
              <a:schemeClr val="tx1"/>
            </a:solidFill>
            <a:miter lim="800000"/>
            <a:headEnd/>
            <a:tailEnd/>
          </a:ln>
        </p:spPr>
        <p:txBody>
          <a:bodyPr wrap="none" anchor="ctr"/>
          <a:lstStyle>
            <a:lvl1pPr>
              <a:defRPr sz="2800" b="1">
                <a:solidFill>
                  <a:schemeClr val="tx2"/>
                </a:solidFill>
                <a:latin typeface="Arial" panose="020B0604020202020204" pitchFamily="34" charset="0"/>
              </a:defRPr>
            </a:lvl1pPr>
            <a:lvl2pPr marL="742950" indent="-285750">
              <a:defRPr sz="2800" b="1">
                <a:solidFill>
                  <a:schemeClr val="tx2"/>
                </a:solidFill>
                <a:latin typeface="Arial" panose="020B0604020202020204" pitchFamily="34" charset="0"/>
              </a:defRPr>
            </a:lvl2pPr>
            <a:lvl3pPr marL="1143000" indent="-228600">
              <a:defRPr sz="2800" b="1">
                <a:solidFill>
                  <a:schemeClr val="tx2"/>
                </a:solidFill>
                <a:latin typeface="Arial" panose="020B0604020202020204" pitchFamily="34" charset="0"/>
              </a:defRPr>
            </a:lvl3pPr>
            <a:lvl4pPr marL="1600200" indent="-228600">
              <a:defRPr sz="2800" b="1">
                <a:solidFill>
                  <a:schemeClr val="tx2"/>
                </a:solidFill>
                <a:latin typeface="Arial" panose="020B0604020202020204" pitchFamily="34" charset="0"/>
              </a:defRPr>
            </a:lvl4pPr>
            <a:lvl5pPr marL="2057400" indent="-228600">
              <a:defRPr sz="2800" b="1">
                <a:solidFill>
                  <a:schemeClr val="tx2"/>
                </a:solidFill>
                <a:latin typeface="Arial" panose="020B0604020202020204" pitchFamily="34" charset="0"/>
              </a:defRPr>
            </a:lvl5pPr>
            <a:lvl6pPr marL="2514600" indent="-228600" eaLnBrk="0" fontAlgn="base" hangingPunct="0">
              <a:spcBef>
                <a:spcPct val="0"/>
              </a:spcBef>
              <a:spcAft>
                <a:spcPct val="0"/>
              </a:spcAft>
              <a:defRPr sz="2800" b="1">
                <a:solidFill>
                  <a:schemeClr val="tx2"/>
                </a:solidFill>
                <a:latin typeface="Arial" panose="020B0604020202020204" pitchFamily="34" charset="0"/>
              </a:defRPr>
            </a:lvl6pPr>
            <a:lvl7pPr marL="2971800" indent="-228600" eaLnBrk="0" fontAlgn="base" hangingPunct="0">
              <a:spcBef>
                <a:spcPct val="0"/>
              </a:spcBef>
              <a:spcAft>
                <a:spcPct val="0"/>
              </a:spcAft>
              <a:defRPr sz="2800" b="1">
                <a:solidFill>
                  <a:schemeClr val="tx2"/>
                </a:solidFill>
                <a:latin typeface="Arial" panose="020B0604020202020204" pitchFamily="34" charset="0"/>
              </a:defRPr>
            </a:lvl7pPr>
            <a:lvl8pPr marL="3429000" indent="-228600" eaLnBrk="0" fontAlgn="base" hangingPunct="0">
              <a:spcBef>
                <a:spcPct val="0"/>
              </a:spcBef>
              <a:spcAft>
                <a:spcPct val="0"/>
              </a:spcAft>
              <a:defRPr sz="2800" b="1">
                <a:solidFill>
                  <a:schemeClr val="tx2"/>
                </a:solidFill>
                <a:latin typeface="Arial" panose="020B0604020202020204" pitchFamily="34" charset="0"/>
              </a:defRPr>
            </a:lvl8pPr>
            <a:lvl9pPr marL="3886200" indent="-228600" eaLnBrk="0" fontAlgn="base" hangingPunct="0">
              <a:spcBef>
                <a:spcPct val="0"/>
              </a:spcBef>
              <a:spcAft>
                <a:spcPct val="0"/>
              </a:spcAft>
              <a:defRPr sz="2800" b="1">
                <a:solidFill>
                  <a:schemeClr val="tx2"/>
                </a:solidFill>
                <a:latin typeface="Arial" panose="020B0604020202020204" pitchFamily="34" charset="0"/>
              </a:defRPr>
            </a:lvl9pPr>
          </a:lstStyle>
          <a:p>
            <a:pPr algn="ctr"/>
            <a:endParaRPr lang="en-US" altLang="en-US" sz="1600" b="0">
              <a:solidFill>
                <a:schemeClr val="tx1"/>
              </a:solidFill>
              <a:latin typeface="Times" panose="02020603050405020304" pitchFamily="18" charset="0"/>
            </a:endParaRPr>
          </a:p>
        </p:txBody>
      </p:sp>
      <p:sp>
        <p:nvSpPr>
          <p:cNvPr id="86025" name="Text Box 9"/>
          <p:cNvSpPr txBox="1">
            <a:spLocks noChangeArrowheads="1"/>
          </p:cNvSpPr>
          <p:nvPr/>
        </p:nvSpPr>
        <p:spPr bwMode="auto">
          <a:xfrm>
            <a:off x="6248400" y="457200"/>
            <a:ext cx="24384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2"/>
                </a:solidFill>
                <a:latin typeface="Arial" panose="020B0604020202020204" pitchFamily="34" charset="0"/>
              </a:defRPr>
            </a:lvl1pPr>
            <a:lvl2pPr marL="742950" indent="-285750">
              <a:defRPr sz="2800" b="1">
                <a:solidFill>
                  <a:schemeClr val="tx2"/>
                </a:solidFill>
                <a:latin typeface="Arial" panose="020B0604020202020204" pitchFamily="34" charset="0"/>
              </a:defRPr>
            </a:lvl2pPr>
            <a:lvl3pPr marL="1143000" indent="-228600">
              <a:defRPr sz="2800" b="1">
                <a:solidFill>
                  <a:schemeClr val="tx2"/>
                </a:solidFill>
                <a:latin typeface="Arial" panose="020B0604020202020204" pitchFamily="34" charset="0"/>
              </a:defRPr>
            </a:lvl3pPr>
            <a:lvl4pPr marL="1600200" indent="-228600">
              <a:defRPr sz="2800" b="1">
                <a:solidFill>
                  <a:schemeClr val="tx2"/>
                </a:solidFill>
                <a:latin typeface="Arial" panose="020B0604020202020204" pitchFamily="34" charset="0"/>
              </a:defRPr>
            </a:lvl4pPr>
            <a:lvl5pPr marL="2057400" indent="-228600">
              <a:defRPr sz="2800" b="1">
                <a:solidFill>
                  <a:schemeClr val="tx2"/>
                </a:solidFill>
                <a:latin typeface="Arial" panose="020B0604020202020204" pitchFamily="34" charset="0"/>
              </a:defRPr>
            </a:lvl5pPr>
            <a:lvl6pPr marL="2514600" indent="-228600" eaLnBrk="0" fontAlgn="base" hangingPunct="0">
              <a:spcBef>
                <a:spcPct val="0"/>
              </a:spcBef>
              <a:spcAft>
                <a:spcPct val="0"/>
              </a:spcAft>
              <a:defRPr sz="2800" b="1">
                <a:solidFill>
                  <a:schemeClr val="tx2"/>
                </a:solidFill>
                <a:latin typeface="Arial" panose="020B0604020202020204" pitchFamily="34" charset="0"/>
              </a:defRPr>
            </a:lvl6pPr>
            <a:lvl7pPr marL="2971800" indent="-228600" eaLnBrk="0" fontAlgn="base" hangingPunct="0">
              <a:spcBef>
                <a:spcPct val="0"/>
              </a:spcBef>
              <a:spcAft>
                <a:spcPct val="0"/>
              </a:spcAft>
              <a:defRPr sz="2800" b="1">
                <a:solidFill>
                  <a:schemeClr val="tx2"/>
                </a:solidFill>
                <a:latin typeface="Arial" panose="020B0604020202020204" pitchFamily="34" charset="0"/>
              </a:defRPr>
            </a:lvl7pPr>
            <a:lvl8pPr marL="3429000" indent="-228600" eaLnBrk="0" fontAlgn="base" hangingPunct="0">
              <a:spcBef>
                <a:spcPct val="0"/>
              </a:spcBef>
              <a:spcAft>
                <a:spcPct val="0"/>
              </a:spcAft>
              <a:defRPr sz="2800" b="1">
                <a:solidFill>
                  <a:schemeClr val="tx2"/>
                </a:solidFill>
                <a:latin typeface="Arial" panose="020B0604020202020204" pitchFamily="34" charset="0"/>
              </a:defRPr>
            </a:lvl8pPr>
            <a:lvl9pPr marL="3886200" indent="-228600" eaLnBrk="0" fontAlgn="base" hangingPunct="0">
              <a:spcBef>
                <a:spcPct val="0"/>
              </a:spcBef>
              <a:spcAft>
                <a:spcPct val="0"/>
              </a:spcAft>
              <a:defRPr sz="2800" b="1">
                <a:solidFill>
                  <a:schemeClr val="tx2"/>
                </a:solidFill>
                <a:latin typeface="Arial" panose="020B0604020202020204" pitchFamily="34" charset="0"/>
              </a:defRPr>
            </a:lvl9pPr>
          </a:lstStyle>
          <a:p>
            <a:pPr algn="ctr"/>
            <a:r>
              <a:rPr lang="en-US" altLang="en-US" sz="1600" b="0">
                <a:solidFill>
                  <a:schemeClr val="tx1"/>
                </a:solidFill>
                <a:latin typeface="Comic Sans MS" panose="030F0702030302020204" pitchFamily="66" charset="0"/>
              </a:rPr>
              <a:t>I’ll discuss those risks with my husband.</a:t>
            </a:r>
          </a:p>
        </p:txBody>
      </p:sp>
      <p:sp>
        <p:nvSpPr>
          <p:cNvPr id="86026" name="AutoShape 10"/>
          <p:cNvSpPr>
            <a:spLocks noChangeArrowheads="1"/>
          </p:cNvSpPr>
          <p:nvPr/>
        </p:nvSpPr>
        <p:spPr bwMode="auto">
          <a:xfrm>
            <a:off x="3200400" y="304800"/>
            <a:ext cx="2590800" cy="914400"/>
          </a:xfrm>
          <a:prstGeom prst="wedgeRoundRectCallout">
            <a:avLst>
              <a:gd name="adj1" fmla="val -10907"/>
              <a:gd name="adj2" fmla="val 159722"/>
              <a:gd name="adj3" fmla="val 16667"/>
            </a:avLst>
          </a:prstGeom>
          <a:solidFill>
            <a:srgbClr val="F6FFD0"/>
          </a:solidFill>
          <a:ln w="9525">
            <a:solidFill>
              <a:schemeClr val="tx1"/>
            </a:solidFill>
            <a:miter lim="800000"/>
            <a:headEnd/>
            <a:tailEnd/>
          </a:ln>
        </p:spPr>
        <p:txBody>
          <a:bodyPr wrap="none" anchor="ctr"/>
          <a:lstStyle>
            <a:lvl1pPr>
              <a:defRPr sz="2800" b="1">
                <a:solidFill>
                  <a:schemeClr val="tx2"/>
                </a:solidFill>
                <a:latin typeface="Arial" panose="020B0604020202020204" pitchFamily="34" charset="0"/>
              </a:defRPr>
            </a:lvl1pPr>
            <a:lvl2pPr marL="742950" indent="-285750">
              <a:defRPr sz="2800" b="1">
                <a:solidFill>
                  <a:schemeClr val="tx2"/>
                </a:solidFill>
                <a:latin typeface="Arial" panose="020B0604020202020204" pitchFamily="34" charset="0"/>
              </a:defRPr>
            </a:lvl2pPr>
            <a:lvl3pPr marL="1143000" indent="-228600">
              <a:defRPr sz="2800" b="1">
                <a:solidFill>
                  <a:schemeClr val="tx2"/>
                </a:solidFill>
                <a:latin typeface="Arial" panose="020B0604020202020204" pitchFamily="34" charset="0"/>
              </a:defRPr>
            </a:lvl3pPr>
            <a:lvl4pPr marL="1600200" indent="-228600">
              <a:defRPr sz="2800" b="1">
                <a:solidFill>
                  <a:schemeClr val="tx2"/>
                </a:solidFill>
                <a:latin typeface="Arial" panose="020B0604020202020204" pitchFamily="34" charset="0"/>
              </a:defRPr>
            </a:lvl4pPr>
            <a:lvl5pPr marL="2057400" indent="-228600">
              <a:defRPr sz="2800" b="1">
                <a:solidFill>
                  <a:schemeClr val="tx2"/>
                </a:solidFill>
                <a:latin typeface="Arial" panose="020B0604020202020204" pitchFamily="34" charset="0"/>
              </a:defRPr>
            </a:lvl5pPr>
            <a:lvl6pPr marL="2514600" indent="-228600" eaLnBrk="0" fontAlgn="base" hangingPunct="0">
              <a:spcBef>
                <a:spcPct val="0"/>
              </a:spcBef>
              <a:spcAft>
                <a:spcPct val="0"/>
              </a:spcAft>
              <a:defRPr sz="2800" b="1">
                <a:solidFill>
                  <a:schemeClr val="tx2"/>
                </a:solidFill>
                <a:latin typeface="Arial" panose="020B0604020202020204" pitchFamily="34" charset="0"/>
              </a:defRPr>
            </a:lvl6pPr>
            <a:lvl7pPr marL="2971800" indent="-228600" eaLnBrk="0" fontAlgn="base" hangingPunct="0">
              <a:spcBef>
                <a:spcPct val="0"/>
              </a:spcBef>
              <a:spcAft>
                <a:spcPct val="0"/>
              </a:spcAft>
              <a:defRPr sz="2800" b="1">
                <a:solidFill>
                  <a:schemeClr val="tx2"/>
                </a:solidFill>
                <a:latin typeface="Arial" panose="020B0604020202020204" pitchFamily="34" charset="0"/>
              </a:defRPr>
            </a:lvl7pPr>
            <a:lvl8pPr marL="3429000" indent="-228600" eaLnBrk="0" fontAlgn="base" hangingPunct="0">
              <a:spcBef>
                <a:spcPct val="0"/>
              </a:spcBef>
              <a:spcAft>
                <a:spcPct val="0"/>
              </a:spcAft>
              <a:defRPr sz="2800" b="1">
                <a:solidFill>
                  <a:schemeClr val="tx2"/>
                </a:solidFill>
                <a:latin typeface="Arial" panose="020B0604020202020204" pitchFamily="34" charset="0"/>
              </a:defRPr>
            </a:lvl8pPr>
            <a:lvl9pPr marL="3886200" indent="-228600" eaLnBrk="0" fontAlgn="base" hangingPunct="0">
              <a:spcBef>
                <a:spcPct val="0"/>
              </a:spcBef>
              <a:spcAft>
                <a:spcPct val="0"/>
              </a:spcAft>
              <a:defRPr sz="2800" b="1">
                <a:solidFill>
                  <a:schemeClr val="tx2"/>
                </a:solidFill>
                <a:latin typeface="Arial" panose="020B0604020202020204" pitchFamily="34" charset="0"/>
              </a:defRPr>
            </a:lvl9pPr>
          </a:lstStyle>
          <a:p>
            <a:pPr algn="ctr"/>
            <a:endParaRPr lang="en-US" altLang="en-US" sz="1600" b="0">
              <a:solidFill>
                <a:schemeClr val="tx1"/>
              </a:solidFill>
              <a:latin typeface="Times" panose="02020603050405020304" pitchFamily="18" charset="0"/>
            </a:endParaRPr>
          </a:p>
        </p:txBody>
      </p:sp>
      <p:sp>
        <p:nvSpPr>
          <p:cNvPr id="86027" name="Text Box 11"/>
          <p:cNvSpPr txBox="1">
            <a:spLocks noChangeArrowheads="1"/>
          </p:cNvSpPr>
          <p:nvPr/>
        </p:nvSpPr>
        <p:spPr bwMode="auto">
          <a:xfrm>
            <a:off x="3200400" y="457200"/>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2"/>
                </a:solidFill>
                <a:latin typeface="Arial" panose="020B0604020202020204" pitchFamily="34" charset="0"/>
              </a:defRPr>
            </a:lvl1pPr>
            <a:lvl2pPr marL="742950" indent="-285750">
              <a:defRPr sz="2800" b="1">
                <a:solidFill>
                  <a:schemeClr val="tx2"/>
                </a:solidFill>
                <a:latin typeface="Arial" panose="020B0604020202020204" pitchFamily="34" charset="0"/>
              </a:defRPr>
            </a:lvl2pPr>
            <a:lvl3pPr marL="1143000" indent="-228600">
              <a:defRPr sz="2800" b="1">
                <a:solidFill>
                  <a:schemeClr val="tx2"/>
                </a:solidFill>
                <a:latin typeface="Arial" panose="020B0604020202020204" pitchFamily="34" charset="0"/>
              </a:defRPr>
            </a:lvl3pPr>
            <a:lvl4pPr marL="1600200" indent="-228600">
              <a:defRPr sz="2800" b="1">
                <a:solidFill>
                  <a:schemeClr val="tx2"/>
                </a:solidFill>
                <a:latin typeface="Arial" panose="020B0604020202020204" pitchFamily="34" charset="0"/>
              </a:defRPr>
            </a:lvl4pPr>
            <a:lvl5pPr marL="2057400" indent="-228600">
              <a:defRPr sz="2800" b="1">
                <a:solidFill>
                  <a:schemeClr val="tx2"/>
                </a:solidFill>
                <a:latin typeface="Arial" panose="020B0604020202020204" pitchFamily="34" charset="0"/>
              </a:defRPr>
            </a:lvl5pPr>
            <a:lvl6pPr marL="2514600" indent="-228600" eaLnBrk="0" fontAlgn="base" hangingPunct="0">
              <a:spcBef>
                <a:spcPct val="0"/>
              </a:spcBef>
              <a:spcAft>
                <a:spcPct val="0"/>
              </a:spcAft>
              <a:defRPr sz="2800" b="1">
                <a:solidFill>
                  <a:schemeClr val="tx2"/>
                </a:solidFill>
                <a:latin typeface="Arial" panose="020B0604020202020204" pitchFamily="34" charset="0"/>
              </a:defRPr>
            </a:lvl6pPr>
            <a:lvl7pPr marL="2971800" indent="-228600" eaLnBrk="0" fontAlgn="base" hangingPunct="0">
              <a:spcBef>
                <a:spcPct val="0"/>
              </a:spcBef>
              <a:spcAft>
                <a:spcPct val="0"/>
              </a:spcAft>
              <a:defRPr sz="2800" b="1">
                <a:solidFill>
                  <a:schemeClr val="tx2"/>
                </a:solidFill>
                <a:latin typeface="Arial" panose="020B0604020202020204" pitchFamily="34" charset="0"/>
              </a:defRPr>
            </a:lvl7pPr>
            <a:lvl8pPr marL="3429000" indent="-228600" eaLnBrk="0" fontAlgn="base" hangingPunct="0">
              <a:spcBef>
                <a:spcPct val="0"/>
              </a:spcBef>
              <a:spcAft>
                <a:spcPct val="0"/>
              </a:spcAft>
              <a:defRPr sz="2800" b="1">
                <a:solidFill>
                  <a:schemeClr val="tx2"/>
                </a:solidFill>
                <a:latin typeface="Arial" panose="020B0604020202020204" pitchFamily="34" charset="0"/>
              </a:defRPr>
            </a:lvl8pPr>
            <a:lvl9pPr marL="3886200" indent="-228600" eaLnBrk="0" fontAlgn="base" hangingPunct="0">
              <a:spcBef>
                <a:spcPct val="0"/>
              </a:spcBef>
              <a:spcAft>
                <a:spcPct val="0"/>
              </a:spcAft>
              <a:defRPr sz="2800" b="1">
                <a:solidFill>
                  <a:schemeClr val="tx2"/>
                </a:solidFill>
                <a:latin typeface="Arial" panose="020B0604020202020204" pitchFamily="34" charset="0"/>
              </a:defRPr>
            </a:lvl9pPr>
          </a:lstStyle>
          <a:p>
            <a:pPr algn="ctr">
              <a:spcBef>
                <a:spcPct val="50000"/>
              </a:spcBef>
            </a:pPr>
            <a:r>
              <a:rPr lang="en-US" altLang="en-US" sz="1600" b="0">
                <a:solidFill>
                  <a:schemeClr val="tx1"/>
                </a:solidFill>
                <a:latin typeface="Tahoma" panose="020B0604030504040204" pitchFamily="34" charset="0"/>
              </a:rPr>
              <a:t>Yes, I’d like to try that new medication!</a:t>
            </a:r>
          </a:p>
        </p:txBody>
      </p:sp>
      <p:sp>
        <p:nvSpPr>
          <p:cNvPr id="86028" name="Text Box 12"/>
          <p:cNvSpPr txBox="1">
            <a:spLocks noChangeArrowheads="1"/>
          </p:cNvSpPr>
          <p:nvPr/>
        </p:nvSpPr>
        <p:spPr bwMode="auto">
          <a:xfrm>
            <a:off x="533400" y="457200"/>
            <a:ext cx="2438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2"/>
                </a:solidFill>
                <a:latin typeface="Arial" panose="020B0604020202020204" pitchFamily="34" charset="0"/>
              </a:defRPr>
            </a:lvl1pPr>
            <a:lvl2pPr marL="742950" indent="-285750">
              <a:defRPr sz="2800" b="1">
                <a:solidFill>
                  <a:schemeClr val="tx2"/>
                </a:solidFill>
                <a:latin typeface="Arial" panose="020B0604020202020204" pitchFamily="34" charset="0"/>
              </a:defRPr>
            </a:lvl2pPr>
            <a:lvl3pPr marL="1143000" indent="-228600">
              <a:defRPr sz="2800" b="1">
                <a:solidFill>
                  <a:schemeClr val="tx2"/>
                </a:solidFill>
                <a:latin typeface="Arial" panose="020B0604020202020204" pitchFamily="34" charset="0"/>
              </a:defRPr>
            </a:lvl3pPr>
            <a:lvl4pPr marL="1600200" indent="-228600">
              <a:defRPr sz="2800" b="1">
                <a:solidFill>
                  <a:schemeClr val="tx2"/>
                </a:solidFill>
                <a:latin typeface="Arial" panose="020B0604020202020204" pitchFamily="34" charset="0"/>
              </a:defRPr>
            </a:lvl4pPr>
            <a:lvl5pPr marL="2057400" indent="-228600">
              <a:defRPr sz="2800" b="1">
                <a:solidFill>
                  <a:schemeClr val="tx2"/>
                </a:solidFill>
                <a:latin typeface="Arial" panose="020B0604020202020204" pitchFamily="34" charset="0"/>
              </a:defRPr>
            </a:lvl5pPr>
            <a:lvl6pPr marL="2514600" indent="-228600" eaLnBrk="0" fontAlgn="base" hangingPunct="0">
              <a:spcBef>
                <a:spcPct val="0"/>
              </a:spcBef>
              <a:spcAft>
                <a:spcPct val="0"/>
              </a:spcAft>
              <a:defRPr sz="2800" b="1">
                <a:solidFill>
                  <a:schemeClr val="tx2"/>
                </a:solidFill>
                <a:latin typeface="Arial" panose="020B0604020202020204" pitchFamily="34" charset="0"/>
              </a:defRPr>
            </a:lvl6pPr>
            <a:lvl7pPr marL="2971800" indent="-228600" eaLnBrk="0" fontAlgn="base" hangingPunct="0">
              <a:spcBef>
                <a:spcPct val="0"/>
              </a:spcBef>
              <a:spcAft>
                <a:spcPct val="0"/>
              </a:spcAft>
              <a:defRPr sz="2800" b="1">
                <a:solidFill>
                  <a:schemeClr val="tx2"/>
                </a:solidFill>
                <a:latin typeface="Arial" panose="020B0604020202020204" pitchFamily="34" charset="0"/>
              </a:defRPr>
            </a:lvl7pPr>
            <a:lvl8pPr marL="3429000" indent="-228600" eaLnBrk="0" fontAlgn="base" hangingPunct="0">
              <a:spcBef>
                <a:spcPct val="0"/>
              </a:spcBef>
              <a:spcAft>
                <a:spcPct val="0"/>
              </a:spcAft>
              <a:defRPr sz="2800" b="1">
                <a:solidFill>
                  <a:schemeClr val="tx2"/>
                </a:solidFill>
                <a:latin typeface="Arial" panose="020B0604020202020204" pitchFamily="34" charset="0"/>
              </a:defRPr>
            </a:lvl8pPr>
            <a:lvl9pPr marL="3886200" indent="-228600" eaLnBrk="0" fontAlgn="base" hangingPunct="0">
              <a:spcBef>
                <a:spcPct val="0"/>
              </a:spcBef>
              <a:spcAft>
                <a:spcPct val="0"/>
              </a:spcAft>
              <a:defRPr sz="2800" b="1">
                <a:solidFill>
                  <a:schemeClr val="tx2"/>
                </a:solidFill>
                <a:latin typeface="Arial" panose="020B0604020202020204" pitchFamily="34" charset="0"/>
              </a:defRPr>
            </a:lvl9pPr>
          </a:lstStyle>
          <a:p>
            <a:pPr algn="ctr"/>
            <a:r>
              <a:rPr lang="en-US" altLang="en-US" sz="1600">
                <a:solidFill>
                  <a:schemeClr val="tx1"/>
                </a:solidFill>
              </a:rPr>
              <a:t>Wow… </a:t>
            </a:r>
          </a:p>
          <a:p>
            <a:pPr algn="ctr"/>
            <a:r>
              <a:rPr lang="en-US" altLang="en-US" sz="1600">
                <a:solidFill>
                  <a:schemeClr val="tx1"/>
                </a:solidFill>
              </a:rPr>
              <a:t>I never knew that high blood pressure could be so dangerous at my age!</a:t>
            </a:r>
          </a:p>
        </p:txBody>
      </p:sp>
      <p:sp>
        <p:nvSpPr>
          <p:cNvPr id="86029" name="Text Box 13"/>
          <p:cNvSpPr txBox="1">
            <a:spLocks noChangeArrowheads="1"/>
          </p:cNvSpPr>
          <p:nvPr/>
        </p:nvSpPr>
        <p:spPr bwMode="auto">
          <a:xfrm>
            <a:off x="381000" y="5562600"/>
            <a:ext cx="8077200" cy="579438"/>
          </a:xfrm>
          <a:prstGeom prst="rect">
            <a:avLst/>
          </a:prstGeom>
          <a:no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latin typeface="Arial" charset="0"/>
            </a:endParaRPr>
          </a:p>
        </p:txBody>
      </p:sp>
      <p:sp>
        <p:nvSpPr>
          <p:cNvPr id="86035" name="Text Box 19"/>
          <p:cNvSpPr txBox="1">
            <a:spLocks noChangeArrowheads="1"/>
          </p:cNvSpPr>
          <p:nvPr/>
        </p:nvSpPr>
        <p:spPr bwMode="auto">
          <a:xfrm>
            <a:off x="457200" y="5486400"/>
            <a:ext cx="8305800" cy="822325"/>
          </a:xfrm>
          <a:prstGeom prst="rect">
            <a:avLst/>
          </a:prstGeom>
          <a:noFill/>
          <a:ln w="9525">
            <a:noFill/>
            <a:miter lim="800000"/>
            <a:headEnd/>
            <a:tailEnd/>
          </a:ln>
          <a:effectLst/>
        </p:spPr>
        <p:txBody>
          <a:bodyPr>
            <a:spAutoFit/>
          </a:bodyPr>
          <a:lstStyle/>
          <a:p>
            <a:pPr algn="ctr">
              <a:defRPr/>
            </a:pPr>
            <a:r>
              <a:rPr lang="en-US" sz="2400" b="0" dirty="0">
                <a:solidFill>
                  <a:srgbClr val="FBFF81"/>
                </a:solidFill>
                <a:effectLst>
                  <a:outerShdw blurRad="38100" dist="38100" dir="2700000" algn="tl">
                    <a:srgbClr val="000000"/>
                  </a:outerShdw>
                </a:effectLst>
                <a:latin typeface="Arial" charset="0"/>
              </a:rPr>
              <a:t>Education about current alternatives and risks is often needed… </a:t>
            </a:r>
            <a:r>
              <a:rPr lang="en-US" sz="2400" b="0" i="1" dirty="0">
                <a:solidFill>
                  <a:srgbClr val="FBFF81"/>
                </a:solidFill>
                <a:effectLst>
                  <a:outerShdw blurRad="38100" dist="38100" dir="2700000" algn="tl">
                    <a:srgbClr val="000000"/>
                  </a:outerShdw>
                </a:effectLst>
                <a:latin typeface="Arial" charset="0"/>
              </a:rPr>
              <a:t>for both the Patient </a:t>
            </a:r>
            <a:r>
              <a:rPr lang="en-US" sz="2400" b="0" i="1" u="sng" dirty="0">
                <a:solidFill>
                  <a:srgbClr val="FBFF81"/>
                </a:solidFill>
                <a:effectLst>
                  <a:outerShdw blurRad="38100" dist="38100" dir="2700000" algn="tl">
                    <a:srgbClr val="000000"/>
                  </a:outerShdw>
                </a:effectLst>
                <a:latin typeface="Arial" charset="0"/>
              </a:rPr>
              <a:t>and</a:t>
            </a:r>
            <a:r>
              <a:rPr lang="en-US" sz="2400" b="0" i="1" dirty="0">
                <a:solidFill>
                  <a:srgbClr val="FBFF81"/>
                </a:solidFill>
                <a:effectLst>
                  <a:outerShdw blurRad="38100" dist="38100" dir="2700000" algn="tl">
                    <a:srgbClr val="000000"/>
                  </a:outerShdw>
                </a:effectLst>
                <a:latin typeface="Arial" charset="0"/>
              </a:rPr>
              <a:t> the Doctor!</a:t>
            </a:r>
          </a:p>
        </p:txBody>
      </p:sp>
    </p:spTree>
    <p:extLst>
      <p:ext uri="{BB962C8B-B14F-4D97-AF65-F5344CB8AC3E}">
        <p14:creationId xmlns:p14="http://schemas.microsoft.com/office/powerpoint/2010/main" val="1791108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1049088" presetClass="entr" presetSubtype="59992016" fill="hold" grpId="0" nodeType="afterEffect">
                                  <p:stCondLst>
                                    <p:cond delay="0"/>
                                  </p:stCondLst>
                                  <p:childTnLst>
                                    <p:set>
                                      <p:cBhvr>
                                        <p:cTn id="6" dur="1" fill="hold">
                                          <p:stCondLst>
                                            <p:cond delay="499"/>
                                          </p:stCondLst>
                                        </p:cTn>
                                        <p:tgtEl>
                                          <p:spTgt spid="86028"/>
                                        </p:tgtEl>
                                        <p:attrNameLst>
                                          <p:attrName>style.visibility</p:attrName>
                                        </p:attrNameLst>
                                      </p:cBhvr>
                                      <p:to>
                                        <p:strVal val="visible"/>
                                      </p:to>
                                    </p:set>
                                  </p:childTnLst>
                                </p:cTn>
                              </p:par>
                            </p:childTnLst>
                          </p:cTn>
                        </p:par>
                        <p:par>
                          <p:cTn id="7" fill="hold" nodeType="afterGroup">
                            <p:stCondLst>
                              <p:cond delay="500"/>
                            </p:stCondLst>
                            <p:childTnLst>
                              <p:par>
                                <p:cTn id="8" presetID="61049088" presetClass="entr" presetSubtype="65121064" fill="hold" grpId="0" nodeType="afterEffect">
                                  <p:stCondLst>
                                    <p:cond delay="0"/>
                                  </p:stCondLst>
                                  <p:childTnLst>
                                    <p:set>
                                      <p:cBhvr>
                                        <p:cTn id="9" dur="1" fill="hold">
                                          <p:stCondLst>
                                            <p:cond delay="499"/>
                                          </p:stCondLst>
                                        </p:cTn>
                                        <p:tgtEl>
                                          <p:spTgt spid="86026"/>
                                        </p:tgtEl>
                                        <p:attrNameLst>
                                          <p:attrName>style.visibility</p:attrName>
                                        </p:attrNameLst>
                                      </p:cBhvr>
                                      <p:to>
                                        <p:strVal val="visible"/>
                                      </p:to>
                                    </p:set>
                                  </p:childTnLst>
                                </p:cTn>
                              </p:par>
                            </p:childTnLst>
                          </p:cTn>
                        </p:par>
                        <p:par>
                          <p:cTn id="10" fill="hold" nodeType="afterGroup">
                            <p:stCondLst>
                              <p:cond delay="1000"/>
                            </p:stCondLst>
                            <p:childTnLst>
                              <p:par>
                                <p:cTn id="11" presetID="61049088" presetClass="entr" presetSubtype="68370600" fill="hold" grpId="0" nodeType="afterEffect">
                                  <p:stCondLst>
                                    <p:cond delay="0"/>
                                  </p:stCondLst>
                                  <p:childTnLst>
                                    <p:set>
                                      <p:cBhvr>
                                        <p:cTn id="12" dur="1" fill="hold">
                                          <p:stCondLst>
                                            <p:cond delay="499"/>
                                          </p:stCondLst>
                                        </p:cTn>
                                        <p:tgtEl>
                                          <p:spTgt spid="86027"/>
                                        </p:tgtEl>
                                        <p:attrNameLst>
                                          <p:attrName>style.visibility</p:attrName>
                                        </p:attrNameLst>
                                      </p:cBhvr>
                                      <p:to>
                                        <p:strVal val="visible"/>
                                      </p:to>
                                    </p:set>
                                  </p:childTnLst>
                                </p:cTn>
                              </p:par>
                            </p:childTnLst>
                          </p:cTn>
                        </p:par>
                        <p:par>
                          <p:cTn id="13" fill="hold" nodeType="afterGroup">
                            <p:stCondLst>
                              <p:cond delay="1500"/>
                            </p:stCondLst>
                            <p:childTnLst>
                              <p:par>
                                <p:cTn id="14" presetID="61049088" presetClass="entr" presetSubtype="65121576" fill="hold" grpId="0" nodeType="afterEffect">
                                  <p:stCondLst>
                                    <p:cond delay="0"/>
                                  </p:stCondLst>
                                  <p:childTnLst>
                                    <p:set>
                                      <p:cBhvr>
                                        <p:cTn id="15" dur="1" fill="hold">
                                          <p:stCondLst>
                                            <p:cond delay="499"/>
                                          </p:stCondLst>
                                        </p:cTn>
                                        <p:tgtEl>
                                          <p:spTgt spid="86024"/>
                                        </p:tgtEl>
                                        <p:attrNameLst>
                                          <p:attrName>style.visibility</p:attrName>
                                        </p:attrNameLst>
                                      </p:cBhvr>
                                      <p:to>
                                        <p:strVal val="visible"/>
                                      </p:to>
                                    </p:set>
                                  </p:childTnLst>
                                </p:cTn>
                              </p:par>
                            </p:childTnLst>
                          </p:cTn>
                        </p:par>
                        <p:par>
                          <p:cTn id="16" fill="hold" nodeType="afterGroup">
                            <p:stCondLst>
                              <p:cond delay="2000"/>
                            </p:stCondLst>
                            <p:childTnLst>
                              <p:par>
                                <p:cTn id="17" presetID="61049088" presetClass="entr" presetSubtype="65122216" fill="hold" grpId="0" nodeType="afterEffect">
                                  <p:stCondLst>
                                    <p:cond delay="0"/>
                                  </p:stCondLst>
                                  <p:childTnLst>
                                    <p:set>
                                      <p:cBhvr>
                                        <p:cTn id="18" dur="1" fill="hold">
                                          <p:stCondLst>
                                            <p:cond delay="499"/>
                                          </p:stCondLst>
                                        </p:cTn>
                                        <p:tgtEl>
                                          <p:spTgt spid="86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4" grpId="0" animBg="1" autoUpdateAnimBg="0"/>
      <p:bldP spid="86025" grpId="0" autoUpdateAnimBg="0"/>
      <p:bldP spid="86026" grpId="0" animBg="1" autoUpdateAnimBg="0"/>
      <p:bldP spid="86027" grpId="0" autoUpdateAnimBg="0"/>
      <p:bldP spid="8602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9"/>
          <p:cNvSpPr>
            <a:spLocks noGrp="1" noChangeArrowheads="1"/>
          </p:cNvSpPr>
          <p:nvPr>
            <p:ph type="subTitle" idx="1"/>
          </p:nvPr>
        </p:nvSpPr>
        <p:spPr/>
        <p:txBody>
          <a:bodyPr rtlCol="1">
            <a:normAutofit/>
          </a:bodyPr>
          <a:lstStyle/>
          <a:p>
            <a:pPr fontAlgn="auto">
              <a:spcAft>
                <a:spcPts val="0"/>
              </a:spcAft>
              <a:defRPr/>
            </a:pPr>
            <a:endParaRPr lang="x-none" smtClean="0"/>
          </a:p>
        </p:txBody>
      </p:sp>
      <p:sp>
        <p:nvSpPr>
          <p:cNvPr id="555011" name="Oval 3"/>
          <p:cNvSpPr>
            <a:spLocks noChangeArrowheads="1"/>
          </p:cNvSpPr>
          <p:nvPr/>
        </p:nvSpPr>
        <p:spPr bwMode="auto">
          <a:xfrm>
            <a:off x="1828800" y="2286000"/>
            <a:ext cx="6553200" cy="3810000"/>
          </a:xfrm>
          <a:prstGeom prst="ellipse">
            <a:avLst/>
          </a:prstGeom>
          <a:solidFill>
            <a:srgbClr val="CCFFCC"/>
          </a:solidFill>
          <a:ln w="9525">
            <a:solidFill>
              <a:schemeClr val="tx1"/>
            </a:solidFill>
            <a:miter lim="800000"/>
            <a:headEnd/>
            <a:tailEnd/>
          </a:ln>
        </p:spPr>
        <p:txBody>
          <a:bodyPr wrap="none" anchor="ctr"/>
          <a:lstStyle/>
          <a:p>
            <a:pPr algn="ctr" rtl="1"/>
            <a:endParaRPr lang="x-none" sz="2400">
              <a:latin typeface="Times New Roman" pitchFamily="18" charset="0"/>
            </a:endParaRPr>
          </a:p>
        </p:txBody>
      </p:sp>
      <p:sp>
        <p:nvSpPr>
          <p:cNvPr id="555012" name="Oval 4"/>
          <p:cNvSpPr>
            <a:spLocks noChangeArrowheads="1"/>
          </p:cNvSpPr>
          <p:nvPr/>
        </p:nvSpPr>
        <p:spPr bwMode="auto">
          <a:xfrm>
            <a:off x="1828800" y="2438400"/>
            <a:ext cx="5105400" cy="3505200"/>
          </a:xfrm>
          <a:prstGeom prst="ellipse">
            <a:avLst/>
          </a:prstGeom>
          <a:solidFill>
            <a:srgbClr val="7ABC32"/>
          </a:solidFill>
          <a:ln w="9525">
            <a:solidFill>
              <a:schemeClr val="tx1"/>
            </a:solidFill>
            <a:miter lim="800000"/>
            <a:headEnd/>
            <a:tailEnd/>
          </a:ln>
        </p:spPr>
        <p:txBody>
          <a:bodyPr wrap="none" anchor="ctr"/>
          <a:lstStyle/>
          <a:p>
            <a:pPr algn="ctr" rtl="1"/>
            <a:endParaRPr lang="x-none" sz="2400">
              <a:latin typeface="Times New Roman" pitchFamily="18" charset="0"/>
            </a:endParaRPr>
          </a:p>
        </p:txBody>
      </p:sp>
      <p:sp>
        <p:nvSpPr>
          <p:cNvPr id="555013" name="Oval 5"/>
          <p:cNvSpPr>
            <a:spLocks noChangeArrowheads="1"/>
          </p:cNvSpPr>
          <p:nvPr/>
        </p:nvSpPr>
        <p:spPr bwMode="auto">
          <a:xfrm>
            <a:off x="1828800" y="2895600"/>
            <a:ext cx="3200400" cy="2590800"/>
          </a:xfrm>
          <a:prstGeom prst="ellipse">
            <a:avLst/>
          </a:prstGeom>
          <a:solidFill>
            <a:srgbClr val="006666"/>
          </a:solidFill>
          <a:ln w="9525">
            <a:solidFill>
              <a:srgbClr val="005C8A"/>
            </a:solidFill>
            <a:miter lim="800000"/>
            <a:headEnd/>
            <a:tailEnd/>
          </a:ln>
        </p:spPr>
        <p:txBody>
          <a:bodyPr wrap="none" anchor="ctr"/>
          <a:lstStyle/>
          <a:p>
            <a:pPr algn="r" rtl="1"/>
            <a:endParaRPr lang="x-none">
              <a:latin typeface="Calibri" pitchFamily="34" charset="0"/>
            </a:endParaRPr>
          </a:p>
        </p:txBody>
      </p:sp>
      <p:sp>
        <p:nvSpPr>
          <p:cNvPr id="555014" name="Text Box 6"/>
          <p:cNvSpPr txBox="1">
            <a:spLocks noChangeArrowheads="1"/>
          </p:cNvSpPr>
          <p:nvPr/>
        </p:nvSpPr>
        <p:spPr bwMode="auto">
          <a:xfrm>
            <a:off x="6858000" y="3886200"/>
            <a:ext cx="1336675" cy="579438"/>
          </a:xfrm>
          <a:prstGeom prst="rect">
            <a:avLst/>
          </a:prstGeom>
          <a:noFill/>
          <a:ln w="9525">
            <a:noFill/>
            <a:miter lim="800000"/>
            <a:headEnd/>
            <a:tailEnd/>
          </a:ln>
          <a:effectLst/>
        </p:spPr>
        <p:txBody>
          <a:bodyPr wrap="none">
            <a:spAutoFit/>
          </a:bodyPr>
          <a:lstStyle/>
          <a:p>
            <a:pPr algn="r" rtl="1" fontAlgn="auto">
              <a:spcAft>
                <a:spcPts val="0"/>
              </a:spcAft>
              <a:defRPr/>
            </a:pPr>
            <a:r>
              <a:rPr lang="en-US" sz="3200" b="1">
                <a:solidFill>
                  <a:srgbClr val="336699"/>
                </a:solidFill>
                <a:effectLst>
                  <a:outerShdw blurRad="38100" dist="38100" dir="2700000" algn="tl">
                    <a:srgbClr val="000000"/>
                  </a:outerShdw>
                </a:effectLst>
                <a:latin typeface="Arial" charset="0"/>
                <a:cs typeface="Arial" charset="0"/>
              </a:rPr>
              <a:t>EBHC</a:t>
            </a:r>
          </a:p>
        </p:txBody>
      </p:sp>
      <p:sp>
        <p:nvSpPr>
          <p:cNvPr id="555015" name="Text Box 7"/>
          <p:cNvSpPr txBox="1">
            <a:spLocks noChangeArrowheads="1"/>
          </p:cNvSpPr>
          <p:nvPr/>
        </p:nvSpPr>
        <p:spPr bwMode="auto">
          <a:xfrm>
            <a:off x="5181600" y="3962400"/>
            <a:ext cx="1524000" cy="579438"/>
          </a:xfrm>
          <a:prstGeom prst="rect">
            <a:avLst/>
          </a:prstGeom>
          <a:noFill/>
          <a:ln w="9525">
            <a:noFill/>
            <a:miter lim="800000"/>
            <a:headEnd/>
            <a:tailEnd/>
          </a:ln>
          <a:effectLst/>
        </p:spPr>
        <p:txBody>
          <a:bodyPr>
            <a:spAutoFit/>
          </a:bodyPr>
          <a:lstStyle/>
          <a:p>
            <a:pPr algn="r" rtl="1" fontAlgn="auto">
              <a:spcAft>
                <a:spcPts val="0"/>
              </a:spcAft>
              <a:defRPr/>
            </a:pPr>
            <a:r>
              <a:rPr lang="en-US" sz="3200" b="1">
                <a:solidFill>
                  <a:srgbClr val="FFFFFF"/>
                </a:solidFill>
                <a:effectLst>
                  <a:outerShdw blurRad="38100" dist="38100" dir="2700000" algn="tl">
                    <a:srgbClr val="000000"/>
                  </a:outerShdw>
                </a:effectLst>
                <a:latin typeface="Arial" charset="0"/>
                <a:cs typeface="Arial" charset="0"/>
              </a:rPr>
              <a:t>EBCP</a:t>
            </a:r>
          </a:p>
        </p:txBody>
      </p:sp>
      <p:sp>
        <p:nvSpPr>
          <p:cNvPr id="555016" name="Text Box 8"/>
          <p:cNvSpPr txBox="1">
            <a:spLocks noChangeArrowheads="1"/>
          </p:cNvSpPr>
          <p:nvPr/>
        </p:nvSpPr>
        <p:spPr bwMode="auto">
          <a:xfrm>
            <a:off x="2895600" y="3962400"/>
            <a:ext cx="1087438" cy="579438"/>
          </a:xfrm>
          <a:prstGeom prst="rect">
            <a:avLst/>
          </a:prstGeom>
          <a:noFill/>
          <a:ln w="9525">
            <a:noFill/>
            <a:miter lim="800000"/>
            <a:headEnd/>
            <a:tailEnd/>
          </a:ln>
          <a:effectLst/>
        </p:spPr>
        <p:txBody>
          <a:bodyPr wrap="none">
            <a:spAutoFit/>
          </a:bodyPr>
          <a:lstStyle/>
          <a:p>
            <a:pPr algn="r" rtl="1" fontAlgn="auto">
              <a:spcAft>
                <a:spcPts val="0"/>
              </a:spcAft>
              <a:defRPr/>
            </a:pPr>
            <a:r>
              <a:rPr lang="en-US" sz="3200" b="1">
                <a:solidFill>
                  <a:schemeClr val="bg1"/>
                </a:solidFill>
                <a:effectLst>
                  <a:outerShdw blurRad="38100" dist="38100" dir="2700000" algn="tl">
                    <a:srgbClr val="000000"/>
                  </a:outerShdw>
                </a:effectLst>
                <a:latin typeface="Arial" charset="0"/>
                <a:cs typeface="Arial" charset="0"/>
              </a:rPr>
              <a:t>EBM</a:t>
            </a:r>
          </a:p>
        </p:txBody>
      </p:sp>
      <p:sp>
        <p:nvSpPr>
          <p:cNvPr id="555018" name="Rectangle 10"/>
          <p:cNvSpPr>
            <a:spLocks noChangeArrowheads="1"/>
          </p:cNvSpPr>
          <p:nvPr/>
        </p:nvSpPr>
        <p:spPr bwMode="auto">
          <a:xfrm>
            <a:off x="1714500" y="357188"/>
            <a:ext cx="5715000" cy="714375"/>
          </a:xfrm>
          <a:prstGeom prst="rect">
            <a:avLst/>
          </a:prstGeom>
          <a:solidFill>
            <a:srgbClr val="CCFFCC"/>
          </a:solidFill>
          <a:ln w="9525">
            <a:noFill/>
            <a:miter lim="800000"/>
            <a:headEnd/>
            <a:tailEnd/>
          </a:ln>
          <a:effectLst/>
        </p:spPr>
        <p:txBody>
          <a:bodyPr anchor="ctr"/>
          <a:lstStyle/>
          <a:p>
            <a:pPr marL="838200" indent="-838200" algn="ctr" rtl="1" fontAlgn="auto">
              <a:spcAft>
                <a:spcPts val="0"/>
              </a:spcAft>
              <a:buSzPct val="60000"/>
              <a:defRPr/>
            </a:pPr>
            <a:r>
              <a:rPr lang="en-US" sz="4400" dirty="0">
                <a:solidFill>
                  <a:srgbClr val="000000"/>
                </a:solidFill>
                <a:effectLst>
                  <a:outerShdw blurRad="38100" dist="38100" dir="2700000" algn="tl">
                    <a:srgbClr val="000000"/>
                  </a:outerShdw>
                </a:effectLst>
                <a:latin typeface="Arial" charset="0"/>
                <a:cs typeface="Arial" charset="0"/>
              </a:rPr>
              <a:t> </a:t>
            </a:r>
            <a:r>
              <a:rPr lang="en-US" sz="3600" b="1" dirty="0">
                <a:solidFill>
                  <a:srgbClr val="000000"/>
                </a:solidFill>
                <a:latin typeface="Arial" charset="0"/>
                <a:cs typeface="Arial" charset="0"/>
              </a:rPr>
              <a:t>EBM, EBCP &amp; EBHC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5013"/>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grpId="0" nodeType="afterEffect">
                                  <p:stCondLst>
                                    <p:cond delay="0"/>
                                  </p:stCondLst>
                                  <p:childTnLst>
                                    <p:set>
                                      <p:cBhvr>
                                        <p:cTn id="9" dur="1" fill="hold">
                                          <p:stCondLst>
                                            <p:cond delay="0"/>
                                          </p:stCondLst>
                                        </p:cTn>
                                        <p:tgtEl>
                                          <p:spTgt spid="555016"/>
                                        </p:tgtEl>
                                        <p:attrNameLst>
                                          <p:attrName>style.visibility</p:attrName>
                                        </p:attrNameLst>
                                      </p:cBhvr>
                                      <p:to>
                                        <p:strVal val="visible"/>
                                      </p:to>
                                    </p:set>
                                    <p:animEffect transition="in" filter="box(out)">
                                      <p:cBhvr>
                                        <p:cTn id="10" dur="500"/>
                                        <p:tgtEl>
                                          <p:spTgt spid="55501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5012"/>
                                        </p:tgtEl>
                                        <p:attrNameLst>
                                          <p:attrName>style.visibility</p:attrName>
                                        </p:attrNameLst>
                                      </p:cBhvr>
                                      <p:to>
                                        <p:strVal val="visible"/>
                                      </p:to>
                                    </p:set>
                                  </p:childTnLst>
                                </p:cTn>
                              </p:par>
                            </p:childTnLst>
                          </p:cTn>
                        </p:par>
                        <p:par>
                          <p:cTn id="15" fill="hold">
                            <p:stCondLst>
                              <p:cond delay="500"/>
                            </p:stCondLst>
                            <p:childTnLst>
                              <p:par>
                                <p:cTn id="16" presetID="5" presetClass="entr" presetSubtype="10" fill="hold" grpId="0" nodeType="afterEffect">
                                  <p:stCondLst>
                                    <p:cond delay="0"/>
                                  </p:stCondLst>
                                  <p:childTnLst>
                                    <p:set>
                                      <p:cBhvr>
                                        <p:cTn id="17" dur="1" fill="hold">
                                          <p:stCondLst>
                                            <p:cond delay="0"/>
                                          </p:stCondLst>
                                        </p:cTn>
                                        <p:tgtEl>
                                          <p:spTgt spid="555015"/>
                                        </p:tgtEl>
                                        <p:attrNameLst>
                                          <p:attrName>style.visibility</p:attrName>
                                        </p:attrNameLst>
                                      </p:cBhvr>
                                      <p:to>
                                        <p:strVal val="visible"/>
                                      </p:to>
                                    </p:set>
                                    <p:animEffect transition="in" filter="checkerboard(across)">
                                      <p:cBhvr>
                                        <p:cTn id="18" dur="500"/>
                                        <p:tgtEl>
                                          <p:spTgt spid="5550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55011"/>
                                        </p:tgtEl>
                                        <p:attrNameLst>
                                          <p:attrName>style.visibility</p:attrName>
                                        </p:attrNameLst>
                                      </p:cBhvr>
                                      <p:to>
                                        <p:strVal val="visible"/>
                                      </p:to>
                                    </p:se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555014"/>
                                        </p:tgtEl>
                                        <p:attrNameLst>
                                          <p:attrName>style.visibility</p:attrName>
                                        </p:attrNameLst>
                                      </p:cBhvr>
                                      <p:to>
                                        <p:strVal val="visible"/>
                                      </p:to>
                                    </p:set>
                                    <p:animEffect transition="in" filter="wipe(left)">
                                      <p:cBhvr>
                                        <p:cTn id="26" dur="500"/>
                                        <p:tgtEl>
                                          <p:spTgt spid="555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1" grpId="0" animBg="1" autoUpdateAnimBg="0"/>
      <p:bldP spid="555012" grpId="0" animBg="1" autoUpdateAnimBg="0"/>
      <p:bldP spid="555013" grpId="0" animBg="1"/>
      <p:bldP spid="555014" grpId="0" autoUpdateAnimBg="0"/>
      <p:bldP spid="555015" grpId="0" autoUpdateAnimBg="0"/>
      <p:bldP spid="55501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571500" y="1214438"/>
            <a:ext cx="8229600" cy="1143000"/>
          </a:xfrm>
        </p:spPr>
        <p:txBody>
          <a:bodyPr lIns="92075" tIns="46038" rIns="92075" bIns="46038" rtlCol="1" anchor="b">
            <a:normAutofit/>
          </a:bodyPr>
          <a:lstStyle/>
          <a:p>
            <a:pPr fontAlgn="auto">
              <a:spcAft>
                <a:spcPts val="0"/>
              </a:spcAft>
              <a:defRPr/>
            </a:pPr>
            <a:r>
              <a:rPr lang="en-US" b="1" dirty="0" smtClean="0">
                <a:solidFill>
                  <a:srgbClr val="006666"/>
                </a:solidFill>
                <a:effectLst>
                  <a:outerShdw blurRad="38100" dist="38100" dir="2700000" algn="tl">
                    <a:srgbClr val="000000"/>
                  </a:outerShdw>
                </a:effectLst>
                <a:latin typeface="Arial" charset="0"/>
              </a:rPr>
              <a:t>Is It Something New?</a:t>
            </a:r>
          </a:p>
        </p:txBody>
      </p:sp>
      <p:sp>
        <p:nvSpPr>
          <p:cNvPr id="391171" name="Rectangle 3"/>
          <p:cNvSpPr>
            <a:spLocks noGrp="1" noChangeArrowheads="1"/>
          </p:cNvSpPr>
          <p:nvPr>
            <p:ph type="body" idx="1"/>
          </p:nvPr>
        </p:nvSpPr>
        <p:spPr>
          <a:xfrm>
            <a:off x="2209800" y="3048000"/>
            <a:ext cx="7772400" cy="3276600"/>
          </a:xfrm>
        </p:spPr>
        <p:txBody>
          <a:bodyPr lIns="92075" tIns="46038" rIns="92075" bIns="46038" rtlCol="1">
            <a:normAutofit/>
          </a:bodyPr>
          <a:lstStyle/>
          <a:p>
            <a:pPr fontAlgn="auto">
              <a:lnSpc>
                <a:spcPct val="120000"/>
              </a:lnSpc>
              <a:spcAft>
                <a:spcPts val="0"/>
              </a:spcAft>
              <a:buFont typeface="Wingdings" pitchFamily="2" charset="2"/>
              <a:buChar char="ü"/>
              <a:defRPr/>
            </a:pPr>
            <a:r>
              <a:rPr lang="en-US" sz="3600" dirty="0" smtClean="0">
                <a:solidFill>
                  <a:srgbClr val="E20071"/>
                </a:solidFill>
              </a:rPr>
              <a:t>  </a:t>
            </a:r>
            <a:r>
              <a:rPr lang="en-US" dirty="0" smtClean="0">
                <a:solidFill>
                  <a:srgbClr val="E20071"/>
                </a:solidFill>
                <a:effectLst>
                  <a:outerShdw blurRad="38100" dist="38100" dir="2700000" algn="tl">
                    <a:srgbClr val="000000"/>
                  </a:outerShdw>
                </a:effectLst>
              </a:rPr>
              <a:t>The term</a:t>
            </a:r>
          </a:p>
          <a:p>
            <a:pPr fontAlgn="auto">
              <a:lnSpc>
                <a:spcPct val="120000"/>
              </a:lnSpc>
              <a:spcAft>
                <a:spcPts val="0"/>
              </a:spcAft>
              <a:buFont typeface="Wingdings" pitchFamily="2" charset="2"/>
              <a:buChar char="ü"/>
              <a:defRPr/>
            </a:pPr>
            <a:r>
              <a:rPr lang="en-US" sz="3600" dirty="0" smtClean="0">
                <a:solidFill>
                  <a:srgbClr val="FFCC00"/>
                </a:solidFill>
              </a:rPr>
              <a:t>  </a:t>
            </a:r>
            <a:r>
              <a:rPr lang="en-US" dirty="0" smtClean="0">
                <a:solidFill>
                  <a:srgbClr val="FFCC00"/>
                </a:solidFill>
                <a:effectLst>
                  <a:outerShdw blurRad="38100" dist="38100" dir="2700000" algn="tl">
                    <a:srgbClr val="000000"/>
                  </a:outerShdw>
                </a:effectLst>
              </a:rPr>
              <a:t>Formalization of the process</a:t>
            </a:r>
            <a:r>
              <a:rPr lang="en-US" sz="3600" dirty="0" smtClean="0">
                <a:solidFill>
                  <a:srgbClr val="00DA82"/>
                </a:solidFill>
                <a:effectLst>
                  <a:outerShdw blurRad="38100" dist="38100" dir="2700000" algn="tl">
                    <a:srgbClr val="000000"/>
                  </a:outerShdw>
                </a:effectLst>
              </a:rPr>
              <a:t> </a:t>
            </a:r>
          </a:p>
          <a:p>
            <a:pPr fontAlgn="auto">
              <a:lnSpc>
                <a:spcPct val="120000"/>
              </a:lnSpc>
              <a:spcAft>
                <a:spcPts val="0"/>
              </a:spcAft>
              <a:buFont typeface="Wingdings" pitchFamily="2" charset="2"/>
              <a:buChar char="ü"/>
              <a:defRPr/>
            </a:pPr>
            <a:r>
              <a:rPr lang="en-US" sz="3600" dirty="0" smtClean="0">
                <a:solidFill>
                  <a:srgbClr val="00DA82"/>
                </a:solidFill>
                <a:effectLst>
                  <a:outerShdw blurRad="38100" dist="38100" dir="2700000" algn="tl">
                    <a:srgbClr val="000000"/>
                  </a:outerShdw>
                </a:effectLst>
              </a:rPr>
              <a:t>  </a:t>
            </a:r>
            <a:r>
              <a:rPr lang="en-US" dirty="0" smtClean="0">
                <a:solidFill>
                  <a:srgbClr val="00DA82"/>
                </a:solidFill>
                <a:effectLst>
                  <a:outerShdw blurRad="38100" dist="38100" dir="2700000" algn="tl">
                    <a:srgbClr val="000000"/>
                  </a:outerShdw>
                </a:effectLst>
              </a:rPr>
              <a:t>The systems and technology</a:t>
            </a:r>
            <a:r>
              <a:rPr lang="en-US" sz="3600" dirty="0" smtClean="0">
                <a:solidFill>
                  <a:srgbClr val="FFCC00"/>
                </a:solidFill>
              </a:rPr>
              <a:t> </a:t>
            </a:r>
          </a:p>
          <a:p>
            <a:pPr fontAlgn="auto">
              <a:lnSpc>
                <a:spcPct val="120000"/>
              </a:lnSpc>
              <a:spcAft>
                <a:spcPts val="0"/>
              </a:spcAft>
              <a:buFont typeface="Wingdings" pitchFamily="2" charset="2"/>
              <a:buNone/>
              <a:defRPr/>
            </a:pPr>
            <a:r>
              <a:rPr lang="en-US" sz="3600" b="1" dirty="0" smtClean="0">
                <a:solidFill>
                  <a:srgbClr val="006666"/>
                </a:solidFill>
                <a:latin typeface="Comic Sans MS" pitchFamily="66" charset="0"/>
              </a:rPr>
              <a:t>X</a:t>
            </a:r>
            <a:r>
              <a:rPr lang="en-US" sz="3600" b="1" dirty="0" smtClean="0">
                <a:solidFill>
                  <a:srgbClr val="006666"/>
                </a:solidFill>
              </a:rPr>
              <a:t>  THE ACTIVITIES	</a:t>
            </a:r>
            <a:r>
              <a:rPr lang="en-US" b="1" dirty="0" smtClean="0">
                <a:solidFill>
                  <a:schemeClr val="hlink"/>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animEffect transition="in" filter="dissolve">
                                      <p:cBhvr>
                                        <p:cTn id="7" dur="500"/>
                                        <p:tgtEl>
                                          <p:spTgt spid="391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1171">
                                            <p:txEl>
                                              <p:pRg st="1" end="1"/>
                                            </p:txEl>
                                          </p:spTgt>
                                        </p:tgtEl>
                                        <p:attrNameLst>
                                          <p:attrName>style.visibility</p:attrName>
                                        </p:attrNameLst>
                                      </p:cBhvr>
                                      <p:to>
                                        <p:strVal val="visible"/>
                                      </p:to>
                                    </p:set>
                                    <p:animEffect transition="in" filter="dissolve">
                                      <p:cBhvr>
                                        <p:cTn id="12" dur="500"/>
                                        <p:tgtEl>
                                          <p:spTgt spid="391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1171">
                                            <p:txEl>
                                              <p:pRg st="2" end="2"/>
                                            </p:txEl>
                                          </p:spTgt>
                                        </p:tgtEl>
                                        <p:attrNameLst>
                                          <p:attrName>style.visibility</p:attrName>
                                        </p:attrNameLst>
                                      </p:cBhvr>
                                      <p:to>
                                        <p:strVal val="visible"/>
                                      </p:to>
                                    </p:set>
                                    <p:animEffect transition="in" filter="dissolve">
                                      <p:cBhvr>
                                        <p:cTn id="17" dur="500"/>
                                        <p:tgtEl>
                                          <p:spTgt spid="391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91171">
                                            <p:txEl>
                                              <p:pRg st="3" end="3"/>
                                            </p:txEl>
                                          </p:spTgt>
                                        </p:tgtEl>
                                        <p:attrNameLst>
                                          <p:attrName>style.visibility</p:attrName>
                                        </p:attrNameLst>
                                      </p:cBhvr>
                                      <p:to>
                                        <p:strVal val="visible"/>
                                      </p:to>
                                    </p:set>
                                    <p:animEffect transition="in" filter="fade">
                                      <p:cBhvr>
                                        <p:cTn id="22" dur="1000"/>
                                        <p:tgtEl>
                                          <p:spTgt spid="391171">
                                            <p:txEl>
                                              <p:pRg st="3" end="3"/>
                                            </p:txEl>
                                          </p:spTgt>
                                        </p:tgtEl>
                                      </p:cBhvr>
                                    </p:animEffect>
                                    <p:anim calcmode="lin" valueType="num">
                                      <p:cBhvr>
                                        <p:cTn id="23" dur="1000" fill="hold"/>
                                        <p:tgtEl>
                                          <p:spTgt spid="39117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91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271463" y="5256213"/>
            <a:ext cx="1978025" cy="1187450"/>
          </a:xfrm>
          <a:prstGeom prst="rect">
            <a:avLst/>
          </a:prstGeom>
          <a:noFill/>
          <a:ln w="9525">
            <a:noFill/>
            <a:miter lim="800000"/>
            <a:headEnd/>
            <a:tailEnd/>
          </a:ln>
        </p:spPr>
        <p:txBody>
          <a:bodyPr>
            <a:spAutoFit/>
          </a:bodyPr>
          <a:lstStyle/>
          <a:p>
            <a:pPr algn="r" rtl="1"/>
            <a:r>
              <a:rPr lang="en-US" sz="1200">
                <a:latin typeface="Calibri" pitchFamily="34" charset="0"/>
              </a:rPr>
              <a:t>For I once saved one group by it, while I intentionally neglected another group. </a:t>
            </a:r>
          </a:p>
          <a:p>
            <a:pPr algn="r" rtl="1"/>
            <a:r>
              <a:rPr lang="en-US" sz="1200" u="sng">
                <a:latin typeface="Calibri" pitchFamily="34" charset="0"/>
              </a:rPr>
              <a:t>By doing that, I wished to reach a conclusion </a:t>
            </a:r>
            <a:r>
              <a:rPr lang="en-US" sz="1200">
                <a:latin typeface="Calibri" pitchFamily="34" charset="0"/>
              </a:rPr>
              <a:t>. </a:t>
            </a:r>
          </a:p>
        </p:txBody>
      </p:sp>
      <p:sp>
        <p:nvSpPr>
          <p:cNvPr id="30723" name="Line 6"/>
          <p:cNvSpPr>
            <a:spLocks noChangeShapeType="1"/>
          </p:cNvSpPr>
          <p:nvPr/>
        </p:nvSpPr>
        <p:spPr bwMode="auto">
          <a:xfrm>
            <a:off x="301625" y="3429000"/>
            <a:ext cx="8742363" cy="0"/>
          </a:xfrm>
          <a:prstGeom prst="line">
            <a:avLst/>
          </a:prstGeom>
          <a:noFill/>
          <a:ln w="57150">
            <a:solidFill>
              <a:schemeClr val="tx1"/>
            </a:solidFill>
            <a:round/>
            <a:headEnd/>
            <a:tailEnd/>
          </a:ln>
        </p:spPr>
        <p:txBody>
          <a:bodyPr/>
          <a:lstStyle/>
          <a:p>
            <a:endParaRPr lang="en-US"/>
          </a:p>
        </p:txBody>
      </p:sp>
      <p:pic>
        <p:nvPicPr>
          <p:cNvPr id="30724" name="Picture 7"/>
          <p:cNvPicPr>
            <a:picLocks noChangeAspect="1" noChangeArrowheads="1"/>
          </p:cNvPicPr>
          <p:nvPr/>
        </p:nvPicPr>
        <p:blipFill>
          <a:blip r:embed="rId3" cstate="print"/>
          <a:srcRect/>
          <a:stretch>
            <a:fillRect/>
          </a:stretch>
        </p:blipFill>
        <p:spPr bwMode="auto">
          <a:xfrm>
            <a:off x="323850" y="3505200"/>
            <a:ext cx="1177925" cy="1412875"/>
          </a:xfrm>
          <a:prstGeom prst="rect">
            <a:avLst/>
          </a:prstGeom>
          <a:noFill/>
          <a:ln w="9525">
            <a:noFill/>
            <a:miter lim="800000"/>
            <a:headEnd/>
            <a:tailEnd/>
          </a:ln>
        </p:spPr>
      </p:pic>
      <p:sp>
        <p:nvSpPr>
          <p:cNvPr id="30725" name="Text Box 8"/>
          <p:cNvSpPr txBox="1">
            <a:spLocks noChangeArrowheads="1"/>
          </p:cNvSpPr>
          <p:nvPr/>
        </p:nvSpPr>
        <p:spPr bwMode="auto">
          <a:xfrm>
            <a:off x="325438" y="4943475"/>
            <a:ext cx="1025525" cy="336550"/>
          </a:xfrm>
          <a:prstGeom prst="rect">
            <a:avLst/>
          </a:prstGeom>
          <a:noFill/>
          <a:ln w="9525">
            <a:noFill/>
            <a:miter lim="800000"/>
            <a:headEnd/>
            <a:tailEnd/>
          </a:ln>
        </p:spPr>
        <p:txBody>
          <a:bodyPr wrap="none">
            <a:spAutoFit/>
          </a:bodyPr>
          <a:lstStyle/>
          <a:p>
            <a:pPr algn="r" rtl="1"/>
            <a:r>
              <a:rPr lang="en-GB" sz="1600">
                <a:latin typeface="Calibri" pitchFamily="34" charset="0"/>
              </a:rPr>
              <a:t>Al-Rhazi</a:t>
            </a:r>
            <a:endParaRPr lang="en-US" sz="1600">
              <a:latin typeface="Calibri" pitchFamily="34" charset="0"/>
            </a:endParaRPr>
          </a:p>
        </p:txBody>
      </p:sp>
      <p:sp>
        <p:nvSpPr>
          <p:cNvPr id="30726" name="Text Box 11"/>
          <p:cNvSpPr txBox="1">
            <a:spLocks noChangeArrowheads="1"/>
          </p:cNvSpPr>
          <p:nvPr/>
        </p:nvSpPr>
        <p:spPr bwMode="auto">
          <a:xfrm>
            <a:off x="284163" y="3092450"/>
            <a:ext cx="8593137" cy="366713"/>
          </a:xfrm>
          <a:prstGeom prst="rect">
            <a:avLst/>
          </a:prstGeom>
          <a:noFill/>
          <a:ln w="9525">
            <a:noFill/>
            <a:miter lim="800000"/>
            <a:headEnd/>
            <a:tailEnd/>
          </a:ln>
        </p:spPr>
        <p:txBody>
          <a:bodyPr>
            <a:spAutoFit/>
          </a:bodyPr>
          <a:lstStyle/>
          <a:p>
            <a:pPr algn="r" rtl="1"/>
            <a:r>
              <a:rPr lang="en-GB">
                <a:latin typeface="Calibri" pitchFamily="34" charset="0"/>
              </a:rPr>
              <a:t>900 AD       1780          1840       1937/48        1967              1970’s</a:t>
            </a:r>
            <a:endParaRPr lang="en-US">
              <a:latin typeface="Calibri" pitchFamily="34" charset="0"/>
            </a:endParaRPr>
          </a:p>
        </p:txBody>
      </p:sp>
      <p:grpSp>
        <p:nvGrpSpPr>
          <p:cNvPr id="2" name="Group 26"/>
          <p:cNvGrpSpPr>
            <a:grpSpLocks/>
          </p:cNvGrpSpPr>
          <p:nvPr/>
        </p:nvGrpSpPr>
        <p:grpSpPr bwMode="auto">
          <a:xfrm>
            <a:off x="5494338" y="3556000"/>
            <a:ext cx="1682750" cy="2220913"/>
            <a:chOff x="3630" y="2235"/>
            <a:chExt cx="1060" cy="1399"/>
          </a:xfrm>
        </p:grpSpPr>
        <p:pic>
          <p:nvPicPr>
            <p:cNvPr id="30741" name="Picture 10"/>
            <p:cNvPicPr>
              <a:picLocks noChangeAspect="1" noChangeArrowheads="1"/>
            </p:cNvPicPr>
            <p:nvPr/>
          </p:nvPicPr>
          <p:blipFill>
            <a:blip r:embed="rId4" cstate="print"/>
            <a:srcRect/>
            <a:stretch>
              <a:fillRect/>
            </a:stretch>
          </p:blipFill>
          <p:spPr bwMode="auto">
            <a:xfrm>
              <a:off x="3682" y="2235"/>
              <a:ext cx="900" cy="972"/>
            </a:xfrm>
            <a:prstGeom prst="rect">
              <a:avLst/>
            </a:prstGeom>
            <a:noFill/>
            <a:ln w="9525">
              <a:noFill/>
              <a:miter lim="800000"/>
              <a:headEnd/>
              <a:tailEnd/>
            </a:ln>
          </p:spPr>
        </p:pic>
        <p:sp>
          <p:nvSpPr>
            <p:cNvPr id="30742" name="Rectangle 12"/>
            <p:cNvSpPr>
              <a:spLocks noChangeArrowheads="1"/>
            </p:cNvSpPr>
            <p:nvPr/>
          </p:nvSpPr>
          <p:spPr bwMode="auto">
            <a:xfrm>
              <a:off x="3630" y="3231"/>
              <a:ext cx="1060" cy="403"/>
            </a:xfrm>
            <a:prstGeom prst="rect">
              <a:avLst/>
            </a:prstGeom>
            <a:noFill/>
            <a:ln w="9525">
              <a:noFill/>
              <a:miter lim="800000"/>
              <a:headEnd/>
              <a:tailEnd/>
            </a:ln>
          </p:spPr>
          <p:txBody>
            <a:bodyPr>
              <a:spAutoFit/>
            </a:bodyPr>
            <a:lstStyle/>
            <a:p>
              <a:pPr algn="r" rtl="1"/>
              <a:r>
                <a:rPr lang="en-US" sz="1200" b="1">
                  <a:latin typeface="Calibri" pitchFamily="34" charset="0"/>
                </a:rPr>
                <a:t>Alvan Feinstein</a:t>
              </a:r>
            </a:p>
            <a:p>
              <a:pPr algn="r" rtl="1"/>
              <a:r>
                <a:rPr lang="en-US" sz="1200">
                  <a:latin typeface="Calibri" pitchFamily="34" charset="0"/>
                </a:rPr>
                <a:t>publishes his book</a:t>
              </a:r>
            </a:p>
            <a:p>
              <a:pPr algn="r" rtl="1"/>
              <a:r>
                <a:rPr lang="en-GB" sz="1200" i="1">
                  <a:latin typeface="Calibri" pitchFamily="34" charset="0"/>
                </a:rPr>
                <a:t>Clinical Judgement</a:t>
              </a:r>
              <a:endParaRPr lang="en-US" sz="1200" i="1">
                <a:latin typeface="Calibri" pitchFamily="34" charset="0"/>
              </a:endParaRPr>
            </a:p>
          </p:txBody>
        </p:sp>
      </p:grpSp>
      <p:grpSp>
        <p:nvGrpSpPr>
          <p:cNvPr id="3" name="Group 23"/>
          <p:cNvGrpSpPr>
            <a:grpSpLocks/>
          </p:cNvGrpSpPr>
          <p:nvPr/>
        </p:nvGrpSpPr>
        <p:grpSpPr bwMode="auto">
          <a:xfrm>
            <a:off x="1441450" y="611188"/>
            <a:ext cx="1682750" cy="2493962"/>
            <a:chOff x="908" y="489"/>
            <a:chExt cx="1060" cy="1571"/>
          </a:xfrm>
        </p:grpSpPr>
        <p:pic>
          <p:nvPicPr>
            <p:cNvPr id="30739" name="Picture 9" descr="JLIND"/>
            <p:cNvPicPr>
              <a:picLocks noChangeAspect="1" noChangeArrowheads="1"/>
            </p:cNvPicPr>
            <p:nvPr/>
          </p:nvPicPr>
          <p:blipFill>
            <a:blip r:embed="rId5" cstate="print"/>
            <a:srcRect/>
            <a:stretch>
              <a:fillRect/>
            </a:stretch>
          </p:blipFill>
          <p:spPr bwMode="auto">
            <a:xfrm>
              <a:off x="933" y="489"/>
              <a:ext cx="737" cy="965"/>
            </a:xfrm>
            <a:prstGeom prst="rect">
              <a:avLst/>
            </a:prstGeom>
            <a:noFill/>
            <a:ln w="9525">
              <a:noFill/>
              <a:miter lim="800000"/>
              <a:headEnd/>
              <a:tailEnd/>
            </a:ln>
          </p:spPr>
        </p:pic>
        <p:sp>
          <p:nvSpPr>
            <p:cNvPr id="30740" name="Rectangle 13"/>
            <p:cNvSpPr>
              <a:spLocks noChangeArrowheads="1"/>
            </p:cNvSpPr>
            <p:nvPr/>
          </p:nvSpPr>
          <p:spPr bwMode="auto">
            <a:xfrm>
              <a:off x="908" y="1542"/>
              <a:ext cx="1060" cy="518"/>
            </a:xfrm>
            <a:prstGeom prst="rect">
              <a:avLst/>
            </a:prstGeom>
            <a:noFill/>
            <a:ln w="9525">
              <a:noFill/>
              <a:miter lim="800000"/>
              <a:headEnd/>
              <a:tailEnd/>
            </a:ln>
          </p:spPr>
          <p:txBody>
            <a:bodyPr>
              <a:spAutoFit/>
            </a:bodyPr>
            <a:lstStyle/>
            <a:p>
              <a:pPr algn="r" rtl="1"/>
              <a:r>
                <a:rPr lang="en-US" sz="1200" b="1">
                  <a:latin typeface="Calibri" pitchFamily="34" charset="0"/>
                </a:rPr>
                <a:t>James Lind</a:t>
              </a:r>
            </a:p>
            <a:p>
              <a:pPr algn="r" rtl="1"/>
              <a:r>
                <a:rPr lang="en-US" sz="1200">
                  <a:latin typeface="Calibri" pitchFamily="34" charset="0"/>
                </a:rPr>
                <a:t>publishes review &amp; clinical trial in</a:t>
              </a:r>
            </a:p>
            <a:p>
              <a:pPr algn="r" rtl="1"/>
              <a:r>
                <a:rPr lang="en-GB" sz="1200" i="1">
                  <a:latin typeface="Calibri" pitchFamily="34" charset="0"/>
                </a:rPr>
                <a:t>Treatise on Scurvy</a:t>
              </a:r>
              <a:endParaRPr lang="en-US" sz="1200" i="1">
                <a:latin typeface="Calibri" pitchFamily="34" charset="0"/>
              </a:endParaRPr>
            </a:p>
          </p:txBody>
        </p:sp>
      </p:grpSp>
      <p:grpSp>
        <p:nvGrpSpPr>
          <p:cNvPr id="4" name="Group 28"/>
          <p:cNvGrpSpPr>
            <a:grpSpLocks/>
          </p:cNvGrpSpPr>
          <p:nvPr/>
        </p:nvGrpSpPr>
        <p:grpSpPr bwMode="auto">
          <a:xfrm>
            <a:off x="2687638" y="3505200"/>
            <a:ext cx="1884362" cy="3200400"/>
            <a:chOff x="2018" y="2212"/>
            <a:chExt cx="1187" cy="2016"/>
          </a:xfrm>
        </p:grpSpPr>
        <p:pic>
          <p:nvPicPr>
            <p:cNvPr id="30737" name="Picture 14"/>
            <p:cNvPicPr>
              <a:picLocks noChangeAspect="1" noChangeArrowheads="1"/>
            </p:cNvPicPr>
            <p:nvPr/>
          </p:nvPicPr>
          <p:blipFill>
            <a:blip r:embed="rId6" cstate="print"/>
            <a:srcRect/>
            <a:stretch>
              <a:fillRect/>
            </a:stretch>
          </p:blipFill>
          <p:spPr bwMode="auto">
            <a:xfrm>
              <a:off x="2018" y="2212"/>
              <a:ext cx="929" cy="1284"/>
            </a:xfrm>
            <a:prstGeom prst="rect">
              <a:avLst/>
            </a:prstGeom>
            <a:noFill/>
            <a:ln w="9525">
              <a:noFill/>
              <a:miter lim="800000"/>
              <a:headEnd/>
              <a:tailEnd/>
            </a:ln>
          </p:spPr>
        </p:pic>
        <p:sp>
          <p:nvSpPr>
            <p:cNvPr id="30738" name="Rectangle 15"/>
            <p:cNvSpPr>
              <a:spLocks noChangeArrowheads="1"/>
            </p:cNvSpPr>
            <p:nvPr/>
          </p:nvSpPr>
          <p:spPr bwMode="auto">
            <a:xfrm>
              <a:off x="2069" y="3480"/>
              <a:ext cx="1136" cy="748"/>
            </a:xfrm>
            <a:prstGeom prst="rect">
              <a:avLst/>
            </a:prstGeom>
            <a:noFill/>
            <a:ln w="9525">
              <a:noFill/>
              <a:miter lim="800000"/>
              <a:headEnd/>
              <a:tailEnd/>
            </a:ln>
          </p:spPr>
          <p:txBody>
            <a:bodyPr>
              <a:spAutoFit/>
            </a:bodyPr>
            <a:lstStyle/>
            <a:p>
              <a:pPr algn="r" rtl="1"/>
              <a:r>
                <a:rPr lang="en-GB" sz="1200" b="1">
                  <a:latin typeface="Calibri" pitchFamily="34" charset="0"/>
                </a:rPr>
                <a:t>Pierre Louis</a:t>
              </a:r>
              <a:endParaRPr lang="en-US" sz="1200" b="1">
                <a:latin typeface="Calibri" pitchFamily="34" charset="0"/>
              </a:endParaRPr>
            </a:p>
            <a:p>
              <a:pPr algn="r" rtl="1"/>
              <a:r>
                <a:rPr lang="en-US" sz="1200">
                  <a:latin typeface="Calibri" pitchFamily="34" charset="0"/>
                </a:rPr>
                <a:t>Develops his “numerical method” and changes blood letting practice in France</a:t>
              </a:r>
              <a:endParaRPr lang="en-US" sz="1200" i="1">
                <a:latin typeface="Calibri" pitchFamily="34" charset="0"/>
              </a:endParaRPr>
            </a:p>
          </p:txBody>
        </p:sp>
      </p:grpSp>
      <p:grpSp>
        <p:nvGrpSpPr>
          <p:cNvPr id="5" name="Group 27"/>
          <p:cNvGrpSpPr>
            <a:grpSpLocks/>
          </p:cNvGrpSpPr>
          <p:nvPr/>
        </p:nvGrpSpPr>
        <p:grpSpPr bwMode="auto">
          <a:xfrm>
            <a:off x="7559675" y="682625"/>
            <a:ext cx="1457325" cy="4618038"/>
            <a:chOff x="4818" y="478"/>
            <a:chExt cx="918" cy="2909"/>
          </a:xfrm>
        </p:grpSpPr>
        <p:pic>
          <p:nvPicPr>
            <p:cNvPr id="30735" name="Picture 18"/>
            <p:cNvPicPr>
              <a:picLocks noChangeAspect="1" noChangeArrowheads="1"/>
            </p:cNvPicPr>
            <p:nvPr/>
          </p:nvPicPr>
          <p:blipFill>
            <a:blip r:embed="rId7" cstate="print"/>
            <a:srcRect/>
            <a:stretch>
              <a:fillRect/>
            </a:stretch>
          </p:blipFill>
          <p:spPr bwMode="auto">
            <a:xfrm>
              <a:off x="4818" y="478"/>
              <a:ext cx="918" cy="1368"/>
            </a:xfrm>
            <a:prstGeom prst="rect">
              <a:avLst/>
            </a:prstGeom>
            <a:noFill/>
            <a:ln w="9525">
              <a:noFill/>
              <a:miter lim="800000"/>
              <a:headEnd/>
              <a:tailEnd/>
            </a:ln>
          </p:spPr>
        </p:pic>
        <p:pic>
          <p:nvPicPr>
            <p:cNvPr id="30736" name="Picture 20"/>
            <p:cNvPicPr>
              <a:picLocks noChangeAspect="1" noChangeArrowheads="1"/>
            </p:cNvPicPr>
            <p:nvPr/>
          </p:nvPicPr>
          <p:blipFill>
            <a:blip r:embed="rId8" cstate="print"/>
            <a:srcRect/>
            <a:stretch>
              <a:fillRect/>
            </a:stretch>
          </p:blipFill>
          <p:spPr bwMode="auto">
            <a:xfrm>
              <a:off x="4995" y="2284"/>
              <a:ext cx="709" cy="1103"/>
            </a:xfrm>
            <a:prstGeom prst="rect">
              <a:avLst/>
            </a:prstGeom>
            <a:noFill/>
            <a:ln w="9525">
              <a:noFill/>
              <a:miter lim="800000"/>
              <a:headEnd/>
              <a:tailEnd/>
            </a:ln>
          </p:spPr>
        </p:pic>
      </p:grpSp>
      <p:grpSp>
        <p:nvGrpSpPr>
          <p:cNvPr id="6" name="Group 25"/>
          <p:cNvGrpSpPr>
            <a:grpSpLocks/>
          </p:cNvGrpSpPr>
          <p:nvPr/>
        </p:nvGrpSpPr>
        <p:grpSpPr bwMode="auto">
          <a:xfrm>
            <a:off x="3971925" y="668338"/>
            <a:ext cx="2192338" cy="2352675"/>
            <a:chOff x="2799" y="485"/>
            <a:chExt cx="1381" cy="1482"/>
          </a:xfrm>
        </p:grpSpPr>
        <p:pic>
          <p:nvPicPr>
            <p:cNvPr id="30733" name="Picture 21"/>
            <p:cNvPicPr>
              <a:picLocks noChangeAspect="1" noChangeArrowheads="1"/>
            </p:cNvPicPr>
            <p:nvPr/>
          </p:nvPicPr>
          <p:blipFill>
            <a:blip r:embed="rId9" cstate="print"/>
            <a:srcRect/>
            <a:stretch>
              <a:fillRect/>
            </a:stretch>
          </p:blipFill>
          <p:spPr bwMode="auto">
            <a:xfrm>
              <a:off x="2880" y="485"/>
              <a:ext cx="682" cy="931"/>
            </a:xfrm>
            <a:prstGeom prst="rect">
              <a:avLst/>
            </a:prstGeom>
            <a:noFill/>
            <a:ln w="9525">
              <a:noFill/>
              <a:miter lim="800000"/>
              <a:headEnd/>
              <a:tailEnd/>
            </a:ln>
          </p:spPr>
        </p:pic>
        <p:sp>
          <p:nvSpPr>
            <p:cNvPr id="30734" name="Rectangle 22"/>
            <p:cNvSpPr>
              <a:spLocks noChangeArrowheads="1"/>
            </p:cNvSpPr>
            <p:nvPr/>
          </p:nvSpPr>
          <p:spPr bwMode="auto">
            <a:xfrm>
              <a:off x="2799" y="1449"/>
              <a:ext cx="1381" cy="518"/>
            </a:xfrm>
            <a:prstGeom prst="rect">
              <a:avLst/>
            </a:prstGeom>
            <a:noFill/>
            <a:ln w="9525">
              <a:noFill/>
              <a:miter lim="800000"/>
              <a:headEnd/>
              <a:tailEnd/>
            </a:ln>
          </p:spPr>
          <p:txBody>
            <a:bodyPr>
              <a:spAutoFit/>
            </a:bodyPr>
            <a:lstStyle/>
            <a:p>
              <a:pPr algn="r" rtl="1"/>
              <a:r>
                <a:rPr lang="en-US" sz="1200" b="1">
                  <a:latin typeface="Calibri" pitchFamily="34" charset="0"/>
                </a:rPr>
                <a:t>Bradford-Hill</a:t>
              </a:r>
            </a:p>
            <a:p>
              <a:pPr algn="r" rtl="1"/>
              <a:r>
                <a:rPr lang="en-US" sz="1200">
                  <a:latin typeface="Calibri" pitchFamily="34" charset="0"/>
                </a:rPr>
                <a:t>publishes </a:t>
              </a:r>
              <a:r>
                <a:rPr lang="en-US" sz="1200" i="1">
                  <a:latin typeface="Calibri" pitchFamily="34" charset="0"/>
                </a:rPr>
                <a:t>Principles of Medical Statistics &amp;</a:t>
              </a:r>
            </a:p>
            <a:p>
              <a:pPr algn="r" rtl="1"/>
              <a:r>
                <a:rPr lang="en-GB" sz="1200">
                  <a:latin typeface="Calibri" pitchFamily="34" charset="0"/>
                </a:rPr>
                <a:t>MRC trial of streptomycin</a:t>
              </a:r>
              <a:endParaRPr lang="en-US" sz="1200">
                <a:latin typeface="Calibri" pitchFamily="34" charset="0"/>
              </a:endParaRPr>
            </a:p>
          </p:txBody>
        </p:sp>
      </p:grpSp>
      <p:sp>
        <p:nvSpPr>
          <p:cNvPr id="30732" name="Text Box 29"/>
          <p:cNvSpPr txBox="1">
            <a:spLocks noChangeArrowheads="1"/>
          </p:cNvSpPr>
          <p:nvPr/>
        </p:nvSpPr>
        <p:spPr bwMode="auto">
          <a:xfrm>
            <a:off x="338138" y="34925"/>
            <a:ext cx="4635500" cy="366713"/>
          </a:xfrm>
          <a:prstGeom prst="rect">
            <a:avLst/>
          </a:prstGeom>
          <a:noFill/>
          <a:ln w="9525">
            <a:noFill/>
            <a:miter lim="800000"/>
            <a:headEnd/>
            <a:tailEnd/>
          </a:ln>
        </p:spPr>
        <p:txBody>
          <a:bodyPr wrap="none">
            <a:spAutoFit/>
          </a:bodyPr>
          <a:lstStyle/>
          <a:p>
            <a:pPr algn="r" rtl="1"/>
            <a:r>
              <a:rPr lang="en-GB">
                <a:latin typeface="Calibri" pitchFamily="34" charset="0"/>
              </a:rPr>
              <a:t>Some milestones in the history of EBM</a:t>
            </a:r>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8325" name="Picture 5"/>
          <p:cNvPicPr>
            <a:picLocks noGrp="1" noChangeAspect="1" noChangeArrowheads="1"/>
          </p:cNvPicPr>
          <p:nvPr>
            <p:ph/>
          </p:nvPr>
        </p:nvPicPr>
        <p:blipFill>
          <a:blip r:embed="rId3" cstate="print"/>
          <a:srcRect l="15627" t="19064" r="39705" b="31886"/>
          <a:stretch>
            <a:fillRect/>
          </a:stretch>
        </p:blipFill>
        <p:spPr>
          <a:xfrm>
            <a:off x="1066800" y="1600200"/>
            <a:ext cx="7086600" cy="5105400"/>
          </a:xfrm>
          <a:ln w="38100">
            <a:solidFill>
              <a:srgbClr val="000080"/>
            </a:solidFill>
          </a:ln>
        </p:spPr>
      </p:pic>
      <p:sp>
        <p:nvSpPr>
          <p:cNvPr id="568324" name="Rectangle 4"/>
          <p:cNvSpPr>
            <a:spLocks noChangeArrowheads="1"/>
          </p:cNvSpPr>
          <p:nvPr/>
        </p:nvSpPr>
        <p:spPr bwMode="auto">
          <a:xfrm>
            <a:off x="1828800" y="381000"/>
            <a:ext cx="6096000" cy="960438"/>
          </a:xfrm>
          <a:prstGeom prst="rect">
            <a:avLst/>
          </a:prstGeom>
          <a:solidFill>
            <a:srgbClr val="FFFFFF">
              <a:alpha val="77000"/>
            </a:srgbClr>
          </a:solidFill>
          <a:ln w="9525">
            <a:noFill/>
            <a:miter lim="800000"/>
            <a:headEnd/>
            <a:tailEnd/>
          </a:ln>
          <a:effectLst/>
        </p:spPr>
        <p:txBody>
          <a:bodyPr anchor="ctr"/>
          <a:lstStyle/>
          <a:p>
            <a:pPr algn="ctr" rtl="1" fontAlgn="auto">
              <a:spcAft>
                <a:spcPts val="0"/>
              </a:spcAft>
              <a:defRPr/>
            </a:pPr>
            <a:r>
              <a:rPr lang="en-US" sz="4000" b="1">
                <a:solidFill>
                  <a:srgbClr val="005C8A"/>
                </a:solidFill>
                <a:effectLst>
                  <a:outerShdw blurRad="38100" dist="38100" dir="2700000" algn="tl">
                    <a:srgbClr val="C0C0C0"/>
                  </a:outerShdw>
                </a:effectLst>
                <a:latin typeface="Arial" charset="0"/>
                <a:cs typeface="Arial" charset="0"/>
              </a:rPr>
              <a:t>Unexpected Bad Effects</a:t>
            </a:r>
          </a:p>
        </p:txBody>
      </p:sp>
      <p:pic>
        <p:nvPicPr>
          <p:cNvPr id="568326" name="Picture 6" descr="_40133722_thalidomide"/>
          <p:cNvPicPr>
            <a:picLocks noChangeAspect="1" noChangeArrowheads="1"/>
          </p:cNvPicPr>
          <p:nvPr/>
        </p:nvPicPr>
        <p:blipFill>
          <a:blip r:embed="rId4" cstate="print"/>
          <a:srcRect/>
          <a:stretch>
            <a:fillRect/>
          </a:stretch>
        </p:blipFill>
        <p:spPr bwMode="auto">
          <a:xfrm>
            <a:off x="5791200" y="4344988"/>
            <a:ext cx="3152775" cy="2360612"/>
          </a:xfrm>
          <a:prstGeom prst="rect">
            <a:avLst/>
          </a:prstGeom>
          <a:noFill/>
          <a:ln w="9525">
            <a:noFill/>
            <a:miter lim="800000"/>
            <a:headEnd/>
            <a:tailEnd/>
          </a:ln>
        </p:spPr>
      </p:pic>
      <p:pic>
        <p:nvPicPr>
          <p:cNvPr id="568327" name="Picture 7" descr="pamimg"/>
          <p:cNvPicPr>
            <a:picLocks noChangeAspect="1" noChangeArrowheads="1"/>
          </p:cNvPicPr>
          <p:nvPr/>
        </p:nvPicPr>
        <p:blipFill>
          <a:blip r:embed="rId5" cstate="print"/>
          <a:srcRect/>
          <a:stretch>
            <a:fillRect/>
          </a:stretch>
        </p:blipFill>
        <p:spPr bwMode="auto">
          <a:xfrm>
            <a:off x="7315200" y="1828800"/>
            <a:ext cx="1514475" cy="245745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33333E-6 3.79278E-6 L -0.10417 -0.00555 " pathEditMode="relative" rAng="0" ptsTypes="AA">
                                      <p:cBhvr>
                                        <p:cTn id="6" dur="2000" fill="hold"/>
                                        <p:tgtEl>
                                          <p:spTgt spid="568325"/>
                                        </p:tgtEl>
                                        <p:attrNameLst>
                                          <p:attrName>ppt_x</p:attrName>
                                          <p:attrName>ppt_y</p:attrName>
                                        </p:attrNameLst>
                                      </p:cBhvr>
                                      <p:rCtr x="-5200" y="-300"/>
                                    </p:animMotion>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568327"/>
                                        </p:tgtEl>
                                        <p:attrNameLst>
                                          <p:attrName>style.visibility</p:attrName>
                                        </p:attrNameLst>
                                      </p:cBhvr>
                                      <p:to>
                                        <p:strVal val="visible"/>
                                      </p:to>
                                    </p:set>
                                    <p:animEffect transition="in" filter="dissolve">
                                      <p:cBhvr>
                                        <p:cTn id="10" dur="500"/>
                                        <p:tgtEl>
                                          <p:spTgt spid="568327"/>
                                        </p:tgtEl>
                                      </p:cBhvr>
                                    </p:animEffect>
                                  </p:child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568326"/>
                                        </p:tgtEl>
                                        <p:attrNameLst>
                                          <p:attrName>style.visibility</p:attrName>
                                        </p:attrNameLst>
                                      </p:cBhvr>
                                      <p:to>
                                        <p:strVal val="visible"/>
                                      </p:to>
                                    </p:set>
                                    <p:animEffect transition="in" filter="fade">
                                      <p:cBhvr>
                                        <p:cTn id="14" dur="2000"/>
                                        <p:tgtEl>
                                          <p:spTgt spid="568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ChangeArrowheads="1"/>
          </p:cNvSpPr>
          <p:nvPr/>
        </p:nvSpPr>
        <p:spPr bwMode="auto">
          <a:xfrm>
            <a:off x="1752600" y="381000"/>
            <a:ext cx="6324600" cy="1219200"/>
          </a:xfrm>
          <a:prstGeom prst="rect">
            <a:avLst/>
          </a:prstGeom>
          <a:solidFill>
            <a:srgbClr val="FFFFFF">
              <a:alpha val="77000"/>
            </a:srgbClr>
          </a:solidFill>
          <a:ln w="9525">
            <a:noFill/>
            <a:miter lim="800000"/>
            <a:headEnd/>
            <a:tailEnd/>
          </a:ln>
          <a:effectLst/>
        </p:spPr>
        <p:txBody>
          <a:bodyPr anchor="ctr"/>
          <a:lstStyle/>
          <a:p>
            <a:pPr algn="ctr" fontAlgn="auto">
              <a:spcBef>
                <a:spcPts val="0"/>
              </a:spcBef>
              <a:spcAft>
                <a:spcPts val="0"/>
              </a:spcAft>
              <a:defRPr/>
            </a:pPr>
            <a:r>
              <a:rPr lang="en-US" sz="3600" b="1" dirty="0">
                <a:solidFill>
                  <a:srgbClr val="000000"/>
                </a:solidFill>
                <a:effectLst>
                  <a:outerShdw blurRad="38100" dist="38100" dir="2700000" algn="tl">
                    <a:srgbClr val="C0C0C0"/>
                  </a:outerShdw>
                </a:effectLst>
                <a:latin typeface="+mn-lt"/>
                <a:cs typeface="+mn-cs"/>
              </a:rPr>
              <a:t>Hoped-For Effects That Don’t </a:t>
            </a:r>
            <a:r>
              <a:rPr lang="en-US" sz="3600" b="1" dirty="0" err="1">
                <a:solidFill>
                  <a:srgbClr val="000000"/>
                </a:solidFill>
                <a:effectLst>
                  <a:outerShdw blurRad="38100" dist="38100" dir="2700000" algn="tl">
                    <a:srgbClr val="C0C0C0"/>
                  </a:outerShdw>
                </a:effectLst>
                <a:latin typeface="+mn-lt"/>
                <a:cs typeface="+mn-cs"/>
              </a:rPr>
              <a:t>Materialise</a:t>
            </a:r>
            <a:endParaRPr lang="en-US" sz="3600" b="1" dirty="0">
              <a:solidFill>
                <a:srgbClr val="000000"/>
              </a:solidFill>
              <a:effectLst>
                <a:outerShdw blurRad="38100" dist="38100" dir="2700000" algn="tl">
                  <a:srgbClr val="C0C0C0"/>
                </a:outerShdw>
              </a:effectLst>
              <a:latin typeface="+mn-lt"/>
              <a:cs typeface="+mn-cs"/>
            </a:endParaRPr>
          </a:p>
        </p:txBody>
      </p:sp>
      <p:sp>
        <p:nvSpPr>
          <p:cNvPr id="34819" name="Rectangle 3"/>
          <p:cNvSpPr>
            <a:spLocks noGrp="1" noChangeArrowheads="1"/>
          </p:cNvSpPr>
          <p:nvPr>
            <p:ph type="body" idx="1"/>
          </p:nvPr>
        </p:nvSpPr>
        <p:spPr>
          <a:xfrm>
            <a:off x="1905000" y="2057400"/>
            <a:ext cx="6781800" cy="4068763"/>
          </a:xfrm>
        </p:spPr>
        <p:txBody>
          <a:bodyPr/>
          <a:lstStyle/>
          <a:p>
            <a:pPr>
              <a:buFontTx/>
              <a:buNone/>
            </a:pPr>
            <a:r>
              <a:rPr lang="en-US" dirty="0" smtClean="0">
                <a:solidFill>
                  <a:srgbClr val="000000"/>
                </a:solidFill>
                <a:cs typeface="Arial" pitchFamily="34" charset="0"/>
              </a:rPr>
              <a:t>HRT and heart attacks</a:t>
            </a:r>
          </a:p>
          <a:p>
            <a:pPr>
              <a:buFontTx/>
              <a:buNone/>
            </a:pPr>
            <a:endParaRPr lang="en-US" dirty="0" smtClean="0">
              <a:solidFill>
                <a:srgbClr val="000000"/>
              </a:solidFill>
              <a:latin typeface="Tahoma" pitchFamily="34" charset="0"/>
              <a:cs typeface="Arial" pitchFamily="34" charset="0"/>
            </a:endParaRPr>
          </a:p>
        </p:txBody>
      </p:sp>
      <p:pic>
        <p:nvPicPr>
          <p:cNvPr id="34820" name="Picture 6" descr="HRT%20pills"/>
          <p:cNvPicPr>
            <a:picLocks noChangeAspect="1" noChangeArrowheads="1"/>
          </p:cNvPicPr>
          <p:nvPr/>
        </p:nvPicPr>
        <p:blipFill>
          <a:blip r:embed="rId3" cstate="print"/>
          <a:srcRect/>
          <a:stretch>
            <a:fillRect/>
          </a:stretch>
        </p:blipFill>
        <p:spPr bwMode="auto">
          <a:xfrm>
            <a:off x="2819400" y="3505200"/>
            <a:ext cx="3276600" cy="2451100"/>
          </a:xfrm>
          <a:prstGeom prst="rect">
            <a:avLst/>
          </a:prstGeom>
          <a:noFill/>
          <a:ln w="9525">
            <a:noFill/>
            <a:miter lim="800000"/>
            <a:headEnd/>
            <a:tailEnd/>
          </a:ln>
        </p:spPr>
      </p:pic>
      <p:pic>
        <p:nvPicPr>
          <p:cNvPr id="574471" name="Picture 7" descr="HRT"/>
          <p:cNvPicPr>
            <a:picLocks noChangeAspect="1" noChangeArrowheads="1"/>
          </p:cNvPicPr>
          <p:nvPr/>
        </p:nvPicPr>
        <p:blipFill>
          <a:blip r:embed="rId4" cstate="print"/>
          <a:srcRect/>
          <a:stretch>
            <a:fillRect/>
          </a:stretch>
        </p:blipFill>
        <p:spPr bwMode="auto">
          <a:xfrm>
            <a:off x="6553200" y="2667000"/>
            <a:ext cx="2143125" cy="4019550"/>
          </a:xfrm>
          <a:prstGeom prst="rect">
            <a:avLst/>
          </a:prstGeom>
          <a:noFill/>
          <a:ln w="9525">
            <a:noFill/>
            <a:miter lim="800000"/>
            <a:headEnd/>
            <a:tailEnd/>
          </a:ln>
        </p:spPr>
      </p:pic>
      <p:pic>
        <p:nvPicPr>
          <p:cNvPr id="34822" name="Picture 5" descr="Low.jpg"/>
          <p:cNvPicPr>
            <a:picLocks noChangeAspect="1"/>
          </p:cNvPicPr>
          <p:nvPr/>
        </p:nvPicPr>
        <p:blipFill>
          <a:blip r:embed="rId5" cstate="print"/>
          <a:srcRect b="13957"/>
          <a:stretch>
            <a:fillRect/>
          </a:stretch>
        </p:blipFill>
        <p:spPr bwMode="auto">
          <a:xfrm>
            <a:off x="428625" y="0"/>
            <a:ext cx="865188" cy="7858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74471"/>
                                        </p:tgtEl>
                                        <p:attrNameLst>
                                          <p:attrName>style.visibility</p:attrName>
                                        </p:attrNameLst>
                                      </p:cBhvr>
                                      <p:to>
                                        <p:strVal val="visible"/>
                                      </p:to>
                                    </p:set>
                                    <p:animEffect transition="in" filter="fade">
                                      <p:cBhvr>
                                        <p:cTn id="7" dur="5000"/>
                                        <p:tgtEl>
                                          <p:spTgt spid="574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381000"/>
            <a:ext cx="7772400" cy="1143000"/>
          </a:xfrm>
        </p:spPr>
        <p:txBody>
          <a:bodyPr/>
          <a:lstStyle/>
          <a:p>
            <a:endParaRPr lang="x-none" dirty="0" smtClean="0"/>
          </a:p>
        </p:txBody>
      </p:sp>
      <p:sp>
        <p:nvSpPr>
          <p:cNvPr id="38915" name="Rectangle 3"/>
          <p:cNvSpPr>
            <a:spLocks noChangeArrowheads="1"/>
          </p:cNvSpPr>
          <p:nvPr/>
        </p:nvSpPr>
        <p:spPr bwMode="auto">
          <a:xfrm>
            <a:off x="0" y="0"/>
            <a:ext cx="9144000" cy="6858000"/>
          </a:xfrm>
          <a:prstGeom prst="rect">
            <a:avLst/>
          </a:prstGeom>
          <a:solidFill>
            <a:srgbClr val="FFFFFF"/>
          </a:solidFill>
          <a:ln w="9525">
            <a:solidFill>
              <a:schemeClr val="tx1"/>
            </a:solidFill>
            <a:miter lim="800000"/>
            <a:headEnd/>
            <a:tailEnd/>
          </a:ln>
        </p:spPr>
        <p:txBody>
          <a:bodyPr wrap="none" anchor="ctr"/>
          <a:lstStyle/>
          <a:p>
            <a:pPr algn="ctr" rtl="1"/>
            <a:r>
              <a:rPr lang="en-US" sz="2400">
                <a:latin typeface="Times New Roman" pitchFamily="18" charset="0"/>
              </a:rPr>
              <a:t>T</a:t>
            </a:r>
          </a:p>
        </p:txBody>
      </p:sp>
      <p:pic>
        <p:nvPicPr>
          <p:cNvPr id="38916" name="Picture 4" descr="cclogox"/>
          <p:cNvPicPr>
            <a:picLocks noGrp="1" noChangeAspect="1" noChangeArrowheads="1"/>
          </p:cNvPicPr>
          <p:nvPr>
            <p:ph idx="1"/>
          </p:nvPr>
        </p:nvPicPr>
        <p:blipFill>
          <a:blip r:embed="rId3" cstate="print"/>
          <a:srcRect/>
          <a:stretch>
            <a:fillRect/>
          </a:stretch>
        </p:blipFill>
        <p:spPr>
          <a:xfrm>
            <a:off x="2503488" y="304800"/>
            <a:ext cx="4135437" cy="4114800"/>
          </a:xfrm>
          <a:solidFill>
            <a:srgbClr val="FFFFFF"/>
          </a:solidFill>
        </p:spPr>
      </p:pic>
      <p:sp>
        <p:nvSpPr>
          <p:cNvPr id="375813" name="Text Box 5"/>
          <p:cNvSpPr txBox="1">
            <a:spLocks noChangeArrowheads="1"/>
          </p:cNvSpPr>
          <p:nvPr/>
        </p:nvSpPr>
        <p:spPr bwMode="auto">
          <a:xfrm>
            <a:off x="1828800" y="4572000"/>
            <a:ext cx="6140450" cy="579438"/>
          </a:xfrm>
          <a:prstGeom prst="rect">
            <a:avLst/>
          </a:prstGeom>
          <a:noFill/>
          <a:ln w="9525">
            <a:noFill/>
            <a:miter lim="800000"/>
            <a:headEnd/>
            <a:tailEnd/>
          </a:ln>
          <a:effectLst/>
        </p:spPr>
        <p:txBody>
          <a:bodyPr wrap="none">
            <a:spAutoFit/>
          </a:bodyPr>
          <a:lstStyle/>
          <a:p>
            <a:pPr algn="r" rtl="1" fontAlgn="auto">
              <a:spcAft>
                <a:spcPts val="0"/>
              </a:spcAft>
              <a:defRPr/>
            </a:pPr>
            <a:r>
              <a:rPr lang="en-US" sz="3200">
                <a:solidFill>
                  <a:schemeClr val="hlink"/>
                </a:solidFill>
                <a:effectLst>
                  <a:outerShdw blurRad="38100" dist="38100" dir="2700000" algn="tl">
                    <a:srgbClr val="000000"/>
                  </a:outerShdw>
                </a:effectLst>
                <a:latin typeface="Tahoma" pitchFamily="34" charset="0"/>
                <a:cs typeface="Arial" charset="0"/>
              </a:rPr>
              <a:t>The Cochrane Collaboration Logo</a:t>
            </a:r>
          </a:p>
        </p:txBody>
      </p:sp>
      <p:sp>
        <p:nvSpPr>
          <p:cNvPr id="375814" name="Rectangle 6"/>
          <p:cNvSpPr>
            <a:spLocks noChangeArrowheads="1"/>
          </p:cNvSpPr>
          <p:nvPr/>
        </p:nvSpPr>
        <p:spPr bwMode="auto">
          <a:xfrm>
            <a:off x="1828800" y="5334000"/>
            <a:ext cx="6781800" cy="1066800"/>
          </a:xfrm>
          <a:prstGeom prst="rect">
            <a:avLst/>
          </a:prstGeom>
          <a:noFill/>
          <a:ln w="9525">
            <a:noFill/>
            <a:miter lim="800000"/>
            <a:headEnd/>
            <a:tailEnd/>
          </a:ln>
          <a:effectLst/>
        </p:spPr>
        <p:txBody>
          <a:bodyPr>
            <a:spAutoFit/>
          </a:bodyPr>
          <a:lstStyle/>
          <a:p>
            <a:pPr algn="r" rtl="1" fontAlgn="auto">
              <a:spcAft>
                <a:spcPts val="0"/>
              </a:spcAft>
              <a:defRPr/>
            </a:pPr>
            <a:r>
              <a:rPr lang="en-US" sz="3200">
                <a:solidFill>
                  <a:srgbClr val="F3072E"/>
                </a:solidFill>
                <a:effectLst>
                  <a:outerShdw blurRad="38100" dist="38100" dir="2700000" algn="tl">
                    <a:srgbClr val="000000"/>
                  </a:outerShdw>
                </a:effectLst>
                <a:latin typeface="Arial" charset="0"/>
                <a:cs typeface="Arial" charset="0"/>
              </a:rPr>
              <a:t>It shows how pooling data reveals the significance of treatment effect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5814"/>
                                        </p:tgtEl>
                                        <p:attrNameLst>
                                          <p:attrName>style.visibility</p:attrName>
                                        </p:attrNameLst>
                                      </p:cBhvr>
                                      <p:to>
                                        <p:strVal val="visible"/>
                                      </p:to>
                                    </p:set>
                                    <p:animEffect transition="in" filter="checkerboard(across)">
                                      <p:cBhvr>
                                        <p:cTn id="7" dur="500"/>
                                        <p:tgtEl>
                                          <p:spTgt spid="375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0" name="Picture 2" descr="bd06639_"/>
          <p:cNvPicPr>
            <a:picLocks noChangeAspect="1" noChangeArrowheads="1"/>
          </p:cNvPicPr>
          <p:nvPr/>
        </p:nvPicPr>
        <p:blipFill>
          <a:blip r:embed="rId3" cstate="print"/>
          <a:srcRect/>
          <a:stretch>
            <a:fillRect/>
          </a:stretch>
        </p:blipFill>
        <p:spPr bwMode="auto">
          <a:xfrm>
            <a:off x="2286000" y="2819400"/>
            <a:ext cx="1524000" cy="1524000"/>
          </a:xfrm>
          <a:prstGeom prst="rect">
            <a:avLst/>
          </a:prstGeom>
          <a:noFill/>
          <a:ln w="9525">
            <a:noFill/>
            <a:miter lim="800000"/>
            <a:headEnd/>
            <a:tailEnd/>
          </a:ln>
        </p:spPr>
      </p:pic>
      <p:pic>
        <p:nvPicPr>
          <p:cNvPr id="365571" name="Picture 3" descr="hm00361_"/>
          <p:cNvPicPr>
            <a:picLocks noChangeAspect="1" noChangeArrowheads="1"/>
          </p:cNvPicPr>
          <p:nvPr/>
        </p:nvPicPr>
        <p:blipFill>
          <a:blip r:embed="rId4" cstate="print"/>
          <a:srcRect/>
          <a:stretch>
            <a:fillRect/>
          </a:stretch>
        </p:blipFill>
        <p:spPr bwMode="auto">
          <a:xfrm>
            <a:off x="6248400" y="2732087"/>
            <a:ext cx="1447800" cy="1306513"/>
          </a:xfrm>
          <a:prstGeom prst="rect">
            <a:avLst/>
          </a:prstGeom>
          <a:noFill/>
          <a:ln w="9525">
            <a:noFill/>
            <a:miter lim="800000"/>
            <a:headEnd/>
            <a:tailEnd/>
          </a:ln>
        </p:spPr>
      </p:pic>
      <p:pic>
        <p:nvPicPr>
          <p:cNvPr id="365572" name="Picture 4"/>
          <p:cNvPicPr>
            <a:picLocks noChangeAspect="1" noChangeArrowheads="1"/>
          </p:cNvPicPr>
          <p:nvPr/>
        </p:nvPicPr>
        <p:blipFill>
          <a:blip r:embed="rId5" cstate="print"/>
          <a:srcRect/>
          <a:stretch>
            <a:fillRect/>
          </a:stretch>
        </p:blipFill>
        <p:spPr bwMode="auto">
          <a:xfrm>
            <a:off x="2438400" y="4953000"/>
            <a:ext cx="1447800" cy="1439862"/>
          </a:xfrm>
          <a:prstGeom prst="rect">
            <a:avLst/>
          </a:prstGeom>
          <a:noFill/>
          <a:ln w="9525">
            <a:noFill/>
            <a:miter lim="800000"/>
            <a:headEnd/>
            <a:tailEnd/>
          </a:ln>
        </p:spPr>
      </p:pic>
      <p:pic>
        <p:nvPicPr>
          <p:cNvPr id="365573" name="Picture 5"/>
          <p:cNvPicPr>
            <a:picLocks noChangeAspect="1" noChangeArrowheads="1"/>
          </p:cNvPicPr>
          <p:nvPr/>
        </p:nvPicPr>
        <p:blipFill>
          <a:blip r:embed="rId6" cstate="print"/>
          <a:srcRect/>
          <a:stretch>
            <a:fillRect/>
          </a:stretch>
        </p:blipFill>
        <p:spPr bwMode="auto">
          <a:xfrm>
            <a:off x="6324600" y="4703762"/>
            <a:ext cx="1981200" cy="1392238"/>
          </a:xfrm>
          <a:prstGeom prst="rect">
            <a:avLst/>
          </a:prstGeom>
          <a:noFill/>
          <a:ln w="9525">
            <a:noFill/>
            <a:miter lim="800000"/>
            <a:headEnd/>
            <a:tailEnd/>
          </a:ln>
        </p:spPr>
      </p:pic>
      <p:sp>
        <p:nvSpPr>
          <p:cNvPr id="365574" name="Text Box 6"/>
          <p:cNvSpPr txBox="1">
            <a:spLocks noChangeArrowheads="1"/>
          </p:cNvSpPr>
          <p:nvPr/>
        </p:nvSpPr>
        <p:spPr bwMode="auto">
          <a:xfrm>
            <a:off x="6400800" y="4098925"/>
            <a:ext cx="1301750" cy="396875"/>
          </a:xfrm>
          <a:prstGeom prst="rect">
            <a:avLst/>
          </a:prstGeom>
          <a:noFill/>
          <a:ln w="9525">
            <a:noFill/>
            <a:miter lim="800000"/>
            <a:headEnd/>
            <a:tailEnd/>
          </a:ln>
          <a:effectLst/>
        </p:spPr>
        <p:txBody>
          <a:bodyPr wrap="none">
            <a:spAutoFit/>
          </a:bodyPr>
          <a:lstStyle/>
          <a:p>
            <a:pPr algn="r" rtl="1" fontAlgn="auto">
              <a:spcAft>
                <a:spcPts val="0"/>
              </a:spcAft>
              <a:defRPr/>
            </a:pPr>
            <a:r>
              <a:rPr lang="en-US" sz="2000" dirty="0">
                <a:solidFill>
                  <a:srgbClr val="000000"/>
                </a:solidFill>
                <a:effectLst>
                  <a:outerShdw blurRad="38100" dist="38100" dir="2700000" algn="tl">
                    <a:srgbClr val="FFFFFF"/>
                  </a:outerShdw>
                </a:effectLst>
                <a:latin typeface="Arial" charset="0"/>
                <a:cs typeface="Arial" charset="0"/>
              </a:rPr>
              <a:t>Diagnosis</a:t>
            </a:r>
          </a:p>
        </p:txBody>
      </p:sp>
      <p:sp>
        <p:nvSpPr>
          <p:cNvPr id="365575" name="Text Box 7"/>
          <p:cNvSpPr txBox="1">
            <a:spLocks noChangeArrowheads="1"/>
          </p:cNvSpPr>
          <p:nvPr/>
        </p:nvSpPr>
        <p:spPr bwMode="auto">
          <a:xfrm>
            <a:off x="2541587" y="4391025"/>
            <a:ext cx="1116013" cy="396875"/>
          </a:xfrm>
          <a:prstGeom prst="rect">
            <a:avLst/>
          </a:prstGeom>
          <a:noFill/>
          <a:ln w="9525">
            <a:noFill/>
            <a:miter lim="800000"/>
            <a:headEnd/>
            <a:tailEnd/>
          </a:ln>
          <a:effectLst/>
        </p:spPr>
        <p:txBody>
          <a:bodyPr wrap="none">
            <a:spAutoFit/>
          </a:bodyPr>
          <a:lstStyle/>
          <a:p>
            <a:pPr algn="r" rtl="1" fontAlgn="auto">
              <a:spcAft>
                <a:spcPts val="0"/>
              </a:spcAft>
              <a:defRPr/>
            </a:pPr>
            <a:r>
              <a:rPr lang="en-US" sz="2000" dirty="0">
                <a:solidFill>
                  <a:srgbClr val="A50021"/>
                </a:solidFill>
                <a:effectLst>
                  <a:outerShdw blurRad="38100" dist="38100" dir="2700000" algn="tl">
                    <a:srgbClr val="000000"/>
                  </a:outerShdw>
                </a:effectLst>
                <a:latin typeface="Arial" charset="0"/>
                <a:cs typeface="Arial" charset="0"/>
              </a:rPr>
              <a:t>Therapy</a:t>
            </a:r>
          </a:p>
        </p:txBody>
      </p:sp>
      <p:sp>
        <p:nvSpPr>
          <p:cNvPr id="365576" name="Text Box 8"/>
          <p:cNvSpPr txBox="1">
            <a:spLocks noChangeArrowheads="1"/>
          </p:cNvSpPr>
          <p:nvPr/>
        </p:nvSpPr>
        <p:spPr bwMode="auto">
          <a:xfrm>
            <a:off x="3810000" y="5943600"/>
            <a:ext cx="1314450" cy="396875"/>
          </a:xfrm>
          <a:prstGeom prst="rect">
            <a:avLst/>
          </a:prstGeom>
          <a:noFill/>
          <a:ln w="9525">
            <a:noFill/>
            <a:miter lim="800000"/>
            <a:headEnd/>
            <a:tailEnd/>
          </a:ln>
          <a:effectLst/>
        </p:spPr>
        <p:txBody>
          <a:bodyPr wrap="none">
            <a:spAutoFit/>
          </a:bodyPr>
          <a:lstStyle/>
          <a:p>
            <a:pPr algn="r" rtl="1" fontAlgn="auto">
              <a:spcAft>
                <a:spcPts val="0"/>
              </a:spcAft>
              <a:defRPr/>
            </a:pPr>
            <a:r>
              <a:rPr lang="en-US" sz="2000">
                <a:solidFill>
                  <a:srgbClr val="FFCC00"/>
                </a:solidFill>
                <a:effectLst>
                  <a:outerShdw blurRad="38100" dist="38100" dir="2700000" algn="tl">
                    <a:srgbClr val="000000"/>
                  </a:outerShdw>
                </a:effectLst>
                <a:latin typeface="Arial" charset="0"/>
                <a:cs typeface="Arial" charset="0"/>
              </a:rPr>
              <a:t>Prognosis</a:t>
            </a:r>
          </a:p>
        </p:txBody>
      </p:sp>
      <p:sp>
        <p:nvSpPr>
          <p:cNvPr id="365577" name="Text Box 9"/>
          <p:cNvSpPr txBox="1">
            <a:spLocks noChangeArrowheads="1"/>
          </p:cNvSpPr>
          <p:nvPr/>
        </p:nvSpPr>
        <p:spPr bwMode="auto">
          <a:xfrm>
            <a:off x="6626225" y="6096000"/>
            <a:ext cx="1374775" cy="396875"/>
          </a:xfrm>
          <a:prstGeom prst="rect">
            <a:avLst/>
          </a:prstGeom>
          <a:noFill/>
          <a:ln w="9525">
            <a:noFill/>
            <a:miter lim="800000"/>
            <a:headEnd/>
            <a:tailEnd/>
          </a:ln>
          <a:effectLst/>
        </p:spPr>
        <p:txBody>
          <a:bodyPr wrap="none">
            <a:spAutoFit/>
          </a:bodyPr>
          <a:lstStyle/>
          <a:p>
            <a:pPr algn="r" rtl="1" fontAlgn="auto">
              <a:spcAft>
                <a:spcPts val="0"/>
              </a:spcAft>
              <a:defRPr/>
            </a:pPr>
            <a:r>
              <a:rPr lang="en-US" sz="2000" dirty="0">
                <a:solidFill>
                  <a:srgbClr val="FF4949"/>
                </a:solidFill>
                <a:effectLst>
                  <a:outerShdw blurRad="38100" dist="38100" dir="2700000" algn="tl">
                    <a:srgbClr val="000000"/>
                  </a:outerShdw>
                </a:effectLst>
                <a:latin typeface="Tahoma" pitchFamily="34" charset="0"/>
                <a:cs typeface="Arial" charset="0"/>
              </a:rPr>
              <a:t>Prevention</a:t>
            </a:r>
          </a:p>
        </p:txBody>
      </p:sp>
      <p:sp>
        <p:nvSpPr>
          <p:cNvPr id="365578" name="Rectangle 10"/>
          <p:cNvSpPr>
            <a:spLocks noGrp="1" noChangeArrowheads="1"/>
          </p:cNvSpPr>
          <p:nvPr>
            <p:ph type="title"/>
          </p:nvPr>
        </p:nvSpPr>
        <p:spPr>
          <a:xfrm>
            <a:off x="1143000" y="1219200"/>
            <a:ext cx="6705600" cy="1493838"/>
          </a:xfrm>
        </p:spPr>
        <p:txBody>
          <a:bodyPr rtlCol="1">
            <a:normAutofit/>
          </a:bodyPr>
          <a:lstStyle/>
          <a:p>
            <a:pPr marL="838200" indent="-838200" fontAlgn="auto">
              <a:spcAft>
                <a:spcPts val="0"/>
              </a:spcAft>
              <a:buFontTx/>
              <a:buAutoNum type="arabicPeriod"/>
              <a:defRPr/>
            </a:pPr>
            <a:r>
              <a:rPr lang="en-US" sz="4000" dirty="0" smtClean="0">
                <a:solidFill>
                  <a:schemeClr val="hlink"/>
                </a:solidFill>
                <a:effectLst>
                  <a:outerShdw blurRad="38100" dist="38100" dir="2700000" algn="tl">
                    <a:srgbClr val="000000"/>
                  </a:outerShdw>
                </a:effectLst>
                <a:latin typeface="Arial" charset="0"/>
              </a:rPr>
              <a:t>Our daily need for </a:t>
            </a:r>
            <a:r>
              <a:rPr lang="en-US" sz="4000" i="1" dirty="0" smtClean="0">
                <a:solidFill>
                  <a:schemeClr val="hlink"/>
                </a:solidFill>
                <a:effectLst>
                  <a:outerShdw blurRad="38100" dist="38100" dir="2700000" algn="tl">
                    <a:srgbClr val="000000"/>
                  </a:outerShdw>
                </a:effectLst>
                <a:latin typeface="Arial" charset="0"/>
              </a:rPr>
              <a:t>valid </a:t>
            </a:r>
            <a:r>
              <a:rPr lang="en-US" sz="4000" dirty="0" smtClean="0">
                <a:solidFill>
                  <a:schemeClr val="hlink"/>
                </a:solidFill>
                <a:effectLst>
                  <a:outerShdw blurRad="38100" dist="38100" dir="2700000" algn="tl">
                    <a:srgbClr val="000000"/>
                  </a:outerShdw>
                </a:effectLst>
                <a:latin typeface="Arial" charset="0"/>
              </a:rPr>
              <a:t>information</a:t>
            </a:r>
            <a:endParaRPr lang="en-US" dirty="0" smtClean="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5575"/>
                                        </p:tgtEl>
                                        <p:attrNameLst>
                                          <p:attrName>style.visibility</p:attrName>
                                        </p:attrNameLst>
                                      </p:cBhvr>
                                      <p:to>
                                        <p:strVal val="visible"/>
                                      </p:to>
                                    </p:set>
                                    <p:animEffect transition="in" filter="dissolve">
                                      <p:cBhvr>
                                        <p:cTn id="7" dur="500"/>
                                        <p:tgtEl>
                                          <p:spTgt spid="36557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365570"/>
                                        </p:tgtEl>
                                        <p:attrNameLst>
                                          <p:attrName>style.visibility</p:attrName>
                                        </p:attrNameLst>
                                      </p:cBhvr>
                                      <p:to>
                                        <p:strVal val="visible"/>
                                      </p:to>
                                    </p:set>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365574"/>
                                        </p:tgtEl>
                                        <p:attrNameLst>
                                          <p:attrName>style.visibility</p:attrName>
                                        </p:attrNameLst>
                                      </p:cBhvr>
                                      <p:to>
                                        <p:strVal val="visible"/>
                                      </p:to>
                                    </p:set>
                                    <p:animEffect transition="in" filter="dissolve">
                                      <p:cBhvr>
                                        <p:cTn id="14" dur="500"/>
                                        <p:tgtEl>
                                          <p:spTgt spid="365574"/>
                                        </p:tgtEl>
                                      </p:cBhvr>
                                    </p:animEffect>
                                  </p:childTnLst>
                                </p:cTn>
                              </p:par>
                            </p:childTnLst>
                          </p:cTn>
                        </p:par>
                        <p:par>
                          <p:cTn id="15" fill="hold">
                            <p:stCondLst>
                              <p:cond delay="1500"/>
                            </p:stCondLst>
                            <p:childTnLst>
                              <p:par>
                                <p:cTn id="16" presetID="1" presetClass="entr" presetSubtype="0" fill="hold" nodeType="afterEffect">
                                  <p:stCondLst>
                                    <p:cond delay="500"/>
                                  </p:stCondLst>
                                  <p:childTnLst>
                                    <p:set>
                                      <p:cBhvr>
                                        <p:cTn id="17" dur="1" fill="hold">
                                          <p:stCondLst>
                                            <p:cond delay="499"/>
                                          </p:stCondLst>
                                        </p:cTn>
                                        <p:tgtEl>
                                          <p:spTgt spid="365571"/>
                                        </p:tgtEl>
                                        <p:attrNameLst>
                                          <p:attrName>style.visibility</p:attrName>
                                        </p:attrNameLst>
                                      </p:cBhvr>
                                      <p:to>
                                        <p:strVal val="visible"/>
                                      </p:to>
                                    </p:se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499"/>
                                          </p:stCondLst>
                                        </p:cTn>
                                        <p:tgtEl>
                                          <p:spTgt spid="365572"/>
                                        </p:tgtEl>
                                        <p:attrNameLst>
                                          <p:attrName>style.visibility</p:attrName>
                                        </p:attrNameLst>
                                      </p:cBhvr>
                                      <p:to>
                                        <p:strVal val="visible"/>
                                      </p:to>
                                    </p:set>
                                  </p:childTnLst>
                                </p:cTn>
                              </p:par>
                            </p:childTnLst>
                          </p:cTn>
                        </p:par>
                        <p:par>
                          <p:cTn id="21" fill="hold">
                            <p:stCondLst>
                              <p:cond delay="3000"/>
                            </p:stCondLst>
                            <p:childTnLst>
                              <p:par>
                                <p:cTn id="22" presetID="9" presetClass="entr" presetSubtype="0" fill="hold" grpId="0" nodeType="afterEffect">
                                  <p:stCondLst>
                                    <p:cond delay="0"/>
                                  </p:stCondLst>
                                  <p:childTnLst>
                                    <p:set>
                                      <p:cBhvr>
                                        <p:cTn id="23" dur="1" fill="hold">
                                          <p:stCondLst>
                                            <p:cond delay="0"/>
                                          </p:stCondLst>
                                        </p:cTn>
                                        <p:tgtEl>
                                          <p:spTgt spid="365576"/>
                                        </p:tgtEl>
                                        <p:attrNameLst>
                                          <p:attrName>style.visibility</p:attrName>
                                        </p:attrNameLst>
                                      </p:cBhvr>
                                      <p:to>
                                        <p:strVal val="visible"/>
                                      </p:to>
                                    </p:set>
                                    <p:animEffect transition="in" filter="dissolve">
                                      <p:cBhvr>
                                        <p:cTn id="24" dur="500"/>
                                        <p:tgtEl>
                                          <p:spTgt spid="365576"/>
                                        </p:tgtEl>
                                      </p:cBhvr>
                                    </p:animEffec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499"/>
                                          </p:stCondLst>
                                        </p:cTn>
                                        <p:tgtEl>
                                          <p:spTgt spid="365573"/>
                                        </p:tgtEl>
                                        <p:attrNameLst>
                                          <p:attrName>style.visibility</p:attrName>
                                        </p:attrNameLst>
                                      </p:cBhvr>
                                      <p:to>
                                        <p:strVal val="visible"/>
                                      </p:to>
                                    </p:set>
                                  </p:childTnLst>
                                </p:cTn>
                              </p:par>
                            </p:childTnLst>
                          </p:cTn>
                        </p:par>
                        <p:par>
                          <p:cTn id="28" fill="hold">
                            <p:stCondLst>
                              <p:cond delay="4500"/>
                            </p:stCondLst>
                            <p:childTnLst>
                              <p:par>
                                <p:cTn id="29" presetID="9" presetClass="entr" presetSubtype="0" fill="hold" grpId="0" nodeType="afterEffect">
                                  <p:stCondLst>
                                    <p:cond delay="0"/>
                                  </p:stCondLst>
                                  <p:childTnLst>
                                    <p:set>
                                      <p:cBhvr>
                                        <p:cTn id="30" dur="1" fill="hold">
                                          <p:stCondLst>
                                            <p:cond delay="0"/>
                                          </p:stCondLst>
                                        </p:cTn>
                                        <p:tgtEl>
                                          <p:spTgt spid="365577"/>
                                        </p:tgtEl>
                                        <p:attrNameLst>
                                          <p:attrName>style.visibility</p:attrName>
                                        </p:attrNameLst>
                                      </p:cBhvr>
                                      <p:to>
                                        <p:strVal val="visible"/>
                                      </p:to>
                                    </p:set>
                                    <p:animEffect transition="in" filter="dissolve">
                                      <p:cBhvr>
                                        <p:cTn id="31" dur="500"/>
                                        <p:tgtEl>
                                          <p:spTgt spid="365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4" grpId="0" autoUpdateAnimBg="0"/>
      <p:bldP spid="365575" grpId="0" autoUpdateAnimBg="0"/>
      <p:bldP spid="365576" grpId="0" autoUpdateAnimBg="0"/>
      <p:bldP spid="36557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152400" y="1676400"/>
            <a:ext cx="8534400" cy="1143000"/>
          </a:xfrm>
        </p:spPr>
        <p:txBody>
          <a:bodyPr rtlCol="1">
            <a:normAutofit fontScale="90000"/>
          </a:bodyPr>
          <a:lstStyle/>
          <a:p>
            <a:pPr marL="762000" indent="-762000" fontAlgn="auto">
              <a:spcAft>
                <a:spcPts val="0"/>
              </a:spcAft>
              <a:buFontTx/>
              <a:buAutoNum type="arabicPeriod" startAt="2"/>
              <a:defRPr/>
            </a:pPr>
            <a:r>
              <a:rPr lang="en-US" sz="3600" dirty="0" smtClean="0">
                <a:solidFill>
                  <a:schemeClr val="hlink"/>
                </a:solidFill>
                <a:effectLst>
                  <a:outerShdw blurRad="38100" dist="38100" dir="2700000" algn="tl">
                    <a:srgbClr val="000000"/>
                  </a:outerShdw>
                </a:effectLst>
                <a:latin typeface="Arial" charset="0"/>
              </a:rPr>
              <a:t>The inadequacy of traditional sources of information</a:t>
            </a:r>
            <a:r>
              <a:rPr lang="en-US" sz="4000" dirty="0" smtClean="0"/>
              <a:t> </a:t>
            </a:r>
            <a:endParaRPr lang="en-US" sz="4000" dirty="0" smtClean="0">
              <a:solidFill>
                <a:schemeClr val="folHlink"/>
              </a:solidFill>
              <a:latin typeface="Tahoma" pitchFamily="34" charset="0"/>
            </a:endParaRPr>
          </a:p>
        </p:txBody>
      </p:sp>
      <p:sp>
        <p:nvSpPr>
          <p:cNvPr id="366595" name="Rectangle 3"/>
          <p:cNvSpPr>
            <a:spLocks noGrp="1" noChangeArrowheads="1"/>
          </p:cNvSpPr>
          <p:nvPr>
            <p:ph type="body" idx="1"/>
          </p:nvPr>
        </p:nvSpPr>
        <p:spPr>
          <a:xfrm>
            <a:off x="1066800" y="3276600"/>
            <a:ext cx="7772400" cy="2971800"/>
          </a:xfrm>
        </p:spPr>
        <p:txBody>
          <a:bodyPr rtlCol="1">
            <a:normAutofit/>
          </a:bodyPr>
          <a:lstStyle/>
          <a:p>
            <a:pPr marL="990600" lvl="1" indent="-533400" fontAlgn="auto">
              <a:spcAft>
                <a:spcPts val="0"/>
              </a:spcAft>
              <a:buFontTx/>
              <a:buChar char="•"/>
              <a:defRPr/>
            </a:pPr>
            <a:r>
              <a:rPr lang="en-US" smtClean="0">
                <a:solidFill>
                  <a:srgbClr val="CC0066"/>
                </a:solidFill>
                <a:effectLst>
                  <a:outerShdw blurRad="38100" dist="38100" dir="2700000" algn="tl">
                    <a:srgbClr val="000000"/>
                  </a:outerShdw>
                </a:effectLst>
                <a:latin typeface="Tahoma" pitchFamily="34" charset="0"/>
              </a:rPr>
              <a:t>Textbooks</a:t>
            </a:r>
            <a:r>
              <a:rPr lang="en-US" smtClean="0">
                <a:effectLst>
                  <a:outerShdw blurRad="38100" dist="38100" dir="2700000" algn="tl">
                    <a:srgbClr val="000000"/>
                  </a:outerShdw>
                </a:effectLst>
                <a:latin typeface="Tahoma" pitchFamily="34" charset="0"/>
              </a:rPr>
              <a:t> </a:t>
            </a:r>
            <a:r>
              <a:rPr lang="en-US" smtClean="0">
                <a:latin typeface="Tahoma" pitchFamily="34" charset="0"/>
              </a:rPr>
              <a:t>- out of date</a:t>
            </a:r>
          </a:p>
          <a:p>
            <a:pPr marL="990600" lvl="1" indent="-533400" fontAlgn="auto">
              <a:spcAft>
                <a:spcPts val="0"/>
              </a:spcAft>
              <a:buFontTx/>
              <a:buChar char="•"/>
              <a:defRPr/>
            </a:pPr>
            <a:r>
              <a:rPr lang="en-US" smtClean="0">
                <a:solidFill>
                  <a:srgbClr val="00CC66"/>
                </a:solidFill>
                <a:effectLst>
                  <a:outerShdw blurRad="38100" dist="38100" dir="2700000" algn="tl">
                    <a:srgbClr val="000000"/>
                  </a:outerShdw>
                </a:effectLst>
                <a:latin typeface="Tahoma" pitchFamily="34" charset="0"/>
              </a:rPr>
              <a:t>Experts</a:t>
            </a:r>
            <a:r>
              <a:rPr lang="en-US" smtClean="0">
                <a:effectLst>
                  <a:outerShdw blurRad="38100" dist="38100" dir="2700000" algn="tl">
                    <a:srgbClr val="000000"/>
                  </a:outerShdw>
                </a:effectLst>
                <a:latin typeface="Tahoma" pitchFamily="34" charset="0"/>
              </a:rPr>
              <a:t> </a:t>
            </a:r>
            <a:r>
              <a:rPr lang="en-US" smtClean="0">
                <a:latin typeface="Tahoma" pitchFamily="34" charset="0"/>
              </a:rPr>
              <a:t>- frequently wrong</a:t>
            </a:r>
          </a:p>
          <a:p>
            <a:pPr marL="990600" lvl="1" indent="-533400" fontAlgn="auto">
              <a:spcAft>
                <a:spcPts val="0"/>
              </a:spcAft>
              <a:buFontTx/>
              <a:buChar char="•"/>
              <a:defRPr/>
            </a:pPr>
            <a:r>
              <a:rPr lang="en-US" smtClean="0">
                <a:solidFill>
                  <a:srgbClr val="FFCC00"/>
                </a:solidFill>
                <a:effectLst>
                  <a:outerShdw blurRad="38100" dist="38100" dir="2700000" algn="tl">
                    <a:srgbClr val="000000"/>
                  </a:outerShdw>
                </a:effectLst>
                <a:latin typeface="Tahoma" pitchFamily="34" charset="0"/>
              </a:rPr>
              <a:t>Didactic CME</a:t>
            </a:r>
            <a:r>
              <a:rPr lang="en-US" smtClean="0">
                <a:latin typeface="Tahoma" pitchFamily="34" charset="0"/>
              </a:rPr>
              <a:t> - ineffective</a:t>
            </a:r>
          </a:p>
          <a:p>
            <a:pPr marL="990600" lvl="1" indent="-533400" fontAlgn="auto">
              <a:spcAft>
                <a:spcPts val="0"/>
              </a:spcAft>
              <a:buFontTx/>
              <a:buChar char="•"/>
              <a:defRPr/>
            </a:pPr>
            <a:r>
              <a:rPr lang="en-US" smtClean="0">
                <a:solidFill>
                  <a:srgbClr val="00CDC8"/>
                </a:solidFill>
                <a:effectLst>
                  <a:outerShdw blurRad="38100" dist="38100" dir="2700000" algn="tl">
                    <a:srgbClr val="000000"/>
                  </a:outerShdw>
                </a:effectLst>
                <a:latin typeface="Tahoma" pitchFamily="34" charset="0"/>
              </a:rPr>
              <a:t>Medical journals</a:t>
            </a:r>
            <a:r>
              <a:rPr lang="en-US" smtClean="0">
                <a:solidFill>
                  <a:srgbClr val="155453"/>
                </a:solidFill>
                <a:latin typeface="Tahoma" pitchFamily="34" charset="0"/>
              </a:rPr>
              <a:t> –</a:t>
            </a:r>
          </a:p>
          <a:p>
            <a:pPr marL="1371600" lvl="2" indent="-457200" fontAlgn="auto">
              <a:spcAft>
                <a:spcPts val="0"/>
              </a:spcAft>
              <a:buFontTx/>
              <a:buNone/>
              <a:defRPr/>
            </a:pPr>
            <a:r>
              <a:rPr lang="en-US" smtClean="0">
                <a:latin typeface="Tahoma" pitchFamily="34" charset="0"/>
              </a:rPr>
              <a:t>     Overwhelming in volume</a:t>
            </a:r>
          </a:p>
          <a:p>
            <a:pPr marL="1371600" lvl="2" indent="-457200" fontAlgn="auto">
              <a:spcAft>
                <a:spcPts val="0"/>
              </a:spcAft>
              <a:buFontTx/>
              <a:buNone/>
              <a:defRPr/>
            </a:pPr>
            <a:r>
              <a:rPr lang="en-US" smtClean="0">
                <a:latin typeface="Tahoma" pitchFamily="34" charset="0"/>
              </a:rPr>
              <a:t>      Variable in validity </a:t>
            </a:r>
          </a:p>
        </p:txBody>
      </p:sp>
      <p:pic>
        <p:nvPicPr>
          <p:cNvPr id="366596" name="Picture 4" descr="pe01616_"/>
          <p:cNvPicPr>
            <a:picLocks noChangeAspect="1" noChangeArrowheads="1"/>
          </p:cNvPicPr>
          <p:nvPr/>
        </p:nvPicPr>
        <p:blipFill>
          <a:blip r:embed="rId3" cstate="print"/>
          <a:srcRect/>
          <a:stretch>
            <a:fillRect/>
          </a:stretch>
        </p:blipFill>
        <p:spPr bwMode="auto">
          <a:xfrm>
            <a:off x="6324600" y="5105400"/>
            <a:ext cx="1524000" cy="1430338"/>
          </a:xfrm>
          <a:prstGeom prst="rect">
            <a:avLst/>
          </a:prstGeom>
          <a:noFill/>
          <a:ln w="9525">
            <a:noFill/>
            <a:miter lim="800000"/>
            <a:headEnd/>
            <a:tailEnd/>
          </a:ln>
        </p:spPr>
      </p:pic>
      <p:pic>
        <p:nvPicPr>
          <p:cNvPr id="366597" name="Picture 5" descr="j0301252"/>
          <p:cNvPicPr>
            <a:picLocks noChangeAspect="1" noChangeArrowheads="1"/>
          </p:cNvPicPr>
          <p:nvPr/>
        </p:nvPicPr>
        <p:blipFill>
          <a:blip r:embed="rId4" cstate="print"/>
          <a:srcRect/>
          <a:stretch>
            <a:fillRect/>
          </a:stretch>
        </p:blipFill>
        <p:spPr bwMode="auto">
          <a:xfrm>
            <a:off x="7543800" y="4440238"/>
            <a:ext cx="1449388" cy="1239837"/>
          </a:xfrm>
          <a:prstGeom prst="rect">
            <a:avLst/>
          </a:prstGeom>
          <a:noFill/>
          <a:ln w="9525">
            <a:noFill/>
            <a:miter lim="800000"/>
            <a:headEnd/>
            <a:tailEnd/>
          </a:ln>
        </p:spPr>
      </p:pic>
      <p:pic>
        <p:nvPicPr>
          <p:cNvPr id="366598" name="Picture 6" descr="bs00554_"/>
          <p:cNvPicPr>
            <a:picLocks noChangeAspect="1" noChangeArrowheads="1"/>
          </p:cNvPicPr>
          <p:nvPr/>
        </p:nvPicPr>
        <p:blipFill>
          <a:blip r:embed="rId5" cstate="print"/>
          <a:srcRect/>
          <a:stretch>
            <a:fillRect/>
          </a:stretch>
        </p:blipFill>
        <p:spPr bwMode="auto">
          <a:xfrm>
            <a:off x="7467600" y="3200400"/>
            <a:ext cx="1219200" cy="10636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6595">
                                            <p:txEl>
                                              <p:pRg st="0" end="0"/>
                                            </p:txEl>
                                          </p:spTgt>
                                        </p:tgtEl>
                                        <p:attrNameLst>
                                          <p:attrName>style.visibility</p:attrName>
                                        </p:attrNameLst>
                                      </p:cBhvr>
                                      <p:to>
                                        <p:strVal val="visible"/>
                                      </p:to>
                                    </p:set>
                                    <p:animEffect transition="in" filter="dissolve">
                                      <p:cBhvr>
                                        <p:cTn id="7" dur="500"/>
                                        <p:tgtEl>
                                          <p:spTgt spid="366595">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66598"/>
                                        </p:tgtEl>
                                        <p:attrNameLst>
                                          <p:attrName>style.visibility</p:attrName>
                                        </p:attrNameLst>
                                      </p:cBhvr>
                                      <p:to>
                                        <p:strVal val="visible"/>
                                      </p:to>
                                    </p:set>
                                    <p:animEffect transition="in" filter="dissolve">
                                      <p:cBhvr>
                                        <p:cTn id="11" dur="500"/>
                                        <p:tgtEl>
                                          <p:spTgt spid="366598"/>
                                        </p:tgtEl>
                                      </p:cBhvr>
                                    </p:animEffect>
                                  </p:childTnLst>
                                </p:cTn>
                              </p:par>
                            </p:childTnLst>
                          </p:cTn>
                        </p:par>
                        <p:par>
                          <p:cTn id="12" fill="hold">
                            <p:stCondLst>
                              <p:cond delay="1000"/>
                            </p:stCondLst>
                            <p:childTnLst>
                              <p:par>
                                <p:cTn id="13" presetID="9" presetClass="entr" presetSubtype="0" fill="hold" nodeType="afterEffect">
                                  <p:stCondLst>
                                    <p:cond delay="500"/>
                                  </p:stCondLst>
                                  <p:childTnLst>
                                    <p:set>
                                      <p:cBhvr>
                                        <p:cTn id="14" dur="1" fill="hold">
                                          <p:stCondLst>
                                            <p:cond delay="0"/>
                                          </p:stCondLst>
                                        </p:cTn>
                                        <p:tgtEl>
                                          <p:spTgt spid="366595">
                                            <p:txEl>
                                              <p:pRg st="1" end="1"/>
                                            </p:txEl>
                                          </p:spTgt>
                                        </p:tgtEl>
                                        <p:attrNameLst>
                                          <p:attrName>style.visibility</p:attrName>
                                        </p:attrNameLst>
                                      </p:cBhvr>
                                      <p:to>
                                        <p:strVal val="visible"/>
                                      </p:to>
                                    </p:set>
                                    <p:animEffect transition="in" filter="dissolve">
                                      <p:cBhvr>
                                        <p:cTn id="15" dur="500"/>
                                        <p:tgtEl>
                                          <p:spTgt spid="366595">
                                            <p:txEl>
                                              <p:pRg st="1" end="1"/>
                                            </p:txEl>
                                          </p:spTgt>
                                        </p:tgtEl>
                                      </p:cBhvr>
                                    </p:animEffect>
                                  </p:childTnLst>
                                </p:cTn>
                              </p:par>
                              <p:par>
                                <p:cTn id="16" presetID="5" presetClass="entr" presetSubtype="5" fill="hold" nodeType="withEffect">
                                  <p:stCondLst>
                                    <p:cond delay="500"/>
                                  </p:stCondLst>
                                  <p:childTnLst>
                                    <p:set>
                                      <p:cBhvr>
                                        <p:cTn id="17" dur="1" fill="hold">
                                          <p:stCondLst>
                                            <p:cond delay="0"/>
                                          </p:stCondLst>
                                        </p:cTn>
                                        <p:tgtEl>
                                          <p:spTgt spid="366597"/>
                                        </p:tgtEl>
                                        <p:attrNameLst>
                                          <p:attrName>style.visibility</p:attrName>
                                        </p:attrNameLst>
                                      </p:cBhvr>
                                      <p:to>
                                        <p:strVal val="visible"/>
                                      </p:to>
                                    </p:set>
                                    <p:animEffect transition="in" filter="checkerboard(down)">
                                      <p:cBhvr>
                                        <p:cTn id="18" dur="1000"/>
                                        <p:tgtEl>
                                          <p:spTgt spid="366597"/>
                                        </p:tgtEl>
                                      </p:cBhvr>
                                    </p:animEffect>
                                  </p:childTnLst>
                                </p:cTn>
                              </p:par>
                            </p:childTnLst>
                          </p:cTn>
                        </p:par>
                        <p:par>
                          <p:cTn id="19" fill="hold">
                            <p:stCondLst>
                              <p:cond delay="2500"/>
                            </p:stCondLst>
                            <p:childTnLst>
                              <p:par>
                                <p:cTn id="20" presetID="9" presetClass="entr" presetSubtype="0" fill="hold" nodeType="afterEffect">
                                  <p:stCondLst>
                                    <p:cond delay="0"/>
                                  </p:stCondLst>
                                  <p:childTnLst>
                                    <p:set>
                                      <p:cBhvr>
                                        <p:cTn id="21" dur="1" fill="hold">
                                          <p:stCondLst>
                                            <p:cond delay="0"/>
                                          </p:stCondLst>
                                        </p:cTn>
                                        <p:tgtEl>
                                          <p:spTgt spid="366595">
                                            <p:txEl>
                                              <p:pRg st="2" end="2"/>
                                            </p:txEl>
                                          </p:spTgt>
                                        </p:tgtEl>
                                        <p:attrNameLst>
                                          <p:attrName>style.visibility</p:attrName>
                                        </p:attrNameLst>
                                      </p:cBhvr>
                                      <p:to>
                                        <p:strVal val="visible"/>
                                      </p:to>
                                    </p:set>
                                    <p:animEffect transition="in" filter="dissolve">
                                      <p:cBhvr>
                                        <p:cTn id="22" dur="500"/>
                                        <p:tgtEl>
                                          <p:spTgt spid="366595">
                                            <p:txEl>
                                              <p:pRg st="2" end="2"/>
                                            </p:txEl>
                                          </p:spTgt>
                                        </p:tgtEl>
                                      </p:cBhvr>
                                    </p:animEffect>
                                  </p:childTnLst>
                                </p:cTn>
                              </p:par>
                            </p:childTnLst>
                          </p:cTn>
                        </p:par>
                        <p:par>
                          <p:cTn id="23" fill="hold">
                            <p:stCondLst>
                              <p:cond delay="3000"/>
                            </p:stCondLst>
                            <p:childTnLst>
                              <p:par>
                                <p:cTn id="24" presetID="9" presetClass="entr" presetSubtype="0" fill="hold" nodeType="afterEffect">
                                  <p:stCondLst>
                                    <p:cond delay="500"/>
                                  </p:stCondLst>
                                  <p:childTnLst>
                                    <p:set>
                                      <p:cBhvr>
                                        <p:cTn id="25" dur="1" fill="hold">
                                          <p:stCondLst>
                                            <p:cond delay="0"/>
                                          </p:stCondLst>
                                        </p:cTn>
                                        <p:tgtEl>
                                          <p:spTgt spid="366595">
                                            <p:txEl>
                                              <p:pRg st="3" end="3"/>
                                            </p:txEl>
                                          </p:spTgt>
                                        </p:tgtEl>
                                        <p:attrNameLst>
                                          <p:attrName>style.visibility</p:attrName>
                                        </p:attrNameLst>
                                      </p:cBhvr>
                                      <p:to>
                                        <p:strVal val="visible"/>
                                      </p:to>
                                    </p:set>
                                    <p:animEffect transition="in" filter="dissolve">
                                      <p:cBhvr>
                                        <p:cTn id="26" dur="500"/>
                                        <p:tgtEl>
                                          <p:spTgt spid="366595">
                                            <p:txEl>
                                              <p:pRg st="3" end="3"/>
                                            </p:txEl>
                                          </p:spTgt>
                                        </p:tgtEl>
                                      </p:cBhvr>
                                    </p:animEffect>
                                  </p:childTnLst>
                                </p:cTn>
                              </p:par>
                            </p:childTnLst>
                          </p:cTn>
                        </p:par>
                        <p:par>
                          <p:cTn id="27" fill="hold">
                            <p:stCondLst>
                              <p:cond delay="4000"/>
                            </p:stCondLst>
                            <p:childTnLst>
                              <p:par>
                                <p:cTn id="28" presetID="9" presetClass="entr" presetSubtype="0" fill="hold" nodeType="afterEffect">
                                  <p:stCondLst>
                                    <p:cond delay="0"/>
                                  </p:stCondLst>
                                  <p:childTnLst>
                                    <p:set>
                                      <p:cBhvr>
                                        <p:cTn id="29" dur="1" fill="hold">
                                          <p:stCondLst>
                                            <p:cond delay="0"/>
                                          </p:stCondLst>
                                        </p:cTn>
                                        <p:tgtEl>
                                          <p:spTgt spid="366595">
                                            <p:txEl>
                                              <p:pRg st="4" end="4"/>
                                            </p:txEl>
                                          </p:spTgt>
                                        </p:tgtEl>
                                        <p:attrNameLst>
                                          <p:attrName>style.visibility</p:attrName>
                                        </p:attrNameLst>
                                      </p:cBhvr>
                                      <p:to>
                                        <p:strVal val="visible"/>
                                      </p:to>
                                    </p:set>
                                    <p:animEffect transition="in" filter="dissolve">
                                      <p:cBhvr>
                                        <p:cTn id="30" dur="500"/>
                                        <p:tgtEl>
                                          <p:spTgt spid="366595">
                                            <p:txEl>
                                              <p:pRg st="4" end="4"/>
                                            </p:txEl>
                                          </p:spTgt>
                                        </p:tgtEl>
                                      </p:cBhvr>
                                    </p:animEffect>
                                  </p:childTnLst>
                                </p:cTn>
                              </p:par>
                            </p:childTnLst>
                          </p:cTn>
                        </p:par>
                        <p:par>
                          <p:cTn id="31" fill="hold">
                            <p:stCondLst>
                              <p:cond delay="4500"/>
                            </p:stCondLst>
                            <p:childTnLst>
                              <p:par>
                                <p:cTn id="32" presetID="9" presetClass="entr" presetSubtype="0" fill="hold" nodeType="afterEffect">
                                  <p:stCondLst>
                                    <p:cond delay="0"/>
                                  </p:stCondLst>
                                  <p:childTnLst>
                                    <p:set>
                                      <p:cBhvr>
                                        <p:cTn id="33" dur="1" fill="hold">
                                          <p:stCondLst>
                                            <p:cond delay="0"/>
                                          </p:stCondLst>
                                        </p:cTn>
                                        <p:tgtEl>
                                          <p:spTgt spid="366595">
                                            <p:txEl>
                                              <p:pRg st="5" end="5"/>
                                            </p:txEl>
                                          </p:spTgt>
                                        </p:tgtEl>
                                        <p:attrNameLst>
                                          <p:attrName>style.visibility</p:attrName>
                                        </p:attrNameLst>
                                      </p:cBhvr>
                                      <p:to>
                                        <p:strVal val="visible"/>
                                      </p:to>
                                    </p:set>
                                    <p:animEffect transition="in" filter="dissolve">
                                      <p:cBhvr>
                                        <p:cTn id="34" dur="500"/>
                                        <p:tgtEl>
                                          <p:spTgt spid="366595">
                                            <p:txEl>
                                              <p:pRg st="5" end="5"/>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366596"/>
                                        </p:tgtEl>
                                        <p:attrNameLst>
                                          <p:attrName>style.visibility</p:attrName>
                                        </p:attrNameLst>
                                      </p:cBhvr>
                                      <p:to>
                                        <p:strVal val="visible"/>
                                      </p:to>
                                    </p:set>
                                    <p:animEffect transition="in" filter="checkerboard(across)">
                                      <p:cBhvr>
                                        <p:cTn id="37" dur="500"/>
                                        <p:tgtEl>
                                          <p:spTgt spid="366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763588" y="2209800"/>
          <a:ext cx="7769225" cy="4119562"/>
        </p:xfrm>
        <a:graphic>
          <a:graphicData uri="http://schemas.openxmlformats.org/presentationml/2006/ole">
            <mc:AlternateContent xmlns:mc="http://schemas.openxmlformats.org/markup-compatibility/2006">
              <mc:Choice xmlns:v="urn:schemas-microsoft-com:vml" Requires="v">
                <p:oleObj spid="_x0000_s2058" name="Chart" r:id="rId4" imgW="10375900" imgH="5499100" progId="MSGraph.Chart.8">
                  <p:embed followColorScheme="full"/>
                </p:oleObj>
              </mc:Choice>
              <mc:Fallback>
                <p:oleObj name="Chart" r:id="rId4" imgW="10375900" imgH="5499100"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8" y="2209800"/>
                        <a:ext cx="7769225" cy="411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4"/>
          <p:cNvGrpSpPr>
            <a:grpSpLocks/>
          </p:cNvGrpSpPr>
          <p:nvPr/>
        </p:nvGrpSpPr>
        <p:grpSpPr bwMode="auto">
          <a:xfrm>
            <a:off x="3117850" y="2209800"/>
            <a:ext cx="4191000" cy="3048000"/>
            <a:chOff x="2064" y="1400"/>
            <a:chExt cx="2640" cy="1920"/>
          </a:xfrm>
        </p:grpSpPr>
        <p:sp>
          <p:nvSpPr>
            <p:cNvPr id="2054" name="AutoShape 5"/>
            <p:cNvSpPr>
              <a:spLocks noChangeArrowheads="1"/>
            </p:cNvSpPr>
            <p:nvPr/>
          </p:nvSpPr>
          <p:spPr bwMode="auto">
            <a:xfrm>
              <a:off x="2064" y="1400"/>
              <a:ext cx="768" cy="528"/>
            </a:xfrm>
            <a:prstGeom prst="wedgeRoundRectCallout">
              <a:avLst>
                <a:gd name="adj1" fmla="val -46486"/>
                <a:gd name="adj2" fmla="val 79167"/>
                <a:gd name="adj3" fmla="val 16667"/>
              </a:avLst>
            </a:prstGeom>
            <a:solidFill>
              <a:schemeClr val="accent1"/>
            </a:solidFill>
            <a:ln w="9525">
              <a:solidFill>
                <a:schemeClr val="tx1"/>
              </a:solidFill>
              <a:miter lim="800000"/>
              <a:headEnd/>
              <a:tailEnd/>
            </a:ln>
          </p:spPr>
          <p:txBody>
            <a:bodyPr/>
            <a:lstStyle/>
            <a:p>
              <a:pPr algn="ctr" rtl="1" eaLnBrk="0" hangingPunct="0"/>
              <a:r>
                <a:rPr lang="en-US" sz="2400" dirty="0">
                  <a:latin typeface="Times New Roman" pitchFamily="18" charset="0"/>
                </a:rPr>
                <a:t>5,000?</a:t>
              </a:r>
            </a:p>
            <a:p>
              <a:pPr algn="ctr" rtl="1" eaLnBrk="0" hangingPunct="0"/>
              <a:r>
                <a:rPr lang="en-US" sz="2400" dirty="0">
                  <a:latin typeface="Times New Roman" pitchFamily="18" charset="0"/>
                </a:rPr>
                <a:t>per day</a:t>
              </a:r>
              <a:endParaRPr lang="en-AU" sz="2400" dirty="0">
                <a:latin typeface="Times New Roman" pitchFamily="18" charset="0"/>
              </a:endParaRPr>
            </a:p>
          </p:txBody>
        </p:sp>
        <p:sp>
          <p:nvSpPr>
            <p:cNvPr id="2055" name="AutoShape 6"/>
            <p:cNvSpPr>
              <a:spLocks noChangeArrowheads="1"/>
            </p:cNvSpPr>
            <p:nvPr/>
          </p:nvSpPr>
          <p:spPr bwMode="auto">
            <a:xfrm>
              <a:off x="3024" y="2456"/>
              <a:ext cx="768" cy="528"/>
            </a:xfrm>
            <a:prstGeom prst="wedgeRoundRectCallout">
              <a:avLst>
                <a:gd name="adj1" fmla="val -46486"/>
                <a:gd name="adj2" fmla="val 79167"/>
                <a:gd name="adj3" fmla="val 16667"/>
              </a:avLst>
            </a:prstGeom>
            <a:solidFill>
              <a:schemeClr val="accent1"/>
            </a:solidFill>
            <a:ln w="9525">
              <a:solidFill>
                <a:schemeClr val="tx1"/>
              </a:solidFill>
              <a:miter lim="800000"/>
              <a:headEnd/>
              <a:tailEnd/>
            </a:ln>
          </p:spPr>
          <p:txBody>
            <a:bodyPr/>
            <a:lstStyle/>
            <a:p>
              <a:pPr algn="ctr" rtl="1" eaLnBrk="0" hangingPunct="0"/>
              <a:r>
                <a:rPr lang="en-US" sz="2400" dirty="0">
                  <a:latin typeface="Times New Roman" pitchFamily="18" charset="0"/>
                </a:rPr>
                <a:t>1,500 per day</a:t>
              </a:r>
              <a:endParaRPr lang="en-AU" sz="2400" dirty="0">
                <a:latin typeface="Times New Roman" pitchFamily="18" charset="0"/>
              </a:endParaRPr>
            </a:p>
          </p:txBody>
        </p:sp>
        <p:sp>
          <p:nvSpPr>
            <p:cNvPr id="2056" name="AutoShape 7"/>
            <p:cNvSpPr>
              <a:spLocks noChangeArrowheads="1"/>
            </p:cNvSpPr>
            <p:nvPr/>
          </p:nvSpPr>
          <p:spPr bwMode="auto">
            <a:xfrm>
              <a:off x="4032" y="2792"/>
              <a:ext cx="672" cy="528"/>
            </a:xfrm>
            <a:prstGeom prst="wedgeRoundRectCallout">
              <a:avLst>
                <a:gd name="adj1" fmla="val -45981"/>
                <a:gd name="adj2" fmla="val 79167"/>
                <a:gd name="adj3" fmla="val 16667"/>
              </a:avLst>
            </a:prstGeom>
            <a:solidFill>
              <a:schemeClr val="accent1"/>
            </a:solidFill>
            <a:ln w="9525">
              <a:solidFill>
                <a:schemeClr val="tx1"/>
              </a:solidFill>
              <a:miter lim="800000"/>
              <a:headEnd/>
              <a:tailEnd/>
            </a:ln>
          </p:spPr>
          <p:txBody>
            <a:bodyPr/>
            <a:lstStyle/>
            <a:p>
              <a:pPr algn="ctr" rtl="1" eaLnBrk="0" hangingPunct="0"/>
              <a:r>
                <a:rPr lang="en-US" sz="2400" dirty="0">
                  <a:latin typeface="Times New Roman" pitchFamily="18" charset="0"/>
                </a:rPr>
                <a:t>95 per day</a:t>
              </a:r>
              <a:endParaRPr lang="en-AU" sz="2400" dirty="0">
                <a:latin typeface="Times New Roman" pitchFamily="18" charset="0"/>
              </a:endParaRPr>
            </a:p>
          </p:txBody>
        </p:sp>
      </p:grpSp>
      <p:sp>
        <p:nvSpPr>
          <p:cNvPr id="2053" name="Text Box 8"/>
          <p:cNvSpPr txBox="1">
            <a:spLocks noChangeArrowheads="1"/>
          </p:cNvSpPr>
          <p:nvPr/>
        </p:nvSpPr>
        <p:spPr bwMode="auto">
          <a:xfrm rot="-5400000">
            <a:off x="-788987" y="3822700"/>
            <a:ext cx="3887787" cy="366713"/>
          </a:xfrm>
          <a:prstGeom prst="rect">
            <a:avLst/>
          </a:prstGeom>
          <a:solidFill>
            <a:schemeClr val="bg1"/>
          </a:solidFill>
          <a:ln w="9525">
            <a:noFill/>
            <a:miter lim="800000"/>
            <a:headEnd/>
            <a:tailEnd/>
          </a:ln>
        </p:spPr>
        <p:txBody>
          <a:bodyPr>
            <a:spAutoFit/>
          </a:bodyPr>
          <a:lstStyle/>
          <a:p>
            <a:pPr algn="r" rtl="1">
              <a:spcBef>
                <a:spcPct val="50000"/>
              </a:spcBef>
            </a:pPr>
            <a:r>
              <a:rPr lang="en-US">
                <a:latin typeface="Calibri" pitchFamily="34" charset="0"/>
              </a:rPr>
              <a:t>Medical Articles Per Year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285875" y="1428750"/>
            <a:ext cx="6781800" cy="960438"/>
          </a:xfrm>
        </p:spPr>
        <p:txBody>
          <a:bodyPr rtlCol="1">
            <a:normAutofit/>
          </a:bodyPr>
          <a:lstStyle/>
          <a:p>
            <a:pPr fontAlgn="auto">
              <a:spcAft>
                <a:spcPts val="0"/>
              </a:spcAft>
              <a:defRPr/>
            </a:pPr>
            <a:r>
              <a:rPr lang="en-US" b="1" dirty="0" smtClean="0">
                <a:effectLst>
                  <a:outerShdw blurRad="38100" dist="38100" dir="2700000" algn="tl">
                    <a:srgbClr val="000000"/>
                  </a:outerShdw>
                </a:effectLst>
                <a:latin typeface="Arial" charset="0"/>
              </a:rPr>
              <a:t>Aims/Objectives</a:t>
            </a:r>
          </a:p>
        </p:txBody>
      </p:sp>
      <p:sp>
        <p:nvSpPr>
          <p:cNvPr id="216067" name="Rectangle 3"/>
          <p:cNvSpPr>
            <a:spLocks noGrp="1" noChangeArrowheads="1"/>
          </p:cNvSpPr>
          <p:nvPr>
            <p:ph type="body" idx="1"/>
          </p:nvPr>
        </p:nvSpPr>
        <p:spPr>
          <a:xfrm>
            <a:off x="714375" y="2286000"/>
            <a:ext cx="7162800" cy="4038600"/>
          </a:xfrm>
        </p:spPr>
        <p:txBody>
          <a:bodyPr rtlCol="1">
            <a:normAutofit/>
          </a:bodyPr>
          <a:lstStyle/>
          <a:p>
            <a:pPr fontAlgn="auto">
              <a:spcAft>
                <a:spcPts val="0"/>
              </a:spcAft>
              <a:buFontTx/>
              <a:buBlip>
                <a:blip r:embed="rId3"/>
              </a:buBlip>
              <a:defRPr/>
            </a:pPr>
            <a:r>
              <a:rPr lang="en-US" dirty="0" smtClean="0">
                <a:solidFill>
                  <a:schemeClr val="hlink"/>
                </a:solidFill>
                <a:effectLst>
                  <a:outerShdw blurRad="38100" dist="38100" dir="2700000" algn="tl">
                    <a:srgbClr val="000000"/>
                  </a:outerShdw>
                </a:effectLst>
              </a:rPr>
              <a:t>What is EBM/ EBHC?</a:t>
            </a:r>
          </a:p>
          <a:p>
            <a:pPr fontAlgn="auto">
              <a:spcAft>
                <a:spcPts val="0"/>
              </a:spcAft>
              <a:buFontTx/>
              <a:buBlip>
                <a:blip r:embed="rId3"/>
              </a:buBlip>
              <a:defRPr/>
            </a:pPr>
            <a:r>
              <a:rPr lang="en-US" dirty="0" smtClean="0">
                <a:solidFill>
                  <a:srgbClr val="FF3399"/>
                </a:solidFill>
                <a:effectLst>
                  <a:outerShdw blurRad="38100" dist="38100" dir="2700000" algn="tl">
                    <a:srgbClr val="000000"/>
                  </a:outerShdw>
                </a:effectLst>
              </a:rPr>
              <a:t>Why the sudden interest in EBM/EBHC?</a:t>
            </a:r>
          </a:p>
          <a:p>
            <a:pPr fontAlgn="auto">
              <a:spcAft>
                <a:spcPts val="0"/>
              </a:spcAft>
              <a:buFontTx/>
              <a:buBlip>
                <a:blip r:embed="rId3"/>
              </a:buBlip>
              <a:defRPr/>
            </a:pPr>
            <a:r>
              <a:rPr lang="en-US" dirty="0" smtClean="0">
                <a:solidFill>
                  <a:srgbClr val="006699"/>
                </a:solidFill>
                <a:effectLst>
                  <a:outerShdw blurRad="38100" dist="38100" dir="2700000" algn="tl">
                    <a:srgbClr val="000000"/>
                  </a:outerShdw>
                </a:effectLst>
              </a:rPr>
              <a:t>How to do it?</a:t>
            </a:r>
          </a:p>
          <a:p>
            <a:pPr lvl="1" fontAlgn="auto">
              <a:spcAft>
                <a:spcPts val="0"/>
              </a:spcAft>
              <a:buFont typeface="Wingdings" pitchFamily="2" charset="2"/>
              <a:buChar char="ü"/>
              <a:defRPr/>
            </a:pPr>
            <a:r>
              <a:rPr lang="en-US" i="1" dirty="0" smtClean="0">
                <a:solidFill>
                  <a:srgbClr val="006699"/>
                </a:solidFill>
                <a:effectLst>
                  <a:outerShdw blurRad="38100" dist="38100" dir="2700000" algn="tl">
                    <a:srgbClr val="000000"/>
                  </a:outerShdw>
                </a:effectLst>
              </a:rPr>
              <a:t>5 steps</a:t>
            </a:r>
          </a:p>
          <a:p>
            <a:pPr lvl="1" fontAlgn="auto">
              <a:spcAft>
                <a:spcPts val="0"/>
              </a:spcAft>
              <a:buFont typeface="Wingdings" pitchFamily="2" charset="2"/>
              <a:buChar char="ü"/>
              <a:defRPr/>
            </a:pPr>
            <a:r>
              <a:rPr lang="en-US" i="1" dirty="0" smtClean="0">
                <a:solidFill>
                  <a:srgbClr val="006699"/>
                </a:solidFill>
                <a:effectLst>
                  <a:outerShdw blurRad="38100" dist="38100" dir="2700000" algn="tl">
                    <a:srgbClr val="000000"/>
                  </a:outerShdw>
                </a:effectLst>
              </a:rPr>
              <a:t>Step 1- PICO formulation</a:t>
            </a:r>
          </a:p>
          <a:p>
            <a:pPr fontAlgn="auto">
              <a:spcAft>
                <a:spcPts val="0"/>
              </a:spcAft>
              <a:buFontTx/>
              <a:buBlip>
                <a:blip r:embed="rId3"/>
              </a:buBlip>
              <a:defRPr/>
            </a:pPr>
            <a:r>
              <a:rPr lang="en-US" dirty="0" smtClean="0">
                <a:solidFill>
                  <a:srgbClr val="00A8A4"/>
                </a:solidFill>
                <a:effectLst>
                  <a:outerShdw blurRad="38100" dist="38100" dir="2700000" algn="tl">
                    <a:srgbClr val="000000"/>
                  </a:outerShdw>
                </a:effectLst>
              </a:rPr>
              <a:t>The way forwards ...</a:t>
            </a:r>
          </a:p>
          <a:p>
            <a:pPr fontAlgn="auto">
              <a:spcAft>
                <a:spcPts val="0"/>
              </a:spcAft>
              <a:defRPr/>
            </a:pPr>
            <a:endParaRPr lang="en-US" dirty="0" smtClean="0">
              <a:solidFill>
                <a:srgbClr val="00A8A4"/>
              </a:solidFill>
            </a:endParaRPr>
          </a:p>
          <a:p>
            <a:pPr fontAlgn="auto">
              <a:spcAft>
                <a:spcPts val="0"/>
              </a:spcAft>
              <a:defRPr/>
            </a:pPr>
            <a:endParaRPr lang="en-US" dirty="0" smtClean="0">
              <a:solidFill>
                <a:srgbClr val="00A8A4"/>
              </a:solidFill>
            </a:endParaRPr>
          </a:p>
          <a:p>
            <a:pPr fontAlgn="auto">
              <a:spcAft>
                <a:spcPts val="0"/>
              </a:spcAft>
              <a:defRPr/>
            </a:pPr>
            <a:endParaRPr lang="en-US" sz="2800" dirty="0" smtClean="0"/>
          </a:p>
          <a:p>
            <a:pPr fontAlgn="auto">
              <a:spcAft>
                <a:spcPts val="0"/>
              </a:spcAft>
              <a:defRPr/>
            </a:pPr>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Effect transition="in" filter="dissolve">
                                      <p:cBhvr>
                                        <p:cTn id="7" dur="500"/>
                                        <p:tgtEl>
                                          <p:spTgt spid="216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6067">
                                            <p:txEl>
                                              <p:pRg st="1" end="1"/>
                                            </p:txEl>
                                          </p:spTgt>
                                        </p:tgtEl>
                                        <p:attrNameLst>
                                          <p:attrName>style.visibility</p:attrName>
                                        </p:attrNameLst>
                                      </p:cBhvr>
                                      <p:to>
                                        <p:strVal val="visible"/>
                                      </p:to>
                                    </p:set>
                                    <p:animEffect transition="in" filter="dissolve">
                                      <p:cBhvr>
                                        <p:cTn id="12" dur="500"/>
                                        <p:tgtEl>
                                          <p:spTgt spid="216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6067">
                                            <p:txEl>
                                              <p:pRg st="2" end="2"/>
                                            </p:txEl>
                                          </p:spTgt>
                                        </p:tgtEl>
                                        <p:attrNameLst>
                                          <p:attrName>style.visibility</p:attrName>
                                        </p:attrNameLst>
                                      </p:cBhvr>
                                      <p:to>
                                        <p:strVal val="visible"/>
                                      </p:to>
                                    </p:set>
                                    <p:animEffect transition="in" filter="dissolve">
                                      <p:cBhvr>
                                        <p:cTn id="17" dur="500"/>
                                        <p:tgtEl>
                                          <p:spTgt spid="216067">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16067">
                                            <p:txEl>
                                              <p:pRg st="3" end="3"/>
                                            </p:txEl>
                                          </p:spTgt>
                                        </p:tgtEl>
                                        <p:attrNameLst>
                                          <p:attrName>style.visibility</p:attrName>
                                        </p:attrNameLst>
                                      </p:cBhvr>
                                      <p:to>
                                        <p:strVal val="visible"/>
                                      </p:to>
                                    </p:set>
                                    <p:animEffect transition="in" filter="dissolve">
                                      <p:cBhvr>
                                        <p:cTn id="20" dur="500"/>
                                        <p:tgtEl>
                                          <p:spTgt spid="216067">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16067">
                                            <p:txEl>
                                              <p:pRg st="4" end="4"/>
                                            </p:txEl>
                                          </p:spTgt>
                                        </p:tgtEl>
                                        <p:attrNameLst>
                                          <p:attrName>style.visibility</p:attrName>
                                        </p:attrNameLst>
                                      </p:cBhvr>
                                      <p:to>
                                        <p:strVal val="visible"/>
                                      </p:to>
                                    </p:set>
                                    <p:animEffect transition="in" filter="dissolve">
                                      <p:cBhvr>
                                        <p:cTn id="23" dur="500"/>
                                        <p:tgtEl>
                                          <p:spTgt spid="21606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16067">
                                            <p:txEl>
                                              <p:pRg st="5" end="5"/>
                                            </p:txEl>
                                          </p:spTgt>
                                        </p:tgtEl>
                                        <p:attrNameLst>
                                          <p:attrName>style.visibility</p:attrName>
                                        </p:attrNameLst>
                                      </p:cBhvr>
                                      <p:to>
                                        <p:strVal val="visible"/>
                                      </p:to>
                                    </p:set>
                                    <p:animEffect transition="in" filter="dissolve">
                                      <p:cBhvr>
                                        <p:cTn id="28" dur="500"/>
                                        <p:tgtEl>
                                          <p:spTgt spid="2160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285750" y="214313"/>
            <a:ext cx="8610600" cy="1219200"/>
          </a:xfrm>
          <a:solidFill>
            <a:srgbClr val="DDFFDD"/>
          </a:solidFill>
        </p:spPr>
        <p:txBody>
          <a:bodyPr rtlCol="1">
            <a:normAutofit/>
          </a:bodyPr>
          <a:lstStyle/>
          <a:p>
            <a:pPr fontAlgn="auto">
              <a:spcAft>
                <a:spcPts val="0"/>
              </a:spcAft>
              <a:defRPr/>
            </a:pPr>
            <a:r>
              <a:rPr lang="en-US" sz="3600" b="1" dirty="0" smtClean="0">
                <a:solidFill>
                  <a:srgbClr val="004992"/>
                </a:solidFill>
                <a:latin typeface="Arial" charset="0"/>
              </a:rPr>
              <a:t>Where’s the Meat in Clinical Journals?</a:t>
            </a:r>
            <a:br>
              <a:rPr lang="en-US" sz="3600" b="1" dirty="0" smtClean="0">
                <a:solidFill>
                  <a:srgbClr val="004992"/>
                </a:solidFill>
                <a:latin typeface="Arial" charset="0"/>
              </a:rPr>
            </a:br>
            <a:r>
              <a:rPr lang="en-US" sz="2800" i="1" dirty="0" smtClean="0">
                <a:solidFill>
                  <a:srgbClr val="005D7E"/>
                </a:solidFill>
                <a:effectLst>
                  <a:outerShdw blurRad="38100" dist="38100" dir="2700000" algn="tl">
                    <a:srgbClr val="000000"/>
                  </a:outerShdw>
                </a:effectLst>
                <a:latin typeface="Arial" charset="0"/>
              </a:rPr>
              <a:t>Top 20 Journals Contributing to ACPJC in 1992</a:t>
            </a:r>
          </a:p>
        </p:txBody>
      </p:sp>
      <p:graphicFrame>
        <p:nvGraphicFramePr>
          <p:cNvPr id="377859" name="Group 3"/>
          <p:cNvGraphicFramePr>
            <a:graphicFrameLocks noGrp="1"/>
          </p:cNvGraphicFramePr>
          <p:nvPr>
            <p:ph type="tbl" idx="1"/>
          </p:nvPr>
        </p:nvGraphicFramePr>
        <p:xfrm>
          <a:off x="500063" y="1714500"/>
          <a:ext cx="8077200" cy="4495804"/>
        </p:xfrm>
        <a:graphic>
          <a:graphicData uri="http://schemas.openxmlformats.org/drawingml/2006/table">
            <a:tbl>
              <a:tblPr/>
              <a:tblGrid>
                <a:gridCol w="2743200"/>
                <a:gridCol w="2641600"/>
                <a:gridCol w="2692400"/>
              </a:tblGrid>
              <a:tr h="823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rgbClr val="292929"/>
                          </a:solidFill>
                          <a:effectLst>
                            <a:outerShdw blurRad="38100" dist="38100" dir="2700000" algn="tl">
                              <a:srgbClr val="C0C0C0"/>
                            </a:outerShdw>
                          </a:effectLst>
                          <a:latin typeface="Arial" charset="0"/>
                          <a:cs typeface="Arial" charset="0"/>
                        </a:rPr>
                        <a:t>Journal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292929"/>
                          </a:solidFill>
                          <a:effectLst>
                            <a:outerShdw blurRad="38100" dist="38100" dir="2700000" algn="tl">
                              <a:srgbClr val="000000"/>
                            </a:outerShdw>
                          </a:effectLst>
                          <a:latin typeface="Arial" charset="0"/>
                          <a:cs typeface="Arial" charset="0"/>
                        </a:rPr>
                        <a:t># articles with abstract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292929"/>
                          </a:solidFill>
                          <a:effectLst>
                            <a:outerShdw blurRad="38100" dist="38100" dir="2700000" algn="tl">
                              <a:srgbClr val="000000"/>
                            </a:outerShdw>
                          </a:effectLst>
                          <a:latin typeface="Arial" charset="0"/>
                          <a:cs typeface="Arial" charset="0"/>
                        </a:rPr>
                        <a:t>% articles meeting criteria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CC0066"/>
                          </a:solidFill>
                          <a:effectLst/>
                          <a:latin typeface="Arial" charset="0"/>
                          <a:cs typeface="Arial" charset="0"/>
                        </a:rPr>
                        <a:t>N </a:t>
                      </a:r>
                      <a:r>
                        <a:rPr kumimoji="0" lang="en-US" sz="2400" b="0" i="0" u="none" strike="noStrike" cap="none" normalizeH="0" baseline="0" dirty="0" err="1" smtClean="0">
                          <a:ln>
                            <a:noFill/>
                          </a:ln>
                          <a:solidFill>
                            <a:srgbClr val="CC0066"/>
                          </a:solidFill>
                          <a:effectLst/>
                          <a:latin typeface="Arial" charset="0"/>
                          <a:cs typeface="Arial" charset="0"/>
                        </a:rPr>
                        <a:t>Engl</a:t>
                      </a:r>
                      <a:r>
                        <a:rPr kumimoji="0" lang="en-US" sz="2400" b="0" i="0" u="none" strike="noStrike" cap="none" normalizeH="0" baseline="0" dirty="0" smtClean="0">
                          <a:ln>
                            <a:noFill/>
                          </a:ln>
                          <a:solidFill>
                            <a:srgbClr val="CC0066"/>
                          </a:solidFill>
                          <a:effectLst/>
                          <a:latin typeface="Arial" charset="0"/>
                          <a:cs typeface="Arial" charset="0"/>
                        </a:rPr>
                        <a:t> J Med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5D7E"/>
                          </a:solidFill>
                          <a:effectLst/>
                          <a:latin typeface="Arial" charset="0"/>
                          <a:cs typeface="Arial" charset="0"/>
                        </a:rPr>
                        <a:t>254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5D7E"/>
                          </a:solidFill>
                          <a:effectLst/>
                          <a:latin typeface="Arial" charset="0"/>
                          <a:cs typeface="Arial" charset="0"/>
                        </a:rPr>
                        <a:t>16.9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CC0066"/>
                          </a:solidFill>
                          <a:effectLst/>
                          <a:latin typeface="Arial" charset="0"/>
                          <a:cs typeface="Arial" charset="0"/>
                        </a:rPr>
                        <a:t>JAMA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5D7E"/>
                          </a:solidFill>
                          <a:effectLst/>
                          <a:latin typeface="Arial" charset="0"/>
                          <a:cs typeface="Arial" charset="0"/>
                        </a:rPr>
                        <a:t>303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5D7E"/>
                          </a:solidFill>
                          <a:effectLst/>
                          <a:latin typeface="Arial" charset="0"/>
                          <a:cs typeface="Arial" charset="0"/>
                        </a:rPr>
                        <a:t>12.2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CC0066"/>
                          </a:solidFill>
                          <a:effectLst/>
                          <a:latin typeface="Arial" charset="0"/>
                          <a:cs typeface="Arial" charset="0"/>
                        </a:rPr>
                        <a:t>Ann Intern Med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5D7E"/>
                          </a:solidFill>
                          <a:effectLst/>
                          <a:latin typeface="Arial" charset="0"/>
                          <a:cs typeface="Arial" charset="0"/>
                        </a:rPr>
                        <a:t>246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5D7E"/>
                          </a:solidFill>
                          <a:effectLst/>
                          <a:latin typeface="Arial" charset="0"/>
                          <a:cs typeface="Arial" charset="0"/>
                        </a:rPr>
                        <a:t>13.4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CC0066"/>
                          </a:solidFill>
                          <a:effectLst/>
                          <a:latin typeface="Arial" charset="0"/>
                          <a:cs typeface="Arial" charset="0"/>
                        </a:rPr>
                        <a:t>Lancet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5D7E"/>
                          </a:solidFill>
                          <a:effectLst/>
                          <a:latin typeface="Arial" charset="0"/>
                          <a:cs typeface="Arial" charset="0"/>
                        </a:rPr>
                        <a:t>410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5D7E"/>
                          </a:solidFill>
                          <a:effectLst/>
                          <a:latin typeface="Arial" charset="0"/>
                          <a:cs typeface="Arial" charset="0"/>
                        </a:rPr>
                        <a:t>7.3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CC0066"/>
                          </a:solidFill>
                          <a:effectLst/>
                          <a:latin typeface="Arial" charset="0"/>
                          <a:cs typeface="Arial" charset="0"/>
                        </a:rPr>
                        <a:t>Arch Intern Med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5D7E"/>
                          </a:solidFill>
                          <a:effectLst/>
                          <a:latin typeface="Arial" charset="0"/>
                          <a:cs typeface="Arial" charset="0"/>
                        </a:rPr>
                        <a:t>262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5D7E"/>
                          </a:solidFill>
                          <a:effectLst/>
                          <a:latin typeface="Arial" charset="0"/>
                          <a:cs typeface="Arial" charset="0"/>
                        </a:rPr>
                        <a:t>10.3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CC0066"/>
                          </a:solidFill>
                          <a:effectLst/>
                          <a:latin typeface="Arial" charset="0"/>
                          <a:cs typeface="Arial" charset="0"/>
                        </a:rPr>
                        <a:t>BMJ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5D7E"/>
                          </a:solidFill>
                          <a:effectLst/>
                          <a:latin typeface="Arial" charset="0"/>
                          <a:cs typeface="Arial" charset="0"/>
                        </a:rPr>
                        <a:t>283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5D7E"/>
                          </a:solidFill>
                          <a:effectLst/>
                          <a:latin typeface="Arial" charset="0"/>
                          <a:cs typeface="Arial" charset="0"/>
                        </a:rPr>
                        <a:t>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CC0066"/>
                          </a:solidFill>
                          <a:effectLst/>
                          <a:latin typeface="Arial" charset="0"/>
                          <a:cs typeface="Arial" charset="0"/>
                        </a:rPr>
                        <a:t>J Intern Med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5D7E"/>
                          </a:solidFill>
                          <a:effectLst/>
                          <a:latin typeface="Arial" charset="0"/>
                          <a:cs typeface="Arial" charset="0"/>
                        </a:rPr>
                        <a:t>157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5D7E"/>
                          </a:solidFill>
                          <a:effectLst/>
                          <a:latin typeface="Arial" charset="0"/>
                          <a:cs typeface="Arial" charset="0"/>
                        </a:rPr>
                        <a:t>10.8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7859"/>
                                        </p:tgtEl>
                                        <p:attrNameLst>
                                          <p:attrName>style.visibility</p:attrName>
                                        </p:attrNameLst>
                                      </p:cBhvr>
                                      <p:to>
                                        <p:strVal val="visible"/>
                                      </p:to>
                                    </p:set>
                                    <p:animEffect transition="in" filter="wipe(up)">
                                      <p:cBhvr>
                                        <p:cTn id="7" dur="500"/>
                                        <p:tgtEl>
                                          <p:spTgt spid="377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1219200" y="1676400"/>
            <a:ext cx="7924800" cy="1143000"/>
          </a:xfrm>
        </p:spPr>
        <p:txBody>
          <a:bodyPr rtlCol="1">
            <a:normAutofit fontScale="90000"/>
          </a:bodyPr>
          <a:lstStyle/>
          <a:p>
            <a:pPr marL="762000" indent="-762000" fontAlgn="auto">
              <a:spcAft>
                <a:spcPts val="0"/>
              </a:spcAft>
              <a:defRPr/>
            </a:pPr>
            <a:r>
              <a:rPr lang="en-US" sz="3600" dirty="0" smtClean="0">
                <a:solidFill>
                  <a:schemeClr val="hlink"/>
                </a:solidFill>
                <a:effectLst>
                  <a:outerShdw blurRad="38100" dist="38100" dir="2700000" algn="tl">
                    <a:srgbClr val="000000"/>
                  </a:outerShdw>
                </a:effectLst>
                <a:latin typeface="Arial" charset="0"/>
              </a:rPr>
              <a:t>Our inability to set aside time to find &amp; assimilate the evidence</a:t>
            </a:r>
          </a:p>
        </p:txBody>
      </p:sp>
      <p:pic>
        <p:nvPicPr>
          <p:cNvPr id="367620" name="Picture 4" descr="bs00559_"/>
          <p:cNvPicPr>
            <a:picLocks noChangeAspect="1" noChangeArrowheads="1"/>
          </p:cNvPicPr>
          <p:nvPr/>
        </p:nvPicPr>
        <p:blipFill>
          <a:blip r:embed="rId3" cstate="print"/>
          <a:srcRect/>
          <a:stretch>
            <a:fillRect/>
          </a:stretch>
        </p:blipFill>
        <p:spPr bwMode="auto">
          <a:xfrm>
            <a:off x="3352800" y="3657600"/>
            <a:ext cx="3441700" cy="19526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3000"/>
                                  </p:stCondLst>
                                  <p:childTnLst>
                                    <p:set>
                                      <p:cBhvr>
                                        <p:cTn id="6" dur="1" fill="hold">
                                          <p:stCondLst>
                                            <p:cond delay="0"/>
                                          </p:stCondLst>
                                        </p:cTn>
                                        <p:tgtEl>
                                          <p:spTgt spid="367620"/>
                                        </p:tgtEl>
                                        <p:attrNameLst>
                                          <p:attrName>style.visibility</p:attrName>
                                        </p:attrNameLst>
                                      </p:cBhvr>
                                      <p:to>
                                        <p:strVal val="visible"/>
                                      </p:to>
                                    </p:set>
                                    <p:animEffect transition="in" filter="checkerboard(across)">
                                      <p:cBhvr>
                                        <p:cTn id="7" dur="500"/>
                                        <p:tgtEl>
                                          <p:spTgt spid="367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1071563" y="166687"/>
            <a:ext cx="7924800" cy="1357313"/>
          </a:xfrm>
          <a:solidFill>
            <a:srgbClr val="DDFFDD"/>
          </a:solidFill>
        </p:spPr>
        <p:txBody>
          <a:bodyPr rtlCol="1">
            <a:normAutofit/>
          </a:bodyPr>
          <a:lstStyle/>
          <a:p>
            <a:pPr marL="762000" indent="-762000" fontAlgn="auto">
              <a:spcAft>
                <a:spcPts val="0"/>
              </a:spcAft>
              <a:defRPr/>
            </a:pPr>
            <a:r>
              <a:rPr lang="en-US" sz="3600" dirty="0" smtClean="0">
                <a:solidFill>
                  <a:srgbClr val="006666"/>
                </a:solidFill>
                <a:effectLst>
                  <a:outerShdw blurRad="38100" dist="38100" dir="2700000" algn="tl">
                    <a:srgbClr val="000000"/>
                  </a:outerShdw>
                </a:effectLst>
                <a:latin typeface="Arial" charset="0"/>
              </a:rPr>
              <a:t>Our inability to set aside time to find and assimilate the evidence</a:t>
            </a:r>
          </a:p>
        </p:txBody>
      </p:sp>
      <p:sp>
        <p:nvSpPr>
          <p:cNvPr id="369667" name="Rectangle 3"/>
          <p:cNvSpPr>
            <a:spLocks noGrp="1" noChangeArrowheads="1"/>
          </p:cNvSpPr>
          <p:nvPr>
            <p:ph type="body" idx="1"/>
          </p:nvPr>
        </p:nvSpPr>
        <p:spPr>
          <a:xfrm>
            <a:off x="500063" y="1571625"/>
            <a:ext cx="8382000" cy="1000125"/>
          </a:xfrm>
        </p:spPr>
        <p:txBody>
          <a:bodyPr rtlCol="1">
            <a:normAutofit/>
          </a:bodyPr>
          <a:lstStyle/>
          <a:p>
            <a:pPr fontAlgn="auto">
              <a:lnSpc>
                <a:spcPct val="80000"/>
              </a:lnSpc>
              <a:spcAft>
                <a:spcPts val="0"/>
              </a:spcAft>
              <a:buFontTx/>
              <a:buNone/>
              <a:defRPr/>
            </a:pPr>
            <a:r>
              <a:rPr lang="en-US" sz="2400" dirty="0" smtClean="0"/>
              <a:t>    </a:t>
            </a:r>
            <a:r>
              <a:rPr lang="en-US" dirty="0" smtClean="0">
                <a:solidFill>
                  <a:srgbClr val="CC0066"/>
                </a:solidFill>
              </a:rPr>
              <a:t>Median </a:t>
            </a:r>
            <a:r>
              <a:rPr lang="en-US" b="1" u="sng" dirty="0" smtClean="0">
                <a:solidFill>
                  <a:srgbClr val="CC0066"/>
                </a:solidFill>
              </a:rPr>
              <a:t>minutes/week</a:t>
            </a:r>
            <a:r>
              <a:rPr lang="en-US" dirty="0" smtClean="0">
                <a:solidFill>
                  <a:srgbClr val="CC0066"/>
                </a:solidFill>
              </a:rPr>
              <a:t> spent reading about ‘</a:t>
            </a:r>
            <a:r>
              <a:rPr lang="en-US" i="1" dirty="0" smtClean="0">
                <a:solidFill>
                  <a:srgbClr val="CC0066"/>
                </a:solidFill>
                <a:effectLst>
                  <a:outerShdw blurRad="38100" dist="38100" dir="2700000" algn="tl">
                    <a:srgbClr val="000000"/>
                  </a:outerShdw>
                </a:effectLst>
              </a:rPr>
              <a:t>my patients</a:t>
            </a:r>
            <a:r>
              <a:rPr lang="en-US" dirty="0" smtClean="0">
                <a:solidFill>
                  <a:srgbClr val="CC0066"/>
                </a:solidFill>
              </a:rPr>
              <a:t>’*:</a:t>
            </a:r>
          </a:p>
        </p:txBody>
      </p:sp>
      <p:sp>
        <p:nvSpPr>
          <p:cNvPr id="369668" name="Rectangle 4"/>
          <p:cNvSpPr>
            <a:spLocks noChangeArrowheads="1"/>
          </p:cNvSpPr>
          <p:nvPr/>
        </p:nvSpPr>
        <p:spPr bwMode="auto">
          <a:xfrm>
            <a:off x="357188" y="2571750"/>
            <a:ext cx="8572500" cy="3643313"/>
          </a:xfrm>
          <a:prstGeom prst="rect">
            <a:avLst/>
          </a:prstGeom>
          <a:noFill/>
          <a:ln w="9525">
            <a:noFill/>
            <a:miter lim="800000"/>
            <a:headEnd/>
            <a:tailEnd/>
          </a:ln>
        </p:spPr>
        <p:txBody>
          <a:bodyPr lIns="92075" tIns="46038" rIns="92075" bIns="46038"/>
          <a:lstStyle/>
          <a:p>
            <a:pPr marL="342900" indent="-342900">
              <a:buFontTx/>
              <a:buChar char="•"/>
            </a:pPr>
            <a:r>
              <a:rPr lang="en-US" sz="3200" b="1">
                <a:solidFill>
                  <a:schemeClr val="hlink"/>
                </a:solidFill>
                <a:latin typeface="Calibri" pitchFamily="34" charset="0"/>
              </a:rPr>
              <a:t>House officers</a:t>
            </a:r>
            <a:r>
              <a:rPr lang="en-US" sz="3200">
                <a:solidFill>
                  <a:schemeClr val="hlink"/>
                </a:solidFill>
                <a:latin typeface="Calibri" pitchFamily="34" charset="0"/>
              </a:rPr>
              <a:t> (PGY1):	  </a:t>
            </a:r>
            <a:r>
              <a:rPr lang="en-US" sz="3200" b="1">
                <a:solidFill>
                  <a:schemeClr val="hlink"/>
                </a:solidFill>
                <a:latin typeface="Calibri" pitchFamily="34" charset="0"/>
              </a:rPr>
              <a:t>0</a:t>
            </a:r>
            <a:r>
              <a:rPr lang="en-US" sz="3200">
                <a:solidFill>
                  <a:schemeClr val="hlink"/>
                </a:solidFill>
                <a:latin typeface="Calibri" pitchFamily="34" charset="0"/>
              </a:rPr>
              <a:t>    (up to 70%=none)</a:t>
            </a:r>
          </a:p>
          <a:p>
            <a:pPr marL="342900" indent="-342900">
              <a:buFontTx/>
              <a:buChar char="•"/>
            </a:pPr>
            <a:r>
              <a:rPr lang="en-US" sz="3200" b="1">
                <a:solidFill>
                  <a:schemeClr val="hlink"/>
                </a:solidFill>
                <a:latin typeface="Calibri" pitchFamily="34" charset="0"/>
              </a:rPr>
              <a:t>SHOs</a:t>
            </a:r>
            <a:r>
              <a:rPr lang="en-US" sz="3200">
                <a:solidFill>
                  <a:schemeClr val="hlink"/>
                </a:solidFill>
                <a:latin typeface="Calibri" pitchFamily="34" charset="0"/>
              </a:rPr>
              <a:t> (PGY2-4):		</a:t>
            </a:r>
            <a:r>
              <a:rPr lang="en-US" sz="3200" b="1">
                <a:solidFill>
                  <a:schemeClr val="hlink"/>
                </a:solidFill>
                <a:latin typeface="Calibri" pitchFamily="34" charset="0"/>
              </a:rPr>
              <a:t>20</a:t>
            </a:r>
            <a:r>
              <a:rPr lang="en-US" sz="3200">
                <a:solidFill>
                  <a:schemeClr val="hlink"/>
                </a:solidFill>
                <a:latin typeface="Calibri" pitchFamily="34" charset="0"/>
              </a:rPr>
              <a:t>    (up to 15%=none)</a:t>
            </a:r>
          </a:p>
          <a:p>
            <a:pPr marL="342900" indent="-342900">
              <a:buFontTx/>
              <a:buChar char="•"/>
            </a:pPr>
            <a:r>
              <a:rPr lang="en-US" sz="3200" b="1">
                <a:solidFill>
                  <a:schemeClr val="hlink"/>
                </a:solidFill>
                <a:latin typeface="Calibri" pitchFamily="34" charset="0"/>
              </a:rPr>
              <a:t>Registrars</a:t>
            </a:r>
            <a:r>
              <a:rPr lang="en-US" sz="3200">
                <a:solidFill>
                  <a:schemeClr val="hlink"/>
                </a:solidFill>
                <a:latin typeface="Calibri" pitchFamily="34" charset="0"/>
              </a:rPr>
              <a:t>:		     	</a:t>
            </a:r>
            <a:r>
              <a:rPr lang="en-US" sz="3200" b="1">
                <a:solidFill>
                  <a:schemeClr val="hlink"/>
                </a:solidFill>
                <a:latin typeface="Calibri" pitchFamily="34" charset="0"/>
              </a:rPr>
              <a:t>45</a:t>
            </a:r>
            <a:r>
              <a:rPr lang="en-US" sz="3200">
                <a:solidFill>
                  <a:schemeClr val="hlink"/>
                </a:solidFill>
                <a:latin typeface="Calibri" pitchFamily="34" charset="0"/>
              </a:rPr>
              <a:t>    (up to 40%=none)</a:t>
            </a:r>
          </a:p>
          <a:p>
            <a:pPr marL="342900" indent="-342900">
              <a:buFontTx/>
              <a:buChar char="•"/>
            </a:pPr>
            <a:r>
              <a:rPr lang="en-US" sz="3200" b="1">
                <a:solidFill>
                  <a:schemeClr val="hlink"/>
                </a:solidFill>
                <a:latin typeface="Calibri" pitchFamily="34" charset="0"/>
              </a:rPr>
              <a:t>Sr. registrars</a:t>
            </a:r>
            <a:r>
              <a:rPr lang="en-US" sz="3200">
                <a:solidFill>
                  <a:schemeClr val="hlink"/>
                </a:solidFill>
                <a:latin typeface="Calibri" pitchFamily="34" charset="0"/>
              </a:rPr>
              <a:t> 			</a:t>
            </a:r>
            <a:r>
              <a:rPr lang="en-US" sz="3200" b="1">
                <a:solidFill>
                  <a:schemeClr val="hlink"/>
                </a:solidFill>
                <a:latin typeface="Calibri" pitchFamily="34" charset="0"/>
              </a:rPr>
              <a:t>30</a:t>
            </a:r>
            <a:r>
              <a:rPr lang="en-US" sz="3200">
                <a:solidFill>
                  <a:schemeClr val="hlink"/>
                </a:solidFill>
                <a:latin typeface="Calibri" pitchFamily="34" charset="0"/>
              </a:rPr>
              <a:t>    (up to 15%=none)</a:t>
            </a:r>
          </a:p>
          <a:p>
            <a:pPr marL="342900" indent="-342900">
              <a:buFontTx/>
              <a:buChar char="•"/>
            </a:pPr>
            <a:r>
              <a:rPr lang="en-US" sz="3200" b="1">
                <a:solidFill>
                  <a:schemeClr val="hlink"/>
                </a:solidFill>
                <a:latin typeface="Calibri" pitchFamily="34" charset="0"/>
              </a:rPr>
              <a:t>Consultants</a:t>
            </a:r>
            <a:r>
              <a:rPr lang="en-US" sz="3200">
                <a:solidFill>
                  <a:schemeClr val="hlink"/>
                </a:solidFill>
                <a:latin typeface="Calibri" pitchFamily="34" charset="0"/>
              </a:rPr>
              <a:t> Post 1975:     </a:t>
            </a:r>
            <a:r>
              <a:rPr lang="en-US" sz="3200" b="1">
                <a:solidFill>
                  <a:schemeClr val="hlink"/>
                </a:solidFill>
                <a:latin typeface="Calibri" pitchFamily="34" charset="0"/>
              </a:rPr>
              <a:t>45</a:t>
            </a:r>
            <a:r>
              <a:rPr lang="en-US" sz="3200">
                <a:solidFill>
                  <a:schemeClr val="hlink"/>
                </a:solidFill>
                <a:latin typeface="Calibri" pitchFamily="34" charset="0"/>
              </a:rPr>
              <a:t>   (up to 30%=none)</a:t>
            </a:r>
          </a:p>
          <a:p>
            <a:pPr marL="342900" indent="-342900">
              <a:buFontTx/>
              <a:buChar char="•"/>
            </a:pPr>
            <a:r>
              <a:rPr lang="en-US" sz="3200" b="1">
                <a:solidFill>
                  <a:schemeClr val="hlink"/>
                </a:solidFill>
                <a:latin typeface="Calibri" pitchFamily="34" charset="0"/>
              </a:rPr>
              <a:t>Consultants</a:t>
            </a:r>
            <a:r>
              <a:rPr lang="en-US" sz="3200">
                <a:solidFill>
                  <a:schemeClr val="hlink"/>
                </a:solidFill>
                <a:latin typeface="Calibri" pitchFamily="34" charset="0"/>
              </a:rPr>
              <a:t> Pre 1975:	</a:t>
            </a:r>
            <a:r>
              <a:rPr lang="en-US" sz="3200" b="1">
                <a:solidFill>
                  <a:schemeClr val="hlink"/>
                </a:solidFill>
                <a:latin typeface="Calibri" pitchFamily="34" charset="0"/>
              </a:rPr>
              <a:t>30</a:t>
            </a:r>
            <a:r>
              <a:rPr lang="en-US" sz="3200">
                <a:solidFill>
                  <a:schemeClr val="hlink"/>
                </a:solidFill>
                <a:latin typeface="Calibri" pitchFamily="34" charset="0"/>
              </a:rPr>
              <a:t>    (up to 40%=none)</a:t>
            </a:r>
          </a:p>
        </p:txBody>
      </p:sp>
      <p:sp>
        <p:nvSpPr>
          <p:cNvPr id="45061" name="Text Box 5"/>
          <p:cNvSpPr txBox="1">
            <a:spLocks noChangeArrowheads="1"/>
          </p:cNvSpPr>
          <p:nvPr/>
        </p:nvSpPr>
        <p:spPr bwMode="auto">
          <a:xfrm>
            <a:off x="857250" y="6000750"/>
            <a:ext cx="7788275" cy="396875"/>
          </a:xfrm>
          <a:prstGeom prst="rect">
            <a:avLst/>
          </a:prstGeom>
          <a:noFill/>
          <a:ln w="9525">
            <a:noFill/>
            <a:miter lim="800000"/>
            <a:headEnd/>
            <a:tailEnd/>
          </a:ln>
        </p:spPr>
        <p:txBody>
          <a:bodyPr>
            <a:spAutoFit/>
          </a:bodyPr>
          <a:lstStyle/>
          <a:p>
            <a:pPr rtl="1"/>
            <a:r>
              <a:rPr lang="en-US" sz="2000">
                <a:solidFill>
                  <a:srgbClr val="000000"/>
                </a:solidFill>
                <a:latin typeface="Calibri" pitchFamily="34" charset="0"/>
              </a:rPr>
              <a:t>*</a:t>
            </a:r>
            <a:r>
              <a:rPr lang="en-US" sz="2000" i="1">
                <a:solidFill>
                  <a:srgbClr val="000000"/>
                </a:solidFill>
                <a:latin typeface="Calibri" pitchFamily="34" charset="0"/>
              </a:rPr>
              <a:t>Self-reports at 17 Grand Rounds (Internal Medicine)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9668"/>
                                        </p:tgtEl>
                                        <p:attrNameLst>
                                          <p:attrName>style.visibility</p:attrName>
                                        </p:attrNameLst>
                                      </p:cBhvr>
                                      <p:to>
                                        <p:strVal val="visible"/>
                                      </p:to>
                                    </p:set>
                                    <p:animEffect transition="in" filter="wipe(up)">
                                      <p:cBhvr>
                                        <p:cTn id="7" dur="1000"/>
                                        <p:tgtEl>
                                          <p:spTgt spid="369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2"/>
          <p:cNvSpPr>
            <a:spLocks noGrp="1"/>
          </p:cNvSpPr>
          <p:nvPr>
            <p:ph type="ftr" sz="quarter" idx="11"/>
          </p:nvPr>
        </p:nvSpPr>
        <p:spPr/>
        <p:txBody>
          <a:bodyPr/>
          <a:lstStyle/>
          <a:p>
            <a:pPr>
              <a:defRPr/>
            </a:pPr>
            <a:r>
              <a:rPr lang="en-US" smtClean="0">
                <a:latin typeface="Arial" pitchFamily="34" charset="0"/>
                <a:cs typeface="Arial" pitchFamily="34" charset="0"/>
              </a:rPr>
              <a:t>L. Al-Ansary:     EB-CPGs</a:t>
            </a:r>
          </a:p>
        </p:txBody>
      </p:sp>
      <p:sp>
        <p:nvSpPr>
          <p:cNvPr id="40963" name="Slide Number Placeholder 3"/>
          <p:cNvSpPr>
            <a:spLocks noGrp="1"/>
          </p:cNvSpPr>
          <p:nvPr>
            <p:ph type="sldNum" sz="quarter" idx="12"/>
          </p:nvPr>
        </p:nvSpPr>
        <p:spPr/>
        <p:txBody>
          <a:bodyPr/>
          <a:lstStyle/>
          <a:p>
            <a:pPr>
              <a:defRPr/>
            </a:pPr>
            <a:fld id="{5929C4A1-310A-4076-B6FC-860F46826174}" type="slidenum">
              <a:rPr lang="x-none">
                <a:latin typeface="Arial" pitchFamily="34" charset="0"/>
              </a:rPr>
              <a:pPr>
                <a:defRPr/>
              </a:pPr>
              <a:t>23</a:t>
            </a:fld>
            <a:endParaRPr lang="en-US">
              <a:latin typeface="Arial" pitchFamily="34" charset="0"/>
              <a:cs typeface="Arial" pitchFamily="34" charset="0"/>
            </a:endParaRPr>
          </a:p>
        </p:txBody>
      </p:sp>
      <p:pic>
        <p:nvPicPr>
          <p:cNvPr id="46084" name="Picture 2" descr="51pic"/>
          <p:cNvPicPr>
            <a:picLocks noChangeAspect="1" noChangeArrowheads="1"/>
          </p:cNvPicPr>
          <p:nvPr/>
        </p:nvPicPr>
        <p:blipFill>
          <a:blip r:embed="rId3" cstate="print"/>
          <a:srcRect/>
          <a:stretch>
            <a:fillRect/>
          </a:stretch>
        </p:blipFill>
        <p:spPr bwMode="auto">
          <a:xfrm>
            <a:off x="1981200" y="442771"/>
            <a:ext cx="4919663" cy="5672279"/>
          </a:xfrm>
          <a:prstGeom prst="rect">
            <a:avLst/>
          </a:prstGeom>
          <a:noFill/>
          <a:ln w="9525">
            <a:noFill/>
            <a:miter lim="800000"/>
            <a:headEnd/>
            <a:tailEnd/>
          </a:ln>
        </p:spPr>
      </p:pic>
      <p:sp>
        <p:nvSpPr>
          <p:cNvPr id="46085" name="Text Box 3"/>
          <p:cNvSpPr txBox="1">
            <a:spLocks noChangeArrowheads="1"/>
          </p:cNvSpPr>
          <p:nvPr/>
        </p:nvSpPr>
        <p:spPr bwMode="auto">
          <a:xfrm>
            <a:off x="5622925" y="795338"/>
            <a:ext cx="322263" cy="457200"/>
          </a:xfrm>
          <a:prstGeom prst="rect">
            <a:avLst/>
          </a:prstGeom>
          <a:noFill/>
          <a:ln w="9525">
            <a:noFill/>
            <a:miter lim="800000"/>
            <a:headEnd/>
            <a:tailEnd/>
          </a:ln>
        </p:spPr>
        <p:txBody>
          <a:bodyPr wrap="none">
            <a:spAutoFit/>
          </a:bodyPr>
          <a:lstStyle/>
          <a:p>
            <a:pPr>
              <a:buClr>
                <a:schemeClr val="tx2"/>
              </a:buClr>
              <a:buFontTx/>
              <a:buChar char="•"/>
            </a:pPr>
            <a:endParaRPr lang="en-US" sz="2400">
              <a:solidFill>
                <a:srgbClr val="00C2BD"/>
              </a:solidFill>
              <a:latin typeface="Tahoma" pitchFamily="34" charset="0"/>
            </a:endParaRPr>
          </a:p>
        </p:txBody>
      </p:sp>
      <p:pic>
        <p:nvPicPr>
          <p:cNvPr id="46086" name="Picture 5" descr="Low.jpg"/>
          <p:cNvPicPr>
            <a:picLocks noChangeAspect="1"/>
          </p:cNvPicPr>
          <p:nvPr/>
        </p:nvPicPr>
        <p:blipFill>
          <a:blip r:embed="rId4" cstate="print"/>
          <a:srcRect b="13957"/>
          <a:stretch>
            <a:fillRect/>
          </a:stretch>
        </p:blipFill>
        <p:spPr bwMode="auto">
          <a:xfrm>
            <a:off x="428625" y="0"/>
            <a:ext cx="865188" cy="785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3394" name="Rectangle 2"/>
          <p:cNvSpPr>
            <a:spLocks noGrp="1" noChangeArrowheads="1"/>
          </p:cNvSpPr>
          <p:nvPr>
            <p:ph type="body" idx="1"/>
          </p:nvPr>
        </p:nvSpPr>
        <p:spPr>
          <a:xfrm>
            <a:off x="457200" y="2000250"/>
            <a:ext cx="8229600" cy="4125913"/>
          </a:xfrm>
        </p:spPr>
        <p:txBody>
          <a:bodyPr lIns="92075" tIns="46038" rIns="92075" bIns="46038"/>
          <a:lstStyle/>
          <a:p>
            <a:r>
              <a:rPr lang="en-GB" sz="3600" b="1" i="1" smtClean="0">
                <a:solidFill>
                  <a:srgbClr val="006666"/>
                </a:solidFill>
                <a:cs typeface="Arial" pitchFamily="34" charset="0"/>
              </a:rPr>
              <a:t>A</a:t>
            </a:r>
            <a:r>
              <a:rPr lang="en-GB" sz="3600" i="1" smtClean="0">
                <a:solidFill>
                  <a:srgbClr val="006666"/>
                </a:solidFill>
                <a:cs typeface="Arial" pitchFamily="34" charset="0"/>
              </a:rPr>
              <a:t>sking</a:t>
            </a:r>
            <a:endParaRPr lang="en-GB" sz="3600" smtClean="0">
              <a:solidFill>
                <a:srgbClr val="006666"/>
              </a:solidFill>
              <a:cs typeface="Arial" pitchFamily="34" charset="0"/>
            </a:endParaRPr>
          </a:p>
          <a:p>
            <a:r>
              <a:rPr lang="en-GB" sz="3600" b="1" i="1" smtClean="0">
                <a:solidFill>
                  <a:srgbClr val="006666"/>
                </a:solidFill>
                <a:cs typeface="Arial" pitchFamily="34" charset="0"/>
              </a:rPr>
              <a:t>A</a:t>
            </a:r>
            <a:r>
              <a:rPr lang="en-GB" sz="3600" i="1" smtClean="0">
                <a:solidFill>
                  <a:srgbClr val="006666"/>
                </a:solidFill>
                <a:cs typeface="Arial" pitchFamily="34" charset="0"/>
              </a:rPr>
              <a:t>ccessing</a:t>
            </a:r>
            <a:endParaRPr lang="en-GB" sz="3600" smtClean="0">
              <a:solidFill>
                <a:srgbClr val="006666"/>
              </a:solidFill>
              <a:cs typeface="Arial" pitchFamily="34" charset="0"/>
            </a:endParaRPr>
          </a:p>
          <a:p>
            <a:r>
              <a:rPr lang="en-GB" sz="3600" b="1" i="1" smtClean="0">
                <a:solidFill>
                  <a:srgbClr val="006666"/>
                </a:solidFill>
                <a:cs typeface="Arial" pitchFamily="34" charset="0"/>
              </a:rPr>
              <a:t>A</a:t>
            </a:r>
            <a:r>
              <a:rPr lang="en-GB" sz="3600" i="1" smtClean="0">
                <a:solidFill>
                  <a:srgbClr val="006666"/>
                </a:solidFill>
                <a:cs typeface="Arial" pitchFamily="34" charset="0"/>
              </a:rPr>
              <a:t>ppraising</a:t>
            </a:r>
            <a:endParaRPr lang="en-GB" sz="3600" smtClean="0">
              <a:solidFill>
                <a:srgbClr val="006666"/>
              </a:solidFill>
              <a:cs typeface="Arial" pitchFamily="34" charset="0"/>
            </a:endParaRPr>
          </a:p>
          <a:p>
            <a:r>
              <a:rPr lang="en-GB" sz="3600" b="1" i="1" smtClean="0">
                <a:solidFill>
                  <a:srgbClr val="006666"/>
                </a:solidFill>
                <a:cs typeface="Arial" pitchFamily="34" charset="0"/>
              </a:rPr>
              <a:t>A</a:t>
            </a:r>
            <a:r>
              <a:rPr lang="en-GB" sz="3600" i="1" smtClean="0">
                <a:solidFill>
                  <a:srgbClr val="006666"/>
                </a:solidFill>
                <a:cs typeface="Arial" pitchFamily="34" charset="0"/>
              </a:rPr>
              <a:t>pplying</a:t>
            </a:r>
            <a:endParaRPr lang="en-GB" sz="3600" smtClean="0">
              <a:solidFill>
                <a:srgbClr val="006666"/>
              </a:solidFill>
              <a:cs typeface="Arial" pitchFamily="34" charset="0"/>
            </a:endParaRPr>
          </a:p>
          <a:p>
            <a:r>
              <a:rPr lang="en-GB" sz="3600" b="1" i="1" smtClean="0">
                <a:solidFill>
                  <a:srgbClr val="006666"/>
                </a:solidFill>
                <a:cs typeface="Arial" pitchFamily="34" charset="0"/>
              </a:rPr>
              <a:t>A</a:t>
            </a:r>
            <a:r>
              <a:rPr lang="en-GB" sz="3600" i="1" smtClean="0">
                <a:solidFill>
                  <a:srgbClr val="006666"/>
                </a:solidFill>
                <a:cs typeface="Arial" pitchFamily="34" charset="0"/>
              </a:rPr>
              <a:t>ssessing</a:t>
            </a:r>
            <a:endParaRPr lang="en-GB" sz="3600" smtClean="0">
              <a:solidFill>
                <a:srgbClr val="006666"/>
              </a:solidFill>
              <a:cs typeface="Arial" pitchFamily="34" charset="0"/>
            </a:endParaRPr>
          </a:p>
        </p:txBody>
      </p:sp>
      <p:sp>
        <p:nvSpPr>
          <p:cNvPr id="443395" name="Rectangle 3"/>
          <p:cNvSpPr>
            <a:spLocks noGrp="1" noChangeArrowheads="1"/>
          </p:cNvSpPr>
          <p:nvPr>
            <p:ph type="title"/>
          </p:nvPr>
        </p:nvSpPr>
        <p:spPr>
          <a:xfrm>
            <a:off x="1643063" y="214313"/>
            <a:ext cx="6248400" cy="960437"/>
          </a:xfrm>
          <a:solidFill>
            <a:srgbClr val="CCFFCC"/>
          </a:solidFill>
        </p:spPr>
        <p:txBody>
          <a:bodyPr rtlCol="1">
            <a:normAutofit/>
          </a:bodyPr>
          <a:lstStyle/>
          <a:p>
            <a:pPr fontAlgn="auto">
              <a:spcAft>
                <a:spcPts val="0"/>
              </a:spcAft>
              <a:defRPr/>
            </a:pPr>
            <a:r>
              <a:rPr lang="en-US" b="1" dirty="0" smtClean="0">
                <a:solidFill>
                  <a:srgbClr val="006666"/>
                </a:solidFill>
                <a:effectLst>
                  <a:outerShdw blurRad="38100" dist="38100" dir="2700000" algn="tl">
                    <a:srgbClr val="000000"/>
                  </a:outerShdw>
                </a:effectLst>
                <a:latin typeface="Arial" charset="0"/>
              </a:rPr>
              <a:t>5 Steps of EBM: 5 As</a:t>
            </a:r>
          </a:p>
        </p:txBody>
      </p:sp>
      <p:pic>
        <p:nvPicPr>
          <p:cNvPr id="443396" name="Picture 4" descr="bd00028_"/>
          <p:cNvPicPr>
            <a:picLocks noChangeAspect="1" noChangeArrowheads="1"/>
          </p:cNvPicPr>
          <p:nvPr/>
        </p:nvPicPr>
        <p:blipFill>
          <a:blip r:embed="rId3" cstate="print">
            <a:lum bright="-24000" contrast="-24000"/>
          </a:blip>
          <a:srcRect/>
          <a:stretch>
            <a:fillRect/>
          </a:stretch>
        </p:blipFill>
        <p:spPr bwMode="auto">
          <a:xfrm>
            <a:off x="5643563" y="1857375"/>
            <a:ext cx="1547812" cy="1516063"/>
          </a:xfrm>
          <a:prstGeom prst="rect">
            <a:avLst/>
          </a:prstGeom>
          <a:noFill/>
          <a:ln w="9525">
            <a:noFill/>
            <a:miter lim="800000"/>
            <a:headEnd/>
            <a:tailEnd/>
          </a:ln>
        </p:spPr>
      </p:pic>
      <p:pic>
        <p:nvPicPr>
          <p:cNvPr id="443397" name="Picture 5" descr="j0195384"/>
          <p:cNvPicPr>
            <a:picLocks noChangeAspect="1" noChangeArrowheads="1"/>
          </p:cNvPicPr>
          <p:nvPr/>
        </p:nvPicPr>
        <p:blipFill>
          <a:blip r:embed="rId4" cstate="print"/>
          <a:srcRect/>
          <a:stretch>
            <a:fillRect/>
          </a:stretch>
        </p:blipFill>
        <p:spPr bwMode="auto">
          <a:xfrm>
            <a:off x="6357938" y="2428875"/>
            <a:ext cx="1795462" cy="1833563"/>
          </a:xfrm>
          <a:prstGeom prst="rect">
            <a:avLst/>
          </a:prstGeom>
          <a:noFill/>
          <a:ln w="9525">
            <a:noFill/>
            <a:miter lim="800000"/>
            <a:headEnd/>
            <a:tailEnd/>
          </a:ln>
        </p:spPr>
      </p:pic>
      <p:pic>
        <p:nvPicPr>
          <p:cNvPr id="443398" name="Picture 6" descr="bd05537_"/>
          <p:cNvPicPr>
            <a:picLocks noChangeAspect="1" noChangeArrowheads="1"/>
          </p:cNvPicPr>
          <p:nvPr/>
        </p:nvPicPr>
        <p:blipFill>
          <a:blip r:embed="rId5" cstate="print"/>
          <a:srcRect/>
          <a:stretch>
            <a:fillRect/>
          </a:stretch>
        </p:blipFill>
        <p:spPr bwMode="auto">
          <a:xfrm>
            <a:off x="6572250" y="3643313"/>
            <a:ext cx="1323975" cy="1727200"/>
          </a:xfrm>
          <a:prstGeom prst="rect">
            <a:avLst/>
          </a:prstGeom>
          <a:noFill/>
          <a:ln w="9525">
            <a:noFill/>
            <a:miter lim="800000"/>
            <a:headEnd/>
            <a:tailEnd/>
          </a:ln>
        </p:spPr>
      </p:pic>
      <p:pic>
        <p:nvPicPr>
          <p:cNvPr id="443399" name="Picture 7" descr="bs02064_"/>
          <p:cNvPicPr>
            <a:picLocks noChangeAspect="1" noChangeArrowheads="1"/>
          </p:cNvPicPr>
          <p:nvPr/>
        </p:nvPicPr>
        <p:blipFill>
          <a:blip r:embed="rId6" cstate="print">
            <a:duotone>
              <a:prstClr val="black"/>
              <a:schemeClr val="accent5">
                <a:tint val="45000"/>
                <a:satMod val="400000"/>
              </a:schemeClr>
            </a:duotone>
          </a:blip>
          <a:srcRect/>
          <a:stretch>
            <a:fillRect/>
          </a:stretch>
        </p:blipFill>
        <p:spPr bwMode="auto">
          <a:xfrm>
            <a:off x="5786446" y="5000636"/>
            <a:ext cx="1447800" cy="1441450"/>
          </a:xfrm>
          <a:prstGeom prst="rect">
            <a:avLst/>
          </a:prstGeom>
          <a:noFill/>
          <a:ln w="9525">
            <a:noFill/>
            <a:miter lim="800000"/>
            <a:headEnd/>
            <a:tailEnd/>
          </a:ln>
        </p:spPr>
      </p:pic>
      <p:pic>
        <p:nvPicPr>
          <p:cNvPr id="443400" name="Picture 8" descr="j0299125"/>
          <p:cNvPicPr>
            <a:picLocks noChangeAspect="1" noChangeArrowheads="1"/>
          </p:cNvPicPr>
          <p:nvPr/>
        </p:nvPicPr>
        <p:blipFill>
          <a:blip r:embed="rId7" cstate="print"/>
          <a:srcRect/>
          <a:stretch>
            <a:fillRect/>
          </a:stretch>
        </p:blipFill>
        <p:spPr bwMode="auto">
          <a:xfrm>
            <a:off x="5929313" y="3214688"/>
            <a:ext cx="1100137" cy="18049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3394">
                                            <p:txEl>
                                              <p:pRg st="0" end="0"/>
                                            </p:txEl>
                                          </p:spTgt>
                                        </p:tgtEl>
                                        <p:attrNameLst>
                                          <p:attrName>style.visibility</p:attrName>
                                        </p:attrNameLst>
                                      </p:cBhvr>
                                      <p:to>
                                        <p:strVal val="visible"/>
                                      </p:to>
                                    </p:set>
                                    <p:animEffect transition="in" filter="dissolve">
                                      <p:cBhvr>
                                        <p:cTn id="7" dur="500"/>
                                        <p:tgtEl>
                                          <p:spTgt spid="44339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43396"/>
                                        </p:tgtEl>
                                        <p:attrNameLst>
                                          <p:attrName>style.visibility</p:attrName>
                                        </p:attrNameLst>
                                      </p:cBhvr>
                                      <p:to>
                                        <p:strVal val="visible"/>
                                      </p:to>
                                    </p:set>
                                    <p:animEffect transition="in" filter="dissolve">
                                      <p:cBhvr>
                                        <p:cTn id="10" dur="500"/>
                                        <p:tgtEl>
                                          <p:spTgt spid="44339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443396"/>
                                        </p:tgtEl>
                                      </p:cBhvr>
                                    </p:animEffect>
                                    <p:set>
                                      <p:cBhvr>
                                        <p:cTn id="15" dur="1" fill="hold">
                                          <p:stCondLst>
                                            <p:cond delay="499"/>
                                          </p:stCondLst>
                                        </p:cTn>
                                        <p:tgtEl>
                                          <p:spTgt spid="443396"/>
                                        </p:tgtEl>
                                        <p:attrNameLst>
                                          <p:attrName>style.visibility</p:attrName>
                                        </p:attrNameLst>
                                      </p:cBhvr>
                                      <p:to>
                                        <p:strVal val="hidden"/>
                                      </p:to>
                                    </p:set>
                                  </p:childTnLst>
                                </p:cTn>
                              </p:par>
                            </p:childTnLst>
                          </p:cTn>
                        </p:par>
                        <p:par>
                          <p:cTn id="16" fill="hold">
                            <p:stCondLst>
                              <p:cond delay="500"/>
                            </p:stCondLst>
                            <p:childTnLst>
                              <p:par>
                                <p:cTn id="17" presetID="9" presetClass="entr" presetSubtype="0" fill="hold" grpId="0" nodeType="afterEffect">
                                  <p:stCondLst>
                                    <p:cond delay="500"/>
                                  </p:stCondLst>
                                  <p:childTnLst>
                                    <p:set>
                                      <p:cBhvr>
                                        <p:cTn id="18" dur="1" fill="hold">
                                          <p:stCondLst>
                                            <p:cond delay="0"/>
                                          </p:stCondLst>
                                        </p:cTn>
                                        <p:tgtEl>
                                          <p:spTgt spid="443394">
                                            <p:txEl>
                                              <p:pRg st="1" end="1"/>
                                            </p:txEl>
                                          </p:spTgt>
                                        </p:tgtEl>
                                        <p:attrNameLst>
                                          <p:attrName>style.visibility</p:attrName>
                                        </p:attrNameLst>
                                      </p:cBhvr>
                                      <p:to>
                                        <p:strVal val="visible"/>
                                      </p:to>
                                    </p:set>
                                    <p:animEffect transition="in" filter="dissolve">
                                      <p:cBhvr>
                                        <p:cTn id="19" dur="500"/>
                                        <p:tgtEl>
                                          <p:spTgt spid="443394">
                                            <p:txEl>
                                              <p:pRg st="1" end="1"/>
                                            </p:txEl>
                                          </p:spTgt>
                                        </p:tgtEl>
                                      </p:cBhvr>
                                    </p:animEffect>
                                  </p:childTnLst>
                                </p:cTn>
                              </p:par>
                            </p:childTnLst>
                          </p:cTn>
                        </p:par>
                        <p:par>
                          <p:cTn id="20" fill="hold">
                            <p:stCondLst>
                              <p:cond delay="1500"/>
                            </p:stCondLst>
                            <p:childTnLst>
                              <p:par>
                                <p:cTn id="21" presetID="9" presetClass="entr" presetSubtype="0" fill="hold" nodeType="afterEffect">
                                  <p:stCondLst>
                                    <p:cond delay="0"/>
                                  </p:stCondLst>
                                  <p:childTnLst>
                                    <p:set>
                                      <p:cBhvr>
                                        <p:cTn id="22" dur="1" fill="hold">
                                          <p:stCondLst>
                                            <p:cond delay="0"/>
                                          </p:stCondLst>
                                        </p:cTn>
                                        <p:tgtEl>
                                          <p:spTgt spid="443397"/>
                                        </p:tgtEl>
                                        <p:attrNameLst>
                                          <p:attrName>style.visibility</p:attrName>
                                        </p:attrNameLst>
                                      </p:cBhvr>
                                      <p:to>
                                        <p:strVal val="visible"/>
                                      </p:to>
                                    </p:set>
                                    <p:animEffect transition="in" filter="dissolve">
                                      <p:cBhvr>
                                        <p:cTn id="23" dur="500"/>
                                        <p:tgtEl>
                                          <p:spTgt spid="44339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443397"/>
                                        </p:tgtEl>
                                      </p:cBhvr>
                                    </p:animEffect>
                                    <p:set>
                                      <p:cBhvr>
                                        <p:cTn id="28" dur="1" fill="hold">
                                          <p:stCondLst>
                                            <p:cond delay="499"/>
                                          </p:stCondLst>
                                        </p:cTn>
                                        <p:tgtEl>
                                          <p:spTgt spid="443397"/>
                                        </p:tgtEl>
                                        <p:attrNameLst>
                                          <p:attrName>style.visibility</p:attrName>
                                        </p:attrNameLst>
                                      </p:cBhvr>
                                      <p:to>
                                        <p:strVal val="hidden"/>
                                      </p:to>
                                    </p:set>
                                  </p:childTnLst>
                                </p:cTn>
                              </p:par>
                            </p:childTnLst>
                          </p:cTn>
                        </p:par>
                        <p:par>
                          <p:cTn id="29" fill="hold">
                            <p:stCondLst>
                              <p:cond delay="500"/>
                            </p:stCondLst>
                            <p:childTnLst>
                              <p:par>
                                <p:cTn id="30" presetID="9" presetClass="entr" presetSubtype="0" fill="hold" grpId="0" nodeType="afterEffect">
                                  <p:stCondLst>
                                    <p:cond delay="500"/>
                                  </p:stCondLst>
                                  <p:childTnLst>
                                    <p:set>
                                      <p:cBhvr>
                                        <p:cTn id="31" dur="1" fill="hold">
                                          <p:stCondLst>
                                            <p:cond delay="0"/>
                                          </p:stCondLst>
                                        </p:cTn>
                                        <p:tgtEl>
                                          <p:spTgt spid="443394">
                                            <p:txEl>
                                              <p:pRg st="2" end="2"/>
                                            </p:txEl>
                                          </p:spTgt>
                                        </p:tgtEl>
                                        <p:attrNameLst>
                                          <p:attrName>style.visibility</p:attrName>
                                        </p:attrNameLst>
                                      </p:cBhvr>
                                      <p:to>
                                        <p:strVal val="visible"/>
                                      </p:to>
                                    </p:set>
                                    <p:animEffect transition="in" filter="dissolve">
                                      <p:cBhvr>
                                        <p:cTn id="32" dur="500"/>
                                        <p:tgtEl>
                                          <p:spTgt spid="443394">
                                            <p:txEl>
                                              <p:pRg st="2" end="2"/>
                                            </p:txEl>
                                          </p:spTgt>
                                        </p:tgtEl>
                                      </p:cBhvr>
                                    </p:animEffect>
                                  </p:childTnLst>
                                </p:cTn>
                              </p:par>
                            </p:childTnLst>
                          </p:cTn>
                        </p:par>
                        <p:par>
                          <p:cTn id="33" fill="hold">
                            <p:stCondLst>
                              <p:cond delay="1500"/>
                            </p:stCondLst>
                            <p:childTnLst>
                              <p:par>
                                <p:cTn id="34" presetID="9" presetClass="entr" presetSubtype="0" fill="hold" nodeType="afterEffect">
                                  <p:stCondLst>
                                    <p:cond delay="0"/>
                                  </p:stCondLst>
                                  <p:childTnLst>
                                    <p:set>
                                      <p:cBhvr>
                                        <p:cTn id="35" dur="1" fill="hold">
                                          <p:stCondLst>
                                            <p:cond delay="0"/>
                                          </p:stCondLst>
                                        </p:cTn>
                                        <p:tgtEl>
                                          <p:spTgt spid="443400"/>
                                        </p:tgtEl>
                                        <p:attrNameLst>
                                          <p:attrName>style.visibility</p:attrName>
                                        </p:attrNameLst>
                                      </p:cBhvr>
                                      <p:to>
                                        <p:strVal val="visible"/>
                                      </p:to>
                                    </p:set>
                                    <p:animEffect transition="in" filter="dissolve">
                                      <p:cBhvr>
                                        <p:cTn id="36" dur="500"/>
                                        <p:tgtEl>
                                          <p:spTgt spid="44340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nodeType="clickEffect">
                                  <p:stCondLst>
                                    <p:cond delay="0"/>
                                  </p:stCondLst>
                                  <p:childTnLst>
                                    <p:animEffect transition="out" filter="blinds(horizontal)">
                                      <p:cBhvr>
                                        <p:cTn id="40" dur="500"/>
                                        <p:tgtEl>
                                          <p:spTgt spid="443400"/>
                                        </p:tgtEl>
                                      </p:cBhvr>
                                    </p:animEffect>
                                    <p:set>
                                      <p:cBhvr>
                                        <p:cTn id="41" dur="1" fill="hold">
                                          <p:stCondLst>
                                            <p:cond delay="499"/>
                                          </p:stCondLst>
                                        </p:cTn>
                                        <p:tgtEl>
                                          <p:spTgt spid="443400"/>
                                        </p:tgtEl>
                                        <p:attrNameLst>
                                          <p:attrName>style.visibility</p:attrName>
                                        </p:attrNameLst>
                                      </p:cBhvr>
                                      <p:to>
                                        <p:strVal val="hidden"/>
                                      </p:to>
                                    </p:set>
                                  </p:childTnLst>
                                </p:cTn>
                              </p:par>
                            </p:childTnLst>
                          </p:cTn>
                        </p:par>
                        <p:par>
                          <p:cTn id="42" fill="hold">
                            <p:stCondLst>
                              <p:cond delay="500"/>
                            </p:stCondLst>
                            <p:childTnLst>
                              <p:par>
                                <p:cTn id="43" presetID="9" presetClass="entr" presetSubtype="0" fill="hold" grpId="0" nodeType="afterEffect">
                                  <p:stCondLst>
                                    <p:cond delay="500"/>
                                  </p:stCondLst>
                                  <p:childTnLst>
                                    <p:set>
                                      <p:cBhvr>
                                        <p:cTn id="44" dur="1" fill="hold">
                                          <p:stCondLst>
                                            <p:cond delay="0"/>
                                          </p:stCondLst>
                                        </p:cTn>
                                        <p:tgtEl>
                                          <p:spTgt spid="443394">
                                            <p:txEl>
                                              <p:pRg st="3" end="3"/>
                                            </p:txEl>
                                          </p:spTgt>
                                        </p:tgtEl>
                                        <p:attrNameLst>
                                          <p:attrName>style.visibility</p:attrName>
                                        </p:attrNameLst>
                                      </p:cBhvr>
                                      <p:to>
                                        <p:strVal val="visible"/>
                                      </p:to>
                                    </p:set>
                                    <p:animEffect transition="in" filter="dissolve">
                                      <p:cBhvr>
                                        <p:cTn id="45" dur="500"/>
                                        <p:tgtEl>
                                          <p:spTgt spid="443394">
                                            <p:txEl>
                                              <p:pRg st="3" end="3"/>
                                            </p:txEl>
                                          </p:spTgt>
                                        </p:tgtEl>
                                      </p:cBhvr>
                                    </p:animEffect>
                                  </p:childTnLst>
                                </p:cTn>
                              </p:par>
                            </p:childTnLst>
                          </p:cTn>
                        </p:par>
                        <p:par>
                          <p:cTn id="46" fill="hold">
                            <p:stCondLst>
                              <p:cond delay="1500"/>
                            </p:stCondLst>
                            <p:childTnLst>
                              <p:par>
                                <p:cTn id="47" presetID="9" presetClass="entr" presetSubtype="0" fill="hold" nodeType="afterEffect">
                                  <p:stCondLst>
                                    <p:cond delay="0"/>
                                  </p:stCondLst>
                                  <p:childTnLst>
                                    <p:set>
                                      <p:cBhvr>
                                        <p:cTn id="48" dur="1" fill="hold">
                                          <p:stCondLst>
                                            <p:cond delay="0"/>
                                          </p:stCondLst>
                                        </p:cTn>
                                        <p:tgtEl>
                                          <p:spTgt spid="443398"/>
                                        </p:tgtEl>
                                        <p:attrNameLst>
                                          <p:attrName>style.visibility</p:attrName>
                                        </p:attrNameLst>
                                      </p:cBhvr>
                                      <p:to>
                                        <p:strVal val="visible"/>
                                      </p:to>
                                    </p:set>
                                    <p:animEffect transition="in" filter="dissolve">
                                      <p:cBhvr>
                                        <p:cTn id="49" dur="500"/>
                                        <p:tgtEl>
                                          <p:spTgt spid="44339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nodeType="clickEffect">
                                  <p:stCondLst>
                                    <p:cond delay="0"/>
                                  </p:stCondLst>
                                  <p:childTnLst>
                                    <p:animEffect transition="out" filter="blinds(horizontal)">
                                      <p:cBhvr>
                                        <p:cTn id="53" dur="500"/>
                                        <p:tgtEl>
                                          <p:spTgt spid="443398"/>
                                        </p:tgtEl>
                                      </p:cBhvr>
                                    </p:animEffect>
                                    <p:set>
                                      <p:cBhvr>
                                        <p:cTn id="54" dur="1" fill="hold">
                                          <p:stCondLst>
                                            <p:cond delay="499"/>
                                          </p:stCondLst>
                                        </p:cTn>
                                        <p:tgtEl>
                                          <p:spTgt spid="443398"/>
                                        </p:tgtEl>
                                        <p:attrNameLst>
                                          <p:attrName>style.visibility</p:attrName>
                                        </p:attrNameLst>
                                      </p:cBhvr>
                                      <p:to>
                                        <p:strVal val="hidden"/>
                                      </p:to>
                                    </p:set>
                                  </p:childTnLst>
                                </p:cTn>
                              </p:par>
                            </p:childTnLst>
                          </p:cTn>
                        </p:par>
                        <p:par>
                          <p:cTn id="55" fill="hold">
                            <p:stCondLst>
                              <p:cond delay="500"/>
                            </p:stCondLst>
                            <p:childTnLst>
                              <p:par>
                                <p:cTn id="56" presetID="9" presetClass="entr" presetSubtype="0" fill="hold" grpId="0" nodeType="afterEffect">
                                  <p:stCondLst>
                                    <p:cond delay="500"/>
                                  </p:stCondLst>
                                  <p:childTnLst>
                                    <p:set>
                                      <p:cBhvr>
                                        <p:cTn id="57" dur="1" fill="hold">
                                          <p:stCondLst>
                                            <p:cond delay="0"/>
                                          </p:stCondLst>
                                        </p:cTn>
                                        <p:tgtEl>
                                          <p:spTgt spid="443394">
                                            <p:txEl>
                                              <p:pRg st="4" end="4"/>
                                            </p:txEl>
                                          </p:spTgt>
                                        </p:tgtEl>
                                        <p:attrNameLst>
                                          <p:attrName>style.visibility</p:attrName>
                                        </p:attrNameLst>
                                      </p:cBhvr>
                                      <p:to>
                                        <p:strVal val="visible"/>
                                      </p:to>
                                    </p:set>
                                    <p:animEffect transition="in" filter="dissolve">
                                      <p:cBhvr>
                                        <p:cTn id="58" dur="500"/>
                                        <p:tgtEl>
                                          <p:spTgt spid="443394">
                                            <p:txEl>
                                              <p:pRg st="4" end="4"/>
                                            </p:txEl>
                                          </p:spTgt>
                                        </p:tgtEl>
                                      </p:cBhvr>
                                    </p:animEffect>
                                  </p:childTnLst>
                                </p:cTn>
                              </p:par>
                            </p:childTnLst>
                          </p:cTn>
                        </p:par>
                        <p:par>
                          <p:cTn id="59" fill="hold">
                            <p:stCondLst>
                              <p:cond delay="1500"/>
                            </p:stCondLst>
                            <p:childTnLst>
                              <p:par>
                                <p:cTn id="60" presetID="9" presetClass="entr" presetSubtype="0" fill="hold" nodeType="afterEffect">
                                  <p:stCondLst>
                                    <p:cond delay="0"/>
                                  </p:stCondLst>
                                  <p:childTnLst>
                                    <p:set>
                                      <p:cBhvr>
                                        <p:cTn id="61" dur="1" fill="hold">
                                          <p:stCondLst>
                                            <p:cond delay="0"/>
                                          </p:stCondLst>
                                        </p:cTn>
                                        <p:tgtEl>
                                          <p:spTgt spid="443399"/>
                                        </p:tgtEl>
                                        <p:attrNameLst>
                                          <p:attrName>style.visibility</p:attrName>
                                        </p:attrNameLst>
                                      </p:cBhvr>
                                      <p:to>
                                        <p:strVal val="visible"/>
                                      </p:to>
                                    </p:set>
                                    <p:animEffect transition="in" filter="dissolve">
                                      <p:cBhvr>
                                        <p:cTn id="62" dur="500"/>
                                        <p:tgtEl>
                                          <p:spTgt spid="443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2"/>
          <p:cNvSpPr>
            <a:spLocks noGrp="1"/>
          </p:cNvSpPr>
          <p:nvPr>
            <p:ph type="ftr" sz="quarter" idx="11"/>
          </p:nvPr>
        </p:nvSpPr>
        <p:spPr/>
        <p:txBody>
          <a:bodyPr/>
          <a:lstStyle/>
          <a:p>
            <a:pPr>
              <a:defRPr/>
            </a:pPr>
            <a:r>
              <a:rPr lang="en-US" smtClean="0">
                <a:latin typeface="Arial" pitchFamily="34" charset="0"/>
                <a:cs typeface="Arial" pitchFamily="34" charset="0"/>
              </a:rPr>
              <a:t>L. Al-Ansary:     EB-CPGs</a:t>
            </a:r>
          </a:p>
        </p:txBody>
      </p:sp>
      <p:sp>
        <p:nvSpPr>
          <p:cNvPr id="81923" name="Slide Number Placeholder 3"/>
          <p:cNvSpPr>
            <a:spLocks noGrp="1"/>
          </p:cNvSpPr>
          <p:nvPr>
            <p:ph type="sldNum" sz="quarter" idx="12"/>
          </p:nvPr>
        </p:nvSpPr>
        <p:spPr/>
        <p:txBody>
          <a:bodyPr/>
          <a:lstStyle/>
          <a:p>
            <a:pPr>
              <a:defRPr/>
            </a:pPr>
            <a:fld id="{F64FB65B-F090-48AB-8D29-B5492849EB37}" type="slidenum">
              <a:rPr lang="x-none">
                <a:latin typeface="Arial" pitchFamily="34" charset="0"/>
              </a:rPr>
              <a:pPr>
                <a:defRPr/>
              </a:pPr>
              <a:t>25</a:t>
            </a:fld>
            <a:endParaRPr lang="en-US">
              <a:latin typeface="Arial" pitchFamily="34" charset="0"/>
              <a:cs typeface="Arial" pitchFamily="34" charset="0"/>
            </a:endParaRPr>
          </a:p>
        </p:txBody>
      </p:sp>
      <p:sp>
        <p:nvSpPr>
          <p:cNvPr id="768003" name="Rectangle 3"/>
          <p:cNvSpPr>
            <a:spLocks noChangeArrowheads="1"/>
          </p:cNvSpPr>
          <p:nvPr/>
        </p:nvSpPr>
        <p:spPr bwMode="auto">
          <a:xfrm>
            <a:off x="762000" y="2362200"/>
            <a:ext cx="7772400" cy="2209800"/>
          </a:xfrm>
          <a:prstGeom prst="rect">
            <a:avLst/>
          </a:prstGeom>
          <a:solidFill>
            <a:schemeClr val="bg1"/>
          </a:solidFill>
          <a:ln w="76200">
            <a:solidFill>
              <a:schemeClr val="folHlink"/>
            </a:solidFill>
            <a:miter lim="800000"/>
            <a:headEnd/>
            <a:tailEnd/>
          </a:ln>
          <a:effectLst/>
        </p:spPr>
        <p:txBody>
          <a:bodyPr anchor="b"/>
          <a:lstStyle/>
          <a:p>
            <a:pPr algn="ctr" fontAlgn="auto">
              <a:spcBef>
                <a:spcPts val="0"/>
              </a:spcBef>
              <a:spcAft>
                <a:spcPts val="0"/>
              </a:spcAft>
              <a:defRPr/>
            </a:pPr>
            <a:r>
              <a:rPr lang="en-US" sz="4400" dirty="0">
                <a:solidFill>
                  <a:srgbClr val="000000"/>
                </a:solidFill>
                <a:effectLst>
                  <a:outerShdw blurRad="38100" dist="38100" dir="2700000" algn="tl">
                    <a:srgbClr val="C0C0C0"/>
                  </a:outerShdw>
                </a:effectLst>
                <a:latin typeface="Arial" charset="0"/>
                <a:cs typeface="Times New Roman" pitchFamily="18" charset="0"/>
              </a:rPr>
              <a:t>Now That I Know What I Am Supposed to Do, How Do I Actually Do 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68003"/>
                                        </p:tgtEl>
                                        <p:attrNameLst>
                                          <p:attrName>style.visibility</p:attrName>
                                        </p:attrNameLst>
                                      </p:cBhvr>
                                      <p:to>
                                        <p:strVal val="visible"/>
                                      </p:to>
                                    </p:set>
                                    <p:anim calcmode="lin" valueType="num">
                                      <p:cBhvr>
                                        <p:cTn id="7" dur="1000" fill="hold"/>
                                        <p:tgtEl>
                                          <p:spTgt spid="768003"/>
                                        </p:tgtEl>
                                        <p:attrNameLst>
                                          <p:attrName>ppt_x</p:attrName>
                                        </p:attrNameLst>
                                      </p:cBhvr>
                                      <p:tavLst>
                                        <p:tav tm="0">
                                          <p:val>
                                            <p:strVal val="#ppt_x-.2"/>
                                          </p:val>
                                        </p:tav>
                                        <p:tav tm="100000">
                                          <p:val>
                                            <p:strVal val="#ppt_x"/>
                                          </p:val>
                                        </p:tav>
                                      </p:tavLst>
                                    </p:anim>
                                    <p:anim calcmode="lin" valueType="num">
                                      <p:cBhvr>
                                        <p:cTn id="8" dur="1000" fill="hold"/>
                                        <p:tgtEl>
                                          <p:spTgt spid="768003"/>
                                        </p:tgtEl>
                                        <p:attrNameLst>
                                          <p:attrName>ppt_y</p:attrName>
                                        </p:attrNameLst>
                                      </p:cBhvr>
                                      <p:tavLst>
                                        <p:tav tm="0">
                                          <p:val>
                                            <p:strVal val="#ppt_y"/>
                                          </p:val>
                                        </p:tav>
                                        <p:tav tm="100000">
                                          <p:val>
                                            <p:strVal val="#ppt_y"/>
                                          </p:val>
                                        </p:tav>
                                      </p:tavLst>
                                    </p:anim>
                                    <p:animEffect transition="in" filter="wipe(right)" prLst="gradientSize: 0.1">
                                      <p:cBhvr>
                                        <p:cTn id="9" dur="1000"/>
                                        <p:tgtEl>
                                          <p:spTgt spid="76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0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0146" name="Rectangle 2"/>
          <p:cNvSpPr>
            <a:spLocks noGrp="1" noChangeArrowheads="1"/>
          </p:cNvSpPr>
          <p:nvPr>
            <p:ph type="body" idx="1"/>
          </p:nvPr>
        </p:nvSpPr>
        <p:spPr/>
        <p:txBody>
          <a:bodyPr lIns="92075" tIns="46038" rIns="92075" bIns="46038"/>
          <a:lstStyle/>
          <a:p>
            <a:r>
              <a:rPr lang="en-GB" sz="3600" b="1" i="1" smtClean="0">
                <a:solidFill>
                  <a:schemeClr val="hlink"/>
                </a:solidFill>
                <a:cs typeface="Arial" pitchFamily="34" charset="0"/>
              </a:rPr>
              <a:t>A</a:t>
            </a:r>
            <a:r>
              <a:rPr lang="en-GB" i="1" smtClean="0">
                <a:solidFill>
                  <a:schemeClr val="hlink"/>
                </a:solidFill>
                <a:cs typeface="Arial" pitchFamily="34" charset="0"/>
              </a:rPr>
              <a:t>sking</a:t>
            </a:r>
            <a:endParaRPr lang="en-GB" smtClean="0">
              <a:solidFill>
                <a:schemeClr val="hlink"/>
              </a:solidFill>
              <a:cs typeface="Arial" pitchFamily="34" charset="0"/>
            </a:endParaRPr>
          </a:p>
        </p:txBody>
      </p:sp>
      <p:sp>
        <p:nvSpPr>
          <p:cNvPr id="390147" name="Rectangle 3"/>
          <p:cNvSpPr>
            <a:spLocks noGrp="1" noChangeArrowheads="1"/>
          </p:cNvSpPr>
          <p:nvPr>
            <p:ph type="title"/>
          </p:nvPr>
        </p:nvSpPr>
        <p:spPr>
          <a:xfrm>
            <a:off x="1905000" y="1676400"/>
            <a:ext cx="6248400" cy="960438"/>
          </a:xfrm>
        </p:spPr>
        <p:txBody>
          <a:bodyPr rtlCol="1">
            <a:normAutofit/>
          </a:bodyPr>
          <a:lstStyle/>
          <a:p>
            <a:pPr fontAlgn="auto">
              <a:spcAft>
                <a:spcPts val="0"/>
              </a:spcAft>
              <a:defRPr/>
            </a:pPr>
            <a:r>
              <a:rPr lang="en-US" b="1" dirty="0" smtClean="0">
                <a:solidFill>
                  <a:schemeClr val="hlink"/>
                </a:solidFill>
                <a:effectLst>
                  <a:outerShdw blurRad="38100" dist="38100" dir="2700000" algn="tl">
                    <a:srgbClr val="000000"/>
                  </a:outerShdw>
                </a:effectLst>
                <a:latin typeface="Arial" charset="0"/>
              </a:rPr>
              <a:t>5 Steps of EBM: 5 As</a:t>
            </a:r>
          </a:p>
        </p:txBody>
      </p:sp>
      <p:pic>
        <p:nvPicPr>
          <p:cNvPr id="390148" name="Picture 4" descr="bd00028_"/>
          <p:cNvPicPr>
            <a:picLocks noChangeAspect="1" noChangeArrowheads="1"/>
          </p:cNvPicPr>
          <p:nvPr/>
        </p:nvPicPr>
        <p:blipFill>
          <a:blip r:embed="rId3" cstate="print">
            <a:lum bright="-24000" contrast="-24000"/>
          </a:blip>
          <a:srcRect/>
          <a:stretch>
            <a:fillRect/>
          </a:stretch>
        </p:blipFill>
        <p:spPr bwMode="auto">
          <a:xfrm>
            <a:off x="6781800" y="2590800"/>
            <a:ext cx="1547813" cy="15160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0146">
                                            <p:txEl>
                                              <p:pRg st="0" end="0"/>
                                            </p:txEl>
                                          </p:spTgt>
                                        </p:tgtEl>
                                        <p:attrNameLst>
                                          <p:attrName>style.visibility</p:attrName>
                                        </p:attrNameLst>
                                      </p:cBhvr>
                                      <p:to>
                                        <p:strVal val="visible"/>
                                      </p:to>
                                    </p:set>
                                    <p:animEffect transition="in" filter="dissolve">
                                      <p:cBhvr>
                                        <p:cTn id="7" dur="500"/>
                                        <p:tgtEl>
                                          <p:spTgt spid="39014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90148"/>
                                        </p:tgtEl>
                                        <p:attrNameLst>
                                          <p:attrName>style.visibility</p:attrName>
                                        </p:attrNameLst>
                                      </p:cBhvr>
                                      <p:to>
                                        <p:strVal val="visible"/>
                                      </p:to>
                                    </p:set>
                                    <p:animEffect transition="in" filter="dissolve">
                                      <p:cBhvr>
                                        <p:cTn id="10" dur="500"/>
                                        <p:tgtEl>
                                          <p:spTgt spid="390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6"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1428750" y="457200"/>
            <a:ext cx="6572250" cy="1143000"/>
          </a:xfrm>
          <a:solidFill>
            <a:srgbClr val="DDFFDD"/>
          </a:solidFill>
        </p:spPr>
        <p:txBody>
          <a:bodyPr rtlCol="1">
            <a:normAutofit fontScale="90000"/>
          </a:bodyPr>
          <a:lstStyle/>
          <a:p>
            <a:pPr fontAlgn="auto">
              <a:spcAft>
                <a:spcPts val="0"/>
              </a:spcAft>
              <a:defRPr/>
            </a:pPr>
            <a:r>
              <a:rPr lang="en-US" sz="4000" dirty="0" smtClean="0">
                <a:solidFill>
                  <a:srgbClr val="004992"/>
                </a:solidFill>
                <a:effectLst>
                  <a:outerShdw blurRad="38100" dist="38100" dir="2700000" algn="tl">
                    <a:srgbClr val="000000"/>
                  </a:outerShdw>
                </a:effectLst>
                <a:latin typeface="Arial" charset="0"/>
              </a:rPr>
              <a:t>Background and Foreground </a:t>
            </a:r>
            <a:br>
              <a:rPr lang="en-US" sz="4000" dirty="0" smtClean="0">
                <a:solidFill>
                  <a:srgbClr val="004992"/>
                </a:solidFill>
                <a:effectLst>
                  <a:outerShdw blurRad="38100" dist="38100" dir="2700000" algn="tl">
                    <a:srgbClr val="000000"/>
                  </a:outerShdw>
                </a:effectLst>
                <a:latin typeface="Arial" charset="0"/>
              </a:rPr>
            </a:br>
            <a:r>
              <a:rPr lang="en-US" sz="4000" dirty="0" smtClean="0">
                <a:solidFill>
                  <a:srgbClr val="004992"/>
                </a:solidFill>
                <a:effectLst>
                  <a:outerShdw blurRad="38100" dist="38100" dir="2700000" algn="tl">
                    <a:srgbClr val="000000"/>
                  </a:outerShdw>
                </a:effectLst>
                <a:latin typeface="Arial" charset="0"/>
              </a:rPr>
              <a:t>Questions</a:t>
            </a:r>
          </a:p>
        </p:txBody>
      </p:sp>
      <p:pic>
        <p:nvPicPr>
          <p:cNvPr id="449539" name="Picture 3" descr="Picture1"/>
          <p:cNvPicPr>
            <a:picLocks noChangeAspect="1" noChangeArrowheads="1"/>
          </p:cNvPicPr>
          <p:nvPr/>
        </p:nvPicPr>
        <p:blipFill>
          <a:blip r:embed="rId3" cstate="print"/>
          <a:srcRect/>
          <a:stretch>
            <a:fillRect/>
          </a:stretch>
        </p:blipFill>
        <p:spPr bwMode="auto">
          <a:xfrm>
            <a:off x="762000" y="2209800"/>
            <a:ext cx="3455988" cy="3730625"/>
          </a:xfrm>
          <a:prstGeom prst="rect">
            <a:avLst/>
          </a:prstGeom>
          <a:noFill/>
          <a:ln w="9525">
            <a:noFill/>
            <a:miter lim="800000"/>
            <a:headEnd/>
            <a:tailEnd/>
          </a:ln>
        </p:spPr>
      </p:pic>
      <p:pic>
        <p:nvPicPr>
          <p:cNvPr id="449540" name="Picture 4" descr="Picture2"/>
          <p:cNvPicPr>
            <a:picLocks noChangeAspect="1" noChangeArrowheads="1"/>
          </p:cNvPicPr>
          <p:nvPr/>
        </p:nvPicPr>
        <p:blipFill>
          <a:blip r:embed="rId4" cstate="print"/>
          <a:srcRect/>
          <a:stretch>
            <a:fillRect/>
          </a:stretch>
        </p:blipFill>
        <p:spPr bwMode="auto">
          <a:xfrm>
            <a:off x="4572000" y="2209800"/>
            <a:ext cx="3810000" cy="37353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9539"/>
                                        </p:tgtEl>
                                        <p:attrNameLst>
                                          <p:attrName>style.visibility</p:attrName>
                                        </p:attrNameLst>
                                      </p:cBhvr>
                                      <p:to>
                                        <p:strVal val="visible"/>
                                      </p:to>
                                    </p:set>
                                    <p:animEffect transition="in" filter="wipe(left)">
                                      <p:cBhvr>
                                        <p:cTn id="7" dur="500"/>
                                        <p:tgtEl>
                                          <p:spTgt spid="44953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49540"/>
                                        </p:tgtEl>
                                        <p:attrNameLst>
                                          <p:attrName>style.visibility</p:attrName>
                                        </p:attrNameLst>
                                      </p:cBhvr>
                                      <p:to>
                                        <p:strVal val="visible"/>
                                      </p:to>
                                    </p:set>
                                    <p:animEffect transition="in" filter="checkerboard(across)">
                                      <p:cBhvr>
                                        <p:cTn id="12" dur="500"/>
                                        <p:tgtEl>
                                          <p:spTgt spid="449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2"/>
          </p:nvPr>
        </p:nvSpPr>
        <p:spPr/>
        <p:txBody>
          <a:bodyPr/>
          <a:lstStyle/>
          <a:p>
            <a:pPr>
              <a:defRPr/>
            </a:pPr>
            <a:fld id="{D1571FBF-863C-4963-B885-85B6E82B0EE7}" type="slidenum">
              <a:rPr lang="en-US">
                <a:latin typeface="Arial" pitchFamily="34" charset="0"/>
                <a:cs typeface="Arial" pitchFamily="34" charset="0"/>
              </a:rPr>
              <a:pPr>
                <a:defRPr/>
              </a:pPr>
              <a:t>28</a:t>
            </a:fld>
            <a:endParaRPr lang="en-US">
              <a:latin typeface="Arial" pitchFamily="34" charset="0"/>
              <a:cs typeface="Arial" pitchFamily="34" charset="0"/>
            </a:endParaRPr>
          </a:p>
        </p:txBody>
      </p:sp>
      <p:sp>
        <p:nvSpPr>
          <p:cNvPr id="450562" name="Rectangle 2"/>
          <p:cNvSpPr>
            <a:spLocks noGrp="1" noChangeArrowheads="1"/>
          </p:cNvSpPr>
          <p:nvPr>
            <p:ph type="title"/>
          </p:nvPr>
        </p:nvSpPr>
        <p:spPr>
          <a:xfrm>
            <a:off x="1066800" y="304800"/>
            <a:ext cx="7658100" cy="838200"/>
          </a:xfrm>
          <a:solidFill>
            <a:schemeClr val="bg1"/>
          </a:solidFill>
        </p:spPr>
        <p:txBody>
          <a:bodyPr rtlCol="1">
            <a:normAutofit/>
          </a:bodyPr>
          <a:lstStyle/>
          <a:p>
            <a:pPr fontAlgn="auto">
              <a:spcAft>
                <a:spcPts val="0"/>
              </a:spcAft>
              <a:defRPr/>
            </a:pPr>
            <a:r>
              <a:rPr lang="en-US" sz="4000" dirty="0" smtClean="0">
                <a:solidFill>
                  <a:srgbClr val="004992"/>
                </a:solidFill>
                <a:effectLst>
                  <a:outerShdw blurRad="38100" dist="38100" dir="2700000" algn="tl">
                    <a:srgbClr val="000000"/>
                  </a:outerShdw>
                </a:effectLst>
                <a:latin typeface="Arial" charset="0"/>
              </a:rPr>
              <a:t>Background and Foreground Qs</a:t>
            </a:r>
          </a:p>
        </p:txBody>
      </p:sp>
      <p:pic>
        <p:nvPicPr>
          <p:cNvPr id="54276" name="Picture 3"/>
          <p:cNvPicPr>
            <a:picLocks noChangeAspect="1" noChangeArrowheads="1"/>
          </p:cNvPicPr>
          <p:nvPr/>
        </p:nvPicPr>
        <p:blipFill>
          <a:blip r:embed="rId3" cstate="print"/>
          <a:srcRect/>
          <a:stretch>
            <a:fillRect/>
          </a:stretch>
        </p:blipFill>
        <p:spPr bwMode="auto">
          <a:xfrm>
            <a:off x="1638300" y="1357313"/>
            <a:ext cx="6019800" cy="4143375"/>
          </a:xfrm>
          <a:prstGeom prst="rect">
            <a:avLst/>
          </a:prstGeom>
          <a:solidFill>
            <a:schemeClr val="accent1"/>
          </a:solidFill>
          <a:ln w="66675">
            <a:solidFill>
              <a:srgbClr val="4A77D2"/>
            </a:solidFill>
            <a:miter lim="800000"/>
            <a:headEnd/>
            <a:tailEnd/>
          </a:ln>
        </p:spPr>
      </p:pic>
      <p:sp>
        <p:nvSpPr>
          <p:cNvPr id="54277" name="Text Box 4"/>
          <p:cNvSpPr txBox="1">
            <a:spLocks noChangeArrowheads="1"/>
          </p:cNvSpPr>
          <p:nvPr/>
        </p:nvSpPr>
        <p:spPr bwMode="auto">
          <a:xfrm>
            <a:off x="4648200" y="1981200"/>
            <a:ext cx="2176463" cy="457200"/>
          </a:xfrm>
          <a:prstGeom prst="rect">
            <a:avLst/>
          </a:prstGeom>
          <a:noFill/>
          <a:ln w="9525">
            <a:noFill/>
            <a:miter lim="800000"/>
            <a:headEnd/>
            <a:tailEnd/>
          </a:ln>
        </p:spPr>
        <p:txBody>
          <a:bodyPr wrap="none">
            <a:spAutoFit/>
          </a:bodyPr>
          <a:lstStyle/>
          <a:p>
            <a:pPr algn="ctr" rtl="1"/>
            <a:r>
              <a:rPr lang="en-US" sz="2400">
                <a:solidFill>
                  <a:srgbClr val="000066"/>
                </a:solidFill>
                <a:latin typeface="Tahoma" pitchFamily="34" charset="0"/>
                <a:cs typeface="Tahoma" pitchFamily="34" charset="0"/>
              </a:rPr>
              <a:t>Foreground Qs</a:t>
            </a:r>
          </a:p>
        </p:txBody>
      </p:sp>
      <p:sp>
        <p:nvSpPr>
          <p:cNvPr id="54278" name="Text Box 5"/>
          <p:cNvSpPr txBox="1">
            <a:spLocks noChangeArrowheads="1"/>
          </p:cNvSpPr>
          <p:nvPr/>
        </p:nvSpPr>
        <p:spPr bwMode="auto">
          <a:xfrm>
            <a:off x="2133600" y="4343400"/>
            <a:ext cx="2216150" cy="457200"/>
          </a:xfrm>
          <a:prstGeom prst="rect">
            <a:avLst/>
          </a:prstGeom>
          <a:noFill/>
          <a:ln w="9525">
            <a:noFill/>
            <a:miter lim="800000"/>
            <a:headEnd/>
            <a:tailEnd/>
          </a:ln>
        </p:spPr>
        <p:txBody>
          <a:bodyPr wrap="none">
            <a:spAutoFit/>
          </a:bodyPr>
          <a:lstStyle/>
          <a:p>
            <a:pPr algn="ctr" rtl="1"/>
            <a:r>
              <a:rPr lang="en-US" sz="2400">
                <a:solidFill>
                  <a:srgbClr val="000066"/>
                </a:solidFill>
                <a:latin typeface="Tahoma" pitchFamily="34" charset="0"/>
                <a:cs typeface="Tahoma" pitchFamily="34" charset="0"/>
              </a:rPr>
              <a:t>Background Qs</a:t>
            </a:r>
          </a:p>
        </p:txBody>
      </p:sp>
      <p:cxnSp>
        <p:nvCxnSpPr>
          <p:cNvPr id="54279" name="AutoShape 6"/>
          <p:cNvCxnSpPr>
            <a:cxnSpLocks noChangeShapeType="1"/>
          </p:cNvCxnSpPr>
          <p:nvPr/>
        </p:nvCxnSpPr>
        <p:spPr bwMode="auto">
          <a:xfrm>
            <a:off x="1500188" y="6072188"/>
            <a:ext cx="6248400" cy="1587"/>
          </a:xfrm>
          <a:prstGeom prst="straightConnector1">
            <a:avLst/>
          </a:prstGeom>
          <a:noFill/>
          <a:ln w="38100">
            <a:solidFill>
              <a:srgbClr val="336699"/>
            </a:solidFill>
            <a:round/>
            <a:headEnd/>
            <a:tailEnd/>
          </a:ln>
        </p:spPr>
      </p:cxnSp>
      <p:cxnSp>
        <p:nvCxnSpPr>
          <p:cNvPr id="54280" name="AutoShape 7"/>
          <p:cNvCxnSpPr>
            <a:cxnSpLocks noChangeShapeType="1"/>
          </p:cNvCxnSpPr>
          <p:nvPr/>
        </p:nvCxnSpPr>
        <p:spPr bwMode="auto">
          <a:xfrm>
            <a:off x="4643438" y="6072188"/>
            <a:ext cx="3124200" cy="0"/>
          </a:xfrm>
          <a:prstGeom prst="straightConnector1">
            <a:avLst/>
          </a:prstGeom>
          <a:noFill/>
          <a:ln w="41275">
            <a:solidFill>
              <a:srgbClr val="336699"/>
            </a:solidFill>
            <a:round/>
            <a:headEnd/>
            <a:tailEnd/>
          </a:ln>
        </p:spPr>
      </p:cxnSp>
      <p:sp>
        <p:nvSpPr>
          <p:cNvPr id="54281" name="Rectangle 8"/>
          <p:cNvSpPr>
            <a:spLocks noChangeArrowheads="1"/>
          </p:cNvSpPr>
          <p:nvPr/>
        </p:nvSpPr>
        <p:spPr bwMode="auto">
          <a:xfrm>
            <a:off x="4648200" y="6172200"/>
            <a:ext cx="76200" cy="76200"/>
          </a:xfrm>
          <a:prstGeom prst="rect">
            <a:avLst/>
          </a:prstGeom>
          <a:solidFill>
            <a:schemeClr val="accent1"/>
          </a:solidFill>
          <a:ln w="9525">
            <a:solidFill>
              <a:schemeClr val="tx1"/>
            </a:solidFill>
            <a:miter lim="800000"/>
            <a:headEnd/>
            <a:tailEnd/>
          </a:ln>
        </p:spPr>
        <p:txBody>
          <a:bodyPr wrap="none" anchor="ctr"/>
          <a:lstStyle/>
          <a:p>
            <a:pPr algn="r" rtl="1"/>
            <a:endParaRPr lang="x-none">
              <a:latin typeface="Calibri" pitchFamily="34" charset="0"/>
            </a:endParaRPr>
          </a:p>
        </p:txBody>
      </p:sp>
      <p:sp>
        <p:nvSpPr>
          <p:cNvPr id="54282" name="Rectangle 9"/>
          <p:cNvSpPr>
            <a:spLocks noChangeArrowheads="1"/>
          </p:cNvSpPr>
          <p:nvPr/>
        </p:nvSpPr>
        <p:spPr bwMode="auto">
          <a:xfrm flipH="1">
            <a:off x="1500188" y="6143625"/>
            <a:ext cx="76200" cy="76200"/>
          </a:xfrm>
          <a:prstGeom prst="rect">
            <a:avLst/>
          </a:prstGeom>
          <a:solidFill>
            <a:schemeClr val="accent1"/>
          </a:solidFill>
          <a:ln w="9525">
            <a:solidFill>
              <a:schemeClr val="tx1"/>
            </a:solidFill>
            <a:miter lim="800000"/>
            <a:headEnd/>
            <a:tailEnd/>
          </a:ln>
        </p:spPr>
        <p:txBody>
          <a:bodyPr wrap="none" anchor="ctr"/>
          <a:lstStyle/>
          <a:p>
            <a:pPr algn="r" rtl="1"/>
            <a:endParaRPr lang="x-none">
              <a:latin typeface="Calibri" pitchFamily="34" charset="0"/>
            </a:endParaRPr>
          </a:p>
        </p:txBody>
      </p:sp>
      <p:sp>
        <p:nvSpPr>
          <p:cNvPr id="54283" name="Rectangle 10"/>
          <p:cNvSpPr>
            <a:spLocks noChangeArrowheads="1"/>
          </p:cNvSpPr>
          <p:nvPr/>
        </p:nvSpPr>
        <p:spPr bwMode="auto">
          <a:xfrm>
            <a:off x="7696200" y="6172200"/>
            <a:ext cx="76200" cy="76200"/>
          </a:xfrm>
          <a:prstGeom prst="rect">
            <a:avLst/>
          </a:prstGeom>
          <a:solidFill>
            <a:schemeClr val="accent1"/>
          </a:solidFill>
          <a:ln w="9525">
            <a:solidFill>
              <a:schemeClr val="tx1"/>
            </a:solidFill>
            <a:miter lim="800000"/>
            <a:headEnd/>
            <a:tailEnd/>
          </a:ln>
        </p:spPr>
        <p:txBody>
          <a:bodyPr wrap="none" anchor="ctr"/>
          <a:lstStyle/>
          <a:p>
            <a:pPr algn="r" rtl="1"/>
            <a:endParaRPr lang="x-none">
              <a:latin typeface="Calibri" pitchFamily="34" charset="0"/>
            </a:endParaRPr>
          </a:p>
        </p:txBody>
      </p:sp>
      <p:sp>
        <p:nvSpPr>
          <p:cNvPr id="54284" name="Text Box 11"/>
          <p:cNvSpPr txBox="1">
            <a:spLocks noChangeArrowheads="1"/>
          </p:cNvSpPr>
          <p:nvPr/>
        </p:nvSpPr>
        <p:spPr bwMode="auto">
          <a:xfrm>
            <a:off x="1446213" y="5753100"/>
            <a:ext cx="336550" cy="396875"/>
          </a:xfrm>
          <a:prstGeom prst="rect">
            <a:avLst/>
          </a:prstGeom>
          <a:noFill/>
          <a:ln w="9525">
            <a:noFill/>
            <a:miter lim="800000"/>
            <a:headEnd/>
            <a:tailEnd/>
          </a:ln>
        </p:spPr>
        <p:txBody>
          <a:bodyPr wrap="none">
            <a:spAutoFit/>
          </a:bodyPr>
          <a:lstStyle/>
          <a:p>
            <a:pPr algn="ctr" rtl="1"/>
            <a:r>
              <a:rPr lang="en-US" sz="2000">
                <a:solidFill>
                  <a:srgbClr val="004992"/>
                </a:solidFill>
                <a:latin typeface="Tahoma" pitchFamily="34" charset="0"/>
                <a:cs typeface="Tahoma" pitchFamily="34" charset="0"/>
              </a:rPr>
              <a:t>A</a:t>
            </a:r>
          </a:p>
        </p:txBody>
      </p:sp>
      <p:sp>
        <p:nvSpPr>
          <p:cNvPr id="54285" name="Text Box 12"/>
          <p:cNvSpPr txBox="1">
            <a:spLocks noChangeArrowheads="1"/>
          </p:cNvSpPr>
          <p:nvPr/>
        </p:nvSpPr>
        <p:spPr bwMode="auto">
          <a:xfrm>
            <a:off x="4286250" y="5715000"/>
            <a:ext cx="685800" cy="396875"/>
          </a:xfrm>
          <a:prstGeom prst="rect">
            <a:avLst/>
          </a:prstGeom>
          <a:noFill/>
          <a:ln w="9525">
            <a:noFill/>
            <a:miter lim="800000"/>
            <a:headEnd/>
            <a:tailEnd/>
          </a:ln>
        </p:spPr>
        <p:txBody>
          <a:bodyPr>
            <a:spAutoFit/>
          </a:bodyPr>
          <a:lstStyle/>
          <a:p>
            <a:pPr algn="ctr" rtl="1"/>
            <a:r>
              <a:rPr lang="en-US" sz="2000">
                <a:solidFill>
                  <a:srgbClr val="004992"/>
                </a:solidFill>
                <a:latin typeface="Tahoma" pitchFamily="34" charset="0"/>
                <a:cs typeface="Tahoma" pitchFamily="34" charset="0"/>
              </a:rPr>
              <a:t>B</a:t>
            </a:r>
          </a:p>
        </p:txBody>
      </p:sp>
      <p:sp>
        <p:nvSpPr>
          <p:cNvPr id="54286" name="Text Box 13"/>
          <p:cNvSpPr txBox="1">
            <a:spLocks noChangeArrowheads="1"/>
          </p:cNvSpPr>
          <p:nvPr/>
        </p:nvSpPr>
        <p:spPr bwMode="auto">
          <a:xfrm>
            <a:off x="7526338" y="5721350"/>
            <a:ext cx="336550" cy="396875"/>
          </a:xfrm>
          <a:prstGeom prst="rect">
            <a:avLst/>
          </a:prstGeom>
          <a:noFill/>
          <a:ln w="9525">
            <a:noFill/>
            <a:miter lim="800000"/>
            <a:headEnd/>
            <a:tailEnd/>
          </a:ln>
        </p:spPr>
        <p:txBody>
          <a:bodyPr wrap="none">
            <a:spAutoFit/>
          </a:bodyPr>
          <a:lstStyle/>
          <a:p>
            <a:pPr algn="ctr" rtl="1"/>
            <a:r>
              <a:rPr lang="en-US" sz="2000">
                <a:solidFill>
                  <a:srgbClr val="004992"/>
                </a:solidFill>
                <a:latin typeface="Tahoma" pitchFamily="34" charset="0"/>
                <a:cs typeface="Tahoma" pitchFamily="34" charset="0"/>
              </a:rPr>
              <a:t>C</a:t>
            </a:r>
          </a:p>
        </p:txBody>
      </p:sp>
      <p:sp>
        <p:nvSpPr>
          <p:cNvPr id="54287" name="Text Box 14"/>
          <p:cNvSpPr txBox="1">
            <a:spLocks noChangeArrowheads="1"/>
          </p:cNvSpPr>
          <p:nvPr/>
        </p:nvSpPr>
        <p:spPr bwMode="auto">
          <a:xfrm>
            <a:off x="2286000" y="6215063"/>
            <a:ext cx="4648200" cy="457200"/>
          </a:xfrm>
          <a:prstGeom prst="rect">
            <a:avLst/>
          </a:prstGeom>
          <a:noFill/>
          <a:ln w="9525">
            <a:noFill/>
            <a:miter lim="800000"/>
            <a:headEnd/>
            <a:tailEnd/>
          </a:ln>
        </p:spPr>
        <p:txBody>
          <a:bodyPr>
            <a:spAutoFit/>
          </a:bodyPr>
          <a:lstStyle/>
          <a:p>
            <a:pPr algn="ctr" rtl="1"/>
            <a:r>
              <a:rPr lang="en-US" sz="2400" b="1">
                <a:solidFill>
                  <a:srgbClr val="004992"/>
                </a:solidFill>
                <a:latin typeface="Tahoma" pitchFamily="34" charset="0"/>
                <a:cs typeface="Tahoma" pitchFamily="34" charset="0"/>
              </a:rPr>
              <a:t>Experience with Condition</a:t>
            </a:r>
          </a:p>
        </p:txBody>
      </p:sp>
      <p:sp>
        <p:nvSpPr>
          <p:cNvPr id="450575" name="Text Box 15"/>
          <p:cNvSpPr txBox="1">
            <a:spLocks noChangeArrowheads="1"/>
          </p:cNvSpPr>
          <p:nvPr/>
        </p:nvSpPr>
        <p:spPr bwMode="auto">
          <a:xfrm>
            <a:off x="158750" y="4876800"/>
            <a:ext cx="1217613" cy="457200"/>
          </a:xfrm>
          <a:prstGeom prst="rect">
            <a:avLst/>
          </a:prstGeom>
          <a:gradFill rotWithShape="0">
            <a:gsLst>
              <a:gs pos="0">
                <a:srgbClr val="FFFFCC"/>
              </a:gs>
              <a:gs pos="100000">
                <a:srgbClr val="99CCFF"/>
              </a:gs>
            </a:gsLst>
            <a:path path="shape">
              <a:fillToRect l="50000" t="50000" r="50000" b="50000"/>
            </a:path>
          </a:gradFill>
          <a:ln w="9525">
            <a:noFill/>
            <a:miter lim="800000"/>
            <a:headEnd/>
            <a:tailEnd/>
          </a:ln>
        </p:spPr>
        <p:txBody>
          <a:bodyPr wrap="none">
            <a:spAutoFit/>
          </a:bodyPr>
          <a:lstStyle/>
          <a:p>
            <a:pPr algn="ctr" rtl="1"/>
            <a:r>
              <a:rPr lang="en-US" sz="2400" b="1">
                <a:solidFill>
                  <a:srgbClr val="800080"/>
                </a:solidFill>
                <a:latin typeface="Tahoma" pitchFamily="34" charset="0"/>
                <a:cs typeface="Tahoma" pitchFamily="34" charset="0"/>
              </a:rPr>
              <a:t>Novice</a:t>
            </a:r>
          </a:p>
        </p:txBody>
      </p:sp>
      <p:sp>
        <p:nvSpPr>
          <p:cNvPr id="450576" name="Text Box 16"/>
          <p:cNvSpPr txBox="1">
            <a:spLocks noChangeArrowheads="1"/>
          </p:cNvSpPr>
          <p:nvPr/>
        </p:nvSpPr>
        <p:spPr bwMode="auto">
          <a:xfrm>
            <a:off x="7772400" y="5105400"/>
            <a:ext cx="1187450" cy="457200"/>
          </a:xfrm>
          <a:prstGeom prst="rect">
            <a:avLst/>
          </a:prstGeom>
          <a:gradFill rotWithShape="0">
            <a:gsLst>
              <a:gs pos="0">
                <a:srgbClr val="FFFFCC"/>
              </a:gs>
              <a:gs pos="100000">
                <a:srgbClr val="99CCFF"/>
              </a:gs>
            </a:gsLst>
            <a:path path="shape">
              <a:fillToRect l="50000" t="50000" r="50000" b="50000"/>
            </a:path>
          </a:gradFill>
          <a:ln w="9525">
            <a:noFill/>
            <a:miter lim="800000"/>
            <a:headEnd/>
            <a:tailEnd/>
          </a:ln>
        </p:spPr>
        <p:txBody>
          <a:bodyPr>
            <a:spAutoFit/>
          </a:bodyPr>
          <a:lstStyle/>
          <a:p>
            <a:pPr algn="ctr" rtl="1"/>
            <a:r>
              <a:rPr lang="en-US" sz="2400" b="1">
                <a:solidFill>
                  <a:srgbClr val="800080"/>
                </a:solidFill>
                <a:latin typeface="Tahoma" pitchFamily="34" charset="0"/>
                <a:cs typeface="Tahoma" pitchFamily="34" charset="0"/>
              </a:rPr>
              <a:t>Expert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50575"/>
                                        </p:tgtEl>
                                        <p:attrNameLst>
                                          <p:attrName>style.visibility</p:attrName>
                                        </p:attrNameLst>
                                      </p:cBhvr>
                                      <p:to>
                                        <p:strVal val="visible"/>
                                      </p:to>
                                    </p:set>
                                    <p:anim calcmode="lin" valueType="num">
                                      <p:cBhvr>
                                        <p:cTn id="7" dur="1000" fill="hold"/>
                                        <p:tgtEl>
                                          <p:spTgt spid="450575"/>
                                        </p:tgtEl>
                                        <p:attrNameLst>
                                          <p:attrName>ppt_w</p:attrName>
                                        </p:attrNameLst>
                                      </p:cBhvr>
                                      <p:tavLst>
                                        <p:tav tm="0">
                                          <p:val>
                                            <p:fltVal val="0"/>
                                          </p:val>
                                        </p:tav>
                                        <p:tav tm="100000">
                                          <p:val>
                                            <p:strVal val="#ppt_w"/>
                                          </p:val>
                                        </p:tav>
                                      </p:tavLst>
                                    </p:anim>
                                    <p:anim calcmode="lin" valueType="num">
                                      <p:cBhvr>
                                        <p:cTn id="8" dur="1000" fill="hold"/>
                                        <p:tgtEl>
                                          <p:spTgt spid="450575"/>
                                        </p:tgtEl>
                                        <p:attrNameLst>
                                          <p:attrName>ppt_h</p:attrName>
                                        </p:attrNameLst>
                                      </p:cBhvr>
                                      <p:tavLst>
                                        <p:tav tm="0">
                                          <p:val>
                                            <p:fltVal val="0"/>
                                          </p:val>
                                        </p:tav>
                                        <p:tav tm="100000">
                                          <p:val>
                                            <p:strVal val="#ppt_h"/>
                                          </p:val>
                                        </p:tav>
                                      </p:tavLst>
                                    </p:anim>
                                    <p:anim calcmode="lin" valueType="num">
                                      <p:cBhvr>
                                        <p:cTn id="9" dur="1000" fill="hold"/>
                                        <p:tgtEl>
                                          <p:spTgt spid="45057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05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450576"/>
                                        </p:tgtEl>
                                        <p:attrNameLst>
                                          <p:attrName>style.visibility</p:attrName>
                                        </p:attrNameLst>
                                      </p:cBhvr>
                                      <p:to>
                                        <p:strVal val="visible"/>
                                      </p:to>
                                    </p:set>
                                    <p:animEffect transition="in" filter="box(out)">
                                      <p:cBhvr>
                                        <p:cTn id="15" dur="500"/>
                                        <p:tgtEl>
                                          <p:spTgt spid="450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5" grpId="0" animBg="1" autoUpdateAnimBg="0"/>
      <p:bldP spid="450576"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1447800" y="238125"/>
            <a:ext cx="6648450" cy="1285875"/>
          </a:xfrm>
          <a:solidFill>
            <a:srgbClr val="DDFFDD"/>
          </a:solidFill>
        </p:spPr>
        <p:txBody>
          <a:bodyPr rtlCol="1">
            <a:normAutofit/>
          </a:bodyPr>
          <a:lstStyle/>
          <a:p>
            <a:pPr fontAlgn="auto">
              <a:spcAft>
                <a:spcPts val="0"/>
              </a:spcAft>
              <a:defRPr/>
            </a:pPr>
            <a:r>
              <a:rPr lang="en-US" b="1" dirty="0" smtClean="0">
                <a:solidFill>
                  <a:srgbClr val="004992"/>
                </a:solidFill>
                <a:effectLst>
                  <a:outerShdw blurRad="38100" dist="38100" dir="2700000" algn="tl">
                    <a:srgbClr val="000000"/>
                  </a:outerShdw>
                </a:effectLst>
                <a:latin typeface="Arial" charset="0"/>
              </a:rPr>
              <a:t>Foreground Questions</a:t>
            </a:r>
            <a:endParaRPr lang="en-US" b="1" dirty="0" smtClean="0">
              <a:solidFill>
                <a:srgbClr val="FF6699"/>
              </a:solidFill>
              <a:effectLst>
                <a:outerShdw blurRad="38100" dist="38100" dir="2700000" algn="tl">
                  <a:srgbClr val="000000"/>
                </a:outerShdw>
              </a:effectLst>
              <a:latin typeface="Arial" charset="0"/>
            </a:endParaRPr>
          </a:p>
        </p:txBody>
      </p:sp>
      <p:sp>
        <p:nvSpPr>
          <p:cNvPr id="441348" name="Text Box 4"/>
          <p:cNvSpPr txBox="1">
            <a:spLocks noChangeArrowheads="1"/>
          </p:cNvSpPr>
          <p:nvPr/>
        </p:nvSpPr>
        <p:spPr bwMode="auto">
          <a:xfrm>
            <a:off x="1325563" y="2895600"/>
            <a:ext cx="7818437" cy="2308225"/>
          </a:xfrm>
          <a:prstGeom prst="rect">
            <a:avLst/>
          </a:prstGeom>
          <a:noFill/>
          <a:ln w="9525">
            <a:noFill/>
            <a:miter lim="800000"/>
            <a:headEnd/>
            <a:tailEnd/>
          </a:ln>
          <a:effectLst/>
        </p:spPr>
        <p:txBody>
          <a:bodyPr>
            <a:spAutoFit/>
          </a:bodyPr>
          <a:lstStyle/>
          <a:p>
            <a:pPr rtl="1" fontAlgn="auto">
              <a:spcBef>
                <a:spcPts val="0"/>
              </a:spcBef>
              <a:spcAft>
                <a:spcPts val="0"/>
              </a:spcAft>
              <a:buClr>
                <a:schemeClr val="accent2"/>
              </a:buClr>
              <a:buSzPct val="80000"/>
              <a:buFont typeface="Wingdings" pitchFamily="2" charset="2"/>
              <a:buNone/>
              <a:defRPr/>
            </a:pPr>
            <a:r>
              <a:rPr lang="en-US" sz="3200" dirty="0">
                <a:solidFill>
                  <a:schemeClr val="hlink"/>
                </a:solidFill>
                <a:latin typeface="Arial" charset="0"/>
                <a:cs typeface="Arial" charset="0"/>
              </a:rPr>
              <a:t>1. </a:t>
            </a:r>
            <a:r>
              <a:rPr lang="en-US" sz="3600" u="sng" dirty="0">
                <a:solidFill>
                  <a:srgbClr val="FF6699"/>
                </a:solidFill>
                <a:effectLst>
                  <a:outerShdw blurRad="38100" dist="38100" dir="2700000" algn="tl">
                    <a:srgbClr val="000000"/>
                  </a:outerShdw>
                </a:effectLst>
                <a:latin typeface="+mn-lt"/>
                <a:cs typeface="Arial" charset="0"/>
              </a:rPr>
              <a:t>P</a:t>
            </a:r>
            <a:r>
              <a:rPr lang="en-US" sz="3600" dirty="0">
                <a:solidFill>
                  <a:schemeClr val="hlink"/>
                </a:solidFill>
                <a:latin typeface="+mn-lt"/>
                <a:cs typeface="Arial" charset="0"/>
              </a:rPr>
              <a:t>atient and/or problem.</a:t>
            </a:r>
            <a:endParaRPr lang="en-US" sz="3600" dirty="0">
              <a:solidFill>
                <a:schemeClr val="hlink"/>
              </a:solidFill>
              <a:latin typeface="+mn-lt"/>
              <a:cs typeface="Times New Roman" pitchFamily="18" charset="0"/>
            </a:endParaRPr>
          </a:p>
          <a:p>
            <a:pPr rtl="1" fontAlgn="auto">
              <a:spcBef>
                <a:spcPts val="0"/>
              </a:spcBef>
              <a:spcAft>
                <a:spcPts val="0"/>
              </a:spcAft>
              <a:buClr>
                <a:schemeClr val="accent2"/>
              </a:buClr>
              <a:buSzPct val="80000"/>
              <a:buFont typeface="Wingdings" pitchFamily="2" charset="2"/>
              <a:buNone/>
              <a:defRPr/>
            </a:pPr>
            <a:r>
              <a:rPr lang="en-US" sz="3600" dirty="0">
                <a:solidFill>
                  <a:schemeClr val="hlink"/>
                </a:solidFill>
                <a:latin typeface="+mn-lt"/>
                <a:cs typeface="Arial" charset="0"/>
              </a:rPr>
              <a:t>2. </a:t>
            </a:r>
            <a:r>
              <a:rPr lang="en-US" sz="3600" u="sng" dirty="0">
                <a:solidFill>
                  <a:srgbClr val="FF6699"/>
                </a:solidFill>
                <a:effectLst>
                  <a:outerShdw blurRad="38100" dist="38100" dir="2700000" algn="tl">
                    <a:srgbClr val="000000"/>
                  </a:outerShdw>
                </a:effectLst>
                <a:latin typeface="+mn-lt"/>
                <a:cs typeface="Arial" charset="0"/>
              </a:rPr>
              <a:t>I</a:t>
            </a:r>
            <a:r>
              <a:rPr lang="en-US" sz="3600" dirty="0">
                <a:solidFill>
                  <a:schemeClr val="hlink"/>
                </a:solidFill>
                <a:latin typeface="+mn-lt"/>
                <a:cs typeface="Arial" charset="0"/>
              </a:rPr>
              <a:t>ntervention/indicator.</a:t>
            </a:r>
            <a:endParaRPr lang="en-US" sz="3600" dirty="0">
              <a:solidFill>
                <a:schemeClr val="hlink"/>
              </a:solidFill>
              <a:latin typeface="+mn-lt"/>
              <a:cs typeface="Times New Roman" pitchFamily="18" charset="0"/>
            </a:endParaRPr>
          </a:p>
          <a:p>
            <a:pPr rtl="1" fontAlgn="auto">
              <a:spcBef>
                <a:spcPts val="0"/>
              </a:spcBef>
              <a:spcAft>
                <a:spcPts val="0"/>
              </a:spcAft>
              <a:buClr>
                <a:schemeClr val="accent2"/>
              </a:buClr>
              <a:buSzPct val="80000"/>
              <a:buFont typeface="Wingdings" pitchFamily="2" charset="2"/>
              <a:buNone/>
              <a:defRPr/>
            </a:pPr>
            <a:r>
              <a:rPr lang="en-US" sz="3600" dirty="0">
                <a:solidFill>
                  <a:schemeClr val="hlink"/>
                </a:solidFill>
                <a:latin typeface="+mn-lt"/>
                <a:cs typeface="Arial" charset="0"/>
              </a:rPr>
              <a:t>3. </a:t>
            </a:r>
            <a:r>
              <a:rPr lang="en-US" sz="3600" u="sng" dirty="0">
                <a:solidFill>
                  <a:srgbClr val="FF6699"/>
                </a:solidFill>
                <a:effectLst>
                  <a:outerShdw blurRad="38100" dist="38100" dir="2700000" algn="tl">
                    <a:srgbClr val="000000"/>
                  </a:outerShdw>
                </a:effectLst>
                <a:latin typeface="+mn-lt"/>
                <a:cs typeface="Arial" charset="0"/>
              </a:rPr>
              <a:t>C</a:t>
            </a:r>
            <a:r>
              <a:rPr lang="en-US" sz="3600" dirty="0">
                <a:solidFill>
                  <a:schemeClr val="hlink"/>
                </a:solidFill>
                <a:latin typeface="+mn-lt"/>
                <a:cs typeface="Arial" charset="0"/>
              </a:rPr>
              <a:t>omparison intervention (if relevant).</a:t>
            </a:r>
            <a:endParaRPr lang="en-US" sz="3600" dirty="0">
              <a:solidFill>
                <a:schemeClr val="hlink"/>
              </a:solidFill>
              <a:latin typeface="+mn-lt"/>
              <a:cs typeface="Times New Roman" pitchFamily="18" charset="0"/>
            </a:endParaRPr>
          </a:p>
          <a:p>
            <a:pPr rtl="1" fontAlgn="auto">
              <a:spcBef>
                <a:spcPts val="0"/>
              </a:spcBef>
              <a:spcAft>
                <a:spcPts val="0"/>
              </a:spcAft>
              <a:buClr>
                <a:schemeClr val="accent2"/>
              </a:buClr>
              <a:buSzPct val="80000"/>
              <a:buFont typeface="Wingdings" pitchFamily="2" charset="2"/>
              <a:buNone/>
              <a:defRPr/>
            </a:pPr>
            <a:r>
              <a:rPr lang="en-US" sz="3600" dirty="0">
                <a:solidFill>
                  <a:schemeClr val="hlink"/>
                </a:solidFill>
                <a:latin typeface="+mn-lt"/>
                <a:cs typeface="Arial" charset="0"/>
              </a:rPr>
              <a:t>4. Clinical </a:t>
            </a:r>
            <a:r>
              <a:rPr lang="en-US" sz="3600" u="sng" dirty="0">
                <a:solidFill>
                  <a:srgbClr val="FF6699"/>
                </a:solidFill>
                <a:effectLst>
                  <a:outerShdw blurRad="38100" dist="38100" dir="2700000" algn="tl">
                    <a:srgbClr val="000000"/>
                  </a:outerShdw>
                </a:effectLst>
                <a:latin typeface="+mn-lt"/>
                <a:cs typeface="Arial" charset="0"/>
              </a:rPr>
              <a:t>o</a:t>
            </a:r>
            <a:r>
              <a:rPr lang="en-US" sz="3600" dirty="0">
                <a:solidFill>
                  <a:schemeClr val="hlink"/>
                </a:solidFill>
                <a:latin typeface="+mn-lt"/>
                <a:cs typeface="Arial" charset="0"/>
              </a:rPr>
              <a:t>utcomes</a:t>
            </a:r>
            <a:r>
              <a:rPr lang="en-US" sz="3200" dirty="0">
                <a:solidFill>
                  <a:schemeClr val="hlink"/>
                </a:solidFill>
                <a:latin typeface="Arial" charset="0"/>
                <a:cs typeface="Arial" charset="0"/>
              </a:rPr>
              <a:t>.</a:t>
            </a:r>
            <a:r>
              <a:rPr lang="en-US" sz="3200" dirty="0">
                <a:solidFill>
                  <a:schemeClr val="hlink"/>
                </a:solidFill>
                <a:latin typeface="Tahoma" pitchFamily="34" charset="0"/>
                <a:cs typeface="Tahoma" pitchFamily="34" charset="0"/>
              </a:rPr>
              <a:t>   </a:t>
            </a:r>
          </a:p>
        </p:txBody>
      </p:sp>
      <p:sp>
        <p:nvSpPr>
          <p:cNvPr id="441350" name="Text Box 6"/>
          <p:cNvSpPr txBox="1">
            <a:spLocks noChangeArrowheads="1"/>
          </p:cNvSpPr>
          <p:nvPr/>
        </p:nvSpPr>
        <p:spPr bwMode="auto">
          <a:xfrm>
            <a:off x="4071938" y="1905000"/>
            <a:ext cx="1735137" cy="708025"/>
          </a:xfrm>
          <a:prstGeom prst="rect">
            <a:avLst/>
          </a:prstGeom>
          <a:noFill/>
          <a:ln w="9525" algn="ctr">
            <a:noFill/>
            <a:miter lim="800000"/>
            <a:headEnd/>
            <a:tailEnd/>
          </a:ln>
          <a:effectLst/>
        </p:spPr>
        <p:txBody>
          <a:bodyPr>
            <a:spAutoFit/>
          </a:bodyPr>
          <a:lstStyle/>
          <a:p>
            <a:pPr marL="342900" indent="-342900" algn="r" rtl="1" fontAlgn="auto">
              <a:spcBef>
                <a:spcPts val="0"/>
              </a:spcBef>
              <a:spcAft>
                <a:spcPts val="0"/>
              </a:spcAft>
              <a:defRPr/>
            </a:pPr>
            <a:r>
              <a:rPr lang="en-US" sz="4000" b="1" dirty="0">
                <a:solidFill>
                  <a:srgbClr val="FF6699"/>
                </a:solidFill>
                <a:effectLst>
                  <a:outerShdw blurRad="38100" dist="38100" dir="2700000" algn="tl">
                    <a:srgbClr val="000000"/>
                  </a:outerShdw>
                </a:effectLst>
                <a:latin typeface="Arial" charset="0"/>
                <a:cs typeface="Arial" charset="0"/>
              </a:rPr>
              <a:t>PICO</a:t>
            </a:r>
          </a:p>
        </p:txBody>
      </p:sp>
      <p:pic>
        <p:nvPicPr>
          <p:cNvPr id="55301" name="Picture 7" descr="bd00028_"/>
          <p:cNvPicPr>
            <a:picLocks noChangeAspect="1" noChangeArrowheads="1"/>
          </p:cNvPicPr>
          <p:nvPr/>
        </p:nvPicPr>
        <p:blipFill>
          <a:blip r:embed="rId3" cstate="print">
            <a:lum bright="-24000" contrast="-24000"/>
          </a:blip>
          <a:srcRect/>
          <a:stretch>
            <a:fillRect/>
          </a:stretch>
        </p:blipFill>
        <p:spPr bwMode="auto">
          <a:xfrm>
            <a:off x="7643813" y="1785938"/>
            <a:ext cx="1295400" cy="12684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1348"/>
                                        </p:tgtEl>
                                        <p:attrNameLst>
                                          <p:attrName>style.visibility</p:attrName>
                                        </p:attrNameLst>
                                      </p:cBhvr>
                                      <p:to>
                                        <p:strVal val="visible"/>
                                      </p:to>
                                    </p:set>
                                    <p:animEffect transition="in" filter="wipe(up)">
                                      <p:cBhvr>
                                        <p:cTn id="7" dur="2000"/>
                                        <p:tgtEl>
                                          <p:spTgt spid="441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66800" y="1556792"/>
            <a:ext cx="7543800" cy="1029246"/>
          </a:xfrm>
        </p:spPr>
        <p:txBody>
          <a:bodyPr/>
          <a:lstStyle/>
          <a:p>
            <a:pPr eaLnBrk="1" hangingPunct="1"/>
            <a:r>
              <a:rPr lang="en-US" altLang="en-US" dirty="0" smtClean="0"/>
              <a:t>Pause for Thought</a:t>
            </a:r>
            <a:br>
              <a:rPr lang="en-US" altLang="en-US" dirty="0" smtClean="0"/>
            </a:br>
            <a:r>
              <a:rPr lang="en-US" altLang="en-US" dirty="0" smtClean="0"/>
              <a:t> </a:t>
            </a:r>
            <a:r>
              <a:rPr lang="en-US" altLang="en-US" sz="3200" dirty="0" smtClean="0">
                <a:solidFill>
                  <a:srgbClr val="FF0000"/>
                </a:solidFill>
              </a:rPr>
              <a:t>For three minutes </a:t>
            </a:r>
            <a:endParaRPr lang="en-US" altLang="en-US" dirty="0" smtClean="0">
              <a:solidFill>
                <a:srgbClr val="FF0000"/>
              </a:solidFill>
            </a:endParaRPr>
          </a:p>
        </p:txBody>
      </p:sp>
      <p:sp>
        <p:nvSpPr>
          <p:cNvPr id="6147" name="Rectangle 3"/>
          <p:cNvSpPr>
            <a:spLocks noGrp="1" noChangeArrowheads="1"/>
          </p:cNvSpPr>
          <p:nvPr>
            <p:ph type="body" sz="half" idx="1"/>
          </p:nvPr>
        </p:nvSpPr>
        <p:spPr>
          <a:xfrm>
            <a:off x="1066800" y="2586038"/>
            <a:ext cx="4800600" cy="3509962"/>
          </a:xfrm>
        </p:spPr>
        <p:txBody>
          <a:bodyPr/>
          <a:lstStyle/>
          <a:p>
            <a:pPr eaLnBrk="1" hangingPunct="1"/>
            <a:r>
              <a:rPr lang="en-US" altLang="en-US" sz="2400" dirty="0" smtClean="0"/>
              <a:t>Why this session is important?</a:t>
            </a:r>
          </a:p>
          <a:p>
            <a:pPr eaLnBrk="1" hangingPunct="1"/>
            <a:endParaRPr lang="en-US" altLang="en-US" sz="2400" dirty="0" smtClean="0"/>
          </a:p>
          <a:p>
            <a:pPr eaLnBrk="1" hangingPunct="1"/>
            <a:r>
              <a:rPr lang="en-US" altLang="en-US" sz="2400" dirty="0" smtClean="0"/>
              <a:t>What is EBM</a:t>
            </a:r>
          </a:p>
          <a:p>
            <a:pPr eaLnBrk="1" hangingPunct="1">
              <a:buFont typeface="Wingdings" panose="05000000000000000000" pitchFamily="2" charset="2"/>
              <a:buNone/>
            </a:pPr>
            <a:r>
              <a:rPr lang="en-US" altLang="en-US" sz="2400" dirty="0" smtClean="0"/>
              <a:t>			</a:t>
            </a:r>
          </a:p>
          <a:p>
            <a:pPr eaLnBrk="1" hangingPunct="1"/>
            <a:r>
              <a:rPr lang="en-US" altLang="en-US" sz="2400" dirty="0" smtClean="0"/>
              <a:t>What are the  </a:t>
            </a:r>
          </a:p>
          <a:p>
            <a:pPr lvl="2" eaLnBrk="1" hangingPunct="1"/>
            <a:r>
              <a:rPr lang="en-US" altLang="en-US" sz="1800" b="1" dirty="0" smtClean="0">
                <a:solidFill>
                  <a:srgbClr val="FF0000"/>
                </a:solidFill>
              </a:rPr>
              <a:t>Benefits ??</a:t>
            </a:r>
          </a:p>
          <a:p>
            <a:pPr eaLnBrk="1" hangingPunct="1">
              <a:buFont typeface="Wingdings" panose="05000000000000000000" pitchFamily="2" charset="2"/>
              <a:buNone/>
            </a:pPr>
            <a:endParaRPr lang="en-US" altLang="en-US" sz="2400" dirty="0" smtClean="0"/>
          </a:p>
          <a:p>
            <a:pPr eaLnBrk="1" hangingPunct="1">
              <a:buFontTx/>
              <a:buNone/>
            </a:pPr>
            <a:r>
              <a:rPr lang="en-US" altLang="en-US" sz="2400" i="1" dirty="0" smtClean="0">
                <a:solidFill>
                  <a:srgbClr val="FF0000"/>
                </a:solidFill>
              </a:rPr>
              <a:t>First alone then 2-3 in group </a:t>
            </a:r>
          </a:p>
          <a:p>
            <a:pPr eaLnBrk="1" hangingPunct="1">
              <a:buFont typeface="Wingdings" panose="05000000000000000000" pitchFamily="2" charset="2"/>
              <a:buNone/>
            </a:pPr>
            <a:endParaRPr lang="en-US" altLang="en-US" sz="2400" b="1" dirty="0" smtClean="0"/>
          </a:p>
          <a:p>
            <a:pPr eaLnBrk="1" hangingPunct="1">
              <a:buFont typeface="Wingdings" panose="05000000000000000000" pitchFamily="2" charset="2"/>
              <a:buNone/>
            </a:pPr>
            <a:r>
              <a:rPr lang="en-US" altLang="en-US" sz="2400" dirty="0" smtClean="0"/>
              <a:t>      </a:t>
            </a:r>
          </a:p>
        </p:txBody>
      </p:sp>
      <p:pic>
        <p:nvPicPr>
          <p:cNvPr id="6148" name="Picture 4" descr="فكر"/>
          <p:cNvPicPr>
            <a:picLocks noGrp="1" noChangeAspect="1" noChangeArrowheads="1" noCrop="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257925" y="2586038"/>
            <a:ext cx="1843088" cy="1563687"/>
          </a:xfrm>
        </p:spPr>
      </p:pic>
      <p:pic>
        <p:nvPicPr>
          <p:cNvPr id="6149" name="Picture 5" descr="thinking"/>
          <p:cNvPicPr>
            <a:picLocks noGrp="1" noChangeAspect="1" noChangeArrowheads="1" noCrop="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443663" y="5589588"/>
            <a:ext cx="1873250" cy="1008062"/>
          </a:xfrm>
        </p:spPr>
      </p:pic>
    </p:spTree>
    <p:extLst>
      <p:ext uri="{BB962C8B-B14F-4D97-AF65-F5344CB8AC3E}">
        <p14:creationId xmlns:p14="http://schemas.microsoft.com/office/powerpoint/2010/main" val="2523124356"/>
      </p:ext>
    </p:extLst>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381000" y="1485900"/>
            <a:ext cx="6553200" cy="5143500"/>
          </a:xfrm>
          <a:solidFill>
            <a:srgbClr val="FFFFFF">
              <a:alpha val="90195"/>
            </a:srgbClr>
          </a:solidFill>
        </p:spPr>
        <p:txBody>
          <a:bodyPr/>
          <a:lstStyle/>
          <a:p>
            <a:pPr>
              <a:lnSpc>
                <a:spcPct val="90000"/>
              </a:lnSpc>
              <a:buFontTx/>
              <a:buNone/>
            </a:pPr>
            <a:r>
              <a:rPr lang="en-US" sz="2800" dirty="0" smtClean="0">
                <a:solidFill>
                  <a:schemeClr val="folHlink"/>
                </a:solidFill>
                <a:latin typeface="Tahoma" pitchFamily="34" charset="0"/>
                <a:cs typeface="Tahoma" pitchFamily="34" charset="0"/>
              </a:rPr>
              <a:t>   </a:t>
            </a:r>
            <a:r>
              <a:rPr lang="en-US" sz="2800" dirty="0" smtClean="0">
                <a:solidFill>
                  <a:srgbClr val="006699"/>
                </a:solidFill>
                <a:cs typeface="Tahoma" pitchFamily="34" charset="0"/>
              </a:rPr>
              <a:t>Mrs. </a:t>
            </a:r>
            <a:r>
              <a:rPr lang="en-US" sz="2800" dirty="0" smtClean="0">
                <a:solidFill>
                  <a:srgbClr val="006699"/>
                </a:solidFill>
                <a:cs typeface="Tahoma" pitchFamily="34" charset="0"/>
              </a:rPr>
              <a:t>FATMA</a:t>
            </a:r>
            <a:r>
              <a:rPr lang="en-US" sz="2800" dirty="0" smtClean="0">
                <a:solidFill>
                  <a:srgbClr val="006699"/>
                </a:solidFill>
                <a:cs typeface="Arial" pitchFamily="34" charset="0"/>
              </a:rPr>
              <a:t> </a:t>
            </a:r>
            <a:r>
              <a:rPr lang="en-US" sz="2800" dirty="0" smtClean="0">
                <a:solidFill>
                  <a:srgbClr val="006699"/>
                </a:solidFill>
                <a:cs typeface="Arial" pitchFamily="34" charset="0"/>
              </a:rPr>
              <a:t>is an educated patient who presents with a complaint of fatigue and loss of interest in her usual activities. She denies any suicidal ideation, and has a normal history and physical examination. After diagnosing her with </a:t>
            </a:r>
            <a:r>
              <a:rPr lang="en-US" sz="2800" i="1" dirty="0" smtClean="0">
                <a:solidFill>
                  <a:srgbClr val="006699"/>
                </a:solidFill>
                <a:cs typeface="Arial" pitchFamily="34" charset="0"/>
              </a:rPr>
              <a:t>minor depression</a:t>
            </a:r>
            <a:r>
              <a:rPr lang="en-US" sz="2800" dirty="0" smtClean="0">
                <a:solidFill>
                  <a:srgbClr val="006699"/>
                </a:solidFill>
                <a:cs typeface="Arial" pitchFamily="34" charset="0"/>
              </a:rPr>
              <a:t>, you are preparing to write a prescription for a </a:t>
            </a:r>
            <a:r>
              <a:rPr lang="en-US" sz="2800" i="1" dirty="0" smtClean="0">
                <a:solidFill>
                  <a:srgbClr val="006699"/>
                </a:solidFill>
                <a:cs typeface="Arial" pitchFamily="34" charset="0"/>
              </a:rPr>
              <a:t>serotonin specific reuptake inhibitor (SSRI).</a:t>
            </a:r>
            <a:r>
              <a:rPr lang="en-US" sz="2800" dirty="0" smtClean="0">
                <a:solidFill>
                  <a:srgbClr val="006699"/>
                </a:solidFill>
                <a:cs typeface="Arial" pitchFamily="34" charset="0"/>
              </a:rPr>
              <a:t> She asks, what about </a:t>
            </a:r>
            <a:r>
              <a:rPr lang="en-US" sz="2800" i="1" dirty="0" smtClean="0">
                <a:solidFill>
                  <a:srgbClr val="006699"/>
                </a:solidFill>
                <a:cs typeface="Arial" pitchFamily="34" charset="0"/>
              </a:rPr>
              <a:t>St. John’s </a:t>
            </a:r>
            <a:r>
              <a:rPr lang="en-US" sz="2800" i="1" dirty="0" err="1" smtClean="0">
                <a:solidFill>
                  <a:srgbClr val="006699"/>
                </a:solidFill>
                <a:cs typeface="Arial" pitchFamily="34" charset="0"/>
              </a:rPr>
              <a:t>Wort</a:t>
            </a:r>
            <a:r>
              <a:rPr lang="en-US" sz="2800" i="1" dirty="0" smtClean="0">
                <a:solidFill>
                  <a:srgbClr val="006699"/>
                </a:solidFill>
                <a:cs typeface="Arial" pitchFamily="34" charset="0"/>
              </a:rPr>
              <a:t>?</a:t>
            </a:r>
            <a:r>
              <a:rPr lang="en-US" sz="2800" dirty="0" smtClean="0">
                <a:solidFill>
                  <a:srgbClr val="006699"/>
                </a:solidFill>
                <a:cs typeface="Arial" pitchFamily="34" charset="0"/>
              </a:rPr>
              <a:t> </a:t>
            </a:r>
          </a:p>
          <a:p>
            <a:pPr>
              <a:lnSpc>
                <a:spcPct val="90000"/>
              </a:lnSpc>
              <a:buFontTx/>
              <a:buNone/>
            </a:pPr>
            <a:r>
              <a:rPr lang="en-US" sz="2800" dirty="0" smtClean="0">
                <a:solidFill>
                  <a:srgbClr val="006699"/>
                </a:solidFill>
                <a:cs typeface="Arial" pitchFamily="34" charset="0"/>
              </a:rPr>
              <a:t>   </a:t>
            </a:r>
            <a:r>
              <a:rPr lang="en-US" sz="2800" dirty="0" smtClean="0">
                <a:solidFill>
                  <a:srgbClr val="FF3399"/>
                </a:solidFill>
                <a:cs typeface="Arial" pitchFamily="34" charset="0"/>
              </a:rPr>
              <a:t>You wonder: “Is St. John’s </a:t>
            </a:r>
            <a:r>
              <a:rPr lang="en-US" sz="2800" dirty="0" err="1" smtClean="0">
                <a:solidFill>
                  <a:srgbClr val="FF3399"/>
                </a:solidFill>
                <a:cs typeface="Arial" pitchFamily="34" charset="0"/>
              </a:rPr>
              <a:t>Wort</a:t>
            </a:r>
            <a:r>
              <a:rPr lang="en-US" sz="2800" dirty="0" smtClean="0">
                <a:solidFill>
                  <a:srgbClr val="FF3399"/>
                </a:solidFill>
                <a:cs typeface="Arial" pitchFamily="34" charset="0"/>
              </a:rPr>
              <a:t> a reasonable choice for this patient?”</a:t>
            </a:r>
          </a:p>
        </p:txBody>
      </p:sp>
      <p:sp>
        <p:nvSpPr>
          <p:cNvPr id="38916" name="Text Box 4"/>
          <p:cNvSpPr txBox="1">
            <a:spLocks noChangeArrowheads="1"/>
          </p:cNvSpPr>
          <p:nvPr/>
        </p:nvSpPr>
        <p:spPr bwMode="auto">
          <a:xfrm>
            <a:off x="1439863" y="4090988"/>
            <a:ext cx="184150" cy="457200"/>
          </a:xfrm>
          <a:prstGeom prst="rect">
            <a:avLst/>
          </a:prstGeom>
          <a:noFill/>
          <a:ln w="9525">
            <a:noFill/>
            <a:miter lim="800000"/>
            <a:headEnd/>
            <a:tailEnd/>
          </a:ln>
          <a:effectLst/>
        </p:spPr>
        <p:txBody>
          <a:bodyPr wrap="none" lIns="92075" tIns="46038" rIns="92075" bIns="46038">
            <a:spAutoFit/>
          </a:bodyPr>
          <a:lstStyle/>
          <a:p>
            <a:pPr algn="r" rtl="1" fontAlgn="auto">
              <a:spcAft>
                <a:spcPts val="0"/>
              </a:spcAft>
              <a:defRPr/>
            </a:pPr>
            <a:endParaRPr lang="en-US" sz="2400" b="1">
              <a:solidFill>
                <a:schemeClr val="tx2"/>
              </a:solidFill>
              <a:effectLst>
                <a:outerShdw blurRad="38100" dist="38100" dir="2700000" algn="tl">
                  <a:srgbClr val="000000"/>
                </a:outerShdw>
              </a:effectLst>
              <a:latin typeface="Arial" charset="0"/>
              <a:cs typeface="Arial" charset="0"/>
            </a:endParaRPr>
          </a:p>
        </p:txBody>
      </p:sp>
      <p:sp>
        <p:nvSpPr>
          <p:cNvPr id="56324" name="Rectangle 5"/>
          <p:cNvSpPr>
            <a:spLocks noChangeArrowheads="1"/>
          </p:cNvSpPr>
          <p:nvPr/>
        </p:nvSpPr>
        <p:spPr bwMode="auto">
          <a:xfrm>
            <a:off x="-1065213" y="2274888"/>
            <a:ext cx="9144001" cy="0"/>
          </a:xfrm>
          <a:prstGeom prst="rect">
            <a:avLst/>
          </a:prstGeom>
          <a:noFill/>
          <a:ln w="9525">
            <a:noFill/>
            <a:miter lim="800000"/>
            <a:headEnd/>
            <a:tailEnd/>
          </a:ln>
        </p:spPr>
        <p:txBody>
          <a:bodyPr lIns="92075" tIns="46038" rIns="92075" bIns="46038">
            <a:spAutoFit/>
          </a:bodyPr>
          <a:lstStyle/>
          <a:p>
            <a:pPr algn="r" rtl="1"/>
            <a:endParaRPr lang="x-none">
              <a:latin typeface="Calibri" pitchFamily="34" charset="0"/>
            </a:endParaRPr>
          </a:p>
        </p:txBody>
      </p:sp>
      <p:sp>
        <p:nvSpPr>
          <p:cNvPr id="38922" name="Text Box 10"/>
          <p:cNvSpPr txBox="1">
            <a:spLocks noChangeArrowheads="1"/>
          </p:cNvSpPr>
          <p:nvPr/>
        </p:nvSpPr>
        <p:spPr bwMode="auto">
          <a:xfrm>
            <a:off x="7086600" y="4876800"/>
            <a:ext cx="1752600" cy="1631950"/>
          </a:xfrm>
          <a:prstGeom prst="rect">
            <a:avLst/>
          </a:prstGeom>
          <a:noFill/>
          <a:ln w="9525">
            <a:noFill/>
            <a:miter lim="800000"/>
            <a:headEnd/>
            <a:tailEnd/>
          </a:ln>
          <a:effectLst/>
        </p:spPr>
        <p:txBody>
          <a:bodyPr lIns="92075" tIns="46038" rIns="92075" bIns="46038">
            <a:spAutoFit/>
          </a:bodyPr>
          <a:lstStyle/>
          <a:p>
            <a:pPr algn="r" rtl="1" fontAlgn="auto">
              <a:spcAft>
                <a:spcPts val="0"/>
              </a:spcAft>
              <a:defRPr/>
            </a:pPr>
            <a:r>
              <a:rPr lang="en-US" sz="2000" dirty="0">
                <a:solidFill>
                  <a:srgbClr val="008080"/>
                </a:solidFill>
                <a:effectLst>
                  <a:outerShdw blurRad="38100" dist="38100" dir="2700000" algn="tl">
                    <a:srgbClr val="000000"/>
                  </a:outerShdw>
                </a:effectLst>
                <a:latin typeface="Arial" charset="0"/>
                <a:cs typeface="Arial" charset="0"/>
              </a:rPr>
              <a:t>Blossom of St. John’s </a:t>
            </a:r>
            <a:r>
              <a:rPr lang="en-US" sz="2000" dirty="0" err="1">
                <a:solidFill>
                  <a:srgbClr val="008080"/>
                </a:solidFill>
                <a:effectLst>
                  <a:outerShdw blurRad="38100" dist="38100" dir="2700000" algn="tl">
                    <a:srgbClr val="000000"/>
                  </a:outerShdw>
                </a:effectLst>
                <a:latin typeface="Arial" charset="0"/>
                <a:cs typeface="Arial" charset="0"/>
              </a:rPr>
              <a:t>Wort</a:t>
            </a:r>
            <a:endParaRPr lang="en-US" sz="2000" dirty="0">
              <a:solidFill>
                <a:srgbClr val="008080"/>
              </a:solidFill>
              <a:effectLst>
                <a:outerShdw blurRad="38100" dist="38100" dir="2700000" algn="tl">
                  <a:srgbClr val="000000"/>
                </a:outerShdw>
              </a:effectLst>
              <a:latin typeface="Arial" charset="0"/>
              <a:cs typeface="Arial" charset="0"/>
            </a:endParaRPr>
          </a:p>
          <a:p>
            <a:pPr algn="r" rtl="1" fontAlgn="auto">
              <a:spcAft>
                <a:spcPts val="0"/>
              </a:spcAft>
              <a:defRPr/>
            </a:pPr>
            <a:r>
              <a:rPr lang="en-US" sz="2000" dirty="0">
                <a:solidFill>
                  <a:srgbClr val="008080"/>
                </a:solidFill>
                <a:effectLst>
                  <a:outerShdw blurRad="38100" dist="38100" dir="2700000" algn="tl">
                    <a:srgbClr val="000000"/>
                  </a:outerShdw>
                </a:effectLst>
                <a:latin typeface="Arial" charset="0"/>
                <a:cs typeface="Arial" charset="0"/>
              </a:rPr>
              <a:t>(</a:t>
            </a:r>
            <a:r>
              <a:rPr lang="en-US" sz="2000" dirty="0" err="1">
                <a:solidFill>
                  <a:srgbClr val="008080"/>
                </a:solidFill>
                <a:effectLst>
                  <a:outerShdw blurRad="38100" dist="38100" dir="2700000" algn="tl">
                    <a:srgbClr val="000000"/>
                  </a:outerShdw>
                </a:effectLst>
                <a:latin typeface="Arial" charset="0"/>
                <a:cs typeface="Arial" charset="0"/>
              </a:rPr>
              <a:t>Hypericum</a:t>
            </a:r>
            <a:r>
              <a:rPr lang="en-US" sz="2000" dirty="0">
                <a:solidFill>
                  <a:srgbClr val="008080"/>
                </a:solidFill>
                <a:effectLst>
                  <a:outerShdw blurRad="38100" dist="38100" dir="2700000" algn="tl">
                    <a:srgbClr val="000000"/>
                  </a:outerShdw>
                </a:effectLst>
                <a:latin typeface="Arial" charset="0"/>
                <a:cs typeface="Arial" charset="0"/>
              </a:rPr>
              <a:t> </a:t>
            </a:r>
            <a:r>
              <a:rPr lang="en-US" sz="2000" dirty="0" err="1">
                <a:solidFill>
                  <a:srgbClr val="008080"/>
                </a:solidFill>
                <a:effectLst>
                  <a:outerShdw blurRad="38100" dist="38100" dir="2700000" algn="tl">
                    <a:srgbClr val="000000"/>
                  </a:outerShdw>
                </a:effectLst>
                <a:latin typeface="Arial" charset="0"/>
                <a:cs typeface="Arial" charset="0"/>
              </a:rPr>
              <a:t>perforatum</a:t>
            </a:r>
            <a:r>
              <a:rPr lang="en-US" sz="2000" dirty="0">
                <a:solidFill>
                  <a:srgbClr val="008080"/>
                </a:solidFill>
                <a:effectLst>
                  <a:outerShdw blurRad="38100" dist="38100" dir="2700000" algn="tl">
                    <a:srgbClr val="000000"/>
                  </a:outerShdw>
                </a:effectLst>
                <a:latin typeface="Arial" charset="0"/>
                <a:cs typeface="Arial" charset="0"/>
              </a:rPr>
              <a:t>)</a:t>
            </a:r>
          </a:p>
        </p:txBody>
      </p:sp>
      <p:pic>
        <p:nvPicPr>
          <p:cNvPr id="38923" name="Picture 11" descr="StJohns[1]"/>
          <p:cNvPicPr>
            <a:picLocks noChangeAspect="1" noChangeArrowheads="1"/>
          </p:cNvPicPr>
          <p:nvPr/>
        </p:nvPicPr>
        <p:blipFill>
          <a:blip r:embed="rId3" cstate="print"/>
          <a:srcRect/>
          <a:stretch>
            <a:fillRect/>
          </a:stretch>
        </p:blipFill>
        <p:spPr bwMode="auto">
          <a:xfrm>
            <a:off x="6934200" y="1676400"/>
            <a:ext cx="1981200" cy="3200400"/>
          </a:xfrm>
          <a:prstGeom prst="rect">
            <a:avLst/>
          </a:prstGeom>
          <a:noFill/>
          <a:ln w="9525">
            <a:noFill/>
            <a:miter lim="800000"/>
            <a:headEnd/>
            <a:tailEnd/>
          </a:ln>
        </p:spPr>
      </p:pic>
      <p:sp>
        <p:nvSpPr>
          <p:cNvPr id="8" name="Rectangle 2"/>
          <p:cNvSpPr txBox="1">
            <a:spLocks noChangeArrowheads="1"/>
          </p:cNvSpPr>
          <p:nvPr/>
        </p:nvSpPr>
        <p:spPr bwMode="auto">
          <a:xfrm>
            <a:off x="2209800" y="304800"/>
            <a:ext cx="5029200" cy="960438"/>
          </a:xfrm>
          <a:prstGeom prst="rect">
            <a:avLst/>
          </a:prstGeom>
          <a:solidFill>
            <a:schemeClr val="bg1"/>
          </a:solidFill>
          <a:ln w="9525">
            <a:noFill/>
            <a:miter lim="800000"/>
            <a:headEnd/>
            <a:tailEnd/>
          </a:ln>
        </p:spPr>
        <p:txBody>
          <a:bodyPr anchor="ctr"/>
          <a:lstStyle/>
          <a:p>
            <a:pPr algn="ctr" rtl="1" fontAlgn="auto">
              <a:spcAft>
                <a:spcPts val="0"/>
              </a:spcAft>
              <a:defRPr/>
            </a:pPr>
            <a:r>
              <a:rPr lang="en-US" sz="4400" kern="0">
                <a:solidFill>
                  <a:srgbClr val="004992"/>
                </a:solidFill>
                <a:effectLst>
                  <a:outerShdw blurRad="38100" dist="38100" dir="2700000" algn="tl">
                    <a:srgbClr val="000000"/>
                  </a:outerShdw>
                </a:effectLst>
                <a:latin typeface="Arial" charset="0"/>
                <a:ea typeface="+mj-ea"/>
                <a:cs typeface="+mj-cs"/>
              </a:rPr>
              <a:t>Clinical Scenario</a:t>
            </a:r>
            <a:endParaRPr lang="en-US" sz="4400" kern="0" dirty="0">
              <a:solidFill>
                <a:srgbClr val="004992"/>
              </a:solidFill>
              <a:effectLst>
                <a:outerShdw blurRad="38100" dist="38100" dir="2700000" algn="tl">
                  <a:srgbClr val="000000"/>
                </a:outerShdw>
              </a:effectLst>
              <a:latin typeface="Arial" charset="0"/>
              <a:ea typeface="+mj-ea"/>
              <a:cs typeface="+mj-cs"/>
            </a:endParaRPr>
          </a:p>
        </p:txBody>
      </p:sp>
      <p:pic>
        <p:nvPicPr>
          <p:cNvPr id="29704" name="Picture 4" descr="bd00028_"/>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214282" y="142852"/>
            <a:ext cx="1295400" cy="12684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8923"/>
                                        </p:tgtEl>
                                        <p:attrNameLst>
                                          <p:attrName>style.visibility</p:attrName>
                                        </p:attrNameLst>
                                      </p:cBhvr>
                                      <p:to>
                                        <p:strVal val="visible"/>
                                      </p:to>
                                    </p:set>
                                    <p:animEffect transition="in" filter="box(out)">
                                      <p:cBhvr>
                                        <p:cTn id="7" dur="500"/>
                                        <p:tgtEl>
                                          <p:spTgt spid="389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89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8915">
                                            <p:txEl>
                                              <p:pRg st="1" end="1"/>
                                            </p:txEl>
                                          </p:spTgt>
                                        </p:tgtEl>
                                        <p:attrNameLst>
                                          <p:attrName>style.visibility</p:attrName>
                                        </p:attrNameLst>
                                      </p:cBhvr>
                                      <p:to>
                                        <p:strVal val="visible"/>
                                      </p:to>
                                    </p:set>
                                    <p:animEffect transition="in" filter="dissolve">
                                      <p:cBhvr>
                                        <p:cTn id="16" dur="500"/>
                                        <p:tgtEl>
                                          <p:spTgt spid="38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3892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3" name="Rectangle 5"/>
          <p:cNvSpPr>
            <a:spLocks noGrp="1" noChangeArrowheads="1"/>
          </p:cNvSpPr>
          <p:nvPr>
            <p:ph type="body" sz="half" idx="1"/>
          </p:nvPr>
        </p:nvSpPr>
        <p:spPr>
          <a:xfrm>
            <a:off x="533400" y="1524000"/>
            <a:ext cx="3124200" cy="3810000"/>
          </a:xfrm>
          <a:solidFill>
            <a:schemeClr val="bg1"/>
          </a:solidFill>
        </p:spPr>
        <p:txBody>
          <a:bodyPr rtlCol="1">
            <a:noAutofit/>
          </a:bodyPr>
          <a:lstStyle/>
          <a:p>
            <a:pPr fontAlgn="auto">
              <a:lnSpc>
                <a:spcPct val="90000"/>
              </a:lnSpc>
              <a:spcAft>
                <a:spcPts val="0"/>
              </a:spcAft>
              <a:defRPr/>
            </a:pPr>
            <a:r>
              <a:rPr lang="en-US" dirty="0" smtClean="0">
                <a:solidFill>
                  <a:srgbClr val="FF3399"/>
                </a:solidFill>
                <a:effectLst>
                  <a:outerShdw blurRad="38100" dist="38100" dir="2700000" algn="tl">
                    <a:srgbClr val="000000"/>
                  </a:outerShdw>
                </a:effectLst>
              </a:rPr>
              <a:t>P</a:t>
            </a:r>
            <a:r>
              <a:rPr lang="en-US" dirty="0" smtClean="0">
                <a:solidFill>
                  <a:srgbClr val="336699"/>
                </a:solidFill>
              </a:rPr>
              <a:t>atient/</a:t>
            </a:r>
            <a:r>
              <a:rPr lang="en-US" b="1" dirty="0" smtClean="0">
                <a:solidFill>
                  <a:srgbClr val="FF3399"/>
                </a:solidFill>
                <a:effectLst>
                  <a:outerShdw blurRad="38100" dist="38100" dir="2700000" algn="tl">
                    <a:srgbClr val="000000"/>
                  </a:outerShdw>
                </a:effectLst>
              </a:rPr>
              <a:t>p</a:t>
            </a:r>
            <a:r>
              <a:rPr lang="en-US" dirty="0" smtClean="0">
                <a:solidFill>
                  <a:srgbClr val="336699"/>
                </a:solidFill>
              </a:rPr>
              <a:t>roblem</a:t>
            </a:r>
          </a:p>
          <a:p>
            <a:pPr fontAlgn="auto">
              <a:lnSpc>
                <a:spcPct val="90000"/>
              </a:lnSpc>
              <a:spcAft>
                <a:spcPts val="0"/>
              </a:spcAft>
              <a:defRPr/>
            </a:pPr>
            <a:endParaRPr lang="en-US" dirty="0" smtClean="0"/>
          </a:p>
          <a:p>
            <a:pPr fontAlgn="auto">
              <a:lnSpc>
                <a:spcPct val="90000"/>
              </a:lnSpc>
              <a:spcAft>
                <a:spcPts val="0"/>
              </a:spcAft>
              <a:defRPr/>
            </a:pPr>
            <a:r>
              <a:rPr lang="en-US" b="1" dirty="0" smtClean="0">
                <a:solidFill>
                  <a:srgbClr val="FF3399"/>
                </a:solidFill>
                <a:effectLst>
                  <a:outerShdw blurRad="38100" dist="38100" dir="2700000" algn="tl">
                    <a:srgbClr val="000000"/>
                  </a:outerShdw>
                </a:effectLst>
              </a:rPr>
              <a:t>I</a:t>
            </a:r>
            <a:r>
              <a:rPr lang="en-US" dirty="0" smtClean="0">
                <a:solidFill>
                  <a:srgbClr val="336699"/>
                </a:solidFill>
              </a:rPr>
              <a:t>ntervention</a:t>
            </a:r>
          </a:p>
          <a:p>
            <a:pPr fontAlgn="auto">
              <a:lnSpc>
                <a:spcPct val="90000"/>
              </a:lnSpc>
              <a:spcAft>
                <a:spcPts val="0"/>
              </a:spcAft>
              <a:defRPr/>
            </a:pPr>
            <a:endParaRPr lang="en-US" dirty="0" smtClean="0"/>
          </a:p>
          <a:p>
            <a:pPr fontAlgn="auto">
              <a:lnSpc>
                <a:spcPct val="90000"/>
              </a:lnSpc>
              <a:spcAft>
                <a:spcPts val="0"/>
              </a:spcAft>
              <a:defRPr/>
            </a:pPr>
            <a:r>
              <a:rPr lang="en-US" b="1" dirty="0" smtClean="0">
                <a:solidFill>
                  <a:srgbClr val="FF3399"/>
                </a:solidFill>
                <a:effectLst>
                  <a:outerShdw blurRad="38100" dist="38100" dir="2700000" algn="tl">
                    <a:srgbClr val="000000"/>
                  </a:outerShdw>
                </a:effectLst>
              </a:rPr>
              <a:t>C</a:t>
            </a:r>
            <a:r>
              <a:rPr lang="en-US" dirty="0" smtClean="0">
                <a:solidFill>
                  <a:srgbClr val="336699"/>
                </a:solidFill>
              </a:rPr>
              <a:t>omparison</a:t>
            </a:r>
            <a:r>
              <a:rPr lang="en-US" dirty="0" smtClean="0"/>
              <a:t> </a:t>
            </a:r>
            <a:r>
              <a:rPr lang="en-US" dirty="0" smtClean="0">
                <a:solidFill>
                  <a:srgbClr val="336699"/>
                </a:solidFill>
              </a:rPr>
              <a:t>intervention</a:t>
            </a:r>
          </a:p>
          <a:p>
            <a:pPr fontAlgn="auto">
              <a:lnSpc>
                <a:spcPct val="90000"/>
              </a:lnSpc>
              <a:spcAft>
                <a:spcPts val="0"/>
              </a:spcAft>
              <a:defRPr/>
            </a:pPr>
            <a:endParaRPr lang="en-US" dirty="0" smtClean="0">
              <a:solidFill>
                <a:srgbClr val="336699"/>
              </a:solidFill>
            </a:endParaRPr>
          </a:p>
          <a:p>
            <a:pPr fontAlgn="auto">
              <a:lnSpc>
                <a:spcPct val="90000"/>
              </a:lnSpc>
              <a:spcAft>
                <a:spcPts val="0"/>
              </a:spcAft>
              <a:defRPr/>
            </a:pPr>
            <a:r>
              <a:rPr lang="en-US" b="1" dirty="0" smtClean="0">
                <a:solidFill>
                  <a:srgbClr val="FF3399"/>
                </a:solidFill>
                <a:effectLst>
                  <a:outerShdw blurRad="38100" dist="38100" dir="2700000" algn="tl">
                    <a:srgbClr val="000000"/>
                  </a:outerShdw>
                </a:effectLst>
              </a:rPr>
              <a:t>O</a:t>
            </a:r>
            <a:r>
              <a:rPr lang="en-US" dirty="0" smtClean="0">
                <a:solidFill>
                  <a:srgbClr val="336699"/>
                </a:solidFill>
              </a:rPr>
              <a:t>utcome(s)</a:t>
            </a:r>
          </a:p>
        </p:txBody>
      </p:sp>
      <p:sp>
        <p:nvSpPr>
          <p:cNvPr id="452614" name="Rectangle 6"/>
          <p:cNvSpPr>
            <a:spLocks noGrp="1" noChangeArrowheads="1"/>
          </p:cNvSpPr>
          <p:nvPr>
            <p:ph type="body" sz="half" idx="2"/>
          </p:nvPr>
        </p:nvSpPr>
        <p:spPr>
          <a:xfrm>
            <a:off x="3429000" y="1571625"/>
            <a:ext cx="5105400" cy="3810000"/>
          </a:xfrm>
        </p:spPr>
        <p:txBody>
          <a:bodyPr rtlCol="1">
            <a:normAutofit/>
          </a:bodyPr>
          <a:lstStyle/>
          <a:p>
            <a:pPr fontAlgn="auto">
              <a:lnSpc>
                <a:spcPct val="90000"/>
              </a:lnSpc>
              <a:spcAft>
                <a:spcPts val="0"/>
              </a:spcAft>
              <a:buFontTx/>
              <a:buNone/>
              <a:defRPr/>
            </a:pPr>
            <a:r>
              <a:rPr lang="en-US" dirty="0" smtClean="0">
                <a:solidFill>
                  <a:srgbClr val="004992"/>
                </a:solidFill>
                <a:effectLst>
                  <a:outerShdw blurRad="38100" dist="38100" dir="2700000" algn="tl">
                    <a:srgbClr val="000000">
                      <a:alpha val="43137"/>
                    </a:srgbClr>
                  </a:outerShdw>
                </a:effectLst>
                <a:latin typeface="Tahoma" pitchFamily="34" charset="0"/>
                <a:cs typeface="Tahoma" pitchFamily="34" charset="0"/>
              </a:rPr>
              <a:t>Adults with minor depression</a:t>
            </a:r>
            <a:endParaRPr lang="en-US" dirty="0" smtClean="0">
              <a:solidFill>
                <a:srgbClr val="004992"/>
              </a:solidFill>
              <a:effectLst>
                <a:outerShdw blurRad="38100" dist="38100" dir="2700000" algn="tl">
                  <a:srgbClr val="000000">
                    <a:alpha val="43137"/>
                  </a:srgbClr>
                </a:outerShdw>
              </a:effectLst>
            </a:endParaRPr>
          </a:p>
          <a:p>
            <a:pPr fontAlgn="auto">
              <a:lnSpc>
                <a:spcPct val="90000"/>
              </a:lnSpc>
              <a:spcAft>
                <a:spcPts val="0"/>
              </a:spcAft>
              <a:buFontTx/>
              <a:buNone/>
              <a:defRPr/>
            </a:pPr>
            <a:endParaRPr lang="en-US" dirty="0" smtClean="0">
              <a:solidFill>
                <a:srgbClr val="008080"/>
              </a:solidFill>
            </a:endParaRPr>
          </a:p>
          <a:p>
            <a:pPr fontAlgn="auto">
              <a:spcBef>
                <a:spcPct val="0"/>
              </a:spcBef>
              <a:spcAft>
                <a:spcPts val="0"/>
              </a:spcAft>
              <a:buFontTx/>
              <a:buNone/>
              <a:defRPr/>
            </a:pPr>
            <a:r>
              <a:rPr lang="en-US" dirty="0" smtClean="0">
                <a:solidFill>
                  <a:srgbClr val="004992"/>
                </a:solidFill>
                <a:effectLst>
                  <a:outerShdw blurRad="38100" dist="38100" dir="2700000" algn="tl">
                    <a:srgbClr val="000000"/>
                  </a:outerShdw>
                </a:effectLst>
                <a:cs typeface="Times New Roman" pitchFamily="18" charset="0"/>
              </a:rPr>
              <a:t>St. John’s </a:t>
            </a:r>
            <a:r>
              <a:rPr lang="en-US" dirty="0" err="1" smtClean="0">
                <a:solidFill>
                  <a:srgbClr val="004992"/>
                </a:solidFill>
                <a:effectLst>
                  <a:outerShdw blurRad="38100" dist="38100" dir="2700000" algn="tl">
                    <a:srgbClr val="000000"/>
                  </a:outerShdw>
                </a:effectLst>
                <a:cs typeface="Times New Roman" pitchFamily="18" charset="0"/>
              </a:rPr>
              <a:t>Wort</a:t>
            </a:r>
            <a:r>
              <a:rPr lang="en-US" dirty="0" smtClean="0">
                <a:solidFill>
                  <a:srgbClr val="004992"/>
                </a:solidFill>
                <a:effectLst>
                  <a:outerShdw blurRad="38100" dist="38100" dir="2700000" algn="tl">
                    <a:srgbClr val="000000"/>
                  </a:outerShdw>
                </a:effectLst>
                <a:cs typeface="Times New Roman" pitchFamily="18" charset="0"/>
              </a:rPr>
              <a:t> </a:t>
            </a:r>
          </a:p>
          <a:p>
            <a:pPr fontAlgn="auto">
              <a:lnSpc>
                <a:spcPct val="90000"/>
              </a:lnSpc>
              <a:spcAft>
                <a:spcPts val="0"/>
              </a:spcAft>
              <a:buFontTx/>
              <a:buNone/>
              <a:defRPr/>
            </a:pPr>
            <a:endParaRPr lang="en-US" dirty="0" smtClean="0">
              <a:solidFill>
                <a:srgbClr val="004992"/>
              </a:solidFill>
            </a:endParaRPr>
          </a:p>
          <a:p>
            <a:pPr fontAlgn="auto">
              <a:spcBef>
                <a:spcPct val="0"/>
              </a:spcBef>
              <a:spcAft>
                <a:spcPts val="0"/>
              </a:spcAft>
              <a:buFontTx/>
              <a:buNone/>
              <a:defRPr/>
            </a:pPr>
            <a:endParaRPr lang="en-US" dirty="0" smtClean="0">
              <a:solidFill>
                <a:schemeClr val="folHlink"/>
              </a:solidFill>
              <a:effectLst>
                <a:outerShdw blurRad="38100" dist="38100" dir="2700000" algn="tl">
                  <a:srgbClr val="000000"/>
                </a:outerShdw>
              </a:effectLst>
            </a:endParaRPr>
          </a:p>
          <a:p>
            <a:pPr fontAlgn="auto">
              <a:spcBef>
                <a:spcPct val="0"/>
              </a:spcBef>
              <a:spcAft>
                <a:spcPts val="0"/>
              </a:spcAft>
              <a:buFontTx/>
              <a:buNone/>
              <a:defRPr/>
            </a:pPr>
            <a:r>
              <a:rPr lang="en-US" dirty="0" smtClean="0">
                <a:solidFill>
                  <a:srgbClr val="004992"/>
                </a:solidFill>
                <a:effectLst>
                  <a:outerShdw blurRad="38100" dist="38100" dir="2700000" algn="tl">
                    <a:srgbClr val="000000"/>
                  </a:outerShdw>
                </a:effectLst>
              </a:rPr>
              <a:t>SSRI</a:t>
            </a:r>
          </a:p>
          <a:p>
            <a:pPr fontAlgn="auto">
              <a:lnSpc>
                <a:spcPct val="90000"/>
              </a:lnSpc>
              <a:spcAft>
                <a:spcPts val="0"/>
              </a:spcAft>
              <a:buFontTx/>
              <a:buNone/>
              <a:defRPr/>
            </a:pPr>
            <a:endParaRPr lang="en-US" dirty="0" smtClean="0">
              <a:solidFill>
                <a:srgbClr val="004992"/>
              </a:solidFill>
            </a:endParaRPr>
          </a:p>
          <a:p>
            <a:pPr fontAlgn="auto">
              <a:lnSpc>
                <a:spcPct val="90000"/>
              </a:lnSpc>
              <a:spcAft>
                <a:spcPts val="0"/>
              </a:spcAft>
              <a:buFontTx/>
              <a:buNone/>
              <a:defRPr/>
            </a:pPr>
            <a:r>
              <a:rPr lang="en-US" b="1" dirty="0" smtClean="0">
                <a:solidFill>
                  <a:srgbClr val="004992"/>
                </a:solidFill>
                <a:effectLst>
                  <a:outerShdw blurRad="38100" dist="38100" dir="2700000" algn="tl">
                    <a:srgbClr val="000000">
                      <a:alpha val="43137"/>
                    </a:srgbClr>
                  </a:outerShdw>
                </a:effectLst>
              </a:rPr>
              <a:t>Relief of symptoms</a:t>
            </a:r>
          </a:p>
          <a:p>
            <a:pPr fontAlgn="auto">
              <a:lnSpc>
                <a:spcPct val="90000"/>
              </a:lnSpc>
              <a:spcAft>
                <a:spcPts val="0"/>
              </a:spcAft>
              <a:buFontTx/>
              <a:buNone/>
              <a:defRPr/>
            </a:pPr>
            <a:endParaRPr lang="en-US" sz="2400" dirty="0" smtClean="0">
              <a:solidFill>
                <a:srgbClr val="004992"/>
              </a:solidFill>
            </a:endParaRPr>
          </a:p>
          <a:p>
            <a:pPr fontAlgn="auto">
              <a:lnSpc>
                <a:spcPct val="90000"/>
              </a:lnSpc>
              <a:spcAft>
                <a:spcPts val="0"/>
              </a:spcAft>
              <a:buFontTx/>
              <a:buNone/>
              <a:defRPr/>
            </a:pPr>
            <a:endParaRPr lang="en-US" sz="2400" dirty="0" smtClean="0">
              <a:solidFill>
                <a:srgbClr val="004992"/>
              </a:solidFill>
            </a:endParaRPr>
          </a:p>
        </p:txBody>
      </p:sp>
      <p:sp>
        <p:nvSpPr>
          <p:cNvPr id="452615" name="Rectangle 7"/>
          <p:cNvSpPr>
            <a:spLocks noChangeArrowheads="1"/>
          </p:cNvSpPr>
          <p:nvPr/>
        </p:nvSpPr>
        <p:spPr bwMode="auto">
          <a:xfrm>
            <a:off x="2209800" y="304800"/>
            <a:ext cx="5029200" cy="960438"/>
          </a:xfrm>
          <a:prstGeom prst="rect">
            <a:avLst/>
          </a:prstGeom>
          <a:solidFill>
            <a:schemeClr val="bg1"/>
          </a:solidFill>
          <a:ln w="9525">
            <a:noFill/>
            <a:miter lim="800000"/>
            <a:headEnd/>
            <a:tailEnd/>
          </a:ln>
          <a:effectLst/>
        </p:spPr>
        <p:txBody>
          <a:bodyPr anchor="ctr"/>
          <a:lstStyle/>
          <a:p>
            <a:pPr algn="ctr" rtl="1" fontAlgn="auto">
              <a:spcAft>
                <a:spcPts val="0"/>
              </a:spcAft>
              <a:defRPr/>
            </a:pPr>
            <a:r>
              <a:rPr lang="en-US" sz="4400">
                <a:solidFill>
                  <a:srgbClr val="004992"/>
                </a:solidFill>
                <a:effectLst>
                  <a:outerShdw blurRad="38100" dist="38100" dir="2700000" algn="tl">
                    <a:srgbClr val="000000"/>
                  </a:outerShdw>
                </a:effectLst>
                <a:latin typeface="Arial" charset="0"/>
                <a:cs typeface="Arial" charset="0"/>
              </a:rPr>
              <a:t>Clinical Scenario</a:t>
            </a:r>
          </a:p>
        </p:txBody>
      </p:sp>
      <p:pic>
        <p:nvPicPr>
          <p:cNvPr id="57349" name="Picture 8" descr="bd00028_"/>
          <p:cNvPicPr>
            <a:picLocks noChangeAspect="1" noChangeArrowheads="1"/>
          </p:cNvPicPr>
          <p:nvPr/>
        </p:nvPicPr>
        <p:blipFill>
          <a:blip r:embed="rId3" cstate="print">
            <a:lum bright="-24000" contrast="-24000"/>
          </a:blip>
          <a:srcRect/>
          <a:stretch>
            <a:fillRect/>
          </a:stretch>
        </p:blipFill>
        <p:spPr bwMode="auto">
          <a:xfrm>
            <a:off x="214313" y="142875"/>
            <a:ext cx="1295400" cy="1268413"/>
          </a:xfrm>
          <a:prstGeom prst="rect">
            <a:avLst/>
          </a:prstGeom>
          <a:noFill/>
          <a:ln w="9525">
            <a:noFill/>
            <a:miter lim="800000"/>
            <a:headEnd/>
            <a:tailEnd/>
          </a:ln>
        </p:spPr>
      </p:pic>
      <p:sp>
        <p:nvSpPr>
          <p:cNvPr id="6" name="Text Box 8"/>
          <p:cNvSpPr txBox="1">
            <a:spLocks noChangeArrowheads="1"/>
          </p:cNvSpPr>
          <p:nvPr/>
        </p:nvSpPr>
        <p:spPr bwMode="auto">
          <a:xfrm>
            <a:off x="285750" y="5429250"/>
            <a:ext cx="8610600" cy="893763"/>
          </a:xfrm>
          <a:prstGeom prst="rect">
            <a:avLst/>
          </a:prstGeom>
          <a:solidFill>
            <a:schemeClr val="bg1"/>
          </a:solidFill>
          <a:ln w="9525">
            <a:noFill/>
            <a:miter lim="800000"/>
            <a:headEnd/>
            <a:tailEnd/>
          </a:ln>
          <a:effectLst/>
        </p:spPr>
        <p:txBody>
          <a:bodyPr lIns="92075" tIns="46038" rIns="92075" bIns="46038">
            <a:spAutoFit/>
          </a:bodyPr>
          <a:lstStyle/>
          <a:p>
            <a:pPr algn="r" rtl="1" fontAlgn="auto">
              <a:spcAft>
                <a:spcPts val="0"/>
              </a:spcAft>
              <a:defRPr/>
            </a:pPr>
            <a:r>
              <a:rPr lang="en-US" sz="2600" b="1" dirty="0">
                <a:solidFill>
                  <a:srgbClr val="FF3399"/>
                </a:solidFill>
                <a:effectLst>
                  <a:outerShdw blurRad="38100" dist="38100" dir="2700000" algn="tl">
                    <a:srgbClr val="000000"/>
                  </a:outerShdw>
                </a:effectLst>
                <a:latin typeface="Arial" charset="0"/>
                <a:cs typeface="Times New Roman" pitchFamily="18" charset="0"/>
              </a:rPr>
              <a:t>“In adults with minor depression, is St. John’s </a:t>
            </a:r>
            <a:r>
              <a:rPr lang="en-US" sz="2600" b="1" dirty="0" err="1">
                <a:solidFill>
                  <a:srgbClr val="FF3399"/>
                </a:solidFill>
                <a:effectLst>
                  <a:outerShdw blurRad="38100" dist="38100" dir="2700000" algn="tl">
                    <a:srgbClr val="000000"/>
                  </a:outerShdw>
                </a:effectLst>
                <a:latin typeface="Arial" charset="0"/>
                <a:cs typeface="Times New Roman" pitchFamily="18" charset="0"/>
              </a:rPr>
              <a:t>Wort</a:t>
            </a:r>
            <a:r>
              <a:rPr lang="en-US" sz="2600" b="1" dirty="0">
                <a:solidFill>
                  <a:srgbClr val="FF3399"/>
                </a:solidFill>
                <a:effectLst>
                  <a:outerShdw blurRad="38100" dist="38100" dir="2700000" algn="tl">
                    <a:srgbClr val="000000"/>
                  </a:outerShdw>
                </a:effectLst>
                <a:latin typeface="Arial" charset="0"/>
                <a:cs typeface="Times New Roman" pitchFamily="18" charset="0"/>
              </a:rPr>
              <a:t> or an SSRI more effective at relieving symptoms?”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2614">
                                            <p:txEl>
                                              <p:pRg st="0" end="0"/>
                                            </p:txEl>
                                          </p:spTgt>
                                        </p:tgtEl>
                                        <p:attrNameLst>
                                          <p:attrName>style.visibility</p:attrName>
                                        </p:attrNameLst>
                                      </p:cBhvr>
                                      <p:to>
                                        <p:strVal val="visible"/>
                                      </p:to>
                                    </p:set>
                                    <p:animEffect transition="in" filter="dissolve">
                                      <p:cBhvr>
                                        <p:cTn id="7" dur="500"/>
                                        <p:tgtEl>
                                          <p:spTgt spid="4526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52614">
                                            <p:txEl>
                                              <p:pRg st="2" end="2"/>
                                            </p:txEl>
                                          </p:spTgt>
                                        </p:tgtEl>
                                        <p:attrNameLst>
                                          <p:attrName>style.visibility</p:attrName>
                                        </p:attrNameLst>
                                      </p:cBhvr>
                                      <p:to>
                                        <p:strVal val="visible"/>
                                      </p:to>
                                    </p:set>
                                    <p:animEffect transition="in" filter="dissolve">
                                      <p:cBhvr>
                                        <p:cTn id="12" dur="500"/>
                                        <p:tgtEl>
                                          <p:spTgt spid="4526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2614">
                                            <p:txEl>
                                              <p:pRg st="5" end="5"/>
                                            </p:txEl>
                                          </p:spTgt>
                                        </p:tgtEl>
                                        <p:attrNameLst>
                                          <p:attrName>style.visibility</p:attrName>
                                        </p:attrNameLst>
                                      </p:cBhvr>
                                      <p:to>
                                        <p:strVal val="visible"/>
                                      </p:to>
                                    </p:set>
                                    <p:animEffect transition="in" filter="dissolve">
                                      <p:cBhvr>
                                        <p:cTn id="17" dur="500"/>
                                        <p:tgtEl>
                                          <p:spTgt spid="45261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2614">
                                            <p:txEl>
                                              <p:pRg st="7" end="7"/>
                                            </p:txEl>
                                          </p:spTgt>
                                        </p:tgtEl>
                                        <p:attrNameLst>
                                          <p:attrName>style.visibility</p:attrName>
                                        </p:attrNameLst>
                                      </p:cBhvr>
                                      <p:to>
                                        <p:strVal val="visible"/>
                                      </p:to>
                                    </p:set>
                                    <p:animEffect transition="in" filter="dissolve">
                                      <p:cBhvr>
                                        <p:cTn id="22" dur="500"/>
                                        <p:tgtEl>
                                          <p:spTgt spid="45261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4" grpId="0" build="p"/>
      <p:bldP spid="6"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1" name="Rectangle 3"/>
          <p:cNvSpPr>
            <a:spLocks noGrp="1" noChangeArrowheads="1"/>
          </p:cNvSpPr>
          <p:nvPr>
            <p:ph type="body" sz="half" idx="1"/>
          </p:nvPr>
        </p:nvSpPr>
        <p:spPr>
          <a:xfrm>
            <a:off x="838200" y="1752600"/>
            <a:ext cx="3962400" cy="3429000"/>
          </a:xfrm>
        </p:spPr>
        <p:txBody>
          <a:bodyPr rtlCol="1">
            <a:normAutofit/>
          </a:bodyPr>
          <a:lstStyle/>
          <a:p>
            <a:pPr fontAlgn="auto">
              <a:spcAft>
                <a:spcPts val="0"/>
              </a:spcAft>
              <a:buFontTx/>
              <a:buNone/>
              <a:defRPr/>
            </a:pPr>
            <a:r>
              <a:rPr lang="en-US" sz="2800" dirty="0" smtClean="0"/>
              <a:t>   </a:t>
            </a:r>
            <a:r>
              <a:rPr lang="en-US" dirty="0" smtClean="0"/>
              <a:t>To formulate clinical questions:</a:t>
            </a:r>
          </a:p>
          <a:p>
            <a:pPr lvl="1" fontAlgn="auto">
              <a:spcAft>
                <a:spcPts val="0"/>
              </a:spcAft>
              <a:defRPr/>
            </a:pPr>
            <a:r>
              <a:rPr lang="en-US" sz="3200" b="1" dirty="0" smtClean="0">
                <a:solidFill>
                  <a:srgbClr val="FF3399"/>
                </a:solidFill>
                <a:effectLst>
                  <a:outerShdw blurRad="38100" dist="38100" dir="2700000" algn="tl">
                    <a:srgbClr val="000000"/>
                  </a:outerShdw>
                </a:effectLst>
              </a:rPr>
              <a:t>P</a:t>
            </a:r>
            <a:r>
              <a:rPr lang="en-US" dirty="0" smtClean="0">
                <a:solidFill>
                  <a:srgbClr val="009999"/>
                </a:solidFill>
              </a:rPr>
              <a:t>opulation</a:t>
            </a:r>
          </a:p>
          <a:p>
            <a:pPr lvl="1" fontAlgn="auto">
              <a:spcAft>
                <a:spcPts val="0"/>
              </a:spcAft>
              <a:defRPr/>
            </a:pPr>
            <a:r>
              <a:rPr lang="en-US" sz="3200" b="1" dirty="0" smtClean="0">
                <a:solidFill>
                  <a:srgbClr val="FF3399"/>
                </a:solidFill>
                <a:effectLst>
                  <a:outerShdw blurRad="38100" dist="38100" dir="2700000" algn="tl">
                    <a:srgbClr val="000000"/>
                  </a:outerShdw>
                </a:effectLst>
              </a:rPr>
              <a:t>I</a:t>
            </a:r>
            <a:r>
              <a:rPr lang="en-US" dirty="0" smtClean="0">
                <a:solidFill>
                  <a:srgbClr val="009999"/>
                </a:solidFill>
              </a:rPr>
              <a:t>ntervention</a:t>
            </a:r>
          </a:p>
          <a:p>
            <a:pPr lvl="1" fontAlgn="auto">
              <a:spcAft>
                <a:spcPts val="0"/>
              </a:spcAft>
              <a:defRPr/>
            </a:pPr>
            <a:r>
              <a:rPr lang="en-US" sz="3200" b="1" dirty="0" smtClean="0">
                <a:solidFill>
                  <a:srgbClr val="FF3399"/>
                </a:solidFill>
                <a:effectLst>
                  <a:outerShdw blurRad="38100" dist="38100" dir="2700000" algn="tl">
                    <a:srgbClr val="000000"/>
                  </a:outerShdw>
                </a:effectLst>
              </a:rPr>
              <a:t>C</a:t>
            </a:r>
            <a:r>
              <a:rPr lang="en-US" dirty="0" smtClean="0">
                <a:solidFill>
                  <a:srgbClr val="009999"/>
                </a:solidFill>
              </a:rPr>
              <a:t>omparison</a:t>
            </a:r>
          </a:p>
          <a:p>
            <a:pPr lvl="1" fontAlgn="auto">
              <a:spcAft>
                <a:spcPts val="0"/>
              </a:spcAft>
              <a:defRPr/>
            </a:pPr>
            <a:r>
              <a:rPr lang="en-US" sz="3200" b="1" dirty="0" smtClean="0">
                <a:solidFill>
                  <a:srgbClr val="FF3399"/>
                </a:solidFill>
                <a:effectLst>
                  <a:outerShdw blurRad="38100" dist="38100" dir="2700000" algn="tl">
                    <a:srgbClr val="000000"/>
                  </a:outerShdw>
                </a:effectLst>
              </a:rPr>
              <a:t>O</a:t>
            </a:r>
            <a:r>
              <a:rPr lang="en-US" dirty="0" smtClean="0">
                <a:solidFill>
                  <a:srgbClr val="009999"/>
                </a:solidFill>
              </a:rPr>
              <a:t>utcome</a:t>
            </a:r>
          </a:p>
          <a:p>
            <a:pPr fontAlgn="auto">
              <a:spcAft>
                <a:spcPts val="0"/>
              </a:spcAft>
              <a:buNone/>
              <a:defRPr/>
            </a:pPr>
            <a:endParaRPr lang="en-US" dirty="0" smtClean="0"/>
          </a:p>
        </p:txBody>
      </p:sp>
      <p:sp>
        <p:nvSpPr>
          <p:cNvPr id="58371" name="Rectangle 4"/>
          <p:cNvSpPr>
            <a:spLocks noGrp="1" noChangeArrowheads="1"/>
          </p:cNvSpPr>
          <p:nvPr>
            <p:ph sz="half" idx="2"/>
          </p:nvPr>
        </p:nvSpPr>
        <p:spPr>
          <a:xfrm>
            <a:off x="5368925" y="2819400"/>
            <a:ext cx="3317875" cy="3306763"/>
          </a:xfrm>
        </p:spPr>
        <p:txBody>
          <a:bodyPr/>
          <a:lstStyle/>
          <a:p>
            <a:endParaRPr lang="it-IT" sz="2800" smtClean="0">
              <a:cs typeface="Arial" pitchFamily="34" charset="0"/>
            </a:endParaRPr>
          </a:p>
        </p:txBody>
      </p:sp>
      <p:pic>
        <p:nvPicPr>
          <p:cNvPr id="601093" name="Picture 5" descr="Picture1"/>
          <p:cNvPicPr>
            <a:picLocks noChangeAspect="1" noChangeArrowheads="1"/>
          </p:cNvPicPr>
          <p:nvPr/>
        </p:nvPicPr>
        <p:blipFill>
          <a:blip r:embed="rId3" cstate="print"/>
          <a:srcRect/>
          <a:stretch>
            <a:fillRect/>
          </a:stretch>
        </p:blipFill>
        <p:spPr bwMode="auto">
          <a:xfrm>
            <a:off x="5257800" y="1524000"/>
            <a:ext cx="3538538" cy="4724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01093"/>
                                        </p:tgtEl>
                                        <p:attrNameLst>
                                          <p:attrName>style.visibility</p:attrName>
                                        </p:attrNameLst>
                                      </p:cBhvr>
                                      <p:to>
                                        <p:strVal val="visible"/>
                                      </p:to>
                                    </p:set>
                                    <p:animEffect transition="in" filter="dissolve">
                                      <p:cBhvr>
                                        <p:cTn id="7" dur="500"/>
                                        <p:tgtEl>
                                          <p:spTgt spid="601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304800"/>
            <a:ext cx="8915400" cy="1143000"/>
          </a:xfrm>
          <a:solidFill>
            <a:srgbClr val="DDFFDD"/>
          </a:solidFill>
        </p:spPr>
        <p:txBody>
          <a:bodyPr/>
          <a:lstStyle/>
          <a:p>
            <a:pPr algn="l"/>
            <a:r>
              <a:rPr lang="en-US" sz="4000" dirty="0" smtClean="0">
                <a:latin typeface="Tahoma" pitchFamily="34" charset="0"/>
                <a:cs typeface="Tahoma" pitchFamily="34" charset="0"/>
              </a:rPr>
              <a:t>Why Bother Formulating Qs Clearly?</a:t>
            </a:r>
          </a:p>
        </p:txBody>
      </p:sp>
      <p:sp>
        <p:nvSpPr>
          <p:cNvPr id="131075" name="Rectangle 3"/>
          <p:cNvSpPr>
            <a:spLocks noGrp="1" noChangeArrowheads="1"/>
          </p:cNvSpPr>
          <p:nvPr>
            <p:ph type="body" idx="1"/>
          </p:nvPr>
        </p:nvSpPr>
        <p:spPr>
          <a:xfrm>
            <a:off x="0" y="2514600"/>
            <a:ext cx="6172200" cy="2133600"/>
          </a:xfrm>
        </p:spPr>
        <p:txBody>
          <a:bodyPr/>
          <a:lstStyle/>
          <a:p>
            <a:pPr lvl="1">
              <a:buClr>
                <a:schemeClr val="tx1"/>
              </a:buClr>
              <a:buFont typeface="Wingdings" pitchFamily="2" charset="2"/>
              <a:buChar char="§"/>
            </a:pPr>
            <a:r>
              <a:rPr lang="en-US" smtClean="0">
                <a:latin typeface="Tahoma" pitchFamily="34" charset="0"/>
                <a:cs typeface="Tahoma" pitchFamily="34" charset="0"/>
              </a:rPr>
              <a:t>Is directly relevant to our patient needs.</a:t>
            </a:r>
          </a:p>
          <a:p>
            <a:pPr lvl="1">
              <a:buClr>
                <a:schemeClr val="tx1"/>
              </a:buClr>
              <a:buFont typeface="Wingdings" pitchFamily="2" charset="2"/>
              <a:buChar char="§"/>
            </a:pPr>
            <a:r>
              <a:rPr lang="en-US" smtClean="0">
                <a:latin typeface="Tahoma" pitchFamily="34" charset="0"/>
                <a:cs typeface="Tahoma" pitchFamily="34" charset="0"/>
              </a:rPr>
              <a:t>Directly addresses our particular knowledge needs.</a:t>
            </a:r>
          </a:p>
        </p:txBody>
      </p:sp>
      <p:pic>
        <p:nvPicPr>
          <p:cNvPr id="131076" name="Picture 4" descr="bs00559_"/>
          <p:cNvPicPr>
            <a:picLocks noChangeAspect="1" noChangeArrowheads="1"/>
          </p:cNvPicPr>
          <p:nvPr/>
        </p:nvPicPr>
        <p:blipFill>
          <a:blip r:embed="rId2" cstate="print"/>
          <a:srcRect/>
          <a:stretch>
            <a:fillRect/>
          </a:stretch>
        </p:blipFill>
        <p:spPr bwMode="auto">
          <a:xfrm>
            <a:off x="6235700" y="1690687"/>
            <a:ext cx="2527300" cy="1433513"/>
          </a:xfrm>
          <a:prstGeom prst="rect">
            <a:avLst/>
          </a:prstGeom>
          <a:noFill/>
          <a:ln w="9525">
            <a:noFill/>
            <a:miter lim="800000"/>
            <a:headEnd/>
            <a:tailEnd/>
          </a:ln>
        </p:spPr>
      </p:pic>
      <p:sp>
        <p:nvSpPr>
          <p:cNvPr id="131077" name="Text Box 5"/>
          <p:cNvSpPr txBox="1">
            <a:spLocks noChangeArrowheads="1"/>
          </p:cNvSpPr>
          <p:nvPr/>
        </p:nvSpPr>
        <p:spPr bwMode="auto">
          <a:xfrm>
            <a:off x="304800" y="1447800"/>
            <a:ext cx="5562600" cy="1077913"/>
          </a:xfrm>
          <a:prstGeom prst="rect">
            <a:avLst/>
          </a:prstGeom>
          <a:noFill/>
          <a:ln w="9525">
            <a:noFill/>
            <a:miter lim="800000"/>
            <a:headEnd/>
            <a:tailEnd/>
          </a:ln>
          <a:effectLst/>
        </p:spPr>
        <p:txBody>
          <a:bodyPr lIns="92075" tIns="46038" rIns="92075" bIns="46038">
            <a:spAutoFit/>
          </a:bodyPr>
          <a:lstStyle/>
          <a:p>
            <a:pPr rtl="1" fontAlgn="auto">
              <a:spcAft>
                <a:spcPts val="0"/>
              </a:spcAft>
              <a:defRPr/>
            </a:pPr>
            <a:r>
              <a:rPr lang="en-US" sz="3200" dirty="0">
                <a:solidFill>
                  <a:schemeClr val="folHlink"/>
                </a:solidFill>
                <a:effectLst>
                  <a:outerShdw blurRad="38100" dist="38100" dir="2700000" algn="tl">
                    <a:srgbClr val="000000"/>
                  </a:outerShdw>
                </a:effectLst>
                <a:latin typeface="+mn-lt"/>
                <a:cs typeface="+mn-cs"/>
              </a:rPr>
              <a:t>To focus our scarce learning              time on evidence that:</a:t>
            </a:r>
          </a:p>
        </p:txBody>
      </p:sp>
      <p:sp>
        <p:nvSpPr>
          <p:cNvPr id="131078" name="Text Box 6"/>
          <p:cNvSpPr txBox="1">
            <a:spLocks noChangeArrowheads="1"/>
          </p:cNvSpPr>
          <p:nvPr/>
        </p:nvSpPr>
        <p:spPr bwMode="auto">
          <a:xfrm>
            <a:off x="288925" y="4503738"/>
            <a:ext cx="6507163" cy="585787"/>
          </a:xfrm>
          <a:prstGeom prst="rect">
            <a:avLst/>
          </a:prstGeom>
          <a:noFill/>
          <a:ln w="9525">
            <a:noFill/>
            <a:miter lim="800000"/>
            <a:headEnd/>
            <a:tailEnd/>
          </a:ln>
          <a:effectLst/>
        </p:spPr>
        <p:txBody>
          <a:bodyPr wrap="none" lIns="92075" tIns="46038" rIns="92075" bIns="46038">
            <a:spAutoFit/>
          </a:bodyPr>
          <a:lstStyle/>
          <a:p>
            <a:pPr rtl="1" fontAlgn="auto">
              <a:spcAft>
                <a:spcPts val="0"/>
              </a:spcAft>
              <a:defRPr/>
            </a:pPr>
            <a:r>
              <a:rPr lang="en-US" sz="3200" dirty="0">
                <a:solidFill>
                  <a:schemeClr val="folHlink"/>
                </a:solidFill>
                <a:effectLst>
                  <a:outerShdw blurRad="38100" dist="38100" dir="2700000" algn="tl">
                    <a:srgbClr val="000000"/>
                  </a:outerShdw>
                </a:effectLst>
                <a:latin typeface="+mn-lt"/>
                <a:cs typeface="+mn-cs"/>
              </a:rPr>
              <a:t>To suggest high yield search strategies</a:t>
            </a:r>
          </a:p>
        </p:txBody>
      </p:sp>
      <p:sp>
        <p:nvSpPr>
          <p:cNvPr id="131080" name="Rectangle 8"/>
          <p:cNvSpPr>
            <a:spLocks noChangeArrowheads="1"/>
          </p:cNvSpPr>
          <p:nvPr/>
        </p:nvSpPr>
        <p:spPr bwMode="auto">
          <a:xfrm>
            <a:off x="152400" y="5181600"/>
            <a:ext cx="3657600" cy="1143000"/>
          </a:xfrm>
          <a:prstGeom prst="rect">
            <a:avLst/>
          </a:prstGeom>
          <a:noFill/>
          <a:ln w="9525">
            <a:noFill/>
            <a:miter lim="800000"/>
            <a:headEnd/>
            <a:tailEnd/>
          </a:ln>
        </p:spPr>
        <p:txBody>
          <a:bodyPr/>
          <a:lstStyle/>
          <a:p>
            <a:pPr marL="742950" lvl="1" indent="-285750">
              <a:buFont typeface="Wingdings" pitchFamily="2" charset="2"/>
              <a:buChar char="§"/>
            </a:pPr>
            <a:r>
              <a:rPr lang="en-US" sz="2800">
                <a:latin typeface="Calibri" pitchFamily="34" charset="0"/>
              </a:rPr>
              <a:t>PICO</a:t>
            </a:r>
          </a:p>
          <a:p>
            <a:pPr marL="742950" lvl="1" indent="-285750">
              <a:buFont typeface="Wingdings" pitchFamily="2" charset="2"/>
              <a:buChar char="§"/>
            </a:pPr>
            <a:r>
              <a:rPr lang="en-US" sz="2800">
                <a:latin typeface="Calibri" pitchFamily="34" charset="0"/>
              </a:rPr>
              <a:t>Study design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1077"/>
                                        </p:tgtEl>
                                        <p:attrNameLst>
                                          <p:attrName>style.visibility</p:attrName>
                                        </p:attrNameLst>
                                      </p:cBhvr>
                                      <p:to>
                                        <p:strVal val="visible"/>
                                      </p:to>
                                    </p:set>
                                    <p:animEffect transition="in" filter="checkerboard(across)">
                                      <p:cBhvr>
                                        <p:cTn id="7" dur="500"/>
                                        <p:tgtEl>
                                          <p:spTgt spid="13107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31076"/>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1000"/>
                                  </p:stCondLst>
                                  <p:childTnLst>
                                    <p:set>
                                      <p:cBhvr>
                                        <p:cTn id="13" dur="1" fill="hold">
                                          <p:stCondLst>
                                            <p:cond delay="499"/>
                                          </p:stCondLst>
                                        </p:cTn>
                                        <p:tgtEl>
                                          <p:spTgt spid="131075">
                                            <p:txEl>
                                              <p:pRg st="0" end="0"/>
                                            </p:txEl>
                                          </p:spTgt>
                                        </p:tgtEl>
                                        <p:attrNameLst>
                                          <p:attrName>style.visibility</p:attrName>
                                        </p:attrNameLst>
                                      </p:cBhvr>
                                      <p:to>
                                        <p:strVal val="visible"/>
                                      </p:to>
                                    </p:set>
                                  </p:childTnLst>
                                </p:cTn>
                              </p:par>
                            </p:childTnLst>
                          </p:cTn>
                        </p:par>
                        <p:par>
                          <p:cTn id="14" fill="hold">
                            <p:stCondLst>
                              <p:cond delay="2500"/>
                            </p:stCondLst>
                            <p:childTnLst>
                              <p:par>
                                <p:cTn id="15" presetID="1" presetClass="entr" presetSubtype="0" fill="hold" grpId="0" nodeType="afterEffect">
                                  <p:stCondLst>
                                    <p:cond delay="1000"/>
                                  </p:stCondLst>
                                  <p:childTnLst>
                                    <p:set>
                                      <p:cBhvr>
                                        <p:cTn id="16" dur="1" fill="hold">
                                          <p:stCondLst>
                                            <p:cond delay="499"/>
                                          </p:stCondLst>
                                        </p:cTn>
                                        <p:tgtEl>
                                          <p:spTgt spid="13107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31078"/>
                                        </p:tgtEl>
                                        <p:attrNameLst>
                                          <p:attrName>style.visibility</p:attrName>
                                        </p:attrNameLst>
                                      </p:cBhvr>
                                      <p:to>
                                        <p:strVal val="visible"/>
                                      </p:to>
                                    </p:set>
                                    <p:animEffect transition="in" filter="checkerboard(across)">
                                      <p:cBhvr>
                                        <p:cTn id="21" dur="500"/>
                                        <p:tgtEl>
                                          <p:spTgt spid="131078"/>
                                        </p:tgtEl>
                                      </p:cBhvr>
                                    </p:animEffect>
                                  </p:childTnLst>
                                </p:cTn>
                              </p:par>
                            </p:childTnLst>
                          </p:cTn>
                        </p:par>
                        <p:par>
                          <p:cTn id="22" fill="hold">
                            <p:stCondLst>
                              <p:cond delay="500"/>
                            </p:stCondLst>
                            <p:childTnLst>
                              <p:par>
                                <p:cTn id="23" presetID="1" presetClass="entr" presetSubtype="0" fill="hold" grpId="0" nodeType="afterEffect">
                                  <p:stCondLst>
                                    <p:cond delay="1000"/>
                                  </p:stCondLst>
                                  <p:childTnLst>
                                    <p:set>
                                      <p:cBhvr>
                                        <p:cTn id="24" dur="1" fill="hold">
                                          <p:stCondLst>
                                            <p:cond delay="499"/>
                                          </p:stCondLst>
                                        </p:cTn>
                                        <p:tgtEl>
                                          <p:spTgt spid="131080">
                                            <p:txEl>
                                              <p:pRg st="0" end="0"/>
                                            </p:txEl>
                                          </p:spTgt>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1000"/>
                                  </p:stCondLst>
                                  <p:childTnLst>
                                    <p:set>
                                      <p:cBhvr>
                                        <p:cTn id="27" dur="1" fill="hold">
                                          <p:stCondLst>
                                            <p:cond delay="499"/>
                                          </p:stCondLst>
                                        </p:cTn>
                                        <p:tgtEl>
                                          <p:spTgt spid="13108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bldLvl="5" autoUpdateAnimBg="0" advAuto="1000"/>
      <p:bldP spid="131077" grpId="0" autoUpdateAnimBg="0"/>
      <p:bldP spid="131078" grpId="0" autoUpdateAnimBg="0"/>
      <p:bldP spid="131080" grpId="0" build="p" bldLvl="5" autoUpdateAnimBg="0" advAuto="100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419100" y="228600"/>
            <a:ext cx="8458200" cy="1143000"/>
          </a:xfrm>
          <a:solidFill>
            <a:srgbClr val="DDFFDD"/>
          </a:solidFill>
        </p:spPr>
        <p:txBody>
          <a:bodyPr/>
          <a:lstStyle/>
          <a:p>
            <a:pPr algn="l"/>
            <a:r>
              <a:rPr lang="en-US" sz="4000" dirty="0" smtClean="0">
                <a:latin typeface="Tahoma" pitchFamily="34" charset="0"/>
                <a:cs typeface="Tahoma" pitchFamily="34" charset="0"/>
              </a:rPr>
              <a:t>Why Bother Formulating Qs Clearly?</a:t>
            </a:r>
          </a:p>
        </p:txBody>
      </p:sp>
      <p:sp>
        <p:nvSpPr>
          <p:cNvPr id="139269" name="Text Box 5"/>
          <p:cNvSpPr txBox="1">
            <a:spLocks noGrp="1" noChangeArrowheads="1"/>
          </p:cNvSpPr>
          <p:nvPr>
            <p:ph type="body" idx="1"/>
          </p:nvPr>
        </p:nvSpPr>
        <p:spPr>
          <a:xfrm>
            <a:off x="228600" y="1524000"/>
            <a:ext cx="8229600" cy="1066800"/>
          </a:xfrm>
        </p:spPr>
        <p:txBody>
          <a:bodyPr rtlCol="1">
            <a:normAutofit/>
          </a:bodyPr>
          <a:lstStyle/>
          <a:p>
            <a:pPr fontAlgn="auto">
              <a:spcBef>
                <a:spcPct val="0"/>
              </a:spcBef>
              <a:spcAft>
                <a:spcPts val="0"/>
              </a:spcAft>
              <a:buFontTx/>
              <a:buNone/>
              <a:defRPr/>
            </a:pPr>
            <a:r>
              <a:rPr lang="en-US" sz="3000" dirty="0" smtClean="0">
                <a:solidFill>
                  <a:schemeClr val="folHlink"/>
                </a:solidFill>
                <a:effectLst>
                  <a:outerShdw blurRad="38100" dist="38100" dir="2700000" algn="tl">
                    <a:srgbClr val="000000"/>
                  </a:outerShdw>
                </a:effectLst>
                <a:latin typeface="Tahoma" pitchFamily="34" charset="0"/>
                <a:cs typeface="Tahoma" pitchFamily="34" charset="0"/>
              </a:rPr>
              <a:t>  To communicate clearly with colleagues when sending or receiving patients in referral</a:t>
            </a:r>
          </a:p>
        </p:txBody>
      </p:sp>
      <p:sp>
        <p:nvSpPr>
          <p:cNvPr id="139270" name="Text Box 6"/>
          <p:cNvSpPr txBox="1">
            <a:spLocks noChangeArrowheads="1"/>
          </p:cNvSpPr>
          <p:nvPr/>
        </p:nvSpPr>
        <p:spPr bwMode="auto">
          <a:xfrm>
            <a:off x="495300" y="2667000"/>
            <a:ext cx="8305800" cy="1077913"/>
          </a:xfrm>
          <a:prstGeom prst="rect">
            <a:avLst/>
          </a:prstGeom>
          <a:noFill/>
          <a:ln w="9525">
            <a:noFill/>
            <a:miter lim="800000"/>
            <a:headEnd/>
            <a:tailEnd/>
          </a:ln>
          <a:effectLst/>
        </p:spPr>
        <p:txBody>
          <a:bodyPr lIns="92075" tIns="46038" rIns="92075" bIns="46038">
            <a:spAutoFit/>
          </a:bodyPr>
          <a:lstStyle/>
          <a:p>
            <a:pPr fontAlgn="auto">
              <a:spcAft>
                <a:spcPts val="0"/>
              </a:spcAft>
              <a:defRPr/>
            </a:pPr>
            <a:r>
              <a:rPr lang="en-US" sz="3200" dirty="0">
                <a:solidFill>
                  <a:srgbClr val="008080"/>
                </a:solidFill>
                <a:effectLst>
                  <a:outerShdw blurRad="38100" dist="38100" dir="2700000" algn="tl">
                    <a:srgbClr val="000000"/>
                  </a:outerShdw>
                </a:effectLst>
                <a:latin typeface="+mn-lt"/>
                <a:cs typeface="+mn-cs"/>
              </a:rPr>
              <a:t>To suggest the forms that useful answers might take</a:t>
            </a:r>
          </a:p>
        </p:txBody>
      </p:sp>
      <p:sp>
        <p:nvSpPr>
          <p:cNvPr id="139271" name="Text Box 7"/>
          <p:cNvSpPr txBox="1">
            <a:spLocks noChangeArrowheads="1"/>
          </p:cNvSpPr>
          <p:nvPr/>
        </p:nvSpPr>
        <p:spPr bwMode="auto">
          <a:xfrm>
            <a:off x="457200" y="3810000"/>
            <a:ext cx="8855075" cy="1077913"/>
          </a:xfrm>
          <a:prstGeom prst="rect">
            <a:avLst/>
          </a:prstGeom>
          <a:noFill/>
          <a:ln w="9525">
            <a:noFill/>
            <a:miter lim="800000"/>
            <a:headEnd/>
            <a:tailEnd/>
          </a:ln>
          <a:effectLst/>
        </p:spPr>
        <p:txBody>
          <a:bodyPr lIns="92075" tIns="46038" rIns="92075" bIns="46038">
            <a:spAutoFit/>
          </a:bodyPr>
          <a:lstStyle/>
          <a:p>
            <a:pPr fontAlgn="auto">
              <a:spcAft>
                <a:spcPts val="0"/>
              </a:spcAft>
              <a:defRPr/>
            </a:pPr>
            <a:r>
              <a:rPr lang="en-US" sz="3200" dirty="0">
                <a:solidFill>
                  <a:srgbClr val="FF9999"/>
                </a:solidFill>
                <a:effectLst>
                  <a:outerShdw blurRad="38100" dist="38100" dir="2700000" algn="tl">
                    <a:srgbClr val="000000"/>
                  </a:outerShdw>
                </a:effectLst>
                <a:latin typeface="+mn-lt"/>
                <a:cs typeface="+mn-cs"/>
              </a:rPr>
              <a:t>To help learners understand the content of what we teach</a:t>
            </a:r>
          </a:p>
        </p:txBody>
      </p:sp>
      <p:sp>
        <p:nvSpPr>
          <p:cNvPr id="139272" name="Text Box 8"/>
          <p:cNvSpPr txBox="1">
            <a:spLocks noChangeArrowheads="1"/>
          </p:cNvSpPr>
          <p:nvPr/>
        </p:nvSpPr>
        <p:spPr bwMode="auto">
          <a:xfrm>
            <a:off x="571500" y="5000625"/>
            <a:ext cx="4648200" cy="585788"/>
          </a:xfrm>
          <a:prstGeom prst="rect">
            <a:avLst/>
          </a:prstGeom>
          <a:noFill/>
          <a:ln w="9525">
            <a:noFill/>
            <a:miter lim="800000"/>
            <a:headEnd/>
            <a:tailEnd/>
          </a:ln>
          <a:effectLst/>
        </p:spPr>
        <p:txBody>
          <a:bodyPr lIns="92075" tIns="46038" rIns="92075" bIns="46038">
            <a:spAutoFit/>
          </a:bodyPr>
          <a:lstStyle/>
          <a:p>
            <a:pPr fontAlgn="auto">
              <a:spcAft>
                <a:spcPts val="0"/>
              </a:spcAft>
              <a:defRPr/>
            </a:pPr>
            <a:r>
              <a:rPr lang="en-US" sz="3200" dirty="0">
                <a:solidFill>
                  <a:srgbClr val="FF3399"/>
                </a:solidFill>
                <a:effectLst>
                  <a:outerShdw blurRad="38100" dist="38100" dir="2700000" algn="tl">
                    <a:srgbClr val="000000"/>
                  </a:outerShdw>
                </a:effectLst>
                <a:latin typeface="+mn-lt"/>
                <a:cs typeface="+mn-cs"/>
              </a:rPr>
              <a:t>Personal satisfaction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animEffect transition="in" filter="checkerboard(across)">
                                      <p:cBhvr>
                                        <p:cTn id="7" dur="500"/>
                                        <p:tgtEl>
                                          <p:spTgt spid="13926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9270"/>
                                        </p:tgtEl>
                                        <p:attrNameLst>
                                          <p:attrName>style.visibility</p:attrName>
                                        </p:attrNameLst>
                                      </p:cBhvr>
                                      <p:to>
                                        <p:strVal val="visible"/>
                                      </p:to>
                                    </p:set>
                                    <p:animEffect transition="in" filter="checkerboard(across)">
                                      <p:cBhvr>
                                        <p:cTn id="12" dur="500"/>
                                        <p:tgtEl>
                                          <p:spTgt spid="13927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9271"/>
                                        </p:tgtEl>
                                        <p:attrNameLst>
                                          <p:attrName>style.visibility</p:attrName>
                                        </p:attrNameLst>
                                      </p:cBhvr>
                                      <p:to>
                                        <p:strVal val="visible"/>
                                      </p:to>
                                    </p:set>
                                    <p:animEffect transition="in" filter="checkerboard(across)">
                                      <p:cBhvr>
                                        <p:cTn id="17" dur="500"/>
                                        <p:tgtEl>
                                          <p:spTgt spid="13927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9272"/>
                                        </p:tgtEl>
                                        <p:attrNameLst>
                                          <p:attrName>style.visibility</p:attrName>
                                        </p:attrNameLst>
                                      </p:cBhvr>
                                      <p:to>
                                        <p:strVal val="visible"/>
                                      </p:to>
                                    </p:set>
                                    <p:animEffect transition="in" filter="checkerboard(across)">
                                      <p:cBhvr>
                                        <p:cTn id="22" dur="500"/>
                                        <p:tgtEl>
                                          <p:spTgt spid="139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autoUpdateAnimBg="0"/>
      <p:bldP spid="139270" grpId="0" autoUpdateAnimBg="0"/>
      <p:bldP spid="139271" grpId="0" autoUpdateAnimBg="0"/>
      <p:bldP spid="13927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3394" name="Rectangle 2"/>
          <p:cNvSpPr>
            <a:spLocks noGrp="1" noChangeArrowheads="1"/>
          </p:cNvSpPr>
          <p:nvPr>
            <p:ph type="body" idx="1"/>
          </p:nvPr>
        </p:nvSpPr>
        <p:spPr>
          <a:xfrm>
            <a:off x="457200" y="2000250"/>
            <a:ext cx="8229600" cy="4125913"/>
          </a:xfrm>
        </p:spPr>
        <p:txBody>
          <a:bodyPr lIns="92075" tIns="46038" rIns="92075" bIns="46038"/>
          <a:lstStyle/>
          <a:p>
            <a:r>
              <a:rPr lang="en-GB" sz="3600" b="1" i="1" smtClean="0">
                <a:solidFill>
                  <a:srgbClr val="006666"/>
                </a:solidFill>
                <a:cs typeface="Arial" pitchFamily="34" charset="0"/>
              </a:rPr>
              <a:t>A</a:t>
            </a:r>
            <a:r>
              <a:rPr lang="en-GB" sz="3600" i="1" smtClean="0">
                <a:solidFill>
                  <a:srgbClr val="006666"/>
                </a:solidFill>
                <a:cs typeface="Arial" pitchFamily="34" charset="0"/>
              </a:rPr>
              <a:t>sking</a:t>
            </a:r>
            <a:endParaRPr lang="en-GB" sz="3600" smtClean="0">
              <a:solidFill>
                <a:srgbClr val="006666"/>
              </a:solidFill>
              <a:cs typeface="Arial" pitchFamily="34" charset="0"/>
            </a:endParaRPr>
          </a:p>
          <a:p>
            <a:r>
              <a:rPr lang="en-GB" sz="3600" b="1" i="1" smtClean="0">
                <a:solidFill>
                  <a:srgbClr val="006666"/>
                </a:solidFill>
                <a:cs typeface="Arial" pitchFamily="34" charset="0"/>
              </a:rPr>
              <a:t>A</a:t>
            </a:r>
            <a:r>
              <a:rPr lang="en-GB" sz="3600" i="1" smtClean="0">
                <a:solidFill>
                  <a:srgbClr val="006666"/>
                </a:solidFill>
                <a:cs typeface="Arial" pitchFamily="34" charset="0"/>
              </a:rPr>
              <a:t>ccessing</a:t>
            </a:r>
            <a:endParaRPr lang="en-GB" sz="3600" smtClean="0">
              <a:solidFill>
                <a:srgbClr val="006666"/>
              </a:solidFill>
              <a:cs typeface="Arial" pitchFamily="34" charset="0"/>
            </a:endParaRPr>
          </a:p>
          <a:p>
            <a:r>
              <a:rPr lang="en-GB" sz="3600" b="1" i="1" smtClean="0">
                <a:solidFill>
                  <a:srgbClr val="006666"/>
                </a:solidFill>
                <a:cs typeface="Arial" pitchFamily="34" charset="0"/>
              </a:rPr>
              <a:t>A</a:t>
            </a:r>
            <a:r>
              <a:rPr lang="en-GB" sz="3600" i="1" smtClean="0">
                <a:solidFill>
                  <a:srgbClr val="006666"/>
                </a:solidFill>
                <a:cs typeface="Arial" pitchFamily="34" charset="0"/>
              </a:rPr>
              <a:t>ppraising</a:t>
            </a:r>
            <a:endParaRPr lang="en-GB" sz="3600" smtClean="0">
              <a:solidFill>
                <a:srgbClr val="006666"/>
              </a:solidFill>
              <a:cs typeface="Arial" pitchFamily="34" charset="0"/>
            </a:endParaRPr>
          </a:p>
          <a:p>
            <a:r>
              <a:rPr lang="en-GB" sz="3600" b="1" i="1" smtClean="0">
                <a:solidFill>
                  <a:srgbClr val="006666"/>
                </a:solidFill>
                <a:cs typeface="Arial" pitchFamily="34" charset="0"/>
              </a:rPr>
              <a:t>A</a:t>
            </a:r>
            <a:r>
              <a:rPr lang="en-GB" sz="3600" i="1" smtClean="0">
                <a:solidFill>
                  <a:srgbClr val="006666"/>
                </a:solidFill>
                <a:cs typeface="Arial" pitchFamily="34" charset="0"/>
              </a:rPr>
              <a:t>pplying</a:t>
            </a:r>
            <a:endParaRPr lang="en-GB" sz="3600" smtClean="0">
              <a:solidFill>
                <a:srgbClr val="006666"/>
              </a:solidFill>
              <a:cs typeface="Arial" pitchFamily="34" charset="0"/>
            </a:endParaRPr>
          </a:p>
          <a:p>
            <a:r>
              <a:rPr lang="en-GB" sz="3600" b="1" i="1" smtClean="0">
                <a:solidFill>
                  <a:srgbClr val="006666"/>
                </a:solidFill>
                <a:cs typeface="Arial" pitchFamily="34" charset="0"/>
              </a:rPr>
              <a:t>A</a:t>
            </a:r>
            <a:r>
              <a:rPr lang="en-GB" sz="3600" i="1" smtClean="0">
                <a:solidFill>
                  <a:srgbClr val="006666"/>
                </a:solidFill>
                <a:cs typeface="Arial" pitchFamily="34" charset="0"/>
              </a:rPr>
              <a:t>ssessing</a:t>
            </a:r>
            <a:endParaRPr lang="en-GB" sz="3600" smtClean="0">
              <a:solidFill>
                <a:srgbClr val="006666"/>
              </a:solidFill>
              <a:cs typeface="Arial" pitchFamily="34" charset="0"/>
            </a:endParaRPr>
          </a:p>
        </p:txBody>
      </p:sp>
      <p:sp>
        <p:nvSpPr>
          <p:cNvPr id="443395" name="Rectangle 3"/>
          <p:cNvSpPr>
            <a:spLocks noGrp="1" noChangeArrowheads="1"/>
          </p:cNvSpPr>
          <p:nvPr>
            <p:ph type="title"/>
          </p:nvPr>
        </p:nvSpPr>
        <p:spPr>
          <a:xfrm>
            <a:off x="1643063" y="334963"/>
            <a:ext cx="6248400" cy="960437"/>
          </a:xfrm>
          <a:solidFill>
            <a:srgbClr val="CCFFCC"/>
          </a:solidFill>
        </p:spPr>
        <p:txBody>
          <a:bodyPr rtlCol="1">
            <a:normAutofit/>
          </a:bodyPr>
          <a:lstStyle/>
          <a:p>
            <a:pPr fontAlgn="auto">
              <a:spcAft>
                <a:spcPts val="0"/>
              </a:spcAft>
              <a:defRPr/>
            </a:pPr>
            <a:r>
              <a:rPr lang="en-US" b="1" dirty="0" smtClean="0">
                <a:solidFill>
                  <a:srgbClr val="006666"/>
                </a:solidFill>
                <a:effectLst>
                  <a:outerShdw blurRad="38100" dist="38100" dir="2700000" algn="tl">
                    <a:srgbClr val="000000"/>
                  </a:outerShdw>
                </a:effectLst>
                <a:latin typeface="Arial" charset="0"/>
              </a:rPr>
              <a:t>5 Steps of EBM: 5 As</a:t>
            </a:r>
          </a:p>
        </p:txBody>
      </p:sp>
      <p:pic>
        <p:nvPicPr>
          <p:cNvPr id="443396" name="Picture 4" descr="bd00028_"/>
          <p:cNvPicPr>
            <a:picLocks noChangeAspect="1" noChangeArrowheads="1"/>
          </p:cNvPicPr>
          <p:nvPr/>
        </p:nvPicPr>
        <p:blipFill>
          <a:blip r:embed="rId3" cstate="print">
            <a:lum bright="-24000" contrast="-24000"/>
          </a:blip>
          <a:srcRect/>
          <a:stretch>
            <a:fillRect/>
          </a:stretch>
        </p:blipFill>
        <p:spPr bwMode="auto">
          <a:xfrm>
            <a:off x="5643563" y="1857375"/>
            <a:ext cx="1547812" cy="1516063"/>
          </a:xfrm>
          <a:prstGeom prst="rect">
            <a:avLst/>
          </a:prstGeom>
          <a:noFill/>
          <a:ln w="9525">
            <a:noFill/>
            <a:miter lim="800000"/>
            <a:headEnd/>
            <a:tailEnd/>
          </a:ln>
        </p:spPr>
      </p:pic>
      <p:pic>
        <p:nvPicPr>
          <p:cNvPr id="443397" name="Picture 5" descr="j0195384"/>
          <p:cNvPicPr>
            <a:picLocks noChangeAspect="1" noChangeArrowheads="1"/>
          </p:cNvPicPr>
          <p:nvPr/>
        </p:nvPicPr>
        <p:blipFill>
          <a:blip r:embed="rId4" cstate="print"/>
          <a:srcRect/>
          <a:stretch>
            <a:fillRect/>
          </a:stretch>
        </p:blipFill>
        <p:spPr bwMode="auto">
          <a:xfrm>
            <a:off x="6357938" y="2428875"/>
            <a:ext cx="1795462" cy="1833563"/>
          </a:xfrm>
          <a:prstGeom prst="rect">
            <a:avLst/>
          </a:prstGeom>
          <a:noFill/>
          <a:ln w="9525">
            <a:noFill/>
            <a:miter lim="800000"/>
            <a:headEnd/>
            <a:tailEnd/>
          </a:ln>
        </p:spPr>
      </p:pic>
      <p:pic>
        <p:nvPicPr>
          <p:cNvPr id="443398" name="Picture 6" descr="bd05537_"/>
          <p:cNvPicPr>
            <a:picLocks noChangeAspect="1" noChangeArrowheads="1"/>
          </p:cNvPicPr>
          <p:nvPr/>
        </p:nvPicPr>
        <p:blipFill>
          <a:blip r:embed="rId5" cstate="print"/>
          <a:srcRect/>
          <a:stretch>
            <a:fillRect/>
          </a:stretch>
        </p:blipFill>
        <p:spPr bwMode="auto">
          <a:xfrm>
            <a:off x="6572250" y="3643313"/>
            <a:ext cx="1323975" cy="1727200"/>
          </a:xfrm>
          <a:prstGeom prst="rect">
            <a:avLst/>
          </a:prstGeom>
          <a:noFill/>
          <a:ln w="9525">
            <a:noFill/>
            <a:miter lim="800000"/>
            <a:headEnd/>
            <a:tailEnd/>
          </a:ln>
        </p:spPr>
      </p:pic>
      <p:pic>
        <p:nvPicPr>
          <p:cNvPr id="443399" name="Picture 7" descr="bs02064_"/>
          <p:cNvPicPr>
            <a:picLocks noChangeAspect="1" noChangeArrowheads="1"/>
          </p:cNvPicPr>
          <p:nvPr/>
        </p:nvPicPr>
        <p:blipFill>
          <a:blip r:embed="rId6" cstate="print">
            <a:duotone>
              <a:prstClr val="black"/>
              <a:schemeClr val="accent5">
                <a:tint val="45000"/>
                <a:satMod val="400000"/>
              </a:schemeClr>
            </a:duotone>
          </a:blip>
          <a:srcRect/>
          <a:stretch>
            <a:fillRect/>
          </a:stretch>
        </p:blipFill>
        <p:spPr bwMode="auto">
          <a:xfrm>
            <a:off x="5786446" y="5000636"/>
            <a:ext cx="1447800" cy="1441450"/>
          </a:xfrm>
          <a:prstGeom prst="rect">
            <a:avLst/>
          </a:prstGeom>
          <a:noFill/>
          <a:ln w="9525">
            <a:noFill/>
            <a:miter lim="800000"/>
            <a:headEnd/>
            <a:tailEnd/>
          </a:ln>
        </p:spPr>
      </p:pic>
      <p:pic>
        <p:nvPicPr>
          <p:cNvPr id="443400" name="Picture 8" descr="j0299125"/>
          <p:cNvPicPr>
            <a:picLocks noChangeAspect="1" noChangeArrowheads="1"/>
          </p:cNvPicPr>
          <p:nvPr/>
        </p:nvPicPr>
        <p:blipFill>
          <a:blip r:embed="rId7" cstate="print"/>
          <a:srcRect/>
          <a:stretch>
            <a:fillRect/>
          </a:stretch>
        </p:blipFill>
        <p:spPr bwMode="auto">
          <a:xfrm>
            <a:off x="5929313" y="3214688"/>
            <a:ext cx="1100137" cy="18049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3394">
                                            <p:txEl>
                                              <p:pRg st="0" end="0"/>
                                            </p:txEl>
                                          </p:spTgt>
                                        </p:tgtEl>
                                        <p:attrNameLst>
                                          <p:attrName>style.visibility</p:attrName>
                                        </p:attrNameLst>
                                      </p:cBhvr>
                                      <p:to>
                                        <p:strVal val="visible"/>
                                      </p:to>
                                    </p:set>
                                    <p:animEffect transition="in" filter="dissolve">
                                      <p:cBhvr>
                                        <p:cTn id="7" dur="500"/>
                                        <p:tgtEl>
                                          <p:spTgt spid="44339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43396"/>
                                        </p:tgtEl>
                                        <p:attrNameLst>
                                          <p:attrName>style.visibility</p:attrName>
                                        </p:attrNameLst>
                                      </p:cBhvr>
                                      <p:to>
                                        <p:strVal val="visible"/>
                                      </p:to>
                                    </p:set>
                                    <p:animEffect transition="in" filter="dissolve">
                                      <p:cBhvr>
                                        <p:cTn id="10" dur="500"/>
                                        <p:tgtEl>
                                          <p:spTgt spid="44339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443396"/>
                                        </p:tgtEl>
                                      </p:cBhvr>
                                    </p:animEffect>
                                    <p:set>
                                      <p:cBhvr>
                                        <p:cTn id="15" dur="1" fill="hold">
                                          <p:stCondLst>
                                            <p:cond delay="499"/>
                                          </p:stCondLst>
                                        </p:cTn>
                                        <p:tgtEl>
                                          <p:spTgt spid="443396"/>
                                        </p:tgtEl>
                                        <p:attrNameLst>
                                          <p:attrName>style.visibility</p:attrName>
                                        </p:attrNameLst>
                                      </p:cBhvr>
                                      <p:to>
                                        <p:strVal val="hidden"/>
                                      </p:to>
                                    </p:set>
                                  </p:childTnLst>
                                </p:cTn>
                              </p:par>
                            </p:childTnLst>
                          </p:cTn>
                        </p:par>
                        <p:par>
                          <p:cTn id="16" fill="hold">
                            <p:stCondLst>
                              <p:cond delay="500"/>
                            </p:stCondLst>
                            <p:childTnLst>
                              <p:par>
                                <p:cTn id="17" presetID="9" presetClass="entr" presetSubtype="0" fill="hold" grpId="0" nodeType="afterEffect">
                                  <p:stCondLst>
                                    <p:cond delay="500"/>
                                  </p:stCondLst>
                                  <p:childTnLst>
                                    <p:set>
                                      <p:cBhvr>
                                        <p:cTn id="18" dur="1" fill="hold">
                                          <p:stCondLst>
                                            <p:cond delay="0"/>
                                          </p:stCondLst>
                                        </p:cTn>
                                        <p:tgtEl>
                                          <p:spTgt spid="443394">
                                            <p:txEl>
                                              <p:pRg st="1" end="1"/>
                                            </p:txEl>
                                          </p:spTgt>
                                        </p:tgtEl>
                                        <p:attrNameLst>
                                          <p:attrName>style.visibility</p:attrName>
                                        </p:attrNameLst>
                                      </p:cBhvr>
                                      <p:to>
                                        <p:strVal val="visible"/>
                                      </p:to>
                                    </p:set>
                                    <p:animEffect transition="in" filter="dissolve">
                                      <p:cBhvr>
                                        <p:cTn id="19" dur="500"/>
                                        <p:tgtEl>
                                          <p:spTgt spid="443394">
                                            <p:txEl>
                                              <p:pRg st="1" end="1"/>
                                            </p:txEl>
                                          </p:spTgt>
                                        </p:tgtEl>
                                      </p:cBhvr>
                                    </p:animEffect>
                                  </p:childTnLst>
                                </p:cTn>
                              </p:par>
                            </p:childTnLst>
                          </p:cTn>
                        </p:par>
                        <p:par>
                          <p:cTn id="20" fill="hold">
                            <p:stCondLst>
                              <p:cond delay="1500"/>
                            </p:stCondLst>
                            <p:childTnLst>
                              <p:par>
                                <p:cTn id="21" presetID="9" presetClass="entr" presetSubtype="0" fill="hold" nodeType="afterEffect">
                                  <p:stCondLst>
                                    <p:cond delay="0"/>
                                  </p:stCondLst>
                                  <p:childTnLst>
                                    <p:set>
                                      <p:cBhvr>
                                        <p:cTn id="22" dur="1" fill="hold">
                                          <p:stCondLst>
                                            <p:cond delay="0"/>
                                          </p:stCondLst>
                                        </p:cTn>
                                        <p:tgtEl>
                                          <p:spTgt spid="443397"/>
                                        </p:tgtEl>
                                        <p:attrNameLst>
                                          <p:attrName>style.visibility</p:attrName>
                                        </p:attrNameLst>
                                      </p:cBhvr>
                                      <p:to>
                                        <p:strVal val="visible"/>
                                      </p:to>
                                    </p:set>
                                    <p:animEffect transition="in" filter="dissolve">
                                      <p:cBhvr>
                                        <p:cTn id="23" dur="500"/>
                                        <p:tgtEl>
                                          <p:spTgt spid="44339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443397"/>
                                        </p:tgtEl>
                                      </p:cBhvr>
                                    </p:animEffect>
                                    <p:set>
                                      <p:cBhvr>
                                        <p:cTn id="28" dur="1" fill="hold">
                                          <p:stCondLst>
                                            <p:cond delay="499"/>
                                          </p:stCondLst>
                                        </p:cTn>
                                        <p:tgtEl>
                                          <p:spTgt spid="443397"/>
                                        </p:tgtEl>
                                        <p:attrNameLst>
                                          <p:attrName>style.visibility</p:attrName>
                                        </p:attrNameLst>
                                      </p:cBhvr>
                                      <p:to>
                                        <p:strVal val="hidden"/>
                                      </p:to>
                                    </p:set>
                                  </p:childTnLst>
                                </p:cTn>
                              </p:par>
                            </p:childTnLst>
                          </p:cTn>
                        </p:par>
                        <p:par>
                          <p:cTn id="29" fill="hold">
                            <p:stCondLst>
                              <p:cond delay="500"/>
                            </p:stCondLst>
                            <p:childTnLst>
                              <p:par>
                                <p:cTn id="30" presetID="9" presetClass="entr" presetSubtype="0" fill="hold" grpId="0" nodeType="afterEffect">
                                  <p:stCondLst>
                                    <p:cond delay="500"/>
                                  </p:stCondLst>
                                  <p:childTnLst>
                                    <p:set>
                                      <p:cBhvr>
                                        <p:cTn id="31" dur="1" fill="hold">
                                          <p:stCondLst>
                                            <p:cond delay="0"/>
                                          </p:stCondLst>
                                        </p:cTn>
                                        <p:tgtEl>
                                          <p:spTgt spid="443394">
                                            <p:txEl>
                                              <p:pRg st="2" end="2"/>
                                            </p:txEl>
                                          </p:spTgt>
                                        </p:tgtEl>
                                        <p:attrNameLst>
                                          <p:attrName>style.visibility</p:attrName>
                                        </p:attrNameLst>
                                      </p:cBhvr>
                                      <p:to>
                                        <p:strVal val="visible"/>
                                      </p:to>
                                    </p:set>
                                    <p:animEffect transition="in" filter="dissolve">
                                      <p:cBhvr>
                                        <p:cTn id="32" dur="500"/>
                                        <p:tgtEl>
                                          <p:spTgt spid="443394">
                                            <p:txEl>
                                              <p:pRg st="2" end="2"/>
                                            </p:txEl>
                                          </p:spTgt>
                                        </p:tgtEl>
                                      </p:cBhvr>
                                    </p:animEffect>
                                  </p:childTnLst>
                                </p:cTn>
                              </p:par>
                            </p:childTnLst>
                          </p:cTn>
                        </p:par>
                        <p:par>
                          <p:cTn id="33" fill="hold">
                            <p:stCondLst>
                              <p:cond delay="1500"/>
                            </p:stCondLst>
                            <p:childTnLst>
                              <p:par>
                                <p:cTn id="34" presetID="9" presetClass="entr" presetSubtype="0" fill="hold" nodeType="afterEffect">
                                  <p:stCondLst>
                                    <p:cond delay="0"/>
                                  </p:stCondLst>
                                  <p:childTnLst>
                                    <p:set>
                                      <p:cBhvr>
                                        <p:cTn id="35" dur="1" fill="hold">
                                          <p:stCondLst>
                                            <p:cond delay="0"/>
                                          </p:stCondLst>
                                        </p:cTn>
                                        <p:tgtEl>
                                          <p:spTgt spid="443400"/>
                                        </p:tgtEl>
                                        <p:attrNameLst>
                                          <p:attrName>style.visibility</p:attrName>
                                        </p:attrNameLst>
                                      </p:cBhvr>
                                      <p:to>
                                        <p:strVal val="visible"/>
                                      </p:to>
                                    </p:set>
                                    <p:animEffect transition="in" filter="dissolve">
                                      <p:cBhvr>
                                        <p:cTn id="36" dur="500"/>
                                        <p:tgtEl>
                                          <p:spTgt spid="44340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nodeType="clickEffect">
                                  <p:stCondLst>
                                    <p:cond delay="0"/>
                                  </p:stCondLst>
                                  <p:childTnLst>
                                    <p:animEffect transition="out" filter="blinds(horizontal)">
                                      <p:cBhvr>
                                        <p:cTn id="40" dur="500"/>
                                        <p:tgtEl>
                                          <p:spTgt spid="443400"/>
                                        </p:tgtEl>
                                      </p:cBhvr>
                                    </p:animEffect>
                                    <p:set>
                                      <p:cBhvr>
                                        <p:cTn id="41" dur="1" fill="hold">
                                          <p:stCondLst>
                                            <p:cond delay="499"/>
                                          </p:stCondLst>
                                        </p:cTn>
                                        <p:tgtEl>
                                          <p:spTgt spid="443400"/>
                                        </p:tgtEl>
                                        <p:attrNameLst>
                                          <p:attrName>style.visibility</p:attrName>
                                        </p:attrNameLst>
                                      </p:cBhvr>
                                      <p:to>
                                        <p:strVal val="hidden"/>
                                      </p:to>
                                    </p:set>
                                  </p:childTnLst>
                                </p:cTn>
                              </p:par>
                            </p:childTnLst>
                          </p:cTn>
                        </p:par>
                        <p:par>
                          <p:cTn id="42" fill="hold">
                            <p:stCondLst>
                              <p:cond delay="500"/>
                            </p:stCondLst>
                            <p:childTnLst>
                              <p:par>
                                <p:cTn id="43" presetID="9" presetClass="entr" presetSubtype="0" fill="hold" grpId="0" nodeType="afterEffect">
                                  <p:stCondLst>
                                    <p:cond delay="500"/>
                                  </p:stCondLst>
                                  <p:childTnLst>
                                    <p:set>
                                      <p:cBhvr>
                                        <p:cTn id="44" dur="1" fill="hold">
                                          <p:stCondLst>
                                            <p:cond delay="0"/>
                                          </p:stCondLst>
                                        </p:cTn>
                                        <p:tgtEl>
                                          <p:spTgt spid="443394">
                                            <p:txEl>
                                              <p:pRg st="3" end="3"/>
                                            </p:txEl>
                                          </p:spTgt>
                                        </p:tgtEl>
                                        <p:attrNameLst>
                                          <p:attrName>style.visibility</p:attrName>
                                        </p:attrNameLst>
                                      </p:cBhvr>
                                      <p:to>
                                        <p:strVal val="visible"/>
                                      </p:to>
                                    </p:set>
                                    <p:animEffect transition="in" filter="dissolve">
                                      <p:cBhvr>
                                        <p:cTn id="45" dur="500"/>
                                        <p:tgtEl>
                                          <p:spTgt spid="443394">
                                            <p:txEl>
                                              <p:pRg st="3" end="3"/>
                                            </p:txEl>
                                          </p:spTgt>
                                        </p:tgtEl>
                                      </p:cBhvr>
                                    </p:animEffect>
                                  </p:childTnLst>
                                </p:cTn>
                              </p:par>
                            </p:childTnLst>
                          </p:cTn>
                        </p:par>
                        <p:par>
                          <p:cTn id="46" fill="hold">
                            <p:stCondLst>
                              <p:cond delay="1500"/>
                            </p:stCondLst>
                            <p:childTnLst>
                              <p:par>
                                <p:cTn id="47" presetID="9" presetClass="entr" presetSubtype="0" fill="hold" nodeType="afterEffect">
                                  <p:stCondLst>
                                    <p:cond delay="0"/>
                                  </p:stCondLst>
                                  <p:childTnLst>
                                    <p:set>
                                      <p:cBhvr>
                                        <p:cTn id="48" dur="1" fill="hold">
                                          <p:stCondLst>
                                            <p:cond delay="0"/>
                                          </p:stCondLst>
                                        </p:cTn>
                                        <p:tgtEl>
                                          <p:spTgt spid="443398"/>
                                        </p:tgtEl>
                                        <p:attrNameLst>
                                          <p:attrName>style.visibility</p:attrName>
                                        </p:attrNameLst>
                                      </p:cBhvr>
                                      <p:to>
                                        <p:strVal val="visible"/>
                                      </p:to>
                                    </p:set>
                                    <p:animEffect transition="in" filter="dissolve">
                                      <p:cBhvr>
                                        <p:cTn id="49" dur="500"/>
                                        <p:tgtEl>
                                          <p:spTgt spid="44339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nodeType="clickEffect">
                                  <p:stCondLst>
                                    <p:cond delay="0"/>
                                  </p:stCondLst>
                                  <p:childTnLst>
                                    <p:animEffect transition="out" filter="blinds(horizontal)">
                                      <p:cBhvr>
                                        <p:cTn id="53" dur="500"/>
                                        <p:tgtEl>
                                          <p:spTgt spid="443398"/>
                                        </p:tgtEl>
                                      </p:cBhvr>
                                    </p:animEffect>
                                    <p:set>
                                      <p:cBhvr>
                                        <p:cTn id="54" dur="1" fill="hold">
                                          <p:stCondLst>
                                            <p:cond delay="499"/>
                                          </p:stCondLst>
                                        </p:cTn>
                                        <p:tgtEl>
                                          <p:spTgt spid="443398"/>
                                        </p:tgtEl>
                                        <p:attrNameLst>
                                          <p:attrName>style.visibility</p:attrName>
                                        </p:attrNameLst>
                                      </p:cBhvr>
                                      <p:to>
                                        <p:strVal val="hidden"/>
                                      </p:to>
                                    </p:set>
                                  </p:childTnLst>
                                </p:cTn>
                              </p:par>
                            </p:childTnLst>
                          </p:cTn>
                        </p:par>
                        <p:par>
                          <p:cTn id="55" fill="hold">
                            <p:stCondLst>
                              <p:cond delay="500"/>
                            </p:stCondLst>
                            <p:childTnLst>
                              <p:par>
                                <p:cTn id="56" presetID="9" presetClass="entr" presetSubtype="0" fill="hold" grpId="0" nodeType="afterEffect">
                                  <p:stCondLst>
                                    <p:cond delay="500"/>
                                  </p:stCondLst>
                                  <p:childTnLst>
                                    <p:set>
                                      <p:cBhvr>
                                        <p:cTn id="57" dur="1" fill="hold">
                                          <p:stCondLst>
                                            <p:cond delay="0"/>
                                          </p:stCondLst>
                                        </p:cTn>
                                        <p:tgtEl>
                                          <p:spTgt spid="443394">
                                            <p:txEl>
                                              <p:pRg st="4" end="4"/>
                                            </p:txEl>
                                          </p:spTgt>
                                        </p:tgtEl>
                                        <p:attrNameLst>
                                          <p:attrName>style.visibility</p:attrName>
                                        </p:attrNameLst>
                                      </p:cBhvr>
                                      <p:to>
                                        <p:strVal val="visible"/>
                                      </p:to>
                                    </p:set>
                                    <p:animEffect transition="in" filter="dissolve">
                                      <p:cBhvr>
                                        <p:cTn id="58" dur="500"/>
                                        <p:tgtEl>
                                          <p:spTgt spid="443394">
                                            <p:txEl>
                                              <p:pRg st="4" end="4"/>
                                            </p:txEl>
                                          </p:spTgt>
                                        </p:tgtEl>
                                      </p:cBhvr>
                                    </p:animEffect>
                                  </p:childTnLst>
                                </p:cTn>
                              </p:par>
                            </p:childTnLst>
                          </p:cTn>
                        </p:par>
                        <p:par>
                          <p:cTn id="59" fill="hold">
                            <p:stCondLst>
                              <p:cond delay="1500"/>
                            </p:stCondLst>
                            <p:childTnLst>
                              <p:par>
                                <p:cTn id="60" presetID="9" presetClass="entr" presetSubtype="0" fill="hold" nodeType="afterEffect">
                                  <p:stCondLst>
                                    <p:cond delay="0"/>
                                  </p:stCondLst>
                                  <p:childTnLst>
                                    <p:set>
                                      <p:cBhvr>
                                        <p:cTn id="61" dur="1" fill="hold">
                                          <p:stCondLst>
                                            <p:cond delay="0"/>
                                          </p:stCondLst>
                                        </p:cTn>
                                        <p:tgtEl>
                                          <p:spTgt spid="443399"/>
                                        </p:tgtEl>
                                        <p:attrNameLst>
                                          <p:attrName>style.visibility</p:attrName>
                                        </p:attrNameLst>
                                      </p:cBhvr>
                                      <p:to>
                                        <p:strVal val="visible"/>
                                      </p:to>
                                    </p:set>
                                    <p:animEffect transition="in" filter="dissolve">
                                      <p:cBhvr>
                                        <p:cTn id="62" dur="500"/>
                                        <p:tgtEl>
                                          <p:spTgt spid="443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4"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2" cstate="print"/>
          <a:srcRect/>
          <a:stretch>
            <a:fillRect/>
          </a:stretch>
        </p:blipFill>
        <p:spPr bwMode="auto">
          <a:xfrm>
            <a:off x="762000" y="4191000"/>
            <a:ext cx="1905000" cy="1281113"/>
          </a:xfrm>
          <a:prstGeom prst="rect">
            <a:avLst/>
          </a:prstGeom>
          <a:noFill/>
          <a:ln w="9525">
            <a:noFill/>
            <a:miter lim="800000"/>
            <a:headEnd/>
            <a:tailEnd/>
          </a:ln>
        </p:spPr>
      </p:pic>
      <p:pic>
        <p:nvPicPr>
          <p:cNvPr id="138246" name="Picture 6"/>
          <p:cNvPicPr>
            <a:picLocks noChangeAspect="1" noChangeArrowheads="1"/>
          </p:cNvPicPr>
          <p:nvPr/>
        </p:nvPicPr>
        <p:blipFill>
          <a:blip r:embed="rId3" cstate="print"/>
          <a:srcRect/>
          <a:stretch>
            <a:fillRect/>
          </a:stretch>
        </p:blipFill>
        <p:spPr bwMode="auto">
          <a:xfrm>
            <a:off x="3355975" y="3581400"/>
            <a:ext cx="1292225" cy="1524000"/>
          </a:xfrm>
          <a:prstGeom prst="rect">
            <a:avLst/>
          </a:prstGeom>
          <a:noFill/>
          <a:ln w="9525">
            <a:noFill/>
            <a:miter lim="800000"/>
            <a:headEnd/>
            <a:tailEnd/>
          </a:ln>
        </p:spPr>
      </p:pic>
      <p:pic>
        <p:nvPicPr>
          <p:cNvPr id="138247" name="Picture 7"/>
          <p:cNvPicPr>
            <a:picLocks noChangeAspect="1" noChangeArrowheads="1"/>
          </p:cNvPicPr>
          <p:nvPr/>
        </p:nvPicPr>
        <p:blipFill>
          <a:blip r:embed="rId4" cstate="print"/>
          <a:srcRect/>
          <a:stretch>
            <a:fillRect/>
          </a:stretch>
        </p:blipFill>
        <p:spPr bwMode="auto">
          <a:xfrm>
            <a:off x="4191000" y="4343400"/>
            <a:ext cx="912813" cy="1066800"/>
          </a:xfrm>
          <a:prstGeom prst="rect">
            <a:avLst/>
          </a:prstGeom>
          <a:noFill/>
          <a:ln w="9525">
            <a:noFill/>
            <a:miter lim="800000"/>
            <a:headEnd/>
            <a:tailEnd/>
          </a:ln>
        </p:spPr>
      </p:pic>
      <p:sp>
        <p:nvSpPr>
          <p:cNvPr id="138248" name="Text Box 8"/>
          <p:cNvSpPr txBox="1">
            <a:spLocks noChangeArrowheads="1"/>
          </p:cNvSpPr>
          <p:nvPr/>
        </p:nvSpPr>
        <p:spPr bwMode="auto">
          <a:xfrm>
            <a:off x="762000" y="5638800"/>
            <a:ext cx="1557338" cy="549275"/>
          </a:xfrm>
          <a:prstGeom prst="rect">
            <a:avLst/>
          </a:prstGeom>
          <a:noFill/>
          <a:ln w="9525">
            <a:noFill/>
            <a:miter lim="800000"/>
            <a:headEnd/>
            <a:tailEnd/>
          </a:ln>
          <a:effectLst/>
        </p:spPr>
        <p:txBody>
          <a:bodyPr wrap="none" lIns="92075" tIns="46038" rIns="92075" bIns="46038">
            <a:spAutoFit/>
          </a:bodyPr>
          <a:lstStyle/>
          <a:p>
            <a:pPr algn="r" rtl="1" fontAlgn="auto">
              <a:spcAft>
                <a:spcPts val="0"/>
              </a:spcAft>
              <a:defRPr/>
            </a:pPr>
            <a:r>
              <a:rPr lang="en-US" sz="3000">
                <a:solidFill>
                  <a:schemeClr val="folHlink"/>
                </a:solidFill>
                <a:effectLst>
                  <a:outerShdw blurRad="38100" dist="38100" dir="2700000" algn="tl">
                    <a:srgbClr val="000000"/>
                  </a:outerShdw>
                </a:effectLst>
                <a:latin typeface="+mn-lt"/>
                <a:cs typeface="+mn-cs"/>
              </a:rPr>
              <a:t>Therapy</a:t>
            </a:r>
          </a:p>
        </p:txBody>
      </p:sp>
      <p:sp>
        <p:nvSpPr>
          <p:cNvPr id="138250" name="Text Box 10"/>
          <p:cNvSpPr txBox="1">
            <a:spLocks noChangeArrowheads="1"/>
          </p:cNvSpPr>
          <p:nvPr/>
        </p:nvSpPr>
        <p:spPr bwMode="auto">
          <a:xfrm>
            <a:off x="3276600" y="5562600"/>
            <a:ext cx="1787525" cy="549275"/>
          </a:xfrm>
          <a:prstGeom prst="rect">
            <a:avLst/>
          </a:prstGeom>
          <a:noFill/>
          <a:ln w="9525">
            <a:noFill/>
            <a:miter lim="800000"/>
            <a:headEnd/>
            <a:tailEnd/>
          </a:ln>
          <a:effectLst/>
        </p:spPr>
        <p:txBody>
          <a:bodyPr wrap="none" lIns="92075" tIns="46038" rIns="92075" bIns="46038">
            <a:spAutoFit/>
          </a:bodyPr>
          <a:lstStyle/>
          <a:p>
            <a:pPr algn="r" rtl="1" fontAlgn="auto">
              <a:spcAft>
                <a:spcPts val="0"/>
              </a:spcAft>
              <a:defRPr/>
            </a:pPr>
            <a:r>
              <a:rPr lang="en-US" sz="3000">
                <a:solidFill>
                  <a:schemeClr val="folHlink"/>
                </a:solidFill>
                <a:effectLst>
                  <a:outerShdw blurRad="38100" dist="38100" dir="2700000" algn="tl">
                    <a:srgbClr val="000000"/>
                  </a:outerShdw>
                </a:effectLst>
                <a:latin typeface="+mn-lt"/>
                <a:cs typeface="+mn-cs"/>
              </a:rPr>
              <a:t>Diagnosis</a:t>
            </a:r>
          </a:p>
        </p:txBody>
      </p:sp>
      <p:pic>
        <p:nvPicPr>
          <p:cNvPr id="138256" name="Picture 16"/>
          <p:cNvPicPr>
            <a:picLocks noChangeAspect="1" noChangeArrowheads="1"/>
          </p:cNvPicPr>
          <p:nvPr/>
        </p:nvPicPr>
        <p:blipFill>
          <a:blip r:embed="rId5" cstate="print"/>
          <a:srcRect/>
          <a:stretch>
            <a:fillRect/>
          </a:stretch>
        </p:blipFill>
        <p:spPr bwMode="auto">
          <a:xfrm>
            <a:off x="6324600" y="3962400"/>
            <a:ext cx="1600200" cy="1590675"/>
          </a:xfrm>
          <a:prstGeom prst="rect">
            <a:avLst/>
          </a:prstGeom>
          <a:noFill/>
          <a:ln w="9525">
            <a:noFill/>
            <a:miter lim="800000"/>
            <a:headEnd/>
            <a:tailEnd/>
          </a:ln>
        </p:spPr>
      </p:pic>
      <p:sp>
        <p:nvSpPr>
          <p:cNvPr id="138257" name="Text Box 17"/>
          <p:cNvSpPr txBox="1">
            <a:spLocks noChangeArrowheads="1"/>
          </p:cNvSpPr>
          <p:nvPr/>
        </p:nvSpPr>
        <p:spPr bwMode="auto">
          <a:xfrm>
            <a:off x="6096000" y="5638800"/>
            <a:ext cx="1793875" cy="549275"/>
          </a:xfrm>
          <a:prstGeom prst="rect">
            <a:avLst/>
          </a:prstGeom>
          <a:noFill/>
          <a:ln w="9525">
            <a:noFill/>
            <a:miter lim="800000"/>
            <a:headEnd/>
            <a:tailEnd/>
          </a:ln>
          <a:effectLst/>
        </p:spPr>
        <p:txBody>
          <a:bodyPr wrap="none" lIns="92075" tIns="46038" rIns="92075" bIns="46038">
            <a:spAutoFit/>
          </a:bodyPr>
          <a:lstStyle/>
          <a:p>
            <a:pPr algn="r" rtl="1" fontAlgn="auto">
              <a:spcAft>
                <a:spcPts val="0"/>
              </a:spcAft>
              <a:defRPr/>
            </a:pPr>
            <a:r>
              <a:rPr lang="en-US" sz="3000">
                <a:solidFill>
                  <a:schemeClr val="folHlink"/>
                </a:solidFill>
                <a:effectLst>
                  <a:outerShdw blurRad="38100" dist="38100" dir="2700000" algn="tl">
                    <a:srgbClr val="000000"/>
                  </a:outerShdw>
                </a:effectLst>
                <a:latin typeface="+mn-lt"/>
                <a:cs typeface="+mn-cs"/>
              </a:rPr>
              <a:t>Prognosis</a:t>
            </a:r>
          </a:p>
        </p:txBody>
      </p:sp>
      <p:pic>
        <p:nvPicPr>
          <p:cNvPr id="138258" name="Picture 18"/>
          <p:cNvPicPr>
            <a:picLocks noChangeAspect="1" noChangeArrowheads="1"/>
          </p:cNvPicPr>
          <p:nvPr/>
        </p:nvPicPr>
        <p:blipFill>
          <a:blip r:embed="rId6" cstate="print"/>
          <a:srcRect/>
          <a:stretch>
            <a:fillRect/>
          </a:stretch>
        </p:blipFill>
        <p:spPr bwMode="auto">
          <a:xfrm>
            <a:off x="547688" y="3581400"/>
            <a:ext cx="744537" cy="795338"/>
          </a:xfrm>
          <a:prstGeom prst="rect">
            <a:avLst/>
          </a:prstGeom>
          <a:noFill/>
          <a:ln w="9525">
            <a:noFill/>
            <a:miter lim="800000"/>
            <a:headEnd/>
            <a:tailEnd/>
          </a:ln>
        </p:spPr>
      </p:pic>
      <p:sp>
        <p:nvSpPr>
          <p:cNvPr id="64522" name="Rectangle 19"/>
          <p:cNvSpPr>
            <a:spLocks noChangeArrowheads="1"/>
          </p:cNvSpPr>
          <p:nvPr/>
        </p:nvSpPr>
        <p:spPr bwMode="auto">
          <a:xfrm>
            <a:off x="785813" y="285750"/>
            <a:ext cx="7772400" cy="1143000"/>
          </a:xfrm>
          <a:prstGeom prst="rect">
            <a:avLst/>
          </a:prstGeom>
          <a:solidFill>
            <a:srgbClr val="DDFFDD"/>
          </a:solidFill>
          <a:ln w="9525">
            <a:noFill/>
            <a:miter lim="800000"/>
            <a:headEnd/>
            <a:tailEnd/>
          </a:ln>
        </p:spPr>
        <p:txBody>
          <a:bodyPr anchor="ctr"/>
          <a:lstStyle/>
          <a:p>
            <a:pPr algn="ctr" rtl="1"/>
            <a:r>
              <a:rPr lang="en-US" sz="4400" dirty="0">
                <a:solidFill>
                  <a:srgbClr val="000000"/>
                </a:solidFill>
                <a:latin typeface="Calibri" pitchFamily="34" charset="0"/>
              </a:rPr>
              <a:t>Problems in Posing Answerable Questions</a:t>
            </a:r>
            <a:endParaRPr lang="en-US" sz="4400" dirty="0">
              <a:solidFill>
                <a:srgbClr val="000000"/>
              </a:solidFill>
              <a:latin typeface="Times New Roman" pitchFamily="18" charset="0"/>
            </a:endParaRPr>
          </a:p>
        </p:txBody>
      </p:sp>
      <p:sp>
        <p:nvSpPr>
          <p:cNvPr id="138261" name="Rectangle 21"/>
          <p:cNvSpPr>
            <a:spLocks noGrp="1" noChangeArrowheads="1"/>
          </p:cNvSpPr>
          <p:nvPr>
            <p:ph type="body" idx="1"/>
          </p:nvPr>
        </p:nvSpPr>
        <p:spPr>
          <a:xfrm>
            <a:off x="685800" y="1981200"/>
            <a:ext cx="7772400" cy="1295400"/>
          </a:xfrm>
        </p:spPr>
        <p:txBody>
          <a:bodyPr/>
          <a:lstStyle/>
          <a:p>
            <a:pPr marL="609600" indent="-609600">
              <a:buClr>
                <a:schemeClr val="tx1"/>
              </a:buClr>
              <a:buFont typeface="Wingdings" pitchFamily="2" charset="2"/>
              <a:buAutoNum type="arabicPeriod"/>
            </a:pPr>
            <a:r>
              <a:rPr lang="en-US" smtClean="0">
                <a:solidFill>
                  <a:schemeClr val="folHlink"/>
                </a:solidFill>
                <a:latin typeface="Tahoma" pitchFamily="34" charset="0"/>
                <a:cs typeface="Tahoma" pitchFamily="34" charset="0"/>
              </a:rPr>
              <a:t>When we‘re puzzled by a patient but don’t know where to start.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2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38258"/>
                                        </p:tgtEl>
                                        <p:attrNameLst>
                                          <p:attrName>style.visibility</p:attrName>
                                        </p:attrNameLst>
                                      </p:cBhvr>
                                      <p:to>
                                        <p:strVal val="visible"/>
                                      </p:to>
                                    </p:set>
                                    <p:animEffect transition="in" filter="dissolve">
                                      <p:cBhvr>
                                        <p:cTn id="11" dur="500"/>
                                        <p:tgtEl>
                                          <p:spTgt spid="138258"/>
                                        </p:tgtEl>
                                      </p:cBhvr>
                                    </p:animEffect>
                                  </p:childTnLst>
                                </p:cTn>
                              </p:par>
                            </p:childTnLst>
                          </p:cTn>
                        </p:par>
                        <p:par>
                          <p:cTn id="12" fill="hold">
                            <p:stCondLst>
                              <p:cond delay="500"/>
                            </p:stCondLst>
                            <p:childTnLst>
                              <p:par>
                                <p:cTn id="13" presetID="9"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38242"/>
                                        </p:tgtEl>
                                        <p:attrNameLst>
                                          <p:attrName>style.visibility</p:attrName>
                                        </p:attrNameLst>
                                      </p:cBhvr>
                                      <p:to>
                                        <p:strVal val="visible"/>
                                      </p:to>
                                    </p:set>
                                    <p:animEffect transition="in" filter="dissolve">
                                      <p:cBhvr>
                                        <p:cTn id="15" dur="500"/>
                                        <p:tgtEl>
                                          <p:spTgt spid="138242"/>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138248"/>
                                        </p:tgtEl>
                                        <p:attrNameLst>
                                          <p:attrName>style.visibility</p:attrName>
                                        </p:attrNameLst>
                                      </p:cBhvr>
                                      <p:to>
                                        <p:strVal val="visible"/>
                                      </p:to>
                                    </p:set>
                                    <p:animEffect transition="in" filter="dissolve">
                                      <p:cBhvr>
                                        <p:cTn id="19" dur="500"/>
                                        <p:tgtEl>
                                          <p:spTgt spid="138248"/>
                                        </p:tgtEl>
                                      </p:cBhvr>
                                    </p:animEffect>
                                  </p:childTnLst>
                                </p:cTn>
                              </p:par>
                            </p:childTnLst>
                          </p:cTn>
                        </p:par>
                        <p:par>
                          <p:cTn id="20" fill="hold">
                            <p:stCondLst>
                              <p:cond delay="1500"/>
                            </p:stCondLst>
                            <p:childTnLst>
                              <p:par>
                                <p:cTn id="21" presetID="9" presetClass="entr" presetSubtype="0" fill="hold" nodeType="afterEffect">
                                  <p:stCondLst>
                                    <p:cond delay="1000"/>
                                  </p:stCondLst>
                                  <p:childTnLst>
                                    <p:set>
                                      <p:cBhvr>
                                        <p:cTn id="22" dur="1" fill="hold">
                                          <p:stCondLst>
                                            <p:cond delay="0"/>
                                          </p:stCondLst>
                                        </p:cTn>
                                        <p:tgtEl>
                                          <p:spTgt spid="138246"/>
                                        </p:tgtEl>
                                        <p:attrNameLst>
                                          <p:attrName>style.visibility</p:attrName>
                                        </p:attrNameLst>
                                      </p:cBhvr>
                                      <p:to>
                                        <p:strVal val="visible"/>
                                      </p:to>
                                    </p:set>
                                    <p:animEffect transition="in" filter="dissolve">
                                      <p:cBhvr>
                                        <p:cTn id="23" dur="500"/>
                                        <p:tgtEl>
                                          <p:spTgt spid="138246"/>
                                        </p:tgtEl>
                                      </p:cBhvr>
                                    </p:animEffect>
                                  </p:childTnLst>
                                </p:cTn>
                              </p:par>
                            </p:childTnLst>
                          </p:cTn>
                        </p:par>
                        <p:par>
                          <p:cTn id="24" fill="hold">
                            <p:stCondLst>
                              <p:cond delay="3000"/>
                            </p:stCondLst>
                            <p:childTnLst>
                              <p:par>
                                <p:cTn id="25" presetID="9" presetClass="entr" presetSubtype="0" fill="hold" nodeType="afterEffect">
                                  <p:stCondLst>
                                    <p:cond delay="0"/>
                                  </p:stCondLst>
                                  <p:childTnLst>
                                    <p:set>
                                      <p:cBhvr>
                                        <p:cTn id="26" dur="1" fill="hold">
                                          <p:stCondLst>
                                            <p:cond delay="0"/>
                                          </p:stCondLst>
                                        </p:cTn>
                                        <p:tgtEl>
                                          <p:spTgt spid="138247"/>
                                        </p:tgtEl>
                                        <p:attrNameLst>
                                          <p:attrName>style.visibility</p:attrName>
                                        </p:attrNameLst>
                                      </p:cBhvr>
                                      <p:to>
                                        <p:strVal val="visible"/>
                                      </p:to>
                                    </p:set>
                                    <p:animEffect transition="in" filter="dissolve">
                                      <p:cBhvr>
                                        <p:cTn id="27" dur="500"/>
                                        <p:tgtEl>
                                          <p:spTgt spid="138247"/>
                                        </p:tgtEl>
                                      </p:cBhvr>
                                    </p:animEffect>
                                  </p:childTnLst>
                                </p:cTn>
                              </p:par>
                            </p:childTnLst>
                          </p:cTn>
                        </p:par>
                        <p:par>
                          <p:cTn id="28" fill="hold">
                            <p:stCondLst>
                              <p:cond delay="3500"/>
                            </p:stCondLst>
                            <p:childTnLst>
                              <p:par>
                                <p:cTn id="29" presetID="9" presetClass="entr" presetSubtype="0" fill="hold" grpId="0" nodeType="afterEffect">
                                  <p:stCondLst>
                                    <p:cond delay="0"/>
                                  </p:stCondLst>
                                  <p:childTnLst>
                                    <p:set>
                                      <p:cBhvr>
                                        <p:cTn id="30" dur="1" fill="hold">
                                          <p:stCondLst>
                                            <p:cond delay="0"/>
                                          </p:stCondLst>
                                        </p:cTn>
                                        <p:tgtEl>
                                          <p:spTgt spid="138250"/>
                                        </p:tgtEl>
                                        <p:attrNameLst>
                                          <p:attrName>style.visibility</p:attrName>
                                        </p:attrNameLst>
                                      </p:cBhvr>
                                      <p:to>
                                        <p:strVal val="visible"/>
                                      </p:to>
                                    </p:set>
                                    <p:animEffect transition="in" filter="dissolve">
                                      <p:cBhvr>
                                        <p:cTn id="31" dur="500"/>
                                        <p:tgtEl>
                                          <p:spTgt spid="138250"/>
                                        </p:tgtEl>
                                      </p:cBhvr>
                                    </p:animEffect>
                                  </p:childTnLst>
                                </p:cTn>
                              </p:par>
                            </p:childTnLst>
                          </p:cTn>
                        </p:par>
                        <p:par>
                          <p:cTn id="32" fill="hold">
                            <p:stCondLst>
                              <p:cond delay="4000"/>
                            </p:stCondLst>
                            <p:childTnLst>
                              <p:par>
                                <p:cTn id="33" presetID="9" presetClass="entr" presetSubtype="0" fill="hold" nodeType="afterEffect">
                                  <p:stCondLst>
                                    <p:cond delay="1000"/>
                                  </p:stCondLst>
                                  <p:childTnLst>
                                    <p:set>
                                      <p:cBhvr>
                                        <p:cTn id="34" dur="1" fill="hold">
                                          <p:stCondLst>
                                            <p:cond delay="0"/>
                                          </p:stCondLst>
                                        </p:cTn>
                                        <p:tgtEl>
                                          <p:spTgt spid="138256"/>
                                        </p:tgtEl>
                                        <p:attrNameLst>
                                          <p:attrName>style.visibility</p:attrName>
                                        </p:attrNameLst>
                                      </p:cBhvr>
                                      <p:to>
                                        <p:strVal val="visible"/>
                                      </p:to>
                                    </p:set>
                                    <p:animEffect transition="in" filter="dissolve">
                                      <p:cBhvr>
                                        <p:cTn id="35" dur="500"/>
                                        <p:tgtEl>
                                          <p:spTgt spid="138256"/>
                                        </p:tgtEl>
                                      </p:cBhvr>
                                    </p:animEffect>
                                  </p:childTnLst>
                                </p:cTn>
                              </p:par>
                            </p:childTnLst>
                          </p:cTn>
                        </p:par>
                        <p:par>
                          <p:cTn id="36" fill="hold">
                            <p:stCondLst>
                              <p:cond delay="5500"/>
                            </p:stCondLst>
                            <p:childTnLst>
                              <p:par>
                                <p:cTn id="37" presetID="9" presetClass="entr" presetSubtype="0" fill="hold" grpId="0" nodeType="afterEffect">
                                  <p:stCondLst>
                                    <p:cond delay="0"/>
                                  </p:stCondLst>
                                  <p:childTnLst>
                                    <p:set>
                                      <p:cBhvr>
                                        <p:cTn id="38" dur="1" fill="hold">
                                          <p:stCondLst>
                                            <p:cond delay="0"/>
                                          </p:stCondLst>
                                        </p:cTn>
                                        <p:tgtEl>
                                          <p:spTgt spid="138257"/>
                                        </p:tgtEl>
                                        <p:attrNameLst>
                                          <p:attrName>style.visibility</p:attrName>
                                        </p:attrNameLst>
                                      </p:cBhvr>
                                      <p:to>
                                        <p:strVal val="visible"/>
                                      </p:to>
                                    </p:set>
                                    <p:animEffect transition="in" filter="dissolve">
                                      <p:cBhvr>
                                        <p:cTn id="39" dur="500"/>
                                        <p:tgtEl>
                                          <p:spTgt spid="138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utoUpdateAnimBg="0"/>
      <p:bldP spid="138248" grpId="0" autoUpdateAnimBg="0"/>
      <p:bldP spid="138250" grpId="0" autoUpdateAnimBg="0"/>
      <p:bldP spid="138257" grpId="0" autoUpdateAnimBg="0"/>
      <p:bldP spid="13826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p:txBody>
          <a:bodyPr/>
          <a:lstStyle/>
          <a:p>
            <a:pPr marL="609600" indent="-609600">
              <a:buClr>
                <a:schemeClr val="tx1"/>
              </a:buClr>
              <a:buFont typeface="Wingdings" pitchFamily="2" charset="2"/>
              <a:buAutoNum type="arabicPeriod" startAt="2"/>
            </a:pPr>
            <a:r>
              <a:rPr lang="en-US" smtClean="0">
                <a:solidFill>
                  <a:schemeClr val="folHlink"/>
                </a:solidFill>
                <a:latin typeface="Tahoma" pitchFamily="34" charset="0"/>
                <a:cs typeface="Arial" pitchFamily="34" charset="0"/>
              </a:rPr>
              <a:t>When we have trouble articulating the question</a:t>
            </a:r>
            <a:r>
              <a:rPr lang="en-US" b="1" smtClean="0">
                <a:solidFill>
                  <a:schemeClr val="folHlink"/>
                </a:solidFill>
                <a:latin typeface="Tahoma" pitchFamily="34" charset="0"/>
                <a:cs typeface="Arial" pitchFamily="34" charset="0"/>
              </a:rPr>
              <a:t>.</a:t>
            </a:r>
            <a:r>
              <a:rPr lang="en-US" smtClean="0">
                <a:solidFill>
                  <a:schemeClr val="folHlink"/>
                </a:solidFill>
                <a:latin typeface="Tahoma" pitchFamily="34" charset="0"/>
                <a:cs typeface="Arial" pitchFamily="34" charset="0"/>
              </a:rPr>
              <a:t> </a:t>
            </a:r>
          </a:p>
        </p:txBody>
      </p:sp>
      <p:sp>
        <p:nvSpPr>
          <p:cNvPr id="65542" name="Rectangle 19"/>
          <p:cNvSpPr>
            <a:spLocks noChangeArrowheads="1"/>
          </p:cNvSpPr>
          <p:nvPr/>
        </p:nvSpPr>
        <p:spPr bwMode="auto">
          <a:xfrm>
            <a:off x="785813" y="285750"/>
            <a:ext cx="7772400" cy="1143000"/>
          </a:xfrm>
          <a:prstGeom prst="rect">
            <a:avLst/>
          </a:prstGeom>
          <a:solidFill>
            <a:srgbClr val="DDFFDD"/>
          </a:solidFill>
          <a:ln w="9525">
            <a:noFill/>
            <a:miter lim="800000"/>
            <a:headEnd/>
            <a:tailEnd/>
          </a:ln>
        </p:spPr>
        <p:txBody>
          <a:bodyPr anchor="ctr"/>
          <a:lstStyle/>
          <a:p>
            <a:pPr algn="ctr" rtl="1"/>
            <a:r>
              <a:rPr lang="en-US" sz="4400">
                <a:solidFill>
                  <a:schemeClr val="tx2"/>
                </a:solidFill>
                <a:latin typeface="Calibri" pitchFamily="34" charset="0"/>
              </a:rPr>
              <a:t>Problems in Posing Answerable Questions</a:t>
            </a:r>
            <a:endParaRPr lang="en-US" sz="4400">
              <a:solidFill>
                <a:schemeClr val="tx2"/>
              </a:solidFill>
              <a:latin typeface="Times New Roman" pitchFamily="18" charset="0"/>
            </a:endParaRPr>
          </a:p>
        </p:txBody>
      </p:sp>
      <p:sp>
        <p:nvSpPr>
          <p:cNvPr id="65543" name="Title 7"/>
          <p:cNvSpPr>
            <a:spLocks noGrp="1"/>
          </p:cNvSpPr>
          <p:nvPr>
            <p:ph type="title"/>
          </p:nvPr>
        </p:nvSpPr>
        <p:spPr/>
        <p:txBody>
          <a:bodyPr/>
          <a:lstStyle/>
          <a:p>
            <a:endParaRPr lang="x-none"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1524000"/>
          </a:xfrm>
          <a:solidFill>
            <a:srgbClr val="DDFFDD"/>
          </a:solidFill>
        </p:spPr>
        <p:txBody>
          <a:bodyPr/>
          <a:lstStyle/>
          <a:p>
            <a:r>
              <a:rPr lang="en-US" sz="3600" dirty="0" smtClean="0">
                <a:latin typeface="Tahoma" pitchFamily="34" charset="0"/>
                <a:cs typeface="Times New Roman" pitchFamily="18" charset="0"/>
              </a:rPr>
              <a:t>Examples where POE does not confirm DO (surrogate) end points</a:t>
            </a:r>
            <a:r>
              <a:rPr lang="en-US" dirty="0" smtClean="0">
                <a:cs typeface="Times New Roman" pitchFamily="18" charset="0"/>
              </a:rPr>
              <a:t> </a:t>
            </a:r>
          </a:p>
        </p:txBody>
      </p:sp>
      <p:graphicFrame>
        <p:nvGraphicFramePr>
          <p:cNvPr id="136224" name="Group 32"/>
          <p:cNvGraphicFramePr>
            <a:graphicFrameLocks noGrp="1"/>
          </p:cNvGraphicFramePr>
          <p:nvPr/>
        </p:nvGraphicFramePr>
        <p:xfrm>
          <a:off x="381000" y="1752600"/>
          <a:ext cx="8153400" cy="4776788"/>
        </p:xfrm>
        <a:graphic>
          <a:graphicData uri="http://schemas.openxmlformats.org/drawingml/2006/table">
            <a:tbl>
              <a:tblPr/>
              <a:tblGrid>
                <a:gridCol w="2895600"/>
                <a:gridCol w="2743200"/>
                <a:gridCol w="2514600"/>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rgbClr val="000000"/>
                          </a:solidFill>
                          <a:effectLst/>
                          <a:latin typeface="Tahoma" pitchFamily="34" charset="0"/>
                        </a:rPr>
                        <a:t>Disease and intervention</a:t>
                      </a:r>
                      <a:r>
                        <a:rPr kumimoji="0" lang="en-US" sz="2800" b="0" i="0" u="none" strike="noStrike" cap="none" normalizeH="0" baseline="0" dirty="0" smtClean="0">
                          <a:ln>
                            <a:noFill/>
                          </a:ln>
                          <a:solidFill>
                            <a:srgbClr val="000000"/>
                          </a:solidFill>
                          <a:effectLst/>
                          <a:latin typeface="Tahoma" pitchFamily="34" charset="0"/>
                        </a:rPr>
                        <a:t> </a:t>
                      </a:r>
                      <a:endParaRPr kumimoji="0" lang="en-US" sz="28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rgbClr val="000000"/>
                          </a:solidFill>
                          <a:effectLst/>
                          <a:latin typeface="Tahoma" pitchFamily="34" charset="0"/>
                        </a:rPr>
                        <a:t>DOE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smtClean="0">
                          <a:ln>
                            <a:noFill/>
                          </a:ln>
                          <a:solidFill>
                            <a:srgbClr val="000000"/>
                          </a:solidFill>
                          <a:effectLst/>
                          <a:latin typeface="Tahoma" pitchFamily="34" charset="0"/>
                        </a:rPr>
                        <a:t>POE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0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2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6221" name="Text Box 29"/>
          <p:cNvSpPr txBox="1">
            <a:spLocks noChangeArrowheads="1"/>
          </p:cNvSpPr>
          <p:nvPr/>
        </p:nvSpPr>
        <p:spPr bwMode="auto">
          <a:xfrm>
            <a:off x="457200" y="2971800"/>
            <a:ext cx="2895600" cy="1570038"/>
          </a:xfrm>
          <a:prstGeom prst="rect">
            <a:avLst/>
          </a:prstGeom>
          <a:noFill/>
          <a:ln w="9525">
            <a:noFill/>
            <a:miter lim="800000"/>
            <a:headEnd/>
            <a:tailEnd/>
          </a:ln>
          <a:effectLst/>
        </p:spPr>
        <p:txBody>
          <a:bodyPr>
            <a:spAutoFit/>
          </a:bodyPr>
          <a:lstStyle/>
          <a:p>
            <a:pPr rtl="1" fontAlgn="auto">
              <a:spcBef>
                <a:spcPts val="0"/>
              </a:spcBef>
              <a:spcAft>
                <a:spcPts val="0"/>
              </a:spcAft>
              <a:defRPr/>
            </a:pPr>
            <a:r>
              <a:rPr lang="en-US" sz="2400" dirty="0">
                <a:solidFill>
                  <a:srgbClr val="000000"/>
                </a:solidFill>
                <a:latin typeface="+mn-lt"/>
                <a:cs typeface="Arial" charset="0"/>
              </a:rPr>
              <a:t>Ventricular arrhythmia after MI and use of </a:t>
            </a:r>
            <a:r>
              <a:rPr lang="en-US" sz="2400" dirty="0" err="1">
                <a:solidFill>
                  <a:srgbClr val="000000"/>
                </a:solidFill>
                <a:latin typeface="+mn-lt"/>
                <a:cs typeface="Arial" charset="0"/>
              </a:rPr>
              <a:t>lidocaine</a:t>
            </a:r>
            <a:r>
              <a:rPr lang="en-US" sz="2400" dirty="0">
                <a:solidFill>
                  <a:srgbClr val="000000"/>
                </a:solidFill>
                <a:latin typeface="+mn-lt"/>
                <a:cs typeface="Arial" charset="0"/>
              </a:rPr>
              <a:t> prophylaxis</a:t>
            </a:r>
            <a:endParaRPr lang="en-US" dirty="0">
              <a:solidFill>
                <a:srgbClr val="000000"/>
              </a:solidFill>
              <a:effectLst>
                <a:outerShdw blurRad="38100" dist="38100" dir="2700000" algn="tl">
                  <a:srgbClr val="000000"/>
                </a:outerShdw>
              </a:effectLst>
              <a:latin typeface="+mn-lt"/>
              <a:cs typeface="+mn-cs"/>
            </a:endParaRPr>
          </a:p>
        </p:txBody>
      </p:sp>
      <p:sp>
        <p:nvSpPr>
          <p:cNvPr id="136223" name="Text Box 31"/>
          <p:cNvSpPr txBox="1">
            <a:spLocks noChangeArrowheads="1"/>
          </p:cNvSpPr>
          <p:nvPr/>
        </p:nvSpPr>
        <p:spPr bwMode="auto">
          <a:xfrm>
            <a:off x="3276600" y="3041650"/>
            <a:ext cx="2743200" cy="1200150"/>
          </a:xfrm>
          <a:prstGeom prst="rect">
            <a:avLst/>
          </a:prstGeom>
          <a:noFill/>
          <a:ln w="9525">
            <a:noFill/>
            <a:miter lim="800000"/>
            <a:headEnd/>
            <a:tailEnd/>
          </a:ln>
        </p:spPr>
        <p:txBody>
          <a:bodyPr>
            <a:spAutoFit/>
          </a:bodyPr>
          <a:lstStyle/>
          <a:p>
            <a:r>
              <a:rPr lang="en-US" sz="2400" dirty="0">
                <a:solidFill>
                  <a:srgbClr val="000000"/>
                </a:solidFill>
                <a:latin typeface="Calibri" pitchFamily="34" charset="0"/>
              </a:rPr>
              <a:t>Decreased risk of ventricular arrhythmia</a:t>
            </a:r>
          </a:p>
        </p:txBody>
      </p:sp>
      <p:sp>
        <p:nvSpPr>
          <p:cNvPr id="136225" name="Text Box 33"/>
          <p:cNvSpPr txBox="1">
            <a:spLocks noChangeArrowheads="1"/>
          </p:cNvSpPr>
          <p:nvPr/>
        </p:nvSpPr>
        <p:spPr bwMode="auto">
          <a:xfrm>
            <a:off x="6115050" y="2971800"/>
            <a:ext cx="2343150" cy="830263"/>
          </a:xfrm>
          <a:prstGeom prst="rect">
            <a:avLst/>
          </a:prstGeom>
          <a:noFill/>
          <a:ln w="9525">
            <a:noFill/>
            <a:miter lim="800000"/>
            <a:headEnd/>
            <a:tailEnd/>
          </a:ln>
          <a:effectLst/>
        </p:spPr>
        <p:txBody>
          <a:bodyPr>
            <a:spAutoFit/>
          </a:bodyPr>
          <a:lstStyle/>
          <a:p>
            <a:pPr rtl="1" fontAlgn="auto">
              <a:spcBef>
                <a:spcPts val="0"/>
              </a:spcBef>
              <a:spcAft>
                <a:spcPts val="0"/>
              </a:spcAft>
              <a:defRPr/>
            </a:pPr>
            <a:r>
              <a:rPr lang="en-US" sz="2400" dirty="0">
                <a:solidFill>
                  <a:srgbClr val="000000"/>
                </a:solidFill>
                <a:latin typeface="+mn-lt"/>
                <a:cs typeface="Arial" charset="0"/>
              </a:rPr>
              <a:t>Increase in mortality</a:t>
            </a:r>
            <a:r>
              <a:rPr lang="en-US" sz="2400" dirty="0">
                <a:solidFill>
                  <a:srgbClr val="000000"/>
                </a:solidFill>
                <a:latin typeface="Times New Roman" pitchFamily="18" charset="0"/>
                <a:cs typeface="Arial" charset="0"/>
              </a:rPr>
              <a:t> </a:t>
            </a:r>
            <a:endParaRPr lang="en-US" dirty="0">
              <a:solidFill>
                <a:srgbClr val="000000"/>
              </a:solidFill>
              <a:effectLst>
                <a:outerShdw blurRad="38100" dist="38100" dir="2700000" algn="tl">
                  <a:srgbClr val="000000"/>
                </a:outerShdw>
              </a:effectLst>
              <a:latin typeface="+mn-lt"/>
              <a:cs typeface="+mn-cs"/>
            </a:endParaRPr>
          </a:p>
        </p:txBody>
      </p:sp>
      <p:sp>
        <p:nvSpPr>
          <p:cNvPr id="136226" name="Text Box 34"/>
          <p:cNvSpPr txBox="1">
            <a:spLocks noChangeArrowheads="1"/>
          </p:cNvSpPr>
          <p:nvPr/>
        </p:nvSpPr>
        <p:spPr bwMode="auto">
          <a:xfrm>
            <a:off x="381000" y="4572000"/>
            <a:ext cx="2743200" cy="830263"/>
          </a:xfrm>
          <a:prstGeom prst="rect">
            <a:avLst/>
          </a:prstGeom>
          <a:noFill/>
          <a:ln w="9525">
            <a:noFill/>
            <a:miter lim="800000"/>
            <a:headEnd/>
            <a:tailEnd/>
          </a:ln>
        </p:spPr>
        <p:txBody>
          <a:bodyPr>
            <a:spAutoFit/>
          </a:bodyPr>
          <a:lstStyle/>
          <a:p>
            <a:pPr rtl="1"/>
            <a:r>
              <a:rPr lang="en-US" sz="2400" dirty="0">
                <a:solidFill>
                  <a:srgbClr val="000000"/>
                </a:solidFill>
                <a:latin typeface="Calibri" pitchFamily="34" charset="0"/>
              </a:rPr>
              <a:t>Heart failure and use of </a:t>
            </a:r>
            <a:r>
              <a:rPr lang="en-US" sz="2400" dirty="0" err="1">
                <a:solidFill>
                  <a:srgbClr val="000000"/>
                </a:solidFill>
                <a:latin typeface="Calibri" pitchFamily="34" charset="0"/>
              </a:rPr>
              <a:t>digoxin</a:t>
            </a:r>
            <a:endParaRPr lang="en-US" sz="2400" dirty="0">
              <a:solidFill>
                <a:srgbClr val="000000"/>
              </a:solidFill>
              <a:latin typeface="Calibri" pitchFamily="34" charset="0"/>
            </a:endParaRPr>
          </a:p>
        </p:txBody>
      </p:sp>
      <p:sp>
        <p:nvSpPr>
          <p:cNvPr id="136227" name="Text Box 35"/>
          <p:cNvSpPr txBox="1">
            <a:spLocks noChangeArrowheads="1"/>
          </p:cNvSpPr>
          <p:nvPr/>
        </p:nvSpPr>
        <p:spPr bwMode="auto">
          <a:xfrm>
            <a:off x="3276600" y="4572000"/>
            <a:ext cx="2743200" cy="830263"/>
          </a:xfrm>
          <a:prstGeom prst="rect">
            <a:avLst/>
          </a:prstGeom>
          <a:noFill/>
          <a:ln w="9525">
            <a:noFill/>
            <a:miter lim="800000"/>
            <a:headEnd/>
            <a:tailEnd/>
          </a:ln>
        </p:spPr>
        <p:txBody>
          <a:bodyPr>
            <a:spAutoFit/>
          </a:bodyPr>
          <a:lstStyle/>
          <a:p>
            <a:r>
              <a:rPr lang="en-US" sz="2400" dirty="0">
                <a:solidFill>
                  <a:srgbClr val="000000"/>
                </a:solidFill>
                <a:latin typeface="Calibri" pitchFamily="34" charset="0"/>
              </a:rPr>
              <a:t>Increase in exercise tolerance</a:t>
            </a:r>
          </a:p>
        </p:txBody>
      </p:sp>
      <p:sp>
        <p:nvSpPr>
          <p:cNvPr id="136228" name="Text Box 36"/>
          <p:cNvSpPr txBox="1">
            <a:spLocks noChangeArrowheads="1"/>
          </p:cNvSpPr>
          <p:nvPr/>
        </p:nvSpPr>
        <p:spPr bwMode="auto">
          <a:xfrm>
            <a:off x="6172200" y="4572000"/>
            <a:ext cx="2209800" cy="830263"/>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400" dirty="0">
                <a:solidFill>
                  <a:srgbClr val="000000"/>
                </a:solidFill>
                <a:latin typeface="+mn-lt"/>
                <a:cs typeface="Arial" charset="0"/>
              </a:rPr>
              <a:t>No effect on mortality</a:t>
            </a:r>
            <a:endParaRPr lang="en-US" dirty="0">
              <a:solidFill>
                <a:srgbClr val="000000"/>
              </a:solidFill>
              <a:effectLst>
                <a:outerShdw blurRad="38100" dist="38100" dir="2700000" algn="tl">
                  <a:srgbClr val="000000"/>
                </a:outerShdw>
              </a:effectLst>
              <a:latin typeface="+mn-lt"/>
              <a:cs typeface="+mn-cs"/>
            </a:endParaRPr>
          </a:p>
        </p:txBody>
      </p:sp>
      <p:sp>
        <p:nvSpPr>
          <p:cNvPr id="136229" name="Text Box 37"/>
          <p:cNvSpPr txBox="1">
            <a:spLocks noChangeArrowheads="1"/>
          </p:cNvSpPr>
          <p:nvPr/>
        </p:nvSpPr>
        <p:spPr bwMode="auto">
          <a:xfrm>
            <a:off x="381000" y="5562600"/>
            <a:ext cx="2819400" cy="830263"/>
          </a:xfrm>
          <a:prstGeom prst="rect">
            <a:avLst/>
          </a:prstGeom>
          <a:noFill/>
          <a:ln w="9525">
            <a:noFill/>
            <a:miter lim="800000"/>
            <a:headEnd/>
            <a:tailEnd/>
          </a:ln>
          <a:effectLst/>
        </p:spPr>
        <p:txBody>
          <a:bodyPr>
            <a:spAutoFit/>
          </a:bodyPr>
          <a:lstStyle/>
          <a:p>
            <a:pPr rtl="1" fontAlgn="auto">
              <a:spcBef>
                <a:spcPts val="0"/>
              </a:spcBef>
              <a:spcAft>
                <a:spcPts val="0"/>
              </a:spcAft>
              <a:defRPr/>
            </a:pPr>
            <a:r>
              <a:rPr lang="en-US" sz="2400" dirty="0">
                <a:solidFill>
                  <a:srgbClr val="000000"/>
                </a:solidFill>
                <a:latin typeface="+mn-lt"/>
                <a:cs typeface="Arial" charset="0"/>
              </a:rPr>
              <a:t>Blood lipid lowering and </a:t>
            </a:r>
            <a:r>
              <a:rPr lang="en-US" sz="2400" dirty="0" err="1">
                <a:solidFill>
                  <a:srgbClr val="000000"/>
                </a:solidFill>
                <a:latin typeface="+mn-lt"/>
                <a:cs typeface="Arial" charset="0"/>
              </a:rPr>
              <a:t>clofibrate</a:t>
            </a:r>
            <a:endParaRPr lang="en-US" dirty="0">
              <a:solidFill>
                <a:srgbClr val="000000"/>
              </a:solidFill>
              <a:effectLst>
                <a:outerShdw blurRad="38100" dist="38100" dir="2700000" algn="tl">
                  <a:srgbClr val="000000"/>
                </a:outerShdw>
              </a:effectLst>
              <a:latin typeface="+mn-lt"/>
              <a:cs typeface="+mn-cs"/>
            </a:endParaRPr>
          </a:p>
        </p:txBody>
      </p:sp>
      <p:sp>
        <p:nvSpPr>
          <p:cNvPr id="136230" name="Text Box 38"/>
          <p:cNvSpPr txBox="1">
            <a:spLocks noChangeArrowheads="1"/>
          </p:cNvSpPr>
          <p:nvPr/>
        </p:nvSpPr>
        <p:spPr bwMode="auto">
          <a:xfrm>
            <a:off x="3390900" y="5562600"/>
            <a:ext cx="2514600" cy="830997"/>
          </a:xfrm>
          <a:prstGeom prst="rect">
            <a:avLst/>
          </a:prstGeom>
          <a:noFill/>
          <a:ln w="9525">
            <a:noFill/>
            <a:miter lim="800000"/>
            <a:headEnd/>
            <a:tailEnd/>
          </a:ln>
          <a:effectLst/>
        </p:spPr>
        <p:txBody>
          <a:bodyPr>
            <a:spAutoFit/>
          </a:bodyPr>
          <a:lstStyle/>
          <a:p>
            <a:pPr algn="r" rtl="1" fontAlgn="auto">
              <a:spcBef>
                <a:spcPts val="0"/>
              </a:spcBef>
              <a:spcAft>
                <a:spcPts val="0"/>
              </a:spcAft>
              <a:defRPr/>
            </a:pPr>
            <a:r>
              <a:rPr lang="en-US" sz="2400" dirty="0">
                <a:solidFill>
                  <a:srgbClr val="000000"/>
                </a:solidFill>
                <a:latin typeface="+mn-lt"/>
                <a:cs typeface="Arial" charset="0"/>
              </a:rPr>
              <a:t>Lowered lipid concentration </a:t>
            </a:r>
            <a:endParaRPr lang="en-US" dirty="0">
              <a:solidFill>
                <a:srgbClr val="000000"/>
              </a:solidFill>
              <a:effectLst>
                <a:outerShdw blurRad="38100" dist="38100" dir="2700000" algn="tl">
                  <a:srgbClr val="000000"/>
                </a:outerShdw>
              </a:effectLst>
              <a:latin typeface="+mn-lt"/>
              <a:cs typeface="+mn-cs"/>
            </a:endParaRPr>
          </a:p>
        </p:txBody>
      </p:sp>
      <p:sp>
        <p:nvSpPr>
          <p:cNvPr id="136231" name="Text Box 39"/>
          <p:cNvSpPr txBox="1">
            <a:spLocks noChangeArrowheads="1"/>
          </p:cNvSpPr>
          <p:nvPr/>
        </p:nvSpPr>
        <p:spPr bwMode="auto">
          <a:xfrm>
            <a:off x="6019800" y="5638800"/>
            <a:ext cx="3124200" cy="830263"/>
          </a:xfrm>
          <a:prstGeom prst="rect">
            <a:avLst/>
          </a:prstGeom>
          <a:noFill/>
          <a:ln w="9525">
            <a:noFill/>
            <a:miter lim="800000"/>
            <a:headEnd/>
            <a:tailEnd/>
          </a:ln>
        </p:spPr>
        <p:txBody>
          <a:bodyPr>
            <a:spAutoFit/>
          </a:bodyPr>
          <a:lstStyle/>
          <a:p>
            <a:r>
              <a:rPr lang="en-US" sz="2400" dirty="0">
                <a:solidFill>
                  <a:srgbClr val="000000"/>
                </a:solidFill>
                <a:latin typeface="Calibri" pitchFamily="34" charset="0"/>
              </a:rPr>
              <a:t>Increased non-cardiac mortality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6221"/>
                                        </p:tgtEl>
                                        <p:attrNameLst>
                                          <p:attrName>style.visibility</p:attrName>
                                        </p:attrNameLst>
                                      </p:cBhvr>
                                      <p:to>
                                        <p:strVal val="visible"/>
                                      </p:to>
                                    </p:set>
                                    <p:animEffect transition="in" filter="dissolve">
                                      <p:cBhvr>
                                        <p:cTn id="7" dur="500"/>
                                        <p:tgtEl>
                                          <p:spTgt spid="1362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6223"/>
                                        </p:tgtEl>
                                        <p:attrNameLst>
                                          <p:attrName>style.visibility</p:attrName>
                                        </p:attrNameLst>
                                      </p:cBhvr>
                                      <p:to>
                                        <p:strVal val="visible"/>
                                      </p:to>
                                    </p:set>
                                    <p:animEffect transition="in" filter="dissolve">
                                      <p:cBhvr>
                                        <p:cTn id="12" dur="500"/>
                                        <p:tgtEl>
                                          <p:spTgt spid="1362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6225"/>
                                        </p:tgtEl>
                                        <p:attrNameLst>
                                          <p:attrName>style.visibility</p:attrName>
                                        </p:attrNameLst>
                                      </p:cBhvr>
                                      <p:to>
                                        <p:strVal val="visible"/>
                                      </p:to>
                                    </p:set>
                                    <p:animEffect transition="in" filter="dissolve">
                                      <p:cBhvr>
                                        <p:cTn id="17" dur="500"/>
                                        <p:tgtEl>
                                          <p:spTgt spid="1362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6226"/>
                                        </p:tgtEl>
                                        <p:attrNameLst>
                                          <p:attrName>style.visibility</p:attrName>
                                        </p:attrNameLst>
                                      </p:cBhvr>
                                      <p:to>
                                        <p:strVal val="visible"/>
                                      </p:to>
                                    </p:set>
                                    <p:animEffect transition="in" filter="dissolve">
                                      <p:cBhvr>
                                        <p:cTn id="22" dur="500"/>
                                        <p:tgtEl>
                                          <p:spTgt spid="13622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6227"/>
                                        </p:tgtEl>
                                        <p:attrNameLst>
                                          <p:attrName>style.visibility</p:attrName>
                                        </p:attrNameLst>
                                      </p:cBhvr>
                                      <p:to>
                                        <p:strVal val="visible"/>
                                      </p:to>
                                    </p:set>
                                    <p:animEffect transition="in" filter="dissolve">
                                      <p:cBhvr>
                                        <p:cTn id="27" dur="500"/>
                                        <p:tgtEl>
                                          <p:spTgt spid="13622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6228"/>
                                        </p:tgtEl>
                                        <p:attrNameLst>
                                          <p:attrName>style.visibility</p:attrName>
                                        </p:attrNameLst>
                                      </p:cBhvr>
                                      <p:to>
                                        <p:strVal val="visible"/>
                                      </p:to>
                                    </p:set>
                                    <p:animEffect transition="in" filter="dissolve">
                                      <p:cBhvr>
                                        <p:cTn id="32" dur="500"/>
                                        <p:tgtEl>
                                          <p:spTgt spid="13622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6229"/>
                                        </p:tgtEl>
                                        <p:attrNameLst>
                                          <p:attrName>style.visibility</p:attrName>
                                        </p:attrNameLst>
                                      </p:cBhvr>
                                      <p:to>
                                        <p:strVal val="visible"/>
                                      </p:to>
                                    </p:set>
                                    <p:animEffect transition="in" filter="dissolve">
                                      <p:cBhvr>
                                        <p:cTn id="37" dur="500"/>
                                        <p:tgtEl>
                                          <p:spTgt spid="13622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6230"/>
                                        </p:tgtEl>
                                        <p:attrNameLst>
                                          <p:attrName>style.visibility</p:attrName>
                                        </p:attrNameLst>
                                      </p:cBhvr>
                                      <p:to>
                                        <p:strVal val="visible"/>
                                      </p:to>
                                    </p:set>
                                    <p:animEffect transition="in" filter="dissolve">
                                      <p:cBhvr>
                                        <p:cTn id="42" dur="500"/>
                                        <p:tgtEl>
                                          <p:spTgt spid="13623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6231"/>
                                        </p:tgtEl>
                                        <p:attrNameLst>
                                          <p:attrName>style.visibility</p:attrName>
                                        </p:attrNameLst>
                                      </p:cBhvr>
                                      <p:to>
                                        <p:strVal val="visible"/>
                                      </p:to>
                                    </p:set>
                                    <p:animEffect transition="in" filter="dissolve">
                                      <p:cBhvr>
                                        <p:cTn id="47" dur="500"/>
                                        <p:tgtEl>
                                          <p:spTgt spid="136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21" grpId="0" autoUpdateAnimBg="0"/>
      <p:bldP spid="136223" grpId="0" autoUpdateAnimBg="0"/>
      <p:bldP spid="136225" grpId="0" autoUpdateAnimBg="0"/>
      <p:bldP spid="136226" grpId="0" autoUpdateAnimBg="0"/>
      <p:bldP spid="136227" grpId="0" autoUpdateAnimBg="0"/>
      <p:bldP spid="136228" grpId="0" autoUpdateAnimBg="0"/>
      <p:bldP spid="136229" grpId="0" autoUpdateAnimBg="0"/>
      <p:bldP spid="136230" grpId="0" autoUpdateAnimBg="0"/>
      <p:bldP spid="136231"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solidFill>
            <a:srgbClr val="C3D69B"/>
          </a:solidFill>
          <a:ln>
            <a:solidFill>
              <a:schemeClr val="accent3">
                <a:lumMod val="60000"/>
                <a:lumOff val="40000"/>
              </a:schemeClr>
            </a:solidFill>
          </a:ln>
        </p:spPr>
        <p:txBody>
          <a:bodyPr rtlCol="1">
            <a:normAutofit fontScale="90000"/>
          </a:bodyPr>
          <a:lstStyle/>
          <a:p>
            <a:pPr fontAlgn="auto">
              <a:spcAft>
                <a:spcPts val="0"/>
              </a:spcAft>
              <a:defRPr/>
            </a:pPr>
            <a:r>
              <a:rPr lang="en-US" dirty="0" smtClean="0">
                <a:latin typeface="Tahoma" pitchFamily="34" charset="0"/>
                <a:cs typeface="Tahoma" pitchFamily="34" charset="0"/>
              </a:rPr>
              <a:t>Problems in Posing Answerable Questions</a:t>
            </a:r>
            <a:endParaRPr lang="en-US" dirty="0" smtClean="0"/>
          </a:p>
        </p:txBody>
      </p:sp>
      <p:sp>
        <p:nvSpPr>
          <p:cNvPr id="129027" name="Rectangle 3"/>
          <p:cNvSpPr>
            <a:spLocks noGrp="1" noChangeArrowheads="1"/>
          </p:cNvSpPr>
          <p:nvPr>
            <p:ph type="body" idx="1"/>
          </p:nvPr>
        </p:nvSpPr>
        <p:spPr>
          <a:xfrm>
            <a:off x="685800" y="1981200"/>
            <a:ext cx="7772400" cy="1295400"/>
          </a:xfrm>
        </p:spPr>
        <p:txBody>
          <a:bodyPr/>
          <a:lstStyle/>
          <a:p>
            <a:pPr marL="609600" indent="-609600">
              <a:buClr>
                <a:schemeClr val="tx1"/>
              </a:buClr>
              <a:buFont typeface="Wingdings" pitchFamily="2" charset="2"/>
              <a:buAutoNum type="arabicPeriod" startAt="3"/>
            </a:pPr>
            <a:r>
              <a:rPr lang="en-US" smtClean="0">
                <a:solidFill>
                  <a:schemeClr val="folHlink"/>
                </a:solidFill>
                <a:latin typeface="Tahoma" pitchFamily="34" charset="0"/>
                <a:cs typeface="Arial" pitchFamily="34" charset="0"/>
              </a:rPr>
              <a:t>When we have more questions than time. </a:t>
            </a:r>
          </a:p>
        </p:txBody>
      </p:sp>
      <p:pic>
        <p:nvPicPr>
          <p:cNvPr id="129028" name="Picture 4" descr="bs00559_"/>
          <p:cNvPicPr>
            <a:picLocks noChangeAspect="1" noChangeArrowheads="1"/>
          </p:cNvPicPr>
          <p:nvPr/>
        </p:nvPicPr>
        <p:blipFill>
          <a:blip r:embed="rId2" cstate="print"/>
          <a:srcRect/>
          <a:stretch>
            <a:fillRect/>
          </a:stretch>
        </p:blipFill>
        <p:spPr bwMode="auto">
          <a:xfrm>
            <a:off x="4953000" y="4191000"/>
            <a:ext cx="2667000" cy="1600200"/>
          </a:xfrm>
          <a:prstGeom prst="rect">
            <a:avLst/>
          </a:prstGeom>
          <a:noFill/>
          <a:ln w="9525">
            <a:noFill/>
            <a:miter lim="800000"/>
            <a:headEnd/>
            <a:tailEnd/>
          </a:ln>
        </p:spPr>
      </p:pic>
      <p:sp>
        <p:nvSpPr>
          <p:cNvPr id="129029" name="Text Box 5"/>
          <p:cNvSpPr txBox="1">
            <a:spLocks noChangeArrowheads="1"/>
          </p:cNvSpPr>
          <p:nvPr/>
        </p:nvSpPr>
        <p:spPr bwMode="auto">
          <a:xfrm>
            <a:off x="3085031" y="3505200"/>
            <a:ext cx="1867969" cy="461665"/>
          </a:xfrm>
          <a:prstGeom prst="rect">
            <a:avLst/>
          </a:prstGeom>
          <a:noFill/>
          <a:ln w="9525">
            <a:noFill/>
            <a:miter lim="800000"/>
            <a:headEnd/>
            <a:tailEnd/>
          </a:ln>
          <a:effectLst/>
        </p:spPr>
        <p:txBody>
          <a:bodyPr wrap="none">
            <a:spAutoFit/>
          </a:bodyPr>
          <a:lstStyle/>
          <a:p>
            <a:pPr algn="r" rtl="1" fontAlgn="auto">
              <a:spcBef>
                <a:spcPts val="0"/>
              </a:spcBef>
              <a:spcAft>
                <a:spcPts val="0"/>
              </a:spcAft>
              <a:defRPr/>
            </a:pPr>
            <a:r>
              <a:rPr lang="en-US" sz="2400" dirty="0">
                <a:effectLst>
                  <a:outerShdw blurRad="38100" dist="38100" dir="2700000" algn="tl">
                    <a:srgbClr val="000000"/>
                  </a:outerShdw>
                </a:effectLst>
                <a:latin typeface="+mn-lt"/>
                <a:cs typeface="+mn-cs"/>
              </a:rPr>
              <a:t>Prioritize Qs !</a:t>
            </a:r>
          </a:p>
        </p:txBody>
      </p:sp>
      <p:pic>
        <p:nvPicPr>
          <p:cNvPr id="129030" name="Picture 6" descr="j0299171"/>
          <p:cNvPicPr>
            <a:picLocks noChangeAspect="1" noChangeArrowheads="1"/>
          </p:cNvPicPr>
          <p:nvPr/>
        </p:nvPicPr>
        <p:blipFill>
          <a:blip r:embed="rId3" cstate="print"/>
          <a:srcRect/>
          <a:stretch>
            <a:fillRect/>
          </a:stretch>
        </p:blipFill>
        <p:spPr bwMode="auto">
          <a:xfrm>
            <a:off x="1447800" y="4191000"/>
            <a:ext cx="1450975" cy="16462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027">
                                            <p:txEl>
                                              <p:pRg st="0" end="0"/>
                                            </p:txEl>
                                          </p:spTgt>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nodeType="afterEffect">
                                  <p:stCondLst>
                                    <p:cond delay="1000"/>
                                  </p:stCondLst>
                                  <p:childTnLst>
                                    <p:set>
                                      <p:cBhvr>
                                        <p:cTn id="9" dur="1" fill="hold">
                                          <p:stCondLst>
                                            <p:cond delay="0"/>
                                          </p:stCondLst>
                                        </p:cTn>
                                        <p:tgtEl>
                                          <p:spTgt spid="129028"/>
                                        </p:tgtEl>
                                        <p:attrNameLst>
                                          <p:attrName>style.visibility</p:attrName>
                                        </p:attrNameLst>
                                      </p:cBhvr>
                                      <p:to>
                                        <p:strVal val="visible"/>
                                      </p:to>
                                    </p:set>
                                    <p:animEffect transition="in" filter="dissolve">
                                      <p:cBhvr>
                                        <p:cTn id="10" dur="500"/>
                                        <p:tgtEl>
                                          <p:spTgt spid="1290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9029"/>
                                        </p:tgtEl>
                                        <p:attrNameLst>
                                          <p:attrName>style.visibility</p:attrName>
                                        </p:attrNameLst>
                                      </p:cBhvr>
                                      <p:to>
                                        <p:strVal val="visible"/>
                                      </p:to>
                                    </p:set>
                                    <p:animEffect transition="in" filter="dissolve">
                                      <p:cBhvr>
                                        <p:cTn id="15" dur="500"/>
                                        <p:tgtEl>
                                          <p:spTgt spid="129029"/>
                                        </p:tgtEl>
                                      </p:cBhvr>
                                    </p:animEffec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129030"/>
                                        </p:tgtEl>
                                        <p:attrNameLst>
                                          <p:attrName>style.visibility</p:attrName>
                                        </p:attrNameLst>
                                      </p:cBhvr>
                                      <p:to>
                                        <p:strVal val="visible"/>
                                      </p:to>
                                    </p:set>
                                    <p:animEffect transition="in" filter="dissolve">
                                      <p:cBhvr>
                                        <p:cTn id="19" dur="500"/>
                                        <p:tgtEl>
                                          <p:spTgt spid="129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p:bldP spid="12902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362200" y="1371600"/>
            <a:ext cx="4495800" cy="1143000"/>
          </a:xfrm>
        </p:spPr>
        <p:txBody>
          <a:bodyPr rtlCol="1">
            <a:normAutofit/>
          </a:bodyPr>
          <a:lstStyle/>
          <a:p>
            <a:pPr fontAlgn="auto">
              <a:spcAft>
                <a:spcPts val="0"/>
              </a:spcAft>
              <a:defRPr/>
            </a:pPr>
            <a:r>
              <a:rPr lang="en-US" b="1" dirty="0" smtClean="0">
                <a:solidFill>
                  <a:srgbClr val="00CC66"/>
                </a:solidFill>
                <a:effectLst>
                  <a:outerShdw blurRad="38100" dist="38100" dir="2700000" algn="tl">
                    <a:srgbClr val="000000"/>
                  </a:outerShdw>
                </a:effectLst>
                <a:latin typeface="Arial" charset="0"/>
              </a:rPr>
              <a:t>What Is EBM?</a:t>
            </a:r>
          </a:p>
        </p:txBody>
      </p:sp>
      <p:sp>
        <p:nvSpPr>
          <p:cNvPr id="46083" name="Rectangle 3"/>
          <p:cNvSpPr>
            <a:spLocks noGrp="1" noChangeArrowheads="1"/>
          </p:cNvSpPr>
          <p:nvPr>
            <p:ph type="body" idx="1"/>
          </p:nvPr>
        </p:nvSpPr>
        <p:spPr>
          <a:xfrm>
            <a:off x="1143000" y="2590800"/>
            <a:ext cx="7010400" cy="3306763"/>
          </a:xfrm>
        </p:spPr>
        <p:txBody>
          <a:bodyPr rtlCol="1">
            <a:normAutofit/>
          </a:bodyPr>
          <a:lstStyle/>
          <a:p>
            <a:pPr fontAlgn="auto">
              <a:spcAft>
                <a:spcPts val="0"/>
              </a:spcAft>
              <a:defRPr/>
            </a:pPr>
            <a:r>
              <a:rPr lang="en-US" sz="3600" dirty="0" smtClean="0"/>
              <a:t>EBM is a style of practice in which doctors manage problems by reference to </a:t>
            </a:r>
            <a:r>
              <a:rPr lang="en-US" sz="3600" i="1" dirty="0" smtClean="0">
                <a:solidFill>
                  <a:srgbClr val="FF05BE"/>
                </a:solidFill>
                <a:effectLst>
                  <a:outerShdw blurRad="38100" dist="38100" dir="2700000" algn="tl">
                    <a:srgbClr val="000000"/>
                  </a:outerShdw>
                </a:effectLst>
              </a:rPr>
              <a:t>valid</a:t>
            </a:r>
            <a:r>
              <a:rPr lang="en-US" sz="3600" dirty="0" smtClean="0">
                <a:solidFill>
                  <a:srgbClr val="FF05BE"/>
                </a:solidFill>
                <a:effectLst>
                  <a:outerShdw blurRad="38100" dist="38100" dir="2700000" algn="tl">
                    <a:srgbClr val="000000"/>
                  </a:outerShdw>
                </a:effectLst>
              </a:rPr>
              <a:t> </a:t>
            </a:r>
            <a:r>
              <a:rPr lang="en-US" sz="3600" dirty="0" smtClean="0"/>
              <a:t>and </a:t>
            </a:r>
            <a:r>
              <a:rPr lang="en-US" sz="3600" i="1" dirty="0" smtClean="0">
                <a:solidFill>
                  <a:srgbClr val="00A8A4"/>
                </a:solidFill>
                <a:effectLst>
                  <a:outerShdw blurRad="38100" dist="38100" dir="2700000" algn="tl">
                    <a:srgbClr val="000000"/>
                  </a:outerShdw>
                </a:effectLst>
              </a:rPr>
              <a:t>relevant</a:t>
            </a:r>
            <a:r>
              <a:rPr lang="en-US" sz="3600" dirty="0" smtClean="0">
                <a:solidFill>
                  <a:srgbClr val="00A8A4"/>
                </a:solidFill>
              </a:rPr>
              <a:t> </a:t>
            </a:r>
            <a:r>
              <a:rPr lang="en-US" sz="3600" dirty="0" smtClean="0"/>
              <a:t>information.</a:t>
            </a:r>
          </a:p>
          <a:p>
            <a:pPr fontAlgn="auto">
              <a:spcAft>
                <a:spcPts val="0"/>
              </a:spcAft>
              <a:defRPr/>
            </a:pPr>
            <a:endParaRPr lang="en-US"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a:xfrm>
            <a:off x="1428750" y="371475"/>
            <a:ext cx="6781800" cy="1152525"/>
          </a:xfrm>
          <a:solidFill>
            <a:srgbClr val="DDFFDD"/>
          </a:solidFill>
        </p:spPr>
        <p:txBody>
          <a:bodyPr rtlCol="1">
            <a:normAutofit fontScale="90000"/>
          </a:bodyPr>
          <a:lstStyle/>
          <a:p>
            <a:pPr fontAlgn="auto">
              <a:spcAft>
                <a:spcPts val="0"/>
              </a:spcAft>
              <a:defRPr/>
            </a:pPr>
            <a:r>
              <a:rPr lang="en-GB" sz="4000" dirty="0"/>
              <a:t>The best evidence for different types of question</a:t>
            </a:r>
            <a:endParaRPr lang="en-US" sz="4000" dirty="0"/>
          </a:p>
        </p:txBody>
      </p:sp>
      <p:graphicFrame>
        <p:nvGraphicFramePr>
          <p:cNvPr id="522243" name="Group 3"/>
          <p:cNvGraphicFramePr>
            <a:graphicFrameLocks noGrp="1"/>
          </p:cNvGraphicFramePr>
          <p:nvPr>
            <p:ph type="tbl" idx="1"/>
          </p:nvPr>
        </p:nvGraphicFramePr>
        <p:xfrm>
          <a:off x="533400" y="1981200"/>
          <a:ext cx="8229600" cy="4171952"/>
        </p:xfrm>
        <a:graphic>
          <a:graphicData uri="http://schemas.openxmlformats.org/drawingml/2006/table">
            <a:tbl>
              <a:tblPr/>
              <a:tblGrid>
                <a:gridCol w="1243013"/>
                <a:gridCol w="2389187"/>
                <a:gridCol w="2319338"/>
                <a:gridCol w="2278062"/>
              </a:tblGrid>
              <a:tr h="10429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dirty="0" smtClean="0">
                          <a:ln>
                            <a:noFill/>
                          </a:ln>
                          <a:solidFill>
                            <a:schemeClr val="tx1"/>
                          </a:solidFill>
                          <a:effectLst/>
                          <a:latin typeface="Verdana" pitchFamily="34" charset="0"/>
                          <a:cs typeface="Arial" pitchFamily="34" charset="0"/>
                        </a:rPr>
                        <a:t>Level</a:t>
                      </a:r>
                      <a:endParaRPr kumimoji="0" lang="en-US" sz="2400" b="0" i="0" u="none" strike="noStrike" cap="none" normalizeH="0" baseline="0" dirty="0" smtClean="0">
                        <a:ln>
                          <a:noFill/>
                        </a:ln>
                        <a:solidFill>
                          <a:schemeClr val="tx1"/>
                        </a:solidFill>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smtClean="0">
                          <a:ln>
                            <a:noFill/>
                          </a:ln>
                          <a:solidFill>
                            <a:schemeClr val="tx1"/>
                          </a:solidFill>
                          <a:effectLst/>
                          <a:latin typeface="Verdana" pitchFamily="34" charset="0"/>
                          <a:cs typeface="Arial" pitchFamily="34" charset="0"/>
                        </a:rPr>
                        <a:t>Treatment</a:t>
                      </a:r>
                      <a:endParaRPr kumimoji="0" lang="en-US" sz="2400" b="0" i="0" u="none" strike="noStrike" cap="none" normalizeH="0" baseline="0" smtClean="0">
                        <a:ln>
                          <a:noFill/>
                        </a:ln>
                        <a:solidFill>
                          <a:schemeClr val="tx1"/>
                        </a:solidFill>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dirty="0" smtClean="0">
                          <a:ln>
                            <a:noFill/>
                          </a:ln>
                          <a:solidFill>
                            <a:schemeClr val="tx1"/>
                          </a:solidFill>
                          <a:effectLst/>
                          <a:latin typeface="Verdana" pitchFamily="34" charset="0"/>
                          <a:cs typeface="Arial" pitchFamily="34" charset="0"/>
                        </a:rPr>
                        <a:t>Prognosis</a:t>
                      </a:r>
                      <a:endParaRPr kumimoji="0" lang="en-US" sz="2400" b="0" i="0" u="none" strike="noStrike" cap="none" normalizeH="0" baseline="0" dirty="0" smtClean="0">
                        <a:ln>
                          <a:noFill/>
                        </a:ln>
                        <a:solidFill>
                          <a:schemeClr val="tx1"/>
                        </a:solidFill>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dirty="0" smtClean="0">
                          <a:ln>
                            <a:noFill/>
                          </a:ln>
                          <a:solidFill>
                            <a:schemeClr val="tx1"/>
                          </a:solidFill>
                          <a:effectLst/>
                          <a:latin typeface="Verdana" pitchFamily="34" charset="0"/>
                          <a:cs typeface="Arial" pitchFamily="34" charset="0"/>
                        </a:rPr>
                        <a:t>Diagnosis</a:t>
                      </a:r>
                      <a:endParaRPr kumimoji="0" lang="en-US" sz="2400" b="0" i="0" u="none" strike="noStrike" cap="none" normalizeH="0" baseline="0" dirty="0" smtClean="0">
                        <a:ln>
                          <a:noFill/>
                        </a:ln>
                        <a:solidFill>
                          <a:schemeClr val="tx1"/>
                        </a:solidFill>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29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smtClean="0">
                          <a:ln>
                            <a:noFill/>
                          </a:ln>
                          <a:solidFill>
                            <a:schemeClr val="tx1"/>
                          </a:solidFill>
                          <a:effectLst/>
                          <a:latin typeface="Verdana" pitchFamily="34" charset="0"/>
                          <a:cs typeface="Arial" pitchFamily="34" charset="0"/>
                        </a:rPr>
                        <a:t>I</a:t>
                      </a:r>
                      <a:endParaRPr kumimoji="0" lang="en-US" sz="2400" b="0" i="0" u="none" strike="noStrike" cap="none" normalizeH="0" baseline="0" smtClean="0">
                        <a:ln>
                          <a:noFill/>
                        </a:ln>
                        <a:solidFill>
                          <a:schemeClr val="tx1"/>
                        </a:solidFill>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1" u="none" strike="noStrike" cap="none" normalizeH="0" baseline="0" smtClean="0">
                          <a:ln>
                            <a:noFill/>
                          </a:ln>
                          <a:solidFill>
                            <a:schemeClr val="tx1"/>
                          </a:solidFill>
                          <a:effectLst/>
                          <a:latin typeface="Verdana" pitchFamily="34" charset="0"/>
                          <a:cs typeface="Arial" pitchFamily="34" charset="0"/>
                        </a:rPr>
                        <a:t>Systematic Review of …</a:t>
                      </a:r>
                      <a:endParaRPr kumimoji="0" lang="en-US" sz="2400" b="0" i="1" u="none" strike="noStrike" cap="none" normalizeH="0" baseline="0" smtClean="0">
                        <a:ln>
                          <a:noFill/>
                        </a:ln>
                        <a:solidFill>
                          <a:schemeClr val="tx1"/>
                        </a:solidFill>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1" u="none" strike="noStrike" cap="none" normalizeH="0" baseline="0" smtClean="0">
                          <a:ln>
                            <a:noFill/>
                          </a:ln>
                          <a:solidFill>
                            <a:schemeClr val="tx1"/>
                          </a:solidFill>
                          <a:effectLst/>
                          <a:latin typeface="Verdana" pitchFamily="34" charset="0"/>
                          <a:cs typeface="Arial" pitchFamily="34" charset="0"/>
                        </a:rPr>
                        <a:t>Systematic Review of …</a:t>
                      </a:r>
                      <a:endParaRPr kumimoji="0" lang="en-US" sz="2400" b="0" i="0" u="none" strike="noStrike" cap="none" normalizeH="0" baseline="0" smtClean="0">
                        <a:ln>
                          <a:noFill/>
                        </a:ln>
                        <a:solidFill>
                          <a:schemeClr val="tx1"/>
                        </a:solidFill>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1" u="none" strike="noStrike" cap="none" normalizeH="0" baseline="0" smtClean="0">
                          <a:ln>
                            <a:noFill/>
                          </a:ln>
                          <a:solidFill>
                            <a:schemeClr val="tx1"/>
                          </a:solidFill>
                          <a:effectLst/>
                          <a:latin typeface="Verdana" pitchFamily="34" charset="0"/>
                          <a:cs typeface="Arial" pitchFamily="34" charset="0"/>
                        </a:rPr>
                        <a:t>Systematic Review of …</a:t>
                      </a:r>
                      <a:endParaRPr kumimoji="0" lang="en-US" sz="2400" b="0" i="0" u="none" strike="noStrike" cap="none" normalizeH="0" baseline="0" smtClean="0">
                        <a:ln>
                          <a:noFill/>
                        </a:ln>
                        <a:solidFill>
                          <a:schemeClr val="tx1"/>
                        </a:solidFill>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29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smtClean="0">
                          <a:ln>
                            <a:noFill/>
                          </a:ln>
                          <a:solidFill>
                            <a:schemeClr val="tx1"/>
                          </a:solidFill>
                          <a:effectLst/>
                          <a:latin typeface="Verdana" pitchFamily="34" charset="0"/>
                          <a:cs typeface="Arial" pitchFamily="34" charset="0"/>
                        </a:rPr>
                        <a:t>II</a:t>
                      </a:r>
                      <a:endParaRPr kumimoji="0" lang="en-US" sz="2400" b="0" i="0" u="none" strike="noStrike" cap="none" normalizeH="0" baseline="0" smtClean="0">
                        <a:ln>
                          <a:noFill/>
                        </a:ln>
                        <a:solidFill>
                          <a:schemeClr val="tx1"/>
                        </a:solidFill>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smtClean="0">
                          <a:ln>
                            <a:noFill/>
                          </a:ln>
                          <a:solidFill>
                            <a:schemeClr val="tx1"/>
                          </a:solidFill>
                          <a:effectLst/>
                          <a:latin typeface="Verdana" pitchFamily="34" charset="0"/>
                          <a:cs typeface="Arial" pitchFamily="34" charset="0"/>
                        </a:rPr>
                        <a:t>Randomised trial</a:t>
                      </a:r>
                      <a:endParaRPr kumimoji="0" lang="en-US" sz="2400" b="0" i="0" u="none" strike="noStrike" cap="none" normalizeH="0" baseline="0" smtClean="0">
                        <a:ln>
                          <a:noFill/>
                        </a:ln>
                        <a:solidFill>
                          <a:schemeClr val="tx1"/>
                        </a:solidFill>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smtClean="0">
                          <a:ln>
                            <a:noFill/>
                          </a:ln>
                          <a:solidFill>
                            <a:schemeClr val="tx1"/>
                          </a:solidFill>
                          <a:effectLst/>
                          <a:latin typeface="Verdana" pitchFamily="34" charset="0"/>
                          <a:cs typeface="Arial" pitchFamily="34" charset="0"/>
                        </a:rPr>
                        <a:t>Inception Cohort</a:t>
                      </a:r>
                      <a:endParaRPr kumimoji="0" lang="en-US" sz="2400" b="0" i="0" u="none" strike="noStrike" cap="none" normalizeH="0" baseline="0" smtClean="0">
                        <a:ln>
                          <a:noFill/>
                        </a:ln>
                        <a:solidFill>
                          <a:schemeClr val="tx1"/>
                        </a:solidFill>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smtClean="0">
                          <a:ln>
                            <a:noFill/>
                          </a:ln>
                          <a:solidFill>
                            <a:schemeClr val="tx1"/>
                          </a:solidFill>
                          <a:effectLst/>
                          <a:latin typeface="Verdana" pitchFamily="34" charset="0"/>
                          <a:cs typeface="Arial" pitchFamily="34" charset="0"/>
                        </a:rPr>
                        <a:t>Cross sectional</a:t>
                      </a:r>
                      <a:endParaRPr kumimoji="0" lang="en-US" sz="2400" b="0" i="0" u="none" strike="noStrike" cap="none" normalizeH="0" baseline="0" smtClean="0">
                        <a:ln>
                          <a:noFill/>
                        </a:ln>
                        <a:solidFill>
                          <a:schemeClr val="tx1"/>
                        </a:solidFill>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29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smtClean="0">
                          <a:ln>
                            <a:noFill/>
                          </a:ln>
                          <a:solidFill>
                            <a:schemeClr val="tx1"/>
                          </a:solidFill>
                          <a:effectLst/>
                          <a:latin typeface="Verdana" pitchFamily="34" charset="0"/>
                          <a:cs typeface="Arial" pitchFamily="34" charset="0"/>
                        </a:rPr>
                        <a:t>III</a:t>
                      </a:r>
                      <a:endParaRPr kumimoji="0" lang="en-US" sz="2400" b="0" i="0" u="none" strike="noStrike" cap="none" normalizeH="0" baseline="0" smtClean="0">
                        <a:ln>
                          <a:noFill/>
                        </a:ln>
                        <a:solidFill>
                          <a:schemeClr val="tx1"/>
                        </a:solidFill>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400" b="0" i="0" u="none" strike="noStrike" cap="none" normalizeH="0" baseline="0" dirty="0" smtClean="0">
                        <a:ln>
                          <a:noFill/>
                        </a:ln>
                        <a:solidFill>
                          <a:schemeClr val="tx1"/>
                        </a:solidFill>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447800" y="304800"/>
            <a:ext cx="6705600" cy="1143000"/>
          </a:xfrm>
          <a:solidFill>
            <a:srgbClr val="DDFFDD"/>
          </a:solidFill>
        </p:spPr>
        <p:txBody>
          <a:bodyPr/>
          <a:lstStyle/>
          <a:p>
            <a:r>
              <a:rPr lang="en-US" dirty="0" smtClean="0">
                <a:latin typeface="Tahoma" pitchFamily="34" charset="0"/>
                <a:cs typeface="Times New Roman" pitchFamily="18" charset="0"/>
              </a:rPr>
              <a:t>Types of Studies</a:t>
            </a:r>
          </a:p>
        </p:txBody>
      </p:sp>
      <p:graphicFrame>
        <p:nvGraphicFramePr>
          <p:cNvPr id="140403" name="Group 115"/>
          <p:cNvGraphicFramePr>
            <a:graphicFrameLocks noGrp="1"/>
          </p:cNvGraphicFramePr>
          <p:nvPr/>
        </p:nvGraphicFramePr>
        <p:xfrm>
          <a:off x="571500" y="1714500"/>
          <a:ext cx="8305800" cy="3971940"/>
        </p:xfrm>
        <a:graphic>
          <a:graphicData uri="http://schemas.openxmlformats.org/drawingml/2006/table">
            <a:tbl>
              <a:tblPr/>
              <a:tblGrid>
                <a:gridCol w="3657600"/>
                <a:gridCol w="4648200"/>
              </a:tblGrid>
              <a:tr h="5000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ahoma" pitchFamily="34" charset="0"/>
                        </a:rPr>
                        <a:t>Question</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ahoma" pitchFamily="34" charset="0"/>
                        </a:rPr>
                        <a:t>Best study design</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3399"/>
                          </a:solidFill>
                          <a:effectLst/>
                          <a:latin typeface="Tahoma" pitchFamily="34" charset="0"/>
                        </a:rPr>
                        <a:t>Intervention</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3399"/>
                          </a:solidFill>
                          <a:effectLst/>
                          <a:latin typeface="Tahoma" pitchFamily="34" charset="0"/>
                        </a:rPr>
                        <a:t>RCT</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286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rgbClr val="7030A0"/>
                          </a:solidFill>
                          <a:effectLst/>
                          <a:latin typeface="Tahoma" pitchFamily="34" charset="0"/>
                        </a:rPr>
                        <a:t>Aetiology</a:t>
                      </a:r>
                      <a:r>
                        <a:rPr kumimoji="0" lang="en-US" sz="2400" b="0" i="0" u="none" strike="noStrike" cap="none" normalizeH="0" baseline="0" dirty="0" smtClean="0">
                          <a:ln>
                            <a:noFill/>
                          </a:ln>
                          <a:solidFill>
                            <a:srgbClr val="7030A0"/>
                          </a:solidFill>
                          <a:effectLst/>
                          <a:latin typeface="Tahoma" pitchFamily="34" charset="0"/>
                        </a:rPr>
                        <a:t> &amp; risk factors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7030A0"/>
                          </a:solidFill>
                          <a:effectLst/>
                          <a:latin typeface="Tahoma" pitchFamily="34" charset="0"/>
                        </a:rPr>
                        <a:t>RCT/ Cohort/ Case-control</a:t>
                      </a:r>
                    </a:p>
                  </a:txBody>
                  <a:tcPr horzOverflow="overflow">
                    <a:lnL>
                      <a:noFill/>
                    </a:lnL>
                    <a:lnR cap="flat">
                      <a:noFill/>
                    </a:lnR>
                    <a:lnT>
                      <a:noFill/>
                    </a:lnT>
                    <a:lnB>
                      <a:noFill/>
                    </a:lnB>
                    <a:lnTlToBr>
                      <a:noFill/>
                    </a:lnTlToBr>
                    <a:lnBlToTr>
                      <a:noFill/>
                    </a:lnBlToTr>
                    <a:noFill/>
                  </a:tcPr>
                </a:tc>
              </a:tr>
              <a:tr h="5429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8080"/>
                          </a:solidFill>
                          <a:effectLst/>
                          <a:latin typeface="Tahoma" pitchFamily="34" charset="0"/>
                        </a:rPr>
                        <a:t>Frequency &amp; rate</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8080"/>
                          </a:solidFill>
                          <a:effectLst/>
                          <a:latin typeface="Tahoma" pitchFamily="34" charset="0"/>
                        </a:rPr>
                        <a:t>Cohort / Cross-sectional</a:t>
                      </a:r>
                    </a:p>
                  </a:txBody>
                  <a:tcPr horzOverflow="overflow">
                    <a:lnL>
                      <a:noFill/>
                    </a:lnL>
                    <a:lnR cap="flat">
                      <a:noFill/>
                    </a:lnR>
                    <a:lnT>
                      <a:noFill/>
                    </a:lnT>
                    <a:lnB>
                      <a:noFill/>
                    </a:lnB>
                    <a:lnTlToBr>
                      <a:noFill/>
                    </a:lnTlToBr>
                    <a:lnBlToTr>
                      <a:noFill/>
                    </a:lnBlToTr>
                    <a:noFill/>
                  </a:tcPr>
                </a:tc>
              </a:tr>
              <a:tr h="722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3399"/>
                          </a:solidFill>
                          <a:effectLst/>
                          <a:latin typeface="Tahoma" pitchFamily="34" charset="0"/>
                        </a:rPr>
                        <a:t>Diagnosis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3399"/>
                          </a:solidFill>
                          <a:effectLst/>
                          <a:latin typeface="Tahoma" pitchFamily="34" charset="0"/>
                        </a:rPr>
                        <a:t>Cross-sectional </a:t>
                      </a:r>
                      <a:r>
                        <a:rPr kumimoji="0" lang="en-US" sz="2000" b="0" i="0" u="none" strike="noStrike" cap="none" normalizeH="0" baseline="0" dirty="0" smtClean="0">
                          <a:ln>
                            <a:noFill/>
                          </a:ln>
                          <a:solidFill>
                            <a:srgbClr val="FF3399"/>
                          </a:solidFill>
                          <a:effectLst/>
                          <a:latin typeface="Tahoma" pitchFamily="34" charset="0"/>
                        </a:rPr>
                        <a:t>with random or consecutive sample</a:t>
                      </a:r>
                    </a:p>
                  </a:txBody>
                  <a:tcPr horzOverflow="overflow">
                    <a:lnL>
                      <a:noFill/>
                    </a:lnL>
                    <a:lnR cap="flat">
                      <a:noFill/>
                    </a:lnR>
                    <a:lnT>
                      <a:noFill/>
                    </a:lnT>
                    <a:lnB>
                      <a:noFill/>
                    </a:lnB>
                    <a:lnTlToBr>
                      <a:noFill/>
                    </a:lnTlToBr>
                    <a:lnBlToTr>
                      <a:noFill/>
                    </a:lnBlToTr>
                    <a:noFill/>
                  </a:tcPr>
                </a:tc>
              </a:tr>
              <a:tr h="4524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folHlink"/>
                          </a:solidFill>
                          <a:effectLst/>
                          <a:latin typeface="Tahoma" pitchFamily="34" charset="0"/>
                        </a:rPr>
                        <a:t>Prognosis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7030A0"/>
                          </a:solidFill>
                          <a:effectLst/>
                          <a:latin typeface="Tahoma" pitchFamily="34" charset="0"/>
                        </a:rPr>
                        <a:t>Cohort/ survival</a:t>
                      </a:r>
                    </a:p>
                  </a:txBody>
                  <a:tcPr horzOverflow="overflow">
                    <a:lnL>
                      <a:noFill/>
                    </a:lnL>
                    <a:lnR cap="flat">
                      <a:noFill/>
                    </a:lnR>
                    <a:lnT>
                      <a:noFill/>
                    </a:lnT>
                    <a:lnB>
                      <a:noFill/>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8080"/>
                          </a:solidFill>
                          <a:effectLst/>
                          <a:latin typeface="Tahoma" pitchFamily="34" charset="0"/>
                        </a:rPr>
                        <a:t>Phenomena</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8080"/>
                          </a:solidFill>
                          <a:effectLst/>
                          <a:latin typeface="Tahoma" pitchFamily="34" charset="0"/>
                        </a:rPr>
                        <a:t>Qualitative</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0400" name="Text Box 112"/>
          <p:cNvSpPr txBox="1">
            <a:spLocks noChangeArrowheads="1"/>
          </p:cNvSpPr>
          <p:nvPr/>
        </p:nvSpPr>
        <p:spPr bwMode="auto">
          <a:xfrm>
            <a:off x="381000" y="5791200"/>
            <a:ext cx="8169275" cy="695325"/>
          </a:xfrm>
          <a:prstGeom prst="rect">
            <a:avLst/>
          </a:prstGeom>
          <a:noFill/>
          <a:ln w="9525">
            <a:noFill/>
            <a:miter lim="800000"/>
            <a:headEnd/>
            <a:tailEnd/>
          </a:ln>
          <a:effectLst/>
        </p:spPr>
        <p:txBody>
          <a:bodyPr>
            <a:spAutoFit/>
          </a:bodyPr>
          <a:lstStyle/>
          <a:p>
            <a:pPr algn="r" rtl="1" fontAlgn="auto">
              <a:spcBef>
                <a:spcPts val="0"/>
              </a:spcBef>
              <a:spcAft>
                <a:spcPts val="0"/>
              </a:spcAft>
              <a:defRPr/>
            </a:pPr>
            <a:r>
              <a:rPr lang="en-US" sz="2000">
                <a:latin typeface="+mn-lt"/>
                <a:cs typeface="+mn-cs"/>
              </a:rPr>
              <a:t>In each case, a</a:t>
            </a:r>
            <a:r>
              <a:rPr lang="en-US" sz="2000">
                <a:effectLst>
                  <a:outerShdw blurRad="38100" dist="38100" dir="2700000" algn="tl">
                    <a:srgbClr val="000000"/>
                  </a:outerShdw>
                </a:effectLst>
                <a:latin typeface="+mn-lt"/>
                <a:cs typeface="+mn-cs"/>
              </a:rPr>
              <a:t> </a:t>
            </a:r>
            <a:r>
              <a:rPr lang="en-US" sz="2400" i="1" u="sng">
                <a:effectLst>
                  <a:outerShdw blurRad="38100" dist="38100" dir="2700000" algn="tl">
                    <a:srgbClr val="000000"/>
                  </a:outerShdw>
                </a:effectLst>
                <a:latin typeface="+mn-lt"/>
                <a:cs typeface="+mn-cs"/>
              </a:rPr>
              <a:t>systematic review</a:t>
            </a:r>
            <a:r>
              <a:rPr lang="en-US" sz="2000">
                <a:effectLst>
                  <a:outerShdw blurRad="38100" dist="38100" dir="2700000" algn="tl">
                    <a:srgbClr val="000000"/>
                  </a:outerShdw>
                </a:effectLst>
                <a:latin typeface="+mn-lt"/>
                <a:cs typeface="+mn-cs"/>
              </a:rPr>
              <a:t> </a:t>
            </a:r>
            <a:r>
              <a:rPr lang="en-US" sz="2000">
                <a:latin typeface="+mn-lt"/>
                <a:cs typeface="+mn-cs"/>
              </a:rPr>
              <a:t>of all available studies is better than an individual study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0400"/>
                                        </p:tgtEl>
                                        <p:attrNameLst>
                                          <p:attrName>style.visibility</p:attrName>
                                        </p:attrNameLst>
                                      </p:cBhvr>
                                      <p:to>
                                        <p:strVal val="visible"/>
                                      </p:to>
                                    </p:set>
                                    <p:animEffect transition="in" filter="dissolve">
                                      <p:cBhvr>
                                        <p:cTn id="7" dur="500"/>
                                        <p:tgtEl>
                                          <p:spTgt spid="140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400"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a:xfrm>
            <a:off x="914400" y="381000"/>
            <a:ext cx="7391400" cy="1143000"/>
          </a:xfrm>
          <a:solidFill>
            <a:schemeClr val="accent3">
              <a:lumMod val="60000"/>
              <a:lumOff val="40000"/>
            </a:schemeClr>
          </a:solidFill>
        </p:spPr>
        <p:txBody>
          <a:bodyPr rtlCol="1">
            <a:normAutofit fontScale="90000"/>
          </a:bodyPr>
          <a:lstStyle/>
          <a:p>
            <a:pPr fontAlgn="auto">
              <a:spcAft>
                <a:spcPts val="0"/>
              </a:spcAft>
              <a:defRPr/>
            </a:pPr>
            <a:r>
              <a:rPr lang="en-AU" sz="4000" dirty="0"/>
              <a:t>Coping with the overload: </a:t>
            </a:r>
            <a:br>
              <a:rPr lang="en-AU" sz="4000" dirty="0"/>
            </a:br>
            <a:r>
              <a:rPr lang="en-AU" sz="4000" dirty="0"/>
              <a:t>three </a:t>
            </a:r>
            <a:r>
              <a:rPr lang="en-AU" sz="4000" i="1" dirty="0"/>
              <a:t>possible </a:t>
            </a:r>
            <a:r>
              <a:rPr lang="en-AU" sz="4000" dirty="0"/>
              <a:t>things you might try</a:t>
            </a:r>
          </a:p>
        </p:txBody>
      </p:sp>
      <p:graphicFrame>
        <p:nvGraphicFramePr>
          <p:cNvPr id="5122" name="Object 2"/>
          <p:cNvGraphicFramePr>
            <a:graphicFrameLocks noChangeAspect="1"/>
          </p:cNvGraphicFramePr>
          <p:nvPr/>
        </p:nvGraphicFramePr>
        <p:xfrm>
          <a:off x="396875" y="1600200"/>
          <a:ext cx="1812925" cy="4876800"/>
        </p:xfrm>
        <a:graphic>
          <a:graphicData uri="http://schemas.openxmlformats.org/presentationml/2006/ole">
            <mc:AlternateContent xmlns:mc="http://schemas.openxmlformats.org/markup-compatibility/2006">
              <mc:Choice xmlns:v="urn:schemas-microsoft-com:vml" Requires="v">
                <p:oleObj spid="_x0000_s5130" name="Photo Editor Photo" r:id="rId4" imgW="2600000" imgH="6990476" progId="">
                  <p:embed/>
                </p:oleObj>
              </mc:Choice>
              <mc:Fallback>
                <p:oleObj name="Photo Editor Photo" r:id="rId4" imgW="2600000" imgH="6990476"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600200"/>
                        <a:ext cx="18129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4" name="Picture 4" descr="BS00975_"/>
          <p:cNvPicPr>
            <a:picLocks noChangeAspect="1" noChangeArrowheads="1"/>
          </p:cNvPicPr>
          <p:nvPr/>
        </p:nvPicPr>
        <p:blipFill>
          <a:blip r:embed="rId6" cstate="print"/>
          <a:srcRect/>
          <a:stretch>
            <a:fillRect/>
          </a:stretch>
        </p:blipFill>
        <p:spPr bwMode="auto">
          <a:xfrm>
            <a:off x="6159500" y="4657725"/>
            <a:ext cx="2444750" cy="1508125"/>
          </a:xfrm>
          <a:prstGeom prst="rect">
            <a:avLst/>
          </a:prstGeom>
          <a:noFill/>
          <a:ln w="9525">
            <a:noFill/>
            <a:miter lim="800000"/>
            <a:headEnd/>
            <a:tailEnd/>
          </a:ln>
        </p:spPr>
      </p:pic>
      <p:pic>
        <p:nvPicPr>
          <p:cNvPr id="5125" name="Picture 5"/>
          <p:cNvPicPr>
            <a:picLocks noChangeAspect="1" noChangeArrowheads="1"/>
          </p:cNvPicPr>
          <p:nvPr/>
        </p:nvPicPr>
        <p:blipFill>
          <a:blip r:embed="rId7" cstate="print"/>
          <a:srcRect/>
          <a:stretch>
            <a:fillRect/>
          </a:stretch>
        </p:blipFill>
        <p:spPr bwMode="auto">
          <a:xfrm>
            <a:off x="6621463" y="1916113"/>
            <a:ext cx="1733550" cy="2305050"/>
          </a:xfrm>
          <a:prstGeom prst="rect">
            <a:avLst/>
          </a:prstGeom>
          <a:noFill/>
          <a:ln w="9525">
            <a:noFill/>
            <a:miter lim="800000"/>
            <a:headEnd/>
            <a:tailEnd/>
          </a:ln>
        </p:spPr>
      </p:pic>
      <p:sp>
        <p:nvSpPr>
          <p:cNvPr id="5126" name="Text Box 6"/>
          <p:cNvSpPr txBox="1">
            <a:spLocks noChangeArrowheads="1"/>
          </p:cNvSpPr>
          <p:nvPr/>
        </p:nvSpPr>
        <p:spPr bwMode="auto">
          <a:xfrm>
            <a:off x="2293938" y="2174875"/>
            <a:ext cx="3498850" cy="1187450"/>
          </a:xfrm>
          <a:prstGeom prst="rect">
            <a:avLst/>
          </a:prstGeom>
          <a:noFill/>
          <a:ln w="9525">
            <a:noFill/>
            <a:miter lim="800000"/>
            <a:headEnd/>
            <a:tailEnd/>
          </a:ln>
        </p:spPr>
        <p:txBody>
          <a:bodyPr wrap="none">
            <a:spAutoFit/>
          </a:bodyPr>
          <a:lstStyle/>
          <a:p>
            <a:pPr algn="r" rtl="1"/>
            <a:r>
              <a:rPr lang="en-GB" sz="2400">
                <a:latin typeface="Times New Roman" pitchFamily="18" charset="0"/>
              </a:rPr>
              <a:t>A. </a:t>
            </a:r>
            <a:r>
              <a:rPr lang="en-US" sz="2400">
                <a:latin typeface="Times New Roman" pitchFamily="18" charset="0"/>
              </a:rPr>
              <a:t>Read an evidence-based</a:t>
            </a:r>
          </a:p>
          <a:p>
            <a:pPr algn="r" rtl="1"/>
            <a:r>
              <a:rPr lang="en-US" sz="2400">
                <a:latin typeface="Times New Roman" pitchFamily="18" charset="0"/>
              </a:rPr>
              <a:t>abstraction journal</a:t>
            </a:r>
            <a:br>
              <a:rPr lang="en-US" sz="2400">
                <a:latin typeface="Times New Roman" pitchFamily="18" charset="0"/>
              </a:rPr>
            </a:br>
            <a:r>
              <a:rPr lang="en-US" sz="2400">
                <a:latin typeface="Times New Roman" pitchFamily="18" charset="0"/>
              </a:rPr>
              <a:t>(and cancel other journals)</a:t>
            </a:r>
          </a:p>
        </p:txBody>
      </p:sp>
      <p:sp>
        <p:nvSpPr>
          <p:cNvPr id="5127" name="Text Box 7"/>
          <p:cNvSpPr txBox="1">
            <a:spLocks noChangeArrowheads="1"/>
          </p:cNvSpPr>
          <p:nvPr/>
        </p:nvSpPr>
        <p:spPr bwMode="auto">
          <a:xfrm>
            <a:off x="2279650" y="4460875"/>
            <a:ext cx="4168775" cy="1917700"/>
          </a:xfrm>
          <a:prstGeom prst="rect">
            <a:avLst/>
          </a:prstGeom>
          <a:noFill/>
          <a:ln w="9525">
            <a:noFill/>
            <a:miter lim="800000"/>
            <a:headEnd/>
            <a:tailEnd/>
          </a:ln>
        </p:spPr>
        <p:txBody>
          <a:bodyPr wrap="none">
            <a:spAutoFit/>
          </a:bodyPr>
          <a:lstStyle/>
          <a:p>
            <a:pPr algn="r" rtl="1"/>
            <a:r>
              <a:rPr lang="en-GB" sz="2400">
                <a:latin typeface="Times New Roman" pitchFamily="18" charset="0"/>
              </a:rPr>
              <a:t>B. </a:t>
            </a:r>
            <a:r>
              <a:rPr lang="en-US" sz="2400">
                <a:latin typeface="Times New Roman" pitchFamily="18" charset="0"/>
              </a:rPr>
              <a:t>Keep a logbook of your</a:t>
            </a:r>
          </a:p>
          <a:p>
            <a:pPr algn="r" rtl="1"/>
            <a:r>
              <a:rPr lang="en-US" sz="2400">
                <a:latin typeface="Times New Roman" pitchFamily="18" charset="0"/>
              </a:rPr>
              <a:t>own clinical questions</a:t>
            </a:r>
            <a:br>
              <a:rPr lang="en-US" sz="2400">
                <a:latin typeface="Times New Roman" pitchFamily="18" charset="0"/>
              </a:rPr>
            </a:br>
            <a:endParaRPr lang="en-GB" sz="2400">
              <a:latin typeface="Times New Roman" pitchFamily="18" charset="0"/>
            </a:endParaRPr>
          </a:p>
          <a:p>
            <a:pPr algn="r" rtl="1"/>
            <a:r>
              <a:rPr lang="en-GB" sz="2400">
                <a:latin typeface="Times New Roman" pitchFamily="18" charset="0"/>
              </a:rPr>
              <a:t>C. Run a case-discussion journal</a:t>
            </a:r>
            <a:br>
              <a:rPr lang="en-GB" sz="2400">
                <a:latin typeface="Times New Roman" pitchFamily="18" charset="0"/>
              </a:rPr>
            </a:br>
            <a:r>
              <a:rPr lang="en-GB" sz="2400">
                <a:latin typeface="Times New Roman" pitchFamily="18" charset="0"/>
              </a:rPr>
              <a:t>club with your practice</a:t>
            </a:r>
            <a:endParaRPr lang="en-US" sz="2400">
              <a:latin typeface="Times New Roman"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381000"/>
            <a:ext cx="8229600" cy="1143000"/>
          </a:xfrm>
          <a:solidFill>
            <a:srgbClr val="DDFFDD"/>
          </a:solidFill>
        </p:spPr>
        <p:txBody>
          <a:bodyPr rtlCol="1">
            <a:normAutofit fontScale="90000"/>
          </a:bodyPr>
          <a:lstStyle/>
          <a:p>
            <a:pPr fontAlgn="auto">
              <a:spcAft>
                <a:spcPts val="0"/>
              </a:spcAft>
              <a:defRPr/>
            </a:pPr>
            <a:r>
              <a:rPr lang="en-US" dirty="0" smtClean="0">
                <a:latin typeface="Tahoma" pitchFamily="34" charset="0"/>
                <a:cs typeface="Tahoma" pitchFamily="34" charset="0"/>
              </a:rPr>
              <a:t>Steps to Improve </a:t>
            </a:r>
            <a:r>
              <a:rPr lang="en-US" dirty="0" smtClean="0">
                <a:latin typeface="Tahoma" pitchFamily="34" charset="0"/>
              </a:rPr>
              <a:t>Your Ability to Ask and Answer Questions </a:t>
            </a:r>
            <a:r>
              <a:rPr lang="en-US" dirty="0" smtClean="0">
                <a:latin typeface="Tahoma" pitchFamily="34" charset="0"/>
                <a:cs typeface="Tahoma" pitchFamily="34" charset="0"/>
              </a:rPr>
              <a:t> </a:t>
            </a:r>
          </a:p>
        </p:txBody>
      </p:sp>
      <p:sp>
        <p:nvSpPr>
          <p:cNvPr id="72707" name="Rectangle 3"/>
          <p:cNvSpPr>
            <a:spLocks noGrp="1" noChangeArrowheads="1"/>
          </p:cNvSpPr>
          <p:nvPr>
            <p:ph type="body" idx="1"/>
          </p:nvPr>
        </p:nvSpPr>
        <p:spPr>
          <a:xfrm>
            <a:off x="685800" y="2057400"/>
            <a:ext cx="8077200" cy="1981200"/>
          </a:xfrm>
        </p:spPr>
        <p:txBody>
          <a:bodyPr rtlCol="1">
            <a:normAutofit fontScale="25000" lnSpcReduction="20000"/>
          </a:bodyPr>
          <a:lstStyle/>
          <a:p>
            <a:pPr fontAlgn="auto">
              <a:lnSpc>
                <a:spcPct val="90000"/>
              </a:lnSpc>
              <a:spcAft>
                <a:spcPts val="0"/>
              </a:spcAft>
              <a:buClr>
                <a:schemeClr val="tx1"/>
              </a:buClr>
              <a:defRPr/>
            </a:pPr>
            <a:r>
              <a:rPr lang="en-US" sz="12800" dirty="0" smtClean="0">
                <a:solidFill>
                  <a:srgbClr val="FF66CC"/>
                </a:solidFill>
                <a:effectLst>
                  <a:outerShdw blurRad="38100" dist="38100" dir="2700000" algn="tl">
                    <a:srgbClr val="000000"/>
                  </a:outerShdw>
                </a:effectLst>
                <a:latin typeface="Tahoma" pitchFamily="34" charset="0"/>
                <a:cs typeface="Tahoma" pitchFamily="34" charset="0"/>
              </a:rPr>
              <a:t>The educational prescription/Logbook.</a:t>
            </a:r>
          </a:p>
          <a:p>
            <a:pPr fontAlgn="auto">
              <a:lnSpc>
                <a:spcPct val="90000"/>
              </a:lnSpc>
              <a:spcAft>
                <a:spcPts val="0"/>
              </a:spcAft>
              <a:buClr>
                <a:schemeClr val="tx1"/>
              </a:buClr>
              <a:defRPr/>
            </a:pPr>
            <a:endParaRPr lang="en-US" sz="3600" dirty="0" smtClean="0">
              <a:solidFill>
                <a:srgbClr val="FF66CC"/>
              </a:solidFill>
              <a:effectLst>
                <a:outerShdw blurRad="38100" dist="38100" dir="2700000" algn="tl">
                  <a:srgbClr val="000000"/>
                </a:outerShdw>
              </a:effectLst>
              <a:latin typeface="Tahoma" pitchFamily="34" charset="0"/>
              <a:cs typeface="Tahoma" pitchFamily="34" charset="0"/>
            </a:endParaRPr>
          </a:p>
          <a:p>
            <a:pPr fontAlgn="auto">
              <a:lnSpc>
                <a:spcPct val="90000"/>
              </a:lnSpc>
              <a:spcAft>
                <a:spcPts val="0"/>
              </a:spcAft>
              <a:buClr>
                <a:schemeClr val="tx1"/>
              </a:buClr>
              <a:defRPr/>
            </a:pPr>
            <a:endParaRPr lang="en-US" sz="3600" dirty="0" smtClean="0">
              <a:solidFill>
                <a:srgbClr val="FF66CC"/>
              </a:solidFill>
              <a:effectLst>
                <a:outerShdw blurRad="38100" dist="38100" dir="2700000" algn="tl">
                  <a:srgbClr val="000000"/>
                </a:outerShdw>
              </a:effectLst>
              <a:latin typeface="Tahoma" pitchFamily="34" charset="0"/>
              <a:cs typeface="Tahoma" pitchFamily="34" charset="0"/>
            </a:endParaRPr>
          </a:p>
          <a:p>
            <a:pPr fontAlgn="auto">
              <a:lnSpc>
                <a:spcPct val="90000"/>
              </a:lnSpc>
              <a:spcAft>
                <a:spcPts val="0"/>
              </a:spcAft>
              <a:buClr>
                <a:schemeClr val="tx1"/>
              </a:buClr>
              <a:buFontTx/>
              <a:buNone/>
              <a:defRPr/>
            </a:pPr>
            <a:endParaRPr lang="en-US" sz="3600" dirty="0" smtClean="0">
              <a:solidFill>
                <a:srgbClr val="FF66CC"/>
              </a:solidFill>
              <a:effectLst>
                <a:outerShdw blurRad="38100" dist="38100" dir="2700000" algn="tl">
                  <a:srgbClr val="000000"/>
                </a:outerShdw>
              </a:effectLst>
              <a:latin typeface="Tahoma" pitchFamily="34" charset="0"/>
              <a:cs typeface="Tahoma" pitchFamily="34" charset="0"/>
            </a:endParaRPr>
          </a:p>
          <a:p>
            <a:pPr fontAlgn="auto">
              <a:lnSpc>
                <a:spcPct val="90000"/>
              </a:lnSpc>
              <a:spcAft>
                <a:spcPts val="0"/>
              </a:spcAft>
              <a:buClr>
                <a:schemeClr val="tx1"/>
              </a:buClr>
              <a:defRPr/>
            </a:pPr>
            <a:endParaRPr lang="en-US" sz="3600" dirty="0" smtClean="0">
              <a:solidFill>
                <a:srgbClr val="FF66CC"/>
              </a:solidFill>
              <a:effectLst>
                <a:outerShdw blurRad="38100" dist="38100" dir="2700000" algn="tl">
                  <a:srgbClr val="000000"/>
                </a:outerShdw>
              </a:effectLst>
              <a:latin typeface="Tahoma" pitchFamily="34" charset="0"/>
              <a:cs typeface="Tahoma" pitchFamily="34" charset="0"/>
            </a:endParaRPr>
          </a:p>
          <a:p>
            <a:pPr fontAlgn="auto">
              <a:lnSpc>
                <a:spcPct val="90000"/>
              </a:lnSpc>
              <a:spcAft>
                <a:spcPts val="0"/>
              </a:spcAft>
              <a:buClr>
                <a:schemeClr val="tx1"/>
              </a:buClr>
              <a:defRPr/>
            </a:pPr>
            <a:endParaRPr lang="en-US" sz="3600" dirty="0" smtClean="0">
              <a:solidFill>
                <a:srgbClr val="FF66CC"/>
              </a:solidFill>
              <a:effectLst>
                <a:outerShdw blurRad="38100" dist="38100" dir="2700000" algn="tl">
                  <a:srgbClr val="000000"/>
                </a:outerShdw>
              </a:effectLst>
              <a:latin typeface="Tahoma" pitchFamily="34" charset="0"/>
              <a:cs typeface="Tahoma" pitchFamily="34" charset="0"/>
            </a:endParaRPr>
          </a:p>
          <a:p>
            <a:pPr fontAlgn="auto">
              <a:lnSpc>
                <a:spcPct val="90000"/>
              </a:lnSpc>
              <a:spcAft>
                <a:spcPts val="0"/>
              </a:spcAft>
              <a:buClr>
                <a:schemeClr val="tx1"/>
              </a:buClr>
              <a:defRPr/>
            </a:pPr>
            <a:endParaRPr lang="en-US" sz="3600" dirty="0" smtClean="0">
              <a:solidFill>
                <a:srgbClr val="FF66CC"/>
              </a:solidFill>
              <a:effectLst>
                <a:outerShdw blurRad="38100" dist="38100" dir="2700000" algn="tl">
                  <a:srgbClr val="000000"/>
                </a:outerShdw>
              </a:effectLst>
              <a:latin typeface="Tahoma" pitchFamily="34" charset="0"/>
              <a:cs typeface="Tahoma" pitchFamily="34" charset="0"/>
            </a:endParaRPr>
          </a:p>
          <a:p>
            <a:pPr fontAlgn="auto">
              <a:lnSpc>
                <a:spcPct val="90000"/>
              </a:lnSpc>
              <a:spcAft>
                <a:spcPts val="0"/>
              </a:spcAft>
              <a:buClr>
                <a:schemeClr val="tx1"/>
              </a:buClr>
              <a:defRPr/>
            </a:pPr>
            <a:endParaRPr lang="en-US" sz="3600" dirty="0" smtClean="0">
              <a:solidFill>
                <a:srgbClr val="FF66CC"/>
              </a:solidFill>
              <a:effectLst>
                <a:outerShdw blurRad="38100" dist="38100" dir="2700000" algn="tl">
                  <a:srgbClr val="000000"/>
                </a:outerShdw>
              </a:effectLst>
              <a:latin typeface="Tahoma" pitchFamily="34" charset="0"/>
              <a:cs typeface="Tahoma" pitchFamily="34" charset="0"/>
            </a:endParaRPr>
          </a:p>
          <a:p>
            <a:pPr fontAlgn="auto">
              <a:lnSpc>
                <a:spcPct val="90000"/>
              </a:lnSpc>
              <a:spcAft>
                <a:spcPts val="0"/>
              </a:spcAft>
              <a:buClr>
                <a:schemeClr val="tx1"/>
              </a:buClr>
              <a:buFontTx/>
              <a:buNone/>
              <a:defRPr/>
            </a:pPr>
            <a:r>
              <a:rPr lang="en-US" u="sng" dirty="0" smtClean="0">
                <a:solidFill>
                  <a:srgbClr val="FF66CC"/>
                </a:solidFill>
                <a:latin typeface="Tahoma" pitchFamily="34" charset="0"/>
              </a:rPr>
              <a:t/>
            </a:r>
            <a:br>
              <a:rPr lang="en-US" u="sng" dirty="0" smtClean="0">
                <a:solidFill>
                  <a:srgbClr val="FF66CC"/>
                </a:solidFill>
                <a:latin typeface="Tahoma" pitchFamily="34" charset="0"/>
              </a:rPr>
            </a:br>
            <a:r>
              <a:rPr lang="en-US" sz="2800" u="sng" dirty="0" smtClean="0">
                <a:solidFill>
                  <a:srgbClr val="FF66CC"/>
                </a:solidFill>
                <a:latin typeface="Tahoma" pitchFamily="34" charset="0"/>
              </a:rPr>
              <a:t/>
            </a:r>
            <a:br>
              <a:rPr lang="en-US" sz="2800" u="sng" dirty="0" smtClean="0">
                <a:solidFill>
                  <a:srgbClr val="FF66CC"/>
                </a:solidFill>
                <a:latin typeface="Tahoma" pitchFamily="34" charset="0"/>
              </a:rPr>
            </a:br>
            <a:r>
              <a:rPr lang="en-US" sz="2800" u="sng" dirty="0" smtClean="0">
                <a:solidFill>
                  <a:srgbClr val="333399"/>
                </a:solidFill>
                <a:latin typeface="Tahoma" pitchFamily="34" charset="0"/>
              </a:rPr>
              <a:t/>
            </a:r>
            <a:br>
              <a:rPr lang="en-US" sz="2800" u="sng" dirty="0" smtClean="0">
                <a:solidFill>
                  <a:srgbClr val="333399"/>
                </a:solidFill>
                <a:latin typeface="Tahoma" pitchFamily="34" charset="0"/>
              </a:rPr>
            </a:br>
            <a:r>
              <a:rPr lang="en-US" sz="2800" u="sng" dirty="0" smtClean="0">
                <a:solidFill>
                  <a:srgbClr val="FF00FF"/>
                </a:solidFill>
                <a:latin typeface="Tahoma" pitchFamily="34" charset="0"/>
              </a:rPr>
              <a:t/>
            </a:r>
            <a:br>
              <a:rPr lang="en-US" sz="2800" u="sng" dirty="0" smtClean="0">
                <a:solidFill>
                  <a:srgbClr val="FF00FF"/>
                </a:solidFill>
                <a:latin typeface="Tahoma" pitchFamily="34" charset="0"/>
              </a:rPr>
            </a:br>
            <a:r>
              <a:rPr lang="en-US" sz="2800" u="sng" dirty="0" smtClean="0">
                <a:solidFill>
                  <a:srgbClr val="FF00FF"/>
                </a:solidFill>
                <a:latin typeface="Tahoma" pitchFamily="34" charset="0"/>
              </a:rPr>
              <a:t/>
            </a:r>
            <a:br>
              <a:rPr lang="en-US" sz="2800" u="sng" dirty="0" smtClean="0">
                <a:solidFill>
                  <a:srgbClr val="FF00FF"/>
                </a:solidFill>
                <a:latin typeface="Tahoma" pitchFamily="34" charset="0"/>
              </a:rPr>
            </a:br>
            <a:r>
              <a:rPr lang="en-US" sz="2800" u="sng" dirty="0" smtClean="0">
                <a:solidFill>
                  <a:srgbClr val="FF00FF"/>
                </a:solidFill>
                <a:latin typeface="Tahoma" pitchFamily="34" charset="0"/>
              </a:rPr>
              <a:t/>
            </a:r>
            <a:br>
              <a:rPr lang="en-US" sz="2800" u="sng" dirty="0" smtClean="0">
                <a:solidFill>
                  <a:srgbClr val="FF00FF"/>
                </a:solidFill>
                <a:latin typeface="Tahoma" pitchFamily="34" charset="0"/>
              </a:rPr>
            </a:br>
            <a:r>
              <a:rPr lang="en-US" sz="2800" u="sng" dirty="0" smtClean="0">
                <a:solidFill>
                  <a:srgbClr val="FF00FF"/>
                </a:solidFill>
                <a:latin typeface="Tahoma" pitchFamily="34" charset="0"/>
              </a:rPr>
              <a:t/>
            </a:r>
            <a:br>
              <a:rPr lang="en-US" sz="2800" u="sng" dirty="0" smtClean="0">
                <a:solidFill>
                  <a:srgbClr val="FF00FF"/>
                </a:solidFill>
                <a:latin typeface="Tahoma" pitchFamily="34" charset="0"/>
              </a:rPr>
            </a:br>
            <a:endParaRPr lang="en-US" sz="2800" dirty="0" smtClean="0"/>
          </a:p>
          <a:p>
            <a:pPr fontAlgn="auto">
              <a:lnSpc>
                <a:spcPct val="90000"/>
              </a:lnSpc>
              <a:spcAft>
                <a:spcPts val="0"/>
              </a:spcAft>
              <a:defRPr/>
            </a:pPr>
            <a:endParaRPr lang="en-US" sz="2800" dirty="0" smtClean="0"/>
          </a:p>
          <a:p>
            <a:pPr fontAlgn="auto">
              <a:lnSpc>
                <a:spcPct val="90000"/>
              </a:lnSpc>
              <a:spcAft>
                <a:spcPts val="0"/>
              </a:spcAft>
              <a:defRPr/>
            </a:pPr>
            <a:endParaRPr lang="en-US" sz="2800" dirty="0" smtClean="0"/>
          </a:p>
        </p:txBody>
      </p:sp>
      <p:pic>
        <p:nvPicPr>
          <p:cNvPr id="72708" name="Picture 4" descr="Educational Prescription"/>
          <p:cNvPicPr>
            <a:picLocks noChangeAspect="1" noChangeArrowheads="1"/>
          </p:cNvPicPr>
          <p:nvPr/>
        </p:nvPicPr>
        <p:blipFill>
          <a:blip r:embed="rId2" r:link="rId3" cstate="print"/>
          <a:srcRect/>
          <a:stretch>
            <a:fillRect/>
          </a:stretch>
        </p:blipFill>
        <p:spPr bwMode="auto">
          <a:xfrm>
            <a:off x="6858000" y="4114800"/>
            <a:ext cx="1211263" cy="1752600"/>
          </a:xfrm>
          <a:prstGeom prst="rect">
            <a:avLst/>
          </a:prstGeom>
          <a:solidFill>
            <a:srgbClr val="FFFFCC"/>
          </a:solidFill>
          <a:ln w="9525">
            <a:solidFill>
              <a:srgbClr val="CC9900"/>
            </a:solidFill>
            <a:miter lim="800000"/>
            <a:headEnd/>
            <a:tailEnd/>
          </a:ln>
        </p:spPr>
      </p:pic>
      <p:pic>
        <p:nvPicPr>
          <p:cNvPr id="72709" name="Picture 5"/>
          <p:cNvPicPr>
            <a:picLocks noChangeAspect="1" noChangeArrowheads="1"/>
          </p:cNvPicPr>
          <p:nvPr/>
        </p:nvPicPr>
        <p:blipFill>
          <a:blip r:embed="rId4" cstate="print"/>
          <a:srcRect/>
          <a:stretch>
            <a:fillRect/>
          </a:stretch>
        </p:blipFill>
        <p:spPr bwMode="auto">
          <a:xfrm>
            <a:off x="7696200" y="3962400"/>
            <a:ext cx="609600" cy="762000"/>
          </a:xfrm>
          <a:prstGeom prst="rect">
            <a:avLst/>
          </a:prstGeom>
          <a:noFill/>
          <a:ln w="9525">
            <a:noFill/>
            <a:miter lim="800000"/>
            <a:headEnd/>
            <a:tailEnd/>
          </a:ln>
        </p:spPr>
      </p:pic>
      <p:pic>
        <p:nvPicPr>
          <p:cNvPr id="76806" name="Picture 8" descr="bd04924_"/>
          <p:cNvPicPr>
            <a:picLocks noChangeAspect="1" noChangeArrowheads="1"/>
          </p:cNvPicPr>
          <p:nvPr/>
        </p:nvPicPr>
        <p:blipFill>
          <a:blip r:embed="rId5" cstate="print">
            <a:lum contrast="-54000"/>
          </a:blip>
          <a:srcRect/>
          <a:stretch>
            <a:fillRect/>
          </a:stretch>
        </p:blipFill>
        <p:spPr bwMode="auto">
          <a:xfrm>
            <a:off x="0" y="5715000"/>
            <a:ext cx="846138" cy="1143000"/>
          </a:xfrm>
          <a:prstGeom prst="rect">
            <a:avLst/>
          </a:prstGeom>
          <a:noFill/>
          <a:ln w="9525">
            <a:noFill/>
            <a:miter lim="800000"/>
            <a:headEnd/>
            <a:tailEnd/>
          </a:ln>
        </p:spPr>
      </p:pic>
      <p:pic>
        <p:nvPicPr>
          <p:cNvPr id="76807" name="Picture 4" descr="CIMG0445"/>
          <p:cNvPicPr>
            <a:picLocks noChangeAspect="1" noChangeArrowheads="1"/>
          </p:cNvPicPr>
          <p:nvPr/>
        </p:nvPicPr>
        <p:blipFill>
          <a:blip r:embed="rId6" cstate="print"/>
          <a:srcRect/>
          <a:stretch>
            <a:fillRect/>
          </a:stretch>
        </p:blipFill>
        <p:spPr bwMode="auto">
          <a:xfrm>
            <a:off x="654050" y="3429000"/>
            <a:ext cx="3660775" cy="2746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07">
                                            <p:txEl>
                                              <p:pRg st="8" end="8"/>
                                            </p:txEl>
                                          </p:spTgt>
                                        </p:tgtEl>
                                        <p:attrNameLst>
                                          <p:attrName>style.visibility</p:attrName>
                                        </p:attrNameLst>
                                      </p:cBhvr>
                                      <p:to>
                                        <p:strVal val="visible"/>
                                      </p:to>
                                    </p:se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72708"/>
                                        </p:tgtEl>
                                        <p:attrNameLst>
                                          <p:attrName>style.visibility</p:attrName>
                                        </p:attrNameLst>
                                      </p:cBhvr>
                                      <p:to>
                                        <p:strVal val="visible"/>
                                      </p:to>
                                    </p:set>
                                    <p:animEffect transition="in" filter="dissolve">
                                      <p:cBhvr>
                                        <p:cTn id="14" dur="500"/>
                                        <p:tgtEl>
                                          <p:spTgt spid="72708"/>
                                        </p:tgtEl>
                                      </p:cBhvr>
                                    </p:animEffect>
                                  </p:childTnLst>
                                </p:cTn>
                              </p:par>
                            </p:childTnLst>
                          </p:cTn>
                        </p:par>
                        <p:par>
                          <p:cTn id="15" fill="hold">
                            <p:stCondLst>
                              <p:cond delay="1000"/>
                            </p:stCondLst>
                            <p:childTnLst>
                              <p:par>
                                <p:cTn id="16" presetID="9" presetClass="entr" presetSubtype="0" fill="hold" nodeType="afterEffect">
                                  <p:stCondLst>
                                    <p:cond delay="1000"/>
                                  </p:stCondLst>
                                  <p:childTnLst>
                                    <p:set>
                                      <p:cBhvr>
                                        <p:cTn id="17" dur="1" fill="hold">
                                          <p:stCondLst>
                                            <p:cond delay="0"/>
                                          </p:stCondLst>
                                        </p:cTn>
                                        <p:tgtEl>
                                          <p:spTgt spid="72709"/>
                                        </p:tgtEl>
                                        <p:attrNameLst>
                                          <p:attrName>style.visibility</p:attrName>
                                        </p:attrNameLst>
                                      </p:cBhvr>
                                      <p:to>
                                        <p:strVal val="visible"/>
                                      </p:to>
                                    </p:set>
                                    <p:animEffect transition="in" filter="dissolve">
                                      <p:cBhvr>
                                        <p:cTn id="18" dur="5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304800"/>
            <a:ext cx="8229600" cy="1143000"/>
          </a:xfrm>
          <a:solidFill>
            <a:srgbClr val="DDFFDD"/>
          </a:solidFill>
        </p:spPr>
        <p:txBody>
          <a:bodyPr rtlCol="1">
            <a:normAutofit fontScale="90000"/>
          </a:bodyPr>
          <a:lstStyle/>
          <a:p>
            <a:pPr fontAlgn="auto">
              <a:spcAft>
                <a:spcPts val="0"/>
              </a:spcAft>
              <a:defRPr/>
            </a:pPr>
            <a:r>
              <a:rPr lang="en-US" dirty="0" smtClean="0">
                <a:latin typeface="Tahoma" pitchFamily="34" charset="0"/>
                <a:cs typeface="Tahoma" pitchFamily="34" charset="0"/>
              </a:rPr>
              <a:t>Steps to Improve </a:t>
            </a:r>
            <a:r>
              <a:rPr lang="en-US" dirty="0" smtClean="0">
                <a:latin typeface="Tahoma" pitchFamily="34" charset="0"/>
              </a:rPr>
              <a:t>Your Ability to Ask and Answer Questions </a:t>
            </a:r>
            <a:r>
              <a:rPr lang="en-US" dirty="0" smtClean="0">
                <a:latin typeface="Tahoma" pitchFamily="34" charset="0"/>
                <a:cs typeface="Tahoma" pitchFamily="34" charset="0"/>
              </a:rPr>
              <a:t> </a:t>
            </a:r>
          </a:p>
        </p:txBody>
      </p:sp>
      <p:sp>
        <p:nvSpPr>
          <p:cNvPr id="73731" name="Rectangle 3"/>
          <p:cNvSpPr>
            <a:spLocks noGrp="1" noChangeArrowheads="1"/>
          </p:cNvSpPr>
          <p:nvPr>
            <p:ph type="body" idx="1"/>
          </p:nvPr>
        </p:nvSpPr>
        <p:spPr>
          <a:xfrm>
            <a:off x="685800" y="2438400"/>
            <a:ext cx="8077200" cy="1524000"/>
          </a:xfrm>
        </p:spPr>
        <p:txBody>
          <a:bodyPr rtlCol="1">
            <a:normAutofit/>
          </a:bodyPr>
          <a:lstStyle/>
          <a:p>
            <a:pPr fontAlgn="auto">
              <a:spcBef>
                <a:spcPct val="0"/>
              </a:spcBef>
              <a:spcAft>
                <a:spcPts val="0"/>
              </a:spcAft>
              <a:buClr>
                <a:schemeClr val="tx1"/>
              </a:buClr>
              <a:defRPr/>
            </a:pPr>
            <a:r>
              <a:rPr lang="en-US" sz="3600" smtClean="0">
                <a:solidFill>
                  <a:srgbClr val="FF66CC"/>
                </a:solidFill>
                <a:effectLst>
                  <a:outerShdw blurRad="38100" dist="38100" dir="2700000" algn="tl">
                    <a:srgbClr val="000000"/>
                  </a:outerShdw>
                </a:effectLst>
                <a:latin typeface="Tahoma" pitchFamily="34" charset="0"/>
                <a:cs typeface="Tahoma" pitchFamily="34" charset="0"/>
              </a:rPr>
              <a:t>Create a culture of inquiry</a:t>
            </a:r>
          </a:p>
          <a:p>
            <a:pPr lvl="1" fontAlgn="auto">
              <a:spcAft>
                <a:spcPts val="0"/>
              </a:spcAft>
              <a:buClr>
                <a:schemeClr val="tx1"/>
              </a:buClr>
              <a:buFontTx/>
              <a:buNone/>
              <a:defRPr/>
            </a:pPr>
            <a:r>
              <a:rPr lang="en-US" sz="3600" i="1" smtClean="0">
                <a:solidFill>
                  <a:schemeClr val="hlink"/>
                </a:solidFill>
                <a:effectLst>
                  <a:outerShdw blurRad="38100" dist="38100" dir="2700000" algn="tl">
                    <a:srgbClr val="000000"/>
                  </a:outerShdw>
                </a:effectLst>
                <a:latin typeface="Tahoma" pitchFamily="34" charset="0"/>
                <a:cs typeface="Tahoma" pitchFamily="34" charset="0"/>
              </a:rPr>
              <a:t>Inquire, don’t advocate</a:t>
            </a:r>
          </a:p>
          <a:p>
            <a:pPr fontAlgn="auto">
              <a:spcAft>
                <a:spcPts val="0"/>
              </a:spcAft>
              <a:buClr>
                <a:schemeClr val="tx1"/>
              </a:buClr>
              <a:buFontTx/>
              <a:buNone/>
              <a:defRPr/>
            </a:pPr>
            <a:endParaRPr lang="en-US" sz="3600" i="1" smtClean="0">
              <a:solidFill>
                <a:schemeClr val="hlink"/>
              </a:solidFill>
              <a:effectLst>
                <a:outerShdw blurRad="38100" dist="38100" dir="2700000" algn="tl">
                  <a:srgbClr val="000000"/>
                </a:outerShdw>
              </a:effectLst>
              <a:latin typeface="Tahoma" pitchFamily="34" charset="0"/>
              <a:cs typeface="Tahoma" pitchFamily="34" charset="0"/>
            </a:endParaRPr>
          </a:p>
        </p:txBody>
      </p:sp>
      <p:sp>
        <p:nvSpPr>
          <p:cNvPr id="73732" name="Text Box 4"/>
          <p:cNvSpPr txBox="1">
            <a:spLocks noChangeArrowheads="1"/>
          </p:cNvSpPr>
          <p:nvPr/>
        </p:nvSpPr>
        <p:spPr bwMode="auto">
          <a:xfrm>
            <a:off x="1009650" y="4191000"/>
            <a:ext cx="6770688" cy="1477963"/>
          </a:xfrm>
          <a:prstGeom prst="rect">
            <a:avLst/>
          </a:prstGeom>
          <a:noFill/>
          <a:ln w="9525">
            <a:noFill/>
            <a:miter lim="800000"/>
            <a:headEnd/>
            <a:tailEnd/>
          </a:ln>
          <a:effectLst/>
        </p:spPr>
        <p:txBody>
          <a:bodyPr wrap="none" lIns="92075" tIns="46038" rIns="92075" bIns="46038">
            <a:spAutoFit/>
          </a:bodyPr>
          <a:lstStyle/>
          <a:p>
            <a:pPr fontAlgn="auto">
              <a:spcAft>
                <a:spcPts val="0"/>
              </a:spcAft>
              <a:defRPr/>
            </a:pPr>
            <a:r>
              <a:rPr lang="en-US" sz="3000" dirty="0">
                <a:solidFill>
                  <a:schemeClr val="folHlink"/>
                </a:solidFill>
                <a:effectLst>
                  <a:outerShdw blurRad="38100" dist="38100" dir="2700000" algn="tl">
                    <a:srgbClr val="000000"/>
                  </a:outerShdw>
                </a:effectLst>
                <a:latin typeface="+mn-lt"/>
                <a:cs typeface="+mn-cs"/>
              </a:rPr>
              <a:t>“What do you think?”</a:t>
            </a:r>
          </a:p>
          <a:p>
            <a:pPr fontAlgn="auto">
              <a:spcAft>
                <a:spcPts val="0"/>
              </a:spcAft>
              <a:defRPr/>
            </a:pPr>
            <a:r>
              <a:rPr lang="en-US" sz="3000" dirty="0">
                <a:solidFill>
                  <a:schemeClr val="folHlink"/>
                </a:solidFill>
                <a:effectLst>
                  <a:outerShdw blurRad="38100" dist="38100" dir="2700000" algn="tl">
                    <a:srgbClr val="000000"/>
                  </a:outerShdw>
                </a:effectLst>
                <a:latin typeface="+mn-lt"/>
                <a:cs typeface="+mn-cs"/>
              </a:rPr>
              <a:t>“Should I keep doing this?”</a:t>
            </a:r>
          </a:p>
          <a:p>
            <a:pPr fontAlgn="auto">
              <a:spcAft>
                <a:spcPts val="0"/>
              </a:spcAft>
              <a:defRPr/>
            </a:pPr>
            <a:r>
              <a:rPr lang="en-US" sz="3000" dirty="0">
                <a:solidFill>
                  <a:schemeClr val="folHlink"/>
                </a:solidFill>
                <a:effectLst>
                  <a:outerShdw blurRad="38100" dist="38100" dir="2700000" algn="tl">
                    <a:srgbClr val="000000"/>
                  </a:outerShdw>
                </a:effectLst>
                <a:latin typeface="+mn-lt"/>
                <a:cs typeface="+mn-cs"/>
              </a:rPr>
              <a:t>“I wonder whether there is a better way?”</a:t>
            </a:r>
          </a:p>
        </p:txBody>
      </p:sp>
      <p:pic>
        <p:nvPicPr>
          <p:cNvPr id="73734" name="Picture 6" descr="bd06639_"/>
          <p:cNvPicPr>
            <a:picLocks noChangeAspect="1" noChangeArrowheads="1"/>
          </p:cNvPicPr>
          <p:nvPr/>
        </p:nvPicPr>
        <p:blipFill>
          <a:blip r:embed="rId2" cstate="print"/>
          <a:srcRect/>
          <a:stretch>
            <a:fillRect/>
          </a:stretch>
        </p:blipFill>
        <p:spPr bwMode="auto">
          <a:xfrm>
            <a:off x="7391400" y="2971800"/>
            <a:ext cx="1219200" cy="1219200"/>
          </a:xfrm>
          <a:prstGeom prst="rect">
            <a:avLst/>
          </a:prstGeom>
          <a:noFill/>
          <a:ln w="9525">
            <a:noFill/>
            <a:miter lim="800000"/>
            <a:headEnd/>
            <a:tailEnd/>
          </a:ln>
        </p:spPr>
      </p:pic>
      <p:pic>
        <p:nvPicPr>
          <p:cNvPr id="77830" name="Picture 7" descr="bd04924_"/>
          <p:cNvPicPr>
            <a:picLocks noChangeAspect="1" noChangeArrowheads="1"/>
          </p:cNvPicPr>
          <p:nvPr/>
        </p:nvPicPr>
        <p:blipFill>
          <a:blip r:embed="rId3" cstate="print">
            <a:lum contrast="-54000"/>
          </a:blip>
          <a:srcRect/>
          <a:stretch>
            <a:fillRect/>
          </a:stretch>
        </p:blipFill>
        <p:spPr bwMode="auto">
          <a:xfrm>
            <a:off x="0" y="5715000"/>
            <a:ext cx="846138" cy="1143000"/>
          </a:xfrm>
          <a:prstGeom prst="rect">
            <a:avLst/>
          </a:prstGeom>
          <a:noFill/>
          <a:ln w="9525">
            <a:noFill/>
            <a:miter lim="800000"/>
            <a:headEnd/>
            <a:tailEnd/>
          </a:ln>
        </p:spPr>
      </p:pic>
      <p:sp>
        <p:nvSpPr>
          <p:cNvPr id="73736" name="Rectangle 8"/>
          <p:cNvSpPr>
            <a:spLocks noChangeArrowheads="1"/>
          </p:cNvSpPr>
          <p:nvPr/>
        </p:nvSpPr>
        <p:spPr bwMode="auto">
          <a:xfrm>
            <a:off x="838200" y="4038600"/>
            <a:ext cx="8077200" cy="2209800"/>
          </a:xfrm>
          <a:prstGeom prst="rect">
            <a:avLst/>
          </a:prstGeom>
          <a:noFill/>
          <a:ln w="9525">
            <a:noFill/>
            <a:miter lim="800000"/>
            <a:headEnd/>
            <a:tailEnd/>
          </a:ln>
          <a:effectLst/>
        </p:spPr>
        <p:txBody>
          <a:bodyPr/>
          <a:lstStyle/>
          <a:p>
            <a:pPr marL="342900" indent="-342900" algn="r" rtl="1" fontAlgn="auto">
              <a:spcBef>
                <a:spcPts val="0"/>
              </a:spcBef>
              <a:spcAft>
                <a:spcPts val="0"/>
              </a:spcAft>
              <a:defRPr/>
            </a:pPr>
            <a:endParaRPr lang="en-US" i="1">
              <a:solidFill>
                <a:schemeClr val="hlink"/>
              </a:solidFill>
              <a:effectLst>
                <a:outerShdw blurRad="38100" dist="38100" dir="2700000" algn="tl">
                  <a:srgbClr val="000000"/>
                </a:outerShdw>
              </a:effectLst>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dissolve">
                                      <p:cBhvr>
                                        <p:cTn id="7" dur="500"/>
                                        <p:tgtEl>
                                          <p:spTgt spid="7373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3731">
                                            <p:txEl>
                                              <p:pRg st="1" end="1"/>
                                            </p:txEl>
                                          </p:spTgt>
                                        </p:tgtEl>
                                        <p:attrNameLst>
                                          <p:attrName>style.visibility</p:attrName>
                                        </p:attrNameLst>
                                      </p:cBhvr>
                                      <p:to>
                                        <p:strVal val="visible"/>
                                      </p:to>
                                    </p:set>
                                    <p:animEffect transition="in" filter="dissolve">
                                      <p:cBhvr>
                                        <p:cTn id="10" dur="500"/>
                                        <p:tgtEl>
                                          <p:spTgt spid="73731">
                                            <p:txEl>
                                              <p:pRg st="1" end="1"/>
                                            </p:txEl>
                                          </p:spTgt>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73734"/>
                                        </p:tgtEl>
                                        <p:attrNameLst>
                                          <p:attrName>style.visibility</p:attrName>
                                        </p:attrNameLst>
                                      </p:cBhvr>
                                      <p:to>
                                        <p:strVal val="visible"/>
                                      </p:to>
                                    </p:set>
                                    <p:animEffect transition="in" filter="dissolve">
                                      <p:cBhvr>
                                        <p:cTn id="14" dur="500"/>
                                        <p:tgtEl>
                                          <p:spTgt spid="7373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3732"/>
                                        </p:tgtEl>
                                        <p:attrNameLst>
                                          <p:attrName>style.visibility</p:attrName>
                                        </p:attrNameLst>
                                      </p:cBhvr>
                                      <p:to>
                                        <p:strVal val="visible"/>
                                      </p:to>
                                    </p:set>
                                    <p:animEffect transition="in" filter="wipe(up)">
                                      <p:cBhvr>
                                        <p:cTn id="19" dur="5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P spid="73732"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solidFill>
            <a:srgbClr val="DDFFDD"/>
          </a:solidFill>
        </p:spPr>
        <p:txBody>
          <a:bodyPr rtlCol="1">
            <a:normAutofit fontScale="90000"/>
          </a:bodyPr>
          <a:lstStyle/>
          <a:p>
            <a:pPr fontAlgn="auto">
              <a:spcAft>
                <a:spcPts val="0"/>
              </a:spcAft>
              <a:defRPr/>
            </a:pPr>
            <a:r>
              <a:rPr lang="en-US" dirty="0" smtClean="0">
                <a:latin typeface="Tahoma" pitchFamily="34" charset="0"/>
                <a:cs typeface="Tahoma" pitchFamily="34" charset="0"/>
              </a:rPr>
              <a:t>Steps to Improve </a:t>
            </a:r>
            <a:r>
              <a:rPr lang="en-US" dirty="0" smtClean="0">
                <a:latin typeface="Tahoma" pitchFamily="34" charset="0"/>
              </a:rPr>
              <a:t>Your Ability to Ask and Answer Questions </a:t>
            </a:r>
            <a:r>
              <a:rPr lang="en-US" dirty="0" smtClean="0">
                <a:latin typeface="Tahoma" pitchFamily="34" charset="0"/>
                <a:cs typeface="Tahoma" pitchFamily="34" charset="0"/>
              </a:rPr>
              <a:t> </a:t>
            </a:r>
          </a:p>
        </p:txBody>
      </p:sp>
      <p:sp>
        <p:nvSpPr>
          <p:cNvPr id="74755" name="Rectangle 3"/>
          <p:cNvSpPr>
            <a:spLocks noGrp="1" noChangeArrowheads="1"/>
          </p:cNvSpPr>
          <p:nvPr>
            <p:ph type="body" idx="1"/>
          </p:nvPr>
        </p:nvSpPr>
        <p:spPr>
          <a:xfrm>
            <a:off x="685800" y="1981200"/>
            <a:ext cx="8077200" cy="1981200"/>
          </a:xfrm>
        </p:spPr>
        <p:txBody>
          <a:bodyPr rtlCol="1">
            <a:normAutofit/>
          </a:bodyPr>
          <a:lstStyle/>
          <a:p>
            <a:pPr fontAlgn="auto">
              <a:spcAft>
                <a:spcPts val="0"/>
              </a:spcAft>
              <a:buClr>
                <a:schemeClr val="tx1"/>
              </a:buClr>
              <a:defRPr/>
            </a:pPr>
            <a:r>
              <a:rPr lang="en-US" sz="3600" smtClean="0">
                <a:solidFill>
                  <a:srgbClr val="FF66CC"/>
                </a:solidFill>
                <a:effectLst>
                  <a:outerShdw blurRad="38100" dist="38100" dir="2700000" algn="tl">
                    <a:srgbClr val="000000"/>
                  </a:outerShdw>
                </a:effectLst>
                <a:latin typeface="Tahoma" pitchFamily="34" charset="0"/>
                <a:cs typeface="Tahoma" pitchFamily="34" charset="0"/>
              </a:rPr>
              <a:t>Feel good about not knowing everything.</a:t>
            </a:r>
          </a:p>
        </p:txBody>
      </p:sp>
      <p:sp>
        <p:nvSpPr>
          <p:cNvPr id="74756" name="Text Box 4"/>
          <p:cNvSpPr txBox="1">
            <a:spLocks noChangeArrowheads="1"/>
          </p:cNvSpPr>
          <p:nvPr/>
        </p:nvSpPr>
        <p:spPr bwMode="auto">
          <a:xfrm>
            <a:off x="685800" y="3810000"/>
            <a:ext cx="7435850" cy="549275"/>
          </a:xfrm>
          <a:prstGeom prst="rect">
            <a:avLst/>
          </a:prstGeom>
          <a:noFill/>
          <a:ln w="9525">
            <a:noFill/>
            <a:miter lim="800000"/>
            <a:headEnd/>
            <a:tailEnd/>
          </a:ln>
          <a:effectLst/>
        </p:spPr>
        <p:txBody>
          <a:bodyPr wrap="none" lIns="92075" tIns="46038" rIns="92075" bIns="46038">
            <a:spAutoFit/>
          </a:bodyPr>
          <a:lstStyle/>
          <a:p>
            <a:pPr algn="r" rtl="1" fontAlgn="auto">
              <a:spcAft>
                <a:spcPts val="0"/>
              </a:spcAft>
              <a:defRPr/>
            </a:pPr>
            <a:r>
              <a:rPr lang="en-US" sz="3000">
                <a:solidFill>
                  <a:schemeClr val="folHlink"/>
                </a:solidFill>
                <a:effectLst>
                  <a:outerShdw blurRad="38100" dist="38100" dir="2700000" algn="tl">
                    <a:srgbClr val="000000"/>
                  </a:outerShdw>
                </a:effectLst>
                <a:latin typeface="+mn-lt"/>
                <a:cs typeface="+mn-cs"/>
              </a:rPr>
              <a:t>Only 2% of the medical literature is POEMs</a:t>
            </a:r>
          </a:p>
        </p:txBody>
      </p:sp>
      <p:pic>
        <p:nvPicPr>
          <p:cNvPr id="78853" name="Picture 5" descr="bd04924_"/>
          <p:cNvPicPr>
            <a:picLocks noChangeAspect="1" noChangeArrowheads="1"/>
          </p:cNvPicPr>
          <p:nvPr/>
        </p:nvPicPr>
        <p:blipFill>
          <a:blip r:embed="rId2" cstate="print">
            <a:lum contrast="-54000"/>
          </a:blip>
          <a:srcRect/>
          <a:stretch>
            <a:fillRect/>
          </a:stretch>
        </p:blipFill>
        <p:spPr bwMode="auto">
          <a:xfrm>
            <a:off x="0" y="5715000"/>
            <a:ext cx="846138" cy="114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checkerboard(across)">
                                      <p:cBhvr>
                                        <p:cTn id="7" dur="5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762000" y="228600"/>
            <a:ext cx="7772400" cy="1143000"/>
          </a:xfrm>
          <a:solidFill>
            <a:srgbClr val="DDFFDD"/>
          </a:solidFill>
        </p:spPr>
        <p:txBody>
          <a:bodyPr rtlCol="1">
            <a:normAutofit fontScale="90000"/>
          </a:bodyPr>
          <a:lstStyle/>
          <a:p>
            <a:pPr fontAlgn="auto">
              <a:spcAft>
                <a:spcPts val="0"/>
              </a:spcAft>
              <a:defRPr/>
            </a:pPr>
            <a:r>
              <a:rPr lang="en-US" dirty="0" smtClean="0">
                <a:latin typeface="Tahoma" pitchFamily="34" charset="0"/>
                <a:cs typeface="Tahoma" pitchFamily="34" charset="0"/>
              </a:rPr>
              <a:t>Steps to Improve </a:t>
            </a:r>
            <a:r>
              <a:rPr lang="en-US" dirty="0" smtClean="0">
                <a:latin typeface="Tahoma" pitchFamily="34" charset="0"/>
              </a:rPr>
              <a:t>Your Ability to Ask and Answer Questions </a:t>
            </a:r>
            <a:r>
              <a:rPr lang="en-US" dirty="0" smtClean="0">
                <a:latin typeface="Tahoma" pitchFamily="34" charset="0"/>
                <a:cs typeface="Tahoma" pitchFamily="34" charset="0"/>
              </a:rPr>
              <a:t> </a:t>
            </a:r>
          </a:p>
        </p:txBody>
      </p:sp>
      <p:sp>
        <p:nvSpPr>
          <p:cNvPr id="126979" name="Rectangle 3"/>
          <p:cNvSpPr>
            <a:spLocks noGrp="1" noChangeArrowheads="1"/>
          </p:cNvSpPr>
          <p:nvPr>
            <p:ph type="body" idx="1"/>
          </p:nvPr>
        </p:nvSpPr>
        <p:spPr>
          <a:xfrm>
            <a:off x="419100" y="1905000"/>
            <a:ext cx="8458200" cy="762000"/>
          </a:xfrm>
        </p:spPr>
        <p:txBody>
          <a:bodyPr rtlCol="1">
            <a:normAutofit/>
          </a:bodyPr>
          <a:lstStyle/>
          <a:p>
            <a:pPr fontAlgn="auto">
              <a:spcAft>
                <a:spcPts val="0"/>
              </a:spcAft>
              <a:buClr>
                <a:schemeClr val="tx1"/>
              </a:buClr>
              <a:defRPr/>
            </a:pPr>
            <a:r>
              <a:rPr lang="en-US" sz="3600" dirty="0" smtClean="0">
                <a:solidFill>
                  <a:srgbClr val="FF66CC"/>
                </a:solidFill>
                <a:effectLst>
                  <a:outerShdw blurRad="38100" dist="38100" dir="2700000" algn="tl">
                    <a:srgbClr val="000000"/>
                  </a:outerShdw>
                </a:effectLst>
                <a:latin typeface="Tahoma" pitchFamily="34" charset="0"/>
                <a:cs typeface="Tahoma" pitchFamily="34" charset="0"/>
              </a:rPr>
              <a:t>Let someone else do the heavy lifting</a:t>
            </a:r>
            <a:r>
              <a:rPr lang="en-US" u="sng" dirty="0" smtClean="0">
                <a:solidFill>
                  <a:srgbClr val="FF00FF"/>
                </a:solidFill>
                <a:latin typeface="Arial" charset="0"/>
                <a:cs typeface="Arial" charset="0"/>
              </a:rPr>
              <a:t> </a:t>
            </a:r>
            <a:endParaRPr lang="en-US" u="sng" dirty="0" smtClean="0">
              <a:solidFill>
                <a:srgbClr val="FF00FF"/>
              </a:solidFill>
              <a:latin typeface="Tahoma" pitchFamily="34" charset="0"/>
            </a:endParaRPr>
          </a:p>
        </p:txBody>
      </p:sp>
      <p:sp>
        <p:nvSpPr>
          <p:cNvPr id="126980" name="Text Box 4"/>
          <p:cNvSpPr txBox="1">
            <a:spLocks noChangeArrowheads="1"/>
          </p:cNvSpPr>
          <p:nvPr/>
        </p:nvSpPr>
        <p:spPr bwMode="auto">
          <a:xfrm>
            <a:off x="533400" y="2895600"/>
            <a:ext cx="3698875" cy="549275"/>
          </a:xfrm>
          <a:prstGeom prst="rect">
            <a:avLst/>
          </a:prstGeom>
          <a:noFill/>
          <a:ln w="9525">
            <a:noFill/>
            <a:miter lim="800000"/>
            <a:headEnd/>
            <a:tailEnd/>
          </a:ln>
          <a:effectLst/>
        </p:spPr>
        <p:txBody>
          <a:bodyPr wrap="none" lIns="92075" tIns="46038" rIns="92075" bIns="46038">
            <a:spAutoFit/>
          </a:bodyPr>
          <a:lstStyle/>
          <a:p>
            <a:pPr algn="r" rtl="1" fontAlgn="auto">
              <a:spcAft>
                <a:spcPts val="0"/>
              </a:spcAft>
              <a:defRPr/>
            </a:pPr>
            <a:r>
              <a:rPr lang="en-US" sz="3000">
                <a:solidFill>
                  <a:schemeClr val="folHlink"/>
                </a:solidFill>
                <a:effectLst>
                  <a:outerShdw blurRad="38100" dist="38100" dir="2700000" algn="tl">
                    <a:srgbClr val="000000"/>
                  </a:outerShdw>
                </a:effectLst>
                <a:latin typeface="+mn-lt"/>
                <a:cs typeface="+mn-cs"/>
              </a:rPr>
              <a:t>Secondary literature:</a:t>
            </a:r>
          </a:p>
        </p:txBody>
      </p:sp>
      <p:graphicFrame>
        <p:nvGraphicFramePr>
          <p:cNvPr id="126981" name="Object 5"/>
          <p:cNvGraphicFramePr>
            <a:graphicFrameLocks noChangeAspect="1"/>
          </p:cNvGraphicFramePr>
          <p:nvPr/>
        </p:nvGraphicFramePr>
        <p:xfrm>
          <a:off x="838200" y="4038600"/>
          <a:ext cx="1981200" cy="601663"/>
        </p:xfrm>
        <a:graphic>
          <a:graphicData uri="http://schemas.openxmlformats.org/presentationml/2006/ole">
            <mc:AlternateContent xmlns:mc="http://schemas.openxmlformats.org/markup-compatibility/2006">
              <mc:Choice xmlns:v="urn:schemas-microsoft-com:vml" Requires="v">
                <p:oleObj spid="_x0000_s6162" name="Photo Editor Photo" r:id="rId3" imgW="1504762" imgH="457143" progId="">
                  <p:embed/>
                </p:oleObj>
              </mc:Choice>
              <mc:Fallback>
                <p:oleObj name="Photo Editor Photo" r:id="rId3" imgW="1504762" imgH="457143"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038600"/>
                        <a:ext cx="1981200"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6987" name="Picture 11" descr="MedicalInfoRetriever Home">
            <a:hlinkClick r:id="rId5"/>
          </p:cNvPr>
          <p:cNvPicPr>
            <a:picLocks noChangeAspect="1" noChangeArrowheads="1"/>
          </p:cNvPicPr>
          <p:nvPr/>
        </p:nvPicPr>
        <p:blipFill>
          <a:blip r:embed="rId6" cstate="print"/>
          <a:srcRect/>
          <a:stretch>
            <a:fillRect/>
          </a:stretch>
        </p:blipFill>
        <p:spPr bwMode="auto">
          <a:xfrm>
            <a:off x="457200" y="5105400"/>
            <a:ext cx="3200400" cy="1111250"/>
          </a:xfrm>
          <a:prstGeom prst="rect">
            <a:avLst/>
          </a:prstGeom>
          <a:noFill/>
          <a:ln w="38100">
            <a:solidFill>
              <a:srgbClr val="FFCC99"/>
            </a:solidFill>
            <a:miter lim="800000"/>
            <a:headEnd/>
            <a:tailEnd/>
          </a:ln>
        </p:spPr>
      </p:pic>
      <p:pic>
        <p:nvPicPr>
          <p:cNvPr id="126988" name="Picture 12" descr="cochranenewgen"/>
          <p:cNvPicPr>
            <a:picLocks noChangeAspect="1" noChangeArrowheads="1"/>
          </p:cNvPicPr>
          <p:nvPr/>
        </p:nvPicPr>
        <p:blipFill>
          <a:blip r:embed="rId7" cstate="print"/>
          <a:srcRect/>
          <a:stretch>
            <a:fillRect/>
          </a:stretch>
        </p:blipFill>
        <p:spPr bwMode="auto">
          <a:xfrm>
            <a:off x="6248400" y="5181600"/>
            <a:ext cx="2593975" cy="1246188"/>
          </a:xfrm>
          <a:prstGeom prst="rect">
            <a:avLst/>
          </a:prstGeom>
          <a:noFill/>
          <a:ln w="9525">
            <a:noFill/>
            <a:miter lim="800000"/>
            <a:headEnd/>
            <a:tailEnd/>
          </a:ln>
        </p:spPr>
      </p:pic>
      <p:graphicFrame>
        <p:nvGraphicFramePr>
          <p:cNvPr id="126989" name="Object 13"/>
          <p:cNvGraphicFramePr>
            <a:graphicFrameLocks noChangeAspect="1"/>
          </p:cNvGraphicFramePr>
          <p:nvPr/>
        </p:nvGraphicFramePr>
        <p:xfrm>
          <a:off x="5715000" y="4343400"/>
          <a:ext cx="1657350" cy="1514475"/>
        </p:xfrm>
        <a:graphic>
          <a:graphicData uri="http://schemas.openxmlformats.org/presentationml/2006/ole">
            <mc:AlternateContent xmlns:mc="http://schemas.openxmlformats.org/markup-compatibility/2006">
              <mc:Choice xmlns:v="urn:schemas-microsoft-com:vml" Requires="v">
                <p:oleObj spid="_x0000_s6163" name="Photo Editor Photo" r:id="rId8" imgW="1428949" imgH="1305107" progId="">
                  <p:embed/>
                </p:oleObj>
              </mc:Choice>
              <mc:Fallback>
                <p:oleObj name="Photo Editor Photo" r:id="rId8" imgW="1428949" imgH="1305107" progId="">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4343400"/>
                        <a:ext cx="16573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6990" name="Picture 14" descr="PREMIUM_logo"/>
          <p:cNvPicPr>
            <a:picLocks noChangeAspect="1" noChangeArrowheads="1"/>
          </p:cNvPicPr>
          <p:nvPr/>
        </p:nvPicPr>
        <p:blipFill>
          <a:blip r:embed="rId10" cstate="print"/>
          <a:srcRect/>
          <a:stretch>
            <a:fillRect/>
          </a:stretch>
        </p:blipFill>
        <p:spPr bwMode="auto">
          <a:xfrm>
            <a:off x="6553200" y="3089275"/>
            <a:ext cx="2182813" cy="982663"/>
          </a:xfrm>
          <a:prstGeom prst="rect">
            <a:avLst/>
          </a:prstGeom>
          <a:noFill/>
          <a:ln w="9525">
            <a:noFill/>
            <a:miter lim="800000"/>
            <a:headEnd/>
            <a:tailEnd/>
          </a:ln>
        </p:spPr>
      </p:pic>
      <p:pic>
        <p:nvPicPr>
          <p:cNvPr id="6154" name="Picture 5"/>
          <p:cNvPicPr>
            <a:picLocks noChangeAspect="1" noChangeArrowheads="1"/>
          </p:cNvPicPr>
          <p:nvPr/>
        </p:nvPicPr>
        <p:blipFill>
          <a:blip r:embed="rId11" cstate="print"/>
          <a:srcRect/>
          <a:stretch>
            <a:fillRect/>
          </a:stretch>
        </p:blipFill>
        <p:spPr bwMode="auto">
          <a:xfrm>
            <a:off x="3929063" y="3429000"/>
            <a:ext cx="1733550" cy="2305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6980"/>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nodeType="afterEffect">
                                  <p:stCondLst>
                                    <p:cond delay="1000"/>
                                  </p:stCondLst>
                                  <p:childTnLst>
                                    <p:set>
                                      <p:cBhvr>
                                        <p:cTn id="9" dur="1" fill="hold">
                                          <p:stCondLst>
                                            <p:cond delay="0"/>
                                          </p:stCondLst>
                                        </p:cTn>
                                        <p:tgtEl>
                                          <p:spTgt spid="126988"/>
                                        </p:tgtEl>
                                        <p:attrNameLst>
                                          <p:attrName>style.visibility</p:attrName>
                                        </p:attrNameLst>
                                      </p:cBhvr>
                                      <p:to>
                                        <p:strVal val="visible"/>
                                      </p:to>
                                    </p:set>
                                    <p:animEffect transition="in" filter="dissolve">
                                      <p:cBhvr>
                                        <p:cTn id="10" dur="500"/>
                                        <p:tgtEl>
                                          <p:spTgt spid="126988"/>
                                        </p:tgtEl>
                                      </p:cBhvr>
                                    </p:animEffect>
                                  </p:childTnLst>
                                </p:cTn>
                              </p:par>
                            </p:childTnLst>
                          </p:cTn>
                        </p:par>
                        <p:par>
                          <p:cTn id="11" fill="hold">
                            <p:stCondLst>
                              <p:cond delay="2000"/>
                            </p:stCondLst>
                            <p:childTnLst>
                              <p:par>
                                <p:cTn id="12" presetID="9" presetClass="entr" presetSubtype="0" fill="hold" nodeType="afterEffect">
                                  <p:stCondLst>
                                    <p:cond delay="0"/>
                                  </p:stCondLst>
                                  <p:childTnLst>
                                    <p:set>
                                      <p:cBhvr>
                                        <p:cTn id="13" dur="1" fill="hold">
                                          <p:stCondLst>
                                            <p:cond delay="0"/>
                                          </p:stCondLst>
                                        </p:cTn>
                                        <p:tgtEl>
                                          <p:spTgt spid="126989"/>
                                        </p:tgtEl>
                                        <p:attrNameLst>
                                          <p:attrName>style.visibility</p:attrName>
                                        </p:attrNameLst>
                                      </p:cBhvr>
                                      <p:to>
                                        <p:strVal val="visible"/>
                                      </p:to>
                                    </p:set>
                                    <p:animEffect transition="in" filter="dissolve">
                                      <p:cBhvr>
                                        <p:cTn id="14" dur="500"/>
                                        <p:tgtEl>
                                          <p:spTgt spid="126989"/>
                                        </p:tgtEl>
                                      </p:cBhvr>
                                    </p:animEffect>
                                  </p:childTnLst>
                                </p:cTn>
                              </p:par>
                            </p:childTnLst>
                          </p:cTn>
                        </p:par>
                        <p:par>
                          <p:cTn id="15" fill="hold">
                            <p:stCondLst>
                              <p:cond delay="2500"/>
                            </p:stCondLst>
                            <p:childTnLst>
                              <p:par>
                                <p:cTn id="16" presetID="9" presetClass="entr" presetSubtype="0" fill="hold" nodeType="afterEffect">
                                  <p:stCondLst>
                                    <p:cond delay="0"/>
                                  </p:stCondLst>
                                  <p:childTnLst>
                                    <p:set>
                                      <p:cBhvr>
                                        <p:cTn id="17" dur="1" fill="hold">
                                          <p:stCondLst>
                                            <p:cond delay="0"/>
                                          </p:stCondLst>
                                        </p:cTn>
                                        <p:tgtEl>
                                          <p:spTgt spid="126981"/>
                                        </p:tgtEl>
                                        <p:attrNameLst>
                                          <p:attrName>style.visibility</p:attrName>
                                        </p:attrNameLst>
                                      </p:cBhvr>
                                      <p:to>
                                        <p:strVal val="visible"/>
                                      </p:to>
                                    </p:set>
                                    <p:animEffect transition="in" filter="dissolve">
                                      <p:cBhvr>
                                        <p:cTn id="18" dur="500"/>
                                        <p:tgtEl>
                                          <p:spTgt spid="126981"/>
                                        </p:tgtEl>
                                      </p:cBhvr>
                                    </p:animEffect>
                                  </p:childTnLst>
                                </p:cTn>
                              </p:par>
                            </p:childTnLst>
                          </p:cTn>
                        </p:par>
                        <p:par>
                          <p:cTn id="19" fill="hold">
                            <p:stCondLst>
                              <p:cond delay="3000"/>
                            </p:stCondLst>
                            <p:childTnLst>
                              <p:par>
                                <p:cTn id="20" presetID="9" presetClass="entr" presetSubtype="0" fill="hold" nodeType="afterEffect">
                                  <p:stCondLst>
                                    <p:cond delay="0"/>
                                  </p:stCondLst>
                                  <p:childTnLst>
                                    <p:set>
                                      <p:cBhvr>
                                        <p:cTn id="21" dur="1" fill="hold">
                                          <p:stCondLst>
                                            <p:cond delay="0"/>
                                          </p:stCondLst>
                                        </p:cTn>
                                        <p:tgtEl>
                                          <p:spTgt spid="126987"/>
                                        </p:tgtEl>
                                        <p:attrNameLst>
                                          <p:attrName>style.visibility</p:attrName>
                                        </p:attrNameLst>
                                      </p:cBhvr>
                                      <p:to>
                                        <p:strVal val="visible"/>
                                      </p:to>
                                    </p:set>
                                    <p:animEffect transition="in" filter="dissolve">
                                      <p:cBhvr>
                                        <p:cTn id="22" dur="500"/>
                                        <p:tgtEl>
                                          <p:spTgt spid="126987"/>
                                        </p:tgtEl>
                                      </p:cBhvr>
                                    </p:animEffect>
                                  </p:childTnLst>
                                </p:cTn>
                              </p:par>
                            </p:childTnLst>
                          </p:cTn>
                        </p:par>
                        <p:par>
                          <p:cTn id="23" fill="hold">
                            <p:stCondLst>
                              <p:cond delay="3500"/>
                            </p:stCondLst>
                            <p:childTnLst>
                              <p:par>
                                <p:cTn id="24" presetID="9" presetClass="entr" presetSubtype="0" fill="hold" nodeType="afterEffect">
                                  <p:stCondLst>
                                    <p:cond delay="0"/>
                                  </p:stCondLst>
                                  <p:childTnLst>
                                    <p:set>
                                      <p:cBhvr>
                                        <p:cTn id="25" dur="1" fill="hold">
                                          <p:stCondLst>
                                            <p:cond delay="0"/>
                                          </p:stCondLst>
                                        </p:cTn>
                                        <p:tgtEl>
                                          <p:spTgt spid="126990"/>
                                        </p:tgtEl>
                                        <p:attrNameLst>
                                          <p:attrName>style.visibility</p:attrName>
                                        </p:attrNameLst>
                                      </p:cBhvr>
                                      <p:to>
                                        <p:strVal val="visible"/>
                                      </p:to>
                                    </p:set>
                                    <p:animEffect transition="in" filter="dissolve">
                                      <p:cBhvr>
                                        <p:cTn id="26" dur="500"/>
                                        <p:tgtEl>
                                          <p:spTgt spid="126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831139" y="2967335"/>
            <a:ext cx="7481728" cy="1569660"/>
          </a:xfrm>
          <a:prstGeom prst="rect">
            <a:avLst/>
          </a:prstGeom>
          <a:noFill/>
        </p:spPr>
        <p:txBody>
          <a:bodyPr wrap="none" lIns="91440" tIns="45720" rIns="91440" bIns="45720">
            <a:spAutoFit/>
          </a:bodyPr>
          <a:lstStyle/>
          <a:p>
            <a:pPr algn="ctr"/>
            <a:r>
              <a:rPr lang="en-US" sz="9600" b="1" cap="none" spc="0" dirty="0" smtClean="0">
                <a:ln w="22225">
                  <a:solidFill>
                    <a:schemeClr val="accent2"/>
                  </a:solidFill>
                  <a:prstDash val="solid"/>
                </a:ln>
                <a:solidFill>
                  <a:schemeClr val="accent2">
                    <a:lumMod val="40000"/>
                    <a:lumOff val="60000"/>
                  </a:schemeClr>
                </a:solidFill>
                <a:effectLst/>
              </a:rPr>
              <a:t>THANK YOU</a:t>
            </a:r>
            <a:endParaRPr lang="en-US" sz="96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72096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body" idx="1"/>
          </p:nvPr>
        </p:nvSpPr>
        <p:spPr>
          <a:xfrm>
            <a:off x="1214438" y="2786063"/>
            <a:ext cx="7239000" cy="2286000"/>
          </a:xfrm>
        </p:spPr>
        <p:txBody>
          <a:bodyPr rtlCol="1">
            <a:normAutofit/>
          </a:bodyPr>
          <a:lstStyle/>
          <a:p>
            <a:pPr fontAlgn="auto">
              <a:spcAft>
                <a:spcPts val="0"/>
              </a:spcAft>
              <a:defRPr/>
            </a:pPr>
            <a:r>
              <a:rPr lang="en-US" dirty="0" smtClean="0"/>
              <a:t>EBM is the </a:t>
            </a:r>
            <a:r>
              <a:rPr lang="en-US" i="1" dirty="0" smtClean="0">
                <a:solidFill>
                  <a:srgbClr val="00A8A4"/>
                </a:solidFill>
                <a:effectLst>
                  <a:outerShdw blurRad="38100" dist="38100" dir="2700000" algn="tl">
                    <a:srgbClr val="000000"/>
                  </a:outerShdw>
                </a:effectLst>
              </a:rPr>
              <a:t>conscientious</a:t>
            </a:r>
            <a:r>
              <a:rPr lang="en-US" dirty="0" smtClean="0"/>
              <a:t>, </a:t>
            </a:r>
            <a:r>
              <a:rPr lang="en-US" i="1" dirty="0" smtClean="0">
                <a:solidFill>
                  <a:srgbClr val="FF05BE"/>
                </a:solidFill>
                <a:effectLst>
                  <a:outerShdw blurRad="38100" dist="38100" dir="2700000" algn="tl">
                    <a:srgbClr val="000000"/>
                  </a:outerShdw>
                </a:effectLst>
              </a:rPr>
              <a:t>explicit</a:t>
            </a:r>
            <a:r>
              <a:rPr lang="en-US" dirty="0" smtClean="0">
                <a:solidFill>
                  <a:srgbClr val="FF05BE"/>
                </a:solidFill>
                <a:effectLst>
                  <a:outerShdw blurRad="38100" dist="38100" dir="2700000" algn="tl">
                    <a:srgbClr val="000000"/>
                  </a:outerShdw>
                </a:effectLst>
              </a:rPr>
              <a:t> </a:t>
            </a:r>
            <a:r>
              <a:rPr lang="en-US" dirty="0" smtClean="0"/>
              <a:t>and </a:t>
            </a:r>
            <a:r>
              <a:rPr lang="en-US" i="1" dirty="0" smtClean="0">
                <a:solidFill>
                  <a:srgbClr val="F2C400"/>
                </a:solidFill>
                <a:effectLst>
                  <a:outerShdw blurRad="38100" dist="38100" dir="2700000" algn="tl">
                    <a:srgbClr val="000000"/>
                  </a:outerShdw>
                </a:effectLst>
              </a:rPr>
              <a:t>judicious</a:t>
            </a:r>
            <a:r>
              <a:rPr lang="en-US" dirty="0" smtClean="0"/>
              <a:t> use of </a:t>
            </a:r>
            <a:r>
              <a:rPr lang="en-US" b="1" i="1" dirty="0" smtClean="0">
                <a:effectLst>
                  <a:outerShdw blurRad="38100" dist="38100" dir="2700000" algn="tl">
                    <a:srgbClr val="000000"/>
                  </a:outerShdw>
                </a:effectLst>
              </a:rPr>
              <a:t>current best evidence</a:t>
            </a:r>
            <a:r>
              <a:rPr lang="en-US" dirty="0" smtClean="0"/>
              <a:t> in </a:t>
            </a:r>
            <a:r>
              <a:rPr lang="en-US" b="1" dirty="0" smtClean="0">
                <a:effectLst>
                  <a:outerShdw blurRad="38100" dist="38100" dir="2700000" algn="tl">
                    <a:srgbClr val="000000"/>
                  </a:outerShdw>
                </a:effectLst>
              </a:rPr>
              <a:t>making decisions</a:t>
            </a:r>
            <a:r>
              <a:rPr lang="en-US" dirty="0" smtClean="0"/>
              <a:t> about the care of individual patients.</a:t>
            </a:r>
          </a:p>
        </p:txBody>
      </p:sp>
      <p:sp>
        <p:nvSpPr>
          <p:cNvPr id="94212" name="Text Box 4"/>
          <p:cNvSpPr txBox="1">
            <a:spLocks noChangeArrowheads="1"/>
          </p:cNvSpPr>
          <p:nvPr/>
        </p:nvSpPr>
        <p:spPr bwMode="auto">
          <a:xfrm>
            <a:off x="5824538" y="5187950"/>
            <a:ext cx="2649537" cy="461963"/>
          </a:xfrm>
          <a:prstGeom prst="rect">
            <a:avLst/>
          </a:prstGeom>
          <a:noFill/>
          <a:ln w="9525">
            <a:noFill/>
            <a:miter lim="800000"/>
            <a:headEnd/>
            <a:tailEnd/>
          </a:ln>
        </p:spPr>
        <p:txBody>
          <a:bodyPr wrap="none">
            <a:spAutoFit/>
          </a:bodyPr>
          <a:lstStyle/>
          <a:p>
            <a:pPr algn="r" rtl="1"/>
            <a:r>
              <a:rPr lang="en-US" sz="2400">
                <a:solidFill>
                  <a:srgbClr val="00CC66"/>
                </a:solidFill>
                <a:latin typeface="Calibri" pitchFamily="34" charset="0"/>
              </a:rPr>
              <a:t>(Sackett, et al 1992)</a:t>
            </a:r>
          </a:p>
        </p:txBody>
      </p:sp>
      <p:sp>
        <p:nvSpPr>
          <p:cNvPr id="5" name="Rectangle 2"/>
          <p:cNvSpPr txBox="1">
            <a:spLocks noChangeArrowheads="1"/>
          </p:cNvSpPr>
          <p:nvPr/>
        </p:nvSpPr>
        <p:spPr>
          <a:xfrm>
            <a:off x="2643188" y="1500188"/>
            <a:ext cx="4495800" cy="1143000"/>
          </a:xfrm>
          <a:prstGeom prst="rect">
            <a:avLst/>
          </a:prstGeom>
        </p:spPr>
        <p:txBody>
          <a:bodyPr rtlCol="1" anchor="ctr">
            <a:normAutofit/>
          </a:bodyPr>
          <a:lstStyle/>
          <a:p>
            <a:pPr algn="ctr" rtl="1" fontAlgn="auto">
              <a:spcAft>
                <a:spcPts val="0"/>
              </a:spcAft>
              <a:defRPr/>
            </a:pPr>
            <a:r>
              <a:rPr lang="en-US" sz="4400" b="1">
                <a:solidFill>
                  <a:srgbClr val="00CC66"/>
                </a:solidFill>
                <a:effectLst>
                  <a:outerShdw blurRad="38100" dist="38100" dir="2700000" algn="tl">
                    <a:srgbClr val="000000"/>
                  </a:outerShdw>
                </a:effectLst>
                <a:latin typeface="Arial" charset="0"/>
                <a:ea typeface="+mj-ea"/>
                <a:cs typeface="+mj-cs"/>
              </a:rPr>
              <a:t>What Is EBM?</a:t>
            </a:r>
            <a:endParaRPr lang="en-US" sz="4400" b="1" dirty="0">
              <a:solidFill>
                <a:srgbClr val="00CC66"/>
              </a:solidFill>
              <a:effectLst>
                <a:outerShdw blurRad="38100" dist="38100" dir="2700000" algn="tl">
                  <a:srgbClr val="000000"/>
                </a:outerShdw>
              </a:effectLst>
              <a:latin typeface="Arial"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4212"/>
                                        </p:tgtEl>
                                        <p:attrNameLst>
                                          <p:attrName>style.visibility</p:attrName>
                                        </p:attrNameLst>
                                      </p:cBhvr>
                                      <p:to>
                                        <p:strVal val="visible"/>
                                      </p:to>
                                    </p:set>
                                    <p:animEffect transition="in" filter="blinds(horizontal)">
                                      <p:cBhvr>
                                        <p:cTn id="7"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6053138" y="6096000"/>
            <a:ext cx="2649537" cy="461963"/>
          </a:xfrm>
          <a:prstGeom prst="rect">
            <a:avLst/>
          </a:prstGeom>
          <a:noFill/>
          <a:ln w="9525">
            <a:noFill/>
            <a:miter lim="800000"/>
            <a:headEnd/>
            <a:tailEnd/>
          </a:ln>
        </p:spPr>
        <p:txBody>
          <a:bodyPr wrap="none">
            <a:spAutoFit/>
          </a:bodyPr>
          <a:lstStyle/>
          <a:p>
            <a:pPr algn="r" rtl="1"/>
            <a:r>
              <a:rPr lang="en-US" sz="2400">
                <a:solidFill>
                  <a:srgbClr val="7ABC32"/>
                </a:solidFill>
                <a:latin typeface="Calibri" pitchFamily="34" charset="0"/>
              </a:rPr>
              <a:t>(Sackett, et al 1996)</a:t>
            </a:r>
          </a:p>
        </p:txBody>
      </p:sp>
      <p:sp>
        <p:nvSpPr>
          <p:cNvPr id="96261" name="Oval 5"/>
          <p:cNvSpPr>
            <a:spLocks noChangeArrowheads="1"/>
          </p:cNvSpPr>
          <p:nvPr/>
        </p:nvSpPr>
        <p:spPr bwMode="auto">
          <a:xfrm>
            <a:off x="2428875" y="2714625"/>
            <a:ext cx="2438400" cy="2438400"/>
          </a:xfrm>
          <a:prstGeom prst="ellipse">
            <a:avLst/>
          </a:prstGeom>
          <a:noFill/>
          <a:ln w="63500">
            <a:solidFill>
              <a:srgbClr val="E20071"/>
            </a:solidFill>
            <a:round/>
            <a:headEnd/>
            <a:tailEnd/>
          </a:ln>
        </p:spPr>
        <p:txBody>
          <a:bodyPr wrap="none" anchor="ctr"/>
          <a:lstStyle/>
          <a:p>
            <a:pPr algn="r" rtl="1"/>
            <a:endParaRPr lang="x-none">
              <a:latin typeface="Calibri" pitchFamily="34" charset="0"/>
            </a:endParaRPr>
          </a:p>
        </p:txBody>
      </p:sp>
      <p:sp>
        <p:nvSpPr>
          <p:cNvPr id="96262" name="Oval 6"/>
          <p:cNvSpPr>
            <a:spLocks noChangeArrowheads="1"/>
          </p:cNvSpPr>
          <p:nvPr/>
        </p:nvSpPr>
        <p:spPr bwMode="auto">
          <a:xfrm>
            <a:off x="4357688" y="2714625"/>
            <a:ext cx="2362200" cy="2362200"/>
          </a:xfrm>
          <a:prstGeom prst="ellipse">
            <a:avLst/>
          </a:prstGeom>
          <a:noFill/>
          <a:ln w="63500">
            <a:solidFill>
              <a:srgbClr val="00A8A4"/>
            </a:solidFill>
            <a:round/>
            <a:headEnd/>
            <a:tailEnd/>
          </a:ln>
        </p:spPr>
        <p:txBody>
          <a:bodyPr wrap="none" anchor="ctr"/>
          <a:lstStyle/>
          <a:p>
            <a:pPr algn="r" rtl="1"/>
            <a:endParaRPr lang="x-none">
              <a:latin typeface="Calibri" pitchFamily="34" charset="0"/>
            </a:endParaRPr>
          </a:p>
        </p:txBody>
      </p:sp>
      <p:sp>
        <p:nvSpPr>
          <p:cNvPr id="96263" name="Oval 7"/>
          <p:cNvSpPr>
            <a:spLocks noChangeArrowheads="1"/>
          </p:cNvSpPr>
          <p:nvPr/>
        </p:nvSpPr>
        <p:spPr bwMode="auto">
          <a:xfrm>
            <a:off x="3500438" y="4143375"/>
            <a:ext cx="2362200" cy="2286000"/>
          </a:xfrm>
          <a:prstGeom prst="ellipse">
            <a:avLst/>
          </a:prstGeom>
          <a:noFill/>
          <a:ln w="63500">
            <a:solidFill>
              <a:srgbClr val="FFCC00"/>
            </a:solidFill>
            <a:round/>
            <a:headEnd/>
            <a:tailEnd/>
          </a:ln>
        </p:spPr>
        <p:txBody>
          <a:bodyPr wrap="none" anchor="ctr"/>
          <a:lstStyle/>
          <a:p>
            <a:pPr algn="r" rtl="1"/>
            <a:endParaRPr lang="x-none">
              <a:latin typeface="Calibri" pitchFamily="34" charset="0"/>
            </a:endParaRPr>
          </a:p>
        </p:txBody>
      </p:sp>
      <p:sp>
        <p:nvSpPr>
          <p:cNvPr id="96264" name="Text Box 8"/>
          <p:cNvSpPr txBox="1">
            <a:spLocks noChangeArrowheads="1"/>
          </p:cNvSpPr>
          <p:nvPr/>
        </p:nvSpPr>
        <p:spPr bwMode="auto">
          <a:xfrm>
            <a:off x="5072063" y="3143250"/>
            <a:ext cx="1463675" cy="822325"/>
          </a:xfrm>
          <a:prstGeom prst="rect">
            <a:avLst/>
          </a:prstGeom>
          <a:noFill/>
          <a:ln w="9525">
            <a:noFill/>
            <a:miter lim="800000"/>
            <a:headEnd/>
            <a:tailEnd/>
          </a:ln>
        </p:spPr>
        <p:txBody>
          <a:bodyPr>
            <a:spAutoFit/>
          </a:bodyPr>
          <a:lstStyle/>
          <a:p>
            <a:pPr algn="r" rtl="1"/>
            <a:r>
              <a:rPr lang="en-US" sz="2400">
                <a:solidFill>
                  <a:srgbClr val="00A8A4"/>
                </a:solidFill>
                <a:latin typeface="Calibri" pitchFamily="34" charset="0"/>
              </a:rPr>
              <a:t>Clinical expertise</a:t>
            </a:r>
          </a:p>
        </p:txBody>
      </p:sp>
      <p:sp>
        <p:nvSpPr>
          <p:cNvPr id="96265" name="Text Box 9"/>
          <p:cNvSpPr txBox="1">
            <a:spLocks noChangeArrowheads="1"/>
          </p:cNvSpPr>
          <p:nvPr/>
        </p:nvSpPr>
        <p:spPr bwMode="auto">
          <a:xfrm>
            <a:off x="2357438" y="3357563"/>
            <a:ext cx="1981200" cy="1187450"/>
          </a:xfrm>
          <a:prstGeom prst="rect">
            <a:avLst/>
          </a:prstGeom>
          <a:noFill/>
          <a:ln w="9525">
            <a:noFill/>
            <a:miter lim="800000"/>
            <a:headEnd/>
            <a:tailEnd/>
          </a:ln>
        </p:spPr>
        <p:txBody>
          <a:bodyPr>
            <a:spAutoFit/>
          </a:bodyPr>
          <a:lstStyle/>
          <a:p>
            <a:pPr algn="r" rtl="1"/>
            <a:r>
              <a:rPr lang="en-US" sz="2400">
                <a:solidFill>
                  <a:srgbClr val="E20071"/>
                </a:solidFill>
                <a:latin typeface="Calibri" pitchFamily="34" charset="0"/>
              </a:rPr>
              <a:t>Best research evidence</a:t>
            </a:r>
          </a:p>
        </p:txBody>
      </p:sp>
      <p:sp>
        <p:nvSpPr>
          <p:cNvPr id="96266" name="Text Box 10"/>
          <p:cNvSpPr txBox="1">
            <a:spLocks noChangeArrowheads="1"/>
          </p:cNvSpPr>
          <p:nvPr/>
        </p:nvSpPr>
        <p:spPr bwMode="auto">
          <a:xfrm>
            <a:off x="3643313" y="4929188"/>
            <a:ext cx="2149475" cy="1200150"/>
          </a:xfrm>
          <a:prstGeom prst="rect">
            <a:avLst/>
          </a:prstGeom>
          <a:noFill/>
          <a:ln w="9525">
            <a:noFill/>
            <a:miter lim="800000"/>
            <a:headEnd/>
            <a:tailEnd/>
          </a:ln>
          <a:effectLst/>
        </p:spPr>
        <p:txBody>
          <a:bodyPr>
            <a:spAutoFit/>
          </a:bodyPr>
          <a:lstStyle/>
          <a:p>
            <a:pPr algn="ctr" rtl="1" fontAlgn="auto">
              <a:spcAft>
                <a:spcPts val="0"/>
              </a:spcAft>
              <a:defRPr/>
            </a:pPr>
            <a:r>
              <a:rPr lang="en-US" sz="2400" dirty="0">
                <a:solidFill>
                  <a:srgbClr val="FFCC00"/>
                </a:solidFill>
                <a:effectLst>
                  <a:outerShdw blurRad="38100" dist="38100" dir="2700000" algn="tl">
                    <a:srgbClr val="000000"/>
                  </a:outerShdw>
                </a:effectLst>
                <a:latin typeface="Arial" charset="0"/>
                <a:cs typeface="Arial" charset="0"/>
              </a:rPr>
              <a:t>Patient’s values &amp; expectations</a:t>
            </a:r>
          </a:p>
        </p:txBody>
      </p:sp>
      <p:sp>
        <p:nvSpPr>
          <p:cNvPr id="10" name="Rectangle 2"/>
          <p:cNvSpPr txBox="1">
            <a:spLocks noChangeArrowheads="1"/>
          </p:cNvSpPr>
          <p:nvPr/>
        </p:nvSpPr>
        <p:spPr>
          <a:xfrm>
            <a:off x="2643188" y="1500188"/>
            <a:ext cx="4495800" cy="1143000"/>
          </a:xfrm>
          <a:prstGeom prst="rect">
            <a:avLst/>
          </a:prstGeom>
        </p:spPr>
        <p:txBody>
          <a:bodyPr rtlCol="1" anchor="ctr">
            <a:normAutofit/>
          </a:bodyPr>
          <a:lstStyle/>
          <a:p>
            <a:pPr algn="ctr" rtl="1" fontAlgn="auto">
              <a:spcAft>
                <a:spcPts val="0"/>
              </a:spcAft>
              <a:defRPr/>
            </a:pPr>
            <a:r>
              <a:rPr lang="en-US" sz="4400" b="1">
                <a:solidFill>
                  <a:srgbClr val="00CC66"/>
                </a:solidFill>
                <a:effectLst>
                  <a:outerShdw blurRad="38100" dist="38100" dir="2700000" algn="tl">
                    <a:srgbClr val="000000"/>
                  </a:outerShdw>
                </a:effectLst>
                <a:latin typeface="Arial" charset="0"/>
                <a:ea typeface="+mj-ea"/>
                <a:cs typeface="+mj-cs"/>
              </a:rPr>
              <a:t>What Is EBM?</a:t>
            </a:r>
            <a:endParaRPr lang="en-US" sz="4400" b="1" dirty="0">
              <a:solidFill>
                <a:srgbClr val="00CC66"/>
              </a:solidFill>
              <a:effectLst>
                <a:outerShdw blurRad="38100" dist="38100" dir="2700000" algn="tl">
                  <a:srgbClr val="000000"/>
                </a:outerShdw>
              </a:effectLst>
              <a:latin typeface="Arial" charset="0"/>
              <a:ea typeface="+mj-ea"/>
              <a:cs typeface="+mj-cs"/>
            </a:endParaRPr>
          </a:p>
        </p:txBody>
      </p:sp>
      <p:sp>
        <p:nvSpPr>
          <p:cNvPr id="26634" name="Title 10"/>
          <p:cNvSpPr>
            <a:spLocks noGrp="1"/>
          </p:cNvSpPr>
          <p:nvPr>
            <p:ph type="title"/>
          </p:nvPr>
        </p:nvSpPr>
        <p:spPr/>
        <p:txBody>
          <a:bodyPr/>
          <a:lstStyle/>
          <a:p>
            <a:endParaRPr lang="x-none" dirty="0" smtClean="0"/>
          </a:p>
        </p:txBody>
      </p:sp>
      <p:sp>
        <p:nvSpPr>
          <p:cNvPr id="12" name="Isosceles Triangle 11"/>
          <p:cNvSpPr/>
          <p:nvPr/>
        </p:nvSpPr>
        <p:spPr>
          <a:xfrm rot="10800000">
            <a:off x="4357688" y="4143375"/>
            <a:ext cx="500062" cy="571500"/>
          </a:xfrm>
          <a:prstGeom prst="triangle">
            <a:avLst/>
          </a:prstGeom>
          <a:solidFill>
            <a:schemeClr val="accent5">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x-non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6261"/>
                                        </p:tgtEl>
                                        <p:attrNameLst>
                                          <p:attrName>style.visibility</p:attrName>
                                        </p:attrNameLst>
                                      </p:cBhvr>
                                      <p:to>
                                        <p:strVal val="visible"/>
                                      </p:to>
                                    </p:set>
                                    <p:animEffect transition="in" filter="checkerboard(across)">
                                      <p:cBhvr>
                                        <p:cTn id="7" dur="500"/>
                                        <p:tgtEl>
                                          <p:spTgt spid="9626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6265"/>
                                        </p:tgtEl>
                                        <p:attrNameLst>
                                          <p:attrName>style.visibility</p:attrName>
                                        </p:attrNameLst>
                                      </p:cBhvr>
                                      <p:to>
                                        <p:strVal val="visible"/>
                                      </p:to>
                                    </p:set>
                                    <p:animEffect transition="in" filter="checkerboard(across)">
                                      <p:cBhvr>
                                        <p:cTn id="10" dur="500"/>
                                        <p:tgtEl>
                                          <p:spTgt spid="9626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6262"/>
                                        </p:tgtEl>
                                        <p:attrNameLst>
                                          <p:attrName>style.visibility</p:attrName>
                                        </p:attrNameLst>
                                      </p:cBhvr>
                                      <p:to>
                                        <p:strVal val="visible"/>
                                      </p:to>
                                    </p:set>
                                    <p:animEffect transition="in" filter="box(in)">
                                      <p:cBhvr>
                                        <p:cTn id="15" dur="500"/>
                                        <p:tgtEl>
                                          <p:spTgt spid="9626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6264"/>
                                        </p:tgtEl>
                                        <p:attrNameLst>
                                          <p:attrName>style.visibility</p:attrName>
                                        </p:attrNameLst>
                                      </p:cBhvr>
                                      <p:to>
                                        <p:strVal val="visible"/>
                                      </p:to>
                                    </p:set>
                                    <p:animEffect transition="in" filter="box(in)">
                                      <p:cBhvr>
                                        <p:cTn id="18" dur="500"/>
                                        <p:tgtEl>
                                          <p:spTgt spid="9626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6263"/>
                                        </p:tgtEl>
                                        <p:attrNameLst>
                                          <p:attrName>style.visibility</p:attrName>
                                        </p:attrNameLst>
                                      </p:cBhvr>
                                      <p:to>
                                        <p:strVal val="visible"/>
                                      </p:to>
                                    </p:set>
                                    <p:animEffect transition="in" filter="box(in)">
                                      <p:cBhvr>
                                        <p:cTn id="23" dur="500"/>
                                        <p:tgtEl>
                                          <p:spTgt spid="9626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6266"/>
                                        </p:tgtEl>
                                        <p:attrNameLst>
                                          <p:attrName>style.visibility</p:attrName>
                                        </p:attrNameLst>
                                      </p:cBhvr>
                                      <p:to>
                                        <p:strVal val="visible"/>
                                      </p:to>
                                    </p:set>
                                    <p:animEffect transition="in" filter="dissolve">
                                      <p:cBhvr>
                                        <p:cTn id="26" dur="500"/>
                                        <p:tgtEl>
                                          <p:spTgt spid="9626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animBg="1"/>
      <p:bldP spid="96262" grpId="0" animBg="1"/>
      <p:bldP spid="96263" grpId="0" animBg="1"/>
      <p:bldP spid="96264" grpId="0"/>
      <p:bldP spid="96265" grpId="0"/>
      <p:bldP spid="96266"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828800"/>
            <a:ext cx="6172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7" name="Rectangle 13"/>
          <p:cNvSpPr>
            <a:spLocks noChangeArrowheads="1"/>
          </p:cNvSpPr>
          <p:nvPr/>
        </p:nvSpPr>
        <p:spPr bwMode="auto">
          <a:xfrm>
            <a:off x="914400" y="457200"/>
            <a:ext cx="7467600" cy="838200"/>
          </a:xfrm>
          <a:prstGeom prst="rect">
            <a:avLst/>
          </a:prstGeom>
          <a:noFill/>
          <a:ln w="381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67598" name="Text Box 14"/>
          <p:cNvSpPr txBox="1">
            <a:spLocks noChangeArrowheads="1"/>
          </p:cNvSpPr>
          <p:nvPr/>
        </p:nvSpPr>
        <p:spPr bwMode="auto">
          <a:xfrm>
            <a:off x="533400" y="638175"/>
            <a:ext cx="7620000" cy="885825"/>
          </a:xfrm>
          <a:prstGeom prst="rect">
            <a:avLst/>
          </a:prstGeom>
          <a:noFill/>
          <a:ln w="9525">
            <a:noFill/>
            <a:miter lim="800000"/>
            <a:headEnd/>
            <a:tailEnd/>
          </a:ln>
          <a:effectLst/>
        </p:spPr>
        <p:txBody>
          <a:bodyPr anchor="ctr">
            <a:spAutoFit/>
          </a:bodyPr>
          <a:lstStyle/>
          <a:p>
            <a:pPr lvl="2" algn="ctr">
              <a:defRPr/>
            </a:pPr>
            <a:r>
              <a:rPr lang="en-US" sz="1600">
                <a:solidFill>
                  <a:srgbClr val="FBFF81"/>
                </a:solidFill>
                <a:effectLst>
                  <a:outerShdw blurRad="38100" dist="38100" dir="2700000" algn="tl">
                    <a:srgbClr val="000000"/>
                  </a:outerShdw>
                </a:effectLst>
                <a:latin typeface="Arial" charset="0"/>
              </a:rPr>
              <a:t>The patient should be involved in </a:t>
            </a:r>
          </a:p>
          <a:p>
            <a:pPr lvl="2" algn="ctr">
              <a:defRPr/>
            </a:pPr>
            <a:r>
              <a:rPr lang="en-US" sz="1600">
                <a:solidFill>
                  <a:srgbClr val="FBFF81"/>
                </a:solidFill>
                <a:effectLst>
                  <a:outerShdw blurRad="38100" dist="38100" dir="2700000" algn="tl">
                    <a:srgbClr val="000000"/>
                  </a:outerShdw>
                </a:effectLst>
                <a:latin typeface="Arial" charset="0"/>
              </a:rPr>
              <a:t>all important decisions</a:t>
            </a:r>
          </a:p>
          <a:p>
            <a:pPr lvl="2" algn="ctr">
              <a:defRPr/>
            </a:pPr>
            <a:r>
              <a:rPr lang="en-US" sz="2000">
                <a:solidFill>
                  <a:srgbClr val="FF1A01"/>
                </a:solidFill>
                <a:effectLst>
                  <a:outerShdw blurRad="38100" dist="38100" dir="2700000" algn="tl">
                    <a:srgbClr val="000000"/>
                  </a:outerShdw>
                </a:effectLst>
                <a:latin typeface="Arial" charset="0"/>
              </a:rPr>
              <a:t>But this is </a:t>
            </a:r>
            <a:r>
              <a:rPr lang="en-US" sz="2000" u="sng">
                <a:solidFill>
                  <a:srgbClr val="FF1A01"/>
                </a:solidFill>
                <a:effectLst>
                  <a:outerShdw blurRad="38100" dist="38100" dir="2700000" algn="tl">
                    <a:srgbClr val="000000"/>
                  </a:outerShdw>
                </a:effectLst>
                <a:latin typeface="Arial" charset="0"/>
              </a:rPr>
              <a:t>NOT</a:t>
            </a:r>
            <a:r>
              <a:rPr lang="en-US" sz="2000">
                <a:solidFill>
                  <a:srgbClr val="FF1A01"/>
                </a:solidFill>
                <a:effectLst>
                  <a:outerShdw blurRad="38100" dist="38100" dir="2700000" algn="tl">
                    <a:srgbClr val="000000"/>
                  </a:outerShdw>
                </a:effectLst>
                <a:latin typeface="Arial" charset="0"/>
              </a:rPr>
              <a:t> always an easy task!</a:t>
            </a:r>
          </a:p>
        </p:txBody>
      </p:sp>
      <p:sp>
        <p:nvSpPr>
          <p:cNvPr id="67603" name="Text Box 19"/>
          <p:cNvSpPr txBox="1">
            <a:spLocks noChangeArrowheads="1"/>
          </p:cNvSpPr>
          <p:nvPr/>
        </p:nvSpPr>
        <p:spPr bwMode="auto">
          <a:xfrm>
            <a:off x="609600" y="5562600"/>
            <a:ext cx="7239000" cy="519113"/>
          </a:xfrm>
          <a:prstGeom prst="rect">
            <a:avLst/>
          </a:prstGeom>
          <a:noFill/>
          <a:ln w="9525">
            <a:noFill/>
            <a:miter lim="800000"/>
            <a:headEnd/>
            <a:tailEnd/>
          </a:ln>
          <a:effectLst/>
        </p:spPr>
        <p:txBody>
          <a:bodyPr>
            <a:spAutoFit/>
          </a:bodyPr>
          <a:lstStyle/>
          <a:p>
            <a:pPr lvl="2" algn="ctr">
              <a:defRPr/>
            </a:pPr>
            <a:r>
              <a:rPr lang="en-US">
                <a:solidFill>
                  <a:srgbClr val="FF1A01"/>
                </a:solidFill>
                <a:effectLst>
                  <a:outerShdw blurRad="38100" dist="38100" dir="2700000" algn="tl">
                    <a:srgbClr val="000000"/>
                  </a:outerShdw>
                </a:effectLst>
                <a:latin typeface="Arial" charset="0"/>
              </a:rPr>
              <a:t>And conflicts </a:t>
            </a:r>
            <a:r>
              <a:rPr lang="en-US" u="sng">
                <a:solidFill>
                  <a:srgbClr val="FF1A01"/>
                </a:solidFill>
                <a:effectLst>
                  <a:outerShdw blurRad="38100" dist="38100" dir="2700000" algn="tl">
                    <a:srgbClr val="000000"/>
                  </a:outerShdw>
                </a:effectLst>
                <a:latin typeface="Arial" charset="0"/>
              </a:rPr>
              <a:t>WILL</a:t>
            </a:r>
            <a:r>
              <a:rPr lang="en-US">
                <a:solidFill>
                  <a:srgbClr val="FF1A01"/>
                </a:solidFill>
                <a:effectLst>
                  <a:outerShdw blurRad="38100" dist="38100" dir="2700000" algn="tl">
                    <a:srgbClr val="000000"/>
                  </a:outerShdw>
                </a:effectLst>
                <a:latin typeface="Arial" charset="0"/>
              </a:rPr>
              <a:t> occur!</a:t>
            </a:r>
            <a:endParaRPr lang="en-US">
              <a:solidFill>
                <a:srgbClr val="FF1A01"/>
              </a:solidFill>
              <a:effectLst>
                <a:outerShdw blurRad="38100" dist="38100" dir="2700000" algn="tl">
                  <a:srgbClr val="000000"/>
                </a:outerShdw>
              </a:effectLst>
              <a:latin typeface="Times"/>
            </a:endParaRPr>
          </a:p>
        </p:txBody>
      </p:sp>
    </p:spTree>
    <p:extLst>
      <p:ext uri="{BB962C8B-B14F-4D97-AF65-F5344CB8AC3E}">
        <p14:creationId xmlns:p14="http://schemas.microsoft.com/office/powerpoint/2010/main" val="2911608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1047936" presetClass="entr" presetSubtype="65118208" fill="hold" grpId="0" nodeType="afterEffect">
                                  <p:stCondLst>
                                    <p:cond delay="0"/>
                                  </p:stCondLst>
                                  <p:childTnLst>
                                    <p:set>
                                      <p:cBhvr>
                                        <p:cTn id="6" dur="1" fill="hold">
                                          <p:stCondLst>
                                            <p:cond delay="499"/>
                                          </p:stCondLst>
                                        </p:cTn>
                                        <p:tgtEl>
                                          <p:spTgt spid="67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828800"/>
            <a:ext cx="6172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4" name="AutoShape 16"/>
          <p:cNvSpPr>
            <a:spLocks noChangeArrowheads="1"/>
          </p:cNvSpPr>
          <p:nvPr/>
        </p:nvSpPr>
        <p:spPr bwMode="auto">
          <a:xfrm>
            <a:off x="6248400" y="228600"/>
            <a:ext cx="2667000" cy="1295400"/>
          </a:xfrm>
          <a:prstGeom prst="wedgeEllipseCallout">
            <a:avLst>
              <a:gd name="adj1" fmla="val -45653"/>
              <a:gd name="adj2" fmla="val 122671"/>
            </a:avLst>
          </a:prstGeom>
          <a:solidFill>
            <a:schemeClr val="bg1"/>
          </a:solidFill>
          <a:ln w="9525">
            <a:solidFill>
              <a:schemeClr val="tx1"/>
            </a:solidFill>
            <a:miter lim="800000"/>
            <a:headEnd/>
            <a:tailEnd/>
          </a:ln>
        </p:spPr>
        <p:txBody>
          <a:bodyPr wrap="none" anchor="ctr"/>
          <a:lstStyle>
            <a:lvl1pPr>
              <a:defRPr sz="2800" b="1">
                <a:solidFill>
                  <a:schemeClr val="tx2"/>
                </a:solidFill>
                <a:latin typeface="Arial" panose="020B0604020202020204" pitchFamily="34" charset="0"/>
              </a:defRPr>
            </a:lvl1pPr>
            <a:lvl2pPr marL="742950" indent="-285750">
              <a:defRPr sz="2800" b="1">
                <a:solidFill>
                  <a:schemeClr val="tx2"/>
                </a:solidFill>
                <a:latin typeface="Arial" panose="020B0604020202020204" pitchFamily="34" charset="0"/>
              </a:defRPr>
            </a:lvl2pPr>
            <a:lvl3pPr marL="1143000" indent="-228600">
              <a:defRPr sz="2800" b="1">
                <a:solidFill>
                  <a:schemeClr val="tx2"/>
                </a:solidFill>
                <a:latin typeface="Arial" panose="020B0604020202020204" pitchFamily="34" charset="0"/>
              </a:defRPr>
            </a:lvl3pPr>
            <a:lvl4pPr marL="1600200" indent="-228600">
              <a:defRPr sz="2800" b="1">
                <a:solidFill>
                  <a:schemeClr val="tx2"/>
                </a:solidFill>
                <a:latin typeface="Arial" panose="020B0604020202020204" pitchFamily="34" charset="0"/>
              </a:defRPr>
            </a:lvl4pPr>
            <a:lvl5pPr marL="2057400" indent="-228600">
              <a:defRPr sz="2800" b="1">
                <a:solidFill>
                  <a:schemeClr val="tx2"/>
                </a:solidFill>
                <a:latin typeface="Arial" panose="020B0604020202020204" pitchFamily="34" charset="0"/>
              </a:defRPr>
            </a:lvl5pPr>
            <a:lvl6pPr marL="2514600" indent="-228600" eaLnBrk="0" fontAlgn="base" hangingPunct="0">
              <a:spcBef>
                <a:spcPct val="0"/>
              </a:spcBef>
              <a:spcAft>
                <a:spcPct val="0"/>
              </a:spcAft>
              <a:defRPr sz="2800" b="1">
                <a:solidFill>
                  <a:schemeClr val="tx2"/>
                </a:solidFill>
                <a:latin typeface="Arial" panose="020B0604020202020204" pitchFamily="34" charset="0"/>
              </a:defRPr>
            </a:lvl6pPr>
            <a:lvl7pPr marL="2971800" indent="-228600" eaLnBrk="0" fontAlgn="base" hangingPunct="0">
              <a:spcBef>
                <a:spcPct val="0"/>
              </a:spcBef>
              <a:spcAft>
                <a:spcPct val="0"/>
              </a:spcAft>
              <a:defRPr sz="2800" b="1">
                <a:solidFill>
                  <a:schemeClr val="tx2"/>
                </a:solidFill>
                <a:latin typeface="Arial" panose="020B0604020202020204" pitchFamily="34" charset="0"/>
              </a:defRPr>
            </a:lvl7pPr>
            <a:lvl8pPr marL="3429000" indent="-228600" eaLnBrk="0" fontAlgn="base" hangingPunct="0">
              <a:spcBef>
                <a:spcPct val="0"/>
              </a:spcBef>
              <a:spcAft>
                <a:spcPct val="0"/>
              </a:spcAft>
              <a:defRPr sz="2800" b="1">
                <a:solidFill>
                  <a:schemeClr val="tx2"/>
                </a:solidFill>
                <a:latin typeface="Arial" panose="020B0604020202020204" pitchFamily="34" charset="0"/>
              </a:defRPr>
            </a:lvl8pPr>
            <a:lvl9pPr marL="3886200" indent="-228600" eaLnBrk="0" fontAlgn="base" hangingPunct="0">
              <a:spcBef>
                <a:spcPct val="0"/>
              </a:spcBef>
              <a:spcAft>
                <a:spcPct val="0"/>
              </a:spcAft>
              <a:defRPr sz="2800" b="1">
                <a:solidFill>
                  <a:schemeClr val="tx2"/>
                </a:solidFill>
                <a:latin typeface="Arial" panose="020B0604020202020204" pitchFamily="34" charset="0"/>
              </a:defRPr>
            </a:lvl9pPr>
          </a:lstStyle>
          <a:p>
            <a:pPr algn="ctr"/>
            <a:endParaRPr lang="en-US" altLang="en-US" sz="2400" b="0">
              <a:solidFill>
                <a:schemeClr val="tx1"/>
              </a:solidFill>
              <a:latin typeface="Times" panose="02020603050405020304" pitchFamily="18" charset="0"/>
            </a:endParaRPr>
          </a:p>
        </p:txBody>
      </p:sp>
      <p:sp>
        <p:nvSpPr>
          <p:cNvPr id="68625" name="Text Box 17"/>
          <p:cNvSpPr txBox="1">
            <a:spLocks noChangeArrowheads="1"/>
          </p:cNvSpPr>
          <p:nvPr/>
        </p:nvSpPr>
        <p:spPr bwMode="auto">
          <a:xfrm>
            <a:off x="6477000" y="609600"/>
            <a:ext cx="23622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2"/>
                </a:solidFill>
                <a:latin typeface="Arial" panose="020B0604020202020204" pitchFamily="34" charset="0"/>
              </a:defRPr>
            </a:lvl1pPr>
            <a:lvl2pPr marL="742950" indent="-285750">
              <a:defRPr sz="2800" b="1">
                <a:solidFill>
                  <a:schemeClr val="tx2"/>
                </a:solidFill>
                <a:latin typeface="Arial" panose="020B0604020202020204" pitchFamily="34" charset="0"/>
              </a:defRPr>
            </a:lvl2pPr>
            <a:lvl3pPr marL="1143000" indent="-228600">
              <a:defRPr sz="2800" b="1">
                <a:solidFill>
                  <a:schemeClr val="tx2"/>
                </a:solidFill>
                <a:latin typeface="Arial" panose="020B0604020202020204" pitchFamily="34" charset="0"/>
              </a:defRPr>
            </a:lvl3pPr>
            <a:lvl4pPr marL="1600200" indent="-228600">
              <a:defRPr sz="2800" b="1">
                <a:solidFill>
                  <a:schemeClr val="tx2"/>
                </a:solidFill>
                <a:latin typeface="Arial" panose="020B0604020202020204" pitchFamily="34" charset="0"/>
              </a:defRPr>
            </a:lvl4pPr>
            <a:lvl5pPr marL="2057400" indent="-228600">
              <a:defRPr sz="2800" b="1">
                <a:solidFill>
                  <a:schemeClr val="tx2"/>
                </a:solidFill>
                <a:latin typeface="Arial" panose="020B0604020202020204" pitchFamily="34" charset="0"/>
              </a:defRPr>
            </a:lvl5pPr>
            <a:lvl6pPr marL="2514600" indent="-228600" eaLnBrk="0" fontAlgn="base" hangingPunct="0">
              <a:spcBef>
                <a:spcPct val="0"/>
              </a:spcBef>
              <a:spcAft>
                <a:spcPct val="0"/>
              </a:spcAft>
              <a:defRPr sz="2800" b="1">
                <a:solidFill>
                  <a:schemeClr val="tx2"/>
                </a:solidFill>
                <a:latin typeface="Arial" panose="020B0604020202020204" pitchFamily="34" charset="0"/>
              </a:defRPr>
            </a:lvl6pPr>
            <a:lvl7pPr marL="2971800" indent="-228600" eaLnBrk="0" fontAlgn="base" hangingPunct="0">
              <a:spcBef>
                <a:spcPct val="0"/>
              </a:spcBef>
              <a:spcAft>
                <a:spcPct val="0"/>
              </a:spcAft>
              <a:defRPr sz="2800" b="1">
                <a:solidFill>
                  <a:schemeClr val="tx2"/>
                </a:solidFill>
                <a:latin typeface="Arial" panose="020B0604020202020204" pitchFamily="34" charset="0"/>
              </a:defRPr>
            </a:lvl7pPr>
            <a:lvl8pPr marL="3429000" indent="-228600" eaLnBrk="0" fontAlgn="base" hangingPunct="0">
              <a:spcBef>
                <a:spcPct val="0"/>
              </a:spcBef>
              <a:spcAft>
                <a:spcPct val="0"/>
              </a:spcAft>
              <a:defRPr sz="2800" b="1">
                <a:solidFill>
                  <a:schemeClr val="tx2"/>
                </a:solidFill>
                <a:latin typeface="Arial" panose="020B0604020202020204" pitchFamily="34" charset="0"/>
              </a:defRPr>
            </a:lvl8pPr>
            <a:lvl9pPr marL="3886200" indent="-228600" eaLnBrk="0" fontAlgn="base" hangingPunct="0">
              <a:spcBef>
                <a:spcPct val="0"/>
              </a:spcBef>
              <a:spcAft>
                <a:spcPct val="0"/>
              </a:spcAft>
              <a:defRPr sz="2800" b="1">
                <a:solidFill>
                  <a:schemeClr val="tx2"/>
                </a:solidFill>
                <a:latin typeface="Arial" panose="020B0604020202020204" pitchFamily="34" charset="0"/>
              </a:defRPr>
            </a:lvl9pPr>
          </a:lstStyle>
          <a:p>
            <a:pPr algn="ctr">
              <a:spcBef>
                <a:spcPct val="50000"/>
              </a:spcBef>
            </a:pPr>
            <a:r>
              <a:rPr lang="en-US" altLang="en-US" sz="1600" b="0">
                <a:solidFill>
                  <a:schemeClr val="tx1"/>
                </a:solidFill>
                <a:latin typeface="Comic Sans MS" panose="030F0702030302020204" pitchFamily="66" charset="0"/>
              </a:rPr>
              <a:t>But doctor, I </a:t>
            </a:r>
            <a:r>
              <a:rPr lang="en-US" altLang="en-US" sz="1600" b="0" u="sng">
                <a:solidFill>
                  <a:schemeClr val="tx1"/>
                </a:solidFill>
                <a:latin typeface="Comic Sans MS" panose="030F0702030302020204" pitchFamily="66" charset="0"/>
              </a:rPr>
              <a:t>DO</a:t>
            </a:r>
            <a:r>
              <a:rPr lang="en-US" altLang="en-US" sz="1600" b="0">
                <a:solidFill>
                  <a:schemeClr val="tx1"/>
                </a:solidFill>
                <a:latin typeface="Comic Sans MS" panose="030F0702030302020204" pitchFamily="66" charset="0"/>
              </a:rPr>
              <a:t> want to have children!</a:t>
            </a:r>
            <a:endParaRPr lang="en-US" altLang="en-US" sz="1600">
              <a:solidFill>
                <a:schemeClr val="tx1"/>
              </a:solidFill>
              <a:latin typeface="Comic Sans MS" panose="030F0702030302020204" pitchFamily="66" charset="0"/>
            </a:endParaRPr>
          </a:p>
        </p:txBody>
      </p:sp>
      <p:sp>
        <p:nvSpPr>
          <p:cNvPr id="68629" name="AutoShape 21"/>
          <p:cNvSpPr>
            <a:spLocks noChangeArrowheads="1"/>
          </p:cNvSpPr>
          <p:nvPr/>
        </p:nvSpPr>
        <p:spPr bwMode="auto">
          <a:xfrm>
            <a:off x="228600" y="228600"/>
            <a:ext cx="2590800" cy="1295400"/>
          </a:xfrm>
          <a:prstGeom prst="wedgeEllipseCallout">
            <a:avLst>
              <a:gd name="adj1" fmla="val 23838"/>
              <a:gd name="adj2" fmla="val 127083"/>
            </a:avLst>
          </a:prstGeom>
          <a:solidFill>
            <a:schemeClr val="bg1"/>
          </a:solidFill>
          <a:ln w="9525">
            <a:solidFill>
              <a:schemeClr val="tx1"/>
            </a:solidFill>
            <a:miter lim="800000"/>
            <a:headEnd/>
            <a:tailEnd/>
          </a:ln>
        </p:spPr>
        <p:txBody>
          <a:bodyPr wrap="none" anchor="ctr"/>
          <a:lstStyle>
            <a:lvl1pPr>
              <a:defRPr sz="2800" b="1">
                <a:solidFill>
                  <a:schemeClr val="tx2"/>
                </a:solidFill>
                <a:latin typeface="Arial" panose="020B0604020202020204" pitchFamily="34" charset="0"/>
              </a:defRPr>
            </a:lvl1pPr>
            <a:lvl2pPr marL="742950" indent="-285750">
              <a:defRPr sz="2800" b="1">
                <a:solidFill>
                  <a:schemeClr val="tx2"/>
                </a:solidFill>
                <a:latin typeface="Arial" panose="020B0604020202020204" pitchFamily="34" charset="0"/>
              </a:defRPr>
            </a:lvl2pPr>
            <a:lvl3pPr marL="1143000" indent="-228600">
              <a:defRPr sz="2800" b="1">
                <a:solidFill>
                  <a:schemeClr val="tx2"/>
                </a:solidFill>
                <a:latin typeface="Arial" panose="020B0604020202020204" pitchFamily="34" charset="0"/>
              </a:defRPr>
            </a:lvl3pPr>
            <a:lvl4pPr marL="1600200" indent="-228600">
              <a:defRPr sz="2800" b="1">
                <a:solidFill>
                  <a:schemeClr val="tx2"/>
                </a:solidFill>
                <a:latin typeface="Arial" panose="020B0604020202020204" pitchFamily="34" charset="0"/>
              </a:defRPr>
            </a:lvl4pPr>
            <a:lvl5pPr marL="2057400" indent="-228600">
              <a:defRPr sz="2800" b="1">
                <a:solidFill>
                  <a:schemeClr val="tx2"/>
                </a:solidFill>
                <a:latin typeface="Arial" panose="020B0604020202020204" pitchFamily="34" charset="0"/>
              </a:defRPr>
            </a:lvl5pPr>
            <a:lvl6pPr marL="2514600" indent="-228600" eaLnBrk="0" fontAlgn="base" hangingPunct="0">
              <a:spcBef>
                <a:spcPct val="0"/>
              </a:spcBef>
              <a:spcAft>
                <a:spcPct val="0"/>
              </a:spcAft>
              <a:defRPr sz="2800" b="1">
                <a:solidFill>
                  <a:schemeClr val="tx2"/>
                </a:solidFill>
                <a:latin typeface="Arial" panose="020B0604020202020204" pitchFamily="34" charset="0"/>
              </a:defRPr>
            </a:lvl6pPr>
            <a:lvl7pPr marL="2971800" indent="-228600" eaLnBrk="0" fontAlgn="base" hangingPunct="0">
              <a:spcBef>
                <a:spcPct val="0"/>
              </a:spcBef>
              <a:spcAft>
                <a:spcPct val="0"/>
              </a:spcAft>
              <a:defRPr sz="2800" b="1">
                <a:solidFill>
                  <a:schemeClr val="tx2"/>
                </a:solidFill>
                <a:latin typeface="Arial" panose="020B0604020202020204" pitchFamily="34" charset="0"/>
              </a:defRPr>
            </a:lvl7pPr>
            <a:lvl8pPr marL="3429000" indent="-228600" eaLnBrk="0" fontAlgn="base" hangingPunct="0">
              <a:spcBef>
                <a:spcPct val="0"/>
              </a:spcBef>
              <a:spcAft>
                <a:spcPct val="0"/>
              </a:spcAft>
              <a:defRPr sz="2800" b="1">
                <a:solidFill>
                  <a:schemeClr val="tx2"/>
                </a:solidFill>
                <a:latin typeface="Arial" panose="020B0604020202020204" pitchFamily="34" charset="0"/>
              </a:defRPr>
            </a:lvl8pPr>
            <a:lvl9pPr marL="3886200" indent="-228600" eaLnBrk="0" fontAlgn="base" hangingPunct="0">
              <a:spcBef>
                <a:spcPct val="0"/>
              </a:spcBef>
              <a:spcAft>
                <a:spcPct val="0"/>
              </a:spcAft>
              <a:defRPr sz="2800" b="1">
                <a:solidFill>
                  <a:schemeClr val="tx2"/>
                </a:solidFill>
                <a:latin typeface="Arial" panose="020B0604020202020204" pitchFamily="34" charset="0"/>
              </a:defRPr>
            </a:lvl9pPr>
          </a:lstStyle>
          <a:p>
            <a:pPr algn="ctr"/>
            <a:endParaRPr lang="en-US" altLang="en-US" sz="2400" b="0">
              <a:solidFill>
                <a:schemeClr val="tx1"/>
              </a:solidFill>
            </a:endParaRPr>
          </a:p>
        </p:txBody>
      </p:sp>
      <p:sp>
        <p:nvSpPr>
          <p:cNvPr id="68630" name="Text Box 22"/>
          <p:cNvSpPr txBox="1">
            <a:spLocks noChangeArrowheads="1"/>
          </p:cNvSpPr>
          <p:nvPr/>
        </p:nvSpPr>
        <p:spPr bwMode="auto">
          <a:xfrm>
            <a:off x="381000" y="304800"/>
            <a:ext cx="2438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2"/>
                </a:solidFill>
                <a:latin typeface="Arial" panose="020B0604020202020204" pitchFamily="34" charset="0"/>
              </a:defRPr>
            </a:lvl1pPr>
            <a:lvl2pPr marL="742950" indent="-285750">
              <a:defRPr sz="2800" b="1">
                <a:solidFill>
                  <a:schemeClr val="tx2"/>
                </a:solidFill>
                <a:latin typeface="Arial" panose="020B0604020202020204" pitchFamily="34" charset="0"/>
              </a:defRPr>
            </a:lvl2pPr>
            <a:lvl3pPr marL="1143000" indent="-228600">
              <a:defRPr sz="2800" b="1">
                <a:solidFill>
                  <a:schemeClr val="tx2"/>
                </a:solidFill>
                <a:latin typeface="Arial" panose="020B0604020202020204" pitchFamily="34" charset="0"/>
              </a:defRPr>
            </a:lvl3pPr>
            <a:lvl4pPr marL="1600200" indent="-228600">
              <a:defRPr sz="2800" b="1">
                <a:solidFill>
                  <a:schemeClr val="tx2"/>
                </a:solidFill>
                <a:latin typeface="Arial" panose="020B0604020202020204" pitchFamily="34" charset="0"/>
              </a:defRPr>
            </a:lvl4pPr>
            <a:lvl5pPr marL="2057400" indent="-228600">
              <a:defRPr sz="2800" b="1">
                <a:solidFill>
                  <a:schemeClr val="tx2"/>
                </a:solidFill>
                <a:latin typeface="Arial" panose="020B0604020202020204" pitchFamily="34" charset="0"/>
              </a:defRPr>
            </a:lvl5pPr>
            <a:lvl6pPr marL="2514600" indent="-228600" eaLnBrk="0" fontAlgn="base" hangingPunct="0">
              <a:spcBef>
                <a:spcPct val="0"/>
              </a:spcBef>
              <a:spcAft>
                <a:spcPct val="0"/>
              </a:spcAft>
              <a:defRPr sz="2800" b="1">
                <a:solidFill>
                  <a:schemeClr val="tx2"/>
                </a:solidFill>
                <a:latin typeface="Arial" panose="020B0604020202020204" pitchFamily="34" charset="0"/>
              </a:defRPr>
            </a:lvl6pPr>
            <a:lvl7pPr marL="2971800" indent="-228600" eaLnBrk="0" fontAlgn="base" hangingPunct="0">
              <a:spcBef>
                <a:spcPct val="0"/>
              </a:spcBef>
              <a:spcAft>
                <a:spcPct val="0"/>
              </a:spcAft>
              <a:defRPr sz="2800" b="1">
                <a:solidFill>
                  <a:schemeClr val="tx2"/>
                </a:solidFill>
                <a:latin typeface="Arial" panose="020B0604020202020204" pitchFamily="34" charset="0"/>
              </a:defRPr>
            </a:lvl7pPr>
            <a:lvl8pPr marL="3429000" indent="-228600" eaLnBrk="0" fontAlgn="base" hangingPunct="0">
              <a:spcBef>
                <a:spcPct val="0"/>
              </a:spcBef>
              <a:spcAft>
                <a:spcPct val="0"/>
              </a:spcAft>
              <a:defRPr sz="2800" b="1">
                <a:solidFill>
                  <a:schemeClr val="tx2"/>
                </a:solidFill>
                <a:latin typeface="Arial" panose="020B0604020202020204" pitchFamily="34" charset="0"/>
              </a:defRPr>
            </a:lvl8pPr>
            <a:lvl9pPr marL="3886200" indent="-228600" eaLnBrk="0" fontAlgn="base" hangingPunct="0">
              <a:spcBef>
                <a:spcPct val="0"/>
              </a:spcBef>
              <a:spcAft>
                <a:spcPct val="0"/>
              </a:spcAft>
              <a:defRPr sz="2800" b="1">
                <a:solidFill>
                  <a:schemeClr val="tx2"/>
                </a:solidFill>
                <a:latin typeface="Arial" panose="020B0604020202020204" pitchFamily="34" charset="0"/>
              </a:defRPr>
            </a:lvl9pPr>
          </a:lstStyle>
          <a:p>
            <a:pPr algn="ctr"/>
            <a:r>
              <a:rPr lang="en-US" altLang="en-US" sz="1600">
                <a:solidFill>
                  <a:schemeClr val="tx1"/>
                </a:solidFill>
              </a:rPr>
              <a:t>No salt?</a:t>
            </a:r>
          </a:p>
          <a:p>
            <a:pPr algn="ctr"/>
            <a:r>
              <a:rPr lang="en-US" altLang="en-US" sz="1600">
                <a:solidFill>
                  <a:schemeClr val="tx1"/>
                </a:solidFill>
              </a:rPr>
              <a:t>Lose weight?</a:t>
            </a:r>
          </a:p>
          <a:p>
            <a:pPr algn="ctr"/>
            <a:r>
              <a:rPr lang="en-US" altLang="en-US" sz="1600" u="sng">
                <a:solidFill>
                  <a:schemeClr val="tx1"/>
                </a:solidFill>
              </a:rPr>
              <a:t>Forget it</a:t>
            </a:r>
            <a:r>
              <a:rPr lang="en-US" altLang="en-US" sz="1600">
                <a:solidFill>
                  <a:schemeClr val="tx1"/>
                </a:solidFill>
              </a:rPr>
              <a:t>! </a:t>
            </a:r>
          </a:p>
          <a:p>
            <a:pPr algn="ctr"/>
            <a:r>
              <a:rPr lang="en-US" altLang="en-US" sz="1600">
                <a:solidFill>
                  <a:schemeClr val="tx1"/>
                </a:solidFill>
              </a:rPr>
              <a:t>Just give me a pill!</a:t>
            </a:r>
          </a:p>
        </p:txBody>
      </p:sp>
      <p:sp>
        <p:nvSpPr>
          <p:cNvPr id="68633" name="AutoShape 25"/>
          <p:cNvSpPr>
            <a:spLocks noChangeArrowheads="1"/>
          </p:cNvSpPr>
          <p:nvPr/>
        </p:nvSpPr>
        <p:spPr bwMode="auto">
          <a:xfrm>
            <a:off x="3124200" y="228600"/>
            <a:ext cx="2819400" cy="1066800"/>
          </a:xfrm>
          <a:prstGeom prst="wedgeRoundRectCallout">
            <a:avLst>
              <a:gd name="adj1" fmla="val -11375"/>
              <a:gd name="adj2" fmla="val 136903"/>
              <a:gd name="adj3" fmla="val 16667"/>
            </a:avLst>
          </a:prstGeom>
          <a:solidFill>
            <a:schemeClr val="bg1"/>
          </a:solidFill>
          <a:ln w="9525">
            <a:solidFill>
              <a:schemeClr val="tx1"/>
            </a:solidFill>
            <a:miter lim="800000"/>
            <a:headEnd/>
            <a:tailEnd/>
          </a:ln>
        </p:spPr>
        <p:txBody>
          <a:bodyPr wrap="none" anchor="ctr"/>
          <a:lstStyle>
            <a:lvl1pPr>
              <a:defRPr sz="2800" b="1">
                <a:solidFill>
                  <a:schemeClr val="tx2"/>
                </a:solidFill>
                <a:latin typeface="Arial" panose="020B0604020202020204" pitchFamily="34" charset="0"/>
              </a:defRPr>
            </a:lvl1pPr>
            <a:lvl2pPr marL="742950" indent="-285750">
              <a:defRPr sz="2800" b="1">
                <a:solidFill>
                  <a:schemeClr val="tx2"/>
                </a:solidFill>
                <a:latin typeface="Arial" panose="020B0604020202020204" pitchFamily="34" charset="0"/>
              </a:defRPr>
            </a:lvl2pPr>
            <a:lvl3pPr marL="1143000" indent="-228600">
              <a:defRPr sz="2800" b="1">
                <a:solidFill>
                  <a:schemeClr val="tx2"/>
                </a:solidFill>
                <a:latin typeface="Arial" panose="020B0604020202020204" pitchFamily="34" charset="0"/>
              </a:defRPr>
            </a:lvl3pPr>
            <a:lvl4pPr marL="1600200" indent="-228600">
              <a:defRPr sz="2800" b="1">
                <a:solidFill>
                  <a:schemeClr val="tx2"/>
                </a:solidFill>
                <a:latin typeface="Arial" panose="020B0604020202020204" pitchFamily="34" charset="0"/>
              </a:defRPr>
            </a:lvl4pPr>
            <a:lvl5pPr marL="2057400" indent="-228600">
              <a:defRPr sz="2800" b="1">
                <a:solidFill>
                  <a:schemeClr val="tx2"/>
                </a:solidFill>
                <a:latin typeface="Arial" panose="020B0604020202020204" pitchFamily="34" charset="0"/>
              </a:defRPr>
            </a:lvl5pPr>
            <a:lvl6pPr marL="2514600" indent="-228600" eaLnBrk="0" fontAlgn="base" hangingPunct="0">
              <a:spcBef>
                <a:spcPct val="0"/>
              </a:spcBef>
              <a:spcAft>
                <a:spcPct val="0"/>
              </a:spcAft>
              <a:defRPr sz="2800" b="1">
                <a:solidFill>
                  <a:schemeClr val="tx2"/>
                </a:solidFill>
                <a:latin typeface="Arial" panose="020B0604020202020204" pitchFamily="34" charset="0"/>
              </a:defRPr>
            </a:lvl6pPr>
            <a:lvl7pPr marL="2971800" indent="-228600" eaLnBrk="0" fontAlgn="base" hangingPunct="0">
              <a:spcBef>
                <a:spcPct val="0"/>
              </a:spcBef>
              <a:spcAft>
                <a:spcPct val="0"/>
              </a:spcAft>
              <a:defRPr sz="2800" b="1">
                <a:solidFill>
                  <a:schemeClr val="tx2"/>
                </a:solidFill>
                <a:latin typeface="Arial" panose="020B0604020202020204" pitchFamily="34" charset="0"/>
              </a:defRPr>
            </a:lvl7pPr>
            <a:lvl8pPr marL="3429000" indent="-228600" eaLnBrk="0" fontAlgn="base" hangingPunct="0">
              <a:spcBef>
                <a:spcPct val="0"/>
              </a:spcBef>
              <a:spcAft>
                <a:spcPct val="0"/>
              </a:spcAft>
              <a:defRPr sz="2800" b="1">
                <a:solidFill>
                  <a:schemeClr val="tx2"/>
                </a:solidFill>
                <a:latin typeface="Arial" panose="020B0604020202020204" pitchFamily="34" charset="0"/>
              </a:defRPr>
            </a:lvl8pPr>
            <a:lvl9pPr marL="3886200" indent="-228600" eaLnBrk="0" fontAlgn="base" hangingPunct="0">
              <a:spcBef>
                <a:spcPct val="0"/>
              </a:spcBef>
              <a:spcAft>
                <a:spcPct val="0"/>
              </a:spcAft>
              <a:defRPr sz="2800" b="1">
                <a:solidFill>
                  <a:schemeClr val="tx2"/>
                </a:solidFill>
                <a:latin typeface="Arial" panose="020B0604020202020204" pitchFamily="34" charset="0"/>
              </a:defRPr>
            </a:lvl9pPr>
          </a:lstStyle>
          <a:p>
            <a:pPr algn="ctr"/>
            <a:endParaRPr lang="en-US" altLang="en-US" sz="2400" b="0">
              <a:solidFill>
                <a:schemeClr val="tx1"/>
              </a:solidFill>
              <a:latin typeface="Times" panose="02020603050405020304" pitchFamily="18" charset="0"/>
            </a:endParaRPr>
          </a:p>
        </p:txBody>
      </p:sp>
      <p:sp>
        <p:nvSpPr>
          <p:cNvPr id="68634" name="Text Box 26"/>
          <p:cNvSpPr txBox="1">
            <a:spLocks noChangeArrowheads="1"/>
          </p:cNvSpPr>
          <p:nvPr/>
        </p:nvSpPr>
        <p:spPr bwMode="auto">
          <a:xfrm>
            <a:off x="3048000" y="381000"/>
            <a:ext cx="3048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2"/>
                </a:solidFill>
                <a:latin typeface="Arial" panose="020B0604020202020204" pitchFamily="34" charset="0"/>
              </a:defRPr>
            </a:lvl1pPr>
            <a:lvl2pPr marL="742950" indent="-285750">
              <a:defRPr sz="2800" b="1">
                <a:solidFill>
                  <a:schemeClr val="tx2"/>
                </a:solidFill>
                <a:latin typeface="Arial" panose="020B0604020202020204" pitchFamily="34" charset="0"/>
              </a:defRPr>
            </a:lvl2pPr>
            <a:lvl3pPr marL="1143000" indent="-228600">
              <a:defRPr sz="2800" b="1">
                <a:solidFill>
                  <a:schemeClr val="tx2"/>
                </a:solidFill>
                <a:latin typeface="Arial" panose="020B0604020202020204" pitchFamily="34" charset="0"/>
              </a:defRPr>
            </a:lvl3pPr>
            <a:lvl4pPr marL="1600200" indent="-228600">
              <a:defRPr sz="2800" b="1">
                <a:solidFill>
                  <a:schemeClr val="tx2"/>
                </a:solidFill>
                <a:latin typeface="Arial" panose="020B0604020202020204" pitchFamily="34" charset="0"/>
              </a:defRPr>
            </a:lvl4pPr>
            <a:lvl5pPr marL="2057400" indent="-228600">
              <a:defRPr sz="2800" b="1">
                <a:solidFill>
                  <a:schemeClr val="tx2"/>
                </a:solidFill>
                <a:latin typeface="Arial" panose="020B0604020202020204" pitchFamily="34" charset="0"/>
              </a:defRPr>
            </a:lvl5pPr>
            <a:lvl6pPr marL="2514600" indent="-228600" eaLnBrk="0" fontAlgn="base" hangingPunct="0">
              <a:spcBef>
                <a:spcPct val="0"/>
              </a:spcBef>
              <a:spcAft>
                <a:spcPct val="0"/>
              </a:spcAft>
              <a:defRPr sz="2800" b="1">
                <a:solidFill>
                  <a:schemeClr val="tx2"/>
                </a:solidFill>
                <a:latin typeface="Arial" panose="020B0604020202020204" pitchFamily="34" charset="0"/>
              </a:defRPr>
            </a:lvl6pPr>
            <a:lvl7pPr marL="2971800" indent="-228600" eaLnBrk="0" fontAlgn="base" hangingPunct="0">
              <a:spcBef>
                <a:spcPct val="0"/>
              </a:spcBef>
              <a:spcAft>
                <a:spcPct val="0"/>
              </a:spcAft>
              <a:defRPr sz="2800" b="1">
                <a:solidFill>
                  <a:schemeClr val="tx2"/>
                </a:solidFill>
                <a:latin typeface="Arial" panose="020B0604020202020204" pitchFamily="34" charset="0"/>
              </a:defRPr>
            </a:lvl7pPr>
            <a:lvl8pPr marL="3429000" indent="-228600" eaLnBrk="0" fontAlgn="base" hangingPunct="0">
              <a:spcBef>
                <a:spcPct val="0"/>
              </a:spcBef>
              <a:spcAft>
                <a:spcPct val="0"/>
              </a:spcAft>
              <a:defRPr sz="2800" b="1">
                <a:solidFill>
                  <a:schemeClr val="tx2"/>
                </a:solidFill>
                <a:latin typeface="Arial" panose="020B0604020202020204" pitchFamily="34" charset="0"/>
              </a:defRPr>
            </a:lvl8pPr>
            <a:lvl9pPr marL="3886200" indent="-228600" eaLnBrk="0" fontAlgn="base" hangingPunct="0">
              <a:spcBef>
                <a:spcPct val="0"/>
              </a:spcBef>
              <a:spcAft>
                <a:spcPct val="0"/>
              </a:spcAft>
              <a:defRPr sz="2800" b="1">
                <a:solidFill>
                  <a:schemeClr val="tx2"/>
                </a:solidFill>
                <a:latin typeface="Arial" panose="020B0604020202020204" pitchFamily="34" charset="0"/>
              </a:defRPr>
            </a:lvl9pPr>
          </a:lstStyle>
          <a:p>
            <a:pPr algn="ctr">
              <a:spcBef>
                <a:spcPct val="50000"/>
              </a:spcBef>
            </a:pPr>
            <a:r>
              <a:rPr lang="en-US" altLang="en-US" sz="1600" b="0" i="1">
                <a:solidFill>
                  <a:schemeClr val="tx1"/>
                </a:solidFill>
                <a:latin typeface="Tahoma" panose="020B0604030504040204" pitchFamily="34" charset="0"/>
              </a:rPr>
              <a:t>I </a:t>
            </a:r>
            <a:r>
              <a:rPr lang="en-US" altLang="en-US" sz="1600" i="1" u="sng">
                <a:solidFill>
                  <a:schemeClr val="tx1"/>
                </a:solidFill>
                <a:latin typeface="Tahoma" panose="020B0604030504040204" pitchFamily="34" charset="0"/>
              </a:rPr>
              <a:t>WON’T</a:t>
            </a:r>
            <a:r>
              <a:rPr lang="en-US" altLang="en-US" sz="1600" b="0" i="1">
                <a:solidFill>
                  <a:schemeClr val="tx1"/>
                </a:solidFill>
                <a:latin typeface="Tahoma" panose="020B0604030504040204" pitchFamily="34" charset="0"/>
              </a:rPr>
              <a:t> take that medicine… The side effects are </a:t>
            </a:r>
            <a:r>
              <a:rPr lang="en-US" altLang="en-US" sz="1600" i="1">
                <a:solidFill>
                  <a:schemeClr val="tx1"/>
                </a:solidFill>
                <a:latin typeface="Tahoma" panose="020B0604030504040204" pitchFamily="34" charset="0"/>
              </a:rPr>
              <a:t>INTOLERABLE!</a:t>
            </a:r>
          </a:p>
        </p:txBody>
      </p:sp>
      <p:sp>
        <p:nvSpPr>
          <p:cNvPr id="68635" name="Text Box 27"/>
          <p:cNvSpPr txBox="1">
            <a:spLocks noChangeArrowheads="1"/>
          </p:cNvSpPr>
          <p:nvPr/>
        </p:nvSpPr>
        <p:spPr bwMode="auto">
          <a:xfrm>
            <a:off x="914400" y="5667375"/>
            <a:ext cx="7086600" cy="519113"/>
          </a:xfrm>
          <a:prstGeom prst="rect">
            <a:avLst/>
          </a:prstGeom>
          <a:noFill/>
          <a:ln w="9525">
            <a:noFill/>
            <a:miter lim="800000"/>
            <a:headEnd/>
            <a:tailEnd/>
          </a:ln>
          <a:effectLst/>
        </p:spPr>
        <p:txBody>
          <a:bodyPr>
            <a:spAutoFit/>
          </a:bodyPr>
          <a:lstStyle/>
          <a:p>
            <a:pPr lvl="2" algn="ctr">
              <a:defRPr/>
            </a:pPr>
            <a:r>
              <a:rPr lang="en-US">
                <a:solidFill>
                  <a:srgbClr val="FF1A01"/>
                </a:solidFill>
                <a:effectLst>
                  <a:outerShdw blurRad="38100" dist="38100" dir="2700000" algn="tl">
                    <a:srgbClr val="000000"/>
                  </a:outerShdw>
                </a:effectLst>
                <a:latin typeface="Arial" charset="0"/>
              </a:rPr>
              <a:t>And conflicts </a:t>
            </a:r>
            <a:r>
              <a:rPr lang="en-US" u="sng">
                <a:solidFill>
                  <a:srgbClr val="FF1A01"/>
                </a:solidFill>
                <a:effectLst>
                  <a:outerShdw blurRad="38100" dist="38100" dir="2700000" algn="tl">
                    <a:srgbClr val="000000"/>
                  </a:outerShdw>
                </a:effectLst>
                <a:latin typeface="Arial" charset="0"/>
              </a:rPr>
              <a:t>WILL</a:t>
            </a:r>
            <a:r>
              <a:rPr lang="en-US">
                <a:solidFill>
                  <a:srgbClr val="FF1A01"/>
                </a:solidFill>
                <a:effectLst>
                  <a:outerShdw blurRad="38100" dist="38100" dir="2700000" algn="tl">
                    <a:srgbClr val="000000"/>
                  </a:outerShdw>
                </a:effectLst>
                <a:latin typeface="Arial" charset="0"/>
              </a:rPr>
              <a:t> occur!</a:t>
            </a:r>
            <a:endParaRPr lang="en-US">
              <a:solidFill>
                <a:srgbClr val="FF1A01"/>
              </a:solidFill>
              <a:effectLst>
                <a:outerShdw blurRad="38100" dist="38100" dir="2700000" algn="tl">
                  <a:srgbClr val="000000"/>
                </a:outerShdw>
              </a:effectLst>
              <a:latin typeface="Times"/>
            </a:endParaRPr>
          </a:p>
        </p:txBody>
      </p:sp>
    </p:spTree>
    <p:extLst>
      <p:ext uri="{BB962C8B-B14F-4D97-AF65-F5344CB8AC3E}">
        <p14:creationId xmlns:p14="http://schemas.microsoft.com/office/powerpoint/2010/main" val="938923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1048320" presetClass="entr" presetSubtype="65118760" fill="hold" grpId="0" nodeType="afterEffect">
                                  <p:stCondLst>
                                    <p:cond delay="0"/>
                                  </p:stCondLst>
                                  <p:childTnLst>
                                    <p:set>
                                      <p:cBhvr>
                                        <p:cTn id="6" dur="1" fill="hold">
                                          <p:stCondLst>
                                            <p:cond delay="499"/>
                                          </p:stCondLst>
                                        </p:cTn>
                                        <p:tgtEl>
                                          <p:spTgt spid="68629"/>
                                        </p:tgtEl>
                                        <p:attrNameLst>
                                          <p:attrName>style.visibility</p:attrName>
                                        </p:attrNameLst>
                                      </p:cBhvr>
                                      <p:to>
                                        <p:strVal val="visible"/>
                                      </p:to>
                                    </p:set>
                                  </p:childTnLst>
                                </p:cTn>
                              </p:par>
                            </p:childTnLst>
                          </p:cTn>
                        </p:par>
                        <p:par>
                          <p:cTn id="7" fill="hold" nodeType="afterGroup">
                            <p:stCondLst>
                              <p:cond delay="500"/>
                            </p:stCondLst>
                            <p:childTnLst>
                              <p:par>
                                <p:cTn id="8" presetID="61048320" presetClass="entr" presetSubtype="65119184" fill="hold" grpId="0" nodeType="afterEffect">
                                  <p:stCondLst>
                                    <p:cond delay="0"/>
                                  </p:stCondLst>
                                  <p:childTnLst>
                                    <p:set>
                                      <p:cBhvr>
                                        <p:cTn id="9" dur="1" fill="hold">
                                          <p:stCondLst>
                                            <p:cond delay="499"/>
                                          </p:stCondLst>
                                        </p:cTn>
                                        <p:tgtEl>
                                          <p:spTgt spid="68630"/>
                                        </p:tgtEl>
                                        <p:attrNameLst>
                                          <p:attrName>style.visibility</p:attrName>
                                        </p:attrNameLst>
                                      </p:cBhvr>
                                      <p:to>
                                        <p:strVal val="visible"/>
                                      </p:to>
                                    </p:set>
                                  </p:childTnLst>
                                </p:cTn>
                              </p:par>
                            </p:childTnLst>
                          </p:cTn>
                        </p:par>
                        <p:par>
                          <p:cTn id="10" fill="hold" nodeType="afterGroup">
                            <p:stCondLst>
                              <p:cond delay="1000"/>
                            </p:stCondLst>
                            <p:childTnLst>
                              <p:par>
                                <p:cTn id="11" presetID="61048320" presetClass="entr" presetSubtype="65119312" fill="hold" grpId="0" nodeType="afterEffect">
                                  <p:stCondLst>
                                    <p:cond delay="0"/>
                                  </p:stCondLst>
                                  <p:childTnLst>
                                    <p:set>
                                      <p:cBhvr>
                                        <p:cTn id="12" dur="1" fill="hold">
                                          <p:stCondLst>
                                            <p:cond delay="499"/>
                                          </p:stCondLst>
                                        </p:cTn>
                                        <p:tgtEl>
                                          <p:spTgt spid="68633"/>
                                        </p:tgtEl>
                                        <p:attrNameLst>
                                          <p:attrName>style.visibility</p:attrName>
                                        </p:attrNameLst>
                                      </p:cBhvr>
                                      <p:to>
                                        <p:strVal val="visible"/>
                                      </p:to>
                                    </p:set>
                                  </p:childTnLst>
                                </p:cTn>
                              </p:par>
                            </p:childTnLst>
                          </p:cTn>
                        </p:par>
                        <p:par>
                          <p:cTn id="13" fill="hold" nodeType="afterGroup">
                            <p:stCondLst>
                              <p:cond delay="1500"/>
                            </p:stCondLst>
                            <p:childTnLst>
                              <p:par>
                                <p:cTn id="14" presetID="61048320" presetClass="entr" presetSubtype="65119528" fill="hold" grpId="0" nodeType="afterEffect">
                                  <p:stCondLst>
                                    <p:cond delay="0"/>
                                  </p:stCondLst>
                                  <p:childTnLst>
                                    <p:set>
                                      <p:cBhvr>
                                        <p:cTn id="15" dur="1" fill="hold">
                                          <p:stCondLst>
                                            <p:cond delay="499"/>
                                          </p:stCondLst>
                                        </p:cTn>
                                        <p:tgtEl>
                                          <p:spTgt spid="68634"/>
                                        </p:tgtEl>
                                        <p:attrNameLst>
                                          <p:attrName>style.visibility</p:attrName>
                                        </p:attrNameLst>
                                      </p:cBhvr>
                                      <p:to>
                                        <p:strVal val="visible"/>
                                      </p:to>
                                    </p:set>
                                  </p:childTnLst>
                                </p:cTn>
                              </p:par>
                            </p:childTnLst>
                          </p:cTn>
                        </p:par>
                        <p:par>
                          <p:cTn id="16" fill="hold" nodeType="afterGroup">
                            <p:stCondLst>
                              <p:cond delay="2000"/>
                            </p:stCondLst>
                            <p:childTnLst>
                              <p:par>
                                <p:cTn id="17" presetID="61048320" presetClass="entr" presetSubtype="59991552" fill="hold" grpId="0" nodeType="afterEffect">
                                  <p:stCondLst>
                                    <p:cond delay="0"/>
                                  </p:stCondLst>
                                  <p:childTnLst>
                                    <p:set>
                                      <p:cBhvr>
                                        <p:cTn id="18" dur="1" fill="hold">
                                          <p:stCondLst>
                                            <p:cond delay="499"/>
                                          </p:stCondLst>
                                        </p:cTn>
                                        <p:tgtEl>
                                          <p:spTgt spid="68624"/>
                                        </p:tgtEl>
                                        <p:attrNameLst>
                                          <p:attrName>style.visibility</p:attrName>
                                        </p:attrNameLst>
                                      </p:cBhvr>
                                      <p:to>
                                        <p:strVal val="visible"/>
                                      </p:to>
                                    </p:set>
                                  </p:childTnLst>
                                </p:cTn>
                              </p:par>
                            </p:childTnLst>
                          </p:cTn>
                        </p:par>
                        <p:par>
                          <p:cTn id="19" fill="hold" nodeType="afterGroup">
                            <p:stCondLst>
                              <p:cond delay="2500"/>
                            </p:stCondLst>
                            <p:childTnLst>
                              <p:par>
                                <p:cTn id="20" presetID="61048320" presetClass="entr" presetSubtype="65118800" fill="hold" grpId="0" nodeType="afterEffect">
                                  <p:stCondLst>
                                    <p:cond delay="0"/>
                                  </p:stCondLst>
                                  <p:childTnLst>
                                    <p:set>
                                      <p:cBhvr>
                                        <p:cTn id="21" dur="1" fill="hold">
                                          <p:stCondLst>
                                            <p:cond delay="499"/>
                                          </p:stCondLst>
                                        </p:cTn>
                                        <p:tgtEl>
                                          <p:spTgt spid="686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4" grpId="0" animBg="1" autoUpdateAnimBg="0"/>
      <p:bldP spid="68625" grpId="0" autoUpdateAnimBg="0"/>
      <p:bldP spid="68629" grpId="0" animBg="1" autoUpdateAnimBg="0"/>
      <p:bldP spid="68630" grpId="0" autoUpdateAnimBg="0"/>
      <p:bldP spid="68633" grpId="0" animBg="1" autoUpdateAnimBg="0"/>
      <p:bldP spid="6863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828800"/>
            <a:ext cx="6172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346" name="Text Box 10"/>
          <p:cNvSpPr txBox="1">
            <a:spLocks noChangeArrowheads="1"/>
          </p:cNvSpPr>
          <p:nvPr/>
        </p:nvSpPr>
        <p:spPr bwMode="auto">
          <a:xfrm>
            <a:off x="457200" y="5486400"/>
            <a:ext cx="8305800" cy="822325"/>
          </a:xfrm>
          <a:prstGeom prst="rect">
            <a:avLst/>
          </a:prstGeom>
          <a:noFill/>
          <a:ln w="9525">
            <a:noFill/>
            <a:miter lim="800000"/>
            <a:headEnd/>
            <a:tailEnd/>
          </a:ln>
          <a:effectLst/>
        </p:spPr>
        <p:txBody>
          <a:bodyPr>
            <a:spAutoFit/>
          </a:bodyPr>
          <a:lstStyle/>
          <a:p>
            <a:pPr algn="ctr">
              <a:defRPr/>
            </a:pPr>
            <a:r>
              <a:rPr lang="en-US" sz="2400" b="0">
                <a:solidFill>
                  <a:srgbClr val="FBFF81"/>
                </a:solidFill>
                <a:effectLst>
                  <a:outerShdw blurRad="38100" dist="38100" dir="2700000" algn="tl">
                    <a:srgbClr val="000000"/>
                  </a:outerShdw>
                </a:effectLst>
                <a:latin typeface="Arial" charset="0"/>
              </a:rPr>
              <a:t>Education about current alternatives and risks is often needed… </a:t>
            </a:r>
            <a:r>
              <a:rPr lang="en-US" sz="2400" b="0" i="1">
                <a:solidFill>
                  <a:srgbClr val="FBFF81"/>
                </a:solidFill>
                <a:effectLst>
                  <a:outerShdw blurRad="38100" dist="38100" dir="2700000" algn="tl">
                    <a:srgbClr val="000000"/>
                  </a:outerShdw>
                </a:effectLst>
                <a:latin typeface="Arial" charset="0"/>
              </a:rPr>
              <a:t>for both the Patient </a:t>
            </a:r>
            <a:r>
              <a:rPr lang="en-US" sz="2400" b="0" i="1" u="sng">
                <a:solidFill>
                  <a:srgbClr val="FBFF81"/>
                </a:solidFill>
                <a:effectLst>
                  <a:outerShdw blurRad="38100" dist="38100" dir="2700000" algn="tl">
                    <a:srgbClr val="000000"/>
                  </a:outerShdw>
                </a:effectLst>
                <a:latin typeface="Arial" charset="0"/>
              </a:rPr>
              <a:t>and</a:t>
            </a:r>
            <a:r>
              <a:rPr lang="en-US" sz="2400" b="0" i="1">
                <a:solidFill>
                  <a:srgbClr val="FBFF81"/>
                </a:solidFill>
                <a:effectLst>
                  <a:outerShdw blurRad="38100" dist="38100" dir="2700000" algn="tl">
                    <a:srgbClr val="000000"/>
                  </a:outerShdw>
                </a:effectLst>
                <a:latin typeface="Arial" charset="0"/>
              </a:rPr>
              <a:t> the Doctor!</a:t>
            </a:r>
          </a:p>
        </p:txBody>
      </p:sp>
      <p:sp>
        <p:nvSpPr>
          <p:cNvPr id="16388" name="AutoShape 11"/>
          <p:cNvSpPr>
            <a:spLocks noChangeArrowheads="1"/>
          </p:cNvSpPr>
          <p:nvPr/>
        </p:nvSpPr>
        <p:spPr bwMode="auto">
          <a:xfrm>
            <a:off x="6248400" y="228600"/>
            <a:ext cx="2667000" cy="1295400"/>
          </a:xfrm>
          <a:prstGeom prst="wedgeEllipseCallout">
            <a:avLst>
              <a:gd name="adj1" fmla="val -45653"/>
              <a:gd name="adj2" fmla="val 122671"/>
            </a:avLst>
          </a:prstGeom>
          <a:solidFill>
            <a:schemeClr val="bg1"/>
          </a:solidFill>
          <a:ln w="9525">
            <a:solidFill>
              <a:schemeClr val="tx1"/>
            </a:solidFill>
            <a:miter lim="800000"/>
            <a:headEnd/>
            <a:tailEnd/>
          </a:ln>
        </p:spPr>
        <p:txBody>
          <a:bodyPr wrap="none" anchor="ctr"/>
          <a:lstStyle>
            <a:lvl1pPr>
              <a:defRPr sz="2800" b="1">
                <a:solidFill>
                  <a:schemeClr val="tx2"/>
                </a:solidFill>
                <a:latin typeface="Arial" panose="020B0604020202020204" pitchFamily="34" charset="0"/>
              </a:defRPr>
            </a:lvl1pPr>
            <a:lvl2pPr marL="742950" indent="-285750">
              <a:defRPr sz="2800" b="1">
                <a:solidFill>
                  <a:schemeClr val="tx2"/>
                </a:solidFill>
                <a:latin typeface="Arial" panose="020B0604020202020204" pitchFamily="34" charset="0"/>
              </a:defRPr>
            </a:lvl2pPr>
            <a:lvl3pPr marL="1143000" indent="-228600">
              <a:defRPr sz="2800" b="1">
                <a:solidFill>
                  <a:schemeClr val="tx2"/>
                </a:solidFill>
                <a:latin typeface="Arial" panose="020B0604020202020204" pitchFamily="34" charset="0"/>
              </a:defRPr>
            </a:lvl3pPr>
            <a:lvl4pPr marL="1600200" indent="-228600">
              <a:defRPr sz="2800" b="1">
                <a:solidFill>
                  <a:schemeClr val="tx2"/>
                </a:solidFill>
                <a:latin typeface="Arial" panose="020B0604020202020204" pitchFamily="34" charset="0"/>
              </a:defRPr>
            </a:lvl4pPr>
            <a:lvl5pPr marL="2057400" indent="-228600">
              <a:defRPr sz="2800" b="1">
                <a:solidFill>
                  <a:schemeClr val="tx2"/>
                </a:solidFill>
                <a:latin typeface="Arial" panose="020B0604020202020204" pitchFamily="34" charset="0"/>
              </a:defRPr>
            </a:lvl5pPr>
            <a:lvl6pPr marL="2514600" indent="-228600" eaLnBrk="0" fontAlgn="base" hangingPunct="0">
              <a:spcBef>
                <a:spcPct val="0"/>
              </a:spcBef>
              <a:spcAft>
                <a:spcPct val="0"/>
              </a:spcAft>
              <a:defRPr sz="2800" b="1">
                <a:solidFill>
                  <a:schemeClr val="tx2"/>
                </a:solidFill>
                <a:latin typeface="Arial" panose="020B0604020202020204" pitchFamily="34" charset="0"/>
              </a:defRPr>
            </a:lvl6pPr>
            <a:lvl7pPr marL="2971800" indent="-228600" eaLnBrk="0" fontAlgn="base" hangingPunct="0">
              <a:spcBef>
                <a:spcPct val="0"/>
              </a:spcBef>
              <a:spcAft>
                <a:spcPct val="0"/>
              </a:spcAft>
              <a:defRPr sz="2800" b="1">
                <a:solidFill>
                  <a:schemeClr val="tx2"/>
                </a:solidFill>
                <a:latin typeface="Arial" panose="020B0604020202020204" pitchFamily="34" charset="0"/>
              </a:defRPr>
            </a:lvl7pPr>
            <a:lvl8pPr marL="3429000" indent="-228600" eaLnBrk="0" fontAlgn="base" hangingPunct="0">
              <a:spcBef>
                <a:spcPct val="0"/>
              </a:spcBef>
              <a:spcAft>
                <a:spcPct val="0"/>
              </a:spcAft>
              <a:defRPr sz="2800" b="1">
                <a:solidFill>
                  <a:schemeClr val="tx2"/>
                </a:solidFill>
                <a:latin typeface="Arial" panose="020B0604020202020204" pitchFamily="34" charset="0"/>
              </a:defRPr>
            </a:lvl8pPr>
            <a:lvl9pPr marL="3886200" indent="-228600" eaLnBrk="0" fontAlgn="base" hangingPunct="0">
              <a:spcBef>
                <a:spcPct val="0"/>
              </a:spcBef>
              <a:spcAft>
                <a:spcPct val="0"/>
              </a:spcAft>
              <a:defRPr sz="2800" b="1">
                <a:solidFill>
                  <a:schemeClr val="tx2"/>
                </a:solidFill>
                <a:latin typeface="Arial" panose="020B0604020202020204" pitchFamily="34" charset="0"/>
              </a:defRPr>
            </a:lvl9pPr>
          </a:lstStyle>
          <a:p>
            <a:pPr algn="ctr"/>
            <a:endParaRPr lang="en-US" altLang="en-US" sz="2400" b="0">
              <a:solidFill>
                <a:schemeClr val="tx1"/>
              </a:solidFill>
              <a:latin typeface="Times" panose="02020603050405020304" pitchFamily="18" charset="0"/>
            </a:endParaRPr>
          </a:p>
        </p:txBody>
      </p:sp>
      <p:sp>
        <p:nvSpPr>
          <p:cNvPr id="16389" name="Text Box 12"/>
          <p:cNvSpPr txBox="1">
            <a:spLocks noChangeArrowheads="1"/>
          </p:cNvSpPr>
          <p:nvPr/>
        </p:nvSpPr>
        <p:spPr bwMode="auto">
          <a:xfrm>
            <a:off x="6477000" y="609600"/>
            <a:ext cx="23622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2"/>
                </a:solidFill>
                <a:latin typeface="Arial" panose="020B0604020202020204" pitchFamily="34" charset="0"/>
              </a:defRPr>
            </a:lvl1pPr>
            <a:lvl2pPr marL="742950" indent="-285750">
              <a:defRPr sz="2800" b="1">
                <a:solidFill>
                  <a:schemeClr val="tx2"/>
                </a:solidFill>
                <a:latin typeface="Arial" panose="020B0604020202020204" pitchFamily="34" charset="0"/>
              </a:defRPr>
            </a:lvl2pPr>
            <a:lvl3pPr marL="1143000" indent="-228600">
              <a:defRPr sz="2800" b="1">
                <a:solidFill>
                  <a:schemeClr val="tx2"/>
                </a:solidFill>
                <a:latin typeface="Arial" panose="020B0604020202020204" pitchFamily="34" charset="0"/>
              </a:defRPr>
            </a:lvl3pPr>
            <a:lvl4pPr marL="1600200" indent="-228600">
              <a:defRPr sz="2800" b="1">
                <a:solidFill>
                  <a:schemeClr val="tx2"/>
                </a:solidFill>
                <a:latin typeface="Arial" panose="020B0604020202020204" pitchFamily="34" charset="0"/>
              </a:defRPr>
            </a:lvl4pPr>
            <a:lvl5pPr marL="2057400" indent="-228600">
              <a:defRPr sz="2800" b="1">
                <a:solidFill>
                  <a:schemeClr val="tx2"/>
                </a:solidFill>
                <a:latin typeface="Arial" panose="020B0604020202020204" pitchFamily="34" charset="0"/>
              </a:defRPr>
            </a:lvl5pPr>
            <a:lvl6pPr marL="2514600" indent="-228600" eaLnBrk="0" fontAlgn="base" hangingPunct="0">
              <a:spcBef>
                <a:spcPct val="0"/>
              </a:spcBef>
              <a:spcAft>
                <a:spcPct val="0"/>
              </a:spcAft>
              <a:defRPr sz="2800" b="1">
                <a:solidFill>
                  <a:schemeClr val="tx2"/>
                </a:solidFill>
                <a:latin typeface="Arial" panose="020B0604020202020204" pitchFamily="34" charset="0"/>
              </a:defRPr>
            </a:lvl6pPr>
            <a:lvl7pPr marL="2971800" indent="-228600" eaLnBrk="0" fontAlgn="base" hangingPunct="0">
              <a:spcBef>
                <a:spcPct val="0"/>
              </a:spcBef>
              <a:spcAft>
                <a:spcPct val="0"/>
              </a:spcAft>
              <a:defRPr sz="2800" b="1">
                <a:solidFill>
                  <a:schemeClr val="tx2"/>
                </a:solidFill>
                <a:latin typeface="Arial" panose="020B0604020202020204" pitchFamily="34" charset="0"/>
              </a:defRPr>
            </a:lvl7pPr>
            <a:lvl8pPr marL="3429000" indent="-228600" eaLnBrk="0" fontAlgn="base" hangingPunct="0">
              <a:spcBef>
                <a:spcPct val="0"/>
              </a:spcBef>
              <a:spcAft>
                <a:spcPct val="0"/>
              </a:spcAft>
              <a:defRPr sz="2800" b="1">
                <a:solidFill>
                  <a:schemeClr val="tx2"/>
                </a:solidFill>
                <a:latin typeface="Arial" panose="020B0604020202020204" pitchFamily="34" charset="0"/>
              </a:defRPr>
            </a:lvl8pPr>
            <a:lvl9pPr marL="3886200" indent="-228600" eaLnBrk="0" fontAlgn="base" hangingPunct="0">
              <a:spcBef>
                <a:spcPct val="0"/>
              </a:spcBef>
              <a:spcAft>
                <a:spcPct val="0"/>
              </a:spcAft>
              <a:defRPr sz="2800" b="1">
                <a:solidFill>
                  <a:schemeClr val="tx2"/>
                </a:solidFill>
                <a:latin typeface="Arial" panose="020B0604020202020204" pitchFamily="34" charset="0"/>
              </a:defRPr>
            </a:lvl9pPr>
          </a:lstStyle>
          <a:p>
            <a:pPr algn="ctr">
              <a:spcBef>
                <a:spcPct val="50000"/>
              </a:spcBef>
            </a:pPr>
            <a:r>
              <a:rPr lang="en-US" altLang="en-US" sz="1600" b="0">
                <a:solidFill>
                  <a:schemeClr val="tx1"/>
                </a:solidFill>
                <a:latin typeface="Comic Sans MS" panose="030F0702030302020204" pitchFamily="66" charset="0"/>
              </a:rPr>
              <a:t>But doctor, I </a:t>
            </a:r>
            <a:r>
              <a:rPr lang="en-US" altLang="en-US" sz="1600" b="0" u="sng">
                <a:solidFill>
                  <a:schemeClr val="tx1"/>
                </a:solidFill>
                <a:latin typeface="Comic Sans MS" panose="030F0702030302020204" pitchFamily="66" charset="0"/>
              </a:rPr>
              <a:t>DO</a:t>
            </a:r>
            <a:r>
              <a:rPr lang="en-US" altLang="en-US" sz="1600" b="0">
                <a:solidFill>
                  <a:schemeClr val="tx1"/>
                </a:solidFill>
                <a:latin typeface="Comic Sans MS" panose="030F0702030302020204" pitchFamily="66" charset="0"/>
              </a:rPr>
              <a:t> want to have children!</a:t>
            </a:r>
            <a:endParaRPr lang="en-US" altLang="en-US" sz="1600">
              <a:solidFill>
                <a:schemeClr val="tx1"/>
              </a:solidFill>
              <a:latin typeface="Comic Sans MS" panose="030F0702030302020204" pitchFamily="66" charset="0"/>
            </a:endParaRPr>
          </a:p>
        </p:txBody>
      </p:sp>
      <p:sp>
        <p:nvSpPr>
          <p:cNvPr id="16390" name="AutoShape 13"/>
          <p:cNvSpPr>
            <a:spLocks noChangeArrowheads="1"/>
          </p:cNvSpPr>
          <p:nvPr/>
        </p:nvSpPr>
        <p:spPr bwMode="auto">
          <a:xfrm>
            <a:off x="228600" y="228600"/>
            <a:ext cx="2590800" cy="1295400"/>
          </a:xfrm>
          <a:prstGeom prst="wedgeEllipseCallout">
            <a:avLst>
              <a:gd name="adj1" fmla="val 23838"/>
              <a:gd name="adj2" fmla="val 127083"/>
            </a:avLst>
          </a:prstGeom>
          <a:solidFill>
            <a:schemeClr val="bg1"/>
          </a:solidFill>
          <a:ln w="9525">
            <a:solidFill>
              <a:schemeClr val="tx1"/>
            </a:solidFill>
            <a:miter lim="800000"/>
            <a:headEnd/>
            <a:tailEnd/>
          </a:ln>
        </p:spPr>
        <p:txBody>
          <a:bodyPr wrap="none" anchor="ctr"/>
          <a:lstStyle>
            <a:lvl1pPr>
              <a:defRPr sz="2800" b="1">
                <a:solidFill>
                  <a:schemeClr val="tx2"/>
                </a:solidFill>
                <a:latin typeface="Arial" panose="020B0604020202020204" pitchFamily="34" charset="0"/>
              </a:defRPr>
            </a:lvl1pPr>
            <a:lvl2pPr marL="742950" indent="-285750">
              <a:defRPr sz="2800" b="1">
                <a:solidFill>
                  <a:schemeClr val="tx2"/>
                </a:solidFill>
                <a:latin typeface="Arial" panose="020B0604020202020204" pitchFamily="34" charset="0"/>
              </a:defRPr>
            </a:lvl2pPr>
            <a:lvl3pPr marL="1143000" indent="-228600">
              <a:defRPr sz="2800" b="1">
                <a:solidFill>
                  <a:schemeClr val="tx2"/>
                </a:solidFill>
                <a:latin typeface="Arial" panose="020B0604020202020204" pitchFamily="34" charset="0"/>
              </a:defRPr>
            </a:lvl3pPr>
            <a:lvl4pPr marL="1600200" indent="-228600">
              <a:defRPr sz="2800" b="1">
                <a:solidFill>
                  <a:schemeClr val="tx2"/>
                </a:solidFill>
                <a:latin typeface="Arial" panose="020B0604020202020204" pitchFamily="34" charset="0"/>
              </a:defRPr>
            </a:lvl4pPr>
            <a:lvl5pPr marL="2057400" indent="-228600">
              <a:defRPr sz="2800" b="1">
                <a:solidFill>
                  <a:schemeClr val="tx2"/>
                </a:solidFill>
                <a:latin typeface="Arial" panose="020B0604020202020204" pitchFamily="34" charset="0"/>
              </a:defRPr>
            </a:lvl5pPr>
            <a:lvl6pPr marL="2514600" indent="-228600" eaLnBrk="0" fontAlgn="base" hangingPunct="0">
              <a:spcBef>
                <a:spcPct val="0"/>
              </a:spcBef>
              <a:spcAft>
                <a:spcPct val="0"/>
              </a:spcAft>
              <a:defRPr sz="2800" b="1">
                <a:solidFill>
                  <a:schemeClr val="tx2"/>
                </a:solidFill>
                <a:latin typeface="Arial" panose="020B0604020202020204" pitchFamily="34" charset="0"/>
              </a:defRPr>
            </a:lvl6pPr>
            <a:lvl7pPr marL="2971800" indent="-228600" eaLnBrk="0" fontAlgn="base" hangingPunct="0">
              <a:spcBef>
                <a:spcPct val="0"/>
              </a:spcBef>
              <a:spcAft>
                <a:spcPct val="0"/>
              </a:spcAft>
              <a:defRPr sz="2800" b="1">
                <a:solidFill>
                  <a:schemeClr val="tx2"/>
                </a:solidFill>
                <a:latin typeface="Arial" panose="020B0604020202020204" pitchFamily="34" charset="0"/>
              </a:defRPr>
            </a:lvl7pPr>
            <a:lvl8pPr marL="3429000" indent="-228600" eaLnBrk="0" fontAlgn="base" hangingPunct="0">
              <a:spcBef>
                <a:spcPct val="0"/>
              </a:spcBef>
              <a:spcAft>
                <a:spcPct val="0"/>
              </a:spcAft>
              <a:defRPr sz="2800" b="1">
                <a:solidFill>
                  <a:schemeClr val="tx2"/>
                </a:solidFill>
                <a:latin typeface="Arial" panose="020B0604020202020204" pitchFamily="34" charset="0"/>
              </a:defRPr>
            </a:lvl8pPr>
            <a:lvl9pPr marL="3886200" indent="-228600" eaLnBrk="0" fontAlgn="base" hangingPunct="0">
              <a:spcBef>
                <a:spcPct val="0"/>
              </a:spcBef>
              <a:spcAft>
                <a:spcPct val="0"/>
              </a:spcAft>
              <a:defRPr sz="2800" b="1">
                <a:solidFill>
                  <a:schemeClr val="tx2"/>
                </a:solidFill>
                <a:latin typeface="Arial" panose="020B0604020202020204" pitchFamily="34" charset="0"/>
              </a:defRPr>
            </a:lvl9pPr>
          </a:lstStyle>
          <a:p>
            <a:pPr algn="ctr"/>
            <a:endParaRPr lang="en-US" altLang="en-US" sz="2400" b="0">
              <a:solidFill>
                <a:schemeClr val="tx1"/>
              </a:solidFill>
            </a:endParaRPr>
          </a:p>
        </p:txBody>
      </p:sp>
      <p:sp>
        <p:nvSpPr>
          <p:cNvPr id="16391" name="Text Box 14"/>
          <p:cNvSpPr txBox="1">
            <a:spLocks noChangeArrowheads="1"/>
          </p:cNvSpPr>
          <p:nvPr/>
        </p:nvSpPr>
        <p:spPr bwMode="auto">
          <a:xfrm>
            <a:off x="381000" y="304800"/>
            <a:ext cx="2438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2"/>
                </a:solidFill>
                <a:latin typeface="Arial" panose="020B0604020202020204" pitchFamily="34" charset="0"/>
              </a:defRPr>
            </a:lvl1pPr>
            <a:lvl2pPr marL="742950" indent="-285750">
              <a:defRPr sz="2800" b="1">
                <a:solidFill>
                  <a:schemeClr val="tx2"/>
                </a:solidFill>
                <a:latin typeface="Arial" panose="020B0604020202020204" pitchFamily="34" charset="0"/>
              </a:defRPr>
            </a:lvl2pPr>
            <a:lvl3pPr marL="1143000" indent="-228600">
              <a:defRPr sz="2800" b="1">
                <a:solidFill>
                  <a:schemeClr val="tx2"/>
                </a:solidFill>
                <a:latin typeface="Arial" panose="020B0604020202020204" pitchFamily="34" charset="0"/>
              </a:defRPr>
            </a:lvl3pPr>
            <a:lvl4pPr marL="1600200" indent="-228600">
              <a:defRPr sz="2800" b="1">
                <a:solidFill>
                  <a:schemeClr val="tx2"/>
                </a:solidFill>
                <a:latin typeface="Arial" panose="020B0604020202020204" pitchFamily="34" charset="0"/>
              </a:defRPr>
            </a:lvl4pPr>
            <a:lvl5pPr marL="2057400" indent="-228600">
              <a:defRPr sz="2800" b="1">
                <a:solidFill>
                  <a:schemeClr val="tx2"/>
                </a:solidFill>
                <a:latin typeface="Arial" panose="020B0604020202020204" pitchFamily="34" charset="0"/>
              </a:defRPr>
            </a:lvl5pPr>
            <a:lvl6pPr marL="2514600" indent="-228600" eaLnBrk="0" fontAlgn="base" hangingPunct="0">
              <a:spcBef>
                <a:spcPct val="0"/>
              </a:spcBef>
              <a:spcAft>
                <a:spcPct val="0"/>
              </a:spcAft>
              <a:defRPr sz="2800" b="1">
                <a:solidFill>
                  <a:schemeClr val="tx2"/>
                </a:solidFill>
                <a:latin typeface="Arial" panose="020B0604020202020204" pitchFamily="34" charset="0"/>
              </a:defRPr>
            </a:lvl6pPr>
            <a:lvl7pPr marL="2971800" indent="-228600" eaLnBrk="0" fontAlgn="base" hangingPunct="0">
              <a:spcBef>
                <a:spcPct val="0"/>
              </a:spcBef>
              <a:spcAft>
                <a:spcPct val="0"/>
              </a:spcAft>
              <a:defRPr sz="2800" b="1">
                <a:solidFill>
                  <a:schemeClr val="tx2"/>
                </a:solidFill>
                <a:latin typeface="Arial" panose="020B0604020202020204" pitchFamily="34" charset="0"/>
              </a:defRPr>
            </a:lvl7pPr>
            <a:lvl8pPr marL="3429000" indent="-228600" eaLnBrk="0" fontAlgn="base" hangingPunct="0">
              <a:spcBef>
                <a:spcPct val="0"/>
              </a:spcBef>
              <a:spcAft>
                <a:spcPct val="0"/>
              </a:spcAft>
              <a:defRPr sz="2800" b="1">
                <a:solidFill>
                  <a:schemeClr val="tx2"/>
                </a:solidFill>
                <a:latin typeface="Arial" panose="020B0604020202020204" pitchFamily="34" charset="0"/>
              </a:defRPr>
            </a:lvl8pPr>
            <a:lvl9pPr marL="3886200" indent="-228600" eaLnBrk="0" fontAlgn="base" hangingPunct="0">
              <a:spcBef>
                <a:spcPct val="0"/>
              </a:spcBef>
              <a:spcAft>
                <a:spcPct val="0"/>
              </a:spcAft>
              <a:defRPr sz="2800" b="1">
                <a:solidFill>
                  <a:schemeClr val="tx2"/>
                </a:solidFill>
                <a:latin typeface="Arial" panose="020B0604020202020204" pitchFamily="34" charset="0"/>
              </a:defRPr>
            </a:lvl9pPr>
          </a:lstStyle>
          <a:p>
            <a:pPr algn="ctr"/>
            <a:r>
              <a:rPr lang="en-US" altLang="en-US" sz="1600">
                <a:solidFill>
                  <a:schemeClr val="tx1"/>
                </a:solidFill>
              </a:rPr>
              <a:t>No salt?</a:t>
            </a:r>
          </a:p>
          <a:p>
            <a:pPr algn="ctr"/>
            <a:r>
              <a:rPr lang="en-US" altLang="en-US" sz="1600">
                <a:solidFill>
                  <a:schemeClr val="tx1"/>
                </a:solidFill>
              </a:rPr>
              <a:t>Lose weight?</a:t>
            </a:r>
          </a:p>
          <a:p>
            <a:pPr algn="ctr"/>
            <a:r>
              <a:rPr lang="en-US" altLang="en-US" sz="1600" u="sng">
                <a:solidFill>
                  <a:schemeClr val="tx1"/>
                </a:solidFill>
              </a:rPr>
              <a:t>Forget it</a:t>
            </a:r>
            <a:r>
              <a:rPr lang="en-US" altLang="en-US" sz="1600">
                <a:solidFill>
                  <a:schemeClr val="tx1"/>
                </a:solidFill>
              </a:rPr>
              <a:t>! </a:t>
            </a:r>
          </a:p>
          <a:p>
            <a:pPr algn="ctr"/>
            <a:r>
              <a:rPr lang="en-US" altLang="en-US" sz="1600">
                <a:solidFill>
                  <a:schemeClr val="tx1"/>
                </a:solidFill>
              </a:rPr>
              <a:t>Just give me a pill!</a:t>
            </a:r>
          </a:p>
        </p:txBody>
      </p:sp>
      <p:sp>
        <p:nvSpPr>
          <p:cNvPr id="16392" name="AutoShape 15"/>
          <p:cNvSpPr>
            <a:spLocks noChangeArrowheads="1"/>
          </p:cNvSpPr>
          <p:nvPr/>
        </p:nvSpPr>
        <p:spPr bwMode="auto">
          <a:xfrm>
            <a:off x="3124200" y="228600"/>
            <a:ext cx="2819400" cy="1066800"/>
          </a:xfrm>
          <a:prstGeom prst="wedgeRoundRectCallout">
            <a:avLst>
              <a:gd name="adj1" fmla="val -11375"/>
              <a:gd name="adj2" fmla="val 136903"/>
              <a:gd name="adj3" fmla="val 16667"/>
            </a:avLst>
          </a:prstGeom>
          <a:solidFill>
            <a:schemeClr val="bg1"/>
          </a:solidFill>
          <a:ln w="9525">
            <a:solidFill>
              <a:schemeClr val="tx1"/>
            </a:solidFill>
            <a:miter lim="800000"/>
            <a:headEnd/>
            <a:tailEnd/>
          </a:ln>
        </p:spPr>
        <p:txBody>
          <a:bodyPr wrap="none" anchor="ctr"/>
          <a:lstStyle>
            <a:lvl1pPr>
              <a:defRPr sz="2800" b="1">
                <a:solidFill>
                  <a:schemeClr val="tx2"/>
                </a:solidFill>
                <a:latin typeface="Arial" panose="020B0604020202020204" pitchFamily="34" charset="0"/>
              </a:defRPr>
            </a:lvl1pPr>
            <a:lvl2pPr marL="742950" indent="-285750">
              <a:defRPr sz="2800" b="1">
                <a:solidFill>
                  <a:schemeClr val="tx2"/>
                </a:solidFill>
                <a:latin typeface="Arial" panose="020B0604020202020204" pitchFamily="34" charset="0"/>
              </a:defRPr>
            </a:lvl2pPr>
            <a:lvl3pPr marL="1143000" indent="-228600">
              <a:defRPr sz="2800" b="1">
                <a:solidFill>
                  <a:schemeClr val="tx2"/>
                </a:solidFill>
                <a:latin typeface="Arial" panose="020B0604020202020204" pitchFamily="34" charset="0"/>
              </a:defRPr>
            </a:lvl3pPr>
            <a:lvl4pPr marL="1600200" indent="-228600">
              <a:defRPr sz="2800" b="1">
                <a:solidFill>
                  <a:schemeClr val="tx2"/>
                </a:solidFill>
                <a:latin typeface="Arial" panose="020B0604020202020204" pitchFamily="34" charset="0"/>
              </a:defRPr>
            </a:lvl4pPr>
            <a:lvl5pPr marL="2057400" indent="-228600">
              <a:defRPr sz="2800" b="1">
                <a:solidFill>
                  <a:schemeClr val="tx2"/>
                </a:solidFill>
                <a:latin typeface="Arial" panose="020B0604020202020204" pitchFamily="34" charset="0"/>
              </a:defRPr>
            </a:lvl5pPr>
            <a:lvl6pPr marL="2514600" indent="-228600" eaLnBrk="0" fontAlgn="base" hangingPunct="0">
              <a:spcBef>
                <a:spcPct val="0"/>
              </a:spcBef>
              <a:spcAft>
                <a:spcPct val="0"/>
              </a:spcAft>
              <a:defRPr sz="2800" b="1">
                <a:solidFill>
                  <a:schemeClr val="tx2"/>
                </a:solidFill>
                <a:latin typeface="Arial" panose="020B0604020202020204" pitchFamily="34" charset="0"/>
              </a:defRPr>
            </a:lvl6pPr>
            <a:lvl7pPr marL="2971800" indent="-228600" eaLnBrk="0" fontAlgn="base" hangingPunct="0">
              <a:spcBef>
                <a:spcPct val="0"/>
              </a:spcBef>
              <a:spcAft>
                <a:spcPct val="0"/>
              </a:spcAft>
              <a:defRPr sz="2800" b="1">
                <a:solidFill>
                  <a:schemeClr val="tx2"/>
                </a:solidFill>
                <a:latin typeface="Arial" panose="020B0604020202020204" pitchFamily="34" charset="0"/>
              </a:defRPr>
            </a:lvl7pPr>
            <a:lvl8pPr marL="3429000" indent="-228600" eaLnBrk="0" fontAlgn="base" hangingPunct="0">
              <a:spcBef>
                <a:spcPct val="0"/>
              </a:spcBef>
              <a:spcAft>
                <a:spcPct val="0"/>
              </a:spcAft>
              <a:defRPr sz="2800" b="1">
                <a:solidFill>
                  <a:schemeClr val="tx2"/>
                </a:solidFill>
                <a:latin typeface="Arial" panose="020B0604020202020204" pitchFamily="34" charset="0"/>
              </a:defRPr>
            </a:lvl8pPr>
            <a:lvl9pPr marL="3886200" indent="-228600" eaLnBrk="0" fontAlgn="base" hangingPunct="0">
              <a:spcBef>
                <a:spcPct val="0"/>
              </a:spcBef>
              <a:spcAft>
                <a:spcPct val="0"/>
              </a:spcAft>
              <a:defRPr sz="2800" b="1">
                <a:solidFill>
                  <a:schemeClr val="tx2"/>
                </a:solidFill>
                <a:latin typeface="Arial" panose="020B0604020202020204" pitchFamily="34" charset="0"/>
              </a:defRPr>
            </a:lvl9pPr>
          </a:lstStyle>
          <a:p>
            <a:pPr algn="ctr"/>
            <a:endParaRPr lang="en-US" altLang="en-US" sz="2400" b="0">
              <a:solidFill>
                <a:schemeClr val="tx1"/>
              </a:solidFill>
              <a:latin typeface="Times" panose="02020603050405020304" pitchFamily="18" charset="0"/>
            </a:endParaRPr>
          </a:p>
        </p:txBody>
      </p:sp>
      <p:sp>
        <p:nvSpPr>
          <p:cNvPr id="16393" name="Text Box 16"/>
          <p:cNvSpPr txBox="1">
            <a:spLocks noChangeArrowheads="1"/>
          </p:cNvSpPr>
          <p:nvPr/>
        </p:nvSpPr>
        <p:spPr bwMode="auto">
          <a:xfrm>
            <a:off x="3048000" y="381000"/>
            <a:ext cx="3048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2"/>
                </a:solidFill>
                <a:latin typeface="Arial" panose="020B0604020202020204" pitchFamily="34" charset="0"/>
              </a:defRPr>
            </a:lvl1pPr>
            <a:lvl2pPr marL="742950" indent="-285750">
              <a:defRPr sz="2800" b="1">
                <a:solidFill>
                  <a:schemeClr val="tx2"/>
                </a:solidFill>
                <a:latin typeface="Arial" panose="020B0604020202020204" pitchFamily="34" charset="0"/>
              </a:defRPr>
            </a:lvl2pPr>
            <a:lvl3pPr marL="1143000" indent="-228600">
              <a:defRPr sz="2800" b="1">
                <a:solidFill>
                  <a:schemeClr val="tx2"/>
                </a:solidFill>
                <a:latin typeface="Arial" panose="020B0604020202020204" pitchFamily="34" charset="0"/>
              </a:defRPr>
            </a:lvl3pPr>
            <a:lvl4pPr marL="1600200" indent="-228600">
              <a:defRPr sz="2800" b="1">
                <a:solidFill>
                  <a:schemeClr val="tx2"/>
                </a:solidFill>
                <a:latin typeface="Arial" panose="020B0604020202020204" pitchFamily="34" charset="0"/>
              </a:defRPr>
            </a:lvl4pPr>
            <a:lvl5pPr marL="2057400" indent="-228600">
              <a:defRPr sz="2800" b="1">
                <a:solidFill>
                  <a:schemeClr val="tx2"/>
                </a:solidFill>
                <a:latin typeface="Arial" panose="020B0604020202020204" pitchFamily="34" charset="0"/>
              </a:defRPr>
            </a:lvl5pPr>
            <a:lvl6pPr marL="2514600" indent="-228600" eaLnBrk="0" fontAlgn="base" hangingPunct="0">
              <a:spcBef>
                <a:spcPct val="0"/>
              </a:spcBef>
              <a:spcAft>
                <a:spcPct val="0"/>
              </a:spcAft>
              <a:defRPr sz="2800" b="1">
                <a:solidFill>
                  <a:schemeClr val="tx2"/>
                </a:solidFill>
                <a:latin typeface="Arial" panose="020B0604020202020204" pitchFamily="34" charset="0"/>
              </a:defRPr>
            </a:lvl6pPr>
            <a:lvl7pPr marL="2971800" indent="-228600" eaLnBrk="0" fontAlgn="base" hangingPunct="0">
              <a:spcBef>
                <a:spcPct val="0"/>
              </a:spcBef>
              <a:spcAft>
                <a:spcPct val="0"/>
              </a:spcAft>
              <a:defRPr sz="2800" b="1">
                <a:solidFill>
                  <a:schemeClr val="tx2"/>
                </a:solidFill>
                <a:latin typeface="Arial" panose="020B0604020202020204" pitchFamily="34" charset="0"/>
              </a:defRPr>
            </a:lvl7pPr>
            <a:lvl8pPr marL="3429000" indent="-228600" eaLnBrk="0" fontAlgn="base" hangingPunct="0">
              <a:spcBef>
                <a:spcPct val="0"/>
              </a:spcBef>
              <a:spcAft>
                <a:spcPct val="0"/>
              </a:spcAft>
              <a:defRPr sz="2800" b="1">
                <a:solidFill>
                  <a:schemeClr val="tx2"/>
                </a:solidFill>
                <a:latin typeface="Arial" panose="020B0604020202020204" pitchFamily="34" charset="0"/>
              </a:defRPr>
            </a:lvl8pPr>
            <a:lvl9pPr marL="3886200" indent="-228600" eaLnBrk="0" fontAlgn="base" hangingPunct="0">
              <a:spcBef>
                <a:spcPct val="0"/>
              </a:spcBef>
              <a:spcAft>
                <a:spcPct val="0"/>
              </a:spcAft>
              <a:defRPr sz="2800" b="1">
                <a:solidFill>
                  <a:schemeClr val="tx2"/>
                </a:solidFill>
                <a:latin typeface="Arial" panose="020B0604020202020204" pitchFamily="34" charset="0"/>
              </a:defRPr>
            </a:lvl9pPr>
          </a:lstStyle>
          <a:p>
            <a:pPr algn="ctr">
              <a:spcBef>
                <a:spcPct val="50000"/>
              </a:spcBef>
            </a:pPr>
            <a:r>
              <a:rPr lang="en-US" altLang="en-US" sz="1600" b="0" i="1">
                <a:solidFill>
                  <a:schemeClr val="tx1"/>
                </a:solidFill>
                <a:latin typeface="Tahoma" panose="020B0604030504040204" pitchFamily="34" charset="0"/>
              </a:rPr>
              <a:t>I </a:t>
            </a:r>
            <a:r>
              <a:rPr lang="en-US" altLang="en-US" sz="1600" i="1" u="sng">
                <a:solidFill>
                  <a:schemeClr val="tx1"/>
                </a:solidFill>
                <a:latin typeface="Tahoma" panose="020B0604030504040204" pitchFamily="34" charset="0"/>
              </a:rPr>
              <a:t>WON’T</a:t>
            </a:r>
            <a:r>
              <a:rPr lang="en-US" altLang="en-US" sz="1600" b="0" i="1">
                <a:solidFill>
                  <a:schemeClr val="tx1"/>
                </a:solidFill>
                <a:latin typeface="Tahoma" panose="020B0604030504040204" pitchFamily="34" charset="0"/>
              </a:rPr>
              <a:t> take that medicine… The side effects are </a:t>
            </a:r>
            <a:r>
              <a:rPr lang="en-US" altLang="en-US" sz="1600" i="1">
                <a:solidFill>
                  <a:schemeClr val="tx1"/>
                </a:solidFill>
                <a:latin typeface="Tahoma" panose="020B0604030504040204" pitchFamily="34" charset="0"/>
              </a:rPr>
              <a:t>INTOLERABLE!</a:t>
            </a:r>
          </a:p>
        </p:txBody>
      </p:sp>
    </p:spTree>
    <p:extLst>
      <p:ext uri="{BB962C8B-B14F-4D97-AF65-F5344CB8AC3E}">
        <p14:creationId xmlns:p14="http://schemas.microsoft.com/office/powerpoint/2010/main" val="5554400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1457</Words>
  <Application>Microsoft Office PowerPoint</Application>
  <PresentationFormat>On-screen Show (4:3)</PresentationFormat>
  <Paragraphs>342</Paragraphs>
  <Slides>47</Slides>
  <Notes>28</Notes>
  <HiddenSlides>1</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47</vt:i4>
      </vt:variant>
    </vt:vector>
  </HeadingPairs>
  <TitlesOfParts>
    <vt:vector size="59" baseType="lpstr">
      <vt:lpstr>Arial</vt:lpstr>
      <vt:lpstr>Calibri</vt:lpstr>
      <vt:lpstr>Comic Sans MS</vt:lpstr>
      <vt:lpstr>Tahoma</vt:lpstr>
      <vt:lpstr>Times</vt:lpstr>
      <vt:lpstr>Times New Roman</vt:lpstr>
      <vt:lpstr>Verdana</vt:lpstr>
      <vt:lpstr>Wingdings</vt:lpstr>
      <vt:lpstr>Office Theme</vt:lpstr>
      <vt:lpstr>Custom Design</vt:lpstr>
      <vt:lpstr>Chart</vt:lpstr>
      <vt:lpstr>Photo Editor Photo</vt:lpstr>
      <vt:lpstr>PowerPoint Presentation</vt:lpstr>
      <vt:lpstr>Aims/Objectives</vt:lpstr>
      <vt:lpstr>Pause for Thought  For three minutes </vt:lpstr>
      <vt:lpstr>What Is EBM?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It Something New?</vt:lpstr>
      <vt:lpstr>PowerPoint Presentation</vt:lpstr>
      <vt:lpstr>PowerPoint Presentation</vt:lpstr>
      <vt:lpstr>PowerPoint Presentation</vt:lpstr>
      <vt:lpstr>PowerPoint Presentation</vt:lpstr>
      <vt:lpstr>Our daily need for valid information</vt:lpstr>
      <vt:lpstr>The inadequacy of traditional sources of information </vt:lpstr>
      <vt:lpstr>PowerPoint Presentation</vt:lpstr>
      <vt:lpstr>Where’s the Meat in Clinical Journals? Top 20 Journals Contributing to ACPJC in 1992</vt:lpstr>
      <vt:lpstr>Our inability to set aside time to find &amp; assimilate the evidence</vt:lpstr>
      <vt:lpstr>Our inability to set aside time to find and assimilate the evidence</vt:lpstr>
      <vt:lpstr>PowerPoint Presentation</vt:lpstr>
      <vt:lpstr>5 Steps of EBM: 5 As</vt:lpstr>
      <vt:lpstr>PowerPoint Presentation</vt:lpstr>
      <vt:lpstr>5 Steps of EBM: 5 As</vt:lpstr>
      <vt:lpstr>Background and Foreground  Questions</vt:lpstr>
      <vt:lpstr>Background and Foreground Qs</vt:lpstr>
      <vt:lpstr>Foreground Questions</vt:lpstr>
      <vt:lpstr>PowerPoint Presentation</vt:lpstr>
      <vt:lpstr>PowerPoint Presentation</vt:lpstr>
      <vt:lpstr>PowerPoint Presentation</vt:lpstr>
      <vt:lpstr>Why Bother Formulating Qs Clearly?</vt:lpstr>
      <vt:lpstr>Why Bother Formulating Qs Clearly?</vt:lpstr>
      <vt:lpstr>5 Steps of EBM: 5 As</vt:lpstr>
      <vt:lpstr>PowerPoint Presentation</vt:lpstr>
      <vt:lpstr>PowerPoint Presentation</vt:lpstr>
      <vt:lpstr>Examples where POE does not confirm DO (surrogate) end points </vt:lpstr>
      <vt:lpstr>Problems in Posing Answerable Questions</vt:lpstr>
      <vt:lpstr>The best evidence for different types of question</vt:lpstr>
      <vt:lpstr>Types of Studies</vt:lpstr>
      <vt:lpstr>Coping with the overload:  three possible things you might try</vt:lpstr>
      <vt:lpstr>Steps to Improve Your Ability to Ask and Answer Questions  </vt:lpstr>
      <vt:lpstr>Steps to Improve Your Ability to Ask and Answer Questions  </vt:lpstr>
      <vt:lpstr>Steps to Improve Your Ability to Ask and Answer Questions  </vt:lpstr>
      <vt:lpstr>Steps to Improve Your Ability to Ask and Answer Questions  </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Lalansary</dc:creator>
  <cp:keywords/>
  <dc:description/>
  <cp:lastModifiedBy>DR HAMZA</cp:lastModifiedBy>
  <cp:revision>75</cp:revision>
  <dcterms:created xsi:type="dcterms:W3CDTF">2009-12-10T18:13:11Z</dcterms:created>
  <dcterms:modified xsi:type="dcterms:W3CDTF">2015-09-09T03:50:16Z</dcterms:modified>
  <cp:category/>
</cp:coreProperties>
</file>