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5" r:id="rId4"/>
    <p:sldId id="263" r:id="rId5"/>
    <p:sldId id="288" r:id="rId6"/>
    <p:sldId id="270" r:id="rId7"/>
    <p:sldId id="284" r:id="rId8"/>
    <p:sldId id="293" r:id="rId9"/>
    <p:sldId id="287" r:id="rId10"/>
    <p:sldId id="290" r:id="rId11"/>
    <p:sldId id="286" r:id="rId12"/>
    <p:sldId id="278" r:id="rId13"/>
    <p:sldId id="285" r:id="rId14"/>
    <p:sldId id="273" r:id="rId15"/>
    <p:sldId id="272" r:id="rId16"/>
    <p:sldId id="26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10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B98544-1E00-4445-8DFC-04EE4B1AAEC9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2EA31A-6A31-433F-8409-3D77D0C6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6A53C7-237B-41EB-BC96-E739DD0550F1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3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B30B2-B355-47D6-AB4B-510DABF7E2E5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1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CBB7C9-254A-4F99-8EA4-071B9B537EBA}" type="slidenum">
              <a:rPr lang="en-US" altLang="en-US" smtClean="0">
                <a:latin typeface="Arial" charset="0"/>
                <a:cs typeface="Arial" charset="0"/>
              </a:rPr>
              <a:pPr/>
              <a:t>11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6EC7D7-52FB-4C49-8D9A-B27B977614E9}" type="slidenum">
              <a:rPr lang="en-US" altLang="en-US" smtClean="0">
                <a:latin typeface="Arial" charset="0"/>
                <a:cs typeface="Arial" charset="0"/>
              </a:rPr>
              <a:pPr/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1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7E28C-DD7D-4069-A2DF-5653D3A3995A}" type="slidenum">
              <a:rPr lang="en-US" altLang="en-US" smtClean="0">
                <a:latin typeface="Arial" charset="0"/>
                <a:cs typeface="Arial" charset="0"/>
              </a:rPr>
              <a:pPr/>
              <a:t>13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AE06C6-8D14-4C5C-B289-9082C079586C}" type="slidenum">
              <a:rPr lang="en-US" altLang="en-US" smtClean="0"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05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06D77-4001-4590-B582-861E0BAD2CE6}" type="slidenum">
              <a:rPr lang="en-US" altLang="en-US" smtClean="0">
                <a:latin typeface="Arial" charset="0"/>
                <a:cs typeface="Arial" charset="0"/>
              </a:rPr>
              <a:pPr/>
              <a:t>15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01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545384-BD94-4D19-9373-57971173D5C6}" type="slidenum">
              <a:rPr lang="en-US" altLang="en-US" smtClean="0">
                <a:latin typeface="Arial" charset="0"/>
                <a:cs typeface="Arial" charset="0"/>
              </a:rPr>
              <a:pPr/>
              <a:t>16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0EA083-DFF8-4765-A205-66F1B2308E66}" type="slidenum">
              <a:rPr lang="en-US" altLang="en-US" smtClean="0">
                <a:latin typeface="Arial" charset="0"/>
                <a:cs typeface="Arial" charset="0"/>
              </a:rPr>
              <a:pPr/>
              <a:t>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7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D2BF5-7D6F-4432-9762-45194FB9E7C4}" type="slidenum">
              <a:rPr lang="en-US" altLang="en-US" smtClean="0">
                <a:latin typeface="Arial" charset="0"/>
                <a:cs typeface="Arial" charset="0"/>
              </a:rPr>
              <a:pPr/>
              <a:t>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4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65199-6B92-41F1-987E-28B6F79537AB}" type="slidenum">
              <a:rPr lang="en-US" altLang="en-US" smtClean="0">
                <a:latin typeface="Arial" charset="0"/>
                <a:cs typeface="Arial" charset="0"/>
              </a:rPr>
              <a:pPr/>
              <a:t>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5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C24EC-24B1-426D-B134-115D55559FA1}" type="slidenum">
              <a:rPr lang="en-US" altLang="en-US" smtClean="0">
                <a:latin typeface="Arial" charset="0"/>
                <a:cs typeface="Arial" charset="0"/>
              </a:rPr>
              <a:pPr/>
              <a:t>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8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73F89-F709-47B8-B837-B0A14B18445B}" type="slidenum">
              <a:rPr lang="en-US" altLang="en-US" smtClean="0">
                <a:latin typeface="Arial" charset="0"/>
                <a:cs typeface="Arial" charset="0"/>
              </a:rPr>
              <a:pPr/>
              <a:t>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4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DE454-3C1A-46FC-BBBE-9B741C5594EA}" type="slidenum">
              <a:rPr lang="en-US" altLang="en-US" smtClean="0">
                <a:latin typeface="Arial" charset="0"/>
                <a:cs typeface="Arial" charset="0"/>
              </a:rPr>
              <a:pPr/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2D3F0-C2D3-4675-A56A-392F62BE6AA7}" type="slidenum">
              <a:rPr lang="en-US" altLang="en-US" smtClean="0">
                <a:latin typeface="Arial" charset="0"/>
                <a:cs typeface="Arial" charset="0"/>
              </a:rPr>
              <a:pPr/>
              <a:t>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0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1B7CFD-07C5-4165-9F24-B28E66CDFE3A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1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B609-4AE4-4A9C-8566-B17907ED9975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B65C-2151-44AA-9282-98B327B45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E5EF-7139-4D18-8379-2DF1E94BEBDA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098-CC11-4EC7-B262-A3C92A64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47B6-DD1C-48B4-B88F-0F2A73845BE2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107B-2ABD-4E0B-A585-3E06FE72B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AC20-0459-4F96-B5E2-6D5A57D0114F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D022-8ACA-4D18-996E-6F4B16C82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8F77-24B4-4B54-B1E1-93F856CCC480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4661-07B9-4C6A-8C75-E233D3E7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8C93-A06A-4448-ADD0-7A253545CA88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7D0D-A2F0-4101-8F8F-380674CD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832F-4C99-4256-B01C-88AE7F796A8B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AD6C-D6E8-4312-847B-FEC5BBB9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93DB-B76F-4031-94D0-97464B21CD07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540A-17B2-4D01-9974-25C982095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DF0-F586-49DB-8934-F8B0BF2A3258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2C94-9FCD-406C-B0C9-B7DE8385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0A9-8FC6-4FE4-846F-459B2A16E67C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AA25-E161-4A91-8BBA-CA4B7E92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810B-E289-4A5F-8DC2-E97B7CAB863B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3DEF-C8A9-4E28-9758-7DD0AB80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3145C-5B3E-4366-AF75-132CA740AA64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4E6FA-E4BF-4604-AD0E-4EB0649A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9296400" cy="1905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3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Title: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Fungi and their pathogenesis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1295400"/>
            <a:ext cx="4953000" cy="1143000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altLang="en-US" sz="4000" smtClean="0">
                <a:solidFill>
                  <a:srgbClr val="FFFF00"/>
                </a:solidFill>
                <a:cs typeface="Arial" charset="0"/>
              </a:rPr>
              <a:t>Filamentous fungi</a:t>
            </a:r>
            <a:endParaRPr lang="th-TH" altLang="en-US" sz="40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Text Box 1036"/>
          <p:cNvSpPr txBox="1">
            <a:spLocks noChangeArrowheads="1"/>
          </p:cNvSpPr>
          <p:nvPr/>
        </p:nvSpPr>
        <p:spPr bwMode="auto">
          <a:xfrm>
            <a:off x="228600" y="2438400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</a:rPr>
              <a:t>Colonial morphology</a:t>
            </a:r>
            <a:endParaRPr lang="th-TH" altLang="en-US" sz="2400" b="1">
              <a:solidFill>
                <a:schemeClr val="bg1"/>
              </a:solidFill>
            </a:endParaRPr>
          </a:p>
        </p:txBody>
      </p:sp>
      <p:pic>
        <p:nvPicPr>
          <p:cNvPr id="11269" name="Picture 7" descr="Penicilium"/>
          <p:cNvPicPr>
            <a:picLocks noChangeAspect="1" noChangeArrowheads="1"/>
          </p:cNvPicPr>
          <p:nvPr/>
        </p:nvPicPr>
        <p:blipFill>
          <a:blip r:embed="rId4"/>
          <a:srcRect r="6381"/>
          <a:stretch>
            <a:fillRect/>
          </a:stretch>
        </p:blipFill>
        <p:spPr bwMode="auto">
          <a:xfrm>
            <a:off x="6477000" y="2430463"/>
            <a:ext cx="22145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rizopus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 l="11887" r="9869" b="2103"/>
          <a:stretch>
            <a:fillRect/>
          </a:stretch>
        </p:blipFill>
        <p:spPr bwMode="auto">
          <a:xfrm>
            <a:off x="6477000" y="4648200"/>
            <a:ext cx="2138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477000" y="2430463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i="1"/>
              <a:t>Penicillium, </a:t>
            </a:r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477000" y="6289675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i="1"/>
              <a:t>Rhiaopus</a:t>
            </a:r>
            <a:endParaRPr lang="en-US" altLang="en-US"/>
          </a:p>
        </p:txBody>
      </p:sp>
      <p:pic>
        <p:nvPicPr>
          <p:cNvPr id="11273" name="Picture 11" descr="Digetal Cam 050.JPG"/>
          <p:cNvPicPr>
            <a:picLocks noChangeAspect="1"/>
          </p:cNvPicPr>
          <p:nvPr/>
        </p:nvPicPr>
        <p:blipFill>
          <a:blip r:embed="rId6"/>
          <a:srcRect b="9563"/>
          <a:stretch>
            <a:fillRect/>
          </a:stretch>
        </p:blipFill>
        <p:spPr bwMode="auto">
          <a:xfrm>
            <a:off x="304800" y="2362200"/>
            <a:ext cx="5791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57188" y="1836738"/>
            <a:ext cx="83581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3600">
                <a:solidFill>
                  <a:srgbClr val="FFFF00"/>
                </a:solidFill>
                <a:latin typeface="Calibri" pitchFamily="34" charset="0"/>
              </a:rPr>
              <a:t>Filamentous fungi</a:t>
            </a:r>
            <a:r>
              <a:rPr lang="en-US" altLang="en-US" sz="36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65125" indent="-365125"/>
            <a:endParaRPr lang="en-US" altLang="en-US" sz="2400" b="1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 sz="2400" b="1">
                <a:solidFill>
                  <a:schemeClr val="bg1"/>
                </a:solidFill>
              </a:rPr>
              <a:t>Conidia / spore </a:t>
            </a:r>
            <a:r>
              <a:rPr lang="en-US" altLang="en-US" sz="2000">
                <a:solidFill>
                  <a:schemeClr val="bg1"/>
                </a:solidFill>
              </a:rPr>
              <a:t>: asexual spores borne externally on hyphae or on a conidiophore.</a:t>
            </a:r>
            <a:endParaRPr lang="ar-SA" altLang="en-US" sz="2000">
              <a:solidFill>
                <a:schemeClr val="bg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638550"/>
            <a:ext cx="36909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812800" y="3694113"/>
            <a:ext cx="1311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bg1"/>
                </a:solidFill>
              </a:rPr>
              <a:t>Conidia</a:t>
            </a:r>
            <a:endParaRPr lang="ar-SA" altLang="en-US" sz="2400" b="1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14563" y="3913188"/>
            <a:ext cx="1928812" cy="3571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257425" y="3913188"/>
            <a:ext cx="1928813" cy="7143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143125" y="3913188"/>
            <a:ext cx="1143000" cy="9286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Fungal Hypha</a:t>
            </a:r>
            <a:endParaRPr lang="ar-SA" altLang="en-US" smtClean="0">
              <a:solidFill>
                <a:schemeClr val="bg1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09600" y="1524000"/>
            <a:ext cx="800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Filamentous fungi</a:t>
            </a:r>
            <a:r>
              <a:rPr lang="en-US" altLang="en-US" sz="28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65125" indent="-365125"/>
            <a:r>
              <a:rPr lang="en-US" altLang="en-US" sz="2400" b="1">
                <a:solidFill>
                  <a:schemeClr val="bg1"/>
                </a:solidFill>
              </a:rPr>
              <a:t>Septa: </a:t>
            </a:r>
          </a:p>
          <a:p>
            <a:pPr marL="822325" lvl="1" indent="-365125"/>
            <a:r>
              <a:rPr lang="en-US" altLang="en-US" b="1">
                <a:solidFill>
                  <a:schemeClr val="bg1"/>
                </a:solidFill>
              </a:rPr>
              <a:t>Cross-walls (septa) that divide hyphae </a:t>
            </a:r>
            <a:r>
              <a:rPr lang="en-US" altLang="en-US">
                <a:solidFill>
                  <a:schemeClr val="bg1"/>
                </a:solidFill>
              </a:rPr>
              <a:t>into segments. </a:t>
            </a:r>
            <a:r>
              <a:rPr lang="en-US" altLang="en-US">
                <a:solidFill>
                  <a:srgbClr val="FFFF00"/>
                </a:solidFill>
              </a:rPr>
              <a:t>(septate hypha)</a:t>
            </a:r>
          </a:p>
          <a:p>
            <a:pPr marL="365125" indent="-365125"/>
            <a:endParaRPr lang="en-US" altLang="en-US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If there are no cross-walls,  the hyphae are considered to be </a:t>
            </a:r>
            <a:r>
              <a:rPr lang="en-US" altLang="en-US">
                <a:solidFill>
                  <a:srgbClr val="FFFF00"/>
                </a:solidFill>
              </a:rPr>
              <a:t>non-septate. </a:t>
            </a:r>
            <a:endParaRPr lang="ar-SA" altLang="en-US">
              <a:solidFill>
                <a:srgbClr val="FFFF00"/>
              </a:solidFill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36242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581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609600" y="1600200"/>
            <a:ext cx="8001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3200" b="1">
                <a:solidFill>
                  <a:srgbClr val="FFFF00"/>
                </a:solidFill>
              </a:rPr>
              <a:t>Filamentous fungi (mold)</a:t>
            </a: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 b="1">
                <a:solidFill>
                  <a:schemeClr val="bg1"/>
                </a:solidFill>
              </a:rPr>
              <a:t>Moniliaceous molds</a:t>
            </a: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hyaline or lightly pigmented conidia or hyphae, colorless</a:t>
            </a: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 b="1">
                <a:solidFill>
                  <a:schemeClr val="bg1"/>
                </a:solidFill>
              </a:rPr>
              <a:t>Dematiaceous Molds</a:t>
            </a: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Are pigmented. </a:t>
            </a: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Because of the pigment, the colonies appear dark, brown, or black</a:t>
            </a:r>
            <a:endParaRPr lang="ar-SA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188" y="1693863"/>
            <a:ext cx="7705725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I)	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Asexual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: Only mitotic cell division  	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1)	Somatic 	   Yeasts by budding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                  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Molds by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hyphal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fragmentation 	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2)	Spore formation: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II)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	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Sexual: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 Fusion, mitosis, meiosis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		</a:t>
            </a:r>
            <a:endParaRPr lang="en-US" sz="13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			</a:t>
            </a:r>
            <a:endParaRPr lang="en-US" sz="1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552450"/>
            <a:ext cx="629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Reproduction in Fungi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838" y="4495800"/>
            <a:ext cx="6429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7"/>
          <p:cNvSpPr txBox="1">
            <a:spLocks noChangeArrowheads="1"/>
          </p:cNvSpPr>
          <p:nvPr/>
        </p:nvSpPr>
        <p:spPr bwMode="auto">
          <a:xfrm>
            <a:off x="781050" y="3048000"/>
            <a:ext cx="7677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en-US" sz="3200">
                <a:solidFill>
                  <a:srgbClr val="FFFF00"/>
                </a:solidFill>
              </a:rPr>
              <a:t>SPORES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Spores?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696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These are the small airborne particles by which fungi reproduce.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They are produced by mitosis and readily disseminate in the air.</a:t>
            </a:r>
          </a:p>
        </p:txBody>
      </p:sp>
      <p:pic>
        <p:nvPicPr>
          <p:cNvPr id="16389" name="Picture 4" descr="14FF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3" y="2825750"/>
            <a:ext cx="24304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imagesCALL1QA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4803775"/>
            <a:ext cx="24304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14FF16.jpg"/>
          <p:cNvPicPr>
            <a:picLocks noChangeAspect="1"/>
          </p:cNvPicPr>
          <p:nvPr/>
        </p:nvPicPr>
        <p:blipFill>
          <a:blip r:embed="rId6"/>
          <a:srcRect b="11896"/>
          <a:stretch>
            <a:fillRect/>
          </a:stretch>
        </p:blipFill>
        <p:spPr bwMode="auto">
          <a:xfrm>
            <a:off x="2806700" y="2825750"/>
            <a:ext cx="24511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MICROSPORUM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9875" y="4803775"/>
            <a:ext cx="24479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525963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r>
              <a:rPr lang="en-US" altLang="en-US" sz="2800" smtClean="0">
                <a:solidFill>
                  <a:schemeClr val="bg1"/>
                </a:solidFill>
              </a:rPr>
              <a:t>To describe the general characteristics of fungi and recognize a fungus from all other living organisms</a:t>
            </a:r>
          </a:p>
          <a:p>
            <a:endParaRPr lang="th-TH" altLang="en-US" sz="2800" smtClean="0">
              <a:solidFill>
                <a:schemeClr val="bg1"/>
              </a:solidFill>
            </a:endParaRPr>
          </a:p>
          <a:p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To establish familiarity with the terminology needed by medical students</a:t>
            </a:r>
          </a:p>
          <a:p>
            <a:endParaRPr lang="en-US" altLang="en-US" sz="2800" smtClean="0">
              <a:solidFill>
                <a:schemeClr val="bg1"/>
              </a:solidFill>
              <a:cs typeface="Arial" charset="0"/>
            </a:endParaRPr>
          </a:p>
          <a:p>
            <a:r>
              <a:rPr lang="en-US" altLang="en-US" sz="2800" smtClean="0">
                <a:solidFill>
                  <a:schemeClr val="bg1"/>
                </a:solidFill>
              </a:rPr>
              <a:t>To know certain fundamental facts about classification reproduction and </a:t>
            </a: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identification of fungi</a:t>
            </a:r>
            <a:endParaRPr lang="th-TH" altLang="en-US" sz="280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en-US" b="1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b="1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/>
            <a:endParaRPr lang="en-US" altLang="en-US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n-lt"/>
                <a:cs typeface="Arial" pitchFamily="34" charset="0"/>
              </a:rPr>
              <a:t>What is Mycology?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entury Gothic"/>
              </a:rPr>
              <a:t>..</a:t>
            </a:r>
            <a:endParaRPr lang="en-US" sz="48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838200" y="1752600"/>
            <a:ext cx="7772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bg1"/>
                </a:solidFill>
              </a:rPr>
              <a:t>Mycology: </a:t>
            </a:r>
            <a:r>
              <a:rPr lang="en-US" altLang="en-US" sz="1600">
                <a:solidFill>
                  <a:schemeClr val="bg1"/>
                </a:solidFill>
              </a:rPr>
              <a:t>	          Study of fungi  </a:t>
            </a:r>
          </a:p>
          <a:p>
            <a:r>
              <a:rPr lang="en-US" altLang="en-US" sz="1600">
                <a:solidFill>
                  <a:schemeClr val="bg1"/>
                </a:solidFill>
              </a:rPr>
              <a:t>			          Kingdom myceteae (= Kingdom fungi)</a:t>
            </a: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Medical mycology </a:t>
            </a:r>
            <a:r>
              <a:rPr lang="en-US" altLang="en-US" sz="1600">
                <a:solidFill>
                  <a:schemeClr val="bg1"/>
                </a:solidFill>
              </a:rPr>
              <a:t>:  Study of medically important fungi and the mycotic diseases.</a:t>
            </a: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r>
              <a:rPr lang="en-AU" altLang="en-US" sz="1600" b="1">
                <a:solidFill>
                  <a:schemeClr val="bg1"/>
                </a:solidFill>
              </a:rPr>
              <a:t>Mycoses:</a:t>
            </a:r>
            <a:r>
              <a:rPr lang="en-AU" altLang="en-US" sz="1600">
                <a:solidFill>
                  <a:schemeClr val="bg1"/>
                </a:solidFill>
              </a:rPr>
              <a:t>                   A disease caused by a fungus</a:t>
            </a:r>
          </a:p>
          <a:p>
            <a:endParaRPr lang="en-AU" altLang="en-US" sz="1600">
              <a:solidFill>
                <a:schemeClr val="bg1"/>
              </a:solidFill>
            </a:endParaRPr>
          </a:p>
          <a:p>
            <a:r>
              <a:rPr lang="en-US" altLang="en-US" sz="160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n-lt"/>
                <a:cs typeface="Arial" pitchFamily="34" charset="0"/>
              </a:rPr>
              <a:t>What is a Fungus ?</a:t>
            </a:r>
            <a:endParaRPr lang="en-US" sz="48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Characteristics of fungi: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arenR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All Eukaryotic organisms</a:t>
            </a:r>
            <a:r>
              <a:rPr lang="en-US" sz="2000" dirty="0" smtClean="0">
                <a:solidFill>
                  <a:schemeClr val="bg1"/>
                </a:solidFill>
              </a:rPr>
              <a:t>  (a true nucleus)</a:t>
            </a:r>
          </a:p>
          <a:p>
            <a:pPr marL="457200" indent="-457200" eaLnBrk="1" hangingPunct="1">
              <a:buFont typeface="Arial" pitchFamily="34" charset="0"/>
              <a:buAutoNum type="arabicParenR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Heterotrophic  (</a:t>
            </a:r>
            <a:r>
              <a:rPr lang="en-US" sz="2000" dirty="0" err="1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Saprobic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, symbiotic, parasitic)</a:t>
            </a: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Do not have chlorophyll (</a:t>
            </a:r>
            <a:r>
              <a:rPr lang="en-US" sz="2000" dirty="0" err="1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Achlorophyllous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)</a:t>
            </a: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arenR" startAt="4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The cell is surrounded by rigid cell wall made of  chitin and complex </a:t>
            </a:r>
            <a:r>
              <a:rPr lang="en-US" sz="2000" dirty="0" err="1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carbohydates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Mannan</a:t>
            </a:r>
            <a:r>
              <a:rPr lang="en-US" sz="2000" dirty="0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)</a:t>
            </a:r>
          </a:p>
          <a:p>
            <a:pPr marL="457200" indent="-457200" eaLnBrk="1" hangingPunct="1">
              <a:buFont typeface="Arial" pitchFamily="34" charset="0"/>
              <a:buAutoNum type="arabicParenR" startAt="4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arenR" startAt="4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th-TH" sz="2000" dirty="0" smtClean="0">
                <a:solidFill>
                  <a:schemeClr val="bg1"/>
                </a:solidFill>
              </a:rPr>
              <a:t>ell membrane :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th-TH" sz="2000" dirty="0" smtClean="0">
                <a:solidFill>
                  <a:srgbClr val="FFFF00"/>
                </a:solidFill>
              </a:rPr>
              <a:t>sterol, ergosterol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th-TH" sz="2000" dirty="0" smtClean="0">
              <a:solidFill>
                <a:srgbClr val="FFFF0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n-lt"/>
                <a:cs typeface="Arial" pitchFamily="34" charset="0"/>
              </a:rPr>
              <a:t>What is a Fungus ?</a:t>
            </a:r>
            <a:endParaRPr lang="en-US" sz="48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Characteristics of fungi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Saprobic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feed on dead tissues or organic waste (decomposers)</a:t>
            </a:r>
            <a:endParaRPr lang="en-US" sz="16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Symbiotic</a:t>
            </a:r>
          </a:p>
          <a:p>
            <a:pPr marL="742950" lvl="2" indent="-342900" eaLnBrk="1" hangingPunct="1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mutually beneficial relationship between a fungus and another organism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Parasitic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feeding on living tissue of a host. (disease)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6246813"/>
            <a:ext cx="762000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191000" y="6399213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Content Placeholder 13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38862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smtClean="0">
                <a:solidFill>
                  <a:srgbClr val="FFFF00"/>
                </a:solidFill>
              </a:rPr>
              <a:t>Yeasts</a:t>
            </a:r>
            <a:r>
              <a:rPr lang="en-US" altLang="en-US" sz="2400" smtClean="0">
                <a:solidFill>
                  <a:schemeClr val="bg1"/>
                </a:solidFill>
              </a:rPr>
              <a:t> :  </a:t>
            </a:r>
            <a:r>
              <a:rPr lang="en-US" altLang="en-US" sz="1800" smtClean="0">
                <a:solidFill>
                  <a:schemeClr val="bg1"/>
                </a:solidFill>
              </a:rPr>
              <a:t>are unicellular organisms </a:t>
            </a:r>
            <a:r>
              <a:rPr lang="en-US" altLang="en-US" sz="1800" b="1" smtClean="0">
                <a:solidFill>
                  <a:srgbClr val="DCE6F2"/>
                </a:solidFill>
              </a:rPr>
              <a:t>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1800" b="1" smtClean="0">
              <a:solidFill>
                <a:srgbClr val="DCE6F2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1800" b="1" smtClean="0">
              <a:solidFill>
                <a:srgbClr val="DCE6F2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smtClean="0">
                <a:solidFill>
                  <a:srgbClr val="FFFF00"/>
                </a:solidFill>
              </a:rPr>
              <a:t>Filamentous fungi </a:t>
            </a:r>
            <a:r>
              <a:rPr lang="en-US" altLang="en-US" sz="2400" smtClean="0">
                <a:solidFill>
                  <a:schemeClr val="bg1"/>
                </a:solidFill>
              </a:rPr>
              <a:t>(Hyphae,  mycelium) </a:t>
            </a:r>
          </a:p>
          <a:p>
            <a:pPr lvl="1">
              <a:buFont typeface="Arial" charset="0"/>
              <a:buNone/>
            </a:pPr>
            <a:r>
              <a:rPr lang="en-US" altLang="en-US" sz="1800" smtClean="0">
                <a:solidFill>
                  <a:schemeClr val="bg1"/>
                </a:solidFill>
              </a:rPr>
              <a:t>Hyhpae are multicellular filamentous structures, constituted by tubular cells with cell walls.</a:t>
            </a:r>
          </a:p>
          <a:p>
            <a:pPr lvl="1">
              <a:buFont typeface="Arial" charset="0"/>
              <a:buNone/>
            </a:pPr>
            <a:endParaRPr lang="en-US" altLang="en-US" sz="180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endParaRPr lang="en-US" altLang="en-US" sz="1800" smtClean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smtClean="0">
                <a:solidFill>
                  <a:srgbClr val="FFFF00"/>
                </a:solidFill>
              </a:rPr>
              <a:t>Dimorphic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Yeast              :  </a:t>
            </a:r>
            <a:r>
              <a:rPr lang="en-US" altLang="en-US" sz="2000" smtClean="0">
                <a:solidFill>
                  <a:schemeClr val="bg1"/>
                </a:solidFill>
              </a:rPr>
              <a:t>Parasitic form, Tissue form, Cultured at 37° C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Filamentous </a:t>
            </a:r>
            <a:r>
              <a:rPr lang="en-US" altLang="en-US" smtClean="0">
                <a:solidFill>
                  <a:schemeClr val="bg1"/>
                </a:solidFill>
              </a:rPr>
              <a:t>:  </a:t>
            </a:r>
            <a:r>
              <a:rPr lang="en-US" altLang="en-US" sz="2000" smtClean="0">
                <a:solidFill>
                  <a:schemeClr val="bg1"/>
                </a:solidFill>
              </a:rPr>
              <a:t>Saprophytic form, Cultured at 25 C</a:t>
            </a:r>
          </a:p>
          <a:p>
            <a:pPr lvl="1">
              <a:buFont typeface="Arial" charset="0"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smtClean="0">
                <a:solidFill>
                  <a:schemeClr val="bg1"/>
                </a:solidFill>
                <a:cs typeface="Times New Roman" pitchFamily="18" charset="0"/>
              </a:rPr>
              <a:t>Dimorphic: Have two forms depending on change in the environmental factors                </a:t>
            </a:r>
            <a:r>
              <a:rPr lang="th-TH" altLang="en-US" sz="2000" smtClean="0">
                <a:solidFill>
                  <a:schemeClr val="bg1"/>
                </a:solidFill>
              </a:rPr>
              <a:t>Mold form</a:t>
            </a:r>
            <a:r>
              <a:rPr lang="en-US" altLang="en-US" sz="2000" smtClean="0">
                <a:solidFill>
                  <a:schemeClr val="bg1"/>
                </a:solidFill>
              </a:rPr>
              <a:t>  </a:t>
            </a:r>
            <a:r>
              <a:rPr lang="th-TH" altLang="en-US" sz="2000" smtClean="0">
                <a:solidFill>
                  <a:schemeClr val="bg1"/>
                </a:solidFill>
              </a:rPr>
              <a:t>                 Yeast form</a:t>
            </a:r>
            <a:endParaRPr lang="en-US" alt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3" y="1828800"/>
            <a:ext cx="2395537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67438" y="5029200"/>
            <a:ext cx="28241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325" lvl="1" indent="-365125">
              <a:defRPr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 Clinical samples </a:t>
            </a:r>
          </a:p>
          <a:p>
            <a:pPr marL="1279525" lvl="2" indent="-365125">
              <a:defRPr/>
            </a:pP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Budding yeast cells</a:t>
            </a:r>
          </a:p>
          <a:p>
            <a:pPr marL="1279525" lvl="2" indent="-365125">
              <a:defRPr/>
            </a:pP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+/- </a:t>
            </a:r>
            <a:r>
              <a:rPr lang="en-US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Pseudohyphae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817563" y="2133600"/>
            <a:ext cx="5735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bg1"/>
                </a:solidFill>
              </a:rPr>
              <a:t>Colony morphology  (Culture)</a:t>
            </a:r>
          </a:p>
          <a:p>
            <a:pPr eaLnBrk="0" hangingPunct="0"/>
            <a:endParaRPr lang="en-US" altLang="en-US" sz="2400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       Have same appearance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                                 How do we differentiate between them?</a:t>
            </a:r>
            <a:endParaRPr lang="th-TH" altLang="en-US" sz="1600">
              <a:solidFill>
                <a:schemeClr val="bg1"/>
              </a:solidFill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128963" y="4894263"/>
            <a:ext cx="1836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altLang="en-US" sz="1600">
                <a:solidFill>
                  <a:schemeClr val="bg1"/>
                </a:solidFill>
              </a:rPr>
              <a:t>Budding yeast</a:t>
            </a:r>
            <a:r>
              <a:rPr lang="en-US" altLang="en-US" sz="1600">
                <a:solidFill>
                  <a:schemeClr val="bg1"/>
                </a:solidFill>
              </a:rPr>
              <a:t> cell</a:t>
            </a:r>
            <a:endParaRPr lang="th-TH" altLang="en-US" sz="1600">
              <a:solidFill>
                <a:schemeClr val="bg1"/>
              </a:solidFill>
            </a:endParaRPr>
          </a:p>
        </p:txBody>
      </p:sp>
      <p:pic>
        <p:nvPicPr>
          <p:cNvPr id="8199" name="Picture 19" descr="budding_yea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603625"/>
            <a:ext cx="2151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588963" y="1600200"/>
            <a:ext cx="1760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3200" b="1">
                <a:solidFill>
                  <a:srgbClr val="FFFF00"/>
                </a:solidFill>
              </a:rPr>
              <a:t>Yeast:</a:t>
            </a:r>
          </a:p>
        </p:txBody>
      </p:sp>
      <p:pic>
        <p:nvPicPr>
          <p:cNvPr id="8201" name="Picture 10" descr="Digetal Cam 047.JPG"/>
          <p:cNvPicPr>
            <a:picLocks noChangeAspect="1"/>
          </p:cNvPicPr>
          <p:nvPr/>
        </p:nvPicPr>
        <p:blipFill>
          <a:blip r:embed="rId6"/>
          <a:srcRect l="10686" r="5157" b="7124"/>
          <a:stretch>
            <a:fillRect/>
          </a:stretch>
        </p:blipFill>
        <p:spPr bwMode="auto">
          <a:xfrm>
            <a:off x="266700" y="2659063"/>
            <a:ext cx="2493963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515938" y="5711825"/>
            <a:ext cx="565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514350">
              <a:buFont typeface="Arial" charset="0"/>
              <a:buNone/>
            </a:pPr>
            <a:r>
              <a:rPr lang="en-US" altLang="en-US" sz="1400" b="1">
                <a:solidFill>
                  <a:srgbClr val="DCE6F2"/>
                </a:solidFill>
              </a:rPr>
              <a:t>Examples : </a:t>
            </a:r>
            <a:r>
              <a:rPr lang="en-US" altLang="en-US" sz="1400" b="1" i="1">
                <a:solidFill>
                  <a:srgbClr val="DCE6F2"/>
                </a:solidFill>
              </a:rPr>
              <a:t>Candida albicans, </a:t>
            </a:r>
          </a:p>
          <a:p>
            <a:pPr marL="914400" lvl="1" indent="-514350">
              <a:buFont typeface="Arial" charset="0"/>
              <a:buNone/>
            </a:pPr>
            <a:r>
              <a:rPr lang="en-US" altLang="en-US" sz="1400" b="1" i="1">
                <a:solidFill>
                  <a:srgbClr val="DCE6F2"/>
                </a:solidFill>
              </a:rPr>
              <a:t>                    Saccharomyces cerevisiae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71475" y="1571625"/>
            <a:ext cx="8467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pitchFamily="34" charset="0"/>
              </a:rPr>
              <a:t>Filamentous fungi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Mould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=Mold)</a:t>
            </a: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A hypha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(plural hyphae)</a:t>
            </a:r>
          </a:p>
          <a:p>
            <a:pPr marL="822325" lvl="1" indent="-365125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           is a long, branching filamentous cell. hyphae are the main mode of vegetative growth.</a:t>
            </a: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822325" lvl="1" indent="-365125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Mycelium: </a:t>
            </a: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    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The intertwined mass of hyphae that forms the fungal colony. </a:t>
            </a:r>
          </a:p>
          <a:p>
            <a:pPr marL="822325" lvl="1" indent="-365125">
              <a:defRPr/>
            </a:pPr>
            <a:endParaRPr lang="en-US" sz="16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Conidia/ Spore: </a:t>
            </a:r>
          </a:p>
          <a:p>
            <a:pPr marL="1279525" lvl="2" indent="-365125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asexual spores borne externally on hyphae or on a conidiophore.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Examples:</a:t>
            </a:r>
            <a:r>
              <a:rPr lang="en-US" sz="14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 </a:t>
            </a:r>
          </a:p>
          <a:p>
            <a:pPr lvl="2">
              <a:defRPr/>
            </a:pPr>
            <a:r>
              <a:rPr lang="en-US" sz="1400" i="1" dirty="0" err="1">
                <a:solidFill>
                  <a:schemeClr val="bg1"/>
                </a:solidFill>
                <a:cs typeface="Arial" pitchFamily="34" charset="0"/>
              </a:rPr>
              <a:t>Aspergillus</a:t>
            </a:r>
            <a:r>
              <a:rPr lang="en-US" sz="1400" i="1" dirty="0">
                <a:solidFill>
                  <a:schemeClr val="bg1"/>
                </a:solidFill>
                <a:cs typeface="Arial" pitchFamily="34" charset="0"/>
              </a:rPr>
              <a:t>,  </a:t>
            </a:r>
          </a:p>
          <a:p>
            <a:pPr lvl="2">
              <a:defRPr/>
            </a:pPr>
            <a:r>
              <a:rPr lang="en-US" sz="1400" i="1" dirty="0" err="1">
                <a:solidFill>
                  <a:schemeClr val="bg1"/>
                </a:solidFill>
                <a:cs typeface="Arial" pitchFamily="34" charset="0"/>
              </a:rPr>
              <a:t>Penicillium</a:t>
            </a:r>
            <a:r>
              <a:rPr lang="en-US" sz="1400" i="1" dirty="0">
                <a:solidFill>
                  <a:schemeClr val="bg1"/>
                </a:solidFill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en-US" sz="1400" i="1" dirty="0" err="1">
                <a:solidFill>
                  <a:schemeClr val="bg1"/>
                </a:solidFill>
                <a:cs typeface="Arial" pitchFamily="34" charset="0"/>
              </a:rPr>
              <a:t>Rhizopus</a:t>
            </a:r>
            <a:endParaRPr lang="en-US" sz="1400" dirty="0">
              <a:solidFill>
                <a:schemeClr val="bg1"/>
              </a:solidFill>
            </a:endParaRPr>
          </a:p>
          <a:p>
            <a:pPr marL="822325" lvl="1" indent="-365125">
              <a:defRPr/>
            </a:pPr>
            <a:endParaRPr lang="ar-SA" sz="16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65125" indent="-365125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7772400" cy="838200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Filamentous fungi</a:t>
            </a:r>
            <a:r>
              <a:rPr lang="en-US" altLang="en-US" smtClean="0">
                <a:solidFill>
                  <a:schemeClr val="bg1"/>
                </a:solidFill>
              </a:rPr>
              <a:t/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Hyphal growth from spore</a:t>
            </a:r>
          </a:p>
        </p:txBody>
      </p:sp>
      <p:pic>
        <p:nvPicPr>
          <p:cNvPr id="10244" name="Picture 4" descr="mycelium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3011488"/>
            <a:ext cx="8124825" cy="3084512"/>
          </a:xfrm>
          <a:solidFill>
            <a:schemeClr val="bg1"/>
          </a:solidFill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500813" y="610711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</a:rPr>
              <a:t>mycelium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33400" y="6107113"/>
            <a:ext cx="165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</a:rPr>
              <a:t>Spore/ conidia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494</Words>
  <Application>Microsoft Office PowerPoint</Application>
  <PresentationFormat>On-screen Show (4:3)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Cordia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Filamentous fungi Hyphal growth from spore</vt:lpstr>
      <vt:lpstr>Filamentous fungi</vt:lpstr>
      <vt:lpstr>PowerPoint Presentation</vt:lpstr>
      <vt:lpstr>Fungal Hypha</vt:lpstr>
      <vt:lpstr>PowerPoint Presentation</vt:lpstr>
      <vt:lpstr>PowerPoint Presentation</vt:lpstr>
      <vt:lpstr>PowerPoint Presentation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Ahmed</cp:lastModifiedBy>
  <cp:revision>39</cp:revision>
  <dcterms:created xsi:type="dcterms:W3CDTF">2011-06-14T17:07:28Z</dcterms:created>
  <dcterms:modified xsi:type="dcterms:W3CDTF">2015-10-13T12:42:32Z</dcterms:modified>
</cp:coreProperties>
</file>