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54" r:id="rId2"/>
    <p:sldMasterId id="2147483655" r:id="rId3"/>
  </p:sldMasterIdLst>
  <p:notesMasterIdLst>
    <p:notesMasterId r:id="rId23"/>
  </p:notesMasterIdLst>
  <p:sldIdLst>
    <p:sldId id="297" r:id="rId4"/>
    <p:sldId id="257" r:id="rId5"/>
    <p:sldId id="296" r:id="rId6"/>
    <p:sldId id="313" r:id="rId7"/>
    <p:sldId id="267" r:id="rId8"/>
    <p:sldId id="266" r:id="rId9"/>
    <p:sldId id="270" r:id="rId10"/>
    <p:sldId id="272" r:id="rId11"/>
    <p:sldId id="273" r:id="rId12"/>
    <p:sldId id="276" r:id="rId13"/>
    <p:sldId id="278" r:id="rId14"/>
    <p:sldId id="282" r:id="rId15"/>
    <p:sldId id="283" r:id="rId16"/>
    <p:sldId id="285" r:id="rId17"/>
    <p:sldId id="293" r:id="rId18"/>
    <p:sldId id="288" r:id="rId19"/>
    <p:sldId id="291" r:id="rId20"/>
    <p:sldId id="317" r:id="rId21"/>
    <p:sldId id="298" r:id="rId22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66"/>
    <a:srgbClr val="FFCC00"/>
    <a:srgbClr val="FF9900"/>
    <a:srgbClr val="FF9933"/>
    <a:srgbClr val="C0C0C0"/>
    <a:srgbClr val="DDDDD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71" d="100"/>
          <a:sy n="71" d="100"/>
        </p:scale>
        <p:origin x="-546" y="-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E689BF7-6CF1-412C-AF55-907388F81951}" type="datetimeFigureOut">
              <a:rPr lang="x-none"/>
              <a:pPr>
                <a:defRPr/>
              </a:pPr>
              <a:t>20/10/15</a:t>
            </a:fld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3742008-B97C-4FC3-9C12-CC5F68D1CA37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84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742008-B97C-4FC3-9C12-CC5F68D1CA37}" type="slidenum">
              <a:rPr lang="x-none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E960709A-8FD8-4F43-AEBB-4F583DDC9ED1}" type="slidenum">
              <a:rPr lang="x-none" sz="1200"/>
              <a:pPr defTabSz="914400" rtl="1" eaLnBrk="1" hangingPunct="1"/>
              <a:t>10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419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419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/>
            <a:fld id="{C4E89162-1621-4E33-B164-FFCAD9566D14}" type="slidenum">
              <a:rPr lang="x-none" sz="1200">
                <a:latin typeface="Calibri" pitchFamily="34" charset="0"/>
              </a:rPr>
              <a:pPr algn="r" defTabSz="914400" eaLnBrk="1" hangingPunct="1"/>
              <a:t>10</a:t>
            </a:fld>
            <a:endParaRPr lang="en-US" sz="120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43012" name="Slide Number Placeholder 3"/>
          <p:cNvSpPr txBox="1">
            <a:spLocks noGrp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DFDC5FC3-2023-4E87-A5F6-A2144365E81C}" type="slidenum">
              <a:rPr lang="x-none" sz="1200"/>
              <a:pPr defTabSz="914400" rtl="1" eaLnBrk="1" hangingPunct="1"/>
              <a:t>11</a:t>
            </a:fld>
            <a:endParaRPr lang="en-US" sz="12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F96DA1F4-ECD1-4C87-9A44-D84AE6376414}" type="slidenum">
              <a:rPr lang="x-none" sz="1200"/>
              <a:pPr defTabSz="914400" rtl="1" eaLnBrk="1" hangingPunct="1"/>
              <a:t>12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460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460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/>
            <a:fld id="{22CA0523-A1D0-49DA-B33C-8235D76742CC}" type="slidenum">
              <a:rPr lang="x-none" sz="1200">
                <a:latin typeface="Calibri" pitchFamily="34" charset="0"/>
              </a:rPr>
              <a:pPr algn="r" defTabSz="914400" eaLnBrk="1" hangingPunct="1"/>
              <a:t>12</a:t>
            </a:fld>
            <a:endParaRPr lang="en-US" sz="120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86928499-EB6D-41E6-81AC-C1D3F7D29B32}" type="slidenum">
              <a:rPr lang="x-none" sz="1200"/>
              <a:pPr defTabSz="914400" rtl="1" eaLnBrk="1" hangingPunct="1"/>
              <a:t>13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471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471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/>
            <a:fld id="{DD68520D-7A50-48F7-8EE6-438B4D747544}" type="slidenum">
              <a:rPr lang="x-none" sz="1200">
                <a:latin typeface="Calibri" pitchFamily="34" charset="0"/>
              </a:rPr>
              <a:pPr algn="r" defTabSz="914400" eaLnBrk="1" hangingPunct="1"/>
              <a:t>13</a:t>
            </a:fld>
            <a:endParaRPr lang="en-US" sz="120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24BA2C84-C1D0-46CA-9CEA-79C39364E6D3}" type="slidenum">
              <a:rPr lang="x-none" sz="1200"/>
              <a:pPr defTabSz="914400" rtl="1" eaLnBrk="1" hangingPunct="1"/>
              <a:t>14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7" name="Rectangle 7"/>
          <p:cNvSpPr txBox="1">
            <a:spLocks noGrp="1" noChangeArrowheads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911A1E77-634C-455D-94CF-E2A65A01C24C}" type="slidenum">
              <a:rPr lang="x-none" sz="1200">
                <a:latin typeface="+mn-lt"/>
              </a:rPr>
              <a:pPr algn="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en-US" sz="1200">
              <a:latin typeface="+mn-lt"/>
            </a:endParaRPr>
          </a:p>
        </p:txBody>
      </p:sp>
      <p:sp>
        <p:nvSpPr>
          <p:cNvPr id="491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87470EB5-7C59-48C4-8311-CFDAB3ADA0ED}" type="slidenum">
              <a:rPr lang="x-none" sz="1200"/>
              <a:pPr defTabSz="914400" rtl="1" eaLnBrk="1" hangingPunct="1"/>
              <a:t>15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573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x-none" smtClean="0"/>
          </a:p>
        </p:txBody>
      </p:sp>
      <p:sp>
        <p:nvSpPr>
          <p:cNvPr id="573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/>
            <a:fld id="{9C28BB28-49DD-451B-B350-D51DA70D9D41}" type="slidenum">
              <a:rPr lang="x-none" sz="1200">
                <a:latin typeface="Calibri" pitchFamily="34" charset="0"/>
              </a:rPr>
              <a:pPr algn="r" defTabSz="914400" eaLnBrk="1" hangingPunct="1"/>
              <a:t>15</a:t>
            </a:fld>
            <a:endParaRPr lang="en-GB" sz="120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D83666C2-7922-464C-8530-401B388A9865}" type="slidenum">
              <a:rPr lang="x-none" sz="1200"/>
              <a:pPr defTabSz="914400" rtl="1" eaLnBrk="1" hangingPunct="1"/>
              <a:t>16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7" name="Rectangle 7"/>
          <p:cNvSpPr txBox="1">
            <a:spLocks noGrp="1" noChangeArrowheads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BAB7A349-7A0B-49ED-A78C-066F904DA790}" type="slidenum">
              <a:rPr lang="x-none" sz="1200">
                <a:latin typeface="+mn-lt"/>
              </a:rPr>
              <a:pPr algn="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en-US" sz="1200">
              <a:latin typeface="+mn-lt"/>
            </a:endParaRPr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FF9ED149-5690-4912-A4DF-59CB5C317295}" type="slidenum">
              <a:rPr lang="x-none" sz="1200"/>
              <a:pPr defTabSz="914400" rtl="1" eaLnBrk="1" hangingPunct="1"/>
              <a:t>17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7" name="Rectangle 7"/>
          <p:cNvSpPr txBox="1">
            <a:spLocks noGrp="1" noChangeArrowheads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AACD2BB3-49BF-4D54-A81E-B82274A26592}" type="slidenum">
              <a:rPr lang="x-none" sz="1200">
                <a:latin typeface="+mn-lt"/>
              </a:rPr>
              <a:pPr algn="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1200">
              <a:latin typeface="+mn-lt"/>
            </a:endParaRPr>
          </a:p>
        </p:txBody>
      </p:sp>
      <p:sp>
        <p:nvSpPr>
          <p:cNvPr id="553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58372" name="Slide Number Placeholder 3"/>
          <p:cNvSpPr txBox="1">
            <a:spLocks noGrp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E98832E7-B522-421F-9B7D-72EA2047908F}" type="slidenum">
              <a:rPr lang="x-none" sz="1200"/>
              <a:pPr defTabSz="914400" rtl="1" eaLnBrk="1" hangingPunct="1"/>
              <a:t>18</a:t>
            </a:fld>
            <a:endParaRPr lang="en-US" sz="12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742008-B97C-4FC3-9C12-CC5F68D1CA37}" type="slidenum">
              <a:rPr lang="x-none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742008-B97C-4FC3-9C12-CC5F68D1CA37}" type="slidenum">
              <a:rPr lang="x-none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33796" name="Slide Number Placeholder 3"/>
          <p:cNvSpPr txBox="1">
            <a:spLocks noGrp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91B55341-FF28-4668-801F-03AFFCA2D5D2}" type="slidenum">
              <a:rPr lang="x-none" sz="1200"/>
              <a:pPr defTabSz="914400" rtl="1" eaLnBrk="1" hangingPunct="1"/>
              <a:t>3</a:t>
            </a:fld>
            <a:endParaRPr lang="en-US" sz="12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33796" name="Slide Number Placeholder 3"/>
          <p:cNvSpPr txBox="1">
            <a:spLocks noGrp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91B55341-FF28-4668-801F-03AFFCA2D5D2}" type="slidenum">
              <a:rPr lang="x-none" sz="1200"/>
              <a:pPr defTabSz="914400" rtl="1" eaLnBrk="1" hangingPunct="1"/>
              <a:t>4</a:t>
            </a:fld>
            <a:endParaRPr lang="en-US" sz="12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932D2B41-D6DB-4354-8CF8-52A3448DE9C8}" type="slidenum">
              <a:rPr lang="x-none" sz="1200"/>
              <a:pPr defTabSz="914400" rtl="1" eaLnBrk="1" hangingPunct="1"/>
              <a:t>5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348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x-none" sz="800" smtClean="0"/>
          </a:p>
        </p:txBody>
      </p:sp>
      <p:sp>
        <p:nvSpPr>
          <p:cNvPr id="348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/>
            <a:fld id="{398B5FBE-972C-4633-9572-4E044E98A7E2}" type="slidenum">
              <a:rPr lang="x-none" sz="1200">
                <a:latin typeface="Calibri" pitchFamily="34" charset="0"/>
              </a:rPr>
              <a:pPr algn="r" defTabSz="914400" eaLnBrk="1" hangingPunct="1"/>
              <a:t>5</a:t>
            </a:fld>
            <a:endParaRPr lang="en-US" sz="120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1CF61626-6876-4F19-A533-8E52C2E347B3}" type="slidenum">
              <a:rPr lang="x-none" sz="1200"/>
              <a:pPr defTabSz="914400" rtl="1" eaLnBrk="1" hangingPunct="1"/>
              <a:t>6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358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x-none" sz="800" smtClean="0"/>
          </a:p>
        </p:txBody>
      </p:sp>
      <p:sp>
        <p:nvSpPr>
          <p:cNvPr id="358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/>
            <a:fld id="{2C1FB6A9-D19B-4946-9F14-380352DC59BE}" type="slidenum">
              <a:rPr lang="x-none" sz="1200">
                <a:latin typeface="Calibri" pitchFamily="34" charset="0"/>
              </a:rPr>
              <a:pPr algn="r" defTabSz="914400" eaLnBrk="1" hangingPunct="1"/>
              <a:t>6</a:t>
            </a:fld>
            <a:endParaRPr lang="en-US" sz="120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CBAF6552-A4D7-4333-B1E4-34592CDC8BE9}" type="slidenum">
              <a:rPr lang="x-none" sz="1200"/>
              <a:pPr defTabSz="914400" rtl="1" eaLnBrk="1" hangingPunct="1"/>
              <a:t>7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378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x-none" sz="800" smtClean="0"/>
          </a:p>
        </p:txBody>
      </p:sp>
      <p:sp>
        <p:nvSpPr>
          <p:cNvPr id="378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/>
            <a:fld id="{0E9E13D8-51C9-407E-8401-0832CCEA5E9C}" type="slidenum">
              <a:rPr lang="x-none" sz="1200">
                <a:latin typeface="Calibri" pitchFamily="34" charset="0"/>
              </a:rPr>
              <a:pPr algn="r" defTabSz="914400" eaLnBrk="1" hangingPunct="1"/>
              <a:t>7</a:t>
            </a:fld>
            <a:endParaRPr lang="en-US" sz="120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39940" name="Slide Number Placeholder 3"/>
          <p:cNvSpPr txBox="1">
            <a:spLocks noGrp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0F5286A0-9C00-4D63-AD61-D6F8349B68D5}" type="slidenum">
              <a:rPr lang="x-none" sz="1200"/>
              <a:pPr defTabSz="914400" rtl="1" eaLnBrk="1" hangingPunct="1"/>
              <a:t>8</a:t>
            </a:fld>
            <a:endParaRPr lang="en-US" sz="12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E1A046BA-A36D-46F2-A80B-D452EAF88CE4}" type="slidenum">
              <a:rPr lang="x-none" sz="1200"/>
              <a:pPr defTabSz="914400" rtl="1" eaLnBrk="1" hangingPunct="1"/>
              <a:t>9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409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x-none" sz="800" smtClean="0"/>
          </a:p>
        </p:txBody>
      </p:sp>
      <p:sp>
        <p:nvSpPr>
          <p:cNvPr id="409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/>
            <a:fld id="{7C5527BD-2647-4911-88EE-67930BFE5CC5}" type="slidenum">
              <a:rPr lang="x-none" sz="1200">
                <a:latin typeface="Calibri" pitchFamily="34" charset="0"/>
              </a:rPr>
              <a:pPr algn="r" defTabSz="914400" eaLnBrk="1" hangingPunct="1"/>
              <a:t>9</a:t>
            </a:fld>
            <a:endParaRPr lang="en-US" sz="120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E17B7-2F27-4208-9C23-4551C490A156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50F4D-FDA8-49C7-81CF-9FB783CB26A7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A7EB4-AEDB-4AD0-8D42-A4A1F5244EC8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97700-744F-493F-8CD8-790F7F270A1E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F8B48-3958-453D-AE1B-F68737CBF178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237DB-6830-46C2-99BF-8DC694CBE544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C869E28-1F79-42C0-8196-BD06EF625407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F9DA9-28D5-4249-B69B-EEA79B3F1CA1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2FDFA8-714E-421F-BA31-1D5C13D5079C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CBA30-84D1-4FE0-8A31-54E8E3E9DDE0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8A10FD-3FA4-4B94-BC22-D5854A2039A5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7C9D3-0AB2-4352-BB67-6E498484EB1C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926714-E29B-4BB9-A264-BC6A92D6F4F8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0CEA1-96BE-47E8-B482-1D2B968140CF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567D61-A30E-478D-B706-791FB70BCCDF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9598A-000F-438D-A9EC-D0D203284BF6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527A49-C91E-4BE7-948B-F6C8F58921B7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D401B-2F2E-46F9-9493-DE3A4E9804BE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7F095E-E3B9-482C-8F73-A0B1F5DFA08C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CCBBA-C623-41C7-A15D-8B49BA2F359B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1E2524-A1B8-49BD-87CF-BC22BC5199BE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CB223-3353-4AF6-A51F-057A99C84DEC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90344-1EDB-491B-86B6-65E6F7BB5218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031F1-5C94-45F6-B2C3-A701E24F32C7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7D8DCE-35AE-44A2-8A12-4C86528009DF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3642B1-BAAB-469D-94C0-4D4FAB43A0B3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BB2479-6B06-478F-833A-FB6FD4763844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713C7-11CE-4A7E-A11C-457EDECA97D8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291240-80B7-43D3-B950-C9EF75E38EC4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AB834-B4BF-44DB-8430-AB803D2284FD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38C527-0E82-4F0B-9488-687DF675887E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B5F403-F33D-4636-9F82-11D74A8FDE7D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F4EA2B-D932-4018-B39D-081F0DE2FE5C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9C6B2-D505-4A34-AD82-7C96576376B5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971EE78-1310-4933-9203-351B1F21C836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2E014-543A-46B5-87A6-496650A11C13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D01DE5-DCD2-4EA0-AF6E-43B93D26698A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8B7F7-65FC-44AA-B1B5-FFA96D9991DC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A2FFFC-4605-47AC-AA47-11D42639BAC8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96D09-6549-4D7F-A5CA-F40E1EEB7DB5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5980D1-3B1C-4A62-8840-38885E7108B8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4021E1-3235-44C4-8D20-DD6D57ABDBF5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00E933-3292-47D4-9260-978B5F3F64A1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F41F1-08F8-460B-B5E1-BFC96675A662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15B85-2BB7-4F1A-B588-D5DB0A31D9EB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82CF0-8465-48FB-9763-64565D906E89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3C5DB2-AF74-40C9-9052-6E511976FF4E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E043D-EFC2-4092-A7FA-84D4CA879F3D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2C5FAF-9F02-4566-AEA2-B8CBC5E00520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E7E24-5C64-4CEB-A876-9663DDFB794F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8E68E-7EE9-4145-915F-978762029033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94568-5239-496D-8D89-62F7563986FA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958C740-37EB-4351-9483-2D911753A0F4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47C18-76A2-402B-8258-82B75D8E3952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3FD56-45C7-4290-ABFA-689A4F9F9C9B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CE931-62F9-49A9-A127-D3854E70759F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DF05F-5C18-48E1-A6B6-7F2CFEB46957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D6CA3-78F0-4003-9423-002989E6D48D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72000-000A-4495-8744-4AF28BB26C45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BE1B4-6EE3-44B7-AB7B-89B8E490AFE0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A47AD-C270-463C-B907-C2A603CEB53F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0AF29-6381-4AD3-A900-1CFD35C4F00D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59234-8991-4B1A-A6E6-1FF906BB71BA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8B0C1-3746-43D2-871A-89EDDFA35B8E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7347B-C8A8-4A89-8BF4-18996F668165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817CE-25B0-4D65-BEC5-EF17C8EFF7F0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DE3359-7EBD-44D4-9644-C2BE8E383F10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519EA40F-198A-45FA-8455-767F0304D003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68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135BDD-B5C3-4496-91BB-8CA39BBD7106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  <a:cs typeface="Arial" pitchFamily="34" charset="0"/>
              </a:defRPr>
            </a:lvl1pPr>
          </a:lstStyle>
          <a:p>
            <a:fld id="{660E2B66-051F-46DE-A206-231B7F5091F6}" type="slidenum">
              <a:rPr lang="x-none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37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A7E6A4-D9AC-43BD-ABF7-8F72134E8624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  <a:cs typeface="Arial" pitchFamily="34" charset="0"/>
              </a:defRPr>
            </a:lvl1pPr>
          </a:lstStyle>
          <a:p>
            <a:fld id="{C7DE7055-3387-4AF2-9322-C1DD0DC21CB7}" type="slidenum">
              <a:rPr lang="x-none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838200"/>
            <a:ext cx="8839200" cy="1905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200" b="1" dirty="0">
                <a:solidFill>
                  <a:srgbClr val="DCE6F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Lecture Title: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b="1" u="sng" dirty="0">
                <a:solidFill>
                  <a:srgbClr val="BFBFBF"/>
                </a:solidFill>
                <a:latin typeface="Century Gothic" pitchFamily="34" charset="0"/>
                <a:cs typeface="Arial" pitchFamily="34" charset="0"/>
              </a:rPr>
              <a:t>Diversity of Fungi and Fungal Infections</a:t>
            </a:r>
            <a:r>
              <a:rPr lang="en-US" sz="3200" b="1" dirty="0">
                <a:solidFill>
                  <a:srgbClr val="BFBFB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/>
            </a:r>
            <a:br>
              <a:rPr lang="en-US" sz="3200" b="1" dirty="0">
                <a:solidFill>
                  <a:srgbClr val="BFBFB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</a:br>
            <a:endParaRPr lang="en-US" sz="3200" b="1" dirty="0">
              <a:solidFill>
                <a:srgbClr val="BFBFB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2743200"/>
            <a:ext cx="4114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D0D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(Foundation Block, Microbiology)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"/>
          <p:cNvSpPr>
            <a:spLocks noChangeArrowheads="1"/>
          </p:cNvSpPr>
          <p:nvPr/>
        </p:nvSpPr>
        <p:spPr bwMode="auto">
          <a:xfrm>
            <a:off x="-152400" y="1600200"/>
            <a:ext cx="4724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1" hangingPunct="1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+mn-lt"/>
                <a:cs typeface="Arial" charset="0"/>
              </a:rPr>
              <a:t>   A)  Opportunistic </a:t>
            </a:r>
            <a:r>
              <a:rPr lang="en-US" sz="2400" b="1" dirty="0">
                <a:solidFill>
                  <a:srgbClr val="FFFF00"/>
                </a:solidFill>
                <a:latin typeface="+mn-lt"/>
                <a:cs typeface="Arial" charset="0"/>
              </a:rPr>
              <a:t>Fungi</a:t>
            </a:r>
          </a:p>
          <a:p>
            <a:pPr lvl="1" defTabSz="914400" eaLnBrk="1" hangingPunct="1"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rgbClr val="FFC000"/>
                </a:solidFill>
                <a:latin typeface="+mn-lt"/>
                <a:cs typeface="Arial" charset="0"/>
              </a:rPr>
              <a:t>Normal </a:t>
            </a:r>
            <a:r>
              <a:rPr lang="en-US" sz="2200" dirty="0">
                <a:solidFill>
                  <a:srgbClr val="FFC000"/>
                </a:solidFill>
                <a:latin typeface="+mn-lt"/>
                <a:cs typeface="Arial" charset="0"/>
              </a:rPr>
              <a:t>flora</a:t>
            </a:r>
          </a:p>
          <a:p>
            <a:pPr lvl="2" defTabSz="914400" eaLnBrk="1" hangingPunct="1">
              <a:defRPr/>
            </a:pPr>
            <a:r>
              <a:rPr lang="en-US" sz="2200" i="1" dirty="0">
                <a:solidFill>
                  <a:schemeClr val="bg1"/>
                </a:solidFill>
                <a:latin typeface="+mn-lt"/>
                <a:cs typeface="Arial" charset="0"/>
              </a:rPr>
              <a:t>Candida spp.</a:t>
            </a:r>
          </a:p>
          <a:p>
            <a:pPr lvl="2" defTabSz="914400" eaLnBrk="1" hangingPunct="1">
              <a:defRPr/>
            </a:pPr>
            <a:r>
              <a:rPr lang="en-US" sz="2200" dirty="0">
                <a:solidFill>
                  <a:schemeClr val="bg1"/>
                </a:solidFill>
                <a:latin typeface="+mn-lt"/>
                <a:cs typeface="Arial" charset="0"/>
              </a:rPr>
              <a:t> Other yeast</a:t>
            </a:r>
          </a:p>
          <a:p>
            <a:pPr lvl="1" defTabSz="914400" eaLnBrk="1" hangingPunct="1">
              <a:defRPr/>
            </a:pPr>
            <a:endParaRPr lang="en-US" i="1" dirty="0">
              <a:solidFill>
                <a:schemeClr val="bg1"/>
              </a:solidFill>
              <a:latin typeface="Constantia" pitchFamily="18" charset="0"/>
              <a:cs typeface="Arial" charset="0"/>
            </a:endParaRPr>
          </a:p>
        </p:txBody>
      </p:sp>
      <p:sp>
        <p:nvSpPr>
          <p:cNvPr id="12291" name="Rectangle 9"/>
          <p:cNvSpPr>
            <a:spLocks noChangeArrowheads="1"/>
          </p:cNvSpPr>
          <p:nvPr/>
        </p:nvSpPr>
        <p:spPr bwMode="auto">
          <a:xfrm>
            <a:off x="190500" y="4979313"/>
            <a:ext cx="58293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 eaLnBrk="1" hangingPunct="1"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FFC000"/>
                </a:solidFill>
                <a:latin typeface="+mn-lt"/>
                <a:cs typeface="Arial" charset="0"/>
              </a:rPr>
              <a:t>Other </a:t>
            </a:r>
            <a:r>
              <a:rPr lang="en-US" sz="2200" dirty="0" smtClean="0">
                <a:solidFill>
                  <a:srgbClr val="FFC000"/>
                </a:solidFill>
                <a:latin typeface="+mn-lt"/>
                <a:cs typeface="Arial" charset="0"/>
              </a:rPr>
              <a:t>fungi</a:t>
            </a:r>
            <a:endParaRPr lang="en-US" sz="2200" dirty="0">
              <a:solidFill>
                <a:srgbClr val="FFC000"/>
              </a:solidFill>
              <a:latin typeface="+mn-lt"/>
              <a:cs typeface="Arial" charset="0"/>
            </a:endParaRPr>
          </a:p>
        </p:txBody>
      </p:sp>
      <p:sp>
        <p:nvSpPr>
          <p:cNvPr id="12292" name="Rectangle 10"/>
          <p:cNvSpPr>
            <a:spLocks noChangeArrowheads="1"/>
          </p:cNvSpPr>
          <p:nvPr/>
        </p:nvSpPr>
        <p:spPr bwMode="auto">
          <a:xfrm>
            <a:off x="4191000" y="3854450"/>
            <a:ext cx="4876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defTabSz="914400" eaLnBrk="1" hangingPunct="1"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+mn-lt"/>
                <a:cs typeface="Arial" charset="0"/>
              </a:rPr>
              <a:t>•</a:t>
            </a:r>
            <a:endParaRPr lang="en-US" sz="2200" i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  <p:sp>
        <p:nvSpPr>
          <p:cNvPr id="12293" name="Text Box 12"/>
          <p:cNvSpPr txBox="1">
            <a:spLocks noChangeArrowheads="1"/>
          </p:cNvSpPr>
          <p:nvPr/>
        </p:nvSpPr>
        <p:spPr bwMode="auto">
          <a:xfrm>
            <a:off x="419100" y="733425"/>
            <a:ext cx="67818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1" hangingPunct="1">
              <a:spcBef>
                <a:spcPct val="50000"/>
              </a:spcBef>
              <a:defRPr/>
            </a:pP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The Fungi</a:t>
            </a:r>
          </a:p>
        </p:txBody>
      </p:sp>
      <p:sp>
        <p:nvSpPr>
          <p:cNvPr id="12294" name="Rectangle 9"/>
          <p:cNvSpPr>
            <a:spLocks noChangeArrowheads="1"/>
          </p:cNvSpPr>
          <p:nvPr/>
        </p:nvSpPr>
        <p:spPr bwMode="auto">
          <a:xfrm>
            <a:off x="4648200" y="1371600"/>
            <a:ext cx="3962400" cy="3447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1" hangingPunct="1">
              <a:defRPr/>
            </a:pPr>
            <a:r>
              <a:rPr lang="en-US" dirty="0">
                <a:latin typeface="Constantia" pitchFamily="18" charset="0"/>
                <a:cs typeface="Arial" charset="0"/>
              </a:rPr>
              <a:t> </a:t>
            </a:r>
          </a:p>
          <a:p>
            <a:pPr defTabSz="914400" eaLnBrk="1" hangingPunct="1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+mn-lt"/>
                <a:cs typeface="Calibri" pitchFamily="34" charset="0"/>
              </a:rPr>
              <a:t>B)  Primary </a:t>
            </a:r>
            <a:r>
              <a:rPr lang="en-US" sz="2400" b="1" dirty="0">
                <a:solidFill>
                  <a:srgbClr val="FFFF00"/>
                </a:solidFill>
                <a:latin typeface="+mn-lt"/>
                <a:cs typeface="Calibri" pitchFamily="34" charset="0"/>
              </a:rPr>
              <a:t>Pathogens</a:t>
            </a:r>
          </a:p>
          <a:p>
            <a:pPr marL="800100" lvl="1" indent="-342900" defTabSz="914400" eaLnBrk="1" hangingPunct="1">
              <a:buFont typeface="Wingdings" charset="2"/>
              <a:buChar char="§"/>
              <a:defRPr/>
            </a:pPr>
            <a:r>
              <a:rPr lang="en-US" sz="2200" dirty="0" err="1" smtClean="0">
                <a:solidFill>
                  <a:srgbClr val="FFC000"/>
                </a:solidFill>
                <a:latin typeface="+mn-lt"/>
                <a:cs typeface="Calibri" pitchFamily="34" charset="0"/>
              </a:rPr>
              <a:t>Dermatophytes</a:t>
            </a:r>
            <a:endParaRPr lang="en-US" sz="2200" dirty="0" smtClean="0">
              <a:solidFill>
                <a:srgbClr val="FFC000"/>
              </a:solidFill>
              <a:latin typeface="+mn-lt"/>
              <a:cs typeface="Calibri" pitchFamily="34" charset="0"/>
            </a:endParaRPr>
          </a:p>
          <a:p>
            <a:pPr marL="800100" lvl="1" indent="-342900" defTabSz="914400" eaLnBrk="1" hangingPunct="1">
              <a:buFont typeface="Wingdings" charset="2"/>
              <a:buChar char="§"/>
              <a:defRPr/>
            </a:pPr>
            <a:r>
              <a:rPr lang="en-US" sz="2200" dirty="0" smtClean="0">
                <a:solidFill>
                  <a:srgbClr val="FFC000"/>
                </a:solidFill>
                <a:latin typeface="+mn-lt"/>
                <a:cs typeface="Arial" charset="0"/>
              </a:rPr>
              <a:t>Endemic </a:t>
            </a:r>
            <a:r>
              <a:rPr lang="en-US" sz="2200" dirty="0">
                <a:solidFill>
                  <a:srgbClr val="FFC000"/>
                </a:solidFill>
                <a:latin typeface="+mn-lt"/>
                <a:cs typeface="Arial" charset="0"/>
              </a:rPr>
              <a:t>geographically restricted</a:t>
            </a:r>
          </a:p>
          <a:p>
            <a:pPr lvl="2" defTabSz="914400" eaLnBrk="1" hangingPunct="1">
              <a:defRPr/>
            </a:pPr>
            <a:r>
              <a:rPr lang="en-US" sz="2200" dirty="0">
                <a:solidFill>
                  <a:schemeClr val="bg1"/>
                </a:solidFill>
                <a:latin typeface="+mn-lt"/>
                <a:cs typeface="Arial" charset="0"/>
              </a:rPr>
              <a:t>- </a:t>
            </a:r>
            <a:r>
              <a:rPr lang="en-US" sz="2200" i="1" dirty="0" err="1">
                <a:solidFill>
                  <a:schemeClr val="bg1"/>
                </a:solidFill>
                <a:latin typeface="+mn-lt"/>
                <a:cs typeface="Arial" charset="0"/>
              </a:rPr>
              <a:t>Histoplasma</a:t>
            </a:r>
            <a:r>
              <a:rPr lang="en-US" sz="2200" i="1" dirty="0">
                <a:solidFill>
                  <a:schemeClr val="bg1"/>
                </a:solidFill>
                <a:latin typeface="+mn-lt"/>
                <a:cs typeface="Arial" charset="0"/>
              </a:rPr>
              <a:t> spp.</a:t>
            </a:r>
          </a:p>
          <a:p>
            <a:pPr lvl="2" defTabSz="914400" eaLnBrk="1" hangingPunct="1">
              <a:defRPr/>
            </a:pPr>
            <a:r>
              <a:rPr lang="en-US" sz="2200" i="1" dirty="0">
                <a:solidFill>
                  <a:schemeClr val="bg1"/>
                </a:solidFill>
                <a:latin typeface="+mn-lt"/>
                <a:cs typeface="Arial" charset="0"/>
              </a:rPr>
              <a:t>- </a:t>
            </a:r>
            <a:r>
              <a:rPr lang="en-US" sz="2200" i="1" dirty="0" err="1">
                <a:solidFill>
                  <a:schemeClr val="bg1"/>
                </a:solidFill>
                <a:latin typeface="+mn-lt"/>
                <a:cs typeface="Arial" charset="0"/>
              </a:rPr>
              <a:t>Blastomyces</a:t>
            </a:r>
            <a:r>
              <a:rPr lang="en-US" sz="2200" i="1" dirty="0">
                <a:solidFill>
                  <a:schemeClr val="bg1"/>
                </a:solidFill>
                <a:latin typeface="+mn-lt"/>
                <a:cs typeface="Arial" charset="0"/>
              </a:rPr>
              <a:t> spp.</a:t>
            </a:r>
          </a:p>
          <a:p>
            <a:pPr lvl="2" defTabSz="914400" eaLnBrk="1" hangingPunct="1">
              <a:buFontTx/>
              <a:buChar char="-"/>
              <a:defRPr/>
            </a:pPr>
            <a:r>
              <a:rPr lang="en-US" sz="2200" i="1" dirty="0" err="1">
                <a:solidFill>
                  <a:schemeClr val="bg1"/>
                </a:solidFill>
                <a:latin typeface="+mn-lt"/>
                <a:cs typeface="Arial" charset="0"/>
              </a:rPr>
              <a:t>Coccidioides</a:t>
            </a:r>
            <a:r>
              <a:rPr lang="en-US" sz="2200" i="1" dirty="0">
                <a:solidFill>
                  <a:schemeClr val="bg1"/>
                </a:solidFill>
                <a:latin typeface="+mn-lt"/>
                <a:cs typeface="Arial" charset="0"/>
              </a:rPr>
              <a:t> spp.</a:t>
            </a:r>
          </a:p>
          <a:p>
            <a:pPr lvl="2" defTabSz="914400" eaLnBrk="1" hangingPunct="1">
              <a:buFontTx/>
              <a:buChar char="-"/>
              <a:defRPr/>
            </a:pPr>
            <a:r>
              <a:rPr lang="en-US" sz="2200" i="1" dirty="0" err="1">
                <a:solidFill>
                  <a:schemeClr val="bg1"/>
                </a:solidFill>
                <a:latin typeface="+mn-lt"/>
                <a:cs typeface="Arial" charset="0"/>
              </a:rPr>
              <a:t>Paracoccidioides</a:t>
            </a:r>
            <a:r>
              <a:rPr lang="en-US" sz="2200" i="1" dirty="0">
                <a:solidFill>
                  <a:schemeClr val="bg1"/>
                </a:solidFill>
                <a:latin typeface="+mn-lt"/>
                <a:cs typeface="Arial" charset="0"/>
              </a:rPr>
              <a:t> </a:t>
            </a:r>
            <a:r>
              <a:rPr lang="en-US" sz="2200" i="1" dirty="0" err="1">
                <a:solidFill>
                  <a:schemeClr val="bg1"/>
                </a:solidFill>
                <a:latin typeface="+mn-lt"/>
                <a:cs typeface="Arial" charset="0"/>
              </a:rPr>
              <a:t>spp</a:t>
            </a:r>
            <a:endParaRPr lang="en-US" sz="2200" i="1" dirty="0">
              <a:solidFill>
                <a:schemeClr val="bg1"/>
              </a:solidFill>
              <a:latin typeface="+mn-lt"/>
              <a:cs typeface="Arial" charset="0"/>
            </a:endParaRPr>
          </a:p>
          <a:p>
            <a:pPr lvl="1" defTabSz="914400" eaLnBrk="1" hangingPunct="1">
              <a:buFont typeface="Arial" charset="0"/>
              <a:buChar char="•"/>
              <a:defRPr/>
            </a:pPr>
            <a:endParaRPr lang="en-US" sz="2200" dirty="0">
              <a:solidFill>
                <a:srgbClr val="FFC000"/>
              </a:solidFill>
              <a:latin typeface="+mn-lt"/>
              <a:cs typeface="Calibri" pitchFamily="34" charset="0"/>
            </a:endParaRPr>
          </a:p>
        </p:txBody>
      </p:sp>
      <p:sp>
        <p:nvSpPr>
          <p:cNvPr id="12295" name="Rectangle 8"/>
          <p:cNvSpPr>
            <a:spLocks noChangeArrowheads="1"/>
          </p:cNvSpPr>
          <p:nvPr/>
        </p:nvSpPr>
        <p:spPr bwMode="auto">
          <a:xfrm>
            <a:off x="-228600" y="2971800"/>
            <a:ext cx="44005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defTabSz="914400" eaLnBrk="1" hangingPunct="1"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FFC000"/>
                </a:solidFill>
                <a:latin typeface="+mn-lt"/>
                <a:cs typeface="Calibri" pitchFamily="34" charset="0"/>
              </a:rPr>
              <a:t>Ubiquitous in our environment</a:t>
            </a:r>
          </a:p>
          <a:p>
            <a:pPr lvl="2" defTabSz="914400" eaLnBrk="1" hangingPunct="1">
              <a:defRPr/>
            </a:pPr>
            <a:r>
              <a:rPr lang="en-US" sz="2200" i="1" dirty="0">
                <a:solidFill>
                  <a:srgbClr val="FFFFFF"/>
                </a:solidFill>
                <a:latin typeface="+mn-lt"/>
                <a:cs typeface="Calibri" pitchFamily="34" charset="0"/>
              </a:rPr>
              <a:t>Aspergillus spp.</a:t>
            </a:r>
          </a:p>
          <a:p>
            <a:pPr lvl="2" defTabSz="914400" eaLnBrk="1" hangingPunct="1">
              <a:defRPr/>
            </a:pPr>
            <a:r>
              <a:rPr lang="en-US" sz="2200" i="1" dirty="0" err="1">
                <a:solidFill>
                  <a:srgbClr val="FFFFFF"/>
                </a:solidFill>
                <a:latin typeface="+mn-lt"/>
                <a:cs typeface="Calibri" pitchFamily="34" charset="0"/>
              </a:rPr>
              <a:t>Zygomycetes</a:t>
            </a:r>
            <a:r>
              <a:rPr lang="en-US" sz="2200" i="1" dirty="0">
                <a:solidFill>
                  <a:srgbClr val="FFFFFF"/>
                </a:solidFill>
                <a:latin typeface="+mn-lt"/>
                <a:cs typeface="Calibri" pitchFamily="34" charset="0"/>
              </a:rPr>
              <a:t> spp</a:t>
            </a:r>
            <a:r>
              <a:rPr lang="en-US" sz="2200" i="1" dirty="0" smtClean="0">
                <a:solidFill>
                  <a:srgbClr val="FFFFFF"/>
                </a:solidFill>
                <a:latin typeface="+mn-lt"/>
                <a:cs typeface="Calibri" pitchFamily="34" charset="0"/>
              </a:rPr>
              <a:t>.</a:t>
            </a:r>
            <a:endParaRPr lang="en-US" sz="2200" i="1" dirty="0">
              <a:solidFill>
                <a:srgbClr val="FFFFFF"/>
              </a:solidFill>
              <a:latin typeface="+mn-lt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33400" y="463550"/>
            <a:ext cx="7851648" cy="838200"/>
          </a:xfrm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2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Diagnosis of fungal infection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4294967295"/>
          </p:nvPr>
        </p:nvSpPr>
        <p:spPr>
          <a:xfrm>
            <a:off x="533400" y="1647825"/>
            <a:ext cx="7854950" cy="4086225"/>
          </a:xfrm>
        </p:spPr>
        <p:txBody>
          <a:bodyPr lIns="0" rIns="18288"/>
          <a:lstStyle/>
          <a:p>
            <a:pPr marL="0" indent="0" defTabSz="914400" eaLnBrk="1" hangingPunct="1">
              <a:lnSpc>
                <a:spcPct val="90000"/>
              </a:lnSpc>
              <a:buClr>
                <a:srgbClr val="FFFF00"/>
              </a:buClr>
              <a:buFont typeface="Arial" pitchFamily="34" charset="0"/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Clinical features </a:t>
            </a:r>
            <a:r>
              <a:rPr lang="en-US" sz="2400" dirty="0" smtClean="0">
                <a:solidFill>
                  <a:schemeClr val="bg1"/>
                </a:solidFill>
              </a:rPr>
              <a:t>(clinical presentation)</a:t>
            </a:r>
          </a:p>
          <a:p>
            <a:pPr marL="800100" lvl="2" indent="0" defTabSz="914400" eaLnBrk="1" hangingPunct="1">
              <a:lnSpc>
                <a:spcPct val="90000"/>
              </a:lnSpc>
              <a:buClr>
                <a:srgbClr val="FFFF00"/>
              </a:buClr>
              <a:buFont typeface="Arial" pitchFamily="34" charset="0"/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                 History, risk factors, etc.</a:t>
            </a:r>
          </a:p>
          <a:p>
            <a:pPr marL="0" indent="0" defTabSz="91440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Imaging</a:t>
            </a:r>
          </a:p>
          <a:p>
            <a:pPr marL="914400" lvl="2" indent="0" defTabSz="91440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dirty="0" smtClean="0">
                <a:solidFill>
                  <a:schemeClr val="bg1"/>
                </a:solidFill>
              </a:rPr>
              <a:t>Good value in diagnosis and therapy monitoring</a:t>
            </a:r>
          </a:p>
          <a:p>
            <a:pPr marL="914400" lvl="2" indent="0" defTabSz="914400" eaLnBrk="1" hangingPunct="1">
              <a:lnSpc>
                <a:spcPct val="90000"/>
              </a:lnSpc>
              <a:buFont typeface="Arial" pitchFamily="34" charset="0"/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defTabSz="91440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Lab Investigations</a:t>
            </a:r>
          </a:p>
          <a:p>
            <a:pPr marL="914400" lvl="2" indent="0" defTabSz="91440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dirty="0" smtClean="0">
                <a:solidFill>
                  <a:schemeClr val="bg1"/>
                </a:solidFill>
              </a:rPr>
              <a:t>Histopathology</a:t>
            </a:r>
          </a:p>
          <a:p>
            <a:pPr marL="914400" lvl="2" indent="0" defTabSz="91440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dirty="0" smtClean="0">
                <a:solidFill>
                  <a:schemeClr val="bg1"/>
                </a:solidFill>
              </a:rPr>
              <a:t>Microbiology</a:t>
            </a:r>
            <a:endParaRPr lang="en-US" sz="3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33400" y="1371600"/>
            <a:ext cx="7851648" cy="1828800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defTabSz="914400" fontAlgn="auto">
              <a:spcAft>
                <a:spcPts val="0"/>
              </a:spcAft>
              <a:defRPr/>
            </a:pPr>
            <a:r>
              <a:rPr lang="en-US" sz="4800" kern="1200" dirty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Antifungal agents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57200" y="685800"/>
            <a:ext cx="7851648" cy="609600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2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Targets for antifungal agents</a:t>
            </a: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7772400" cy="5293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defTabSz="914400" eaLnBrk="1" hangingPunct="1">
              <a:buFont typeface="Wingdings" charset="2"/>
              <a:buChar char="Ø"/>
              <a:defRPr/>
            </a:pPr>
            <a:r>
              <a:rPr lang="en-US" sz="2400" b="1" dirty="0">
                <a:solidFill>
                  <a:srgbClr val="FFFF00"/>
                </a:solidFill>
                <a:latin typeface="+mn-lt"/>
                <a:cs typeface="Arial" charset="0"/>
              </a:rPr>
              <a:t>Cell membrane</a:t>
            </a:r>
          </a:p>
          <a:p>
            <a:pPr lvl="1" defTabSz="914400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  • </a:t>
            </a:r>
            <a:r>
              <a:rPr lang="en-US" sz="2400" dirty="0" err="1" smtClean="0">
                <a:solidFill>
                  <a:schemeClr val="bg1"/>
                </a:solidFill>
                <a:latin typeface="+mn-lt"/>
                <a:cs typeface="Arial" charset="0"/>
              </a:rPr>
              <a:t>Polyene</a:t>
            </a:r>
            <a:endParaRPr lang="en-US" sz="2400" dirty="0">
              <a:solidFill>
                <a:schemeClr val="bg1"/>
              </a:solidFill>
              <a:latin typeface="+mn-lt"/>
              <a:cs typeface="Arial" charset="0"/>
            </a:endParaRPr>
          </a:p>
          <a:p>
            <a:pPr lvl="1" defTabSz="914400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  •</a:t>
            </a:r>
            <a:r>
              <a:rPr lang="en-US" sz="2400" dirty="0">
                <a:solidFill>
                  <a:srgbClr val="FFFF00"/>
                </a:solidFill>
                <a:latin typeface="+mn-lt"/>
                <a:cs typeface="Arial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+mn-lt"/>
                <a:cs typeface="Arial" charset="0"/>
              </a:rPr>
              <a:t>Azole</a:t>
            </a:r>
          </a:p>
          <a:p>
            <a:pPr lvl="2" defTabSz="914400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    </a:t>
            </a:r>
            <a:endParaRPr lang="en-US" sz="2400" dirty="0" smtClean="0">
              <a:solidFill>
                <a:schemeClr val="bg1"/>
              </a:solidFill>
              <a:latin typeface="+mn-lt"/>
              <a:cs typeface="Arial" charset="0"/>
            </a:endParaRPr>
          </a:p>
          <a:p>
            <a:pPr marL="457200" indent="-457200" defTabSz="914400" eaLnBrk="1" hangingPunct="1">
              <a:buFont typeface="Wingdings" charset="2"/>
              <a:buChar char="Ø"/>
              <a:defRPr/>
            </a:pPr>
            <a:r>
              <a:rPr lang="en-US" sz="2400" b="1" dirty="0">
                <a:solidFill>
                  <a:srgbClr val="FFFF00"/>
                </a:solidFill>
                <a:cs typeface="Calibri" pitchFamily="34" charset="0"/>
              </a:rPr>
              <a:t>Cell </a:t>
            </a:r>
            <a:r>
              <a:rPr lang="en-US" sz="2400" b="1" dirty="0" smtClean="0">
                <a:solidFill>
                  <a:srgbClr val="FFFF00"/>
                </a:solidFill>
                <a:cs typeface="Calibri" pitchFamily="34" charset="0"/>
              </a:rPr>
              <a:t>wall</a:t>
            </a:r>
            <a:endParaRPr lang="en-US" sz="2400" dirty="0">
              <a:solidFill>
                <a:schemeClr val="bg1"/>
              </a:solidFill>
              <a:cs typeface="Calibri" pitchFamily="34" charset="0"/>
            </a:endParaRPr>
          </a:p>
          <a:p>
            <a:pPr lvl="1" defTabSz="914400" eaLnBrk="1" hangingPunct="1">
              <a:defRPr/>
            </a:pPr>
            <a:r>
              <a:rPr lang="en-US" sz="2400" dirty="0">
                <a:solidFill>
                  <a:schemeClr val="bg1"/>
                </a:solidFill>
                <a:cs typeface="Calibri" pitchFamily="34" charset="0"/>
              </a:rPr>
              <a:t>  • </a:t>
            </a:r>
            <a:r>
              <a:rPr lang="en-US" sz="2400" dirty="0" err="1">
                <a:solidFill>
                  <a:schemeClr val="bg1"/>
                </a:solidFill>
                <a:cs typeface="Calibri" pitchFamily="34" charset="0"/>
              </a:rPr>
              <a:t>Echinocandins</a:t>
            </a:r>
            <a:endParaRPr lang="en-US" sz="2400" dirty="0">
              <a:solidFill>
                <a:schemeClr val="bg1"/>
              </a:solidFill>
              <a:cs typeface="Calibri" pitchFamily="34" charset="0"/>
            </a:endParaRPr>
          </a:p>
          <a:p>
            <a:pPr lvl="3" defTabSz="914400" eaLnBrk="1" hangingPunct="1">
              <a:buFont typeface="Arial" charset="0"/>
              <a:buChar char="–"/>
              <a:defRPr/>
            </a:pPr>
            <a:r>
              <a:rPr lang="en-US" sz="2400" dirty="0">
                <a:solidFill>
                  <a:schemeClr val="bg1"/>
                </a:solidFill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cs typeface="Calibri" pitchFamily="34" charset="0"/>
              </a:rPr>
              <a:t>Caspofungin</a:t>
            </a:r>
            <a:endParaRPr lang="en-US" sz="2400" dirty="0">
              <a:solidFill>
                <a:schemeClr val="bg1"/>
              </a:solidFill>
              <a:cs typeface="Calibri" pitchFamily="34" charset="0"/>
            </a:endParaRPr>
          </a:p>
          <a:p>
            <a:pPr lvl="3" defTabSz="914400" eaLnBrk="1" hangingPunct="1">
              <a:buFont typeface="Arial" charset="0"/>
              <a:buChar char="–"/>
              <a:defRPr/>
            </a:pPr>
            <a:r>
              <a:rPr lang="en-US" sz="2400" dirty="0">
                <a:solidFill>
                  <a:schemeClr val="bg1"/>
                </a:solidFill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cs typeface="Calibri" pitchFamily="34" charset="0"/>
              </a:rPr>
              <a:t>Micafungin</a:t>
            </a:r>
            <a:endParaRPr lang="en-US" sz="2400" dirty="0">
              <a:solidFill>
                <a:schemeClr val="bg1"/>
              </a:solidFill>
              <a:cs typeface="Calibri" pitchFamily="34" charset="0"/>
            </a:endParaRPr>
          </a:p>
          <a:p>
            <a:pPr lvl="3" defTabSz="914400" eaLnBrk="1" hangingPunct="1">
              <a:buFont typeface="Arial" charset="0"/>
              <a:buChar char="–"/>
              <a:defRPr/>
            </a:pPr>
            <a:r>
              <a:rPr lang="en-US" sz="2400" dirty="0">
                <a:solidFill>
                  <a:schemeClr val="bg1"/>
                </a:solidFill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cs typeface="Calibri" pitchFamily="34" charset="0"/>
              </a:rPr>
              <a:t>Anidulafungin</a:t>
            </a:r>
            <a:endParaRPr lang="en-US" sz="2400" dirty="0" smtClean="0">
              <a:solidFill>
                <a:schemeClr val="bg1"/>
              </a:solidFill>
              <a:cs typeface="Calibri" pitchFamily="34" charset="0"/>
            </a:endParaRPr>
          </a:p>
          <a:p>
            <a:pPr lvl="3" defTabSz="914400" eaLnBrk="1" hangingPunct="1">
              <a:buFont typeface="Arial" charset="0"/>
              <a:buChar char="–"/>
              <a:defRPr/>
            </a:pPr>
            <a:endParaRPr lang="en-US" sz="2400" dirty="0">
              <a:solidFill>
                <a:schemeClr val="bg1"/>
              </a:solidFill>
              <a:cs typeface="Calibri" pitchFamily="34" charset="0"/>
            </a:endParaRPr>
          </a:p>
          <a:p>
            <a:pPr marL="457200" indent="-457200" defTabSz="914400" eaLnBrk="1" hangingPunct="1">
              <a:buFont typeface="Wingdings" charset="2"/>
              <a:buChar char="Ø"/>
              <a:defRPr/>
            </a:pPr>
            <a:r>
              <a:rPr lang="en-US" sz="2400" b="1" dirty="0">
                <a:solidFill>
                  <a:srgbClr val="FFFF00"/>
                </a:solidFill>
                <a:cs typeface="Calibri" pitchFamily="34" charset="0"/>
              </a:rPr>
              <a:t>DNA/RNA </a:t>
            </a:r>
            <a:r>
              <a:rPr lang="en-US" sz="2400" b="1" dirty="0" smtClean="0">
                <a:solidFill>
                  <a:srgbClr val="FFFF00"/>
                </a:solidFill>
                <a:cs typeface="Calibri" pitchFamily="34" charset="0"/>
              </a:rPr>
              <a:t>synthesis</a:t>
            </a:r>
            <a:endParaRPr lang="en-US" sz="2400" dirty="0">
              <a:solidFill>
                <a:schemeClr val="bg1"/>
              </a:solidFill>
              <a:cs typeface="Calibri" pitchFamily="34" charset="0"/>
            </a:endParaRPr>
          </a:p>
          <a:p>
            <a:pPr lvl="1" defTabSz="914400" eaLnBrk="1" hangingPunct="1">
              <a:buFont typeface="Arial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  <a:cs typeface="Calibri" pitchFamily="34" charset="0"/>
              </a:rPr>
              <a:t> Pyrimidine analogues</a:t>
            </a:r>
          </a:p>
          <a:p>
            <a:pPr lvl="2" defTabSz="914400" eaLnBrk="1" hangingPunct="1">
              <a:defRPr/>
            </a:pPr>
            <a:r>
              <a:rPr lang="en-US" sz="2400" dirty="0">
                <a:solidFill>
                  <a:schemeClr val="bg1"/>
                </a:solidFill>
                <a:cs typeface="Calibri" pitchFamily="34" charset="0"/>
              </a:rPr>
              <a:t>  - </a:t>
            </a:r>
            <a:r>
              <a:rPr lang="en-US" sz="2400" dirty="0" err="1" smtClean="0">
                <a:solidFill>
                  <a:schemeClr val="bg1"/>
                </a:solidFill>
                <a:cs typeface="Calibri" pitchFamily="34" charset="0"/>
              </a:rPr>
              <a:t>Flucytosine</a:t>
            </a:r>
            <a:endParaRPr lang="en-US" sz="2000" b="1" dirty="0">
              <a:latin typeface="Constantia" pitchFamily="18" charset="0"/>
              <a:cs typeface="Arial" charset="0"/>
            </a:endParaRPr>
          </a:p>
          <a:p>
            <a:pPr lvl="1" defTabSz="914400" eaLnBrk="1" hangingPunct="1">
              <a:defRPr/>
            </a:pPr>
            <a:r>
              <a:rPr lang="en-US" sz="2000" b="1" dirty="0">
                <a:latin typeface="Constantia" pitchFamily="18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04800" y="381000"/>
            <a:ext cx="7851648" cy="838200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200" b="1" kern="1200" dirty="0" err="1" smtClean="0">
                <a:solidFill>
                  <a:srgbClr val="FFFF66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Polyenes</a:t>
            </a:r>
            <a:endParaRPr lang="en-US" sz="3200" b="1" kern="1200" dirty="0">
              <a:solidFill>
                <a:srgbClr val="FFFF6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304800" y="1676400"/>
            <a:ext cx="8610600" cy="4164012"/>
          </a:xfrm>
        </p:spPr>
        <p:txBody>
          <a:bodyPr lIns="0" rIns="18288"/>
          <a:lstStyle/>
          <a:p>
            <a:pPr lvl="2" defTabSz="914400" eaLnBrk="1" hangingPunct="1"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Amphotericin B, lipid formulations</a:t>
            </a:r>
          </a:p>
          <a:p>
            <a:pPr lvl="2" defTabSz="914400" eaLnBrk="1" hangingPunct="1">
              <a:defRPr/>
            </a:pPr>
            <a:r>
              <a:rPr lang="en-US" dirty="0" err="1" smtClean="0">
                <a:solidFill>
                  <a:schemeClr val="bg1"/>
                </a:solidFill>
                <a:cs typeface="Arial" charset="0"/>
              </a:rPr>
              <a:t>Nystatin</a:t>
            </a:r>
            <a:r>
              <a:rPr lang="en-US" dirty="0" smtClean="0">
                <a:solidFill>
                  <a:schemeClr val="bg1"/>
                </a:solidFill>
                <a:cs typeface="Arial" charset="0"/>
              </a:rPr>
              <a:t> </a:t>
            </a:r>
            <a:r>
              <a:rPr lang="en-US" dirty="0">
                <a:solidFill>
                  <a:schemeClr val="bg1"/>
                </a:solidFill>
                <a:cs typeface="Arial" charset="0"/>
              </a:rPr>
              <a:t/>
            </a:r>
            <a:br>
              <a:rPr lang="en-US" dirty="0">
                <a:solidFill>
                  <a:schemeClr val="bg1"/>
                </a:solidFill>
                <a:cs typeface="Arial" charset="0"/>
              </a:rPr>
            </a:b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 marL="273050" indent="-273050" defTabSz="914400" eaLnBrk="1" hangingPunct="1">
              <a:buFont typeface="Arial" pitchFamily="34" charset="0"/>
              <a:buNone/>
            </a:pPr>
            <a:endParaRPr lang="en-US" sz="2600" b="1" dirty="0" smtClean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Mechanism of Action </a:t>
            </a:r>
            <a:r>
              <a:rPr lang="en-US" sz="2800" kern="1200" dirty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Amphotericin B </a:t>
            </a:r>
            <a:r>
              <a:rPr lang="en-US" sz="2800" dirty="0" smtClean="0">
                <a:solidFill>
                  <a:srgbClr val="FFFF00"/>
                </a:solidFill>
              </a:rPr>
              <a:t>(MOA):  </a:t>
            </a:r>
          </a:p>
          <a:p>
            <a:pPr defTabSz="914400" eaLnBrk="1" hangingPunct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    Binds to </a:t>
            </a:r>
            <a:r>
              <a:rPr lang="en-US" sz="2000" dirty="0" err="1" smtClean="0">
                <a:solidFill>
                  <a:schemeClr val="bg1"/>
                </a:solidFill>
              </a:rPr>
              <a:t>ergosterol</a:t>
            </a:r>
            <a:r>
              <a:rPr lang="en-US" sz="2000" dirty="0" smtClean="0">
                <a:solidFill>
                  <a:schemeClr val="bg1"/>
                </a:solidFill>
              </a:rPr>
              <a:t> within the fungal cell membrane resulting in formation of pores which permit leakage of intracellular contents, and lead to death .  </a:t>
            </a:r>
          </a:p>
          <a:p>
            <a:pPr marL="273050" indent="-273050" defTabSz="914400" eaLnBrk="1" hangingPunct="1">
              <a:buFont typeface="Arial" pitchFamily="34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buFont typeface="Arial" pitchFamily="34" charset="0"/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 defTabSz="914400" eaLnBrk="1" hangingPunct="1">
              <a:buFont typeface="Wingdings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</a:rPr>
              <a:t>Amphotericin B has an broad antifungal spectrum which includes most fungi that cause human disease</a:t>
            </a:r>
          </a:p>
          <a:p>
            <a:pPr marL="273050" indent="-273050" defTabSz="914400" eaLnBrk="1" hangingPunct="1"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ChangeArrowheads="1"/>
          </p:cNvSpPr>
          <p:nvPr/>
        </p:nvSpPr>
        <p:spPr bwMode="auto">
          <a:xfrm>
            <a:off x="685800" y="1676400"/>
            <a:ext cx="8077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defTabSz="914400" eaLnBrk="1" hangingPunct="1">
              <a:buFont typeface="Arial"/>
              <a:buChar char="•"/>
              <a:defRPr/>
            </a:pPr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Fluconazole</a:t>
            </a:r>
          </a:p>
          <a:p>
            <a:pPr marL="285750" indent="-285750" defTabSz="914400" eaLnBrk="1" hangingPunct="1">
              <a:buFont typeface="Arial"/>
              <a:buChar char="•"/>
              <a:defRPr/>
            </a:pPr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Ketoconazole </a:t>
            </a:r>
          </a:p>
          <a:p>
            <a:pPr marL="285750" indent="-285750" defTabSz="914400" eaLnBrk="1" hangingPunct="1">
              <a:buFont typeface="Arial"/>
              <a:buChar char="•"/>
              <a:defRPr/>
            </a:pPr>
            <a:r>
              <a:rPr lang="en-US" sz="1600" dirty="0" err="1" smtClean="0">
                <a:solidFill>
                  <a:schemeClr val="bg1"/>
                </a:solidFill>
                <a:cs typeface="Arial" charset="0"/>
              </a:rPr>
              <a:t>Itraconazole</a:t>
            </a:r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 </a:t>
            </a:r>
            <a:endParaRPr lang="en-US" sz="1600" dirty="0">
              <a:solidFill>
                <a:schemeClr val="bg1"/>
              </a:solidFill>
              <a:cs typeface="Arial" charset="0"/>
            </a:endParaRPr>
          </a:p>
          <a:p>
            <a:pPr marL="285750" indent="-285750" defTabSz="914400" eaLnBrk="1" hangingPunct="1">
              <a:buFont typeface="Arial"/>
              <a:buChar char="•"/>
              <a:defRPr/>
            </a:pPr>
            <a:r>
              <a:rPr lang="en-US" sz="1600" dirty="0" err="1" smtClean="0">
                <a:solidFill>
                  <a:schemeClr val="bg1"/>
                </a:solidFill>
                <a:cs typeface="Arial" charset="0"/>
              </a:rPr>
              <a:t>Voriconazole</a:t>
            </a:r>
            <a:endParaRPr lang="en-US" sz="1600" dirty="0" smtClean="0">
              <a:solidFill>
                <a:schemeClr val="bg1"/>
              </a:solidFill>
              <a:cs typeface="Arial" charset="0"/>
            </a:endParaRPr>
          </a:p>
          <a:p>
            <a:pPr marL="285750" indent="-285750" defTabSz="914400" eaLnBrk="1" hangingPunct="1">
              <a:buFont typeface="Arial"/>
              <a:buChar char="•"/>
              <a:defRPr/>
            </a:pPr>
            <a:r>
              <a:rPr lang="en-US" sz="1600" dirty="0" err="1" smtClean="0">
                <a:solidFill>
                  <a:schemeClr val="bg1"/>
                </a:solidFill>
                <a:cs typeface="Arial" charset="0"/>
              </a:rPr>
              <a:t>Posaconazole</a:t>
            </a:r>
            <a:endParaRPr lang="en-US" sz="1600" dirty="0">
              <a:solidFill>
                <a:schemeClr val="bg1"/>
              </a:solidFill>
              <a:cs typeface="Arial" charset="0"/>
            </a:endParaRPr>
          </a:p>
          <a:p>
            <a:pPr marL="285750" indent="-285750" defTabSz="914400" eaLnBrk="1" hangingPunct="1">
              <a:buFont typeface="Arial"/>
              <a:buChar char="•"/>
              <a:defRPr/>
            </a:pPr>
            <a:r>
              <a:rPr lang="en-US" sz="1600" dirty="0" err="1" smtClean="0">
                <a:solidFill>
                  <a:schemeClr val="bg1"/>
                </a:solidFill>
                <a:cs typeface="Arial" charset="0"/>
              </a:rPr>
              <a:t>Miconazole</a:t>
            </a:r>
            <a:r>
              <a:rPr lang="en-US" sz="1600" dirty="0">
                <a:solidFill>
                  <a:schemeClr val="bg1"/>
                </a:solidFill>
                <a:cs typeface="Arial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cs typeface="Arial" charset="0"/>
              </a:rPr>
              <a:t>clotrimazole</a:t>
            </a:r>
            <a:r>
              <a:rPr lang="en-US" sz="1600" dirty="0">
                <a:solidFill>
                  <a:schemeClr val="bg1"/>
                </a:solidFill>
                <a:cs typeface="Arial" charset="0"/>
              </a:rPr>
              <a:t> </a:t>
            </a:r>
            <a:endParaRPr lang="en-US" sz="1600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 defTabSz="914400" eaLnBrk="1" hangingPunct="1">
              <a:spcBef>
                <a:spcPct val="20000"/>
              </a:spcBef>
              <a:buFontTx/>
              <a:buChar char="•"/>
            </a:pPr>
            <a:endParaRPr lang="en-US" sz="2400" dirty="0" smtClean="0">
              <a:solidFill>
                <a:srgbClr val="FFFF00"/>
              </a:solidFill>
            </a:endParaRPr>
          </a:p>
          <a:p>
            <a:pPr marL="342900" indent="-342900" defTabSz="914400" eaLnBrk="1" hangingPunct="1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Mechanism </a:t>
            </a:r>
            <a:r>
              <a:rPr lang="en-US" sz="2400" dirty="0">
                <a:solidFill>
                  <a:srgbClr val="FFFF00"/>
                </a:solidFill>
              </a:rPr>
              <a:t>of </a:t>
            </a:r>
            <a:r>
              <a:rPr lang="en-US" sz="2400" dirty="0" smtClean="0">
                <a:solidFill>
                  <a:srgbClr val="FFFF00"/>
                </a:solidFill>
              </a:rPr>
              <a:t>Action</a:t>
            </a:r>
          </a:p>
          <a:p>
            <a:pPr marL="800100" lvl="1" indent="-342900" algn="just" defTabSz="914400" eaLnBrk="1" hangingPunct="1">
              <a:spcBef>
                <a:spcPct val="20000"/>
              </a:spcBef>
            </a:pP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Inhibits synthesis of </a:t>
            </a:r>
            <a:r>
              <a:rPr lang="en-US" sz="2000" dirty="0" err="1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ergosterol</a:t>
            </a: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 the major sterol of fungal cell membrane.</a:t>
            </a:r>
            <a:endParaRPr lang="en-US" sz="2000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ctrTitle" idx="4294967295"/>
          </p:nvPr>
        </p:nvSpPr>
        <p:spPr>
          <a:xfrm>
            <a:off x="285813" y="304800"/>
            <a:ext cx="7851649" cy="914400"/>
          </a:xfrm>
        </p:spPr>
        <p:txBody>
          <a:bodyPr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600" b="1" kern="1200" dirty="0" smtClean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600" b="1" kern="1200" dirty="0" smtClean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b="1" kern="1200" dirty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600" b="1" kern="1200" dirty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6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b="1" kern="1200" dirty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AZOLES</a:t>
            </a:r>
            <a:endParaRPr lang="en-US" sz="3600" b="1" kern="1200" dirty="0"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09600" y="596900"/>
            <a:ext cx="7851648" cy="685800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300" b="1" kern="1200" dirty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Flucytosine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04800" y="1647825"/>
            <a:ext cx="8839200" cy="3457575"/>
          </a:xfrm>
        </p:spPr>
        <p:txBody>
          <a:bodyPr lIns="0" rIns="18288"/>
          <a:lstStyle/>
          <a:p>
            <a:pPr defTabSz="914400" eaLnBrk="1" hangingPunct="1">
              <a:buFont typeface="Arial"/>
              <a:buChar char="•"/>
            </a:pPr>
            <a:r>
              <a:rPr lang="en-US" sz="2600" b="1" dirty="0" smtClean="0">
                <a:solidFill>
                  <a:srgbClr val="FFFF00"/>
                </a:solidFill>
              </a:rPr>
              <a:t> </a:t>
            </a:r>
            <a:r>
              <a:rPr lang="en-US" sz="2400" dirty="0">
                <a:solidFill>
                  <a:srgbClr val="FFFF00"/>
                </a:solidFill>
              </a:rPr>
              <a:t>Mechanism of </a:t>
            </a:r>
            <a:r>
              <a:rPr lang="en-US" sz="2400" dirty="0" smtClean="0">
                <a:solidFill>
                  <a:srgbClr val="FFFF00"/>
                </a:solidFill>
              </a:rPr>
              <a:t>Action</a:t>
            </a:r>
          </a:p>
          <a:p>
            <a:pPr marL="673100" lvl="1" indent="-273050" defTabSz="914400" eaLnBrk="1" hangingPunct="1">
              <a:buNone/>
            </a:pPr>
            <a:r>
              <a:rPr lang="en-US" sz="2000" dirty="0" smtClean="0">
                <a:solidFill>
                  <a:schemeClr val="bg1"/>
                </a:solidFill>
                <a:cs typeface="+mn-cs"/>
              </a:rPr>
              <a:t>Fungal RNA miscoding</a:t>
            </a:r>
          </a:p>
          <a:p>
            <a:pPr marL="639763" lvl="1" indent="-246063" defTabSz="914400" eaLnBrk="1" hangingPunct="1">
              <a:buFont typeface="Arial" pitchFamily="34" charset="0"/>
              <a:buNone/>
            </a:pPr>
            <a:r>
              <a:rPr lang="en-US" sz="2000" dirty="0" smtClean="0">
                <a:solidFill>
                  <a:schemeClr val="bg1"/>
                </a:solidFill>
                <a:cs typeface="+mn-cs"/>
              </a:rPr>
              <a:t>Interfering with DNA synthesis</a:t>
            </a:r>
          </a:p>
          <a:p>
            <a:pPr marL="273050" indent="-273050" defTabSz="914400" eaLnBrk="1" hangingPunct="1">
              <a:lnSpc>
                <a:spcPct val="90000"/>
              </a:lnSpc>
              <a:buNone/>
            </a:pPr>
            <a:endParaRPr lang="en-US" sz="2600" dirty="0" smtClean="0">
              <a:solidFill>
                <a:schemeClr val="bg1"/>
              </a:solidFill>
            </a:endParaRPr>
          </a:p>
          <a:p>
            <a:pPr defTabSz="91440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600" dirty="0" smtClean="0">
                <a:solidFill>
                  <a:srgbClr val="FFFF00"/>
                </a:solidFill>
              </a:rPr>
              <a:t>  Spectrum of Activity </a:t>
            </a:r>
            <a:r>
              <a:rPr lang="en-US" sz="2600" dirty="0" smtClean="0">
                <a:solidFill>
                  <a:schemeClr val="bg1"/>
                </a:solidFill>
              </a:rPr>
              <a:t>(</a:t>
            </a:r>
            <a:r>
              <a:rPr lang="en-GB" sz="2600" dirty="0" smtClean="0">
                <a:solidFill>
                  <a:schemeClr val="bg1"/>
                </a:solidFill>
              </a:rPr>
              <a:t>Restricted spectrum of activity)</a:t>
            </a:r>
            <a:endParaRPr lang="en-US" sz="2600" dirty="0" smtClean="0">
              <a:solidFill>
                <a:schemeClr val="bg1"/>
              </a:solidFill>
            </a:endParaRPr>
          </a:p>
          <a:p>
            <a:pPr marL="639763" lvl="1" indent="-246063" defTabSz="914400" eaLnBrk="1" hangingPunct="1">
              <a:lnSpc>
                <a:spcPct val="90000"/>
              </a:lnSpc>
              <a:buNone/>
            </a:pPr>
            <a:r>
              <a:rPr lang="en-US" sz="2000" dirty="0" smtClean="0">
                <a:solidFill>
                  <a:schemeClr val="bg1"/>
                </a:solidFill>
                <a:cs typeface="+mn-cs"/>
              </a:rPr>
              <a:t>Active against</a:t>
            </a:r>
          </a:p>
          <a:p>
            <a:pPr marL="914400" lvl="2" indent="-246063" defTabSz="914400" eaLnBrk="1" hangingPunct="1">
              <a:lnSpc>
                <a:spcPct val="90000"/>
              </a:lnSpc>
              <a:buNone/>
            </a:pPr>
            <a:r>
              <a:rPr lang="en-US" sz="2000" i="1" dirty="0" smtClean="0">
                <a:solidFill>
                  <a:schemeClr val="bg1"/>
                </a:solidFill>
                <a:cs typeface="+mn-cs"/>
              </a:rPr>
              <a:t>Candida</a:t>
            </a:r>
            <a:r>
              <a:rPr lang="en-US" sz="2000" dirty="0" smtClean="0">
                <a:solidFill>
                  <a:schemeClr val="bg1"/>
                </a:solidFill>
                <a:cs typeface="+mn-cs"/>
              </a:rPr>
              <a:t> species</a:t>
            </a:r>
            <a:endParaRPr lang="en-US" sz="2000" i="1" dirty="0" smtClean="0">
              <a:solidFill>
                <a:schemeClr val="bg1"/>
              </a:solidFill>
              <a:cs typeface="+mn-cs"/>
            </a:endParaRPr>
          </a:p>
          <a:p>
            <a:pPr marL="914400" lvl="2" indent="-246063" defTabSz="914400" eaLnBrk="1" hangingPunct="1">
              <a:lnSpc>
                <a:spcPct val="90000"/>
              </a:lnSpc>
              <a:buNone/>
            </a:pPr>
            <a:r>
              <a:rPr lang="en-US" sz="2000" i="1" dirty="0" smtClean="0">
                <a:solidFill>
                  <a:schemeClr val="bg1"/>
                </a:solidFill>
                <a:cs typeface="+mn-cs"/>
              </a:rPr>
              <a:t>Cryptococcus </a:t>
            </a:r>
            <a:r>
              <a:rPr lang="en-US" sz="2000" i="1" dirty="0" err="1" smtClean="0">
                <a:solidFill>
                  <a:schemeClr val="bg1"/>
                </a:solidFill>
                <a:cs typeface="+mn-cs"/>
              </a:rPr>
              <a:t>neoformans</a:t>
            </a:r>
            <a:endParaRPr lang="en-US" sz="2000" i="1" dirty="0" smtClean="0">
              <a:solidFill>
                <a:schemeClr val="bg1"/>
              </a:solidFill>
              <a:cs typeface="+mn-cs"/>
            </a:endParaRPr>
          </a:p>
          <a:p>
            <a:pPr marL="639763" lvl="1" indent="-246063" defTabSz="914400" eaLnBrk="1" hangingPunct="1">
              <a:lnSpc>
                <a:spcPct val="90000"/>
              </a:lnSpc>
              <a:buNone/>
            </a:pPr>
            <a:r>
              <a:rPr lang="en-GB" sz="2400" dirty="0" err="1" smtClean="0">
                <a:solidFill>
                  <a:schemeClr val="bg1"/>
                </a:solidFill>
                <a:cs typeface="+mn-cs"/>
              </a:rPr>
              <a:t>Monotherapy</a:t>
            </a:r>
            <a:r>
              <a:rPr lang="en-GB" sz="2400" dirty="0" smtClean="0">
                <a:solidFill>
                  <a:schemeClr val="bg1"/>
                </a:solidFill>
                <a:cs typeface="+mn-cs"/>
              </a:rPr>
              <a:t> : now limited </a:t>
            </a:r>
            <a:r>
              <a:rPr lang="en-GB" sz="2400" dirty="0" smtClean="0">
                <a:solidFill>
                  <a:srgbClr val="FFFF00"/>
                </a:solidFill>
                <a:cs typeface="+mn-cs"/>
              </a:rPr>
              <a:t>(</a:t>
            </a:r>
            <a:r>
              <a:rPr lang="en-US" sz="2400" dirty="0" smtClean="0">
                <a:solidFill>
                  <a:srgbClr val="FFFF00"/>
                </a:solidFill>
                <a:cs typeface="+mn-cs"/>
              </a:rPr>
              <a:t>Resistance)</a:t>
            </a:r>
          </a:p>
          <a:p>
            <a:pPr marL="639763" lvl="1" indent="-246063" defTabSz="914400" eaLnBrk="1" hangingPunct="1">
              <a:lnSpc>
                <a:spcPct val="90000"/>
              </a:lnSpc>
              <a:buNone/>
            </a:pPr>
            <a:endParaRPr lang="en-US" sz="2400" dirty="0" smtClean="0">
              <a:solidFill>
                <a:schemeClr val="bg1"/>
              </a:solidFill>
              <a:cs typeface="+mn-cs"/>
            </a:endParaRPr>
          </a:p>
          <a:p>
            <a:pPr marL="639763" lvl="1" indent="-246063" defTabSz="914400" eaLnBrk="1" hangingPunct="1"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  <a:cs typeface="+mn-cs"/>
            </a:endParaRPr>
          </a:p>
          <a:p>
            <a:pPr marL="639763" lvl="1" indent="-246063" algn="ctr" defTabSz="914400" eaLnBrk="1" hangingPunct="1">
              <a:buFont typeface="Arial" pitchFamily="34" charset="0"/>
              <a:buNone/>
            </a:pPr>
            <a:endParaRPr lang="en-US" dirty="0" smtClean="0">
              <a:solidFill>
                <a:schemeClr val="bg1"/>
              </a:solidFill>
              <a:cs typeface="+mn-cs"/>
            </a:endParaRPr>
          </a:p>
          <a:p>
            <a:pPr marL="273050" indent="-273050" algn="r" defTabSz="914400" eaLnBrk="1" hangingPunct="1">
              <a:buFont typeface="Wingdings" pitchFamily="2" charset="2"/>
              <a:buNone/>
            </a:pPr>
            <a:endParaRPr lang="en-US" sz="3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33400" y="404812"/>
            <a:ext cx="7851648" cy="914401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300" b="1" kern="1200" dirty="0" err="1" smtClean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Echinocandins</a:t>
            </a:r>
            <a:endParaRPr lang="en-US" sz="3300" b="1" kern="1200" dirty="0">
              <a:solidFill>
                <a:srgbClr val="FFFF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81000" y="1600200"/>
            <a:ext cx="8610600" cy="4191000"/>
          </a:xfrm>
        </p:spPr>
        <p:txBody>
          <a:bodyPr lIns="0" rIns="18288"/>
          <a:lstStyle/>
          <a:p>
            <a:pPr lvl="3" defTabSz="914400" eaLnBrk="1" hangingPunct="1">
              <a:buFont typeface="Arial" charset="0"/>
              <a:buChar char="–"/>
              <a:defRPr/>
            </a:pPr>
            <a:r>
              <a:rPr lang="en-US" dirty="0" err="1">
                <a:solidFill>
                  <a:schemeClr val="bg1"/>
                </a:solidFill>
                <a:cs typeface="Calibri" pitchFamily="34" charset="0"/>
              </a:rPr>
              <a:t>Caspofungin</a:t>
            </a:r>
            <a:endParaRPr lang="en-US" dirty="0">
              <a:solidFill>
                <a:schemeClr val="bg1"/>
              </a:solidFill>
              <a:cs typeface="Calibri" pitchFamily="34" charset="0"/>
            </a:endParaRPr>
          </a:p>
          <a:p>
            <a:pPr lvl="3" defTabSz="914400" eaLnBrk="1" hangingPunct="1">
              <a:buFont typeface="Arial" charset="0"/>
              <a:buChar char="–"/>
              <a:defRPr/>
            </a:pPr>
            <a:r>
              <a:rPr lang="en-US" dirty="0">
                <a:solidFill>
                  <a:schemeClr val="bg1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cs typeface="Calibri" pitchFamily="34" charset="0"/>
              </a:rPr>
              <a:t>Micafungin</a:t>
            </a:r>
            <a:endParaRPr lang="en-US" dirty="0">
              <a:solidFill>
                <a:schemeClr val="bg1"/>
              </a:solidFill>
              <a:cs typeface="Calibri" pitchFamily="34" charset="0"/>
            </a:endParaRPr>
          </a:p>
          <a:p>
            <a:pPr lvl="3" defTabSz="914400" eaLnBrk="1" hangingPunct="1">
              <a:buFont typeface="Arial" charset="0"/>
              <a:buChar char="–"/>
              <a:defRPr/>
            </a:pPr>
            <a:r>
              <a:rPr lang="en-US" dirty="0">
                <a:solidFill>
                  <a:schemeClr val="bg1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cs typeface="Calibri" pitchFamily="34" charset="0"/>
              </a:rPr>
              <a:t>Anidulafungin</a:t>
            </a:r>
            <a:endParaRPr lang="en-US" dirty="0">
              <a:solidFill>
                <a:schemeClr val="bg1"/>
              </a:solidFill>
              <a:cs typeface="Calibri" pitchFamily="34" charset="0"/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3700" dirty="0" smtClean="0">
                <a:solidFill>
                  <a:srgbClr val="FFFF00"/>
                </a:solidFill>
              </a:rPr>
              <a:t>	</a:t>
            </a:r>
          </a:p>
          <a:p>
            <a:pPr defTabSz="914400" eaLnBrk="1" hangingPunct="1">
              <a:buFont typeface="Arial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Mechanism of Action</a:t>
            </a:r>
          </a:p>
          <a:p>
            <a:pPr marL="273050" indent="-273050" defTabSz="914400"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2000" b="1" u="sng" dirty="0" smtClean="0">
              <a:solidFill>
                <a:schemeClr val="bg1"/>
              </a:solidFill>
            </a:endParaRPr>
          </a:p>
          <a:p>
            <a:pPr marL="673100" lvl="1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Inhibits B-1,3 –D </a:t>
            </a:r>
            <a:r>
              <a:rPr lang="en-US" sz="2000" dirty="0" err="1" smtClean="0">
                <a:solidFill>
                  <a:schemeClr val="bg1"/>
                </a:solidFill>
              </a:rPr>
              <a:t>glucan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synthase</a:t>
            </a:r>
            <a:r>
              <a:rPr lang="en-US" sz="2000" dirty="0" smtClean="0">
                <a:solidFill>
                  <a:schemeClr val="bg1"/>
                </a:solidFill>
              </a:rPr>
              <a:t>, the enzyme complex that forms </a:t>
            </a:r>
            <a:r>
              <a:rPr lang="en-US" sz="2000" dirty="0" err="1" smtClean="0">
                <a:solidFill>
                  <a:schemeClr val="bg1"/>
                </a:solidFill>
              </a:rPr>
              <a:t>glucan</a:t>
            </a:r>
            <a:r>
              <a:rPr lang="en-US" sz="2000" dirty="0" smtClean="0">
                <a:solidFill>
                  <a:schemeClr val="bg1"/>
                </a:solidFill>
              </a:rPr>
              <a:t> polymers in the fungal cell wall.  </a:t>
            </a:r>
          </a:p>
          <a:p>
            <a:pPr marL="673100" lvl="1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673100" lvl="1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r>
              <a:rPr lang="en-US" sz="2000" dirty="0" err="1" smtClean="0">
                <a:solidFill>
                  <a:schemeClr val="bg1"/>
                </a:solidFill>
              </a:rPr>
              <a:t>Glucan</a:t>
            </a:r>
            <a:r>
              <a:rPr lang="en-US" sz="2000" dirty="0" smtClean="0">
                <a:solidFill>
                  <a:schemeClr val="bg1"/>
                </a:solidFill>
              </a:rPr>
              <a:t> polymers are responsible for providing rigidity to the cell wall.</a:t>
            </a: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defTabSz="914400" eaLnBrk="1" hangingPunct="1">
              <a:defRPr/>
            </a:pPr>
            <a:r>
              <a:rPr lang="en-US" sz="2400" b="1" dirty="0" smtClean="0">
                <a:solidFill>
                  <a:srgbClr val="FFFF00"/>
                </a:solidFill>
              </a:rPr>
              <a:t>Good activity against</a:t>
            </a:r>
          </a:p>
          <a:p>
            <a:pPr lvl="1" defTabSz="914400" eaLnBrk="1" hangingPunct="1">
              <a:buNone/>
              <a:defRPr/>
            </a:pPr>
            <a:r>
              <a:rPr lang="en-US" sz="2000" i="1" dirty="0" smtClean="0">
                <a:solidFill>
                  <a:schemeClr val="bg1"/>
                </a:solidFill>
                <a:cs typeface="+mn-cs"/>
              </a:rPr>
              <a:t>Candida </a:t>
            </a:r>
            <a:r>
              <a:rPr lang="en-US" sz="2000" i="1" dirty="0" err="1" smtClean="0">
                <a:solidFill>
                  <a:schemeClr val="bg1"/>
                </a:solidFill>
                <a:cs typeface="+mn-cs"/>
              </a:rPr>
              <a:t>spp</a:t>
            </a:r>
            <a:endParaRPr lang="en-US" sz="2000" i="1" dirty="0" smtClean="0">
              <a:solidFill>
                <a:schemeClr val="bg1"/>
              </a:solidFill>
              <a:cs typeface="+mn-cs"/>
            </a:endParaRPr>
          </a:p>
          <a:p>
            <a:pPr lvl="1" defTabSz="914400" eaLnBrk="1" hangingPunct="1">
              <a:buNone/>
              <a:defRPr/>
            </a:pPr>
            <a:r>
              <a:rPr lang="en-US" sz="2000" i="1" dirty="0" err="1" smtClean="0">
                <a:solidFill>
                  <a:schemeClr val="bg1"/>
                </a:solidFill>
                <a:cs typeface="+mn-cs"/>
              </a:rPr>
              <a:t>Aspergillus</a:t>
            </a:r>
            <a:r>
              <a:rPr lang="en-US" sz="2000" i="1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US" sz="2000" i="1" dirty="0" err="1" smtClean="0">
                <a:solidFill>
                  <a:schemeClr val="bg1"/>
                </a:solidFill>
                <a:cs typeface="+mn-cs"/>
              </a:rPr>
              <a:t>spp</a:t>
            </a:r>
            <a:endParaRPr lang="en-US" sz="2000" i="1" dirty="0" smtClean="0">
              <a:solidFill>
                <a:schemeClr val="bg1"/>
              </a:solidFill>
              <a:cs typeface="+mn-cs"/>
            </a:endParaRPr>
          </a:p>
          <a:p>
            <a:pPr lvl="1" defTabSz="914400" eaLnBrk="1" hangingPunct="1">
              <a:buNone/>
              <a:defRPr/>
            </a:pPr>
            <a:endParaRPr lang="en-US" sz="2000" dirty="0" smtClean="0">
              <a:solidFill>
                <a:schemeClr val="bg1"/>
              </a:solidFill>
              <a:cs typeface="+mn-cs"/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r>
              <a:rPr lang="en-US" sz="2400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282681"/>
              </p:ext>
            </p:extLst>
          </p:nvPr>
        </p:nvGraphicFramePr>
        <p:xfrm>
          <a:off x="76200" y="152401"/>
          <a:ext cx="8915400" cy="6528554"/>
        </p:xfrm>
        <a:graphic>
          <a:graphicData uri="http://schemas.openxmlformats.org/drawingml/2006/table">
            <a:tbl>
              <a:tblPr rtl="1"/>
              <a:tblGrid>
                <a:gridCol w="1995268"/>
                <a:gridCol w="2214586"/>
                <a:gridCol w="1474607"/>
                <a:gridCol w="1316793"/>
                <a:gridCol w="1075550"/>
                <a:gridCol w="838596"/>
              </a:tblGrid>
              <a:tr h="49739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</a:rPr>
                        <a:t>Comments</a:t>
                      </a:r>
                      <a:endParaRPr lang="en-US" sz="1200" dirty="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Spectrum of activity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Antifungal Agents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Mechanism of action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Group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</a:rPr>
                        <a:t>Target</a:t>
                      </a:r>
                      <a:endParaRPr lang="en-US" sz="120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39078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Serious toxic side effects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</a:rPr>
                        <a:t>(nephrotoxicity)</a:t>
                      </a:r>
                      <a:endParaRPr lang="en-US" sz="120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Broad antifungal spectrum which includes most fungi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Amphotericin B,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Nystatin 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Binds to ergosterol within cell membrane,  formation of pores </a:t>
                      </a:r>
                      <a:r>
                        <a:rPr lang="en-US" sz="120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200">
                          <a:latin typeface="Calibri"/>
                        </a:rPr>
                        <a:t>which lead to cell death 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</a:rPr>
                        <a:t>Polyenes</a:t>
                      </a:r>
                      <a:endParaRPr lang="en-US" sz="1200" dirty="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</a:rPr>
                        <a:t>Cell membrane </a:t>
                      </a:r>
                      <a:endParaRPr lang="en-US" sz="120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192531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Not effective against </a:t>
                      </a: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zygomycosis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 (except </a:t>
                      </a: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posaconazole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)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Adverse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Effects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Drug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Interactions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Calibri"/>
                        </a:rPr>
                        <a:t>Fluconazole</a:t>
                      </a:r>
                      <a:r>
                        <a:rPr lang="en-US" sz="1200" dirty="0" smtClean="0">
                          <a:latin typeface="Calibri"/>
                        </a:rPr>
                        <a:t> </a:t>
                      </a:r>
                      <a:r>
                        <a:rPr lang="en-US" sz="1200" dirty="0">
                          <a:latin typeface="Calibri"/>
                        </a:rPr>
                        <a:t>has a limited or no activity against </a:t>
                      </a:r>
                      <a:r>
                        <a:rPr lang="en-US" sz="1200" dirty="0" err="1">
                          <a:latin typeface="Calibri"/>
                        </a:rPr>
                        <a:t>mould</a:t>
                      </a:r>
                      <a:r>
                        <a:rPr lang="en-US" sz="1200" dirty="0">
                          <a:latin typeface="Calibri"/>
                        </a:rPr>
                        <a:t> fungi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Calibri"/>
                        </a:rPr>
                        <a:t>Voriconazol</a:t>
                      </a:r>
                      <a:r>
                        <a:rPr lang="en-US" sz="1200" b="1" dirty="0">
                          <a:latin typeface="Calibri"/>
                        </a:rPr>
                        <a:t> </a:t>
                      </a:r>
                      <a:r>
                        <a:rPr lang="en-US" sz="1200" dirty="0">
                          <a:latin typeface="Calibri"/>
                        </a:rPr>
                        <a:t>is the drug of choice for </a:t>
                      </a:r>
                      <a:r>
                        <a:rPr lang="en-US" sz="1200" dirty="0" err="1" smtClean="0">
                          <a:latin typeface="Calibri"/>
                        </a:rPr>
                        <a:t>Aspergillosis</a:t>
                      </a:r>
                      <a:endParaRPr lang="en-US" sz="1200" dirty="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+mn-lt"/>
                        </a:rPr>
                        <a:t>Fluconazole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</a:rPr>
                        <a:t>Itraconazole</a:t>
                      </a:r>
                      <a:r>
                        <a:rPr lang="en-US" sz="1200" dirty="0" smtClean="0">
                          <a:latin typeface="Calibri"/>
                        </a:rPr>
                        <a:t> </a:t>
                      </a:r>
                      <a:endParaRPr lang="en-US" sz="1200" dirty="0">
                        <a:latin typeface="Calibri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</a:rPr>
                        <a:t>Voriconazole</a:t>
                      </a:r>
                      <a:r>
                        <a:rPr lang="en-US" sz="1200" dirty="0" smtClean="0">
                          <a:latin typeface="Calibri"/>
                        </a:rPr>
                        <a:t> </a:t>
                      </a:r>
                      <a:endParaRPr lang="en-US" sz="1200" dirty="0">
                        <a:latin typeface="Calibri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x-none" sz="1200">
                          <a:latin typeface="Calibri"/>
                        </a:rPr>
                        <a:t> </a:t>
                      </a:r>
                      <a:endParaRPr lang="en-US" sz="1200" dirty="0" smtClean="0">
                        <a:latin typeface="Calibri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</a:rPr>
                        <a:t>Miconazole</a:t>
                      </a:r>
                      <a:r>
                        <a:rPr lang="en-US" sz="1200" dirty="0">
                          <a:latin typeface="Calibri"/>
                        </a:rPr>
                        <a:t>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Calibri"/>
                        </a:rPr>
                        <a:t>clotrimazole</a:t>
                      </a:r>
                      <a:r>
                        <a:rPr lang="en-US" sz="1200" dirty="0">
                          <a:latin typeface="Calibri"/>
                        </a:rPr>
                        <a:t> 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Inhibit the synthesis of ergosterol 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</a:rPr>
                        <a:t>Azoles</a:t>
                      </a:r>
                      <a:endParaRPr lang="en-US" sz="1200" dirty="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097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rgbClr val="000000"/>
                          </a:solidFill>
                          <a:latin typeface="Calibri"/>
                        </a:rPr>
                        <a:t>Less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toxicity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and side effects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compared to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</a:rPr>
                        <a:t>amphotericin B and azoles</a:t>
                      </a:r>
                      <a:endParaRPr lang="en-US" sz="1200" dirty="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</a:rPr>
                        <a:t>Good activity against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</a:rPr>
                        <a:t>Candida </a:t>
                      </a:r>
                      <a:r>
                        <a:rPr lang="en-US" sz="1200" i="1" dirty="0" err="1">
                          <a:latin typeface="Calibri"/>
                        </a:rPr>
                        <a:t>spp</a:t>
                      </a:r>
                      <a:r>
                        <a:rPr lang="en-US" sz="1200" i="1" dirty="0">
                          <a:latin typeface="Calibri"/>
                        </a:rPr>
                        <a:t> </a:t>
                      </a:r>
                      <a:r>
                        <a:rPr lang="en-US" sz="1200" dirty="0">
                          <a:latin typeface="Calibri"/>
                        </a:rPr>
                        <a:t>,</a:t>
                      </a:r>
                      <a:r>
                        <a:rPr lang="en-US" sz="1200" i="1" dirty="0" err="1">
                          <a:latin typeface="Calibri"/>
                        </a:rPr>
                        <a:t>Aspergillus</a:t>
                      </a:r>
                      <a:r>
                        <a:rPr lang="en-US" sz="1200" i="1" dirty="0">
                          <a:latin typeface="Calibri"/>
                        </a:rPr>
                        <a:t> </a:t>
                      </a:r>
                      <a:r>
                        <a:rPr lang="en-US" sz="1200" i="1" dirty="0" err="1">
                          <a:latin typeface="Calibri"/>
                        </a:rPr>
                        <a:t>spp</a:t>
                      </a:r>
                      <a:endParaRPr lang="en-US" sz="1200" dirty="0">
                        <a:latin typeface="Calibri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</a:rPr>
                        <a:t>Limited  or no activity against other </a:t>
                      </a:r>
                      <a:r>
                        <a:rPr lang="en-US" sz="1200" dirty="0" smtClean="0">
                          <a:latin typeface="Calibri"/>
                        </a:rPr>
                        <a:t>fungi</a:t>
                      </a:r>
                      <a:endParaRPr lang="en-US" sz="1200" dirty="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Caspofungin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 Micafungin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Anidulafungin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dirty="0" smtClean="0"/>
                        <a:t>Inhibits </a:t>
                      </a:r>
                      <a:r>
                        <a:rPr lang="en-US" sz="1200" dirty="0" err="1" smtClean="0"/>
                        <a:t>glucan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synthasis</a:t>
                      </a:r>
                      <a:r>
                        <a:rPr lang="en-US" sz="1200" dirty="0" smtClean="0"/>
                        <a:t>, </a:t>
                      </a:r>
                    </a:p>
                    <a:p>
                      <a:pPr algn="l" rtl="0"/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glucan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polymers in the fungal cell wall)</a:t>
                      </a:r>
                      <a:endParaRPr lang="en-US" sz="1200" dirty="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Echinocandins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</a:rPr>
                        <a:t>Cell wall</a:t>
                      </a:r>
                      <a:endParaRPr lang="en-US" sz="120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94409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</a:rPr>
                        <a:t>Monotherapy now limited (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</a:rPr>
                        <a:t>Resistance)</a:t>
                      </a:r>
                      <a:endParaRPr lang="en-US" sz="120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</a:pPr>
                      <a:r>
                        <a:rPr lang="en-GB" sz="1200">
                          <a:latin typeface="Calibri"/>
                        </a:rPr>
                        <a:t>Restricted spectrum of activity</a:t>
                      </a:r>
                      <a:endParaRPr lang="en-US" sz="1200">
                        <a:latin typeface="Calibri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</a:pPr>
                      <a:r>
                        <a:rPr lang="en-US" sz="1200" i="1">
                          <a:latin typeface="Calibri"/>
                        </a:rPr>
                        <a:t>Candida</a:t>
                      </a:r>
                      <a:r>
                        <a:rPr lang="en-US" sz="1200">
                          <a:latin typeface="Calibri"/>
                        </a:rPr>
                        <a:t> species</a:t>
                      </a:r>
                      <a:r>
                        <a:rPr lang="en-US" sz="1200" i="1">
                          <a:latin typeface="Calibri"/>
                        </a:rPr>
                        <a:t> </a:t>
                      </a:r>
                      <a:endParaRPr lang="en-US" sz="1200">
                        <a:latin typeface="Calibri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</a:rPr>
                        <a:t>Cryptococcus neoformans </a:t>
                      </a:r>
                      <a:endParaRPr lang="en-US" sz="120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Flucytosine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Fungal RNA miscoding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Interfering with DNA synthesis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Pyrimidine analogues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</a:rPr>
                        <a:t>DNA/RNA synthesis</a:t>
                      </a:r>
                      <a:endParaRPr lang="en-US" sz="1200" dirty="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3657600" y="39624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kern="1200" dirty="0">
              <a:solidFill>
                <a:srgbClr val="D9D9D9"/>
              </a:solidFill>
              <a:latin typeface="+mn-lt"/>
              <a:ea typeface="+mn-ea"/>
              <a:cs typeface="+mn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kern="1200" dirty="0">
              <a:solidFill>
                <a:srgbClr val="D9D9D9"/>
              </a:solidFill>
              <a:latin typeface="+mn-lt"/>
              <a:ea typeface="+mn-ea"/>
              <a:cs typeface="+mn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2743200"/>
            <a:ext cx="4114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D0D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(Foundation Block, Microbiology) 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 idx="4294967295"/>
          </p:nvPr>
        </p:nvSpPr>
        <p:spPr>
          <a:xfrm>
            <a:off x="-990600" y="762000"/>
            <a:ext cx="9296400" cy="1905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1500" b="1" u="sng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>T</a:t>
            </a:r>
            <a:r>
              <a:rPr lang="en-US" sz="6600" b="1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>hank You </a:t>
            </a:r>
            <a:r>
              <a:rPr lang="en-US" sz="6600" b="1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  <a:sym typeface="Wingdings"/>
              </a:rPr>
              <a:t></a:t>
            </a:r>
            <a:r>
              <a:rPr lang="en-US" sz="6600" b="1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/>
            </a:r>
            <a:br>
              <a:rPr lang="en-US" sz="6600" b="1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</a:br>
            <a:endParaRPr lang="en-US" sz="6600" b="1" kern="12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ea typeface="+mj-ea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1524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en-US" sz="24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2136775"/>
            <a:ext cx="77724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To provide students with an overview of the  common medically important yeasts and mold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fungi.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  <a:p>
            <a:pPr marL="457200" indent="-457200">
              <a:buFontTx/>
              <a:buAutoNum type="arabicPeriod"/>
              <a:defRPr/>
            </a:pPr>
            <a:endParaRPr lang="en-US" sz="2400" dirty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2. To provide students with an overview of the 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major </a:t>
            </a:r>
            <a:r>
              <a:rPr lang="en-US" sz="2400" dirty="0">
                <a:solidFill>
                  <a:schemeClr val="bg1"/>
                </a:solidFill>
                <a:latin typeface="+mn-lt"/>
              </a:rPr>
              <a:t>fungal 	diseases that threatens human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 health.</a:t>
            </a:r>
          </a:p>
          <a:p>
            <a:pPr>
              <a:defRPr/>
            </a:pPr>
            <a:endParaRPr lang="en-US" sz="2400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3. To give a fundamental knowledge about the antifungal agents, their mechanisms of action, and spectrum.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3810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>Lecture Objectives..</a:t>
            </a:r>
            <a:endParaRPr lang="en-US" sz="44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35152" y="520700"/>
            <a:ext cx="7851648" cy="838200"/>
          </a:xfrm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b="1" kern="1200" dirty="0">
                <a:solidFill>
                  <a:srgbClr val="FFFF00"/>
                </a:solidFill>
              </a:rPr>
              <a:t>Mycotic </a:t>
            </a:r>
            <a:r>
              <a:rPr lang="en-US" b="1" kern="1200" dirty="0" smtClean="0">
                <a:solidFill>
                  <a:srgbClr val="FFFF00"/>
                </a:solidFill>
              </a:rPr>
              <a:t>Diseases</a:t>
            </a:r>
            <a:endParaRPr lang="en-US" b="1" kern="1200" dirty="0">
              <a:solidFill>
                <a:srgbClr val="FFFF00"/>
              </a:solidFill>
            </a:endParaRPr>
          </a:p>
        </p:txBody>
      </p:sp>
      <p:sp>
        <p:nvSpPr>
          <p:cNvPr id="4099" name="Subtitle 2"/>
          <p:cNvSpPr>
            <a:spLocks noGrp="1"/>
          </p:cNvSpPr>
          <p:nvPr>
            <p:ph type="subTitle" idx="4294967295"/>
          </p:nvPr>
        </p:nvSpPr>
        <p:spPr>
          <a:xfrm>
            <a:off x="499919" y="1905000"/>
            <a:ext cx="7854950" cy="2943225"/>
          </a:xfrm>
        </p:spPr>
        <p:txBody>
          <a:bodyPr lIns="0" rIns="18288"/>
          <a:lstStyle/>
          <a:p>
            <a:pPr defTabSz="914400" eaLnBrk="1" hangingPunct="1">
              <a:buFont typeface="Wingdings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Hypersensitivity (Allergy)</a:t>
            </a:r>
          </a:p>
          <a:p>
            <a:pPr defTabSz="914400" eaLnBrk="1" hangingPunct="1">
              <a:buFont typeface="Wingdings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defTabSz="914400" eaLnBrk="1" hangingPunct="1">
              <a:buFont typeface="Wingdings" charset="2"/>
              <a:buChar char="Ø"/>
            </a:pPr>
            <a:r>
              <a:rPr lang="en-US" dirty="0" err="1" smtClean="0">
                <a:solidFill>
                  <a:schemeClr val="bg1"/>
                </a:solidFill>
              </a:rPr>
              <a:t>Mycotoxicoses</a:t>
            </a:r>
            <a:endParaRPr lang="en-US" dirty="0" smtClean="0">
              <a:solidFill>
                <a:schemeClr val="bg1"/>
              </a:solidFill>
            </a:endParaRPr>
          </a:p>
          <a:p>
            <a:pPr defTabSz="914400" eaLnBrk="1" hangingPunct="1">
              <a:buFont typeface="Wingdings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defTabSz="914400" eaLnBrk="1" hangingPunct="1">
              <a:buFont typeface="Wingdings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Infections</a:t>
            </a:r>
          </a:p>
          <a:p>
            <a:pPr defTabSz="914400" eaLnBrk="1" hangingPunct="1">
              <a:buFont typeface="Wingdings" charset="2"/>
              <a:buChar char="Ø"/>
            </a:pPr>
            <a:endParaRPr lang="en-US" sz="37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35152" y="520700"/>
            <a:ext cx="7851648" cy="838200"/>
          </a:xfrm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b="1" kern="1200" dirty="0">
                <a:solidFill>
                  <a:schemeClr val="accent3">
                    <a:tint val="90000"/>
                    <a:satMod val="120000"/>
                  </a:schemeClr>
                </a:solidFill>
              </a:rPr>
              <a:t>Mycotic </a:t>
            </a:r>
            <a:r>
              <a:rPr lang="en-US" b="1" kern="1200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Diseases</a:t>
            </a:r>
            <a:endParaRPr lang="en-US" b="1" kern="1200" dirty="0">
              <a:solidFill>
                <a:schemeClr val="accent3">
                  <a:tint val="90000"/>
                  <a:satMod val="120000"/>
                </a:schemeClr>
              </a:solidFill>
            </a:endParaRPr>
          </a:p>
        </p:txBody>
      </p:sp>
      <p:sp>
        <p:nvSpPr>
          <p:cNvPr id="4099" name="Subtitle 2"/>
          <p:cNvSpPr>
            <a:spLocks noGrp="1"/>
          </p:cNvSpPr>
          <p:nvPr>
            <p:ph type="subTitle" idx="4294967295"/>
          </p:nvPr>
        </p:nvSpPr>
        <p:spPr>
          <a:xfrm>
            <a:off x="831850" y="2133600"/>
            <a:ext cx="7854950" cy="2943225"/>
          </a:xfrm>
        </p:spPr>
        <p:txBody>
          <a:bodyPr lIns="0" rIns="18288"/>
          <a:lstStyle/>
          <a:p>
            <a:pPr marL="0" indent="0" defTabSz="914400" eaLnBrk="1" hangingPunct="1">
              <a:buFont typeface="Arial" pitchFamily="34" charset="0"/>
              <a:buNone/>
            </a:pPr>
            <a:r>
              <a:rPr lang="en-US" dirty="0" smtClean="0">
                <a:solidFill>
                  <a:srgbClr val="FFFF00"/>
                </a:solidFill>
              </a:rPr>
              <a:t>How the infection is acquired?</a:t>
            </a:r>
          </a:p>
          <a:p>
            <a:pPr marL="857250" lvl="1" indent="-457200" defTabSz="914400" eaLnBrk="1" hangingPunct="1">
              <a:buFont typeface="Wingdings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Endogenous, Colonization (overgrowth </a:t>
            </a:r>
            <a:r>
              <a:rPr lang="en-US" sz="2400" dirty="0">
                <a:solidFill>
                  <a:schemeClr val="bg1"/>
                </a:solidFill>
              </a:rPr>
              <a:t>of normal flora)</a:t>
            </a:r>
          </a:p>
          <a:p>
            <a:pPr marL="857250" lvl="1" indent="-457200" defTabSz="914400" eaLnBrk="1" hangingPunct="1">
              <a:buFont typeface="Wingdings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Inhalation (Airborne)</a:t>
            </a:r>
            <a:endParaRPr lang="en-US" sz="2400" dirty="0">
              <a:solidFill>
                <a:schemeClr val="bg1"/>
              </a:solidFill>
            </a:endParaRPr>
          </a:p>
          <a:p>
            <a:pPr marL="857250" lvl="1" indent="-457200" defTabSz="914400" eaLnBrk="1" hangingPunct="1">
              <a:buFont typeface="Wingdings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857250" lvl="1" indent="-457200" defTabSz="914400" eaLnBrk="1" hangingPunct="1">
              <a:buFont typeface="Wingdings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Contact</a:t>
            </a:r>
          </a:p>
          <a:p>
            <a:pPr marL="857250" lvl="1" indent="-457200" defTabSz="914400" eaLnBrk="1" hangingPunct="1">
              <a:buFont typeface="Wingdings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Trauma</a:t>
            </a:r>
          </a:p>
          <a:p>
            <a:pPr marL="400050" lvl="1" indent="0" defTabSz="914400" eaLnBrk="1" hangingPunct="1">
              <a:buFont typeface="Arial" pitchFamily="34" charset="0"/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400050" lvl="1" indent="0" defTabSz="914400" eaLnBrk="1" hangingPunct="1">
              <a:buFont typeface="Arial" pitchFamily="34" charset="0"/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defTabSz="914400" eaLnBrk="1" hangingPunct="1">
              <a:buFont typeface="Arial" pitchFamily="34" charset="0"/>
              <a:buNone/>
            </a:pPr>
            <a:endParaRPr lang="en-US" sz="37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30352" y="0"/>
            <a:ext cx="7851648" cy="1066800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2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Types of  fungal infections ( Mycoses)</a:t>
            </a:r>
          </a:p>
        </p:txBody>
      </p:sp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762000" y="1981200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95000"/>
              <a:buFont typeface="Wingdings 2" pitchFamily="18" charset="2"/>
              <a:buChar char="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Calibri" pitchFamily="34" charset="0"/>
              </a:rPr>
              <a:t>Superficial mycoses</a:t>
            </a: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95000"/>
              <a:buFont typeface="Wingdings 2" pitchFamily="18" charset="2"/>
              <a:buChar char=""/>
              <a:defRPr/>
            </a:pPr>
            <a:endParaRPr lang="en-US" sz="2400" dirty="0">
              <a:solidFill>
                <a:schemeClr val="bg1"/>
              </a:solidFill>
              <a:latin typeface="+mn-lt"/>
              <a:cs typeface="Calibri" pitchFamily="34" charset="0"/>
            </a:endParaRP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Calibri" pitchFamily="34" charset="0"/>
              </a:rPr>
              <a:t>Cutaneous mycosis</a:t>
            </a: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85000"/>
              <a:buFont typeface="Wingdings 2" pitchFamily="18" charset="2"/>
              <a:buChar char=""/>
              <a:defRPr/>
            </a:pPr>
            <a:endParaRPr lang="en-US" sz="2400" dirty="0">
              <a:latin typeface="+mn-lt"/>
              <a:cs typeface="Calibri" pitchFamily="34" charset="0"/>
            </a:endParaRP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95000"/>
              <a:buFont typeface="Wingdings 2" pitchFamily="18" charset="2"/>
              <a:buChar char="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Calibri" pitchFamily="34" charset="0"/>
              </a:rPr>
              <a:t>Subcutaneous mycoses</a:t>
            </a: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95000"/>
              <a:buFont typeface="Wingdings 2" pitchFamily="18" charset="2"/>
              <a:buChar char=""/>
              <a:defRPr/>
            </a:pPr>
            <a:endParaRPr lang="en-US" sz="2400" dirty="0">
              <a:latin typeface="+mn-lt"/>
              <a:cs typeface="Calibri" pitchFamily="34" charset="0"/>
            </a:endParaRP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95000"/>
              <a:buFont typeface="Wingdings 2" pitchFamily="18" charset="2"/>
              <a:buChar char="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Calibri" pitchFamily="34" charset="0"/>
              </a:rPr>
              <a:t>Systemic  mycoses</a:t>
            </a: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95000"/>
              <a:buFont typeface="Wingdings 2" pitchFamily="18" charset="2"/>
              <a:buChar char=""/>
              <a:defRPr/>
            </a:pPr>
            <a:endParaRPr lang="en-US" sz="2400" dirty="0">
              <a:solidFill>
                <a:schemeClr val="bg1"/>
              </a:solidFill>
              <a:latin typeface="+mn-lt"/>
              <a:cs typeface="Calibri" pitchFamily="34" charset="0"/>
            </a:endParaRP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400" dirty="0">
                <a:solidFill>
                  <a:srgbClr val="FFFF00"/>
                </a:solidFill>
                <a:latin typeface="+mn-lt"/>
                <a:cs typeface="Calibri" pitchFamily="34" charset="0"/>
              </a:rPr>
              <a:t>Opportunistic mycoses</a:t>
            </a:r>
          </a:p>
          <a:p>
            <a:pPr marL="639763" lvl="1" indent="-246063" defTabSz="914400" eaLnBrk="1" hangingPunct="1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85000"/>
              <a:buFont typeface="Wingdings 2" pitchFamily="18" charset="2"/>
              <a:buChar char=""/>
              <a:defRPr/>
            </a:pPr>
            <a:endParaRPr lang="en-US" sz="2400" b="1" dirty="0">
              <a:solidFill>
                <a:schemeClr val="bg1"/>
              </a:solidFill>
              <a:latin typeface="Constantia" pitchFamily="18" charset="0"/>
              <a:cs typeface="Arial" charset="0"/>
            </a:endParaRPr>
          </a:p>
          <a:p>
            <a:pPr lvl="2" indent="-246063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/>
            </a:pPr>
            <a:endParaRPr lang="en-US" sz="2000" dirty="0">
              <a:latin typeface="Constantia" pitchFamily="18" charset="0"/>
              <a:cs typeface="Arial" charset="0"/>
            </a:endParaRPr>
          </a:p>
          <a:p>
            <a:pPr marL="1187450" lvl="3" indent="-209550" defTabSz="914400" eaLnBrk="1" hangingPunct="1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/>
            </a:pPr>
            <a:endParaRPr lang="en-US" dirty="0">
              <a:latin typeface="Constantia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04800" y="228600"/>
            <a:ext cx="7851648" cy="1066800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2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Types of  fungal infections - Mycoses</a:t>
            </a:r>
          </a:p>
        </p:txBody>
      </p:sp>
      <p:sp>
        <p:nvSpPr>
          <p:cNvPr id="6147" name="Rectangle 3"/>
          <p:cNvSpPr txBox="1">
            <a:spLocks noChangeArrowheads="1"/>
          </p:cNvSpPr>
          <p:nvPr/>
        </p:nvSpPr>
        <p:spPr bwMode="auto">
          <a:xfrm>
            <a:off x="304800" y="1752600"/>
            <a:ext cx="8610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en-US" sz="2800" b="1" dirty="0">
                <a:solidFill>
                  <a:srgbClr val="FFFF00"/>
                </a:solidFill>
                <a:latin typeface="+mn-lt"/>
              </a:rPr>
              <a:t>Superficial Mycoses</a:t>
            </a:r>
          </a:p>
          <a:p>
            <a:pPr marL="639763" lvl="1" indent="-246063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Affect the outer layer of the skin or hair shaft</a:t>
            </a:r>
          </a:p>
          <a:p>
            <a:pPr marL="639763" lvl="1" indent="-246063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No immune response</a:t>
            </a:r>
          </a:p>
          <a:p>
            <a:pPr marL="639763" lvl="1" indent="-246063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2400" dirty="0">
              <a:solidFill>
                <a:schemeClr val="bg1"/>
              </a:solidFill>
              <a:latin typeface="+mn-lt"/>
            </a:endParaRPr>
          </a:p>
          <a:p>
            <a:pPr marL="639763" lvl="1" indent="-246063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2400" dirty="0">
              <a:latin typeface="+mn-lt"/>
            </a:endParaRPr>
          </a:p>
          <a:p>
            <a:pPr marL="182880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2800" b="1" dirty="0">
                <a:solidFill>
                  <a:srgbClr val="FFFF00"/>
                </a:solidFill>
                <a:latin typeface="+mn-lt"/>
              </a:rPr>
              <a:t>Cutaneous Mycoses</a:t>
            </a:r>
          </a:p>
          <a:p>
            <a:pPr marL="640080" lvl="1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85000"/>
              <a:buFont typeface="Wingdings 2"/>
              <a:buChar char=""/>
              <a:defRPr/>
            </a:pPr>
            <a:endParaRPr lang="en-AU" sz="2400" dirty="0">
              <a:solidFill>
                <a:schemeClr val="bg1"/>
              </a:solidFill>
              <a:latin typeface="+mn-lt"/>
            </a:endParaRPr>
          </a:p>
          <a:p>
            <a:pPr marL="640080" lvl="1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85000"/>
              <a:defRPr/>
            </a:pPr>
            <a:r>
              <a:rPr lang="en-AU" sz="2400" dirty="0" err="1">
                <a:solidFill>
                  <a:schemeClr val="bg1"/>
                </a:solidFill>
                <a:latin typeface="+mn-lt"/>
              </a:rPr>
              <a:t>Dermatophytosis</a:t>
            </a:r>
            <a:endParaRPr lang="en-AU" sz="2400" dirty="0">
              <a:solidFill>
                <a:schemeClr val="bg1"/>
              </a:solidFill>
              <a:latin typeface="+mn-lt"/>
            </a:endParaRPr>
          </a:p>
          <a:p>
            <a:pPr marL="640080" lvl="1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85000"/>
              <a:buFont typeface="Wingdings 2"/>
              <a:buChar char=""/>
              <a:defRPr/>
            </a:pPr>
            <a:endParaRPr lang="en-AU" sz="2400" b="1" dirty="0">
              <a:solidFill>
                <a:schemeClr val="bg1"/>
              </a:solidFill>
              <a:latin typeface="+mn-lt"/>
            </a:endParaRPr>
          </a:p>
          <a:p>
            <a:pPr marL="1097280" lvl="2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85000"/>
              <a:buFont typeface="Wingdings 2"/>
              <a:buChar char=""/>
              <a:defRPr/>
            </a:pPr>
            <a:r>
              <a:rPr lang="en-AU" sz="2400" dirty="0">
                <a:solidFill>
                  <a:schemeClr val="bg1"/>
                </a:solidFill>
                <a:latin typeface="+mn-lt"/>
              </a:rPr>
              <a:t>Infection of the skin, hair or nails caused by a group of </a:t>
            </a:r>
            <a:r>
              <a:rPr lang="en-AU" sz="2400" dirty="0" err="1">
                <a:solidFill>
                  <a:schemeClr val="bg1"/>
                </a:solidFill>
                <a:latin typeface="+mn-lt"/>
              </a:rPr>
              <a:t>keratinophilic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 fungi, called </a:t>
            </a:r>
            <a:r>
              <a:rPr lang="en-AU" sz="2400" dirty="0" err="1">
                <a:solidFill>
                  <a:schemeClr val="bg1"/>
                </a:solidFill>
                <a:latin typeface="+mn-lt"/>
              </a:rPr>
              <a:t>dermatophytes</a:t>
            </a:r>
            <a:endParaRPr lang="en-AU" sz="2400" dirty="0">
              <a:solidFill>
                <a:schemeClr val="bg1"/>
              </a:solidFill>
              <a:latin typeface="+mn-lt"/>
            </a:endParaRP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2400" b="1" dirty="0">
              <a:latin typeface="+mn-lt"/>
            </a:endParaRPr>
          </a:p>
          <a:p>
            <a:pPr marL="639763" lvl="1" indent="-246063" defTabSz="914400" eaLnBrk="1" hangingPunct="1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85000"/>
              <a:buFont typeface="Wingdings 2" pitchFamily="18" charset="2"/>
              <a:buChar char=""/>
              <a:defRPr/>
            </a:pPr>
            <a:endParaRPr lang="en-US" sz="2400" b="1" dirty="0">
              <a:latin typeface="+mn-lt"/>
            </a:endParaRPr>
          </a:p>
          <a:p>
            <a:pPr marL="1096963" lvl="2" indent="-246063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/>
            </a:pPr>
            <a:endParaRPr lang="en-US" sz="2000" dirty="0">
              <a:latin typeface="+mn-lt"/>
            </a:endParaRPr>
          </a:p>
          <a:p>
            <a:pPr marL="1187450" lvl="3" indent="-209550" defTabSz="914400" eaLnBrk="1" hangingPunct="1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63550" y="231775"/>
            <a:ext cx="7851648" cy="1066800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2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Types of  fungal infections - Mycoses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28600" y="1752600"/>
            <a:ext cx="86106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40080" lvl="1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85000"/>
              <a:buFont typeface="Wingdings 2"/>
              <a:buChar char=""/>
              <a:defRPr/>
            </a:pPr>
            <a:endParaRPr lang="en-US" sz="2400" b="1" dirty="0">
              <a:latin typeface="+mn-lt"/>
            </a:endParaRPr>
          </a:p>
          <a:p>
            <a:pPr lvl="2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 2"/>
              <a:buChar char=""/>
              <a:defRPr/>
            </a:pPr>
            <a:endParaRPr lang="en-US" sz="2000" dirty="0">
              <a:latin typeface="+mn-lt"/>
            </a:endParaRPr>
          </a:p>
          <a:p>
            <a:pPr marL="1188720" lvl="3" indent="-210312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65000"/>
              <a:buFont typeface="Wingdings 2"/>
              <a:buChar char=""/>
              <a:defRPr/>
            </a:pPr>
            <a:endParaRPr lang="en-US" dirty="0">
              <a:latin typeface="+mn-lt"/>
            </a:endParaRP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463550" y="1752600"/>
            <a:ext cx="853440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rtl="1" eaLnBrk="1" hangingPunct="1">
              <a:defRPr/>
            </a:pPr>
            <a:r>
              <a:rPr lang="en-US" sz="2600" b="1" dirty="0">
                <a:solidFill>
                  <a:srgbClr val="FFFF00"/>
                </a:solidFill>
                <a:latin typeface="+mn-lt"/>
                <a:cs typeface="Arial" charset="0"/>
              </a:rPr>
              <a:t>Subcutaneous Mycoses</a:t>
            </a:r>
          </a:p>
          <a:p>
            <a:pPr defTabSz="914400" rtl="1" eaLnBrk="1" hangingPunct="1">
              <a:defRPr/>
            </a:pPr>
            <a:endParaRPr lang="en-US" sz="2400" dirty="0">
              <a:latin typeface="+mn-lt"/>
              <a:cs typeface="Arial" charset="0"/>
            </a:endParaRPr>
          </a:p>
          <a:p>
            <a:pPr defTabSz="914400" eaLnBrk="1" hangingPunct="1"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Fungal infections involving the dermis, subcutaneous </a:t>
            </a:r>
            <a:r>
              <a:rPr lang="en-US" sz="2400" dirty="0" smtClean="0">
                <a:solidFill>
                  <a:schemeClr val="bg1"/>
                </a:solidFill>
                <a:latin typeface="+mn-lt"/>
                <a:cs typeface="Arial" charset="0"/>
              </a:rPr>
              <a:t>tissues</a:t>
            </a: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, muscle and may extend to bone. </a:t>
            </a:r>
          </a:p>
          <a:p>
            <a:pPr defTabSz="914400" eaLnBrk="1" hangingPunct="1">
              <a:buFont typeface="Wingdings" pitchFamily="2" charset="2"/>
              <a:buChar char="Ø"/>
              <a:defRPr/>
            </a:pPr>
            <a:endParaRPr lang="en-US" sz="2400" dirty="0">
              <a:solidFill>
                <a:schemeClr val="bg1"/>
              </a:solidFill>
              <a:latin typeface="+mn-lt"/>
              <a:cs typeface="Arial" charset="0"/>
            </a:endParaRPr>
          </a:p>
          <a:p>
            <a:pPr defTabSz="914400" eaLnBrk="1" hangingPunct="1"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Usually they are initiated by </a:t>
            </a:r>
            <a:r>
              <a:rPr lang="en-US" sz="2400" dirty="0" smtClean="0">
                <a:solidFill>
                  <a:schemeClr val="bg1"/>
                </a:solidFill>
                <a:latin typeface="+mn-lt"/>
                <a:cs typeface="Arial" charset="0"/>
              </a:rPr>
              <a:t>trauma. </a:t>
            </a:r>
            <a:endParaRPr lang="en-US" sz="2400" dirty="0">
              <a:solidFill>
                <a:schemeClr val="bg1"/>
              </a:solidFill>
              <a:latin typeface="+mn-lt"/>
              <a:cs typeface="Arial" charset="0"/>
            </a:endParaRPr>
          </a:p>
          <a:p>
            <a:pPr defTabSz="914400" eaLnBrk="1" hangingPunct="1">
              <a:buFont typeface="Wingdings" pitchFamily="2" charset="2"/>
              <a:buChar char="Ø"/>
              <a:defRPr/>
            </a:pPr>
            <a:endParaRPr lang="en-US" sz="2400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 defTabSz="914400" rtl="1" eaLnBrk="1" hangingPunct="1">
              <a:defRPr/>
            </a:pPr>
            <a:fld id="{408536D4-61B5-4C05-A56A-1ACE0C9865F2}" type="slidenum">
              <a:rPr lang="x-none" sz="1200">
                <a:solidFill>
                  <a:schemeClr val="tx2">
                    <a:shade val="90000"/>
                  </a:schemeClr>
                </a:solidFill>
                <a:cs typeface="Arial" pitchFamily="34" charset="0"/>
              </a:rPr>
              <a:pPr algn="r" defTabSz="914400" rtl="1" eaLnBrk="1" hangingPunct="1">
                <a:defRPr/>
              </a:pPr>
              <a:t>8</a:t>
            </a:fld>
            <a:endParaRPr lang="en-US" sz="1200">
              <a:solidFill>
                <a:schemeClr val="tx2">
                  <a:shade val="90000"/>
                </a:schemeClr>
              </a:solidFill>
              <a:cs typeface="Arial" pitchFamily="34" charset="0"/>
            </a:endParaRPr>
          </a:p>
        </p:txBody>
      </p:sp>
      <p:sp>
        <p:nvSpPr>
          <p:cNvPr id="218116" name="Rectangle 4"/>
          <p:cNvSpPr>
            <a:spLocks noChangeArrowheads="1"/>
          </p:cNvSpPr>
          <p:nvPr/>
        </p:nvSpPr>
        <p:spPr bwMode="auto">
          <a:xfrm>
            <a:off x="381000" y="914400"/>
            <a:ext cx="7680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>
              <a:defRPr/>
            </a:pPr>
            <a:endParaRPr lang="en-AU" sz="2600" b="1" dirty="0">
              <a:solidFill>
                <a:srgbClr val="FFFF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762000" y="1828800"/>
            <a:ext cx="7848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1" hangingPunct="1">
              <a:defRPr/>
            </a:pPr>
            <a:endParaRPr lang="en-US" sz="2000" b="1" dirty="0">
              <a:latin typeface="Constantia" pitchFamily="18" charset="0"/>
              <a:cs typeface="Arial" charset="0"/>
            </a:endParaRPr>
          </a:p>
          <a:p>
            <a:pPr defTabSz="914400" eaLnBrk="1" hangingPunct="1">
              <a:defRPr/>
            </a:pPr>
            <a:endParaRPr lang="en-US" sz="2400" dirty="0">
              <a:solidFill>
                <a:schemeClr val="bg1"/>
              </a:solidFill>
              <a:latin typeface="+mn-lt"/>
              <a:cs typeface="Arial" charset="0"/>
            </a:endParaRPr>
          </a:p>
          <a:p>
            <a:pPr defTabSz="914400" eaLnBrk="1" hangingPunct="1">
              <a:defRPr/>
            </a:pPr>
            <a:r>
              <a:rPr lang="en-AU" sz="2400" b="1" dirty="0">
                <a:solidFill>
                  <a:srgbClr val="FFFF00"/>
                </a:solidFill>
                <a:cs typeface="Arial" pitchFamily="34" charset="0"/>
              </a:rPr>
              <a:t>Primary Systemic </a:t>
            </a:r>
            <a:r>
              <a:rPr lang="en-AU" sz="2400" b="1" dirty="0" smtClean="0">
                <a:solidFill>
                  <a:srgbClr val="FFFF00"/>
                </a:solidFill>
                <a:cs typeface="Arial" pitchFamily="34" charset="0"/>
              </a:rPr>
              <a:t>Mycoses</a:t>
            </a:r>
          </a:p>
          <a:p>
            <a:pPr defTabSz="914400" eaLnBrk="1" hangingPunct="1">
              <a:defRPr/>
            </a:pPr>
            <a:endParaRPr lang="en-AU" sz="2400" b="1" dirty="0">
              <a:solidFill>
                <a:srgbClr val="FFFF00"/>
              </a:solidFill>
              <a:cs typeface="Arial" pitchFamily="34" charset="0"/>
            </a:endParaRPr>
          </a:p>
          <a:p>
            <a:pPr defTabSz="914400" eaLnBrk="1" hangingPunct="1">
              <a:buFont typeface="Arial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  <a:cs typeface="Arial" charset="0"/>
              </a:rPr>
              <a:t>Caused </a:t>
            </a: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by primary pathogens</a:t>
            </a:r>
          </a:p>
          <a:p>
            <a:pPr defTabSz="914400" eaLnBrk="1" hangingPunct="1">
              <a:buFont typeface="Arial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Contracted by inhalation, Start as respiratory disease </a:t>
            </a:r>
          </a:p>
          <a:p>
            <a:pPr defTabSz="914400" eaLnBrk="1" hangingPunct="1">
              <a:buFont typeface="Arial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Geographically restricted (endemic), north and south America</a:t>
            </a:r>
          </a:p>
          <a:p>
            <a:pPr defTabSz="914400" eaLnBrk="1" hangingPunct="1">
              <a:defRPr/>
            </a:pPr>
            <a:endParaRPr lang="en-US" sz="2400" b="1" dirty="0">
              <a:solidFill>
                <a:schemeClr val="bg1"/>
              </a:solidFill>
              <a:latin typeface="Constantia" pitchFamily="18" charset="0"/>
              <a:cs typeface="Arial" charset="0"/>
            </a:endParaRPr>
          </a:p>
          <a:p>
            <a:pPr defTabSz="914400" eaLnBrk="1" hangingPunct="1">
              <a:defRPr/>
            </a:pPr>
            <a:endParaRPr lang="en-US" sz="2400" b="1" dirty="0">
              <a:solidFill>
                <a:schemeClr val="bg1"/>
              </a:solidFill>
              <a:latin typeface="Constantia" pitchFamily="18" charset="0"/>
              <a:cs typeface="Arial" charset="0"/>
            </a:endParaRPr>
          </a:p>
          <a:p>
            <a:pPr defTabSz="914400" eaLnBrk="1" hangingPunct="1">
              <a:defRPr/>
            </a:pPr>
            <a:endParaRPr lang="en-US" sz="32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lvl="1" defTabSz="914400" eaLnBrk="1" hangingPunct="1">
              <a:defRPr/>
            </a:pPr>
            <a:endParaRPr lang="en-US" sz="3200" i="1" dirty="0">
              <a:latin typeface="Arial" charset="0"/>
              <a:cs typeface="Arial" charset="0"/>
            </a:endParaRPr>
          </a:p>
          <a:p>
            <a:pPr algn="r" defTabSz="914400" rtl="1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en-AU" sz="2800" b="1" dirty="0">
              <a:latin typeface="Arial" charset="0"/>
              <a:cs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81000" y="231775"/>
            <a:ext cx="785164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defTabSz="914400" eaLnBrk="1" fontAlgn="auto" hangingPunct="1"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Types of  fungal infections - Mycoses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35152" y="228600"/>
            <a:ext cx="7851648" cy="1066800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2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Types of  fungal infections - Mycoses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04800" y="1752600"/>
            <a:ext cx="86106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40080" lvl="1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85000"/>
              <a:buFont typeface="Wingdings 2"/>
              <a:buChar char=""/>
              <a:defRPr/>
            </a:pPr>
            <a:endParaRPr lang="en-US" sz="2400" b="1" dirty="0">
              <a:latin typeface="+mn-lt"/>
            </a:endParaRPr>
          </a:p>
          <a:p>
            <a:pPr lvl="2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 2"/>
              <a:buChar char=""/>
              <a:defRPr/>
            </a:pPr>
            <a:endParaRPr lang="en-US" sz="2000" dirty="0">
              <a:latin typeface="+mn-lt"/>
            </a:endParaRPr>
          </a:p>
          <a:p>
            <a:pPr marL="1188720" lvl="3" indent="-210312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65000"/>
              <a:buFont typeface="Wingdings 2"/>
              <a:buChar char=""/>
              <a:defRPr/>
            </a:pPr>
            <a:endParaRPr lang="en-US" dirty="0">
              <a:latin typeface="+mn-lt"/>
            </a:endParaRP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914400" y="1617107"/>
            <a:ext cx="777240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 rtl="1" eaLnBrk="1" hangingPunct="1">
              <a:defRPr/>
            </a:pPr>
            <a:r>
              <a:rPr lang="en-US" sz="2600" b="1" dirty="0">
                <a:solidFill>
                  <a:srgbClr val="FFFF00"/>
                </a:solidFill>
                <a:latin typeface="+mn-lt"/>
                <a:cs typeface="Calibri" pitchFamily="34" charset="0"/>
              </a:rPr>
              <a:t>Opportunistic fungal infections</a:t>
            </a:r>
          </a:p>
          <a:p>
            <a:pPr defTabSz="914400" rtl="1" eaLnBrk="1" hangingPunct="1">
              <a:defRPr/>
            </a:pPr>
            <a:endParaRPr lang="en-US" sz="2400" dirty="0">
              <a:latin typeface="Constantia" pitchFamily="18" charset="0"/>
              <a:cs typeface="Arial" charset="0"/>
            </a:endParaRPr>
          </a:p>
          <a:p>
            <a:pPr defTabSz="914400" eaLnBrk="1" hangingPunct="1">
              <a:buFont typeface="Arial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Diseases in immunocompromised host </a:t>
            </a:r>
          </a:p>
          <a:p>
            <a:pPr defTabSz="914400" rtl="1" eaLnBrk="1" hangingPunct="1">
              <a:defRPr/>
            </a:pPr>
            <a:endParaRPr lang="en-US" sz="2400" dirty="0">
              <a:solidFill>
                <a:schemeClr val="bg1"/>
              </a:solidFill>
              <a:latin typeface="+mn-lt"/>
              <a:cs typeface="Arial" charset="0"/>
            </a:endParaRPr>
          </a:p>
          <a:p>
            <a:pPr defTabSz="914400" eaLnBrk="1" hangingPunct="1">
              <a:buFont typeface="Arial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Risk </a:t>
            </a:r>
            <a:r>
              <a:rPr lang="en-US" sz="2400" dirty="0" smtClean="0">
                <a:solidFill>
                  <a:schemeClr val="bg1"/>
                </a:solidFill>
                <a:latin typeface="+mn-lt"/>
                <a:cs typeface="Arial" charset="0"/>
              </a:rPr>
              <a:t>factors</a:t>
            </a:r>
          </a:p>
          <a:p>
            <a:pPr lvl="1" defTabSz="914400" eaLnBrk="1" hangingPunct="1">
              <a:buFont typeface="Arial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  <a:cs typeface="Arial" charset="0"/>
              </a:rPr>
              <a:t>Examples:</a:t>
            </a:r>
          </a:p>
          <a:p>
            <a:pPr lvl="2" defTabSz="914400" eaLnBrk="1" hangingPunct="1"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HIV/AIDS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  <a:p>
            <a:pPr lvl="2" defTabSz="914400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Hematopoietic stem cell transplant (HSCT)</a:t>
            </a:r>
          </a:p>
          <a:p>
            <a:pPr lvl="2" defTabSz="914400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Solid organs transplantation</a:t>
            </a:r>
          </a:p>
          <a:p>
            <a:pPr lvl="2" defTabSz="914400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Malignancies</a:t>
            </a:r>
          </a:p>
          <a:p>
            <a:pPr lvl="2" defTabSz="914400" eaLnBrk="1" hangingPunct="1">
              <a:defRPr/>
            </a:pPr>
            <a:r>
              <a:rPr lang="en-US" sz="2400" dirty="0" err="1" smtClean="0">
                <a:solidFill>
                  <a:schemeClr val="bg1"/>
                </a:solidFill>
                <a:latin typeface="+mn-lt"/>
              </a:rPr>
              <a:t>Neutropenia</a:t>
            </a:r>
            <a:endParaRPr lang="en-US" sz="2400" dirty="0" smtClean="0">
              <a:solidFill>
                <a:schemeClr val="bg1"/>
              </a:solidFill>
              <a:latin typeface="+mn-lt"/>
            </a:endParaRPr>
          </a:p>
          <a:p>
            <a:pPr lvl="2" defTabSz="914400" eaLnBrk="1" hangingPunct="1"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  <a:cs typeface="Arial" charset="0"/>
              </a:rPr>
              <a:t>Diabetes</a:t>
            </a:r>
            <a:r>
              <a:rPr lang="en-US" sz="2400" dirty="0" smtClean="0">
                <a:solidFill>
                  <a:schemeClr val="bg1"/>
                </a:solidFill>
                <a:latin typeface="Constantia" pitchFamily="18" charset="0"/>
                <a:cs typeface="Arial" charset="0"/>
              </a:rPr>
              <a:t>  </a:t>
            </a:r>
          </a:p>
          <a:p>
            <a:pPr lvl="2" defTabSz="914400" eaLnBrk="1" hangingPunct="1">
              <a:defRPr/>
            </a:pPr>
            <a:endParaRPr lang="en-US" sz="2400" dirty="0" smtClean="0">
              <a:solidFill>
                <a:schemeClr val="bg1"/>
              </a:solidFill>
              <a:latin typeface="Constantia" pitchFamily="18" charset="0"/>
              <a:cs typeface="Arial" charset="0"/>
            </a:endParaRPr>
          </a:p>
          <a:p>
            <a:pPr lvl="2" defTabSz="914400" eaLnBrk="1" hangingPunct="1">
              <a:defRPr/>
            </a:pPr>
            <a:r>
              <a:rPr lang="en-US" sz="2400" dirty="0" smtClean="0">
                <a:solidFill>
                  <a:schemeClr val="bg1"/>
                </a:solidFill>
                <a:latin typeface="Constantia" pitchFamily="18" charset="0"/>
                <a:cs typeface="Arial" charset="0"/>
              </a:rPr>
              <a:t>Many others   </a:t>
            </a:r>
            <a:endParaRPr lang="en-US" sz="2400" dirty="0">
              <a:latin typeface="Constantia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1573</TotalTime>
  <Words>619</Words>
  <Application>Microsoft Office PowerPoint</Application>
  <PresentationFormat>On-screen Show (4:3)</PresentationFormat>
  <Paragraphs>262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Theme</vt:lpstr>
      <vt:lpstr>1_Office Theme</vt:lpstr>
      <vt:lpstr>2_Office Theme</vt:lpstr>
      <vt:lpstr>PowerPoint Presentation</vt:lpstr>
      <vt:lpstr>PowerPoint Presentation</vt:lpstr>
      <vt:lpstr>Mycotic Diseases</vt:lpstr>
      <vt:lpstr>Mycotic Diseases</vt:lpstr>
      <vt:lpstr>Types of  fungal infections ( Mycoses)</vt:lpstr>
      <vt:lpstr>Types of  fungal infections - Mycoses</vt:lpstr>
      <vt:lpstr>Types of  fungal infections - Mycoses</vt:lpstr>
      <vt:lpstr>PowerPoint Presentation</vt:lpstr>
      <vt:lpstr>Types of  fungal infections - Mycoses</vt:lpstr>
      <vt:lpstr>PowerPoint Presentation</vt:lpstr>
      <vt:lpstr>Diagnosis of fungal infection</vt:lpstr>
      <vt:lpstr>Antifungal agents </vt:lpstr>
      <vt:lpstr>Targets for antifungal agents</vt:lpstr>
      <vt:lpstr>Polyenes</vt:lpstr>
      <vt:lpstr>   AZOLES</vt:lpstr>
      <vt:lpstr>Flucytosine</vt:lpstr>
      <vt:lpstr>Echinocandins</vt:lpstr>
      <vt:lpstr>PowerPoint Presentation</vt:lpstr>
      <vt:lpstr>Thank You 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drahmad</dc:creator>
  <cp:lastModifiedBy>Dr.ALBARRAG</cp:lastModifiedBy>
  <cp:revision>193</cp:revision>
  <dcterms:created xsi:type="dcterms:W3CDTF">2011-06-14T17:07:28Z</dcterms:created>
  <dcterms:modified xsi:type="dcterms:W3CDTF">2015-10-20T05:43:14Z</dcterms:modified>
</cp:coreProperties>
</file>