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315" r:id="rId3"/>
    <p:sldId id="316" r:id="rId4"/>
    <p:sldId id="275" r:id="rId5"/>
    <p:sldId id="257" r:id="rId6"/>
    <p:sldId id="258" r:id="rId7"/>
    <p:sldId id="259" r:id="rId8"/>
    <p:sldId id="260" r:id="rId9"/>
    <p:sldId id="261" r:id="rId10"/>
    <p:sldId id="263" r:id="rId11"/>
    <p:sldId id="264" r:id="rId12"/>
    <p:sldId id="265" r:id="rId13"/>
    <p:sldId id="266" r:id="rId14"/>
    <p:sldId id="309" r:id="rId15"/>
    <p:sldId id="310" r:id="rId16"/>
    <p:sldId id="269" r:id="rId17"/>
    <p:sldId id="268" r:id="rId18"/>
    <p:sldId id="270" r:id="rId19"/>
    <p:sldId id="272" r:id="rId20"/>
    <p:sldId id="311" r:id="rId21"/>
    <p:sldId id="312" r:id="rId22"/>
    <p:sldId id="313" r:id="rId23"/>
    <p:sldId id="273" r:id="rId24"/>
    <p:sldId id="274" r:id="rId25"/>
    <p:sldId id="317" r:id="rId26"/>
    <p:sldId id="319" r:id="rId27"/>
    <p:sldId id="320" r:id="rId28"/>
    <p:sldId id="276" r:id="rId29"/>
    <p:sldId id="277" r:id="rId30"/>
    <p:sldId id="278" r:id="rId31"/>
    <p:sldId id="279" r:id="rId32"/>
    <p:sldId id="280" r:id="rId33"/>
    <p:sldId id="285" r:id="rId34"/>
    <p:sldId id="281" r:id="rId35"/>
    <p:sldId id="321" r:id="rId36"/>
    <p:sldId id="286" r:id="rId37"/>
    <p:sldId id="282" r:id="rId38"/>
    <p:sldId id="283" r:id="rId39"/>
    <p:sldId id="323" r:id="rId40"/>
    <p:sldId id="322" r:id="rId41"/>
    <p:sldId id="324" r:id="rId42"/>
    <p:sldId id="289" r:id="rId43"/>
    <p:sldId id="290" r:id="rId44"/>
    <p:sldId id="291" r:id="rId45"/>
    <p:sldId id="293" r:id="rId46"/>
    <p:sldId id="292" r:id="rId47"/>
    <p:sldId id="325" r:id="rId48"/>
    <p:sldId id="294" r:id="rId49"/>
    <p:sldId id="295" r:id="rId50"/>
    <p:sldId id="296" r:id="rId51"/>
    <p:sldId id="297" r:id="rId52"/>
    <p:sldId id="307" r:id="rId53"/>
    <p:sldId id="298" r:id="rId54"/>
    <p:sldId id="308" r:id="rId55"/>
    <p:sldId id="300" r:id="rId56"/>
    <p:sldId id="301" r:id="rId57"/>
    <p:sldId id="306" r:id="rId58"/>
    <p:sldId id="303" r:id="rId59"/>
    <p:sldId id="326" r:id="rId60"/>
    <p:sldId id="305" r:id="rId61"/>
    <p:sldId id="327" r:id="rId6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p:scale>
          <a:sx n="66" d="100"/>
          <a:sy n="66" d="100"/>
        </p:scale>
        <p:origin x="85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422121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306227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57778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DA7ED048-D34A-43F9-A9F3-F42E0C3A2A6D}"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225795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ED048-D34A-43F9-A9F3-F42E0C3A2A6D}"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228797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DA7ED048-D34A-43F9-A9F3-F42E0C3A2A6D}"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184160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DA7ED048-D34A-43F9-A9F3-F42E0C3A2A6D}" type="datetimeFigureOut">
              <a:rPr lang="ar-SA" smtClean="0"/>
              <a:t>12/01/37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217829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A7ED048-D34A-43F9-A9F3-F42E0C3A2A6D}" type="datetimeFigureOut">
              <a:rPr lang="ar-SA" smtClean="0"/>
              <a:t>12/01/37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143593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ED048-D34A-43F9-A9F3-F42E0C3A2A6D}" type="datetimeFigureOut">
              <a:rPr lang="ar-SA" smtClean="0"/>
              <a:t>12/01/37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186457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ED048-D34A-43F9-A9F3-F42E0C3A2A6D}"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19198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ED048-D34A-43F9-A9F3-F42E0C3A2A6D}"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B33F277-B1D3-4192-B8A5-FAA1E410FC4D}" type="slidenum">
              <a:rPr lang="ar-SA" smtClean="0"/>
              <a:t>‹#›</a:t>
            </a:fld>
            <a:endParaRPr lang="ar-SA"/>
          </a:p>
        </p:txBody>
      </p:sp>
    </p:spTree>
    <p:extLst>
      <p:ext uri="{BB962C8B-B14F-4D97-AF65-F5344CB8AC3E}">
        <p14:creationId xmlns:p14="http://schemas.microsoft.com/office/powerpoint/2010/main" val="213280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7ED048-D34A-43F9-A9F3-F42E0C3A2A6D}" type="datetimeFigureOut">
              <a:rPr lang="ar-SA" smtClean="0"/>
              <a:t>12/01/37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33F277-B1D3-4192-B8A5-FAA1E410FC4D}" type="slidenum">
              <a:rPr lang="ar-SA" smtClean="0"/>
              <a:t>‹#›</a:t>
            </a:fld>
            <a:endParaRPr lang="ar-SA"/>
          </a:p>
        </p:txBody>
      </p:sp>
    </p:spTree>
    <p:extLst>
      <p:ext uri="{BB962C8B-B14F-4D97-AF65-F5344CB8AC3E}">
        <p14:creationId xmlns:p14="http://schemas.microsoft.com/office/powerpoint/2010/main" val="34552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117599"/>
            <a:ext cx="9144000" cy="1236663"/>
          </a:xfrm>
        </p:spPr>
        <p:txBody>
          <a:bodyPr/>
          <a:lstStyle/>
          <a:p>
            <a:r>
              <a:rPr lang="en-US" dirty="0" smtClean="0">
                <a:ln w="0"/>
                <a:effectLst>
                  <a:outerShdw blurRad="38100" dist="19050" dir="2700000" algn="tl" rotWithShape="0">
                    <a:schemeClr val="dk1">
                      <a:alpha val="40000"/>
                    </a:schemeClr>
                  </a:outerShdw>
                </a:effectLst>
              </a:rPr>
              <a:t>Classification of Tumors</a:t>
            </a:r>
            <a:endParaRPr lang="ar-SA" dirty="0"/>
          </a:p>
        </p:txBody>
      </p:sp>
      <p:sp>
        <p:nvSpPr>
          <p:cNvPr id="3" name="Subtitle 2"/>
          <p:cNvSpPr>
            <a:spLocks noGrp="1"/>
          </p:cNvSpPr>
          <p:nvPr>
            <p:ph type="subTitle" idx="1"/>
          </p:nvPr>
        </p:nvSpPr>
        <p:spPr>
          <a:xfrm>
            <a:off x="1612900" y="3187700"/>
            <a:ext cx="9144000" cy="2667000"/>
          </a:xfrm>
        </p:spPr>
        <p:txBody>
          <a:bodyPr>
            <a:normAutofit/>
          </a:bodyPr>
          <a:lstStyle/>
          <a:p>
            <a:pPr rtl="0"/>
            <a:r>
              <a:rPr lang="en-US" dirty="0"/>
              <a:t>Slides were taken from </a:t>
            </a:r>
            <a:r>
              <a:rPr lang="en-US" dirty="0" smtClean="0"/>
              <a:t>Dr. Amany Fathaddin</a:t>
            </a:r>
            <a:r>
              <a:rPr lang="en-US" dirty="0" smtClean="0"/>
              <a:t>, MD</a:t>
            </a:r>
            <a:endParaRPr lang="en-US" dirty="0" smtClean="0"/>
          </a:p>
          <a:p>
            <a:pPr rtl="0"/>
            <a:r>
              <a:rPr lang="en-US" dirty="0" smtClean="0"/>
              <a:t>Assistant professor- Department of Pathology</a:t>
            </a:r>
            <a:endParaRPr lang="ar-SA" dirty="0" smtClean="0"/>
          </a:p>
          <a:p>
            <a:pPr rtl="0"/>
            <a:endParaRPr lang="en-US" sz="2000" dirty="0" smtClean="0"/>
          </a:p>
          <a:p>
            <a:pPr rtl="0"/>
            <a:r>
              <a:rPr lang="en-US" sz="2000" dirty="0" smtClean="0"/>
              <a:t>Group B &amp; A </a:t>
            </a:r>
            <a:r>
              <a:rPr lang="en-US" sz="2000" dirty="0"/>
              <a:t>1</a:t>
            </a:r>
            <a:r>
              <a:rPr lang="en-US" sz="2000" baseline="30000" dirty="0"/>
              <a:t>st</a:t>
            </a:r>
            <a:r>
              <a:rPr lang="en-US" sz="2000" dirty="0"/>
              <a:t> year- </a:t>
            </a:r>
            <a:r>
              <a:rPr lang="en-US" sz="2000" dirty="0" smtClean="0"/>
              <a:t>11</a:t>
            </a:r>
            <a:r>
              <a:rPr lang="en-US" sz="2000" baseline="30000" dirty="0" smtClean="0"/>
              <a:t>th</a:t>
            </a:r>
            <a:r>
              <a:rPr lang="en-US" sz="2000" dirty="0" smtClean="0"/>
              <a:t> </a:t>
            </a:r>
            <a:r>
              <a:rPr lang="en-US" sz="2000" dirty="0" err="1"/>
              <a:t>Moharruam</a:t>
            </a:r>
            <a:r>
              <a:rPr lang="en-US" sz="2000" dirty="0"/>
              <a:t> 1437</a:t>
            </a:r>
          </a:p>
          <a:p>
            <a:pPr rtl="0"/>
            <a:r>
              <a:rPr lang="en-US" sz="2000" dirty="0"/>
              <a:t>Osamah T. Khojah</a:t>
            </a:r>
          </a:p>
          <a:p>
            <a:pPr rtl="0"/>
            <a:r>
              <a:rPr lang="en-US" sz="2000" dirty="0"/>
              <a:t>0555485892, asd@ksu.edu.sa</a:t>
            </a:r>
            <a:endParaRPr lang="ar-SA" sz="2000" dirty="0"/>
          </a:p>
        </p:txBody>
      </p:sp>
    </p:spTree>
    <p:extLst>
      <p:ext uri="{BB962C8B-B14F-4D97-AF65-F5344CB8AC3E}">
        <p14:creationId xmlns:p14="http://schemas.microsoft.com/office/powerpoint/2010/main" val="403763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73175"/>
          </a:xfrm>
        </p:spPr>
        <p:txBody>
          <a:bodyPr/>
          <a:lstStyle/>
          <a:p>
            <a:pPr algn="ctr"/>
            <a:r>
              <a:rPr lang="en-US" b="1" dirty="0"/>
              <a:t>Benign </a:t>
            </a:r>
            <a:r>
              <a:rPr lang="en-US" b="1" dirty="0" smtClean="0"/>
              <a:t>Tumors</a:t>
            </a:r>
            <a:endParaRPr lang="ar-SA" dirty="0"/>
          </a:p>
        </p:txBody>
      </p:sp>
      <p:sp>
        <p:nvSpPr>
          <p:cNvPr id="3" name="Content Placeholder 2"/>
          <p:cNvSpPr>
            <a:spLocks noGrp="1"/>
          </p:cNvSpPr>
          <p:nvPr>
            <p:ph idx="1"/>
          </p:nvPr>
        </p:nvSpPr>
        <p:spPr/>
        <p:txBody>
          <a:bodyPr>
            <a:normAutofit/>
          </a:bodyPr>
          <a:lstStyle/>
          <a:p>
            <a:pPr algn="l" rtl="0"/>
            <a:r>
              <a:rPr lang="en-US" b="1" dirty="0"/>
              <a:t>Benign epithelial neoplasms producing microscopically or macroscopically </a:t>
            </a:r>
            <a:r>
              <a:rPr lang="en-US" b="1" dirty="0">
                <a:solidFill>
                  <a:srgbClr val="FF0000"/>
                </a:solidFill>
              </a:rPr>
              <a:t>visible finger-like or warty projections </a:t>
            </a:r>
            <a:r>
              <a:rPr lang="en-US" b="1" dirty="0"/>
              <a:t>from epithelial surfaces are referred to as </a:t>
            </a:r>
            <a:r>
              <a:rPr lang="en-US" b="1" i="1" dirty="0">
                <a:solidFill>
                  <a:srgbClr val="FF0000"/>
                </a:solidFill>
              </a:rPr>
              <a:t>papillomas</a:t>
            </a:r>
            <a:r>
              <a:rPr lang="en-US" b="1" dirty="0"/>
              <a:t>. </a:t>
            </a:r>
            <a:endParaRPr lang="ar-SA" dirty="0"/>
          </a:p>
          <a:p>
            <a:pPr algn="l" rtl="0"/>
            <a:endParaRPr lang="en-US" b="1" dirty="0" smtClean="0"/>
          </a:p>
          <a:p>
            <a:pPr algn="l" rtl="0"/>
            <a:r>
              <a:rPr lang="en-US" b="1" dirty="0" smtClean="0"/>
              <a:t>Those </a:t>
            </a:r>
            <a:r>
              <a:rPr lang="en-US" b="1" dirty="0" smtClean="0"/>
              <a:t>that form large </a:t>
            </a:r>
            <a:r>
              <a:rPr lang="en-US" b="1" dirty="0" smtClean="0">
                <a:solidFill>
                  <a:srgbClr val="FF0000"/>
                </a:solidFill>
              </a:rPr>
              <a:t>cystic masses</a:t>
            </a:r>
            <a:r>
              <a:rPr lang="en-US" b="1" dirty="0" smtClean="0"/>
              <a:t>, as in the ovary, are referred to as </a:t>
            </a:r>
            <a:r>
              <a:rPr lang="en-US" b="1" i="1" dirty="0" smtClean="0">
                <a:solidFill>
                  <a:srgbClr val="FF0000"/>
                </a:solidFill>
              </a:rPr>
              <a:t>cystadenomas</a:t>
            </a:r>
            <a:r>
              <a:rPr lang="en-US" b="1" dirty="0" smtClean="0"/>
              <a:t>. Some tumors produce papillary patterns that protrude into cystic spaces and are called </a:t>
            </a:r>
            <a:r>
              <a:rPr lang="en-US" b="1" i="1" dirty="0" smtClean="0">
                <a:solidFill>
                  <a:srgbClr val="FF0000"/>
                </a:solidFill>
              </a:rPr>
              <a:t>papillary cystadenomas</a:t>
            </a:r>
            <a:r>
              <a:rPr lang="en-US" b="1" dirty="0" smtClean="0">
                <a:solidFill>
                  <a:srgbClr val="FF0000"/>
                </a:solidFill>
              </a:rPr>
              <a:t>. </a:t>
            </a:r>
            <a:endParaRPr lang="en-US" b="1" dirty="0">
              <a:solidFill>
                <a:srgbClr val="FF0000"/>
              </a:solidFill>
            </a:endParaRPr>
          </a:p>
          <a:p>
            <a:pPr algn="l" rtl="0"/>
            <a:r>
              <a:rPr lang="en-US" b="1" i="1" dirty="0" smtClean="0">
                <a:solidFill>
                  <a:srgbClr val="FF0000"/>
                </a:solidFill>
              </a:rPr>
              <a:t>Polyp</a:t>
            </a:r>
            <a:r>
              <a:rPr lang="en-US" dirty="0" smtClean="0"/>
              <a:t> is a mass that projects </a:t>
            </a:r>
            <a:r>
              <a:rPr lang="en-US" dirty="0" smtClean="0"/>
              <a:t>above a </a:t>
            </a:r>
            <a:r>
              <a:rPr lang="en-US" dirty="0" smtClean="0"/>
              <a:t>mucosal surface</a:t>
            </a:r>
            <a:r>
              <a:rPr lang="en-US" b="1" dirty="0" smtClean="0"/>
              <a:t> produces a </a:t>
            </a:r>
            <a:r>
              <a:rPr lang="en-US" b="1" dirty="0" smtClean="0">
                <a:solidFill>
                  <a:srgbClr val="FF0000"/>
                </a:solidFill>
              </a:rPr>
              <a:t>macroscopically</a:t>
            </a:r>
            <a:r>
              <a:rPr lang="en-US" b="1" dirty="0" smtClean="0"/>
              <a:t> visible projection above a mucosal surface </a:t>
            </a:r>
            <a:r>
              <a:rPr lang="en-US" b="1" dirty="0"/>
              <a:t>.</a:t>
            </a:r>
            <a:endParaRPr lang="ar-SA" dirty="0"/>
          </a:p>
        </p:txBody>
      </p:sp>
    </p:spTree>
    <p:extLst>
      <p:ext uri="{BB962C8B-B14F-4D97-AF65-F5344CB8AC3E}">
        <p14:creationId xmlns:p14="http://schemas.microsoft.com/office/powerpoint/2010/main" val="1120937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polyp</a:t>
            </a:r>
            <a:endParaRPr lang="ar-S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869" y="1872677"/>
            <a:ext cx="5119687" cy="4361215"/>
          </a:xfr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008" y="623548"/>
            <a:ext cx="4894492" cy="5725407"/>
          </a:xfrm>
          <a:prstGeom prst="rect">
            <a:avLst/>
          </a:prstGeom>
        </p:spPr>
      </p:pic>
    </p:spTree>
    <p:extLst>
      <p:ext uri="{BB962C8B-B14F-4D97-AF65-F5344CB8AC3E}">
        <p14:creationId xmlns:p14="http://schemas.microsoft.com/office/powerpoint/2010/main" val="281093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130"/>
            <a:ext cx="10515600" cy="1325563"/>
          </a:xfrm>
        </p:spPr>
        <p:txBody>
          <a:bodyPr/>
          <a:lstStyle/>
          <a:p>
            <a:pPr algn="ctr"/>
            <a:r>
              <a:rPr lang="en-US" b="1" dirty="0" smtClean="0"/>
              <a:t>Malignant </a:t>
            </a:r>
            <a:r>
              <a:rPr lang="en-US" b="1" dirty="0"/>
              <a:t>T</a:t>
            </a:r>
            <a:r>
              <a:rPr lang="en-US" b="1" dirty="0" smtClean="0"/>
              <a:t>umors</a:t>
            </a:r>
            <a:endParaRPr lang="ar-SA" b="1" dirty="0"/>
          </a:p>
        </p:txBody>
      </p:sp>
      <p:sp>
        <p:nvSpPr>
          <p:cNvPr id="3" name="Content Placeholder 2"/>
          <p:cNvSpPr>
            <a:spLocks noGrp="1"/>
          </p:cNvSpPr>
          <p:nvPr>
            <p:ph idx="1"/>
          </p:nvPr>
        </p:nvSpPr>
        <p:spPr>
          <a:xfrm>
            <a:off x="838200" y="1422400"/>
            <a:ext cx="10515600" cy="4957763"/>
          </a:xfrm>
        </p:spPr>
        <p:txBody>
          <a:bodyPr>
            <a:normAutofit/>
          </a:bodyPr>
          <a:lstStyle/>
          <a:p>
            <a:pPr algn="l" rtl="0"/>
            <a:r>
              <a:rPr lang="en-US" b="1" i="1" dirty="0" smtClean="0"/>
              <a:t>Malignant tumors arising in </a:t>
            </a:r>
            <a:r>
              <a:rPr lang="en-US" b="1" i="1" dirty="0" smtClean="0">
                <a:solidFill>
                  <a:srgbClr val="FF0000"/>
                </a:solidFill>
              </a:rPr>
              <a:t>mesenchymal tissue </a:t>
            </a:r>
            <a:r>
              <a:rPr lang="en-US" b="1" i="1" dirty="0" smtClean="0"/>
              <a:t>are usually called </a:t>
            </a:r>
            <a:r>
              <a:rPr lang="en-US" sz="3000" b="1" i="1" dirty="0" smtClean="0">
                <a:solidFill>
                  <a:srgbClr val="FF0000"/>
                </a:solidFill>
              </a:rPr>
              <a:t>sarcomas</a:t>
            </a:r>
            <a:r>
              <a:rPr lang="en-US" sz="3000" b="1" dirty="0" smtClean="0">
                <a:solidFill>
                  <a:srgbClr val="FF0000"/>
                </a:solidFill>
              </a:rPr>
              <a:t> </a:t>
            </a:r>
            <a:r>
              <a:rPr lang="en-US" b="1" dirty="0" smtClean="0"/>
              <a:t>.</a:t>
            </a:r>
          </a:p>
          <a:p>
            <a:pPr algn="l" rtl="0"/>
            <a:endParaRPr lang="en-US" b="1" dirty="0" smtClean="0"/>
          </a:p>
          <a:p>
            <a:pPr algn="l" rtl="0"/>
            <a:r>
              <a:rPr lang="en-US" b="1" dirty="0" smtClean="0"/>
              <a:t>Malignant neoplasms of </a:t>
            </a:r>
            <a:r>
              <a:rPr lang="en-US" b="1" dirty="0" smtClean="0">
                <a:solidFill>
                  <a:srgbClr val="FF0000"/>
                </a:solidFill>
              </a:rPr>
              <a:t>epithelial cell origin</a:t>
            </a:r>
            <a:r>
              <a:rPr lang="en-US" b="1" dirty="0" smtClean="0"/>
              <a:t>, derived from any of the three germ layers, are called </a:t>
            </a:r>
            <a:r>
              <a:rPr lang="en-US" sz="3000" b="1" i="1" dirty="0" smtClean="0">
                <a:solidFill>
                  <a:srgbClr val="FF0000"/>
                </a:solidFill>
              </a:rPr>
              <a:t>carcinomas</a:t>
            </a:r>
            <a:r>
              <a:rPr lang="en-US" b="1" dirty="0" smtClean="0"/>
              <a:t>.</a:t>
            </a:r>
          </a:p>
          <a:p>
            <a:pPr algn="l" rtl="0"/>
            <a:endParaRPr lang="en-US" b="1" dirty="0" smtClean="0"/>
          </a:p>
          <a:p>
            <a:pPr algn="l" rtl="0"/>
            <a:r>
              <a:rPr lang="en-US" b="1" i="1" dirty="0" smtClean="0">
                <a:solidFill>
                  <a:srgbClr val="FF0000"/>
                </a:solidFill>
              </a:rPr>
              <a:t>Squamous cell carcinoma</a:t>
            </a:r>
            <a:r>
              <a:rPr lang="en-US" b="1" dirty="0" smtClean="0">
                <a:solidFill>
                  <a:srgbClr val="FF0000"/>
                </a:solidFill>
              </a:rPr>
              <a:t> </a:t>
            </a:r>
            <a:r>
              <a:rPr lang="en-US" b="1" dirty="0" smtClean="0"/>
              <a:t>would denote a cancer in which the tumor cells </a:t>
            </a:r>
            <a:r>
              <a:rPr lang="en-US" b="1" dirty="0" smtClean="0">
                <a:solidFill>
                  <a:srgbClr val="FF0000"/>
                </a:solidFill>
              </a:rPr>
              <a:t>resemble stratified squamous </a:t>
            </a:r>
            <a:r>
              <a:rPr lang="en-US" b="1" dirty="0" smtClean="0">
                <a:solidFill>
                  <a:srgbClr val="FF0000"/>
                </a:solidFill>
              </a:rPr>
              <a:t>epithelium.</a:t>
            </a:r>
            <a:endParaRPr lang="en-US" b="1" dirty="0" smtClean="0">
              <a:solidFill>
                <a:srgbClr val="FF0000"/>
              </a:solidFill>
            </a:endParaRPr>
          </a:p>
          <a:p>
            <a:pPr algn="l" rtl="0"/>
            <a:r>
              <a:rPr lang="en-US" b="1" i="1" dirty="0" smtClean="0">
                <a:solidFill>
                  <a:srgbClr val="FF0000"/>
                </a:solidFill>
              </a:rPr>
              <a:t>adenocarcinoma</a:t>
            </a:r>
            <a:r>
              <a:rPr lang="en-US" b="1" dirty="0" smtClean="0"/>
              <a:t> denotes a lesion in which the neoplastic </a:t>
            </a:r>
            <a:r>
              <a:rPr lang="en-US" b="1" dirty="0" smtClean="0">
                <a:solidFill>
                  <a:srgbClr val="FF0000"/>
                </a:solidFill>
              </a:rPr>
              <a:t>epithelial cells </a:t>
            </a:r>
            <a:r>
              <a:rPr lang="en-US" b="1" dirty="0" smtClean="0"/>
              <a:t>grow </a:t>
            </a:r>
            <a:r>
              <a:rPr lang="en-US" b="1" dirty="0" smtClean="0">
                <a:solidFill>
                  <a:srgbClr val="FF0000"/>
                </a:solidFill>
              </a:rPr>
              <a:t>in glandular patterns</a:t>
            </a:r>
            <a:r>
              <a:rPr lang="en-US" b="1" dirty="0" smtClean="0"/>
              <a:t>. </a:t>
            </a:r>
          </a:p>
          <a:p>
            <a:pPr algn="l" rtl="0"/>
            <a:endParaRPr lang="ar-SA" dirty="0"/>
          </a:p>
        </p:txBody>
      </p:sp>
    </p:spTree>
    <p:extLst>
      <p:ext uri="{BB962C8B-B14F-4D97-AF65-F5344CB8AC3E}">
        <p14:creationId xmlns:p14="http://schemas.microsoft.com/office/powerpoint/2010/main" val="40398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a:t>Malignant Tumors</a:t>
            </a:r>
            <a:endParaRPr lang="ar-SA" dirty="0"/>
          </a:p>
        </p:txBody>
      </p:sp>
      <p:sp>
        <p:nvSpPr>
          <p:cNvPr id="3" name="Content Placeholder 2"/>
          <p:cNvSpPr>
            <a:spLocks noGrp="1"/>
          </p:cNvSpPr>
          <p:nvPr>
            <p:ph idx="1"/>
          </p:nvPr>
        </p:nvSpPr>
        <p:spPr/>
        <p:txBody>
          <a:bodyPr>
            <a:normAutofit/>
          </a:bodyPr>
          <a:lstStyle/>
          <a:p>
            <a:pPr algn="l" rtl="0"/>
            <a:endParaRPr lang="en-US" b="1" dirty="0" smtClean="0"/>
          </a:p>
          <a:p>
            <a:pPr algn="l" rtl="0"/>
            <a:r>
              <a:rPr lang="en-US" b="1" dirty="0" smtClean="0"/>
              <a:t>Sometimes </a:t>
            </a:r>
            <a:r>
              <a:rPr lang="en-US" b="1" dirty="0"/>
              <a:t>the tissue or organ of origin can be identified, as in the designation of renal cell adenocarcinoma. Not infrequently, however, a cancer is composed of </a:t>
            </a:r>
            <a:r>
              <a:rPr lang="en-US" b="1" dirty="0">
                <a:solidFill>
                  <a:srgbClr val="FF0000"/>
                </a:solidFill>
              </a:rPr>
              <a:t>undifferentiated cells of unknown tissue origin</a:t>
            </a:r>
            <a:r>
              <a:rPr lang="en-US" b="1" dirty="0"/>
              <a:t>, and must be designated merely as an </a:t>
            </a:r>
            <a:r>
              <a:rPr lang="en-US" sz="3200" b="1" dirty="0">
                <a:solidFill>
                  <a:srgbClr val="FF0000"/>
                </a:solidFill>
              </a:rPr>
              <a:t>undifferentiated malignant tumor</a:t>
            </a:r>
            <a:r>
              <a:rPr lang="en-US" b="1" dirty="0"/>
              <a:t>.</a:t>
            </a:r>
          </a:p>
          <a:p>
            <a:pPr marL="0" indent="0" algn="l" rtl="0">
              <a:buNone/>
            </a:pPr>
            <a:endParaRPr lang="en-US" b="1" dirty="0" smtClean="0"/>
          </a:p>
        </p:txBody>
      </p:sp>
    </p:spTree>
    <p:extLst>
      <p:ext uri="{BB962C8B-B14F-4D97-AF65-F5344CB8AC3E}">
        <p14:creationId xmlns:p14="http://schemas.microsoft.com/office/powerpoint/2010/main" val="362993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a:t>Malignant Tumors</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b="1" dirty="0"/>
              <a:t>In many benign and malignant neoplasms, the parenchymal cells bear a close resemblance to each other, as though all were derived from a single cell. </a:t>
            </a:r>
            <a:r>
              <a:rPr lang="en-US" b="1" dirty="0" smtClean="0"/>
              <a:t>However,</a:t>
            </a:r>
            <a:endParaRPr lang="en-US" b="1" dirty="0"/>
          </a:p>
          <a:p>
            <a:pPr algn="l" rtl="0"/>
            <a:endParaRPr lang="en-US" b="1" dirty="0" smtClean="0"/>
          </a:p>
          <a:p>
            <a:pPr algn="l" rtl="0"/>
            <a:r>
              <a:rPr lang="en-US" b="1" dirty="0" smtClean="0"/>
              <a:t>Divergent </a:t>
            </a:r>
            <a:r>
              <a:rPr lang="en-US" b="1" dirty="0"/>
              <a:t>differentiation of a single neoplastic clone along two lineages creates what are called </a:t>
            </a:r>
            <a:r>
              <a:rPr lang="en-US" sz="3000" b="1" i="1" dirty="0">
                <a:solidFill>
                  <a:srgbClr val="FF0000"/>
                </a:solidFill>
              </a:rPr>
              <a:t>mixed tumors</a:t>
            </a:r>
            <a:r>
              <a:rPr lang="en-US" b="1" dirty="0"/>
              <a:t>. The best example of this is </a:t>
            </a:r>
            <a:r>
              <a:rPr lang="en-US" b="1" dirty="0">
                <a:solidFill>
                  <a:srgbClr val="FF0000"/>
                </a:solidFill>
              </a:rPr>
              <a:t>the </a:t>
            </a:r>
            <a:r>
              <a:rPr lang="en-US" b="1" i="1" dirty="0">
                <a:solidFill>
                  <a:srgbClr val="FF0000"/>
                </a:solidFill>
              </a:rPr>
              <a:t>mixed tumor of salivary gland origin</a:t>
            </a:r>
            <a:r>
              <a:rPr lang="en-US" b="1" dirty="0">
                <a:solidFill>
                  <a:srgbClr val="FF0000"/>
                </a:solidFill>
              </a:rPr>
              <a:t>. </a:t>
            </a:r>
            <a:r>
              <a:rPr lang="en-US" b="1" dirty="0"/>
              <a:t>These tumors contain epithelial components scattered within a myxoid stroma that sometimes contains islands of cartilage or bone </a:t>
            </a:r>
            <a:r>
              <a:rPr lang="en-US" b="1" dirty="0" smtClean="0"/>
              <a:t>. </a:t>
            </a:r>
            <a:r>
              <a:rPr lang="en-US" b="1" dirty="0"/>
              <a:t>All these elements, it is believed, arise from a </a:t>
            </a:r>
            <a:r>
              <a:rPr lang="en-US" b="1" dirty="0">
                <a:solidFill>
                  <a:srgbClr val="FF0000"/>
                </a:solidFill>
              </a:rPr>
              <a:t>single clone capable </a:t>
            </a:r>
            <a:r>
              <a:rPr lang="en-US" b="1" dirty="0"/>
              <a:t>of giving rise to epithelial and myoepithelial cells; thus, the preferred designation of these neoplasms </a:t>
            </a:r>
            <a:r>
              <a:rPr lang="en-US" b="1" dirty="0">
                <a:solidFill>
                  <a:srgbClr val="FF0000"/>
                </a:solidFill>
              </a:rPr>
              <a:t>is </a:t>
            </a:r>
            <a:r>
              <a:rPr lang="en-US" sz="3000" b="1" i="1" dirty="0">
                <a:solidFill>
                  <a:srgbClr val="FF0000"/>
                </a:solidFill>
              </a:rPr>
              <a:t>pleomorphic adenoma</a:t>
            </a:r>
            <a:r>
              <a:rPr lang="en-US" b="1" dirty="0"/>
              <a:t>. </a:t>
            </a:r>
            <a:endParaRPr lang="ar-SA" dirty="0"/>
          </a:p>
        </p:txBody>
      </p:sp>
    </p:spTree>
    <p:extLst>
      <p:ext uri="{BB962C8B-B14F-4D97-AF65-F5344CB8AC3E}">
        <p14:creationId xmlns:p14="http://schemas.microsoft.com/office/powerpoint/2010/main" val="9136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900" y="329125"/>
            <a:ext cx="8191500" cy="6466915"/>
          </a:xfrm>
        </p:spPr>
      </p:pic>
    </p:spTree>
    <p:extLst>
      <p:ext uri="{BB962C8B-B14F-4D97-AF65-F5344CB8AC3E}">
        <p14:creationId xmlns:p14="http://schemas.microsoft.com/office/powerpoint/2010/main" val="778633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194" y="422790"/>
            <a:ext cx="9781995" cy="6092310"/>
          </a:xfrm>
        </p:spPr>
      </p:pic>
    </p:spTree>
    <p:extLst>
      <p:ext uri="{BB962C8B-B14F-4D97-AF65-F5344CB8AC3E}">
        <p14:creationId xmlns:p14="http://schemas.microsoft.com/office/powerpoint/2010/main" val="3288034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1244599"/>
          </a:xfrm>
        </p:spPr>
        <p:txBody>
          <a:bodyPr/>
          <a:lstStyle/>
          <a:p>
            <a:pPr algn="ctr" rtl="0"/>
            <a:r>
              <a:rPr lang="en-US" b="1" dirty="0" smtClean="0"/>
              <a:t>Teratoma</a:t>
            </a:r>
            <a:endParaRPr lang="ar-SA" b="1" dirty="0"/>
          </a:p>
        </p:txBody>
      </p:sp>
      <p:sp>
        <p:nvSpPr>
          <p:cNvPr id="3" name="Content Placeholder 2"/>
          <p:cNvSpPr>
            <a:spLocks noGrp="1"/>
          </p:cNvSpPr>
          <p:nvPr>
            <p:ph idx="1"/>
          </p:nvPr>
        </p:nvSpPr>
        <p:spPr>
          <a:xfrm>
            <a:off x="838200" y="1549400"/>
            <a:ext cx="10515600" cy="4627563"/>
          </a:xfrm>
        </p:spPr>
        <p:txBody>
          <a:bodyPr>
            <a:normAutofit/>
          </a:bodyPr>
          <a:lstStyle/>
          <a:p>
            <a:pPr algn="l" rtl="0"/>
            <a:r>
              <a:rPr lang="en-US" sz="3200" b="1" i="1" dirty="0">
                <a:solidFill>
                  <a:srgbClr val="FF0000"/>
                </a:solidFill>
              </a:rPr>
              <a:t>T</a:t>
            </a:r>
            <a:r>
              <a:rPr lang="en-US" sz="3200" b="1" i="1" dirty="0" smtClean="0">
                <a:solidFill>
                  <a:srgbClr val="FF0000"/>
                </a:solidFill>
              </a:rPr>
              <a:t>eratoma</a:t>
            </a:r>
            <a:r>
              <a:rPr lang="en-US" dirty="0" smtClean="0"/>
              <a:t>,</a:t>
            </a:r>
            <a:r>
              <a:rPr lang="en-US" dirty="0"/>
              <a:t> is a special type of </a:t>
            </a:r>
            <a:r>
              <a:rPr lang="en-US" dirty="0">
                <a:solidFill>
                  <a:srgbClr val="FF0000"/>
                </a:solidFill>
              </a:rPr>
              <a:t>mixed tumor </a:t>
            </a:r>
            <a:r>
              <a:rPr lang="en-US" dirty="0"/>
              <a:t>that contains recognizable </a:t>
            </a:r>
            <a:r>
              <a:rPr lang="en-US" dirty="0">
                <a:solidFill>
                  <a:srgbClr val="FF0000"/>
                </a:solidFill>
              </a:rPr>
              <a:t>mature or immature </a:t>
            </a:r>
            <a:r>
              <a:rPr lang="en-US" dirty="0"/>
              <a:t>cells or tissues representative of </a:t>
            </a:r>
            <a:r>
              <a:rPr lang="en-US" dirty="0">
                <a:solidFill>
                  <a:srgbClr val="FF0000"/>
                </a:solidFill>
              </a:rPr>
              <a:t>more than one germ cell layer </a:t>
            </a:r>
            <a:r>
              <a:rPr lang="en-US" dirty="0"/>
              <a:t>and sometimes all </a:t>
            </a:r>
            <a:r>
              <a:rPr lang="en-US" dirty="0" smtClean="0"/>
              <a:t>three</a:t>
            </a:r>
            <a:r>
              <a:rPr lang="en-US" dirty="0" smtClean="0"/>
              <a:t>.</a:t>
            </a:r>
            <a:endParaRPr lang="en-US" dirty="0" smtClean="0"/>
          </a:p>
          <a:p>
            <a:pPr algn="l" rtl="0"/>
            <a:r>
              <a:rPr lang="en-US" dirty="0" smtClean="0"/>
              <a:t> </a:t>
            </a:r>
            <a:r>
              <a:rPr lang="en-US" dirty="0"/>
              <a:t>O</a:t>
            </a:r>
            <a:r>
              <a:rPr lang="en-US" dirty="0" smtClean="0"/>
              <a:t>riginate </a:t>
            </a:r>
            <a:r>
              <a:rPr lang="en-US" dirty="0" smtClean="0"/>
              <a:t>from </a:t>
            </a:r>
            <a:r>
              <a:rPr lang="en-US" sz="3200" b="1" dirty="0" smtClean="0">
                <a:solidFill>
                  <a:srgbClr val="FF0000"/>
                </a:solidFill>
              </a:rPr>
              <a:t>totipotential cells </a:t>
            </a:r>
            <a:r>
              <a:rPr lang="en-US" dirty="0" smtClean="0"/>
              <a:t>such as those normally present in the </a:t>
            </a:r>
            <a:r>
              <a:rPr lang="en-US" dirty="0" smtClean="0">
                <a:solidFill>
                  <a:srgbClr val="FF0000"/>
                </a:solidFill>
              </a:rPr>
              <a:t>ovary and testis </a:t>
            </a:r>
            <a:r>
              <a:rPr lang="en-US" dirty="0" smtClean="0"/>
              <a:t>and sometimes abnormally present in sequestered </a:t>
            </a:r>
            <a:r>
              <a:rPr lang="en-US" dirty="0" smtClean="0">
                <a:solidFill>
                  <a:srgbClr val="FF0000"/>
                </a:solidFill>
              </a:rPr>
              <a:t>midline embryonic rests</a:t>
            </a:r>
            <a:r>
              <a:rPr lang="en-US" dirty="0" smtClean="0"/>
              <a:t>. Such cells have the capacity to differentiate into any of the cell types found in the adult </a:t>
            </a:r>
            <a:r>
              <a:rPr lang="en-US" dirty="0" smtClean="0"/>
              <a:t>body.</a:t>
            </a:r>
          </a:p>
          <a:p>
            <a:pPr algn="l" rtl="0"/>
            <a:r>
              <a:rPr lang="en-US" dirty="0"/>
              <a:t>When all the component parts are </a:t>
            </a:r>
            <a:r>
              <a:rPr lang="en-US" dirty="0">
                <a:solidFill>
                  <a:srgbClr val="FF0000"/>
                </a:solidFill>
              </a:rPr>
              <a:t>well differentiated</a:t>
            </a:r>
            <a:r>
              <a:rPr lang="en-US" dirty="0"/>
              <a:t>, it is </a:t>
            </a:r>
            <a:r>
              <a:rPr lang="en-US" dirty="0">
                <a:solidFill>
                  <a:srgbClr val="FF0000"/>
                </a:solidFill>
              </a:rPr>
              <a:t>a </a:t>
            </a:r>
            <a:r>
              <a:rPr lang="en-US" i="1" dirty="0">
                <a:solidFill>
                  <a:srgbClr val="FF0000"/>
                </a:solidFill>
              </a:rPr>
              <a:t>benign (mature) teratoma</a:t>
            </a:r>
            <a:r>
              <a:rPr lang="en-US" dirty="0"/>
              <a:t>; when less well differentiated, it is an immature, potentially or overtly, </a:t>
            </a:r>
            <a:r>
              <a:rPr lang="en-US" i="1" dirty="0">
                <a:solidFill>
                  <a:srgbClr val="FF0000"/>
                </a:solidFill>
              </a:rPr>
              <a:t>malignant teratoma</a:t>
            </a:r>
            <a:r>
              <a:rPr lang="en-US" dirty="0"/>
              <a:t>. </a:t>
            </a:r>
          </a:p>
          <a:p>
            <a:pPr algn="l" rtl="0"/>
            <a:endParaRPr lang="ar-SA" dirty="0"/>
          </a:p>
        </p:txBody>
      </p:sp>
    </p:spTree>
    <p:extLst>
      <p:ext uri="{BB962C8B-B14F-4D97-AF65-F5344CB8AC3E}">
        <p14:creationId xmlns:p14="http://schemas.microsoft.com/office/powerpoint/2010/main" val="137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3665" y="1120346"/>
            <a:ext cx="5609967" cy="52625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50" y="1120346"/>
            <a:ext cx="5445210" cy="5262563"/>
          </a:xfrm>
          <a:prstGeom prst="rect">
            <a:avLst/>
          </a:prstGeom>
        </p:spPr>
      </p:pic>
    </p:spTree>
    <p:extLst>
      <p:ext uri="{BB962C8B-B14F-4D97-AF65-F5344CB8AC3E}">
        <p14:creationId xmlns:p14="http://schemas.microsoft.com/office/powerpoint/2010/main" val="3562383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Critical Exceptions</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Benign-sounding </a:t>
            </a:r>
            <a:r>
              <a:rPr lang="en-US" dirty="0"/>
              <a:t>designations such as </a:t>
            </a:r>
            <a:r>
              <a:rPr lang="en-US" sz="3200" b="1" dirty="0">
                <a:solidFill>
                  <a:srgbClr val="FF0000"/>
                </a:solidFill>
              </a:rPr>
              <a:t>lymphoma, melanoma, mesothelioma, and seminoma </a:t>
            </a:r>
            <a:r>
              <a:rPr lang="en-US" dirty="0"/>
              <a:t>have been used for certain malignant neoplasms</a:t>
            </a:r>
            <a:r>
              <a:rPr lang="en-US" dirty="0" smtClean="0"/>
              <a:t>.</a:t>
            </a:r>
            <a:endParaRPr lang="en-US" i="1" dirty="0">
              <a:solidFill>
                <a:srgbClr val="FF0000"/>
              </a:solidFill>
            </a:endParaRPr>
          </a:p>
        </p:txBody>
      </p:sp>
    </p:spTree>
    <p:extLst>
      <p:ext uri="{BB962C8B-B14F-4D97-AF65-F5344CB8AC3E}">
        <p14:creationId xmlns:p14="http://schemas.microsoft.com/office/powerpoint/2010/main" val="418024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51000" y="190639"/>
            <a:ext cx="4510088" cy="3095485"/>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1" y="265776"/>
            <a:ext cx="4543121" cy="3307994"/>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001" y="3629024"/>
            <a:ext cx="4543122" cy="2894017"/>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0" y="3629024"/>
            <a:ext cx="4471988" cy="2975905"/>
          </a:xfrm>
          <a:prstGeom prst="rect">
            <a:avLst/>
          </a:prstGeom>
        </p:spPr>
      </p:pic>
    </p:spTree>
    <p:extLst>
      <p:ext uri="{BB962C8B-B14F-4D97-AF65-F5344CB8AC3E}">
        <p14:creationId xmlns:p14="http://schemas.microsoft.com/office/powerpoint/2010/main" val="416497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Critical Exceptions</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sz="3200" b="1" i="1" dirty="0" smtClean="0">
                <a:solidFill>
                  <a:srgbClr val="FF0000"/>
                </a:solidFill>
              </a:rPr>
              <a:t>Hamartomas</a:t>
            </a:r>
            <a:r>
              <a:rPr lang="en-US" dirty="0" smtClean="0"/>
              <a:t> </a:t>
            </a:r>
            <a:r>
              <a:rPr lang="en-US" dirty="0"/>
              <a:t>present as </a:t>
            </a:r>
            <a:r>
              <a:rPr lang="en-US" dirty="0">
                <a:solidFill>
                  <a:srgbClr val="FF0000"/>
                </a:solidFill>
              </a:rPr>
              <a:t>disorganized</a:t>
            </a:r>
            <a:r>
              <a:rPr lang="en-US" dirty="0"/>
              <a:t> but benign-appearing masses composed of cells indigenous to the particular </a:t>
            </a:r>
            <a:r>
              <a:rPr lang="en-US" dirty="0" smtClean="0"/>
              <a:t>site. </a:t>
            </a:r>
            <a:r>
              <a:rPr lang="en-US" dirty="0"/>
              <a:t>For example, </a:t>
            </a:r>
            <a:r>
              <a:rPr lang="en-US" dirty="0">
                <a:solidFill>
                  <a:srgbClr val="FF0000"/>
                </a:solidFill>
              </a:rPr>
              <a:t>pulmonary chondroid </a:t>
            </a:r>
            <a:r>
              <a:rPr lang="en-US" dirty="0" smtClean="0">
                <a:solidFill>
                  <a:srgbClr val="FF0000"/>
                </a:solidFill>
              </a:rPr>
              <a:t>hamartoma </a:t>
            </a:r>
            <a:r>
              <a:rPr lang="en-US" dirty="0"/>
              <a:t>contains islands of disorganized, but histologically </a:t>
            </a:r>
            <a:r>
              <a:rPr lang="en-US" dirty="0">
                <a:solidFill>
                  <a:srgbClr val="FF0000"/>
                </a:solidFill>
              </a:rPr>
              <a:t>normal</a:t>
            </a:r>
            <a:r>
              <a:rPr lang="en-US" dirty="0"/>
              <a:t> cartilage, bronchi, and vessels. </a:t>
            </a:r>
            <a:endParaRPr lang="en-US" dirty="0" smtClean="0"/>
          </a:p>
          <a:p>
            <a:pPr algn="l" rtl="0"/>
            <a:endParaRPr lang="en-US" dirty="0" smtClean="0"/>
          </a:p>
          <a:p>
            <a:pPr algn="l" rtl="0"/>
            <a:r>
              <a:rPr lang="en-US" dirty="0">
                <a:solidFill>
                  <a:srgbClr val="FF0000"/>
                </a:solidFill>
              </a:rPr>
              <a:t>T</a:t>
            </a:r>
            <a:r>
              <a:rPr lang="en-US" dirty="0" smtClean="0">
                <a:solidFill>
                  <a:srgbClr val="FF0000"/>
                </a:solidFill>
              </a:rPr>
              <a:t>raditionally</a:t>
            </a:r>
            <a:r>
              <a:rPr lang="en-US" dirty="0" smtClean="0"/>
              <a:t> </a:t>
            </a:r>
            <a:r>
              <a:rPr lang="en-US" dirty="0"/>
              <a:t>been considered </a:t>
            </a:r>
            <a:r>
              <a:rPr lang="en-US" dirty="0">
                <a:solidFill>
                  <a:srgbClr val="FF0000"/>
                </a:solidFill>
              </a:rPr>
              <a:t>developmental </a:t>
            </a:r>
            <a:r>
              <a:rPr lang="en-US" dirty="0" smtClean="0">
                <a:solidFill>
                  <a:srgbClr val="FF0000"/>
                </a:solidFill>
              </a:rPr>
              <a:t>malformations</a:t>
            </a:r>
            <a:r>
              <a:rPr lang="en-US" dirty="0" smtClean="0"/>
              <a:t>, but </a:t>
            </a:r>
            <a:r>
              <a:rPr lang="en-US" dirty="0"/>
              <a:t>some genetic studies have shown the presence </a:t>
            </a:r>
            <a:r>
              <a:rPr lang="en-US" dirty="0" smtClean="0"/>
              <a:t>of </a:t>
            </a:r>
            <a:r>
              <a:rPr lang="en-US" dirty="0" smtClean="0">
                <a:solidFill>
                  <a:srgbClr val="FF0000"/>
                </a:solidFill>
              </a:rPr>
              <a:t>acquired </a:t>
            </a:r>
            <a:r>
              <a:rPr lang="en-US" dirty="0">
                <a:solidFill>
                  <a:srgbClr val="FF0000"/>
                </a:solidFill>
              </a:rPr>
              <a:t>translocations</a:t>
            </a:r>
            <a:r>
              <a:rPr lang="en-US" dirty="0"/>
              <a:t>, suggesting a </a:t>
            </a:r>
            <a:r>
              <a:rPr lang="en-US" dirty="0">
                <a:solidFill>
                  <a:srgbClr val="FF0000"/>
                </a:solidFill>
              </a:rPr>
              <a:t>neoplastic origin</a:t>
            </a:r>
            <a:r>
              <a:rPr lang="en-US" dirty="0" smtClean="0"/>
              <a:t>.</a:t>
            </a:r>
            <a:r>
              <a:rPr lang="en-US" dirty="0" smtClean="0"/>
              <a:t> </a:t>
            </a:r>
            <a:endParaRPr lang="en-US" dirty="0" smtClean="0"/>
          </a:p>
        </p:txBody>
      </p:sp>
    </p:spTree>
    <p:extLst>
      <p:ext uri="{BB962C8B-B14F-4D97-AF65-F5344CB8AC3E}">
        <p14:creationId xmlns:p14="http://schemas.microsoft.com/office/powerpoint/2010/main" val="221199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Critical Exceptions</a:t>
            </a:r>
            <a:endParaRPr lang="ar-SA" b="1" dirty="0">
              <a:solidFill>
                <a:srgbClr val="FF0000"/>
              </a:solidFill>
            </a:endParaRPr>
          </a:p>
        </p:txBody>
      </p:sp>
      <p:sp>
        <p:nvSpPr>
          <p:cNvPr id="3" name="Content Placeholder 2"/>
          <p:cNvSpPr>
            <a:spLocks noGrp="1"/>
          </p:cNvSpPr>
          <p:nvPr>
            <p:ph idx="1"/>
          </p:nvPr>
        </p:nvSpPr>
        <p:spPr/>
        <p:txBody>
          <a:bodyPr>
            <a:normAutofit/>
          </a:bodyPr>
          <a:lstStyle/>
          <a:p>
            <a:pPr algn="l" rtl="0"/>
            <a:endParaRPr lang="en-US" sz="3200" b="1" i="1" dirty="0" smtClean="0">
              <a:solidFill>
                <a:srgbClr val="FF0000"/>
              </a:solidFill>
            </a:endParaRPr>
          </a:p>
          <a:p>
            <a:pPr algn="l" rtl="0"/>
            <a:r>
              <a:rPr lang="en-US" sz="3200" b="1" i="1" dirty="0" smtClean="0">
                <a:solidFill>
                  <a:srgbClr val="FF0000"/>
                </a:solidFill>
              </a:rPr>
              <a:t>Choristoma</a:t>
            </a:r>
            <a:r>
              <a:rPr lang="en-US" dirty="0"/>
              <a:t> is a </a:t>
            </a:r>
            <a:r>
              <a:rPr lang="en-US" dirty="0">
                <a:solidFill>
                  <a:srgbClr val="FF0000"/>
                </a:solidFill>
              </a:rPr>
              <a:t>congenital anomaly </a:t>
            </a:r>
            <a:r>
              <a:rPr lang="en-US" dirty="0"/>
              <a:t>consisting of a </a:t>
            </a:r>
            <a:r>
              <a:rPr lang="en-US" dirty="0">
                <a:solidFill>
                  <a:srgbClr val="FF0000"/>
                </a:solidFill>
              </a:rPr>
              <a:t>heterotopic rest of cells</a:t>
            </a:r>
            <a:r>
              <a:rPr lang="en-US" dirty="0"/>
              <a:t>. For example, a small nodule of well-developed and normally organized pancreatic tissue may be found in the submucosa of the stomach, duodenum, or small intestine. </a:t>
            </a:r>
            <a:r>
              <a:rPr lang="en-US" dirty="0" smtClean="0"/>
              <a:t>It has </a:t>
            </a:r>
            <a:r>
              <a:rPr lang="en-US" dirty="0"/>
              <a:t>usual </a:t>
            </a:r>
            <a:r>
              <a:rPr lang="en-US" dirty="0">
                <a:solidFill>
                  <a:srgbClr val="FF0000"/>
                </a:solidFill>
              </a:rPr>
              <a:t>trivial</a:t>
            </a:r>
            <a:r>
              <a:rPr lang="en-US" dirty="0"/>
              <a:t/>
            </a:r>
            <a:br>
              <a:rPr lang="en-US" dirty="0"/>
            </a:br>
            <a:r>
              <a:rPr lang="en-US" dirty="0" smtClean="0"/>
              <a:t>significance.</a:t>
            </a:r>
            <a:r>
              <a:rPr lang="en-US" dirty="0"/>
              <a:t/>
            </a:r>
            <a:br>
              <a:rPr lang="en-US" dirty="0"/>
            </a:br>
            <a:r>
              <a:rPr lang="en-US" dirty="0"/>
              <a:t/>
            </a:r>
            <a:br>
              <a:rPr lang="en-US" dirty="0"/>
            </a:br>
            <a:endParaRPr lang="en-US" dirty="0" smtClean="0"/>
          </a:p>
        </p:txBody>
      </p:sp>
    </p:spTree>
    <p:extLst>
      <p:ext uri="{BB962C8B-B14F-4D97-AF65-F5344CB8AC3E}">
        <p14:creationId xmlns:p14="http://schemas.microsoft.com/office/powerpoint/2010/main" val="14734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smtClean="0"/>
              <a:t>Summary</a:t>
            </a:r>
            <a:endParaRPr lang="ar-SA" dirty="0"/>
          </a:p>
        </p:txBody>
      </p:sp>
      <p:sp>
        <p:nvSpPr>
          <p:cNvPr id="3" name="عنصر نائب للمحتوى 2"/>
          <p:cNvSpPr>
            <a:spLocks noGrp="1"/>
          </p:cNvSpPr>
          <p:nvPr>
            <p:ph idx="1"/>
          </p:nvPr>
        </p:nvSpPr>
        <p:spPr/>
        <p:txBody>
          <a:bodyPr/>
          <a:lstStyle/>
          <a:p>
            <a:pPr algn="l" rtl="0"/>
            <a:r>
              <a:rPr lang="en-US" dirty="0"/>
              <a:t>Although the terminology of neoplasms is regrettably not</a:t>
            </a:r>
            <a:br>
              <a:rPr lang="en-US" dirty="0"/>
            </a:br>
            <a:r>
              <a:rPr lang="en-US" dirty="0"/>
              <a:t>simple, a </a:t>
            </a:r>
            <a:r>
              <a:rPr lang="en-US" dirty="0" smtClean="0"/>
              <a:t>firm </a:t>
            </a:r>
            <a:r>
              <a:rPr lang="en-US" dirty="0"/>
              <a:t>grasp of the nomenclature is important</a:t>
            </a:r>
            <a:br>
              <a:rPr lang="en-US" dirty="0"/>
            </a:br>
            <a:r>
              <a:rPr lang="en-US" dirty="0"/>
              <a:t>because it is </a:t>
            </a:r>
            <a:r>
              <a:rPr lang="en-US" sz="3200" b="1" dirty="0">
                <a:solidFill>
                  <a:srgbClr val="FF0000"/>
                </a:solidFill>
              </a:rPr>
              <a:t>the language </a:t>
            </a:r>
            <a:r>
              <a:rPr lang="en-US" dirty="0"/>
              <a:t>by which the nature and </a:t>
            </a:r>
            <a:r>
              <a:rPr lang="en-US" dirty="0" smtClean="0"/>
              <a:t>significance </a:t>
            </a:r>
            <a:r>
              <a:rPr lang="en-US" dirty="0"/>
              <a:t>of tumors are categorized</a:t>
            </a:r>
            <a:r>
              <a:rPr lang="en-US" dirty="0" smtClean="0"/>
              <a:t>.</a:t>
            </a:r>
          </a:p>
          <a:p>
            <a:pPr algn="l" rtl="0"/>
            <a:endParaRPr lang="en-US" dirty="0"/>
          </a:p>
          <a:p>
            <a:pPr algn="l" rtl="0"/>
            <a:r>
              <a:rPr lang="en-US" dirty="0" smtClean="0"/>
              <a:t>Remember the exceptions…</a:t>
            </a:r>
            <a:r>
              <a:rPr lang="en-US" dirty="0"/>
              <a:t/>
            </a:r>
            <a:br>
              <a:rPr lang="en-US" dirty="0"/>
            </a:br>
            <a:r>
              <a:rPr lang="en-US" dirty="0"/>
              <a:t/>
            </a:r>
            <a:br>
              <a:rPr lang="en-US" dirty="0"/>
            </a:br>
            <a:endParaRPr lang="ar-SA" dirty="0"/>
          </a:p>
        </p:txBody>
      </p:sp>
    </p:spTree>
    <p:extLst>
      <p:ext uri="{BB962C8B-B14F-4D97-AF65-F5344CB8AC3E}">
        <p14:creationId xmlns:p14="http://schemas.microsoft.com/office/powerpoint/2010/main" val="4040910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98" y="177800"/>
            <a:ext cx="11830434" cy="6426200"/>
          </a:xfrm>
        </p:spPr>
      </p:pic>
    </p:spTree>
    <p:extLst>
      <p:ext uri="{BB962C8B-B14F-4D97-AF65-F5344CB8AC3E}">
        <p14:creationId xmlns:p14="http://schemas.microsoft.com/office/powerpoint/2010/main" val="367645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anose="020B0604020202020204" pitchFamily="34" charset="0"/>
              </a:rPr>
              <a:t/>
            </a:r>
            <a:br>
              <a:rPr kumimoji="0" lang="ar-SA" sz="1800" b="0" i="0" u="none" strike="noStrike" cap="none" normalizeH="0" baseline="0" smtClean="0">
                <a:ln>
                  <a:noFill/>
                </a:ln>
                <a:solidFill>
                  <a:schemeClr val="tx1"/>
                </a:solidFill>
                <a:effectLst/>
                <a:latin typeface="Arial" panose="020B0604020202020204" pitchFamily="34" charset="0"/>
              </a:rPr>
            </a:br>
            <a:endParaRPr kumimoji="0" lang="ar-SA" sz="1800" b="0" i="0" u="none" strike="noStrike" cap="none" normalizeH="0" baseline="0" smtClean="0">
              <a:ln>
                <a:noFill/>
              </a:ln>
              <a:solidFill>
                <a:schemeClr val="tx1"/>
              </a:solidFill>
              <a:effectLst/>
              <a:latin typeface="Arial" panose="020B0604020202020204" pitchFamily="34" charset="0"/>
            </a:endParaRPr>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85" y="317500"/>
            <a:ext cx="12014949" cy="5524501"/>
          </a:xfrm>
        </p:spPr>
      </p:pic>
    </p:spTree>
    <p:extLst>
      <p:ext uri="{BB962C8B-B14F-4D97-AF65-F5344CB8AC3E}">
        <p14:creationId xmlns:p14="http://schemas.microsoft.com/office/powerpoint/2010/main" val="2583105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smtClean="0"/>
              <a:t>Pathology</a:t>
            </a:r>
            <a:endParaRPr lang="ar-SA" b="1" dirty="0"/>
          </a:p>
        </p:txBody>
      </p:sp>
      <p:sp>
        <p:nvSpPr>
          <p:cNvPr id="5" name="عنصر نائب للمحتوى 4"/>
          <p:cNvSpPr>
            <a:spLocks noGrp="1"/>
          </p:cNvSpPr>
          <p:nvPr>
            <p:ph idx="1"/>
          </p:nvPr>
        </p:nvSpPr>
        <p:spPr/>
        <p:txBody>
          <a:bodyPr>
            <a:normAutofit/>
          </a:bodyPr>
          <a:lstStyle/>
          <a:p>
            <a:pPr algn="l" rtl="0"/>
            <a:r>
              <a:rPr lang="en-US" b="1" dirty="0"/>
              <a:t>Fellowship of RCPA for Medical </a:t>
            </a:r>
            <a:r>
              <a:rPr lang="en-US" b="1" dirty="0" smtClean="0"/>
              <a:t>Graduates (apart from diplomas):</a:t>
            </a:r>
            <a:r>
              <a:rPr lang="en-US" b="1" dirty="0"/>
              <a:t>  </a:t>
            </a:r>
          </a:p>
          <a:p>
            <a:pPr lvl="1" algn="l" rtl="0">
              <a:buFont typeface="Wingdings" panose="05000000000000000000" pitchFamily="2" charset="2"/>
              <a:buChar char="Ø"/>
            </a:pPr>
            <a:r>
              <a:rPr lang="en-US" b="1" dirty="0"/>
              <a:t>Anatomical </a:t>
            </a:r>
            <a:r>
              <a:rPr lang="en-US" b="1" dirty="0" smtClean="0"/>
              <a:t>Pathology: (SP/HP), (in NA other clinical pathology).</a:t>
            </a:r>
            <a:endParaRPr lang="en-US" b="1" dirty="0"/>
          </a:p>
          <a:p>
            <a:pPr lvl="1" algn="l" rtl="0">
              <a:buFont typeface="Wingdings" panose="05000000000000000000" pitchFamily="2" charset="2"/>
              <a:buChar char="Ø"/>
            </a:pPr>
            <a:r>
              <a:rPr lang="en-US" b="1" dirty="0"/>
              <a:t>Chemical </a:t>
            </a:r>
            <a:r>
              <a:rPr lang="en-US" b="1" dirty="0" smtClean="0"/>
              <a:t>Pathology (BC, MC,…).</a:t>
            </a:r>
            <a:endParaRPr lang="en-US" b="1" dirty="0"/>
          </a:p>
          <a:p>
            <a:pPr lvl="1" algn="l" rtl="0">
              <a:buFont typeface="Wingdings" panose="05000000000000000000" pitchFamily="2" charset="2"/>
              <a:buChar char="Ø"/>
            </a:pPr>
            <a:r>
              <a:rPr lang="en-US" b="1" dirty="0"/>
              <a:t>Clinical </a:t>
            </a:r>
            <a:r>
              <a:rPr lang="en-US" b="1" dirty="0" smtClean="0"/>
              <a:t>Pathology.</a:t>
            </a:r>
            <a:endParaRPr lang="en-US" b="1" dirty="0"/>
          </a:p>
          <a:p>
            <a:pPr lvl="1" algn="l" rtl="0">
              <a:buFont typeface="Wingdings" panose="05000000000000000000" pitchFamily="2" charset="2"/>
              <a:buChar char="Ø"/>
            </a:pPr>
            <a:r>
              <a:rPr lang="en-US" b="1" dirty="0"/>
              <a:t>Forensic </a:t>
            </a:r>
            <a:r>
              <a:rPr lang="en-US" b="1" dirty="0" smtClean="0"/>
              <a:t>Pathology.</a:t>
            </a:r>
            <a:endParaRPr lang="en-US" b="1" dirty="0"/>
          </a:p>
          <a:p>
            <a:pPr lvl="1" algn="l" rtl="0">
              <a:buFont typeface="Wingdings" panose="05000000000000000000" pitchFamily="2" charset="2"/>
              <a:buChar char="Ø"/>
            </a:pPr>
            <a:r>
              <a:rPr lang="en-US" b="1" dirty="0"/>
              <a:t>General </a:t>
            </a:r>
            <a:r>
              <a:rPr lang="en-US" b="1" dirty="0" smtClean="0"/>
              <a:t>Pathology.</a:t>
            </a:r>
            <a:endParaRPr lang="en-US" b="1" dirty="0"/>
          </a:p>
          <a:p>
            <a:pPr lvl="1" algn="l" rtl="0">
              <a:buFont typeface="Wingdings" panose="05000000000000000000" pitchFamily="2" charset="2"/>
              <a:buChar char="Ø"/>
            </a:pPr>
            <a:r>
              <a:rPr lang="en-US" b="1" dirty="0"/>
              <a:t>Genetic </a:t>
            </a:r>
            <a:r>
              <a:rPr lang="en-US" b="1" dirty="0" smtClean="0"/>
              <a:t>Pathology.</a:t>
            </a:r>
            <a:endParaRPr lang="en-US" b="1" dirty="0"/>
          </a:p>
          <a:p>
            <a:pPr lvl="1" algn="l" rtl="0">
              <a:buFont typeface="Wingdings" panose="05000000000000000000" pitchFamily="2" charset="2"/>
              <a:buChar char="Ø"/>
            </a:pPr>
            <a:r>
              <a:rPr lang="en-US" b="1" dirty="0" err="1" smtClean="0"/>
              <a:t>Haematology</a:t>
            </a:r>
            <a:r>
              <a:rPr lang="en-US" b="1" dirty="0" smtClean="0"/>
              <a:t>.</a:t>
            </a:r>
            <a:endParaRPr lang="en-US" b="1" dirty="0"/>
          </a:p>
          <a:p>
            <a:pPr lvl="1" algn="l" rtl="0">
              <a:buFont typeface="Wingdings" panose="05000000000000000000" pitchFamily="2" charset="2"/>
              <a:buChar char="Ø"/>
            </a:pPr>
            <a:r>
              <a:rPr lang="en-US" b="1" dirty="0" smtClean="0"/>
              <a:t>Immunopathology.</a:t>
            </a:r>
            <a:endParaRPr lang="en-US" b="1" dirty="0"/>
          </a:p>
          <a:p>
            <a:pPr lvl="1" algn="l" rtl="0">
              <a:buFont typeface="Wingdings" panose="05000000000000000000" pitchFamily="2" charset="2"/>
              <a:buChar char="Ø"/>
            </a:pPr>
            <a:r>
              <a:rPr lang="en-US" b="1" dirty="0" smtClean="0"/>
              <a:t>Microbiology.</a:t>
            </a:r>
            <a:endParaRPr lang="en-US" b="1" dirty="0"/>
          </a:p>
          <a:p>
            <a:pPr algn="l" rtl="0"/>
            <a:endParaRPr lang="ar-SA" dirty="0"/>
          </a:p>
        </p:txBody>
      </p:sp>
    </p:spTree>
    <p:extLst>
      <p:ext uri="{BB962C8B-B14F-4D97-AF65-F5344CB8AC3E}">
        <p14:creationId xmlns:p14="http://schemas.microsoft.com/office/powerpoint/2010/main" val="3256616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smtClean="0"/>
              <a:t>Hematology &amp; Immunology</a:t>
            </a:r>
            <a:endParaRPr lang="ar-SA" b="1" dirty="0"/>
          </a:p>
        </p:txBody>
      </p:sp>
      <p:sp>
        <p:nvSpPr>
          <p:cNvPr id="5" name="عنصر نائب للمحتوى 4"/>
          <p:cNvSpPr>
            <a:spLocks noGrp="1"/>
          </p:cNvSpPr>
          <p:nvPr>
            <p:ph idx="1"/>
          </p:nvPr>
        </p:nvSpPr>
        <p:spPr/>
        <p:txBody>
          <a:bodyPr>
            <a:normAutofit/>
          </a:bodyPr>
          <a:lstStyle/>
          <a:p>
            <a:pPr algn="l" rtl="0"/>
            <a:r>
              <a:rPr lang="en-US" dirty="0" smtClean="0"/>
              <a:t>Clinical: Medicine or Pediatric.</a:t>
            </a:r>
          </a:p>
          <a:p>
            <a:pPr algn="l" rtl="0"/>
            <a:endParaRPr lang="en-US" dirty="0" smtClean="0"/>
          </a:p>
          <a:p>
            <a:pPr algn="l" rtl="0"/>
            <a:r>
              <a:rPr lang="en-US" dirty="0" smtClean="0"/>
              <a:t>Pathology: NA or UK/AU, Residency, PhD.</a:t>
            </a:r>
          </a:p>
          <a:p>
            <a:pPr algn="l" rtl="0"/>
            <a:endParaRPr lang="en-US" dirty="0" smtClean="0"/>
          </a:p>
          <a:p>
            <a:pPr algn="l" rtl="0"/>
            <a:r>
              <a:rPr lang="en-US" dirty="0" smtClean="0"/>
              <a:t>Research: transitional/basic…</a:t>
            </a:r>
          </a:p>
          <a:p>
            <a:pPr algn="l" rtl="0"/>
            <a:endParaRPr lang="ar-SA" dirty="0"/>
          </a:p>
        </p:txBody>
      </p:sp>
    </p:spTree>
    <p:extLst>
      <p:ext uri="{BB962C8B-B14F-4D97-AF65-F5344CB8AC3E}">
        <p14:creationId xmlns:p14="http://schemas.microsoft.com/office/powerpoint/2010/main" val="3849153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smtClean="0"/>
              <a:t>KSF Pathology Programs</a:t>
            </a:r>
            <a:endParaRPr lang="ar-SA" b="1" dirty="0"/>
          </a:p>
        </p:txBody>
      </p:sp>
      <p:sp>
        <p:nvSpPr>
          <p:cNvPr id="5" name="عنصر نائب للمحتوى 4"/>
          <p:cNvSpPr>
            <a:spLocks noGrp="1"/>
          </p:cNvSpPr>
          <p:nvPr>
            <p:ph idx="1"/>
          </p:nvPr>
        </p:nvSpPr>
        <p:spPr/>
        <p:txBody>
          <a:bodyPr>
            <a:normAutofit/>
          </a:bodyPr>
          <a:lstStyle/>
          <a:p>
            <a:pPr algn="l" rtl="0"/>
            <a:endParaRPr lang="en-US" dirty="0" smtClean="0"/>
          </a:p>
          <a:p>
            <a:pPr algn="l" rtl="0"/>
            <a:r>
              <a:rPr lang="en-US" dirty="0" smtClean="0"/>
              <a:t>Hematopathology &amp; Blood Transfusion:</a:t>
            </a:r>
          </a:p>
          <a:p>
            <a:pPr marL="0" indent="0" algn="l" rtl="0">
              <a:buNone/>
            </a:pPr>
            <a:endParaRPr lang="en-US" dirty="0" smtClean="0"/>
          </a:p>
          <a:p>
            <a:pPr lvl="1" algn="l" rtl="0">
              <a:buFont typeface="Wingdings" panose="05000000000000000000" pitchFamily="2" charset="2"/>
              <a:buChar char="v"/>
            </a:pPr>
            <a:r>
              <a:rPr lang="en-US" dirty="0"/>
              <a:t> </a:t>
            </a:r>
            <a:r>
              <a:rPr lang="en-US" dirty="0" smtClean="0"/>
              <a:t>Bone Marrow report: Leukemia &amp; some lymphoma and others.</a:t>
            </a:r>
          </a:p>
          <a:p>
            <a:pPr lvl="1" algn="l" rtl="0">
              <a:buFont typeface="Wingdings" panose="05000000000000000000" pitchFamily="2" charset="2"/>
              <a:buChar char="v"/>
            </a:pPr>
            <a:r>
              <a:rPr lang="en-US" dirty="0"/>
              <a:t> </a:t>
            </a:r>
            <a:r>
              <a:rPr lang="en-US" dirty="0" smtClean="0"/>
              <a:t>Peripheral blood smear and other routine hematology lab (core lab): cytology &amp; HE.</a:t>
            </a:r>
          </a:p>
          <a:p>
            <a:pPr lvl="1" algn="l" rtl="0">
              <a:buFont typeface="Wingdings" panose="05000000000000000000" pitchFamily="2" charset="2"/>
              <a:buChar char="v"/>
            </a:pPr>
            <a:r>
              <a:rPr lang="en-US" dirty="0" smtClean="0"/>
              <a:t> Coagulation tests and anti-coagulant clinic:</a:t>
            </a:r>
          </a:p>
          <a:p>
            <a:pPr lvl="1" algn="l" rtl="0">
              <a:buFont typeface="Wingdings" panose="05000000000000000000" pitchFamily="2" charset="2"/>
              <a:buChar char="v"/>
            </a:pPr>
            <a:r>
              <a:rPr lang="en-US" dirty="0"/>
              <a:t> </a:t>
            </a:r>
            <a:r>
              <a:rPr lang="en-US" dirty="0" smtClean="0"/>
              <a:t>Transfusion Medicine &amp; cellular therapy in future.</a:t>
            </a:r>
          </a:p>
          <a:p>
            <a:pPr lvl="1" algn="l" rtl="0">
              <a:buFont typeface="Wingdings" panose="05000000000000000000" pitchFamily="2" charset="2"/>
              <a:buChar char="v"/>
            </a:pPr>
            <a:r>
              <a:rPr lang="en-US" dirty="0" smtClean="0"/>
              <a:t>Laboratory administration and quality management.</a:t>
            </a:r>
          </a:p>
          <a:p>
            <a:pPr lvl="1" algn="l" rtl="0">
              <a:buFont typeface="Wingdings" panose="05000000000000000000" pitchFamily="2" charset="2"/>
              <a:buChar char="ü"/>
            </a:pPr>
            <a:endParaRPr lang="en-US" dirty="0" smtClean="0"/>
          </a:p>
          <a:p>
            <a:pPr algn="l" rtl="0"/>
            <a:endParaRPr lang="ar-SA" dirty="0"/>
          </a:p>
        </p:txBody>
      </p:sp>
    </p:spTree>
    <p:extLst>
      <p:ext uri="{BB962C8B-B14F-4D97-AF65-F5344CB8AC3E}">
        <p14:creationId xmlns:p14="http://schemas.microsoft.com/office/powerpoint/2010/main" val="24533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heel(1)">
                                      <p:cBhvr>
                                        <p:cTn id="2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330"/>
            <a:ext cx="10515600" cy="1326292"/>
          </a:xfrm>
        </p:spPr>
        <p:txBody>
          <a:bodyPr/>
          <a:lstStyle/>
          <a:p>
            <a:r>
              <a:rPr lang="en-US" b="1" dirty="0"/>
              <a:t>Properties of Benign and </a:t>
            </a:r>
            <a:r>
              <a:rPr lang="en-US" b="1" dirty="0"/>
              <a:t>M</a:t>
            </a:r>
            <a:r>
              <a:rPr lang="en-US" b="1" dirty="0" smtClean="0"/>
              <a:t>alignant </a:t>
            </a:r>
            <a:r>
              <a:rPr lang="en-US" b="1" dirty="0"/>
              <a:t>N</a:t>
            </a:r>
            <a:r>
              <a:rPr lang="en-US" b="1" dirty="0" smtClean="0"/>
              <a:t>eoplasm</a:t>
            </a:r>
            <a:r>
              <a:rPr lang="ar-SA" b="1" dirty="0"/>
              <a:t/>
            </a:r>
            <a:br>
              <a:rPr lang="ar-SA" b="1" dirty="0"/>
            </a:br>
            <a:endParaRPr lang="ar-SA" b="1" dirty="0"/>
          </a:p>
        </p:txBody>
      </p:sp>
      <p:sp>
        <p:nvSpPr>
          <p:cNvPr id="3" name="Content Placeholder 2"/>
          <p:cNvSpPr>
            <a:spLocks noGrp="1"/>
          </p:cNvSpPr>
          <p:nvPr>
            <p:ph idx="1"/>
          </p:nvPr>
        </p:nvSpPr>
        <p:spPr>
          <a:xfrm>
            <a:off x="838200" y="3155091"/>
            <a:ext cx="10515600" cy="3021871"/>
          </a:xfrm>
        </p:spPr>
        <p:txBody>
          <a:bodyPr/>
          <a:lstStyle/>
          <a:p>
            <a:pPr marL="0" indent="0" algn="ctr" rtl="0">
              <a:buNone/>
            </a:pPr>
            <a:r>
              <a:rPr lang="en-US" sz="2400" dirty="0"/>
              <a:t>Slides were taken from Dr. Amany Fathaddin, MD</a:t>
            </a:r>
          </a:p>
          <a:p>
            <a:pPr marL="0" indent="0" algn="ctr" rtl="0">
              <a:buNone/>
            </a:pPr>
            <a:r>
              <a:rPr lang="en-US" sz="2400" dirty="0"/>
              <a:t>Assistant professor- Department of Pathology</a:t>
            </a:r>
            <a:endParaRPr lang="ar-SA" sz="2400" dirty="0"/>
          </a:p>
          <a:p>
            <a:pPr marL="0" indent="0" algn="ctr" rtl="0">
              <a:buNone/>
            </a:pPr>
            <a:endParaRPr lang="en-US" sz="2000" dirty="0"/>
          </a:p>
          <a:p>
            <a:pPr marL="0" indent="0" algn="ctr" rtl="0">
              <a:buNone/>
            </a:pPr>
            <a:r>
              <a:rPr lang="en-US" sz="2000" dirty="0"/>
              <a:t>Group B &amp; A 1</a:t>
            </a:r>
            <a:r>
              <a:rPr lang="en-US" sz="2000" baseline="30000" dirty="0"/>
              <a:t>st</a:t>
            </a:r>
            <a:r>
              <a:rPr lang="en-US" sz="2000" dirty="0"/>
              <a:t> year- </a:t>
            </a:r>
            <a:r>
              <a:rPr lang="en-US" sz="2000" dirty="0" smtClean="0"/>
              <a:t>12</a:t>
            </a:r>
            <a:r>
              <a:rPr lang="en-US" sz="2000" baseline="30000" dirty="0" smtClean="0"/>
              <a:t>th</a:t>
            </a:r>
            <a:r>
              <a:rPr lang="en-US" sz="2000" dirty="0" smtClean="0"/>
              <a:t> </a:t>
            </a:r>
            <a:r>
              <a:rPr lang="en-US" sz="2000" dirty="0" err="1"/>
              <a:t>Moharruam</a:t>
            </a:r>
            <a:r>
              <a:rPr lang="en-US" sz="2000" dirty="0"/>
              <a:t> 1437</a:t>
            </a:r>
          </a:p>
          <a:p>
            <a:pPr marL="0" indent="0" algn="ctr" rtl="0">
              <a:buNone/>
            </a:pPr>
            <a:r>
              <a:rPr lang="en-US" sz="2000" dirty="0"/>
              <a:t>Osamah T. Khojah</a:t>
            </a:r>
          </a:p>
          <a:p>
            <a:pPr marL="0" indent="0" algn="ctr" rtl="0">
              <a:buNone/>
            </a:pPr>
            <a:r>
              <a:rPr lang="en-US" sz="2000" dirty="0"/>
              <a:t>0555485892, asd@ksu.edu.sa</a:t>
            </a:r>
            <a:endParaRPr lang="ar-SA" sz="2000" dirty="0"/>
          </a:p>
          <a:p>
            <a:pPr marL="0" indent="0" algn="ctr">
              <a:buNone/>
            </a:pPr>
            <a:endParaRPr lang="ar-SA" dirty="0"/>
          </a:p>
        </p:txBody>
      </p:sp>
    </p:spTree>
    <p:extLst>
      <p:ext uri="{BB962C8B-B14F-4D97-AF65-F5344CB8AC3E}">
        <p14:creationId xmlns:p14="http://schemas.microsoft.com/office/powerpoint/2010/main" val="3914561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Objectives</a:t>
            </a:r>
            <a:endParaRPr lang="ar-SA" b="1" dirty="0"/>
          </a:p>
        </p:txBody>
      </p:sp>
      <p:sp>
        <p:nvSpPr>
          <p:cNvPr id="3" name="Content Placeholder 2"/>
          <p:cNvSpPr>
            <a:spLocks noGrp="1"/>
          </p:cNvSpPr>
          <p:nvPr>
            <p:ph idx="1"/>
          </p:nvPr>
        </p:nvSpPr>
        <p:spPr/>
        <p:txBody>
          <a:bodyPr/>
          <a:lstStyle/>
          <a:p>
            <a:pPr lvl="0" algn="l" rtl="0"/>
            <a:r>
              <a:rPr lang="en-US" b="1" dirty="0"/>
              <a:t>Define the terms: </a:t>
            </a:r>
            <a:r>
              <a:rPr lang="en-US" b="1" dirty="0">
                <a:solidFill>
                  <a:srgbClr val="FF0000"/>
                </a:solidFill>
              </a:rPr>
              <a:t>differentiation and anaplasia</a:t>
            </a:r>
            <a:r>
              <a:rPr lang="en-US" b="1" dirty="0"/>
              <a:t>.</a:t>
            </a:r>
            <a:endParaRPr lang="en-US" b="1" u="words" dirty="0"/>
          </a:p>
          <a:p>
            <a:pPr lvl="0" algn="l" rtl="0"/>
            <a:r>
              <a:rPr lang="en-US" b="1" dirty="0"/>
              <a:t>Identify the </a:t>
            </a:r>
            <a:r>
              <a:rPr lang="en-US" b="1" dirty="0">
                <a:solidFill>
                  <a:srgbClr val="FF0000"/>
                </a:solidFill>
              </a:rPr>
              <a:t>morphological changes </a:t>
            </a:r>
            <a:r>
              <a:rPr lang="en-US" b="1" dirty="0"/>
              <a:t>that differentiate between benign and malignant tumors.</a:t>
            </a:r>
            <a:endParaRPr lang="en-US" b="1" u="words" dirty="0"/>
          </a:p>
          <a:p>
            <a:pPr lvl="0" algn="l" rtl="0"/>
            <a:r>
              <a:rPr lang="en-US" b="1" dirty="0"/>
              <a:t>Understand the terms </a:t>
            </a:r>
            <a:r>
              <a:rPr lang="en-US" b="1" dirty="0">
                <a:solidFill>
                  <a:srgbClr val="FF0000"/>
                </a:solidFill>
              </a:rPr>
              <a:t>metaplasia, dysplasia and carcinoma in situ</a:t>
            </a:r>
            <a:r>
              <a:rPr lang="en-US" b="1" dirty="0"/>
              <a:t>.</a:t>
            </a:r>
            <a:endParaRPr lang="en-US" b="1" u="words" dirty="0"/>
          </a:p>
          <a:p>
            <a:pPr lvl="0" algn="l" rtl="0"/>
            <a:r>
              <a:rPr lang="en-US" b="1" dirty="0"/>
              <a:t>Compare between benign and malignant tumors in terms of differentiation, rate of growth, local invasion and metastases.</a:t>
            </a:r>
            <a:endParaRPr lang="en-US" b="1" u="words" dirty="0"/>
          </a:p>
          <a:p>
            <a:pPr lvl="0" algn="l" rtl="0"/>
            <a:r>
              <a:rPr lang="en-US" b="1" dirty="0"/>
              <a:t>List the </a:t>
            </a:r>
            <a:r>
              <a:rPr lang="en-US" b="1" dirty="0">
                <a:solidFill>
                  <a:srgbClr val="FF0000"/>
                </a:solidFill>
              </a:rPr>
              <a:t>pathways</a:t>
            </a:r>
            <a:r>
              <a:rPr lang="en-US" b="1" dirty="0"/>
              <a:t> by which malignant tumors </a:t>
            </a:r>
            <a:r>
              <a:rPr lang="en-US" b="1" dirty="0">
                <a:solidFill>
                  <a:srgbClr val="FF0000"/>
                </a:solidFill>
              </a:rPr>
              <a:t>spread</a:t>
            </a:r>
            <a:r>
              <a:rPr lang="en-US" b="1" dirty="0"/>
              <a:t>.</a:t>
            </a:r>
            <a:endParaRPr lang="en-US" b="1" u="words" dirty="0"/>
          </a:p>
          <a:p>
            <a:pPr marL="0" indent="0" algn="l" rtl="0">
              <a:buNone/>
            </a:pPr>
            <a:r>
              <a:rPr lang="en-US" b="1" dirty="0"/>
              <a:t> </a:t>
            </a:r>
            <a:endParaRPr lang="en-US" b="1" u="words" dirty="0"/>
          </a:p>
          <a:p>
            <a:endParaRPr lang="ar-SA" dirty="0"/>
          </a:p>
        </p:txBody>
      </p:sp>
    </p:spTree>
    <p:extLst>
      <p:ext uri="{BB962C8B-B14F-4D97-AF65-F5344CB8AC3E}">
        <p14:creationId xmlns:p14="http://schemas.microsoft.com/office/powerpoint/2010/main" val="102466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SA" dirty="0"/>
          </a:p>
        </p:txBody>
      </p:sp>
      <p:pic>
        <p:nvPicPr>
          <p:cNvPr id="8" name="عنصر نائب للمحتوى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2600" y="316447"/>
            <a:ext cx="4686063" cy="5860516"/>
          </a:xfrm>
        </p:spPr>
      </p:pic>
      <p:pic>
        <p:nvPicPr>
          <p:cNvPr id="7" name="عنصر نائب للمحتوى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7500" y="368300"/>
            <a:ext cx="6515571" cy="5787686"/>
          </a:xfrm>
        </p:spPr>
      </p:pic>
    </p:spTree>
    <p:extLst>
      <p:ext uri="{BB962C8B-B14F-4D97-AF65-F5344CB8AC3E}">
        <p14:creationId xmlns:p14="http://schemas.microsoft.com/office/powerpoint/2010/main" val="7130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dirty="0" smtClean="0"/>
              <a:t>How to differentiate</a:t>
            </a:r>
            <a:endParaRPr lang="ar-SA" dirty="0"/>
          </a:p>
        </p:txBody>
      </p:sp>
      <p:sp>
        <p:nvSpPr>
          <p:cNvPr id="3" name="Content Placeholder 2"/>
          <p:cNvSpPr>
            <a:spLocks noGrp="1"/>
          </p:cNvSpPr>
          <p:nvPr>
            <p:ph idx="1"/>
          </p:nvPr>
        </p:nvSpPr>
        <p:spPr/>
        <p:txBody>
          <a:bodyPr/>
          <a:lstStyle/>
          <a:p>
            <a:pPr algn="l" rtl="0"/>
            <a:endParaRPr lang="en-US" b="1" i="1" dirty="0" smtClean="0">
              <a:solidFill>
                <a:srgbClr val="FF0000"/>
              </a:solidFill>
            </a:endParaRPr>
          </a:p>
          <a:p>
            <a:pPr algn="l" rtl="0"/>
            <a:r>
              <a:rPr lang="en-US" b="1" i="1" dirty="0" smtClean="0">
                <a:solidFill>
                  <a:srgbClr val="FF0000"/>
                </a:solidFill>
              </a:rPr>
              <a:t>There </a:t>
            </a:r>
            <a:r>
              <a:rPr lang="en-US" b="1" i="1" dirty="0">
                <a:solidFill>
                  <a:srgbClr val="FF0000"/>
                </a:solidFill>
              </a:rPr>
              <a:t>are four fundamental features by which benign and malignant tumors can be distinguished: </a:t>
            </a:r>
            <a:endParaRPr lang="en-US" b="1" i="1" dirty="0" smtClean="0">
              <a:solidFill>
                <a:srgbClr val="FF0000"/>
              </a:solidFill>
            </a:endParaRPr>
          </a:p>
          <a:p>
            <a:pPr marL="914400" lvl="1" indent="-457200" algn="l" rtl="0">
              <a:buFont typeface="+mj-lt"/>
              <a:buAutoNum type="arabicPeriod"/>
            </a:pPr>
            <a:r>
              <a:rPr lang="en-US" sz="2800" i="1" dirty="0"/>
              <a:t>D</a:t>
            </a:r>
            <a:r>
              <a:rPr lang="en-US" sz="2800" i="1" dirty="0" smtClean="0"/>
              <a:t>ifferentiation </a:t>
            </a:r>
            <a:r>
              <a:rPr lang="en-US" sz="2800" i="1" dirty="0"/>
              <a:t>and </a:t>
            </a:r>
            <a:r>
              <a:rPr lang="en-US" sz="2800" i="1" dirty="0" smtClean="0"/>
              <a:t>anaplasia.</a:t>
            </a:r>
            <a:endParaRPr lang="en-US" sz="2800" i="1" dirty="0" smtClean="0"/>
          </a:p>
          <a:p>
            <a:pPr marL="914400" lvl="1" indent="-457200" algn="l" rtl="0">
              <a:buFont typeface="+mj-lt"/>
              <a:buAutoNum type="arabicPeriod"/>
            </a:pPr>
            <a:r>
              <a:rPr lang="en-US" sz="2800" i="1" dirty="0" smtClean="0"/>
              <a:t> </a:t>
            </a:r>
            <a:r>
              <a:rPr lang="en-US" sz="2800" i="1" dirty="0"/>
              <a:t>R</a:t>
            </a:r>
            <a:r>
              <a:rPr lang="en-US" sz="2800" i="1" dirty="0" smtClean="0"/>
              <a:t>ate </a:t>
            </a:r>
            <a:r>
              <a:rPr lang="en-US" sz="2800" i="1" dirty="0"/>
              <a:t>of </a:t>
            </a:r>
            <a:r>
              <a:rPr lang="en-US" sz="2800" i="1" dirty="0" smtClean="0"/>
              <a:t>growth.</a:t>
            </a:r>
            <a:endParaRPr lang="en-US" sz="2800" i="1" dirty="0" smtClean="0"/>
          </a:p>
          <a:p>
            <a:pPr marL="914400" lvl="1" indent="-457200" algn="l" rtl="0">
              <a:buFont typeface="+mj-lt"/>
              <a:buAutoNum type="arabicPeriod"/>
            </a:pPr>
            <a:r>
              <a:rPr lang="en-US" sz="2800" i="1" dirty="0" smtClean="0"/>
              <a:t> </a:t>
            </a:r>
            <a:r>
              <a:rPr lang="en-US" sz="2800" i="1" dirty="0"/>
              <a:t>L</a:t>
            </a:r>
            <a:r>
              <a:rPr lang="en-US" sz="2800" i="1" dirty="0" smtClean="0"/>
              <a:t>ocal </a:t>
            </a:r>
            <a:r>
              <a:rPr lang="en-US" sz="2800" i="1" dirty="0" smtClean="0"/>
              <a:t>invasion. </a:t>
            </a:r>
            <a:endParaRPr lang="en-US" sz="2800" i="1" dirty="0" smtClean="0"/>
          </a:p>
          <a:p>
            <a:pPr marL="914400" lvl="1" indent="-457200" algn="l" rtl="0">
              <a:buFont typeface="+mj-lt"/>
              <a:buAutoNum type="arabicPeriod"/>
            </a:pPr>
            <a:r>
              <a:rPr lang="en-US" sz="2800" i="1" dirty="0"/>
              <a:t>M</a:t>
            </a:r>
            <a:r>
              <a:rPr lang="en-US" sz="2800" i="1" dirty="0" smtClean="0"/>
              <a:t>etastasis</a:t>
            </a:r>
            <a:r>
              <a:rPr lang="en-US" sz="2800" dirty="0"/>
              <a:t>.</a:t>
            </a:r>
            <a:endParaRPr lang="ar-SA" sz="2800" dirty="0"/>
          </a:p>
        </p:txBody>
      </p:sp>
    </p:spTree>
    <p:extLst>
      <p:ext uri="{BB962C8B-B14F-4D97-AF65-F5344CB8AC3E}">
        <p14:creationId xmlns:p14="http://schemas.microsoft.com/office/powerpoint/2010/main" val="3999690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i="1" dirty="0"/>
              <a:t>Differentiation and </a:t>
            </a:r>
            <a:r>
              <a:rPr lang="en-US" b="1" i="1" dirty="0"/>
              <a:t>A</a:t>
            </a:r>
            <a:r>
              <a:rPr lang="en-US" b="1" i="1" dirty="0" smtClean="0"/>
              <a:t>naplasia</a:t>
            </a:r>
            <a:endParaRPr lang="ar-SA" b="1" dirty="0"/>
          </a:p>
        </p:txBody>
      </p:sp>
      <p:sp>
        <p:nvSpPr>
          <p:cNvPr id="3" name="Content Placeholder 2"/>
          <p:cNvSpPr>
            <a:spLocks noGrp="1"/>
          </p:cNvSpPr>
          <p:nvPr>
            <p:ph idx="1"/>
          </p:nvPr>
        </p:nvSpPr>
        <p:spPr/>
        <p:txBody>
          <a:bodyPr/>
          <a:lstStyle/>
          <a:p>
            <a:pPr algn="l" rtl="0"/>
            <a:r>
              <a:rPr lang="en-US" dirty="0"/>
              <a:t>Differentiation and anaplasia are characteristics seen only in the parenchymal cells that constitute the transformed elements of neoplasms. </a:t>
            </a:r>
            <a:endParaRPr lang="en-US" dirty="0" smtClean="0"/>
          </a:p>
          <a:p>
            <a:pPr algn="l" rtl="0"/>
            <a:endParaRPr lang="en-US" dirty="0" smtClean="0"/>
          </a:p>
          <a:p>
            <a:pPr algn="l" rtl="0"/>
            <a:r>
              <a:rPr lang="en-US" dirty="0" smtClean="0">
                <a:solidFill>
                  <a:srgbClr val="FF0000"/>
                </a:solidFill>
              </a:rPr>
              <a:t>The </a:t>
            </a:r>
            <a:r>
              <a:rPr lang="en-US" dirty="0">
                <a:solidFill>
                  <a:srgbClr val="FF0000"/>
                </a:solidFill>
              </a:rPr>
              <a:t>differentiation </a:t>
            </a:r>
            <a:r>
              <a:rPr lang="en-US" dirty="0"/>
              <a:t>of parenchymal tumor cells refers to the extent to which they resemble their normal forebears morphologically and functionally.</a:t>
            </a:r>
            <a:endParaRPr lang="ar-SA" dirty="0"/>
          </a:p>
        </p:txBody>
      </p:sp>
    </p:spTree>
    <p:extLst>
      <p:ext uri="{BB962C8B-B14F-4D97-AF65-F5344CB8AC3E}">
        <p14:creationId xmlns:p14="http://schemas.microsoft.com/office/powerpoint/2010/main" val="204184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Differentiation and </a:t>
            </a:r>
            <a:r>
              <a:rPr lang="en-US" b="1" dirty="0" smtClean="0"/>
              <a:t>Anaplasia</a:t>
            </a:r>
            <a:endParaRPr lang="ar-SA" b="1" dirty="0"/>
          </a:p>
        </p:txBody>
      </p:sp>
      <p:sp>
        <p:nvSpPr>
          <p:cNvPr id="3" name="Content Placeholder 2"/>
          <p:cNvSpPr>
            <a:spLocks noGrp="1"/>
          </p:cNvSpPr>
          <p:nvPr>
            <p:ph idx="1"/>
          </p:nvPr>
        </p:nvSpPr>
        <p:spPr/>
        <p:txBody>
          <a:bodyPr/>
          <a:lstStyle/>
          <a:p>
            <a:pPr algn="l" rtl="0" fontAlgn="base"/>
            <a:r>
              <a:rPr lang="en-US" dirty="0">
                <a:solidFill>
                  <a:srgbClr val="000000"/>
                </a:solidFill>
                <a:latin typeface="inherit"/>
              </a:rPr>
              <a:t>Benign neoplasms are composed of well-differentiated cells that closely resemble their normal counterparts. </a:t>
            </a:r>
            <a:endParaRPr lang="en-US" dirty="0" smtClean="0">
              <a:solidFill>
                <a:srgbClr val="000000"/>
              </a:solidFill>
              <a:latin typeface="inherit"/>
            </a:endParaRPr>
          </a:p>
          <a:p>
            <a:pPr algn="l" rtl="0" fontAlgn="base"/>
            <a:r>
              <a:rPr lang="en-US" dirty="0" smtClean="0">
                <a:solidFill>
                  <a:srgbClr val="000000"/>
                </a:solidFill>
                <a:latin typeface="inherit"/>
              </a:rPr>
              <a:t>A </a:t>
            </a:r>
            <a:r>
              <a:rPr lang="en-US" dirty="0">
                <a:solidFill>
                  <a:srgbClr val="FF0000"/>
                </a:solidFill>
                <a:latin typeface="inherit"/>
              </a:rPr>
              <a:t>lipoma</a:t>
            </a:r>
            <a:r>
              <a:rPr lang="en-US" dirty="0">
                <a:solidFill>
                  <a:srgbClr val="000000"/>
                </a:solidFill>
                <a:latin typeface="inherit"/>
              </a:rPr>
              <a:t> is made up of mature </a:t>
            </a:r>
            <a:r>
              <a:rPr lang="en-US" dirty="0">
                <a:solidFill>
                  <a:srgbClr val="FF0000"/>
                </a:solidFill>
                <a:latin typeface="inherit"/>
              </a:rPr>
              <a:t>fat cells </a:t>
            </a:r>
            <a:r>
              <a:rPr lang="en-US" dirty="0">
                <a:solidFill>
                  <a:srgbClr val="000000"/>
                </a:solidFill>
                <a:latin typeface="inherit"/>
              </a:rPr>
              <a:t>laden with cytoplasmic lipid </a:t>
            </a:r>
            <a:r>
              <a:rPr lang="en-US" dirty="0" smtClean="0">
                <a:solidFill>
                  <a:srgbClr val="000000"/>
                </a:solidFill>
                <a:latin typeface="inherit"/>
              </a:rPr>
              <a:t>vacuoles</a:t>
            </a:r>
          </a:p>
          <a:p>
            <a:pPr algn="l" rtl="0" fontAlgn="base"/>
            <a:r>
              <a:rPr lang="en-US" dirty="0" smtClean="0">
                <a:solidFill>
                  <a:srgbClr val="000000"/>
                </a:solidFill>
                <a:latin typeface="inherit"/>
              </a:rPr>
              <a:t>a </a:t>
            </a:r>
            <a:r>
              <a:rPr lang="en-US" dirty="0">
                <a:solidFill>
                  <a:srgbClr val="FF0000"/>
                </a:solidFill>
                <a:latin typeface="inherit"/>
              </a:rPr>
              <a:t>chondroma</a:t>
            </a:r>
            <a:r>
              <a:rPr lang="en-US" dirty="0">
                <a:solidFill>
                  <a:srgbClr val="000000"/>
                </a:solidFill>
                <a:latin typeface="inherit"/>
              </a:rPr>
              <a:t> is made up of mature cartilage cells that synthesize their usual cartilaginous </a:t>
            </a:r>
            <a:r>
              <a:rPr lang="en-US" dirty="0" smtClean="0">
                <a:solidFill>
                  <a:srgbClr val="000000"/>
                </a:solidFill>
                <a:latin typeface="inherit"/>
              </a:rPr>
              <a:t>matrix</a:t>
            </a:r>
          </a:p>
          <a:p>
            <a:pPr algn="l" rtl="0" fontAlgn="base"/>
            <a:r>
              <a:rPr lang="en-US" dirty="0" smtClean="0">
                <a:solidFill>
                  <a:srgbClr val="000000"/>
                </a:solidFill>
                <a:latin typeface="inherit"/>
              </a:rPr>
              <a:t>In </a:t>
            </a:r>
            <a:r>
              <a:rPr lang="en-US" dirty="0">
                <a:solidFill>
                  <a:srgbClr val="000000"/>
                </a:solidFill>
                <a:latin typeface="inherit"/>
              </a:rPr>
              <a:t>well-differentiated benign tumors, </a:t>
            </a:r>
            <a:r>
              <a:rPr lang="en-US" dirty="0">
                <a:solidFill>
                  <a:srgbClr val="FF0000"/>
                </a:solidFill>
                <a:latin typeface="inherit"/>
              </a:rPr>
              <a:t>mitoses</a:t>
            </a:r>
            <a:r>
              <a:rPr lang="en-US" dirty="0">
                <a:solidFill>
                  <a:srgbClr val="000000"/>
                </a:solidFill>
                <a:latin typeface="inherit"/>
              </a:rPr>
              <a:t> are usually </a:t>
            </a:r>
            <a:r>
              <a:rPr lang="en-US" dirty="0">
                <a:solidFill>
                  <a:srgbClr val="FF0000"/>
                </a:solidFill>
                <a:latin typeface="inherit"/>
              </a:rPr>
              <a:t>rare</a:t>
            </a:r>
            <a:r>
              <a:rPr lang="en-US" dirty="0">
                <a:solidFill>
                  <a:srgbClr val="000000"/>
                </a:solidFill>
                <a:latin typeface="inherit"/>
              </a:rPr>
              <a:t> and are of normal configuration.</a:t>
            </a:r>
          </a:p>
          <a:p>
            <a:endParaRPr lang="ar-SA" dirty="0"/>
          </a:p>
        </p:txBody>
      </p:sp>
    </p:spTree>
    <p:extLst>
      <p:ext uri="{BB962C8B-B14F-4D97-AF65-F5344CB8AC3E}">
        <p14:creationId xmlns:p14="http://schemas.microsoft.com/office/powerpoint/2010/main" val="345068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ar-SA"/>
          </a:p>
        </p:txBody>
      </p:sp>
      <p:sp>
        <p:nvSpPr>
          <p:cNvPr id="11" name="Text Placeholder 10"/>
          <p:cNvSpPr>
            <a:spLocks noGrp="1"/>
          </p:cNvSpPr>
          <p:nvPr>
            <p:ph type="body" idx="1"/>
          </p:nvPr>
        </p:nvSpPr>
        <p:spPr/>
        <p:txBody>
          <a:bodyPr/>
          <a:lstStyle/>
          <a:p>
            <a:pPr algn="ctr"/>
            <a:r>
              <a:rPr lang="en-US" dirty="0" smtClean="0"/>
              <a:t>Leiomyoma</a:t>
            </a:r>
            <a:endParaRPr lang="ar-SA"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375720" y="2767914"/>
            <a:ext cx="3707026" cy="33033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3"/>
          </p:nvPr>
        </p:nvSpPr>
        <p:spPr/>
        <p:txBody>
          <a:bodyPr/>
          <a:lstStyle/>
          <a:p>
            <a:pPr algn="ctr"/>
            <a:r>
              <a:rPr lang="en-US" dirty="0" err="1" smtClean="0"/>
              <a:t>Lipoma</a:t>
            </a:r>
            <a:endParaRPr lang="ar-SA"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58794" y="2767914"/>
            <a:ext cx="3810000" cy="3303372"/>
          </a:xfrm>
        </p:spPr>
      </p:pic>
    </p:spTree>
    <p:extLst>
      <p:ext uri="{BB962C8B-B14F-4D97-AF65-F5344CB8AC3E}">
        <p14:creationId xmlns:p14="http://schemas.microsoft.com/office/powerpoint/2010/main" val="2007123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Differentiation and </a:t>
            </a:r>
            <a:r>
              <a:rPr lang="en-US" b="1" dirty="0" smtClean="0"/>
              <a:t>Anaplasia</a:t>
            </a:r>
            <a:endParaRPr lang="ar-SA" dirty="0"/>
          </a:p>
        </p:txBody>
      </p:sp>
      <p:sp>
        <p:nvSpPr>
          <p:cNvPr id="3" name="Content Placeholder 2"/>
          <p:cNvSpPr>
            <a:spLocks noGrp="1"/>
          </p:cNvSpPr>
          <p:nvPr>
            <p:ph idx="1"/>
          </p:nvPr>
        </p:nvSpPr>
        <p:spPr/>
        <p:txBody>
          <a:bodyPr/>
          <a:lstStyle/>
          <a:p>
            <a:pPr algn="l" rtl="0"/>
            <a:r>
              <a:rPr lang="en-US" dirty="0"/>
              <a:t>Malignant neoplasms are characterized by a wide range of parenchymal cell differentiation, from </a:t>
            </a:r>
            <a:r>
              <a:rPr lang="en-US" dirty="0" smtClean="0">
                <a:solidFill>
                  <a:srgbClr val="FF0000"/>
                </a:solidFill>
              </a:rPr>
              <a:t>well </a:t>
            </a:r>
            <a:r>
              <a:rPr lang="en-US" dirty="0">
                <a:solidFill>
                  <a:srgbClr val="FF0000"/>
                </a:solidFill>
              </a:rPr>
              <a:t>differentiated </a:t>
            </a:r>
            <a:r>
              <a:rPr lang="en-US" dirty="0" smtClean="0">
                <a:solidFill>
                  <a:srgbClr val="FF0000"/>
                </a:solidFill>
              </a:rPr>
              <a:t> </a:t>
            </a:r>
            <a:r>
              <a:rPr lang="en-US" dirty="0"/>
              <a:t>to completely </a:t>
            </a:r>
            <a:r>
              <a:rPr lang="en-US" dirty="0">
                <a:solidFill>
                  <a:srgbClr val="FF0000"/>
                </a:solidFill>
              </a:rPr>
              <a:t>undifferentiated.</a:t>
            </a:r>
            <a:r>
              <a:rPr lang="en-US" dirty="0"/>
              <a:t> </a:t>
            </a:r>
            <a:endParaRPr lang="en-US" dirty="0" smtClean="0"/>
          </a:p>
          <a:p>
            <a:pPr algn="l" rtl="0"/>
            <a:endParaRPr lang="en-US" dirty="0" smtClean="0"/>
          </a:p>
          <a:p>
            <a:pPr algn="l" rtl="0"/>
            <a:r>
              <a:rPr lang="en-US" dirty="0"/>
              <a:t>Between the two extremes lie tumors loosely referred to as </a:t>
            </a:r>
            <a:r>
              <a:rPr lang="en-US" i="1" dirty="0">
                <a:solidFill>
                  <a:srgbClr val="FF0000"/>
                </a:solidFill>
              </a:rPr>
              <a:t>moderately well differentiated</a:t>
            </a:r>
            <a:r>
              <a:rPr lang="en-US" dirty="0"/>
              <a:t>. </a:t>
            </a:r>
            <a:endParaRPr lang="ar-SA" dirty="0"/>
          </a:p>
        </p:txBody>
      </p:sp>
    </p:spTree>
    <p:extLst>
      <p:ext uri="{BB962C8B-B14F-4D97-AF65-F5344CB8AC3E}">
        <p14:creationId xmlns:p14="http://schemas.microsoft.com/office/powerpoint/2010/main" val="79812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256" y="91427"/>
            <a:ext cx="8665029" cy="6681925"/>
          </a:xfrm>
        </p:spPr>
      </p:pic>
    </p:spTree>
    <p:extLst>
      <p:ext uri="{BB962C8B-B14F-4D97-AF65-F5344CB8AC3E}">
        <p14:creationId xmlns:p14="http://schemas.microsoft.com/office/powerpoint/2010/main" val="1919652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541"/>
            <a:ext cx="10515600" cy="702147"/>
          </a:xfrm>
        </p:spPr>
        <p:txBody>
          <a:bodyPr/>
          <a:lstStyle/>
          <a:p>
            <a:pPr algn="ctr"/>
            <a:r>
              <a:rPr lang="en-US" dirty="0" smtClean="0"/>
              <a:t>Squamous </a:t>
            </a:r>
            <a:r>
              <a:rPr lang="en-US" dirty="0" smtClean="0"/>
              <a:t>Cell </a:t>
            </a:r>
            <a:r>
              <a:rPr lang="en-US" dirty="0"/>
              <a:t>C</a:t>
            </a:r>
            <a:r>
              <a:rPr lang="en-US" dirty="0" smtClean="0"/>
              <a:t>arcinoma</a:t>
            </a:r>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0778" y="1771135"/>
            <a:ext cx="7537622" cy="4349579"/>
          </a:xfrm>
        </p:spPr>
      </p:pic>
    </p:spTree>
    <p:extLst>
      <p:ext uri="{BB962C8B-B14F-4D97-AF65-F5344CB8AC3E}">
        <p14:creationId xmlns:p14="http://schemas.microsoft.com/office/powerpoint/2010/main" val="1516451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Differentiation and </a:t>
            </a:r>
            <a:r>
              <a:rPr lang="en-US" b="1" dirty="0" smtClean="0"/>
              <a:t>Anaplasia</a:t>
            </a:r>
            <a:endParaRPr lang="ar-SA" dirty="0"/>
          </a:p>
        </p:txBody>
      </p:sp>
      <p:sp>
        <p:nvSpPr>
          <p:cNvPr id="3" name="Content Placeholder 2"/>
          <p:cNvSpPr>
            <a:spLocks noGrp="1"/>
          </p:cNvSpPr>
          <p:nvPr>
            <p:ph idx="1"/>
          </p:nvPr>
        </p:nvSpPr>
        <p:spPr/>
        <p:txBody>
          <a:bodyPr/>
          <a:lstStyle/>
          <a:p>
            <a:pPr algn="l" rtl="0"/>
            <a:r>
              <a:rPr lang="en-US" dirty="0"/>
              <a:t>The </a:t>
            </a:r>
            <a:r>
              <a:rPr lang="en-US" dirty="0">
                <a:solidFill>
                  <a:srgbClr val="FF0000"/>
                </a:solidFill>
              </a:rPr>
              <a:t>stroma</a:t>
            </a:r>
            <a:r>
              <a:rPr lang="en-US" dirty="0"/>
              <a:t> carrying the blood supply is crucial to the growth of tumors but </a:t>
            </a:r>
            <a:r>
              <a:rPr lang="en-US" dirty="0">
                <a:solidFill>
                  <a:srgbClr val="FF0000"/>
                </a:solidFill>
              </a:rPr>
              <a:t>does not aid in the separation </a:t>
            </a:r>
            <a:r>
              <a:rPr lang="en-US" dirty="0"/>
              <a:t>of benign from malignant ones. </a:t>
            </a:r>
            <a:endParaRPr lang="en-US" dirty="0" smtClean="0"/>
          </a:p>
          <a:p>
            <a:pPr algn="l" rtl="0"/>
            <a:r>
              <a:rPr lang="en-US" dirty="0" smtClean="0"/>
              <a:t>The </a:t>
            </a:r>
            <a:r>
              <a:rPr lang="en-US" dirty="0"/>
              <a:t>amount of stromal connective tissue does </a:t>
            </a:r>
            <a:r>
              <a:rPr lang="en-US" dirty="0" smtClean="0"/>
              <a:t>determine </a:t>
            </a:r>
            <a:r>
              <a:rPr lang="en-US" dirty="0"/>
              <a:t>the consistency of a neoplasm. Certain cancers induce a dense, abundant fibrous stroma </a:t>
            </a:r>
            <a:r>
              <a:rPr lang="en-US" dirty="0">
                <a:solidFill>
                  <a:srgbClr val="FF0000"/>
                </a:solidFill>
              </a:rPr>
              <a:t>(</a:t>
            </a:r>
            <a:r>
              <a:rPr lang="en-US" sz="3200" b="1" i="1" dirty="0" err="1">
                <a:solidFill>
                  <a:srgbClr val="FF0000"/>
                </a:solidFill>
              </a:rPr>
              <a:t>desmoplasia</a:t>
            </a:r>
            <a:r>
              <a:rPr lang="en-US" dirty="0">
                <a:solidFill>
                  <a:srgbClr val="FF0000"/>
                </a:solidFill>
              </a:rPr>
              <a:t>), </a:t>
            </a:r>
            <a:r>
              <a:rPr lang="en-US" dirty="0"/>
              <a:t>making them hard, so-called </a:t>
            </a:r>
            <a:r>
              <a:rPr lang="en-US" sz="3200" b="1" i="1" dirty="0" err="1">
                <a:solidFill>
                  <a:srgbClr val="FF0000"/>
                </a:solidFill>
              </a:rPr>
              <a:t>scirrhous</a:t>
            </a:r>
            <a:r>
              <a:rPr lang="en-US" sz="3200" dirty="0">
                <a:solidFill>
                  <a:srgbClr val="FF0000"/>
                </a:solidFill>
              </a:rPr>
              <a:t> </a:t>
            </a:r>
            <a:r>
              <a:rPr lang="en-US" dirty="0" smtClean="0">
                <a:solidFill>
                  <a:srgbClr val="FF0000"/>
                </a:solidFill>
              </a:rPr>
              <a:t>tumors</a:t>
            </a:r>
            <a:r>
              <a:rPr lang="en-US" dirty="0" smtClean="0"/>
              <a:t>.</a:t>
            </a:r>
            <a:endParaRPr lang="ar-SA" dirty="0"/>
          </a:p>
          <a:p>
            <a:endParaRPr lang="ar-SA" dirty="0"/>
          </a:p>
        </p:txBody>
      </p:sp>
    </p:spTree>
    <p:extLst>
      <p:ext uri="{BB962C8B-B14F-4D97-AF65-F5344CB8AC3E}">
        <p14:creationId xmlns:p14="http://schemas.microsoft.com/office/powerpoint/2010/main" val="803546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Differentiation and </a:t>
            </a:r>
            <a:r>
              <a:rPr lang="en-US" b="1" i="1" dirty="0"/>
              <a:t>A</a:t>
            </a:r>
            <a:r>
              <a:rPr lang="en-US" b="1" i="1" dirty="0" smtClean="0"/>
              <a:t>naplasia</a:t>
            </a:r>
            <a:endParaRPr lang="ar-SA" b="1" dirty="0"/>
          </a:p>
        </p:txBody>
      </p:sp>
      <p:sp>
        <p:nvSpPr>
          <p:cNvPr id="3" name="Content Placeholder 2"/>
          <p:cNvSpPr>
            <a:spLocks noGrp="1"/>
          </p:cNvSpPr>
          <p:nvPr>
            <p:ph idx="1"/>
          </p:nvPr>
        </p:nvSpPr>
        <p:spPr/>
        <p:txBody>
          <a:bodyPr/>
          <a:lstStyle/>
          <a:p>
            <a:pPr algn="l" rtl="0"/>
            <a:r>
              <a:rPr lang="en-US" dirty="0"/>
              <a:t>Malignant neoplasms that are composed of undifferentiated cells are said to be </a:t>
            </a:r>
            <a:r>
              <a:rPr lang="en-US" i="1" dirty="0"/>
              <a:t>anaplastic</a:t>
            </a:r>
            <a:r>
              <a:rPr lang="en-US" dirty="0"/>
              <a:t>. </a:t>
            </a:r>
            <a:endParaRPr lang="en-US" dirty="0" smtClean="0"/>
          </a:p>
          <a:p>
            <a:pPr algn="l" rtl="0"/>
            <a:endParaRPr lang="en-US" dirty="0"/>
          </a:p>
          <a:p>
            <a:pPr algn="l" rtl="0"/>
            <a:r>
              <a:rPr lang="en-US" sz="3200" b="1" i="1" dirty="0" smtClean="0">
                <a:solidFill>
                  <a:srgbClr val="FF0000"/>
                </a:solidFill>
              </a:rPr>
              <a:t>Anaplasia</a:t>
            </a:r>
            <a:r>
              <a:rPr lang="en-US" dirty="0" smtClean="0"/>
              <a:t>: Lack </a:t>
            </a:r>
            <a:r>
              <a:rPr lang="en-US" dirty="0"/>
              <a:t>of differentiation</a:t>
            </a:r>
            <a:r>
              <a:rPr lang="en-US" dirty="0" smtClean="0"/>
              <a:t>, </a:t>
            </a:r>
            <a:r>
              <a:rPr lang="en-US" dirty="0"/>
              <a:t>is considered a hallmark of malignancy.</a:t>
            </a:r>
            <a:endParaRPr lang="ar-SA" dirty="0"/>
          </a:p>
          <a:p>
            <a:pPr algn="l" rtl="0"/>
            <a:endParaRPr lang="ar-SA" dirty="0"/>
          </a:p>
        </p:txBody>
      </p:sp>
    </p:spTree>
    <p:extLst>
      <p:ext uri="{BB962C8B-B14F-4D97-AF65-F5344CB8AC3E}">
        <p14:creationId xmlns:p14="http://schemas.microsoft.com/office/powerpoint/2010/main" val="3145863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rgbClr val="FF0000"/>
                </a:solidFill>
              </a:rPr>
              <a:t>Anaplastic cells </a:t>
            </a:r>
            <a:endParaRPr lang="en-US" b="1" dirty="0">
              <a:solidFill>
                <a:srgbClr val="FF0000"/>
              </a:solidFill>
            </a:endParaRPr>
          </a:p>
        </p:txBody>
      </p:sp>
      <p:sp>
        <p:nvSpPr>
          <p:cNvPr id="3" name="Content Placeholder 2"/>
          <p:cNvSpPr>
            <a:spLocks noGrp="1"/>
          </p:cNvSpPr>
          <p:nvPr>
            <p:ph idx="1"/>
          </p:nvPr>
        </p:nvSpPr>
        <p:spPr>
          <a:xfrm>
            <a:off x="838200" y="1407886"/>
            <a:ext cx="10515600" cy="5167085"/>
          </a:xfrm>
        </p:spPr>
        <p:txBody>
          <a:bodyPr>
            <a:normAutofit fontScale="92500"/>
          </a:bodyPr>
          <a:lstStyle/>
          <a:p>
            <a:pPr algn="l" rtl="0"/>
            <a:r>
              <a:rPr lang="en-US" b="1" dirty="0" smtClean="0">
                <a:solidFill>
                  <a:srgbClr val="FF0000"/>
                </a:solidFill>
              </a:rPr>
              <a:t>Marked</a:t>
            </a:r>
            <a:r>
              <a:rPr lang="en-US" b="1" dirty="0">
                <a:solidFill>
                  <a:srgbClr val="FF0000"/>
                </a:solidFill>
              </a:rPr>
              <a:t> </a:t>
            </a:r>
            <a:r>
              <a:rPr lang="en-US" b="1" i="1" dirty="0">
                <a:solidFill>
                  <a:srgbClr val="FF0000"/>
                </a:solidFill>
              </a:rPr>
              <a:t>pleomorphism</a:t>
            </a:r>
            <a:r>
              <a:rPr lang="en-US" dirty="0"/>
              <a:t> variation in size and shape.</a:t>
            </a:r>
          </a:p>
          <a:p>
            <a:pPr algn="l" rtl="0"/>
            <a:r>
              <a:rPr lang="en-US" dirty="0"/>
              <a:t>The </a:t>
            </a:r>
            <a:r>
              <a:rPr lang="en-US" i="1" dirty="0">
                <a:solidFill>
                  <a:srgbClr val="FF0000"/>
                </a:solidFill>
              </a:rPr>
              <a:t>nuclei</a:t>
            </a:r>
            <a:r>
              <a:rPr lang="en-US" i="1" dirty="0"/>
              <a:t> are extremely </a:t>
            </a:r>
            <a:r>
              <a:rPr lang="en-US" sz="3200" b="1" i="1" dirty="0">
                <a:solidFill>
                  <a:srgbClr val="FF0000"/>
                </a:solidFill>
              </a:rPr>
              <a:t>hyperchromatic</a:t>
            </a:r>
            <a:r>
              <a:rPr lang="en-US" dirty="0"/>
              <a:t> (dark-staining) and large resulting in an </a:t>
            </a:r>
            <a:r>
              <a:rPr lang="en-US" dirty="0">
                <a:solidFill>
                  <a:srgbClr val="FF0000"/>
                </a:solidFill>
              </a:rPr>
              <a:t>increased </a:t>
            </a:r>
            <a:r>
              <a:rPr lang="en-US" b="1" dirty="0">
                <a:solidFill>
                  <a:srgbClr val="FF0000"/>
                </a:solidFill>
              </a:rPr>
              <a:t>nuclear-to-cytoplasmic ratio </a:t>
            </a:r>
            <a:r>
              <a:rPr lang="en-US" dirty="0"/>
              <a:t>that may approach </a:t>
            </a:r>
            <a:r>
              <a:rPr lang="en-US" dirty="0" smtClean="0"/>
              <a:t>1:1 </a:t>
            </a:r>
            <a:r>
              <a:rPr lang="en-US" dirty="0"/>
              <a:t>instead of the normal 1 : 4 or 1 : 6. </a:t>
            </a:r>
            <a:endParaRPr lang="en-US" dirty="0" smtClean="0"/>
          </a:p>
          <a:p>
            <a:pPr algn="l" rtl="0"/>
            <a:r>
              <a:rPr lang="en-US" sz="3200" b="1" i="1" dirty="0" smtClean="0">
                <a:solidFill>
                  <a:srgbClr val="FF0000"/>
                </a:solidFill>
              </a:rPr>
              <a:t>Giant </a:t>
            </a:r>
            <a:r>
              <a:rPr lang="en-US" sz="3200" b="1" i="1" dirty="0">
                <a:solidFill>
                  <a:srgbClr val="FF0000"/>
                </a:solidFill>
              </a:rPr>
              <a:t>cells</a:t>
            </a:r>
            <a:r>
              <a:rPr lang="en-US" sz="3200" dirty="0">
                <a:solidFill>
                  <a:srgbClr val="FF0000"/>
                </a:solidFill>
              </a:rPr>
              <a:t> </a:t>
            </a:r>
            <a:r>
              <a:rPr lang="en-US" dirty="0"/>
              <a:t>that are considerably larger than their neighbors may be formed and possess either one enormous nucleus or several nuclei.</a:t>
            </a:r>
          </a:p>
          <a:p>
            <a:pPr algn="l" rtl="0"/>
            <a:r>
              <a:rPr lang="en-US" i="1" dirty="0"/>
              <a:t>Anaplastic </a:t>
            </a:r>
            <a:r>
              <a:rPr lang="en-US" b="1" i="1" dirty="0">
                <a:solidFill>
                  <a:srgbClr val="FF0000"/>
                </a:solidFill>
              </a:rPr>
              <a:t>nuclei are variable and bizarre </a:t>
            </a:r>
            <a:r>
              <a:rPr lang="en-US" i="1" dirty="0"/>
              <a:t>in size and shape</a:t>
            </a:r>
            <a:r>
              <a:rPr lang="en-US" dirty="0"/>
              <a:t>. The </a:t>
            </a:r>
            <a:r>
              <a:rPr lang="en-US" b="1" dirty="0"/>
              <a:t>chromatin</a:t>
            </a:r>
            <a:r>
              <a:rPr lang="en-US" b="1" u="sng" dirty="0"/>
              <a:t> </a:t>
            </a:r>
            <a:r>
              <a:rPr lang="en-US" b="1" dirty="0">
                <a:solidFill>
                  <a:srgbClr val="FF0000"/>
                </a:solidFill>
              </a:rPr>
              <a:t>is coarse and clumped</a:t>
            </a:r>
            <a:r>
              <a:rPr lang="en-US" dirty="0"/>
              <a:t>, and </a:t>
            </a:r>
            <a:r>
              <a:rPr lang="en-US" b="1" dirty="0"/>
              <a:t>nucleoli may be of </a:t>
            </a:r>
            <a:r>
              <a:rPr lang="en-US" b="1" dirty="0">
                <a:solidFill>
                  <a:srgbClr val="FF0000"/>
                </a:solidFill>
              </a:rPr>
              <a:t>astounding size</a:t>
            </a:r>
            <a:r>
              <a:rPr lang="en-US" dirty="0"/>
              <a:t>.</a:t>
            </a:r>
          </a:p>
          <a:p>
            <a:pPr algn="l" rtl="0"/>
            <a:r>
              <a:rPr lang="en-US" b="1" i="1" dirty="0" smtClean="0"/>
              <a:t>Mitoses</a:t>
            </a:r>
            <a:r>
              <a:rPr lang="en-US" i="1" dirty="0" smtClean="0"/>
              <a:t> </a:t>
            </a:r>
            <a:r>
              <a:rPr lang="en-US" i="1" dirty="0"/>
              <a:t>often are</a:t>
            </a:r>
            <a:r>
              <a:rPr lang="en-US" dirty="0">
                <a:solidFill>
                  <a:srgbClr val="FF0000"/>
                </a:solidFill>
              </a:rPr>
              <a:t> </a:t>
            </a:r>
            <a:r>
              <a:rPr lang="en-US" b="1" dirty="0">
                <a:solidFill>
                  <a:srgbClr val="FF0000"/>
                </a:solidFill>
              </a:rPr>
              <a:t>numerous</a:t>
            </a:r>
            <a:r>
              <a:rPr lang="en-US" dirty="0">
                <a:solidFill>
                  <a:srgbClr val="FF0000"/>
                </a:solidFill>
              </a:rPr>
              <a:t> </a:t>
            </a:r>
            <a:r>
              <a:rPr lang="en-US" i="1" dirty="0"/>
              <a:t>and distinctly </a:t>
            </a:r>
            <a:r>
              <a:rPr lang="en-US" b="1" dirty="0">
                <a:solidFill>
                  <a:srgbClr val="FF0000"/>
                </a:solidFill>
              </a:rPr>
              <a:t>atypical</a:t>
            </a:r>
            <a:r>
              <a:rPr lang="en-US" dirty="0"/>
              <a:t>; </a:t>
            </a:r>
            <a:r>
              <a:rPr lang="en-US" b="1" i="1" dirty="0" err="1">
                <a:solidFill>
                  <a:srgbClr val="FF0000"/>
                </a:solidFill>
              </a:rPr>
              <a:t>tripolar</a:t>
            </a:r>
            <a:r>
              <a:rPr lang="en-US" b="1" i="1" dirty="0">
                <a:solidFill>
                  <a:srgbClr val="FF0000"/>
                </a:solidFill>
              </a:rPr>
              <a:t> or </a:t>
            </a:r>
            <a:r>
              <a:rPr lang="en-US" b="1" i="1" dirty="0" err="1">
                <a:solidFill>
                  <a:srgbClr val="FF0000"/>
                </a:solidFill>
              </a:rPr>
              <a:t>quadripolar</a:t>
            </a:r>
            <a:r>
              <a:rPr lang="en-US" b="1" i="1" dirty="0">
                <a:solidFill>
                  <a:srgbClr val="FF0000"/>
                </a:solidFill>
              </a:rPr>
              <a:t> </a:t>
            </a:r>
            <a:r>
              <a:rPr lang="en-US" dirty="0"/>
              <a:t>mitotic </a:t>
            </a:r>
            <a:r>
              <a:rPr lang="en-US" dirty="0" smtClean="0"/>
              <a:t>figures.</a:t>
            </a:r>
            <a:endParaRPr lang="en-US" dirty="0"/>
          </a:p>
          <a:p>
            <a:pPr algn="l" rtl="0"/>
            <a:r>
              <a:rPr lang="en-US" dirty="0"/>
              <a:t>They </a:t>
            </a:r>
            <a:r>
              <a:rPr lang="en-US" b="1" dirty="0">
                <a:solidFill>
                  <a:srgbClr val="FF0000"/>
                </a:solidFill>
              </a:rPr>
              <a:t>lose normal </a:t>
            </a:r>
            <a:r>
              <a:rPr lang="en-US" b="1" dirty="0" smtClean="0">
                <a:solidFill>
                  <a:srgbClr val="FF0000"/>
                </a:solidFill>
              </a:rPr>
              <a:t>polarity</a:t>
            </a:r>
            <a:r>
              <a:rPr lang="en-US" dirty="0" smtClean="0"/>
              <a:t>: fail </a:t>
            </a:r>
            <a:r>
              <a:rPr lang="en-US" dirty="0"/>
              <a:t>to develop recognizable patterns of orientation to one </a:t>
            </a:r>
            <a:r>
              <a:rPr lang="en-US" dirty="0" smtClean="0"/>
              <a:t>another.</a:t>
            </a:r>
            <a:endParaRPr lang="ar-SA" b="1" dirty="0"/>
          </a:p>
          <a:p>
            <a:pPr algn="l" rtl="0"/>
            <a:endParaRPr lang="ar-SA" dirty="0"/>
          </a:p>
        </p:txBody>
      </p:sp>
    </p:spTree>
    <p:extLst>
      <p:ext uri="{BB962C8B-B14F-4D97-AF65-F5344CB8AC3E}">
        <p14:creationId xmlns:p14="http://schemas.microsoft.com/office/powerpoint/2010/main" val="165488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ar-SA" dirty="0"/>
          </a:p>
        </p:txBody>
      </p:sp>
      <p:sp>
        <p:nvSpPr>
          <p:cNvPr id="3" name="Content Placeholder 2"/>
          <p:cNvSpPr>
            <a:spLocks noGrp="1"/>
          </p:cNvSpPr>
          <p:nvPr>
            <p:ph idx="1"/>
          </p:nvPr>
        </p:nvSpPr>
        <p:spPr/>
        <p:txBody>
          <a:bodyPr/>
          <a:lstStyle/>
          <a:p>
            <a:pPr lvl="0" algn="just" rtl="0"/>
            <a:r>
              <a:rPr lang="en-US" b="1" dirty="0"/>
              <a:t>Define the terms: neoplasm, tumor and oncology.</a:t>
            </a:r>
            <a:endParaRPr lang="en-US" b="1" u="words" dirty="0"/>
          </a:p>
          <a:p>
            <a:pPr lvl="0" algn="just" rtl="0"/>
            <a:r>
              <a:rPr lang="en-US" b="1" dirty="0"/>
              <a:t>Classify tumors into benign and malignant.</a:t>
            </a:r>
            <a:endParaRPr lang="en-US" b="1" u="words" dirty="0"/>
          </a:p>
          <a:p>
            <a:pPr lvl="0" algn="just" rtl="0"/>
            <a:r>
              <a:rPr lang="en-US" b="1" dirty="0"/>
              <a:t>Understand the concepts governing the classification of tumors and their nomenclature.</a:t>
            </a:r>
            <a:endParaRPr lang="en-US" b="1" u="words" dirty="0"/>
          </a:p>
          <a:p>
            <a:pPr lvl="0" algn="just" rtl="0"/>
            <a:r>
              <a:rPr lang="en-US" b="1" dirty="0"/>
              <a:t>Define </a:t>
            </a:r>
            <a:r>
              <a:rPr lang="en-US" b="1" dirty="0">
                <a:solidFill>
                  <a:srgbClr val="FF0000"/>
                </a:solidFill>
              </a:rPr>
              <a:t>hamartoma</a:t>
            </a:r>
            <a:r>
              <a:rPr lang="en-US" b="1" dirty="0"/>
              <a:t>, teratoma, </a:t>
            </a:r>
            <a:r>
              <a:rPr lang="en-US" b="1" dirty="0" err="1">
                <a:solidFill>
                  <a:srgbClr val="FF0000"/>
                </a:solidFill>
              </a:rPr>
              <a:t>choristoma</a:t>
            </a:r>
            <a:r>
              <a:rPr lang="en-US" b="1" dirty="0">
                <a:solidFill>
                  <a:srgbClr val="FF0000"/>
                </a:solidFill>
              </a:rPr>
              <a:t> and </a:t>
            </a:r>
            <a:r>
              <a:rPr lang="en-US" b="1" dirty="0" err="1">
                <a:solidFill>
                  <a:srgbClr val="FF0000"/>
                </a:solidFill>
              </a:rPr>
              <a:t>heterotropic</a:t>
            </a:r>
            <a:r>
              <a:rPr lang="en-US" b="1" dirty="0">
                <a:solidFill>
                  <a:srgbClr val="FF0000"/>
                </a:solidFill>
              </a:rPr>
              <a:t> rest</a:t>
            </a:r>
            <a:r>
              <a:rPr lang="en-US" b="1" dirty="0"/>
              <a:t>.</a:t>
            </a:r>
            <a:endParaRPr lang="en-US" b="1" u="words" dirty="0"/>
          </a:p>
          <a:p>
            <a:pPr algn="just" rtl="0"/>
            <a:endParaRPr lang="ar-SA" dirty="0"/>
          </a:p>
        </p:txBody>
      </p:sp>
    </p:spTree>
    <p:extLst>
      <p:ext uri="{BB962C8B-B14F-4D97-AF65-F5344CB8AC3E}">
        <p14:creationId xmlns:p14="http://schemas.microsoft.com/office/powerpoint/2010/main" val="15468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373" y="43542"/>
            <a:ext cx="8057341" cy="6750103"/>
          </a:xfrm>
        </p:spPr>
      </p:pic>
    </p:spTree>
    <p:extLst>
      <p:ext uri="{BB962C8B-B14F-4D97-AF65-F5344CB8AC3E}">
        <p14:creationId xmlns:p14="http://schemas.microsoft.com/office/powerpoint/2010/main" val="1318285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686" y="25836"/>
            <a:ext cx="8113485" cy="6653536"/>
          </a:xfrm>
        </p:spPr>
      </p:pic>
    </p:spTree>
    <p:extLst>
      <p:ext uri="{BB962C8B-B14F-4D97-AF65-F5344CB8AC3E}">
        <p14:creationId xmlns:p14="http://schemas.microsoft.com/office/powerpoint/2010/main" val="271996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Anaplasia</a:t>
            </a:r>
            <a:endParaRPr lang="ar-S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319" y="1983796"/>
            <a:ext cx="3649362" cy="4133850"/>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91697" y="1983796"/>
            <a:ext cx="3970638" cy="413385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67" y="1983796"/>
            <a:ext cx="3079303" cy="4133850"/>
          </a:xfrm>
          <a:prstGeom prst="rect">
            <a:avLst/>
          </a:prstGeom>
        </p:spPr>
      </p:pic>
      <p:cxnSp>
        <p:nvCxnSpPr>
          <p:cNvPr id="9" name="Straight Arrow Connector 8"/>
          <p:cNvCxnSpPr/>
          <p:nvPr/>
        </p:nvCxnSpPr>
        <p:spPr>
          <a:xfrm flipH="1">
            <a:off x="6952735" y="3583459"/>
            <a:ext cx="757881" cy="2636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12324" y="4176584"/>
            <a:ext cx="1425146" cy="4366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88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t>Differentiation and Anaplasia</a:t>
            </a:r>
            <a:endParaRPr lang="ar-SA" dirty="0"/>
          </a:p>
        </p:txBody>
      </p:sp>
      <p:sp>
        <p:nvSpPr>
          <p:cNvPr id="3" name="Content Placeholder 2"/>
          <p:cNvSpPr>
            <a:spLocks noGrp="1"/>
          </p:cNvSpPr>
          <p:nvPr>
            <p:ph idx="1"/>
          </p:nvPr>
        </p:nvSpPr>
        <p:spPr/>
        <p:txBody>
          <a:bodyPr/>
          <a:lstStyle/>
          <a:p>
            <a:pPr algn="l" rtl="0"/>
            <a:r>
              <a:rPr lang="en-US" dirty="0"/>
              <a:t>The more differentiated the tumor cell, the more completely it retains </a:t>
            </a:r>
            <a:r>
              <a:rPr lang="en-US" dirty="0" smtClean="0"/>
              <a:t>the </a:t>
            </a:r>
            <a:r>
              <a:rPr lang="en-US" dirty="0"/>
              <a:t>functional capabilities of its normal counterparts</a:t>
            </a:r>
            <a:r>
              <a:rPr lang="en-US" dirty="0" smtClean="0"/>
              <a:t>.</a:t>
            </a:r>
          </a:p>
          <a:p>
            <a:pPr algn="l" rtl="0"/>
            <a:r>
              <a:rPr lang="en-US" dirty="0"/>
              <a:t>Some cancers may elaborate fetal proteins not produced by comparable cells in the adult. Cancers of nonendocrine origin may produce so-called </a:t>
            </a:r>
            <a:r>
              <a:rPr lang="en-US" dirty="0">
                <a:solidFill>
                  <a:srgbClr val="FF0000"/>
                </a:solidFill>
              </a:rPr>
              <a:t>ectopic hormones</a:t>
            </a:r>
            <a:r>
              <a:rPr lang="en-US" dirty="0" smtClean="0"/>
              <a:t>.</a:t>
            </a:r>
          </a:p>
          <a:p>
            <a:pPr algn="l" rtl="0" fontAlgn="base"/>
            <a:r>
              <a:rPr lang="en-US" i="1" dirty="0"/>
              <a:t>the more rapidly growing and the more anaplastic a tumor, the less likely it is to have specialized functional activity</a:t>
            </a:r>
            <a:r>
              <a:rPr lang="en-US" dirty="0" smtClean="0"/>
              <a:t>.</a:t>
            </a:r>
            <a:endParaRPr lang="en-US" dirty="0"/>
          </a:p>
        </p:txBody>
      </p:sp>
    </p:spTree>
    <p:extLst>
      <p:ext uri="{BB962C8B-B14F-4D97-AF65-F5344CB8AC3E}">
        <p14:creationId xmlns:p14="http://schemas.microsoft.com/office/powerpoint/2010/main" val="3876587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Differentiation and Anaplasia</a:t>
            </a:r>
            <a:endParaRPr lang="ar-SA" dirty="0"/>
          </a:p>
        </p:txBody>
      </p:sp>
      <p:sp>
        <p:nvSpPr>
          <p:cNvPr id="3" name="Content Placeholder 2"/>
          <p:cNvSpPr>
            <a:spLocks noGrp="1"/>
          </p:cNvSpPr>
          <p:nvPr>
            <p:ph idx="1"/>
          </p:nvPr>
        </p:nvSpPr>
        <p:spPr/>
        <p:txBody>
          <a:bodyPr/>
          <a:lstStyle/>
          <a:p>
            <a:pPr algn="l" rtl="0"/>
            <a:r>
              <a:rPr lang="en-US" sz="3200" b="1" i="1" dirty="0" smtClean="0">
                <a:solidFill>
                  <a:srgbClr val="FF0000"/>
                </a:solidFill>
              </a:rPr>
              <a:t>Metaplasia.</a:t>
            </a:r>
          </a:p>
          <a:p>
            <a:pPr algn="l" rtl="0"/>
            <a:r>
              <a:rPr lang="en-US" sz="3200" b="1" i="1" dirty="0" smtClean="0">
                <a:solidFill>
                  <a:srgbClr val="FF0000"/>
                </a:solidFill>
              </a:rPr>
              <a:t>Dysplasia</a:t>
            </a:r>
            <a:r>
              <a:rPr lang="en-US" dirty="0" smtClean="0"/>
              <a:t> </a:t>
            </a:r>
            <a:r>
              <a:rPr lang="en-US" dirty="0"/>
              <a:t>is encountered principally in epithelial lesions. It is a </a:t>
            </a:r>
            <a:r>
              <a:rPr lang="en-US" i="1" dirty="0"/>
              <a:t>loss in the uniformity of individual cells and in their architectural orientation</a:t>
            </a:r>
            <a:r>
              <a:rPr lang="en-US" dirty="0"/>
              <a:t>. </a:t>
            </a:r>
            <a:endParaRPr lang="en-US" dirty="0" smtClean="0"/>
          </a:p>
          <a:p>
            <a:pPr algn="l" rtl="0"/>
            <a:r>
              <a:rPr lang="en-US" dirty="0" smtClean="0"/>
              <a:t>Dysplastic </a:t>
            </a:r>
            <a:r>
              <a:rPr lang="en-US" dirty="0"/>
              <a:t>cells exhibit considerable </a:t>
            </a:r>
            <a:r>
              <a:rPr lang="en-US" dirty="0">
                <a:solidFill>
                  <a:srgbClr val="FF0000"/>
                </a:solidFill>
              </a:rPr>
              <a:t>pleomorphism</a:t>
            </a:r>
            <a:r>
              <a:rPr lang="en-US" dirty="0"/>
              <a:t> and often possess </a:t>
            </a:r>
            <a:r>
              <a:rPr lang="en-US" dirty="0">
                <a:solidFill>
                  <a:srgbClr val="FF0000"/>
                </a:solidFill>
              </a:rPr>
              <a:t>hyperchromatic nuclei </a:t>
            </a:r>
            <a:r>
              <a:rPr lang="en-US" dirty="0"/>
              <a:t>that are abnormally large for the size of the </a:t>
            </a:r>
            <a:r>
              <a:rPr lang="en-US" dirty="0" smtClean="0"/>
              <a:t>cell. Mitotic </a:t>
            </a:r>
            <a:r>
              <a:rPr lang="en-US" dirty="0"/>
              <a:t>figures are more abundant than usual and frequently appear in abnormal locations within the </a:t>
            </a:r>
            <a:r>
              <a:rPr lang="en-US" dirty="0" smtClean="0"/>
              <a:t>epithelium.</a:t>
            </a:r>
            <a:endParaRPr lang="ar-SA" dirty="0"/>
          </a:p>
        </p:txBody>
      </p:sp>
    </p:spTree>
    <p:extLst>
      <p:ext uri="{BB962C8B-B14F-4D97-AF65-F5344CB8AC3E}">
        <p14:creationId xmlns:p14="http://schemas.microsoft.com/office/powerpoint/2010/main" val="876354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Differentiation and Anaplasia</a:t>
            </a:r>
            <a:endParaRPr lang="ar-SA" dirty="0"/>
          </a:p>
        </p:txBody>
      </p:sp>
      <p:sp>
        <p:nvSpPr>
          <p:cNvPr id="3" name="Content Placeholder 2"/>
          <p:cNvSpPr>
            <a:spLocks noGrp="1"/>
          </p:cNvSpPr>
          <p:nvPr>
            <p:ph idx="1"/>
          </p:nvPr>
        </p:nvSpPr>
        <p:spPr/>
        <p:txBody>
          <a:bodyPr/>
          <a:lstStyle/>
          <a:p>
            <a:pPr algn="l" rtl="0"/>
            <a:endParaRPr lang="en-US" i="1" dirty="0" smtClean="0"/>
          </a:p>
          <a:p>
            <a:pPr algn="l" rtl="0"/>
            <a:r>
              <a:rPr lang="en-US" dirty="0"/>
              <a:t>T</a:t>
            </a:r>
            <a:r>
              <a:rPr lang="en-US" dirty="0" smtClean="0"/>
              <a:t>he </a:t>
            </a:r>
            <a:r>
              <a:rPr lang="en-US" dirty="0"/>
              <a:t>term dysplasia </a:t>
            </a:r>
            <a:r>
              <a:rPr lang="en-US" dirty="0">
                <a:solidFill>
                  <a:srgbClr val="FF0000"/>
                </a:solidFill>
              </a:rPr>
              <a:t>is not synonymous </a:t>
            </a:r>
            <a:r>
              <a:rPr lang="en-US" dirty="0"/>
              <a:t>with cancer; mild to moderate dysplasias that do not involve the entire thickness of the epithelium sometimes regress completely, particularly if inciting causes are removed.</a:t>
            </a:r>
            <a:endParaRPr lang="ar-SA" dirty="0"/>
          </a:p>
        </p:txBody>
      </p:sp>
    </p:spTree>
    <p:extLst>
      <p:ext uri="{BB962C8B-B14F-4D97-AF65-F5344CB8AC3E}">
        <p14:creationId xmlns:p14="http://schemas.microsoft.com/office/powerpoint/2010/main" val="2303080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rgbClr val="FF0000"/>
                </a:solidFill>
              </a:rPr>
              <a:t>Carcinoma in situ</a:t>
            </a:r>
            <a:endParaRPr lang="ar-SA" dirty="0"/>
          </a:p>
        </p:txBody>
      </p:sp>
      <p:sp>
        <p:nvSpPr>
          <p:cNvPr id="3" name="Content Placeholder 2"/>
          <p:cNvSpPr>
            <a:spLocks noGrp="1"/>
          </p:cNvSpPr>
          <p:nvPr>
            <p:ph idx="1"/>
          </p:nvPr>
        </p:nvSpPr>
        <p:spPr/>
        <p:txBody>
          <a:bodyPr/>
          <a:lstStyle/>
          <a:p>
            <a:pPr algn="l" rtl="0"/>
            <a:r>
              <a:rPr lang="en-US" dirty="0" smtClean="0"/>
              <a:t>Wh</a:t>
            </a:r>
            <a:r>
              <a:rPr lang="en-US" dirty="0" smtClean="0"/>
              <a:t>en </a:t>
            </a:r>
            <a:r>
              <a:rPr lang="en-US" dirty="0"/>
              <a:t>dysplastic changes are marked and involve the entire thickness of the </a:t>
            </a:r>
            <a:r>
              <a:rPr lang="en-US" dirty="0" smtClean="0"/>
              <a:t>epithelium, a </a:t>
            </a:r>
            <a:r>
              <a:rPr lang="en-US" dirty="0" smtClean="0">
                <a:solidFill>
                  <a:srgbClr val="FF0000"/>
                </a:solidFill>
              </a:rPr>
              <a:t>pre invasive </a:t>
            </a:r>
            <a:r>
              <a:rPr lang="en-US" dirty="0">
                <a:solidFill>
                  <a:srgbClr val="FF0000"/>
                </a:solidFill>
              </a:rPr>
              <a:t>stage </a:t>
            </a:r>
            <a:r>
              <a:rPr lang="en-US" dirty="0"/>
              <a:t>of </a:t>
            </a:r>
            <a:r>
              <a:rPr lang="en-US" dirty="0" smtClean="0"/>
              <a:t>cancer.</a:t>
            </a: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440" y="2983238"/>
            <a:ext cx="5488614" cy="3328662"/>
          </a:xfrm>
          <a:prstGeom prst="rect">
            <a:avLst/>
          </a:prstGeom>
        </p:spPr>
      </p:pic>
    </p:spTree>
    <p:extLst>
      <p:ext uri="{BB962C8B-B14F-4D97-AF65-F5344CB8AC3E}">
        <p14:creationId xmlns:p14="http://schemas.microsoft.com/office/powerpoint/2010/main" val="2193665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05" y="1219200"/>
            <a:ext cx="12031365" cy="5326743"/>
          </a:xfrm>
        </p:spPr>
      </p:pic>
    </p:spTree>
    <p:extLst>
      <p:ext uri="{BB962C8B-B14F-4D97-AF65-F5344CB8AC3E}">
        <p14:creationId xmlns:p14="http://schemas.microsoft.com/office/powerpoint/2010/main" val="26411903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Rate of </a:t>
            </a:r>
            <a:r>
              <a:rPr lang="en-US" i="1" dirty="0" smtClean="0"/>
              <a:t>Growth</a:t>
            </a:r>
            <a:endParaRPr lang="ar-SA" dirty="0"/>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Most </a:t>
            </a:r>
            <a:r>
              <a:rPr lang="en-US" dirty="0"/>
              <a:t>benign tumors grow slowly, and most cancers grow much faster, eventually spreading locally and to distant sites (metastasizing) and causing death. </a:t>
            </a:r>
            <a:r>
              <a:rPr lang="en-US" dirty="0" smtClean="0"/>
              <a:t>T</a:t>
            </a:r>
          </a:p>
          <a:p>
            <a:pPr algn="l" rtl="0"/>
            <a:r>
              <a:rPr lang="en-US" dirty="0" smtClean="0"/>
              <a:t>here </a:t>
            </a:r>
            <a:r>
              <a:rPr lang="en-US" dirty="0"/>
              <a:t>are many exceptions to this generalization, however, and some benign tumors grow more rapidly than some cancers. </a:t>
            </a:r>
            <a:endParaRPr lang="ar-SA" dirty="0"/>
          </a:p>
        </p:txBody>
      </p:sp>
    </p:spTree>
    <p:extLst>
      <p:ext uri="{BB962C8B-B14F-4D97-AF65-F5344CB8AC3E}">
        <p14:creationId xmlns:p14="http://schemas.microsoft.com/office/powerpoint/2010/main" val="3885096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Rate of Growth</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i="1" dirty="0"/>
              <a:t>The rate of growth of malignant tumors usually correlates inversely with their level of differentiation</a:t>
            </a:r>
            <a:r>
              <a:rPr lang="en-US" dirty="0"/>
              <a:t>. </a:t>
            </a:r>
            <a:endParaRPr lang="en-US" dirty="0" smtClean="0"/>
          </a:p>
          <a:p>
            <a:pPr algn="l" rtl="0"/>
            <a:r>
              <a:rPr lang="en-US" dirty="0" smtClean="0"/>
              <a:t>Poorly </a:t>
            </a:r>
            <a:r>
              <a:rPr lang="en-US" dirty="0"/>
              <a:t>differentiated tumors tend to grow more rapidly than do well-differentiated tumors. </a:t>
            </a:r>
            <a:endParaRPr lang="en-US" dirty="0" smtClean="0"/>
          </a:p>
          <a:p>
            <a:pPr algn="l" rtl="0"/>
            <a:r>
              <a:rPr lang="en-US" dirty="0" smtClean="0"/>
              <a:t>However</a:t>
            </a:r>
            <a:r>
              <a:rPr lang="en-US" dirty="0"/>
              <a:t>, there is wide variation in the rate of growth. Some grow slowly for years and then enter a phase of rapid growth, signifying the emergence of an aggressive </a:t>
            </a:r>
            <a:r>
              <a:rPr lang="en-US" dirty="0" err="1"/>
              <a:t>subclone</a:t>
            </a:r>
            <a:r>
              <a:rPr lang="en-US" dirty="0"/>
              <a:t> of transformed cells. Others grow relatively slowly and </a:t>
            </a:r>
            <a:r>
              <a:rPr lang="en-US" dirty="0" smtClean="0"/>
              <a:t>steadily. </a:t>
            </a:r>
          </a:p>
          <a:p>
            <a:pPr algn="l" rtl="0"/>
            <a:r>
              <a:rPr lang="en-US" dirty="0" smtClean="0"/>
              <a:t>Rapidly </a:t>
            </a:r>
            <a:r>
              <a:rPr lang="en-US" dirty="0"/>
              <a:t>growing malignant tumors often contain central areas of ischemic necrosis, because the tumor blood supply, derived from the host, fails to keep pace with the oxygen needs of the expanding mass of cells.</a:t>
            </a:r>
            <a:endParaRPr lang="ar-SA" dirty="0"/>
          </a:p>
        </p:txBody>
      </p:sp>
    </p:spTree>
    <p:extLst>
      <p:ext uri="{BB962C8B-B14F-4D97-AF65-F5344CB8AC3E}">
        <p14:creationId xmlns:p14="http://schemas.microsoft.com/office/powerpoint/2010/main" val="417106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General Definition</a:t>
            </a:r>
            <a:endParaRPr lang="ar-SA" b="1" dirty="0"/>
          </a:p>
        </p:txBody>
      </p:sp>
      <p:sp>
        <p:nvSpPr>
          <p:cNvPr id="3" name="Content Placeholder 2"/>
          <p:cNvSpPr>
            <a:spLocks noGrp="1"/>
          </p:cNvSpPr>
          <p:nvPr>
            <p:ph idx="1"/>
          </p:nvPr>
        </p:nvSpPr>
        <p:spPr/>
        <p:txBody>
          <a:bodyPr/>
          <a:lstStyle/>
          <a:p>
            <a:pPr algn="l" rtl="0"/>
            <a:r>
              <a:rPr lang="en-US" b="1" i="1" dirty="0" err="1">
                <a:solidFill>
                  <a:srgbClr val="FF0000"/>
                </a:solidFill>
              </a:rPr>
              <a:t>Neoplasia</a:t>
            </a:r>
            <a:r>
              <a:rPr lang="en-US" b="1" dirty="0"/>
              <a:t> means “new </a:t>
            </a:r>
            <a:r>
              <a:rPr lang="en-US" b="1" dirty="0" smtClean="0"/>
              <a:t>growth,” </a:t>
            </a:r>
          </a:p>
          <a:p>
            <a:pPr algn="l" rtl="0"/>
            <a:endParaRPr lang="en-US" b="1" i="1" dirty="0"/>
          </a:p>
          <a:p>
            <a:pPr algn="l" rtl="0"/>
            <a:r>
              <a:rPr lang="en-US" b="1" i="1" dirty="0" smtClean="0"/>
              <a:t>Neoplasm is often referred to as a tumor.</a:t>
            </a:r>
            <a:endParaRPr lang="en-US" b="1" i="1" dirty="0"/>
          </a:p>
          <a:p>
            <a:pPr algn="l" rtl="0"/>
            <a:endParaRPr lang="en-US" b="1" dirty="0" smtClean="0"/>
          </a:p>
          <a:p>
            <a:pPr algn="l" rtl="0"/>
            <a:r>
              <a:rPr lang="en-US" b="1" i="1" dirty="0" smtClean="0">
                <a:solidFill>
                  <a:srgbClr val="FF0000"/>
                </a:solidFill>
              </a:rPr>
              <a:t>Oncology</a:t>
            </a:r>
            <a:r>
              <a:rPr lang="en-US" b="1" dirty="0" smtClean="0"/>
              <a:t> </a:t>
            </a:r>
            <a:r>
              <a:rPr lang="en-US" b="1" dirty="0"/>
              <a:t>(Greek </a:t>
            </a:r>
            <a:r>
              <a:rPr lang="en-US" b="1" i="1" dirty="0"/>
              <a:t>oncos</a:t>
            </a:r>
            <a:r>
              <a:rPr lang="en-US" b="1" dirty="0"/>
              <a:t> = tumor) is the study of tumors or neoplasms.</a:t>
            </a:r>
          </a:p>
          <a:p>
            <a:pPr algn="l" rtl="0"/>
            <a:endParaRPr lang="ar-SA" dirty="0"/>
          </a:p>
        </p:txBody>
      </p:sp>
    </p:spTree>
    <p:extLst>
      <p:ext uri="{BB962C8B-B14F-4D97-AF65-F5344CB8AC3E}">
        <p14:creationId xmlns:p14="http://schemas.microsoft.com/office/powerpoint/2010/main" val="240149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i="1" dirty="0"/>
              <a:t>Rate of Growth</a:t>
            </a:r>
            <a:endParaRPr lang="ar-SA" dirty="0"/>
          </a:p>
        </p:txBody>
      </p:sp>
      <p:sp>
        <p:nvSpPr>
          <p:cNvPr id="3" name="Content Placeholder 2"/>
          <p:cNvSpPr>
            <a:spLocks noGrp="1"/>
          </p:cNvSpPr>
          <p:nvPr>
            <p:ph idx="1"/>
          </p:nvPr>
        </p:nvSpPr>
        <p:spPr/>
        <p:txBody>
          <a:bodyPr>
            <a:normAutofit fontScale="85000" lnSpcReduction="20000"/>
          </a:bodyPr>
          <a:lstStyle/>
          <a:p>
            <a:pPr algn="l" rtl="0" fontAlgn="base"/>
            <a:r>
              <a:rPr lang="en-US" b="1" i="1" u="sng" dirty="0">
                <a:solidFill>
                  <a:srgbClr val="FF0000"/>
                </a:solidFill>
              </a:rPr>
              <a:t>Cancer Stem Cells and Lineages</a:t>
            </a:r>
          </a:p>
          <a:p>
            <a:pPr algn="l" rtl="0" fontAlgn="base"/>
            <a:r>
              <a:rPr lang="en-US" dirty="0"/>
              <a:t>The continued growth and maintenance of many tissues that contain short-lived cells, such as the formed elements of the blood and the epithelial cells of the gastrointestinal tract and skin, require a resident population of tissue stem cells that are long-lived and capable of self-renewal. </a:t>
            </a:r>
            <a:endParaRPr lang="en-US" dirty="0" smtClean="0"/>
          </a:p>
          <a:p>
            <a:pPr algn="l" rtl="0" fontAlgn="base"/>
            <a:r>
              <a:rPr lang="en-US" dirty="0" smtClean="0"/>
              <a:t>Cancers </a:t>
            </a:r>
            <a:r>
              <a:rPr lang="en-US" dirty="0"/>
              <a:t>are immortal and have limitless proliferative capacity, indicating that like normal tissues, they also must contain cells with “</a:t>
            </a:r>
            <a:r>
              <a:rPr lang="en-US" dirty="0" err="1"/>
              <a:t>stemlike</a:t>
            </a:r>
            <a:r>
              <a:rPr lang="en-US" dirty="0"/>
              <a:t>” properties.</a:t>
            </a:r>
          </a:p>
          <a:p>
            <a:pPr algn="l" rtl="0" fontAlgn="base"/>
            <a:r>
              <a:rPr lang="en-US" dirty="0"/>
              <a:t>The cancer stem cell hypothesis posits that, in analogy with normal tissues, only a special subset of cells within tumors has the capacity for self-renewal. The concept of cancer stem cells has several important implications. Most notably, if cancer stem cells are essential for tumor persistence, it follows that these cells must be eliminated to cure the affected patient. </a:t>
            </a:r>
            <a:endParaRPr lang="en-US" dirty="0" smtClean="0"/>
          </a:p>
          <a:p>
            <a:pPr algn="l" rtl="0" fontAlgn="base"/>
            <a:r>
              <a:rPr lang="en-US" dirty="0" smtClean="0"/>
              <a:t>Thus</a:t>
            </a:r>
            <a:r>
              <a:rPr lang="en-US" dirty="0"/>
              <a:t>, the limited success of current therapies could be explained by their failure to kill the malignant stem cells that lie at the root of </a:t>
            </a:r>
            <a:r>
              <a:rPr lang="en-US" dirty="0" smtClean="0"/>
              <a:t>cancer</a:t>
            </a:r>
            <a:endParaRPr lang="ar-SA" dirty="0"/>
          </a:p>
        </p:txBody>
      </p:sp>
    </p:spTree>
    <p:extLst>
      <p:ext uri="{BB962C8B-B14F-4D97-AF65-F5344CB8AC3E}">
        <p14:creationId xmlns:p14="http://schemas.microsoft.com/office/powerpoint/2010/main" val="3685285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i="1" dirty="0"/>
              <a:t> Local </a:t>
            </a:r>
            <a:r>
              <a:rPr lang="en-US" i="1" dirty="0" smtClean="0"/>
              <a:t>Invasion </a:t>
            </a:r>
            <a:endParaRPr lang="ar-SA" dirty="0"/>
          </a:p>
        </p:txBody>
      </p:sp>
      <p:sp>
        <p:nvSpPr>
          <p:cNvPr id="3" name="Content Placeholder 2"/>
          <p:cNvSpPr>
            <a:spLocks noGrp="1"/>
          </p:cNvSpPr>
          <p:nvPr>
            <p:ph idx="1"/>
          </p:nvPr>
        </p:nvSpPr>
        <p:spPr/>
        <p:txBody>
          <a:bodyPr>
            <a:normAutofit/>
          </a:bodyPr>
          <a:lstStyle/>
          <a:p>
            <a:pPr algn="l" rtl="0"/>
            <a:r>
              <a:rPr lang="en-US" dirty="0"/>
              <a:t>A benign neoplasm remains localized at its site of origin. It does not have the capacity to infiltrate, invade, or metastasize to distant sites, as do malignant neoplasms. For example, as adenomas slowly expand, most develop an enclosing fibrous capsule that separates them from the host tissue. </a:t>
            </a:r>
            <a:endParaRPr lang="en-US" dirty="0" smtClean="0"/>
          </a:p>
          <a:p>
            <a:pPr algn="l" rtl="0"/>
            <a:r>
              <a:rPr lang="en-US" dirty="0"/>
              <a:t> </a:t>
            </a:r>
            <a:r>
              <a:rPr lang="en-US" i="1" dirty="0"/>
              <a:t>N</a:t>
            </a:r>
            <a:r>
              <a:rPr lang="en-US" i="1" dirty="0" smtClean="0"/>
              <a:t>ot </a:t>
            </a:r>
            <a:r>
              <a:rPr lang="en-US" i="1" dirty="0"/>
              <a:t>all benign neoplasms are encapsulated</a:t>
            </a:r>
            <a:r>
              <a:rPr lang="en-US" dirty="0"/>
              <a:t>. </a:t>
            </a:r>
            <a:endParaRPr lang="en-US" dirty="0" smtClean="0"/>
          </a:p>
          <a:p>
            <a:pPr algn="l" rtl="0"/>
            <a:r>
              <a:rPr lang="en-US" dirty="0" smtClean="0"/>
              <a:t>Although </a:t>
            </a:r>
            <a:r>
              <a:rPr lang="en-US" dirty="0"/>
              <a:t>encapsulation is the rule in benign tumors, the lack of a capsule does not mean that a tumor is malignant.</a:t>
            </a:r>
            <a:endParaRPr lang="ar-SA" dirty="0"/>
          </a:p>
        </p:txBody>
      </p:sp>
    </p:spTree>
    <p:extLst>
      <p:ext uri="{BB962C8B-B14F-4D97-AF65-F5344CB8AC3E}">
        <p14:creationId xmlns:p14="http://schemas.microsoft.com/office/powerpoint/2010/main" val="128349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i="1" dirty="0"/>
              <a:t> Local Invasion </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157" y="2280229"/>
            <a:ext cx="4114800" cy="3343275"/>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57" t="7742" r="9193" b="7073"/>
          <a:stretch/>
        </p:blipFill>
        <p:spPr>
          <a:xfrm>
            <a:off x="6252520" y="2280229"/>
            <a:ext cx="4258962" cy="3343275"/>
          </a:xfrm>
          <a:prstGeom prst="rect">
            <a:avLst/>
          </a:prstGeom>
        </p:spPr>
      </p:pic>
    </p:spTree>
    <p:extLst>
      <p:ext uri="{BB962C8B-B14F-4D97-AF65-F5344CB8AC3E}">
        <p14:creationId xmlns:p14="http://schemas.microsoft.com/office/powerpoint/2010/main" val="693515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 Local Invasion </a:t>
            </a:r>
            <a:endParaRPr lang="ar-SA" dirty="0"/>
          </a:p>
        </p:txBody>
      </p:sp>
      <p:sp>
        <p:nvSpPr>
          <p:cNvPr id="3" name="Content Placeholder 2"/>
          <p:cNvSpPr>
            <a:spLocks noGrp="1"/>
          </p:cNvSpPr>
          <p:nvPr>
            <p:ph idx="1"/>
          </p:nvPr>
        </p:nvSpPr>
        <p:spPr/>
        <p:txBody>
          <a:bodyPr>
            <a:normAutofit lnSpcReduction="10000"/>
          </a:bodyPr>
          <a:lstStyle/>
          <a:p>
            <a:pPr algn="l" rtl="0" fontAlgn="base"/>
            <a:r>
              <a:rPr lang="en-US" i="1" dirty="0"/>
              <a:t>Cancers grow by progressive infiltration, invasion, destruction, and penetration of the surrounding </a:t>
            </a:r>
            <a:r>
              <a:rPr lang="en-US" i="1" dirty="0" smtClean="0"/>
              <a:t>tissue</a:t>
            </a:r>
            <a:r>
              <a:rPr lang="en-US" dirty="0" smtClean="0"/>
              <a:t>. </a:t>
            </a:r>
          </a:p>
          <a:p>
            <a:pPr algn="l" rtl="0" fontAlgn="base"/>
            <a:r>
              <a:rPr lang="en-US" dirty="0" smtClean="0"/>
              <a:t>They </a:t>
            </a:r>
            <a:r>
              <a:rPr lang="en-US" dirty="0"/>
              <a:t>do not develop well-defined capsules. </a:t>
            </a:r>
            <a:endParaRPr lang="en-US" dirty="0" smtClean="0"/>
          </a:p>
          <a:p>
            <a:pPr algn="l" rtl="0" fontAlgn="base"/>
            <a:r>
              <a:rPr lang="en-US" dirty="0" smtClean="0"/>
              <a:t>The </a:t>
            </a:r>
            <a:r>
              <a:rPr lang="en-US" dirty="0"/>
              <a:t>infiltrative mode of growth makes it necessary to remove a wide margin of surrounding normal tissue when surgical excision of a malignant tumor is attempted. </a:t>
            </a:r>
            <a:endParaRPr lang="en-US" dirty="0" smtClean="0"/>
          </a:p>
          <a:p>
            <a:pPr algn="l" rtl="0" fontAlgn="base"/>
            <a:r>
              <a:rPr lang="en-US" dirty="0" smtClean="0"/>
              <a:t>Surgical </a:t>
            </a:r>
            <a:r>
              <a:rPr lang="en-US" dirty="0"/>
              <a:t>pathologists carefully examine the margins of resected tumors to ensure that they are devoid of cancer cells (</a:t>
            </a:r>
            <a:r>
              <a:rPr lang="en-US" i="1" dirty="0"/>
              <a:t>clean margins</a:t>
            </a:r>
            <a:r>
              <a:rPr lang="en-US" dirty="0" smtClean="0"/>
              <a:t>).</a:t>
            </a:r>
          </a:p>
          <a:p>
            <a:pPr algn="l" rtl="0" fontAlgn="base"/>
            <a:r>
              <a:rPr lang="en-US" dirty="0"/>
              <a:t> </a:t>
            </a:r>
            <a:r>
              <a:rPr lang="en-US" i="1" dirty="0"/>
              <a:t>Next to the development of metastases, local invasiveness is the most reliable feature that distinguishes malignant from benign tumors</a:t>
            </a:r>
            <a:r>
              <a:rPr lang="en-US" dirty="0"/>
              <a:t>.</a:t>
            </a:r>
          </a:p>
          <a:p>
            <a:endParaRPr lang="ar-SA" dirty="0"/>
          </a:p>
        </p:txBody>
      </p:sp>
    </p:spTree>
    <p:extLst>
      <p:ext uri="{BB962C8B-B14F-4D97-AF65-F5344CB8AC3E}">
        <p14:creationId xmlns:p14="http://schemas.microsoft.com/office/powerpoint/2010/main" val="1461898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1580" y="2363902"/>
            <a:ext cx="4108392" cy="34097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7150" y="2363902"/>
            <a:ext cx="4131277" cy="3409762"/>
          </a:xfrm>
          <a:prstGeom prst="rect">
            <a:avLst/>
          </a:prstGeom>
        </p:spPr>
      </p:pic>
    </p:spTree>
    <p:extLst>
      <p:ext uri="{BB962C8B-B14F-4D97-AF65-F5344CB8AC3E}">
        <p14:creationId xmlns:p14="http://schemas.microsoft.com/office/powerpoint/2010/main" val="4334814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i="1" dirty="0" smtClean="0"/>
              <a:t>Metastasis</a:t>
            </a:r>
            <a:endParaRPr lang="ar-SA" b="1" dirty="0"/>
          </a:p>
        </p:txBody>
      </p:sp>
      <p:sp>
        <p:nvSpPr>
          <p:cNvPr id="3" name="Content Placeholder 2"/>
          <p:cNvSpPr>
            <a:spLocks noGrp="1"/>
          </p:cNvSpPr>
          <p:nvPr>
            <p:ph idx="1"/>
          </p:nvPr>
        </p:nvSpPr>
        <p:spPr/>
        <p:txBody>
          <a:bodyPr>
            <a:normAutofit/>
          </a:bodyPr>
          <a:lstStyle/>
          <a:p>
            <a:pPr algn="l" rtl="0" fontAlgn="base"/>
            <a:r>
              <a:rPr lang="en-US" i="1" dirty="0"/>
              <a:t>Metastases</a:t>
            </a:r>
            <a:r>
              <a:rPr lang="en-US" dirty="0"/>
              <a:t> are secondary implants of a tumor that are discontinuous with the primary tumor and located in remote tissues </a:t>
            </a:r>
            <a:endParaRPr lang="en-US" dirty="0" smtClean="0"/>
          </a:p>
          <a:p>
            <a:pPr algn="l" rtl="0" fontAlgn="base"/>
            <a:r>
              <a:rPr lang="en-US" dirty="0"/>
              <a:t> </a:t>
            </a:r>
            <a:r>
              <a:rPr lang="en-US" i="1" dirty="0"/>
              <a:t>More than any other attribute, the property of metastasis identifies a neoplasm as malignant</a:t>
            </a:r>
            <a:r>
              <a:rPr lang="en-US" dirty="0"/>
              <a:t>. </a:t>
            </a:r>
            <a:endParaRPr lang="en-US" dirty="0" smtClean="0"/>
          </a:p>
          <a:p>
            <a:pPr algn="l" rtl="0" fontAlgn="base"/>
            <a:r>
              <a:rPr lang="en-US" dirty="0" smtClean="0"/>
              <a:t>Not </a:t>
            </a:r>
            <a:r>
              <a:rPr lang="en-US" dirty="0"/>
              <a:t>all cancers have equivalent ability to </a:t>
            </a:r>
            <a:r>
              <a:rPr lang="en-US" dirty="0" smtClean="0"/>
              <a:t>metastasize</a:t>
            </a:r>
            <a:r>
              <a:rPr lang="en-US" dirty="0"/>
              <a:t>.</a:t>
            </a:r>
            <a:r>
              <a:rPr lang="en-US" dirty="0" smtClean="0"/>
              <a:t> </a:t>
            </a:r>
          </a:p>
          <a:p>
            <a:pPr algn="l" rtl="0" fontAlgn="base"/>
            <a:r>
              <a:rPr lang="en-US" dirty="0" smtClean="0"/>
              <a:t>Approximately </a:t>
            </a:r>
            <a:r>
              <a:rPr lang="en-US" dirty="0"/>
              <a:t>30% of patients with newly diagnosed solid tumors (excluding skin cancers other than melanomas) present with clinically evident </a:t>
            </a:r>
            <a:r>
              <a:rPr lang="en-US" dirty="0" smtClean="0"/>
              <a:t>metastases.</a:t>
            </a:r>
            <a:endParaRPr lang="en-US" dirty="0"/>
          </a:p>
          <a:p>
            <a:endParaRPr lang="ar-SA" dirty="0"/>
          </a:p>
        </p:txBody>
      </p:sp>
    </p:spTree>
    <p:extLst>
      <p:ext uri="{BB962C8B-B14F-4D97-AF65-F5344CB8AC3E}">
        <p14:creationId xmlns:p14="http://schemas.microsoft.com/office/powerpoint/2010/main" val="1652497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Metastasis</a:t>
            </a:r>
            <a:endParaRPr lang="ar-SA" dirty="0"/>
          </a:p>
        </p:txBody>
      </p:sp>
      <p:sp>
        <p:nvSpPr>
          <p:cNvPr id="3" name="Content Placeholder 2"/>
          <p:cNvSpPr>
            <a:spLocks noGrp="1"/>
          </p:cNvSpPr>
          <p:nvPr>
            <p:ph idx="1"/>
          </p:nvPr>
        </p:nvSpPr>
        <p:spPr/>
        <p:txBody>
          <a:bodyPr>
            <a:normAutofit/>
          </a:bodyPr>
          <a:lstStyle/>
          <a:p>
            <a:pPr algn="l" rtl="0" fontAlgn="base"/>
            <a:r>
              <a:rPr lang="en-US" dirty="0"/>
              <a:t>In general, the more anaplastic and the larger the primary neoplasm, the more likely is metastatic spread, but as with most rules, there are exceptions. Extremely small cancers have been known to metastasize; conversely, some large and ominous-looking lesions may not. </a:t>
            </a:r>
            <a:endParaRPr lang="en-US" dirty="0" smtClean="0"/>
          </a:p>
          <a:p>
            <a:pPr algn="l" rtl="0" fontAlgn="base"/>
            <a:endParaRPr lang="en-US" dirty="0" smtClean="0"/>
          </a:p>
          <a:p>
            <a:pPr algn="l" rtl="0" fontAlgn="base"/>
            <a:r>
              <a:rPr lang="en-US" b="1" u="sng" dirty="0" smtClean="0"/>
              <a:t>Malignant </a:t>
            </a:r>
            <a:r>
              <a:rPr lang="en-US" b="1" u="sng" dirty="0"/>
              <a:t>neoplasms disseminate by one of three pathways: </a:t>
            </a:r>
            <a:endParaRPr lang="en-US" b="1" u="sng" dirty="0" smtClean="0"/>
          </a:p>
          <a:p>
            <a:pPr marL="0" indent="0" algn="l" rtl="0" fontAlgn="base">
              <a:buNone/>
            </a:pPr>
            <a:r>
              <a:rPr lang="en-US" dirty="0" smtClean="0"/>
              <a:t>(</a:t>
            </a:r>
            <a:r>
              <a:rPr lang="en-US" dirty="0"/>
              <a:t>1) seeding within body cavities, (2) lymphatic spread, or (3) </a:t>
            </a:r>
            <a:r>
              <a:rPr lang="en-US" dirty="0" err="1"/>
              <a:t>hematogenous</a:t>
            </a:r>
            <a:r>
              <a:rPr lang="en-US" dirty="0"/>
              <a:t> spread. </a:t>
            </a:r>
            <a:endParaRPr lang="en-US" dirty="0" smtClean="0"/>
          </a:p>
          <a:p>
            <a:pPr algn="l" rtl="0" fontAlgn="base"/>
            <a:endParaRPr lang="en-US" i="1" dirty="0"/>
          </a:p>
          <a:p>
            <a:pPr algn="l" rtl="0"/>
            <a:endParaRPr lang="ar-SA" dirty="0"/>
          </a:p>
        </p:txBody>
      </p:sp>
    </p:spTree>
    <p:extLst>
      <p:ext uri="{BB962C8B-B14F-4D97-AF65-F5344CB8AC3E}">
        <p14:creationId xmlns:p14="http://schemas.microsoft.com/office/powerpoint/2010/main" val="2160018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Metastasis</a:t>
            </a:r>
            <a:endParaRPr lang="ar-SA" dirty="0"/>
          </a:p>
        </p:txBody>
      </p:sp>
      <p:sp>
        <p:nvSpPr>
          <p:cNvPr id="3" name="Content Placeholder 2"/>
          <p:cNvSpPr>
            <a:spLocks noGrp="1"/>
          </p:cNvSpPr>
          <p:nvPr>
            <p:ph idx="1"/>
          </p:nvPr>
        </p:nvSpPr>
        <p:spPr/>
        <p:txBody>
          <a:bodyPr/>
          <a:lstStyle/>
          <a:p>
            <a:pPr algn="l" rtl="0"/>
            <a:r>
              <a:rPr lang="en-US" b="1" i="1" u="sng" dirty="0">
                <a:solidFill>
                  <a:srgbClr val="FF0000"/>
                </a:solidFill>
              </a:rPr>
              <a:t>Spread by seeding</a:t>
            </a:r>
            <a:r>
              <a:rPr lang="en-US" dirty="0"/>
              <a:t> occurs when neoplasms invade a natural body cavity. This mode of dissemination is particularly characteristic of cancers of the ovary, which often cover the peritoneal surfaces </a:t>
            </a:r>
            <a:r>
              <a:rPr lang="en-US" dirty="0" smtClean="0"/>
              <a:t>widely</a:t>
            </a:r>
          </a:p>
          <a:p>
            <a:pPr algn="l" rtl="0"/>
            <a:r>
              <a:rPr lang="en-US" b="1" i="1" u="sng" dirty="0">
                <a:solidFill>
                  <a:srgbClr val="FF0000"/>
                </a:solidFill>
              </a:rPr>
              <a:t>Lymphatic spread</a:t>
            </a:r>
            <a:r>
              <a:rPr lang="en-US" dirty="0"/>
              <a:t> is more typical of </a:t>
            </a:r>
            <a:r>
              <a:rPr lang="en-US" dirty="0" smtClean="0"/>
              <a:t>carcinomas</a:t>
            </a:r>
          </a:p>
          <a:p>
            <a:pPr algn="l" rtl="0"/>
            <a:r>
              <a:rPr lang="en-US" dirty="0"/>
              <a:t> </a:t>
            </a:r>
            <a:r>
              <a:rPr lang="en-US" b="1" i="1" u="sng" dirty="0" err="1" smtClean="0">
                <a:solidFill>
                  <a:srgbClr val="FF0000"/>
                </a:solidFill>
              </a:rPr>
              <a:t>Hematogenous</a:t>
            </a:r>
            <a:r>
              <a:rPr lang="en-US" b="1" i="1" u="sng" dirty="0" smtClean="0">
                <a:solidFill>
                  <a:srgbClr val="FF0000"/>
                </a:solidFill>
              </a:rPr>
              <a:t> </a:t>
            </a:r>
            <a:r>
              <a:rPr lang="en-US" b="1" i="1" u="sng" dirty="0">
                <a:solidFill>
                  <a:srgbClr val="FF0000"/>
                </a:solidFill>
              </a:rPr>
              <a:t>spread</a:t>
            </a:r>
            <a:r>
              <a:rPr lang="en-US" dirty="0"/>
              <a:t> is favored by sarcomas</a:t>
            </a:r>
            <a:r>
              <a:rPr lang="en-US" dirty="0" smtClean="0"/>
              <a:t>.</a:t>
            </a:r>
          </a:p>
          <a:p>
            <a:pPr algn="l" rtl="0"/>
            <a:endParaRPr lang="en-US" dirty="0" smtClean="0"/>
          </a:p>
          <a:p>
            <a:pPr algn="l" rtl="0"/>
            <a:r>
              <a:rPr lang="en-US" dirty="0"/>
              <a:t>There are numerous interconnections, however, between the lymphatic and vascular systems, so all forms of cancer may disseminate through either or both systems.</a:t>
            </a:r>
            <a:endParaRPr lang="ar-SA" dirty="0"/>
          </a:p>
        </p:txBody>
      </p:sp>
    </p:spTree>
    <p:extLst>
      <p:ext uri="{BB962C8B-B14F-4D97-AF65-F5344CB8AC3E}">
        <p14:creationId xmlns:p14="http://schemas.microsoft.com/office/powerpoint/2010/main" val="3333645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Metastasis</a:t>
            </a:r>
            <a:endParaRPr lang="ar-SA" dirty="0"/>
          </a:p>
        </p:txBody>
      </p:sp>
      <p:sp>
        <p:nvSpPr>
          <p:cNvPr id="3" name="Content Placeholder 2"/>
          <p:cNvSpPr>
            <a:spLocks noGrp="1"/>
          </p:cNvSpPr>
          <p:nvPr>
            <p:ph idx="1"/>
          </p:nvPr>
        </p:nvSpPr>
        <p:spPr/>
        <p:txBody>
          <a:bodyPr>
            <a:normAutofit/>
          </a:bodyPr>
          <a:lstStyle/>
          <a:p>
            <a:pPr algn="l" rtl="0" fontAlgn="base"/>
            <a:r>
              <a:rPr lang="en-US" b="1" dirty="0">
                <a:solidFill>
                  <a:srgbClr val="FF0000"/>
                </a:solidFill>
              </a:rPr>
              <a:t>A “sentinel lymph node</a:t>
            </a:r>
            <a:r>
              <a:rPr lang="en-US" dirty="0"/>
              <a:t>” is the first regional lymph node that receives lymph flow from a primary tumor. It can be identified by injection of blue dyes or radiolabeled tracers near the primary tumor</a:t>
            </a:r>
            <a:r>
              <a:rPr lang="en-US" dirty="0" smtClean="0"/>
              <a:t>.</a:t>
            </a:r>
          </a:p>
          <a:p>
            <a:pPr algn="l" rtl="0" fontAlgn="base"/>
            <a:r>
              <a:rPr lang="en-US" dirty="0" smtClean="0"/>
              <a:t> </a:t>
            </a:r>
            <a:r>
              <a:rPr lang="en-US" dirty="0"/>
              <a:t>Biopsy of sentinel lymph nodes allows determination of the extent of spread of tumor and can be used to plan treatment.</a:t>
            </a:r>
          </a:p>
          <a:p>
            <a:pPr algn="l" rtl="0" fontAlgn="base"/>
            <a:r>
              <a:rPr lang="en-US" dirty="0"/>
              <a:t>A</a:t>
            </a:r>
            <a:r>
              <a:rPr lang="en-US" dirty="0" smtClean="0"/>
              <a:t>lthough </a:t>
            </a:r>
            <a:r>
              <a:rPr lang="en-US" dirty="0"/>
              <a:t>enlargement of nodes near a primary neoplasm should arouse concern for metastatic spread, it does not always imply cancerous involvement. </a:t>
            </a:r>
            <a:r>
              <a:rPr lang="en-US" dirty="0" smtClean="0"/>
              <a:t>Thus</a:t>
            </a:r>
            <a:r>
              <a:rPr lang="en-US" dirty="0"/>
              <a:t>, </a:t>
            </a:r>
            <a:r>
              <a:rPr lang="en-US" dirty="0" err="1"/>
              <a:t>histopathologic</a:t>
            </a:r>
            <a:r>
              <a:rPr lang="en-US" dirty="0"/>
              <a:t> verification of tumor within an enlarged lymph node is required.</a:t>
            </a:r>
          </a:p>
          <a:p>
            <a:endParaRPr lang="ar-SA" dirty="0"/>
          </a:p>
        </p:txBody>
      </p:sp>
    </p:spTree>
    <p:extLst>
      <p:ext uri="{BB962C8B-B14F-4D97-AF65-F5344CB8AC3E}">
        <p14:creationId xmlns:p14="http://schemas.microsoft.com/office/powerpoint/2010/main" val="3956060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Metastasis</a:t>
            </a:r>
            <a:endParaRPr lang="ar-SA" dirty="0"/>
          </a:p>
        </p:txBody>
      </p:sp>
      <p:sp>
        <p:nvSpPr>
          <p:cNvPr id="3" name="Content Placeholder 2"/>
          <p:cNvSpPr>
            <a:spLocks noGrp="1"/>
          </p:cNvSpPr>
          <p:nvPr>
            <p:ph idx="1"/>
          </p:nvPr>
        </p:nvSpPr>
        <p:spPr/>
        <p:txBody>
          <a:bodyPr>
            <a:normAutofit fontScale="85000" lnSpcReduction="20000"/>
          </a:bodyPr>
          <a:lstStyle/>
          <a:p>
            <a:pPr marL="285750" indent="-285750" algn="l" rtl="0" fontAlgn="base"/>
            <a:endParaRPr lang="en-US" b="1" i="1" dirty="0" smtClean="0">
              <a:solidFill>
                <a:srgbClr val="FF0000"/>
              </a:solidFill>
              <a:latin typeface="inherit"/>
            </a:endParaRPr>
          </a:p>
          <a:p>
            <a:pPr marL="285750" indent="-285750" algn="l" rtl="0" fontAlgn="base"/>
            <a:r>
              <a:rPr lang="en-US" b="1" i="1" dirty="0" err="1" smtClean="0">
                <a:solidFill>
                  <a:srgbClr val="FF0000"/>
                </a:solidFill>
                <a:latin typeface="inherit"/>
              </a:rPr>
              <a:t>Hematogenous</a:t>
            </a:r>
            <a:r>
              <a:rPr lang="en-US" b="1" i="1" dirty="0" smtClean="0">
                <a:solidFill>
                  <a:srgbClr val="FF0000"/>
                </a:solidFill>
                <a:latin typeface="inherit"/>
              </a:rPr>
              <a:t> </a:t>
            </a:r>
            <a:r>
              <a:rPr lang="en-US" b="1" i="1" dirty="0">
                <a:solidFill>
                  <a:srgbClr val="FF0000"/>
                </a:solidFill>
                <a:latin typeface="inherit"/>
              </a:rPr>
              <a:t>spread</a:t>
            </a:r>
            <a:r>
              <a:rPr lang="en-US" dirty="0">
                <a:solidFill>
                  <a:srgbClr val="000000"/>
                </a:solidFill>
                <a:latin typeface="Chronicle Text G3 A"/>
              </a:rPr>
              <a:t> is the favored pathway for sarcomas, but carcinomas use it as well.</a:t>
            </a:r>
          </a:p>
          <a:p>
            <a:pPr marL="285750" indent="-285750" algn="l" rtl="0" fontAlgn="base"/>
            <a:endParaRPr lang="en-US" dirty="0">
              <a:solidFill>
                <a:srgbClr val="000000"/>
              </a:solidFill>
              <a:latin typeface="Chronicle Text G3 A"/>
            </a:endParaRPr>
          </a:p>
          <a:p>
            <a:pPr marL="285750" indent="-285750" algn="l" rtl="0" fontAlgn="base"/>
            <a:endParaRPr lang="en-US" dirty="0">
              <a:solidFill>
                <a:srgbClr val="000000"/>
              </a:solidFill>
              <a:latin typeface="Chronicle Text G3 A"/>
            </a:endParaRPr>
          </a:p>
          <a:p>
            <a:pPr marL="285750" indent="-285750" algn="l" rtl="0" fontAlgn="base"/>
            <a:r>
              <a:rPr lang="en-US" dirty="0">
                <a:solidFill>
                  <a:srgbClr val="000000"/>
                </a:solidFill>
                <a:latin typeface="Chronicle Text G3 A"/>
              </a:rPr>
              <a:t>With venous invasion, the blood-borne cells follow the venous flow draining the site of the neoplasm, with tumor cells often stopping in the first capillary bed they encounter.</a:t>
            </a:r>
          </a:p>
          <a:p>
            <a:pPr marL="285750" indent="-285750" algn="l" rtl="0" fontAlgn="base"/>
            <a:endParaRPr lang="en-US" dirty="0">
              <a:solidFill>
                <a:srgbClr val="000000"/>
              </a:solidFill>
              <a:latin typeface="Chronicle Text G3 A"/>
            </a:endParaRPr>
          </a:p>
          <a:p>
            <a:pPr marL="285750" indent="-285750" algn="l" rtl="0" fontAlgn="base"/>
            <a:endParaRPr lang="en-US" dirty="0">
              <a:solidFill>
                <a:srgbClr val="000000"/>
              </a:solidFill>
              <a:latin typeface="Chronicle Text G3 A"/>
            </a:endParaRPr>
          </a:p>
          <a:p>
            <a:pPr marL="285750" indent="-285750" algn="l" rtl="0" fontAlgn="base"/>
            <a:r>
              <a:rPr lang="en-US" dirty="0">
                <a:solidFill>
                  <a:srgbClr val="000000"/>
                </a:solidFill>
                <a:latin typeface="Chronicle Text G3 A"/>
              </a:rPr>
              <a:t> Since all portal area drainage flows to the liver, and all </a:t>
            </a:r>
            <a:r>
              <a:rPr lang="en-US" dirty="0" err="1">
                <a:solidFill>
                  <a:srgbClr val="000000"/>
                </a:solidFill>
                <a:latin typeface="Chronicle Text G3 A"/>
              </a:rPr>
              <a:t>caval</a:t>
            </a:r>
            <a:r>
              <a:rPr lang="en-US" dirty="0">
                <a:solidFill>
                  <a:srgbClr val="000000"/>
                </a:solidFill>
                <a:latin typeface="Chronicle Text G3 A"/>
              </a:rPr>
              <a:t> blood flows to the lungs, </a:t>
            </a:r>
            <a:r>
              <a:rPr lang="en-US" i="1" dirty="0">
                <a:solidFill>
                  <a:srgbClr val="000000"/>
                </a:solidFill>
                <a:latin typeface="inherit"/>
              </a:rPr>
              <a:t>the liver and lungs are the most frequently involved secondary sites in </a:t>
            </a:r>
            <a:r>
              <a:rPr lang="en-US" i="1" dirty="0" err="1">
                <a:solidFill>
                  <a:srgbClr val="000000"/>
                </a:solidFill>
                <a:latin typeface="inherit"/>
              </a:rPr>
              <a:t>hematogenous</a:t>
            </a:r>
            <a:r>
              <a:rPr lang="en-US" i="1" dirty="0">
                <a:solidFill>
                  <a:srgbClr val="000000"/>
                </a:solidFill>
                <a:latin typeface="inherit"/>
              </a:rPr>
              <a:t> dissemination</a:t>
            </a:r>
            <a:r>
              <a:rPr lang="en-US" dirty="0">
                <a:solidFill>
                  <a:srgbClr val="000000"/>
                </a:solidFill>
                <a:latin typeface="Chronicle Text G3 A"/>
              </a:rPr>
              <a:t>. </a:t>
            </a:r>
          </a:p>
          <a:p>
            <a:endParaRPr lang="ar-SA" dirty="0"/>
          </a:p>
        </p:txBody>
      </p:sp>
    </p:spTree>
    <p:extLst>
      <p:ext uri="{BB962C8B-B14F-4D97-AF65-F5344CB8AC3E}">
        <p14:creationId xmlns:p14="http://schemas.microsoft.com/office/powerpoint/2010/main" val="1107584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of Tumors</a:t>
            </a:r>
            <a:endParaRPr lang="ar-SA" dirty="0"/>
          </a:p>
        </p:txBody>
      </p:sp>
      <p:sp>
        <p:nvSpPr>
          <p:cNvPr id="3" name="Content Placeholder 2"/>
          <p:cNvSpPr>
            <a:spLocks noGrp="1"/>
          </p:cNvSpPr>
          <p:nvPr>
            <p:ph idx="1"/>
          </p:nvPr>
        </p:nvSpPr>
        <p:spPr/>
        <p:txBody>
          <a:bodyPr/>
          <a:lstStyle/>
          <a:p>
            <a:pPr algn="l" rtl="0"/>
            <a:r>
              <a:rPr lang="en-US" sz="3200" b="1" i="1" dirty="0">
                <a:solidFill>
                  <a:srgbClr val="FF0000"/>
                </a:solidFill>
              </a:rPr>
              <a:t>B</a:t>
            </a:r>
            <a:r>
              <a:rPr lang="en-US" sz="3200" b="1" i="1" dirty="0" smtClean="0">
                <a:solidFill>
                  <a:srgbClr val="FF0000"/>
                </a:solidFill>
              </a:rPr>
              <a:t>enign</a:t>
            </a:r>
            <a:r>
              <a:rPr lang="en-US" sz="3200" b="1" dirty="0" smtClean="0">
                <a:solidFill>
                  <a:srgbClr val="FF0000"/>
                </a:solidFill>
              </a:rPr>
              <a:t> </a:t>
            </a:r>
            <a:r>
              <a:rPr lang="en-US" b="1" dirty="0"/>
              <a:t>when its </a:t>
            </a:r>
            <a:r>
              <a:rPr lang="en-US" b="1" dirty="0">
                <a:solidFill>
                  <a:srgbClr val="FF0000"/>
                </a:solidFill>
              </a:rPr>
              <a:t>microscopic and gross </a:t>
            </a:r>
            <a:r>
              <a:rPr lang="en-US" b="1" dirty="0"/>
              <a:t>characteristics are considered </a:t>
            </a:r>
            <a:r>
              <a:rPr lang="en-US" b="1" dirty="0">
                <a:solidFill>
                  <a:srgbClr val="FF0000"/>
                </a:solidFill>
              </a:rPr>
              <a:t>relatively innocent</a:t>
            </a:r>
            <a:r>
              <a:rPr lang="en-US" b="1" dirty="0"/>
              <a:t>, implying that it will remain </a:t>
            </a:r>
            <a:r>
              <a:rPr lang="en-US" b="1" dirty="0">
                <a:solidFill>
                  <a:srgbClr val="FF0000"/>
                </a:solidFill>
              </a:rPr>
              <a:t>localized</a:t>
            </a:r>
            <a:r>
              <a:rPr lang="en-US" b="1" dirty="0"/>
              <a:t>, it cannot spread to other sites, and it is generally amenable to local </a:t>
            </a:r>
            <a:r>
              <a:rPr lang="en-US" b="1" dirty="0" smtClean="0"/>
              <a:t>surgical </a:t>
            </a:r>
            <a:r>
              <a:rPr lang="en-US" b="1" dirty="0"/>
              <a:t>removal; the patient generally </a:t>
            </a:r>
            <a:r>
              <a:rPr lang="en-US" b="1" dirty="0" smtClean="0">
                <a:solidFill>
                  <a:srgbClr val="FF0000"/>
                </a:solidFill>
              </a:rPr>
              <a:t>survives</a:t>
            </a:r>
            <a:r>
              <a:rPr lang="en-US" b="1" dirty="0" smtClean="0"/>
              <a:t>.</a:t>
            </a:r>
          </a:p>
          <a:p>
            <a:pPr algn="l" rtl="0"/>
            <a:endParaRPr lang="en-US" b="1" dirty="0" smtClean="0"/>
          </a:p>
          <a:p>
            <a:pPr algn="l" rtl="0"/>
            <a:r>
              <a:rPr lang="en-US" sz="3200" b="1" i="1" dirty="0" smtClean="0">
                <a:solidFill>
                  <a:srgbClr val="FF0000"/>
                </a:solidFill>
              </a:rPr>
              <a:t>Malignant</a:t>
            </a:r>
            <a:r>
              <a:rPr lang="en-US" sz="3200" b="1" dirty="0" smtClean="0"/>
              <a:t> </a:t>
            </a:r>
            <a:r>
              <a:rPr lang="en-US" b="1" dirty="0"/>
              <a:t>implies that the lesion can </a:t>
            </a:r>
            <a:r>
              <a:rPr lang="en-US" b="1" dirty="0">
                <a:solidFill>
                  <a:srgbClr val="FF0000"/>
                </a:solidFill>
              </a:rPr>
              <a:t>invade and destroy </a:t>
            </a:r>
            <a:r>
              <a:rPr lang="en-US" b="1" dirty="0"/>
              <a:t>adjacent structures and </a:t>
            </a:r>
            <a:r>
              <a:rPr lang="en-US" b="1" dirty="0">
                <a:solidFill>
                  <a:srgbClr val="FF0000"/>
                </a:solidFill>
              </a:rPr>
              <a:t>spread to distant sites (</a:t>
            </a:r>
            <a:r>
              <a:rPr lang="en-US" sz="3200" b="1" dirty="0">
                <a:solidFill>
                  <a:srgbClr val="FF0000"/>
                </a:solidFill>
              </a:rPr>
              <a:t>metastasize</a:t>
            </a:r>
            <a:r>
              <a:rPr lang="en-US" b="1" dirty="0">
                <a:solidFill>
                  <a:srgbClr val="FF0000"/>
                </a:solidFill>
              </a:rPr>
              <a:t>) </a:t>
            </a:r>
            <a:r>
              <a:rPr lang="en-US" b="1" dirty="0"/>
              <a:t>to cause </a:t>
            </a:r>
            <a:r>
              <a:rPr lang="en-US" b="1" dirty="0">
                <a:solidFill>
                  <a:srgbClr val="FF0000"/>
                </a:solidFill>
              </a:rPr>
              <a:t>death</a:t>
            </a:r>
            <a:r>
              <a:rPr lang="en-US" b="1" dirty="0"/>
              <a:t>. </a:t>
            </a:r>
            <a:endParaRPr lang="ar-SA" dirty="0"/>
          </a:p>
        </p:txBody>
      </p:sp>
    </p:spTree>
    <p:extLst>
      <p:ext uri="{BB962C8B-B14F-4D97-AF65-F5344CB8AC3E}">
        <p14:creationId xmlns:p14="http://schemas.microsoft.com/office/powerpoint/2010/main" val="3211036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Summery</a:t>
            </a:r>
            <a:endParaRPr lang="ar-SA" dirty="0"/>
          </a:p>
        </p:txBody>
      </p:sp>
      <p:sp>
        <p:nvSpPr>
          <p:cNvPr id="3" name="Content Placeholder 2"/>
          <p:cNvSpPr>
            <a:spLocks noGrp="1"/>
          </p:cNvSpPr>
          <p:nvPr>
            <p:ph idx="1"/>
          </p:nvPr>
        </p:nvSpPr>
        <p:spPr>
          <a:xfrm>
            <a:off x="838200" y="1494971"/>
            <a:ext cx="10515600" cy="4681992"/>
          </a:xfrm>
        </p:spPr>
        <p:txBody>
          <a:bodyPr>
            <a:normAutofit/>
          </a:bodyPr>
          <a:lstStyle/>
          <a:p>
            <a:pPr algn="l" rtl="0" fontAlgn="base"/>
            <a:r>
              <a:rPr lang="en-US" b="1" dirty="0" smtClean="0"/>
              <a:t>Characteristics </a:t>
            </a:r>
            <a:r>
              <a:rPr lang="en-US" b="1" dirty="0"/>
              <a:t>of Benign and Malignant </a:t>
            </a:r>
            <a:r>
              <a:rPr lang="en-US" b="1" dirty="0" smtClean="0"/>
              <a:t>Tumors:</a:t>
            </a:r>
            <a:endParaRPr lang="en-US" b="1" dirty="0"/>
          </a:p>
          <a:p>
            <a:pPr lvl="1" algn="l" rtl="0" fontAlgn="base"/>
            <a:r>
              <a:rPr lang="en-US" dirty="0"/>
              <a:t>Benign and malignant tumors can be distinguished from one another based on the degree of differentiation, rate of growth, local invasiveness, and distant spread.</a:t>
            </a:r>
          </a:p>
          <a:p>
            <a:pPr lvl="1" algn="l" rtl="0" fontAlgn="base"/>
            <a:r>
              <a:rPr lang="en-US" dirty="0"/>
              <a:t>Benign tumors resemble the tissue of origin and are well differentiated; malignant tumors are poorly or completely undifferentiated (anaplastic).</a:t>
            </a:r>
          </a:p>
          <a:p>
            <a:pPr lvl="1" algn="l" rtl="0" fontAlgn="base"/>
            <a:r>
              <a:rPr lang="en-US" dirty="0"/>
              <a:t>Benign tumors are slow-growing, whereas malignant tumors generally grow faster.</a:t>
            </a:r>
          </a:p>
          <a:p>
            <a:pPr lvl="1" algn="l" rtl="0" fontAlgn="base"/>
            <a:r>
              <a:rPr lang="en-US" dirty="0"/>
              <a:t>Benign tumors are well circumscribed and have a capsule; malignant tumors are poorly circumscribed and invade the surrounding normal tissues.</a:t>
            </a:r>
          </a:p>
          <a:p>
            <a:pPr lvl="1" algn="l" rtl="0" fontAlgn="base"/>
            <a:r>
              <a:rPr lang="en-US" dirty="0"/>
              <a:t>Benign tumors remain localized to the site of origin, whereas malignant tumors are locally invasive and metastasize to distant sites.</a:t>
            </a:r>
          </a:p>
          <a:p>
            <a:pPr algn="l" rtl="0"/>
            <a:endParaRPr lang="ar-SA" dirty="0"/>
          </a:p>
        </p:txBody>
      </p:sp>
    </p:spTree>
    <p:extLst>
      <p:ext uri="{BB962C8B-B14F-4D97-AF65-F5344CB8AC3E}">
        <p14:creationId xmlns:p14="http://schemas.microsoft.com/office/powerpoint/2010/main" val="3795684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197" y="-58731"/>
            <a:ext cx="8781141" cy="7117078"/>
          </a:xfrm>
        </p:spPr>
      </p:pic>
    </p:spTree>
    <p:extLst>
      <p:ext uri="{BB962C8B-B14F-4D97-AF65-F5344CB8AC3E}">
        <p14:creationId xmlns:p14="http://schemas.microsoft.com/office/powerpoint/2010/main" val="271696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smtClean="0"/>
              <a:t>Similarity</a:t>
            </a:r>
            <a:endParaRPr lang="ar-SA" b="1" dirty="0"/>
          </a:p>
        </p:txBody>
      </p:sp>
      <p:sp>
        <p:nvSpPr>
          <p:cNvPr id="3" name="Content Placeholder 2"/>
          <p:cNvSpPr>
            <a:spLocks noGrp="1"/>
          </p:cNvSpPr>
          <p:nvPr>
            <p:ph idx="1"/>
          </p:nvPr>
        </p:nvSpPr>
        <p:spPr/>
        <p:txBody>
          <a:bodyPr>
            <a:normAutofit/>
          </a:bodyPr>
          <a:lstStyle/>
          <a:p>
            <a:pPr algn="l" rtl="0"/>
            <a:r>
              <a:rPr lang="en-US" b="1" dirty="0"/>
              <a:t>All tumors, benign and malignant, have </a:t>
            </a:r>
            <a:r>
              <a:rPr lang="en-US" b="1" dirty="0">
                <a:solidFill>
                  <a:srgbClr val="FF0000"/>
                </a:solidFill>
              </a:rPr>
              <a:t>two basic components</a:t>
            </a:r>
            <a:r>
              <a:rPr lang="en-US" b="1" dirty="0" smtClean="0">
                <a:solidFill>
                  <a:srgbClr val="FF0000"/>
                </a:solidFill>
              </a:rPr>
              <a:t>:</a:t>
            </a:r>
          </a:p>
          <a:p>
            <a:pPr algn="l" rtl="0"/>
            <a:endParaRPr lang="en-US" b="1" dirty="0" smtClean="0">
              <a:solidFill>
                <a:srgbClr val="FF0000"/>
              </a:solidFill>
            </a:endParaRPr>
          </a:p>
          <a:p>
            <a:pPr marL="914400" lvl="1" indent="-457200" algn="l" rtl="0">
              <a:buFont typeface="+mj-lt"/>
              <a:buAutoNum type="arabicPeriod"/>
            </a:pPr>
            <a:r>
              <a:rPr lang="en-US" b="1" dirty="0"/>
              <a:t>C</a:t>
            </a:r>
            <a:r>
              <a:rPr lang="en-US" b="1" dirty="0" smtClean="0"/>
              <a:t>lonal </a:t>
            </a:r>
            <a:r>
              <a:rPr lang="en-US" b="1" dirty="0"/>
              <a:t>neoplastic cells that constitute their </a:t>
            </a:r>
            <a:r>
              <a:rPr lang="en-US" sz="2800" b="1" i="1" dirty="0" smtClean="0">
                <a:solidFill>
                  <a:srgbClr val="FF0000"/>
                </a:solidFill>
              </a:rPr>
              <a:t>parenchyma</a:t>
            </a:r>
            <a:r>
              <a:rPr lang="en-US" b="1" dirty="0" smtClean="0"/>
              <a:t>.</a:t>
            </a:r>
          </a:p>
          <a:p>
            <a:pPr marL="457200" lvl="1" indent="0" algn="l" rtl="0">
              <a:buNone/>
            </a:pPr>
            <a:endParaRPr lang="en-US" b="1" dirty="0" smtClean="0"/>
          </a:p>
          <a:p>
            <a:pPr marL="914400" lvl="1" indent="-457200" algn="l" rtl="0">
              <a:buFont typeface="+mj-lt"/>
              <a:buAutoNum type="arabicPeriod"/>
            </a:pPr>
            <a:r>
              <a:rPr lang="en-US" b="1" dirty="0" smtClean="0"/>
              <a:t>Reactive </a:t>
            </a:r>
            <a:r>
              <a:rPr lang="en-US" sz="2800" b="1" i="1" dirty="0">
                <a:solidFill>
                  <a:srgbClr val="FF0000"/>
                </a:solidFill>
              </a:rPr>
              <a:t>stroma</a:t>
            </a:r>
            <a:r>
              <a:rPr lang="en-US" sz="2800" b="1" dirty="0">
                <a:solidFill>
                  <a:srgbClr val="FF0000"/>
                </a:solidFill>
              </a:rPr>
              <a:t> </a:t>
            </a:r>
            <a:r>
              <a:rPr lang="en-US" b="1" dirty="0"/>
              <a:t>made up of connective tissue, blood vessels, and variable numbers of macrophages and lymphocytes. </a:t>
            </a:r>
            <a:endParaRPr lang="en-US" b="1" dirty="0" smtClean="0"/>
          </a:p>
        </p:txBody>
      </p:sp>
    </p:spTree>
    <p:extLst>
      <p:ext uri="{BB962C8B-B14F-4D97-AF65-F5344CB8AC3E}">
        <p14:creationId xmlns:p14="http://schemas.microsoft.com/office/powerpoint/2010/main" val="3829957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Important of Stroma</a:t>
            </a:r>
            <a:endParaRPr lang="ar-SA" b="1" dirty="0"/>
          </a:p>
        </p:txBody>
      </p:sp>
      <p:sp>
        <p:nvSpPr>
          <p:cNvPr id="3" name="Content Placeholder 2"/>
          <p:cNvSpPr>
            <a:spLocks noGrp="1"/>
          </p:cNvSpPr>
          <p:nvPr>
            <p:ph idx="1"/>
          </p:nvPr>
        </p:nvSpPr>
        <p:spPr/>
        <p:txBody>
          <a:bodyPr/>
          <a:lstStyle/>
          <a:p>
            <a:pPr algn="l" rtl="0"/>
            <a:endParaRPr lang="en-US" b="1" dirty="0" smtClean="0"/>
          </a:p>
          <a:p>
            <a:pPr algn="l" rtl="0"/>
            <a:r>
              <a:rPr lang="en-US" b="1" dirty="0"/>
              <a:t>Although the neoplastic cells largely determine a tumor's behavior and pathologic consequences, their </a:t>
            </a:r>
            <a:r>
              <a:rPr lang="en-US" b="1" dirty="0">
                <a:solidFill>
                  <a:srgbClr val="FF0000"/>
                </a:solidFill>
              </a:rPr>
              <a:t>growth and evolution </a:t>
            </a:r>
            <a:r>
              <a:rPr lang="en-US" b="1" dirty="0"/>
              <a:t>is critically dependent on their stroma.</a:t>
            </a:r>
          </a:p>
          <a:p>
            <a:pPr algn="l" rtl="0"/>
            <a:r>
              <a:rPr lang="en-US" b="1" dirty="0"/>
              <a:t> An adequate </a:t>
            </a:r>
            <a:r>
              <a:rPr lang="en-US" b="1" dirty="0">
                <a:solidFill>
                  <a:srgbClr val="FF0000"/>
                </a:solidFill>
              </a:rPr>
              <a:t>stromal blood supply </a:t>
            </a:r>
            <a:r>
              <a:rPr lang="en-US" b="1" dirty="0"/>
              <a:t>is requisite for the tumor cells to live and divide. </a:t>
            </a:r>
          </a:p>
          <a:p>
            <a:pPr algn="l" rtl="0"/>
            <a:endParaRPr lang="en-US" b="1" dirty="0"/>
          </a:p>
          <a:p>
            <a:pPr algn="l" rtl="0"/>
            <a:r>
              <a:rPr lang="en-US" b="1" dirty="0" smtClean="0"/>
              <a:t>The nomenclature of tumors and their biologic behavior are based </a:t>
            </a:r>
            <a:r>
              <a:rPr lang="en-US" b="1" dirty="0" smtClean="0">
                <a:solidFill>
                  <a:srgbClr val="FF0000"/>
                </a:solidFill>
              </a:rPr>
              <a:t>primarily on </a:t>
            </a:r>
            <a:r>
              <a:rPr lang="en-US" b="1" dirty="0" smtClean="0"/>
              <a:t>the parenchymal component.</a:t>
            </a:r>
          </a:p>
          <a:p>
            <a:pPr algn="l"/>
            <a:endParaRPr lang="ar-SA" dirty="0" smtClean="0"/>
          </a:p>
          <a:p>
            <a:endParaRPr lang="ar-SA" dirty="0"/>
          </a:p>
        </p:txBody>
      </p:sp>
    </p:spTree>
    <p:extLst>
      <p:ext uri="{BB962C8B-B14F-4D97-AF65-F5344CB8AC3E}">
        <p14:creationId xmlns:p14="http://schemas.microsoft.com/office/powerpoint/2010/main" val="218477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Benign </a:t>
            </a:r>
            <a:r>
              <a:rPr lang="en-US" b="1" dirty="0" smtClean="0"/>
              <a:t>Tumors</a:t>
            </a:r>
            <a:endParaRPr lang="ar-SA" b="1" dirty="0"/>
          </a:p>
        </p:txBody>
      </p:sp>
      <p:sp>
        <p:nvSpPr>
          <p:cNvPr id="3" name="Content Placeholder 2"/>
          <p:cNvSpPr>
            <a:spLocks noGrp="1"/>
          </p:cNvSpPr>
          <p:nvPr>
            <p:ph idx="1"/>
          </p:nvPr>
        </p:nvSpPr>
        <p:spPr>
          <a:xfrm>
            <a:off x="838200" y="1447800"/>
            <a:ext cx="10515600" cy="4876800"/>
          </a:xfrm>
        </p:spPr>
        <p:txBody>
          <a:bodyPr>
            <a:normAutofit/>
          </a:bodyPr>
          <a:lstStyle/>
          <a:p>
            <a:pPr algn="l" rtl="0"/>
            <a:r>
              <a:rPr lang="en-US" b="1" dirty="0"/>
              <a:t>In general, benign tumors are designated by attaching the suffix </a:t>
            </a:r>
            <a:r>
              <a:rPr lang="en-US" b="1" i="1" dirty="0">
                <a:solidFill>
                  <a:srgbClr val="FF0000"/>
                </a:solidFill>
              </a:rPr>
              <a:t>-</a:t>
            </a:r>
            <a:r>
              <a:rPr lang="en-US" sz="3200" b="1" i="1" dirty="0">
                <a:solidFill>
                  <a:srgbClr val="FF0000"/>
                </a:solidFill>
              </a:rPr>
              <a:t>oma</a:t>
            </a:r>
            <a:r>
              <a:rPr lang="en-US" sz="3200" b="1" dirty="0">
                <a:solidFill>
                  <a:srgbClr val="FF0000"/>
                </a:solidFill>
              </a:rPr>
              <a:t> </a:t>
            </a:r>
            <a:r>
              <a:rPr lang="en-US" b="1" dirty="0"/>
              <a:t>to the cell of origin. </a:t>
            </a:r>
            <a:endParaRPr lang="en-US" b="1" dirty="0" smtClean="0"/>
          </a:p>
          <a:p>
            <a:pPr algn="l" rtl="0"/>
            <a:endParaRPr lang="en-US" b="1" dirty="0" smtClean="0"/>
          </a:p>
          <a:p>
            <a:pPr algn="l" rtl="0"/>
            <a:r>
              <a:rPr lang="en-US" b="1" dirty="0" smtClean="0"/>
              <a:t>Tumors </a:t>
            </a:r>
            <a:r>
              <a:rPr lang="en-US" b="1" dirty="0"/>
              <a:t>of mesenchymal cells generally follow this rule</a:t>
            </a:r>
            <a:r>
              <a:rPr lang="en-US" b="1" dirty="0" smtClean="0"/>
              <a:t>.</a:t>
            </a:r>
          </a:p>
          <a:p>
            <a:pPr algn="l" rtl="0"/>
            <a:r>
              <a:rPr lang="en-US" b="1" dirty="0" smtClean="0"/>
              <a:t> </a:t>
            </a:r>
            <a:r>
              <a:rPr lang="en-US" b="1" dirty="0"/>
              <a:t>For example, a benign tumor arising in </a:t>
            </a:r>
            <a:r>
              <a:rPr lang="en-US" b="1" dirty="0">
                <a:solidFill>
                  <a:srgbClr val="FF0000"/>
                </a:solidFill>
              </a:rPr>
              <a:t>fibrous </a:t>
            </a:r>
            <a:r>
              <a:rPr lang="en-US" b="1" dirty="0" smtClean="0">
                <a:solidFill>
                  <a:srgbClr val="FF0000"/>
                </a:solidFill>
              </a:rPr>
              <a:t>tissue </a:t>
            </a:r>
            <a:r>
              <a:rPr lang="en-US" b="1" dirty="0"/>
              <a:t>is called a </a:t>
            </a:r>
            <a:r>
              <a:rPr lang="en-US" b="1" i="1" dirty="0">
                <a:solidFill>
                  <a:srgbClr val="FF0000"/>
                </a:solidFill>
              </a:rPr>
              <a:t>fibroma</a:t>
            </a:r>
            <a:r>
              <a:rPr lang="en-US" b="1" dirty="0"/>
              <a:t>, whereas a benign </a:t>
            </a:r>
            <a:r>
              <a:rPr lang="en-US" b="1" dirty="0">
                <a:solidFill>
                  <a:srgbClr val="FF0000"/>
                </a:solidFill>
              </a:rPr>
              <a:t>cartilaginous</a:t>
            </a:r>
            <a:r>
              <a:rPr lang="en-US" b="1" dirty="0"/>
              <a:t> tumor is a </a:t>
            </a:r>
            <a:r>
              <a:rPr lang="en-US" b="1" i="1" dirty="0" smtClean="0">
                <a:solidFill>
                  <a:srgbClr val="FF0000"/>
                </a:solidFill>
              </a:rPr>
              <a:t>chondroma.</a:t>
            </a:r>
          </a:p>
          <a:p>
            <a:pPr algn="l" rtl="0"/>
            <a:r>
              <a:rPr lang="en-US" b="1" i="1" dirty="0" smtClean="0">
                <a:solidFill>
                  <a:srgbClr val="FF0000"/>
                </a:solidFill>
              </a:rPr>
              <a:t>Adenoma</a:t>
            </a:r>
            <a:r>
              <a:rPr lang="en-US" b="1" dirty="0" smtClean="0">
                <a:solidFill>
                  <a:srgbClr val="FF0000"/>
                </a:solidFill>
              </a:rPr>
              <a:t> </a:t>
            </a:r>
            <a:r>
              <a:rPr lang="en-US" b="1" dirty="0"/>
              <a:t>is applied to a benign epithelial neoplasm derived from </a:t>
            </a:r>
            <a:r>
              <a:rPr lang="en-US" b="1" dirty="0">
                <a:solidFill>
                  <a:srgbClr val="FF0000"/>
                </a:solidFill>
              </a:rPr>
              <a:t>glands</a:t>
            </a:r>
            <a:r>
              <a:rPr lang="en-US" b="1" dirty="0"/>
              <a:t>, although they </a:t>
            </a:r>
            <a:r>
              <a:rPr lang="en-US" b="1" dirty="0">
                <a:solidFill>
                  <a:srgbClr val="FF0000"/>
                </a:solidFill>
              </a:rPr>
              <a:t>may or may not </a:t>
            </a:r>
            <a:r>
              <a:rPr lang="en-US" b="1" dirty="0"/>
              <a:t>form glandular </a:t>
            </a:r>
            <a:r>
              <a:rPr lang="en-US" b="1" dirty="0" smtClean="0"/>
              <a:t>structures.</a:t>
            </a:r>
          </a:p>
          <a:p>
            <a:pPr algn="l" rtl="0"/>
            <a:endParaRPr lang="ar-SA" dirty="0"/>
          </a:p>
        </p:txBody>
      </p:sp>
    </p:spTree>
    <p:extLst>
      <p:ext uri="{BB962C8B-B14F-4D97-AF65-F5344CB8AC3E}">
        <p14:creationId xmlns:p14="http://schemas.microsoft.com/office/powerpoint/2010/main" val="41776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8802</TotalTime>
  <Words>2233</Words>
  <Application>Microsoft Office PowerPoint</Application>
  <PresentationFormat>ملء الشاشة</PresentationFormat>
  <Paragraphs>232</Paragraphs>
  <Slides>61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61</vt:i4>
      </vt:variant>
    </vt:vector>
  </HeadingPairs>
  <TitlesOfParts>
    <vt:vector size="69" baseType="lpstr">
      <vt:lpstr>Arial</vt:lpstr>
      <vt:lpstr>Calibri</vt:lpstr>
      <vt:lpstr>Calibri Light</vt:lpstr>
      <vt:lpstr>Chronicle Text G3 A</vt:lpstr>
      <vt:lpstr>inherit</vt:lpstr>
      <vt:lpstr>Times New Roman</vt:lpstr>
      <vt:lpstr>Wingdings</vt:lpstr>
      <vt:lpstr>Office Theme</vt:lpstr>
      <vt:lpstr>Classification of Tumors</vt:lpstr>
      <vt:lpstr>عرض تقديمي في PowerPoint</vt:lpstr>
      <vt:lpstr>عرض تقديمي في PowerPoint</vt:lpstr>
      <vt:lpstr>Objectives</vt:lpstr>
      <vt:lpstr>General Definition</vt:lpstr>
      <vt:lpstr>Classification of Tumors</vt:lpstr>
      <vt:lpstr>Similarity</vt:lpstr>
      <vt:lpstr>Important of Stroma</vt:lpstr>
      <vt:lpstr>Benign Tumors</vt:lpstr>
      <vt:lpstr>Benign Tumors</vt:lpstr>
      <vt:lpstr>polyp</vt:lpstr>
      <vt:lpstr>Malignant Tumors</vt:lpstr>
      <vt:lpstr>Malignant Tumors</vt:lpstr>
      <vt:lpstr>Malignant Tumors</vt:lpstr>
      <vt:lpstr>عرض تقديمي في PowerPoint</vt:lpstr>
      <vt:lpstr>عرض تقديمي في PowerPoint</vt:lpstr>
      <vt:lpstr>Teratoma</vt:lpstr>
      <vt:lpstr>عرض تقديمي في PowerPoint</vt:lpstr>
      <vt:lpstr>Critical Exceptions</vt:lpstr>
      <vt:lpstr>Critical Exceptions</vt:lpstr>
      <vt:lpstr>Critical Exceptions</vt:lpstr>
      <vt:lpstr>Summary</vt:lpstr>
      <vt:lpstr>عرض تقديمي في PowerPoint</vt:lpstr>
      <vt:lpstr>عرض تقديمي في PowerPoint</vt:lpstr>
      <vt:lpstr>Pathology</vt:lpstr>
      <vt:lpstr>Hematology &amp; Immunology</vt:lpstr>
      <vt:lpstr>KSF Pathology Programs</vt:lpstr>
      <vt:lpstr>Properties of Benign and Malignant Neoplasm </vt:lpstr>
      <vt:lpstr>Objectives</vt:lpstr>
      <vt:lpstr>How to differentiate</vt:lpstr>
      <vt:lpstr>Differentiation and Anaplasia</vt:lpstr>
      <vt:lpstr>Differentiation and Anaplasia</vt:lpstr>
      <vt:lpstr>عرض تقديمي في PowerPoint</vt:lpstr>
      <vt:lpstr>Differentiation and Anaplasia</vt:lpstr>
      <vt:lpstr>عرض تقديمي في PowerPoint</vt:lpstr>
      <vt:lpstr>Squamous Cell Carcinoma</vt:lpstr>
      <vt:lpstr>Differentiation and Anaplasia</vt:lpstr>
      <vt:lpstr>Differentiation and Anaplasia</vt:lpstr>
      <vt:lpstr>Anaplastic cells </vt:lpstr>
      <vt:lpstr>عرض تقديمي في PowerPoint</vt:lpstr>
      <vt:lpstr>عرض تقديمي في PowerPoint</vt:lpstr>
      <vt:lpstr>Anaplasia</vt:lpstr>
      <vt:lpstr>Differentiation and Anaplasia</vt:lpstr>
      <vt:lpstr>Differentiation and Anaplasia</vt:lpstr>
      <vt:lpstr>Differentiation and Anaplasia</vt:lpstr>
      <vt:lpstr>Carcinoma in situ</vt:lpstr>
      <vt:lpstr>عرض تقديمي في PowerPoint</vt:lpstr>
      <vt:lpstr>Rate of Growth</vt:lpstr>
      <vt:lpstr>Rate of Growth</vt:lpstr>
      <vt:lpstr>Rate of Growth</vt:lpstr>
      <vt:lpstr> Local Invasion </vt:lpstr>
      <vt:lpstr> Local Invasion </vt:lpstr>
      <vt:lpstr> Local Invasion </vt:lpstr>
      <vt:lpstr>عرض تقديمي في PowerPoint</vt:lpstr>
      <vt:lpstr>Metastasis</vt:lpstr>
      <vt:lpstr>Metastasis</vt:lpstr>
      <vt:lpstr>Metastasis</vt:lpstr>
      <vt:lpstr>Metastasis</vt:lpstr>
      <vt:lpstr>Metastasis</vt:lpstr>
      <vt:lpstr>Summery</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Tumors</dc:title>
  <dc:creator>Amany Abdulgader Fathaddin</dc:creator>
  <cp:lastModifiedBy>OSAMAH T. KHOJAH</cp:lastModifiedBy>
  <cp:revision>59</cp:revision>
  <dcterms:created xsi:type="dcterms:W3CDTF">2015-05-25T10:54:11Z</dcterms:created>
  <dcterms:modified xsi:type="dcterms:W3CDTF">2015-10-25T03:31:47Z</dcterms:modified>
</cp:coreProperties>
</file>