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62" r:id="rId3"/>
    <p:sldId id="272" r:id="rId4"/>
    <p:sldId id="273" r:id="rId5"/>
    <p:sldId id="274" r:id="rId6"/>
    <p:sldId id="275" r:id="rId7"/>
    <p:sldId id="278" r:id="rId8"/>
    <p:sldId id="276" r:id="rId9"/>
    <p:sldId id="277" r:id="rId10"/>
    <p:sldId id="279" r:id="rId11"/>
    <p:sldId id="281" r:id="rId12"/>
    <p:sldId id="282" r:id="rId13"/>
    <p:sldId id="280" r:id="rId14"/>
    <p:sldId id="284" r:id="rId15"/>
    <p:sldId id="257" r:id="rId16"/>
    <p:sldId id="258" r:id="rId17"/>
    <p:sldId id="259" r:id="rId18"/>
    <p:sldId id="260" r:id="rId19"/>
    <p:sldId id="261" r:id="rId20"/>
    <p:sldId id="263" r:id="rId21"/>
    <p:sldId id="264" r:id="rId22"/>
    <p:sldId id="265" r:id="rId23"/>
    <p:sldId id="266" r:id="rId24"/>
    <p:sldId id="267" r:id="rId25"/>
    <p:sldId id="268" r:id="rId26"/>
    <p:sldId id="269" r:id="rId27"/>
    <p:sldId id="270" r:id="rId28"/>
    <p:sldId id="271" r:id="rId29"/>
    <p:sldId id="283" r:id="rId30"/>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013" autoAdjust="0"/>
    <p:restoredTop sz="94660"/>
  </p:normalViewPr>
  <p:slideViewPr>
    <p:cSldViewPr snapToGrid="0">
      <p:cViewPr varScale="1">
        <p:scale>
          <a:sx n="75" d="100"/>
          <a:sy n="75" d="100"/>
        </p:scale>
        <p:origin x="49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B48029B4-4AA5-465E-B8EE-28C3BBC28EF2}" type="datetimeFigureOut">
              <a:rPr lang="ar-SA" smtClean="0"/>
              <a:t>12/01/37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4220111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B48029B4-4AA5-465E-B8EE-28C3BBC28EF2}" type="datetimeFigureOut">
              <a:rPr lang="ar-SA" smtClean="0"/>
              <a:t>12/01/37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4293645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B48029B4-4AA5-465E-B8EE-28C3BBC28EF2}" type="datetimeFigureOut">
              <a:rPr lang="ar-SA" smtClean="0"/>
              <a:t>12/01/37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223717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B48029B4-4AA5-465E-B8EE-28C3BBC28EF2}" type="datetimeFigureOut">
              <a:rPr lang="ar-SA" smtClean="0"/>
              <a:t>12/01/37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375182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8029B4-4AA5-465E-B8EE-28C3BBC28EF2}" type="datetimeFigureOut">
              <a:rPr lang="ar-SA" smtClean="0"/>
              <a:t>12/01/37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1524775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B48029B4-4AA5-465E-B8EE-28C3BBC28EF2}" type="datetimeFigureOut">
              <a:rPr lang="ar-SA" smtClean="0"/>
              <a:t>12/01/37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3814612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B48029B4-4AA5-465E-B8EE-28C3BBC28EF2}" type="datetimeFigureOut">
              <a:rPr lang="ar-SA" smtClean="0"/>
              <a:t>12/01/37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314170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B48029B4-4AA5-465E-B8EE-28C3BBC28EF2}" type="datetimeFigureOut">
              <a:rPr lang="ar-SA" smtClean="0"/>
              <a:t>12/01/37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1990215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029B4-4AA5-465E-B8EE-28C3BBC28EF2}" type="datetimeFigureOut">
              <a:rPr lang="ar-SA" smtClean="0"/>
              <a:t>12/01/37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2804956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029B4-4AA5-465E-B8EE-28C3BBC28EF2}" type="datetimeFigureOut">
              <a:rPr lang="ar-SA" smtClean="0"/>
              <a:t>12/01/37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287395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8029B4-4AA5-465E-B8EE-28C3BBC28EF2}" type="datetimeFigureOut">
              <a:rPr lang="ar-SA" smtClean="0"/>
              <a:t>12/01/37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973AA69E-B4C6-4CF6-AF9E-AF79454B65E4}" type="slidenum">
              <a:rPr lang="ar-SA" smtClean="0"/>
              <a:t>‹#›</a:t>
            </a:fld>
            <a:endParaRPr lang="ar-SA"/>
          </a:p>
        </p:txBody>
      </p:sp>
    </p:spTree>
    <p:extLst>
      <p:ext uri="{BB962C8B-B14F-4D97-AF65-F5344CB8AC3E}">
        <p14:creationId xmlns:p14="http://schemas.microsoft.com/office/powerpoint/2010/main" val="123483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48029B4-4AA5-465E-B8EE-28C3BBC28EF2}" type="datetimeFigureOut">
              <a:rPr lang="ar-SA" smtClean="0"/>
              <a:t>12/01/37</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73AA69E-B4C6-4CF6-AF9E-AF79454B65E4}" type="slidenum">
              <a:rPr lang="ar-SA" smtClean="0"/>
              <a:t>‹#›</a:t>
            </a:fld>
            <a:endParaRPr lang="ar-SA"/>
          </a:p>
        </p:txBody>
      </p:sp>
    </p:spTree>
    <p:extLst>
      <p:ext uri="{BB962C8B-B14F-4D97-AF65-F5344CB8AC3E}">
        <p14:creationId xmlns:p14="http://schemas.microsoft.com/office/powerpoint/2010/main" val="1310065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6560" y="629920"/>
            <a:ext cx="9144000" cy="1381760"/>
          </a:xfrm>
        </p:spPr>
        <p:txBody>
          <a:bodyPr/>
          <a:lstStyle/>
          <a:p>
            <a:r>
              <a:rPr lang="en-US" dirty="0" smtClean="0"/>
              <a:t>Etiology of Tumors</a:t>
            </a:r>
            <a:endParaRPr lang="ar-SA" dirty="0"/>
          </a:p>
        </p:txBody>
      </p:sp>
      <p:sp>
        <p:nvSpPr>
          <p:cNvPr id="3" name="Subtitle 2"/>
          <p:cNvSpPr>
            <a:spLocks noGrp="1"/>
          </p:cNvSpPr>
          <p:nvPr>
            <p:ph type="subTitle" idx="1"/>
          </p:nvPr>
        </p:nvSpPr>
        <p:spPr>
          <a:xfrm>
            <a:off x="1524000" y="2011680"/>
            <a:ext cx="9144000" cy="3246120"/>
          </a:xfrm>
        </p:spPr>
        <p:txBody>
          <a:bodyPr>
            <a:normAutofit/>
          </a:bodyPr>
          <a:lstStyle/>
          <a:p>
            <a:endParaRPr lang="en-US" dirty="0" smtClean="0"/>
          </a:p>
          <a:p>
            <a:pPr rtl="0"/>
            <a:r>
              <a:rPr lang="en-US" dirty="0"/>
              <a:t>Slides were taken from Dr. Amany Fathaddin, MD</a:t>
            </a:r>
          </a:p>
          <a:p>
            <a:pPr rtl="0"/>
            <a:r>
              <a:rPr lang="en-US" dirty="0"/>
              <a:t>Assistant professor- Department of Pathology</a:t>
            </a:r>
            <a:endParaRPr lang="ar-SA" dirty="0"/>
          </a:p>
          <a:p>
            <a:pPr rtl="0"/>
            <a:endParaRPr lang="en-US" sz="2000" dirty="0"/>
          </a:p>
          <a:p>
            <a:pPr rtl="0"/>
            <a:r>
              <a:rPr lang="en-US" sz="2000" dirty="0"/>
              <a:t>Group </a:t>
            </a:r>
            <a:r>
              <a:rPr lang="en-US" sz="2000" dirty="0" smtClean="0"/>
              <a:t>A &amp; B 1</a:t>
            </a:r>
            <a:r>
              <a:rPr lang="en-US" sz="2000" baseline="30000" dirty="0" smtClean="0"/>
              <a:t>st</a:t>
            </a:r>
            <a:r>
              <a:rPr lang="en-US" sz="2000" dirty="0" smtClean="0"/>
              <a:t> </a:t>
            </a:r>
            <a:r>
              <a:rPr lang="en-US" sz="2000" dirty="0"/>
              <a:t>year- </a:t>
            </a:r>
            <a:r>
              <a:rPr lang="en-US" sz="2000" dirty="0" smtClean="0"/>
              <a:t>18</a:t>
            </a:r>
            <a:r>
              <a:rPr lang="en-US" sz="2000" baseline="30000" dirty="0" smtClean="0"/>
              <a:t>th</a:t>
            </a:r>
            <a:r>
              <a:rPr lang="en-US" sz="2000" dirty="0" smtClean="0"/>
              <a:t> </a:t>
            </a:r>
            <a:r>
              <a:rPr lang="en-US" sz="2000" dirty="0" err="1"/>
              <a:t>Moharruam</a:t>
            </a:r>
            <a:r>
              <a:rPr lang="en-US" sz="2000" dirty="0"/>
              <a:t> 1437</a:t>
            </a:r>
          </a:p>
          <a:p>
            <a:pPr rtl="0"/>
            <a:r>
              <a:rPr lang="en-US" sz="2000" dirty="0"/>
              <a:t>Osamah T. Khojah</a:t>
            </a:r>
          </a:p>
          <a:p>
            <a:pPr rtl="0"/>
            <a:r>
              <a:rPr lang="en-US" sz="2000" dirty="0"/>
              <a:t>0555485892, asd@ksu.edu.sa</a:t>
            </a:r>
            <a:endParaRPr lang="ar-SA" sz="2000" dirty="0"/>
          </a:p>
          <a:p>
            <a:endParaRPr lang="ar-SA" dirty="0"/>
          </a:p>
        </p:txBody>
      </p:sp>
    </p:spTree>
    <p:extLst>
      <p:ext uri="{BB962C8B-B14F-4D97-AF65-F5344CB8AC3E}">
        <p14:creationId xmlns:p14="http://schemas.microsoft.com/office/powerpoint/2010/main" val="379987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normAutofit fontScale="92500" lnSpcReduction="20000"/>
          </a:bodyPr>
          <a:lstStyle/>
          <a:p>
            <a:pPr algn="l" rtl="0" fontAlgn="base"/>
            <a:r>
              <a:rPr lang="en-US" sz="4100" i="1" u="sng" dirty="0">
                <a:solidFill>
                  <a:srgbClr val="FF0000"/>
                </a:solidFill>
              </a:rPr>
              <a:t>Autosomal Dominant Cancer Syndromes</a:t>
            </a:r>
          </a:p>
          <a:p>
            <a:pPr algn="l" rtl="0" fontAlgn="base"/>
            <a:r>
              <a:rPr lang="en-US" dirty="0"/>
              <a:t>I</a:t>
            </a:r>
            <a:r>
              <a:rPr lang="en-US" dirty="0" smtClean="0"/>
              <a:t>nclude </a:t>
            </a:r>
            <a:r>
              <a:rPr lang="en-US" dirty="0"/>
              <a:t>several well-defined cancers in which inheritance of a single mutant gene greatly increases the risk of developing a tumor. The predisposition to these tumors shows an autosomal dominant pattern of inheritance. </a:t>
            </a:r>
            <a:endParaRPr lang="en-US" dirty="0" smtClean="0"/>
          </a:p>
          <a:p>
            <a:pPr algn="l" rtl="0" fontAlgn="base"/>
            <a:r>
              <a:rPr lang="en-US" dirty="0" smtClean="0"/>
              <a:t>Childhood </a:t>
            </a:r>
            <a:r>
              <a:rPr lang="en-US" dirty="0"/>
              <a:t>retinoblastoma is the most striking example of this category. Approximately 40% of retinoblastomas are familial. </a:t>
            </a:r>
            <a:r>
              <a:rPr lang="en-US" dirty="0" smtClean="0"/>
              <a:t>inherited </a:t>
            </a:r>
            <a:r>
              <a:rPr lang="en-US" dirty="0"/>
              <a:t>disabling mutations in a </a:t>
            </a:r>
            <a:r>
              <a:rPr lang="en-US" i="1" dirty="0"/>
              <a:t>tumor suppressor gene</a:t>
            </a:r>
            <a:r>
              <a:rPr lang="en-US" dirty="0"/>
              <a:t> are responsible for the development of this tumor in families. Carriers of this gene have a 10,000-fold increased risk of developing retinoblastoma. </a:t>
            </a:r>
            <a:endParaRPr lang="en-US" dirty="0" smtClean="0"/>
          </a:p>
          <a:p>
            <a:pPr algn="l" rtl="0" fontAlgn="base"/>
            <a:r>
              <a:rPr lang="en-US" dirty="0" smtClean="0"/>
              <a:t>Unlike </a:t>
            </a:r>
            <a:r>
              <a:rPr lang="en-US" dirty="0"/>
              <a:t>those with sporadic retinoblastoma, patients with familial retinoblastoma develop bilateral tumors, and they also have a greatly increased risk of developing a second cancer, particularly osteosarcoma.</a:t>
            </a:r>
          </a:p>
          <a:p>
            <a:pPr marL="0" indent="0" algn="l" rtl="0">
              <a:buNone/>
            </a:pPr>
            <a:endParaRPr lang="ar-SA" dirty="0"/>
          </a:p>
        </p:txBody>
      </p:sp>
    </p:spTree>
    <p:extLst>
      <p:ext uri="{BB962C8B-B14F-4D97-AF65-F5344CB8AC3E}">
        <p14:creationId xmlns:p14="http://schemas.microsoft.com/office/powerpoint/2010/main" val="3649779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fontAlgn="base"/>
            <a:r>
              <a:rPr lang="en-US" sz="3200" i="1" u="sng" dirty="0">
                <a:solidFill>
                  <a:srgbClr val="FF0000"/>
                </a:solidFill>
              </a:rPr>
              <a:t>Autosomal Recessive Syndromes of Defective DNA Repair</a:t>
            </a:r>
          </a:p>
          <a:p>
            <a:pPr algn="l" rtl="0" fontAlgn="base"/>
            <a:r>
              <a:rPr lang="en-US" dirty="0"/>
              <a:t>A group of rare autosomal recessive disorders is collectively characterized by chromosomal or DNA instability and high rates of certain cancers. One of the best-studied is </a:t>
            </a:r>
            <a:r>
              <a:rPr lang="en-US" dirty="0" err="1"/>
              <a:t>xeroderma</a:t>
            </a:r>
            <a:r>
              <a:rPr lang="en-US" dirty="0"/>
              <a:t> </a:t>
            </a:r>
            <a:r>
              <a:rPr lang="en-US" dirty="0" err="1"/>
              <a:t>pigmentosum</a:t>
            </a:r>
            <a:r>
              <a:rPr lang="en-US" dirty="0"/>
              <a:t>, in which DNA repair is defective</a:t>
            </a:r>
            <a:r>
              <a:rPr lang="en-US" dirty="0" smtClean="0"/>
              <a:t>..</a:t>
            </a:r>
            <a:endParaRPr lang="en-US" dirty="0"/>
          </a:p>
          <a:p>
            <a:endParaRPr lang="ar-SA" dirty="0"/>
          </a:p>
        </p:txBody>
      </p:sp>
    </p:spTree>
    <p:extLst>
      <p:ext uri="{BB962C8B-B14F-4D97-AF65-F5344CB8AC3E}">
        <p14:creationId xmlns:p14="http://schemas.microsoft.com/office/powerpoint/2010/main" val="3467957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49643"/>
            <a:ext cx="10515600" cy="5427320"/>
          </a:xfrm>
        </p:spPr>
        <p:txBody>
          <a:bodyPr>
            <a:normAutofit/>
          </a:bodyPr>
          <a:lstStyle/>
          <a:p>
            <a:pPr algn="l" rtl="0" fontAlgn="base"/>
            <a:r>
              <a:rPr lang="en-US" sz="3200" i="1" u="sng" dirty="0">
                <a:solidFill>
                  <a:srgbClr val="FF0000"/>
                </a:solidFill>
              </a:rPr>
              <a:t>Familial Cancers of Uncertain Inheritance</a:t>
            </a:r>
          </a:p>
          <a:p>
            <a:pPr algn="l" rtl="0" fontAlgn="base"/>
            <a:r>
              <a:rPr lang="en-US" dirty="0"/>
              <a:t>Virtually all the common types of cancers that occur sporadically have been reported to occur in familial forms where the pattern of inheritance is unclear. Examples are carcinomas of colon, breast, ovary, and brain</a:t>
            </a:r>
            <a:r>
              <a:rPr lang="en-US" dirty="0" smtClean="0"/>
              <a:t>.</a:t>
            </a:r>
          </a:p>
          <a:p>
            <a:pPr algn="l" rtl="0" fontAlgn="base"/>
            <a:r>
              <a:rPr lang="en-US" dirty="0"/>
              <a:t> </a:t>
            </a:r>
            <a:r>
              <a:rPr lang="en-US" i="1" dirty="0"/>
              <a:t>Features that characterize familial cancers include early age at onset, tumors arising in two or more close relatives of the index case, and sometimes multiple or bilateral tumors</a:t>
            </a:r>
            <a:r>
              <a:rPr lang="en-US" dirty="0" smtClean="0"/>
              <a:t>.</a:t>
            </a:r>
          </a:p>
          <a:p>
            <a:pPr algn="l" rtl="0" fontAlgn="base"/>
            <a:r>
              <a:rPr lang="en-US" dirty="0" smtClean="0"/>
              <a:t> </a:t>
            </a:r>
            <a:r>
              <a:rPr lang="en-US" dirty="0"/>
              <a:t>Familial cancers are not associated with specific marker </a:t>
            </a:r>
            <a:r>
              <a:rPr lang="en-US" dirty="0" smtClean="0"/>
              <a:t>phenotypes</a:t>
            </a:r>
            <a:endParaRPr lang="ar-SA" dirty="0"/>
          </a:p>
        </p:txBody>
      </p:sp>
    </p:spTree>
    <p:extLst>
      <p:ext uri="{BB962C8B-B14F-4D97-AF65-F5344CB8AC3E}">
        <p14:creationId xmlns:p14="http://schemas.microsoft.com/office/powerpoint/2010/main" val="429638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2594919" y="675503"/>
            <a:ext cx="7941275" cy="5501460"/>
          </a:xfrm>
          <a:prstGeom prst="rect">
            <a:avLst/>
          </a:prstGeom>
        </p:spPr>
      </p:pic>
    </p:spTree>
    <p:extLst>
      <p:ext uri="{BB962C8B-B14F-4D97-AF65-F5344CB8AC3E}">
        <p14:creationId xmlns:p14="http://schemas.microsoft.com/office/powerpoint/2010/main" val="3071658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Acquired </a:t>
            </a:r>
            <a:r>
              <a:rPr lang="en-US" b="1" dirty="0" err="1"/>
              <a:t>Preneoplastic</a:t>
            </a:r>
            <a:r>
              <a:rPr lang="en-US" b="1" dirty="0"/>
              <a:t> Lesions</a:t>
            </a:r>
            <a:r>
              <a:rPr lang="en-US" dirty="0"/>
              <a:t/>
            </a:r>
            <a:br>
              <a:rPr lang="en-US" dirty="0"/>
            </a:br>
            <a:endParaRPr lang="ar-SA" dirty="0"/>
          </a:p>
        </p:txBody>
      </p:sp>
      <p:sp>
        <p:nvSpPr>
          <p:cNvPr id="3" name="Content Placeholder 2"/>
          <p:cNvSpPr>
            <a:spLocks noGrp="1"/>
          </p:cNvSpPr>
          <p:nvPr>
            <p:ph idx="1"/>
          </p:nvPr>
        </p:nvSpPr>
        <p:spPr>
          <a:xfrm>
            <a:off x="838200" y="1540476"/>
            <a:ext cx="10515600" cy="4636487"/>
          </a:xfrm>
        </p:spPr>
        <p:txBody>
          <a:bodyPr>
            <a:normAutofit fontScale="77500" lnSpcReduction="20000"/>
          </a:bodyPr>
          <a:lstStyle/>
          <a:p>
            <a:pPr algn="l" rtl="0" fontAlgn="base"/>
            <a:r>
              <a:rPr lang="en-US" dirty="0"/>
              <a:t>P</a:t>
            </a:r>
            <a:r>
              <a:rPr lang="en-US" dirty="0" smtClean="0"/>
              <a:t>recursor </a:t>
            </a:r>
            <a:r>
              <a:rPr lang="en-US" dirty="0"/>
              <a:t>lesions arise in the setting of chronic tissue injury or inflammation, which may increase the likelihood of malignancy by stimulating continuing regenerative proliferation or by exposing cells to byproducts of inflammation, both of which can lead to somatic mutations .</a:t>
            </a:r>
            <a:r>
              <a:rPr lang="en-US" dirty="0" smtClean="0"/>
              <a:t> </a:t>
            </a:r>
          </a:p>
          <a:p>
            <a:pPr algn="l" rtl="0" fontAlgn="base"/>
            <a:r>
              <a:rPr lang="en-US" dirty="0" smtClean="0"/>
              <a:t>Clinically</a:t>
            </a:r>
            <a:r>
              <a:rPr lang="en-US" dirty="0"/>
              <a:t>, these precursor lesions are important to recognize, because their removal or reversal may prevent the development of a cancer. </a:t>
            </a:r>
            <a:endParaRPr lang="en-US" dirty="0" smtClean="0"/>
          </a:p>
          <a:p>
            <a:pPr algn="l" rtl="0" fontAlgn="base"/>
            <a:r>
              <a:rPr lang="en-US" dirty="0" smtClean="0"/>
              <a:t>A </a:t>
            </a:r>
            <a:r>
              <a:rPr lang="en-US" dirty="0"/>
              <a:t>brief listing of some of the chief precursor lesions follows:</a:t>
            </a:r>
          </a:p>
          <a:p>
            <a:pPr marL="0" indent="0" algn="l" rtl="0" fontAlgn="base">
              <a:buNone/>
            </a:pPr>
            <a:r>
              <a:rPr lang="en-US" dirty="0"/>
              <a:t> </a:t>
            </a:r>
            <a:r>
              <a:rPr lang="en-US" dirty="0" smtClean="0"/>
              <a:t>      *Squamous </a:t>
            </a:r>
            <a:r>
              <a:rPr lang="en-US" dirty="0"/>
              <a:t>metaplasia and dysplasia of the bronchial mucosa, seen in habitual smokers—a risk </a:t>
            </a:r>
            <a:r>
              <a:rPr lang="en-US" dirty="0" smtClean="0"/>
              <a:t>  factor </a:t>
            </a:r>
            <a:r>
              <a:rPr lang="en-US" dirty="0"/>
              <a:t>for lung cancer</a:t>
            </a:r>
          </a:p>
          <a:p>
            <a:pPr marL="0" indent="0" algn="l" rtl="0" fontAlgn="base">
              <a:buNone/>
            </a:pPr>
            <a:r>
              <a:rPr lang="en-US" dirty="0" smtClean="0"/>
              <a:t>       *Endometrial </a:t>
            </a:r>
            <a:r>
              <a:rPr lang="en-US" dirty="0"/>
              <a:t>hyperplasia and dysplasia, seen in women with unopposed estrogenic stimulation—a risk factor for endometrial </a:t>
            </a:r>
            <a:r>
              <a:rPr lang="en-US" dirty="0" smtClean="0"/>
              <a:t>carcinoma</a:t>
            </a:r>
          </a:p>
          <a:p>
            <a:pPr marL="0" indent="0" algn="l" rtl="0" fontAlgn="base">
              <a:buNone/>
            </a:pPr>
            <a:r>
              <a:rPr lang="en-US" dirty="0" smtClean="0"/>
              <a:t>     *Leukoplakia of the oral cavity, vulva, or penis, which may progress to squamous cell carcinoma</a:t>
            </a:r>
          </a:p>
          <a:p>
            <a:pPr marL="0" indent="0" algn="l" rtl="0" fontAlgn="base">
              <a:buNone/>
            </a:pPr>
            <a:r>
              <a:rPr lang="en-US" dirty="0" smtClean="0"/>
              <a:t>     *Villous </a:t>
            </a:r>
            <a:r>
              <a:rPr lang="en-US" dirty="0"/>
              <a:t>adenomas of the colon, associated with a high risk of transformation to colorectal carcinoma</a:t>
            </a:r>
          </a:p>
          <a:p>
            <a:pPr algn="l" rtl="0"/>
            <a:endParaRPr lang="ar-SA" dirty="0"/>
          </a:p>
        </p:txBody>
      </p:sp>
    </p:spTree>
    <p:extLst>
      <p:ext uri="{BB962C8B-B14F-4D97-AF65-F5344CB8AC3E}">
        <p14:creationId xmlns:p14="http://schemas.microsoft.com/office/powerpoint/2010/main" val="2288890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cap="all" dirty="0" smtClean="0"/>
              <a:t>ETIOLOGY OF CANCER: CARCINOGENIC AGENTS</a:t>
            </a:r>
            <a:r>
              <a:rPr lang="en-US" cap="all" dirty="0" smtClean="0"/>
              <a:t/>
            </a:r>
            <a:br>
              <a:rPr lang="en-US" cap="all" dirty="0" smtClean="0"/>
            </a:br>
            <a:endParaRPr lang="ar-SA" dirty="0"/>
          </a:p>
        </p:txBody>
      </p:sp>
      <p:sp>
        <p:nvSpPr>
          <p:cNvPr id="3" name="Content Placeholder 2"/>
          <p:cNvSpPr>
            <a:spLocks noGrp="1"/>
          </p:cNvSpPr>
          <p:nvPr>
            <p:ph idx="1"/>
          </p:nvPr>
        </p:nvSpPr>
        <p:spPr/>
        <p:txBody>
          <a:bodyPr/>
          <a:lstStyle/>
          <a:p>
            <a:pPr algn="l" rtl="0"/>
            <a:r>
              <a:rPr lang="en-US" dirty="0"/>
              <a:t>(1) </a:t>
            </a:r>
            <a:r>
              <a:rPr lang="en-US" dirty="0" smtClean="0"/>
              <a:t>chemicals</a:t>
            </a:r>
          </a:p>
          <a:p>
            <a:pPr algn="l" rtl="0"/>
            <a:r>
              <a:rPr lang="en-US" dirty="0" smtClean="0"/>
              <a:t> </a:t>
            </a:r>
            <a:r>
              <a:rPr lang="en-US" dirty="0"/>
              <a:t>(2) radiant </a:t>
            </a:r>
            <a:r>
              <a:rPr lang="en-US" dirty="0" smtClean="0"/>
              <a:t>energy</a:t>
            </a:r>
          </a:p>
          <a:p>
            <a:pPr algn="l" rtl="0"/>
            <a:r>
              <a:rPr lang="en-US" dirty="0" smtClean="0"/>
              <a:t>(</a:t>
            </a:r>
            <a:r>
              <a:rPr lang="en-US" dirty="0"/>
              <a:t>3) microbial agents.</a:t>
            </a:r>
            <a:endParaRPr lang="ar-SA" dirty="0"/>
          </a:p>
        </p:txBody>
      </p:sp>
    </p:spTree>
    <p:extLst>
      <p:ext uri="{BB962C8B-B14F-4D97-AF65-F5344CB8AC3E}">
        <p14:creationId xmlns:p14="http://schemas.microsoft.com/office/powerpoint/2010/main" val="239206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3" name="Content Placeholder 2"/>
          <p:cNvSpPr>
            <a:spLocks noGrp="1"/>
          </p:cNvSpPr>
          <p:nvPr>
            <p:ph idx="1"/>
          </p:nvPr>
        </p:nvSpPr>
        <p:spPr/>
        <p:txBody>
          <a:bodyPr>
            <a:normAutofit fontScale="92500" lnSpcReduction="20000"/>
          </a:bodyPr>
          <a:lstStyle/>
          <a:p>
            <a:pPr algn="l" rtl="0" fontAlgn="base"/>
            <a:r>
              <a:rPr lang="en-US" b="1" i="1" dirty="0">
                <a:solidFill>
                  <a:srgbClr val="FF0000"/>
                </a:solidFill>
              </a:rPr>
              <a:t>Direct-Acting Agents</a:t>
            </a:r>
          </a:p>
          <a:p>
            <a:pPr algn="l" rtl="0" fontAlgn="base"/>
            <a:r>
              <a:rPr lang="en-US" dirty="0"/>
              <a:t>R</a:t>
            </a:r>
            <a:r>
              <a:rPr lang="en-US" dirty="0" smtClean="0"/>
              <a:t>equire </a:t>
            </a:r>
            <a:r>
              <a:rPr lang="en-US" dirty="0"/>
              <a:t>no metabolic conversion to become carcinogenic. They are in general weak carcinogens but are important because some of them are cancer chemotherapy drugs (e.g., alkylating agents) used in regimens that may cure certain types of cancer (e.g., Hodgkin lymphoma), only to evoke a subsequent, second form of </a:t>
            </a:r>
            <a:r>
              <a:rPr lang="en-US" dirty="0" smtClean="0"/>
              <a:t>cancer.</a:t>
            </a:r>
          </a:p>
          <a:p>
            <a:pPr algn="l" rtl="0" fontAlgn="base"/>
            <a:r>
              <a:rPr lang="en-US" sz="3000" b="1" dirty="0" smtClean="0">
                <a:solidFill>
                  <a:srgbClr val="FF0000"/>
                </a:solidFill>
              </a:rPr>
              <a:t>I</a:t>
            </a:r>
            <a:r>
              <a:rPr lang="en-US" sz="3000" b="1" i="1" dirty="0" smtClean="0">
                <a:solidFill>
                  <a:srgbClr val="FF0000"/>
                </a:solidFill>
              </a:rPr>
              <a:t>ndirect-Acting</a:t>
            </a:r>
            <a:r>
              <a:rPr lang="en-US" sz="3000" b="1" dirty="0" smtClean="0">
                <a:solidFill>
                  <a:srgbClr val="FF0000"/>
                </a:solidFill>
              </a:rPr>
              <a:t> Agents </a:t>
            </a:r>
          </a:p>
          <a:p>
            <a:pPr algn="l" rtl="0" fontAlgn="base"/>
            <a:r>
              <a:rPr lang="en-US" dirty="0" smtClean="0"/>
              <a:t>chemicals that require metabolic conversion to an </a:t>
            </a:r>
            <a:r>
              <a:rPr lang="en-US" i="1" dirty="0" smtClean="0"/>
              <a:t>ultimate carcinogen</a:t>
            </a:r>
            <a:r>
              <a:rPr lang="en-US" dirty="0" smtClean="0"/>
              <a:t>. For example, </a:t>
            </a:r>
            <a:r>
              <a:rPr lang="en-US" dirty="0" err="1" smtClean="0"/>
              <a:t>benzo</a:t>
            </a:r>
            <a:r>
              <a:rPr lang="en-US" dirty="0" smtClean="0"/>
              <a:t>[</a:t>
            </a:r>
            <a:r>
              <a:rPr lang="en-US" i="1" dirty="0" smtClean="0"/>
              <a:t>a</a:t>
            </a:r>
            <a:r>
              <a:rPr lang="en-US" dirty="0" smtClean="0"/>
              <a:t>]</a:t>
            </a:r>
            <a:r>
              <a:rPr lang="en-US" dirty="0" err="1" smtClean="0"/>
              <a:t>pyrene</a:t>
            </a:r>
            <a:r>
              <a:rPr lang="en-US" dirty="0" smtClean="0"/>
              <a:t> and other carcinogens are formed in the high-temperature combustion of tobacco in cigarette </a:t>
            </a:r>
            <a:r>
              <a:rPr lang="en-US" dirty="0" err="1" smtClean="0"/>
              <a:t>smoking.</a:t>
            </a:r>
            <a:r>
              <a:rPr lang="en-US" i="1" dirty="0" err="1" smtClean="0"/>
              <a:t>These</a:t>
            </a:r>
            <a:r>
              <a:rPr lang="en-US" i="1" dirty="0" smtClean="0"/>
              <a:t> products are implicated in the causation of lung cancer in cigarette smokers</a:t>
            </a:r>
            <a:r>
              <a:rPr lang="en-US" dirty="0" smtClean="0"/>
              <a:t>. </a:t>
            </a:r>
          </a:p>
          <a:p>
            <a:pPr algn="l" rtl="0" fontAlgn="base"/>
            <a:r>
              <a:rPr lang="en-US" dirty="0"/>
              <a:t>polymorphisms of endogenous enzymes such as cytochrome P-450 may influence carcinogenesis.</a:t>
            </a:r>
            <a:endParaRPr lang="en-US" dirty="0" smtClean="0"/>
          </a:p>
          <a:p>
            <a:pPr algn="l" rtl="0" fontAlgn="base"/>
            <a:endParaRPr lang="ar-SA" dirty="0"/>
          </a:p>
        </p:txBody>
      </p:sp>
    </p:spTree>
    <p:extLst>
      <p:ext uri="{BB962C8B-B14F-4D97-AF65-F5344CB8AC3E}">
        <p14:creationId xmlns:p14="http://schemas.microsoft.com/office/powerpoint/2010/main" val="3924838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pic>
        <p:nvPicPr>
          <p:cNvPr id="4" name="Content Placeholder 3"/>
          <p:cNvPicPr>
            <a:picLocks noGrp="1" noChangeAspect="1"/>
          </p:cNvPicPr>
          <p:nvPr>
            <p:ph idx="1"/>
          </p:nvPr>
        </p:nvPicPr>
        <p:blipFill>
          <a:blip r:embed="rId2"/>
          <a:stretch>
            <a:fillRect/>
          </a:stretch>
        </p:blipFill>
        <p:spPr>
          <a:xfrm>
            <a:off x="3764692" y="365125"/>
            <a:ext cx="5016842" cy="5811838"/>
          </a:xfrm>
          <a:prstGeom prst="rect">
            <a:avLst/>
          </a:prstGeom>
        </p:spPr>
      </p:pic>
    </p:spTree>
    <p:extLst>
      <p:ext uri="{BB962C8B-B14F-4D97-AF65-F5344CB8AC3E}">
        <p14:creationId xmlns:p14="http://schemas.microsoft.com/office/powerpoint/2010/main" val="2769852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i="1" dirty="0"/>
              <a:t>Mechanisms of Action of Chemical Carcinogens</a:t>
            </a:r>
            <a:br>
              <a:rPr lang="en-US" i="1" dirty="0"/>
            </a:br>
            <a:endParaRPr lang="ar-SA" dirty="0"/>
          </a:p>
        </p:txBody>
      </p:sp>
      <p:sp>
        <p:nvSpPr>
          <p:cNvPr id="3" name="Content Placeholder 2"/>
          <p:cNvSpPr>
            <a:spLocks noGrp="1"/>
          </p:cNvSpPr>
          <p:nvPr>
            <p:ph idx="1"/>
          </p:nvPr>
        </p:nvSpPr>
        <p:spPr/>
        <p:txBody>
          <a:bodyPr>
            <a:normAutofit lnSpcReduction="10000"/>
          </a:bodyPr>
          <a:lstStyle/>
          <a:p>
            <a:pPr algn="l" rtl="0"/>
            <a:r>
              <a:rPr lang="en-US" dirty="0"/>
              <a:t>all direct and ultimate carcinogens contain highly reactive electrophile groups that form chemical adducts with DNA, as well as with proteins and RNA. Although any gene may be the target of chemical carcinogens, the commonly mutated oncogenes and tumor suppressors, such as </a:t>
            </a:r>
            <a:r>
              <a:rPr lang="en-US" i="1" dirty="0"/>
              <a:t>RAS</a:t>
            </a:r>
            <a:r>
              <a:rPr lang="en-US" dirty="0"/>
              <a:t> and </a:t>
            </a:r>
            <a:r>
              <a:rPr lang="en-US" i="1" dirty="0"/>
              <a:t>TP53,</a:t>
            </a:r>
            <a:r>
              <a:rPr lang="en-US" dirty="0"/>
              <a:t> are important targets of chemical carcinogens</a:t>
            </a:r>
            <a:r>
              <a:rPr lang="en-US" dirty="0" smtClean="0"/>
              <a:t>.</a:t>
            </a:r>
          </a:p>
          <a:p>
            <a:pPr algn="l" rtl="0"/>
            <a:r>
              <a:rPr lang="en-US" dirty="0"/>
              <a:t>Carcinogenicity of some chemicals is augmented by subsequent administration of </a:t>
            </a:r>
            <a:r>
              <a:rPr lang="en-US" i="1" dirty="0">
                <a:solidFill>
                  <a:srgbClr val="FF0000"/>
                </a:solidFill>
              </a:rPr>
              <a:t>promoters</a:t>
            </a:r>
            <a:r>
              <a:rPr lang="en-US" dirty="0"/>
              <a:t> (e.g., </a:t>
            </a:r>
            <a:r>
              <a:rPr lang="en-US" dirty="0" err="1"/>
              <a:t>phorbol</a:t>
            </a:r>
            <a:r>
              <a:rPr lang="en-US" dirty="0"/>
              <a:t> esters, hormones, phenols, certain drugs) that by themselves are </a:t>
            </a:r>
            <a:r>
              <a:rPr lang="en-US" dirty="0" err="1"/>
              <a:t>nontumorigenic</a:t>
            </a:r>
            <a:r>
              <a:rPr lang="en-US" dirty="0"/>
              <a:t>. </a:t>
            </a:r>
            <a:r>
              <a:rPr lang="en-US" dirty="0" smtClean="0"/>
              <a:t>T</a:t>
            </a:r>
          </a:p>
          <a:p>
            <a:pPr algn="l" rtl="0"/>
            <a:r>
              <a:rPr lang="en-US" dirty="0" smtClean="0"/>
              <a:t>o </a:t>
            </a:r>
            <a:r>
              <a:rPr lang="en-US" dirty="0"/>
              <a:t>be effective, repeated or sustained exposure to the promoter must </a:t>
            </a:r>
            <a:r>
              <a:rPr lang="en-US" i="1" dirty="0"/>
              <a:t>follow</a:t>
            </a:r>
            <a:r>
              <a:rPr lang="en-US" dirty="0"/>
              <a:t> the application of the mutagenic chemical, or </a:t>
            </a:r>
            <a:r>
              <a:rPr lang="en-US" i="1" dirty="0">
                <a:solidFill>
                  <a:srgbClr val="FF0000"/>
                </a:solidFill>
              </a:rPr>
              <a:t>initiator</a:t>
            </a:r>
            <a:r>
              <a:rPr lang="en-US" dirty="0"/>
              <a:t>. </a:t>
            </a:r>
            <a:endParaRPr lang="ar-SA" dirty="0"/>
          </a:p>
        </p:txBody>
      </p:sp>
    </p:spTree>
    <p:extLst>
      <p:ext uri="{BB962C8B-B14F-4D97-AF65-F5344CB8AC3E}">
        <p14:creationId xmlns:p14="http://schemas.microsoft.com/office/powerpoint/2010/main" val="324078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Radiation Carcinogenesis</a:t>
            </a:r>
            <a:br>
              <a:rPr lang="en-US" dirty="0"/>
            </a:br>
            <a:endParaRPr lang="ar-SA" dirty="0"/>
          </a:p>
        </p:txBody>
      </p:sp>
      <p:sp>
        <p:nvSpPr>
          <p:cNvPr id="3" name="Content Placeholder 2"/>
          <p:cNvSpPr>
            <a:spLocks noGrp="1"/>
          </p:cNvSpPr>
          <p:nvPr>
            <p:ph idx="1"/>
          </p:nvPr>
        </p:nvSpPr>
        <p:spPr/>
        <p:txBody>
          <a:bodyPr/>
          <a:lstStyle/>
          <a:p>
            <a:pPr algn="l" rtl="0"/>
            <a:r>
              <a:rPr lang="en-US" dirty="0"/>
              <a:t>Radiation, whatever its source (UV rays of sunlight, x-rays, nuclear fission, radionuclides) is an established </a:t>
            </a:r>
            <a:r>
              <a:rPr lang="en-US" dirty="0" smtClean="0"/>
              <a:t>carcinogen</a:t>
            </a:r>
          </a:p>
          <a:p>
            <a:pPr algn="l" rtl="0"/>
            <a:r>
              <a:rPr lang="en-US" dirty="0"/>
              <a:t>The oncogenic properties of ionizing radiation are related to its mutagenic effects; it causes chromosome breakage, translocations, and, less frequently, point mutations. Biologically, double-stranded DNA breaks seem to be the most important form of DNA damage caused by radiation.</a:t>
            </a:r>
            <a:endParaRPr lang="ar-SA" dirty="0"/>
          </a:p>
        </p:txBody>
      </p:sp>
    </p:spTree>
    <p:extLst>
      <p:ext uri="{BB962C8B-B14F-4D97-AF65-F5344CB8AC3E}">
        <p14:creationId xmlns:p14="http://schemas.microsoft.com/office/powerpoint/2010/main" val="427440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Objectives</a:t>
            </a:r>
            <a:endParaRPr lang="ar-SA" b="1" u="sng" dirty="0"/>
          </a:p>
        </p:txBody>
      </p:sp>
      <p:sp>
        <p:nvSpPr>
          <p:cNvPr id="3" name="Content Placeholder 2"/>
          <p:cNvSpPr>
            <a:spLocks noGrp="1"/>
          </p:cNvSpPr>
          <p:nvPr>
            <p:ph idx="1"/>
          </p:nvPr>
        </p:nvSpPr>
        <p:spPr/>
        <p:txBody>
          <a:bodyPr/>
          <a:lstStyle/>
          <a:p>
            <a:pPr lvl="0" algn="l" rtl="0"/>
            <a:r>
              <a:rPr lang="en-US" b="1" dirty="0"/>
              <a:t>Understand that incidence of cancer varies with age, race, geographic and genetic factor.</a:t>
            </a:r>
            <a:endParaRPr lang="en-US" b="1" u="words" dirty="0"/>
          </a:p>
          <a:p>
            <a:pPr lvl="0" algn="l" rtl="0"/>
            <a:r>
              <a:rPr lang="en-US" b="1" dirty="0"/>
              <a:t>Explain the categories of genetic predisposition to cancer.</a:t>
            </a:r>
            <a:endParaRPr lang="en-US" b="1" u="words" dirty="0"/>
          </a:p>
          <a:p>
            <a:pPr lvl="0" algn="l" rtl="0"/>
            <a:r>
              <a:rPr lang="en-US" b="1" dirty="0"/>
              <a:t>Identify the precancerous conditions.</a:t>
            </a:r>
            <a:endParaRPr lang="en-US" b="1" u="words" dirty="0"/>
          </a:p>
          <a:p>
            <a:pPr lvl="0" algn="l" rtl="0"/>
            <a:r>
              <a:rPr lang="en-US" b="1" dirty="0"/>
              <a:t>Know the concept of chemical, radiation and </a:t>
            </a:r>
            <a:r>
              <a:rPr lang="en-US" b="1" dirty="0" err="1"/>
              <a:t>microbioloical</a:t>
            </a:r>
            <a:r>
              <a:rPr lang="en-US" b="1" dirty="0"/>
              <a:t> carcinogenesis.</a:t>
            </a:r>
            <a:endParaRPr lang="en-US" b="1" u="words" dirty="0"/>
          </a:p>
          <a:p>
            <a:pPr marL="0" indent="0" algn="l" rtl="0">
              <a:buNone/>
            </a:pPr>
            <a:endParaRPr lang="ar-SA" dirty="0"/>
          </a:p>
        </p:txBody>
      </p:sp>
    </p:spTree>
    <p:extLst>
      <p:ext uri="{BB962C8B-B14F-4D97-AF65-F5344CB8AC3E}">
        <p14:creationId xmlns:p14="http://schemas.microsoft.com/office/powerpoint/2010/main" val="2052201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Radiation Carcinogenesis</a:t>
            </a:r>
            <a:endParaRPr lang="ar-SA" dirty="0"/>
          </a:p>
        </p:txBody>
      </p:sp>
      <p:sp>
        <p:nvSpPr>
          <p:cNvPr id="3" name="Content Placeholder 2"/>
          <p:cNvSpPr>
            <a:spLocks noGrp="1"/>
          </p:cNvSpPr>
          <p:nvPr>
            <p:ph idx="1"/>
          </p:nvPr>
        </p:nvSpPr>
        <p:spPr/>
        <p:txBody>
          <a:bodyPr/>
          <a:lstStyle/>
          <a:p>
            <a:pPr algn="l" rtl="0"/>
            <a:r>
              <a:rPr lang="en-US" dirty="0"/>
              <a:t>Natural UV radiation derived from the sun can cause skin cancers (melanomas, squamous cell carcinomas, and basal cell carcinomas</a:t>
            </a:r>
            <a:r>
              <a:rPr lang="en-US" dirty="0" smtClean="0"/>
              <a:t>).</a:t>
            </a:r>
          </a:p>
          <a:p>
            <a:pPr algn="l" rtl="0"/>
            <a:r>
              <a:rPr lang="en-US" dirty="0"/>
              <a:t>Of particular relevance to carcinogenesis is the ability to damage DNA by forming pyrimidine dimers. This type of DNA damage is repaired by the nucleotide excision repair pathway. With extensive exposure to UV light, the repair systems may be overwhelmed, and skin cancer results. </a:t>
            </a:r>
            <a:endParaRPr lang="en-US" dirty="0" smtClean="0"/>
          </a:p>
          <a:p>
            <a:pPr algn="l" rtl="0"/>
            <a:r>
              <a:rPr lang="en-US" dirty="0"/>
              <a:t>I</a:t>
            </a:r>
            <a:r>
              <a:rPr lang="en-US" dirty="0" smtClean="0"/>
              <a:t>nherited </a:t>
            </a:r>
            <a:r>
              <a:rPr lang="en-US" dirty="0"/>
              <a:t>disease </a:t>
            </a:r>
            <a:r>
              <a:rPr lang="en-US" i="1" dirty="0" err="1"/>
              <a:t>xeroderma</a:t>
            </a:r>
            <a:r>
              <a:rPr lang="en-US" i="1" dirty="0"/>
              <a:t> </a:t>
            </a:r>
            <a:r>
              <a:rPr lang="en-US" i="1" dirty="0" err="1"/>
              <a:t>pigmentosum</a:t>
            </a:r>
            <a:r>
              <a:rPr lang="en-US" dirty="0"/>
              <a:t> have a defect in the nucleotide excision repair pathway. As expected, there is a greatly increased predisposition to skin cancers in this disorder.</a:t>
            </a:r>
            <a:endParaRPr lang="ar-SA" dirty="0"/>
          </a:p>
        </p:txBody>
      </p:sp>
    </p:spTree>
    <p:extLst>
      <p:ext uri="{BB962C8B-B14F-4D97-AF65-F5344CB8AC3E}">
        <p14:creationId xmlns:p14="http://schemas.microsoft.com/office/powerpoint/2010/main" val="2900071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Viral and Microbial </a:t>
            </a:r>
            <a:r>
              <a:rPr lang="en-US" dirty="0" err="1"/>
              <a:t>Oncogenesis</a:t>
            </a:r>
            <a:r>
              <a:rPr lang="en-US" dirty="0"/>
              <a:t/>
            </a:r>
            <a:br>
              <a:rPr lang="en-US" dirty="0"/>
            </a:br>
            <a:endParaRPr lang="ar-SA" dirty="0"/>
          </a:p>
        </p:txBody>
      </p:sp>
      <p:sp>
        <p:nvSpPr>
          <p:cNvPr id="3" name="Content Placeholder 2"/>
          <p:cNvSpPr>
            <a:spLocks noGrp="1"/>
          </p:cNvSpPr>
          <p:nvPr>
            <p:ph idx="1"/>
          </p:nvPr>
        </p:nvSpPr>
        <p:spPr/>
        <p:txBody>
          <a:bodyPr/>
          <a:lstStyle/>
          <a:p>
            <a:pPr algn="l" rtl="0"/>
            <a:r>
              <a:rPr lang="en-US" sz="3600" dirty="0" smtClean="0">
                <a:solidFill>
                  <a:srgbClr val="FF0000"/>
                </a:solidFill>
              </a:rPr>
              <a:t>Oncogenic RNA viruses:</a:t>
            </a:r>
          </a:p>
          <a:p>
            <a:pPr algn="l" rtl="0"/>
            <a:r>
              <a:rPr lang="en-US" dirty="0"/>
              <a:t>HTLV-1 is associated with a form of T cell leukemia/lymphoma that is endemic in certain parts of Japan and the Caribbean basin but is found sporadically </a:t>
            </a:r>
            <a:r>
              <a:rPr lang="en-US" dirty="0" smtClean="0"/>
              <a:t>elsewhere.</a:t>
            </a:r>
          </a:p>
          <a:p>
            <a:pPr algn="l" rtl="0"/>
            <a:r>
              <a:rPr lang="en-US" dirty="0"/>
              <a:t>HTLV-1 has tropism for CD4+ T cells, and this subset of T cells is the major target for neoplastic transformation. Human infection requires transmission of infected T cells through sexual intercourse, blood products, or breastfeeding. Leukemia develops only in about 3% to 5% of infected persons after a long latent period of 20 to 50 years.</a:t>
            </a:r>
            <a:endParaRPr lang="en-US" dirty="0" smtClean="0"/>
          </a:p>
        </p:txBody>
      </p:sp>
    </p:spTree>
    <p:extLst>
      <p:ext uri="{BB962C8B-B14F-4D97-AF65-F5344CB8AC3E}">
        <p14:creationId xmlns:p14="http://schemas.microsoft.com/office/powerpoint/2010/main" val="4235391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a:t>The HTLV-1 genome encodes a viral TAX protein, which turns on genes for cytokines and their receptors in infected T cells. This sets up </a:t>
            </a:r>
            <a:r>
              <a:rPr lang="en-US" dirty="0" err="1"/>
              <a:t>autocrine</a:t>
            </a:r>
            <a:r>
              <a:rPr lang="en-US" dirty="0"/>
              <a:t> and paracrine signaling loops that stimulate T cell proliferation. Although this proliferation initially is polyclonal, the proliferating T cells are at increased risk for secondary mutations that lead to the outgrowth of a monoclonal leukemia.</a:t>
            </a:r>
          </a:p>
          <a:p>
            <a:pPr algn="l" rtl="0"/>
            <a:endParaRPr lang="ar-SA" dirty="0"/>
          </a:p>
        </p:txBody>
      </p:sp>
    </p:spTree>
    <p:extLst>
      <p:ext uri="{BB962C8B-B14F-4D97-AF65-F5344CB8AC3E}">
        <p14:creationId xmlns:p14="http://schemas.microsoft.com/office/powerpoint/2010/main" val="2091450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Content Placeholder 3"/>
          <p:cNvPicPr>
            <a:picLocks noGrp="1" noChangeAspect="1"/>
          </p:cNvPicPr>
          <p:nvPr>
            <p:ph idx="1"/>
          </p:nvPr>
        </p:nvPicPr>
        <p:blipFill>
          <a:blip r:embed="rId2"/>
          <a:stretch>
            <a:fillRect/>
          </a:stretch>
        </p:blipFill>
        <p:spPr>
          <a:xfrm>
            <a:off x="3815450" y="939114"/>
            <a:ext cx="4561099" cy="5237849"/>
          </a:xfrm>
          <a:prstGeom prst="rect">
            <a:avLst/>
          </a:prstGeom>
        </p:spPr>
      </p:pic>
    </p:spTree>
    <p:extLst>
      <p:ext uri="{BB962C8B-B14F-4D97-AF65-F5344CB8AC3E}">
        <p14:creationId xmlns:p14="http://schemas.microsoft.com/office/powerpoint/2010/main" val="2615027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sz="3200" dirty="0" smtClean="0">
                <a:solidFill>
                  <a:srgbClr val="FF0000"/>
                </a:solidFill>
              </a:rPr>
              <a:t>Oncogenic DNA Viruses:</a:t>
            </a:r>
          </a:p>
          <a:p>
            <a:pPr algn="l" rtl="0"/>
            <a:r>
              <a:rPr lang="en-US" dirty="0"/>
              <a:t>Four DNA </a:t>
            </a:r>
            <a:r>
              <a:rPr lang="en-US" dirty="0" smtClean="0"/>
              <a:t>viruses :HPV</a:t>
            </a:r>
            <a:r>
              <a:rPr lang="en-US" dirty="0"/>
              <a:t>, Epstein-Barr virus (EBV), Kaposi sarcoma </a:t>
            </a:r>
            <a:r>
              <a:rPr lang="en-US" dirty="0" err="1"/>
              <a:t>herpesvirus</a:t>
            </a:r>
            <a:r>
              <a:rPr lang="en-US" dirty="0"/>
              <a:t> (KSHV, also called human herpesvirus-8 [HHV-8]), and hepatitis B virus (HBV)—are </a:t>
            </a:r>
            <a:r>
              <a:rPr lang="en-US" dirty="0" smtClean="0"/>
              <a:t>strongly </a:t>
            </a:r>
            <a:r>
              <a:rPr lang="en-US" dirty="0"/>
              <a:t>associated with human </a:t>
            </a:r>
            <a:r>
              <a:rPr lang="en-US" dirty="0" smtClean="0"/>
              <a:t>cancer. </a:t>
            </a:r>
          </a:p>
          <a:p>
            <a:pPr algn="l" rtl="0"/>
            <a:endParaRPr lang="ar-SA" dirty="0"/>
          </a:p>
        </p:txBody>
      </p:sp>
    </p:spTree>
    <p:extLst>
      <p:ext uri="{BB962C8B-B14F-4D97-AF65-F5344CB8AC3E}">
        <p14:creationId xmlns:p14="http://schemas.microsoft.com/office/powerpoint/2010/main" val="2494315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Human Papillomavirus</a:t>
            </a:r>
            <a:br>
              <a:rPr lang="en-US" dirty="0"/>
            </a:br>
            <a:endParaRPr lang="ar-SA" dirty="0"/>
          </a:p>
        </p:txBody>
      </p:sp>
      <p:sp>
        <p:nvSpPr>
          <p:cNvPr id="3" name="Content Placeholder 2"/>
          <p:cNvSpPr>
            <a:spLocks noGrp="1"/>
          </p:cNvSpPr>
          <p:nvPr>
            <p:ph idx="1"/>
          </p:nvPr>
        </p:nvSpPr>
        <p:spPr/>
        <p:txBody>
          <a:bodyPr/>
          <a:lstStyle/>
          <a:p>
            <a:pPr algn="l" rtl="0" fontAlgn="base"/>
            <a:r>
              <a:rPr lang="en-US" dirty="0"/>
              <a:t>HPV is associated with benign </a:t>
            </a:r>
            <a:r>
              <a:rPr lang="en-US" dirty="0" smtClean="0"/>
              <a:t>warts (Low risk HPV </a:t>
            </a:r>
            <a:r>
              <a:rPr lang="en-US" dirty="0" err="1" smtClean="0"/>
              <a:t>e.g</a:t>
            </a:r>
            <a:r>
              <a:rPr lang="en-US" dirty="0" smtClean="0"/>
              <a:t> types 6 &amp;11), </a:t>
            </a:r>
            <a:r>
              <a:rPr lang="en-US" dirty="0"/>
              <a:t>as well as cervical </a:t>
            </a:r>
            <a:r>
              <a:rPr lang="en-US" dirty="0" smtClean="0"/>
              <a:t>cancer ( High risk HPV </a:t>
            </a:r>
            <a:r>
              <a:rPr lang="en-US" dirty="0" err="1" smtClean="0"/>
              <a:t>e.g</a:t>
            </a:r>
            <a:r>
              <a:rPr lang="en-US" dirty="0" smtClean="0"/>
              <a:t> types 16&amp;18).</a:t>
            </a:r>
            <a:endParaRPr lang="en-US" dirty="0"/>
          </a:p>
          <a:p>
            <a:pPr algn="l" rtl="0" fontAlgn="base"/>
            <a:r>
              <a:rPr lang="en-US" dirty="0"/>
              <a:t>The </a:t>
            </a:r>
            <a:r>
              <a:rPr lang="en-US" dirty="0" err="1"/>
              <a:t>oncogenicity</a:t>
            </a:r>
            <a:r>
              <a:rPr lang="en-US" dirty="0"/>
              <a:t> of HPV is related to the expression of two viral </a:t>
            </a:r>
            <a:r>
              <a:rPr lang="en-US" dirty="0" err="1"/>
              <a:t>oncoproteins</a:t>
            </a:r>
            <a:r>
              <a:rPr lang="en-US" dirty="0"/>
              <a:t>, E6 and E7; they bind to </a:t>
            </a:r>
            <a:r>
              <a:rPr lang="en-US" dirty="0" err="1"/>
              <a:t>Rb</a:t>
            </a:r>
            <a:r>
              <a:rPr lang="en-US" dirty="0"/>
              <a:t> and p53, respectively, neutralizing their function.</a:t>
            </a:r>
          </a:p>
          <a:p>
            <a:pPr algn="l" rtl="0" fontAlgn="base"/>
            <a:r>
              <a:rPr lang="en-US" dirty="0"/>
              <a:t>E6 and E7 from high-risk strains of HPV (which give rise to cancers) have higher affinity for their targets than do E6 and E7 from low-risk strains of HPV (which give rise to benign warts).</a:t>
            </a:r>
          </a:p>
          <a:p>
            <a:pPr algn="l" rtl="0"/>
            <a:endParaRPr lang="ar-SA" dirty="0"/>
          </a:p>
        </p:txBody>
      </p:sp>
    </p:spTree>
    <p:extLst>
      <p:ext uri="{BB962C8B-B14F-4D97-AF65-F5344CB8AC3E}">
        <p14:creationId xmlns:p14="http://schemas.microsoft.com/office/powerpoint/2010/main" val="28167154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Epstein-Barr Virus</a:t>
            </a:r>
            <a:br>
              <a:rPr lang="en-US" dirty="0"/>
            </a:br>
            <a:endParaRPr lang="ar-SA" dirty="0"/>
          </a:p>
        </p:txBody>
      </p:sp>
      <p:sp>
        <p:nvSpPr>
          <p:cNvPr id="3" name="Content Placeholder 2"/>
          <p:cNvSpPr>
            <a:spLocks noGrp="1"/>
          </p:cNvSpPr>
          <p:nvPr>
            <p:ph idx="1"/>
          </p:nvPr>
        </p:nvSpPr>
        <p:spPr/>
        <p:txBody>
          <a:bodyPr>
            <a:normAutofit fontScale="92500" lnSpcReduction="20000"/>
          </a:bodyPr>
          <a:lstStyle/>
          <a:p>
            <a:pPr algn="l" rtl="0"/>
            <a:r>
              <a:rPr lang="en-US" dirty="0"/>
              <a:t>EBV </a:t>
            </a:r>
            <a:r>
              <a:rPr lang="en-US" dirty="0" smtClean="0"/>
              <a:t>is implicated in the pathogenesis of a diverse </a:t>
            </a:r>
            <a:r>
              <a:rPr lang="en-US" dirty="0"/>
              <a:t>list of tumors, </a:t>
            </a:r>
            <a:r>
              <a:rPr lang="en-US" dirty="0" smtClean="0"/>
              <a:t>including </a:t>
            </a:r>
            <a:r>
              <a:rPr lang="en-US" dirty="0" err="1" smtClean="0"/>
              <a:t>Burkitt’s</a:t>
            </a:r>
            <a:r>
              <a:rPr lang="en-US" dirty="0" smtClean="0"/>
              <a:t> lymphoma, </a:t>
            </a:r>
            <a:r>
              <a:rPr lang="en-US" dirty="0"/>
              <a:t>B cell lymphomas in patients with defective T cell immunity (e.g., those infected with HIV), a subset of Hodgkin lymphoma, nasopharyngeal carcinoma, a subset of T cell lymphomas, gastric carcinomas, NK cell lymphomas, and even, in rare instances, sarcomas, mainly in the immunosuppressed</a:t>
            </a:r>
            <a:r>
              <a:rPr lang="en-US" dirty="0" smtClean="0"/>
              <a:t>.</a:t>
            </a:r>
          </a:p>
          <a:p>
            <a:pPr algn="l" rtl="0"/>
            <a:r>
              <a:rPr lang="en-US" dirty="0" err="1"/>
              <a:t>Burkitt</a:t>
            </a:r>
            <a:r>
              <a:rPr lang="en-US" dirty="0"/>
              <a:t> lymphoma is endemic in certain parts of Africa and is sporadic elsewhere</a:t>
            </a:r>
            <a:r>
              <a:rPr lang="en-US" dirty="0" smtClean="0"/>
              <a:t>.</a:t>
            </a:r>
          </a:p>
          <a:p>
            <a:pPr algn="l" rtl="0"/>
            <a:r>
              <a:rPr lang="en-US" dirty="0"/>
              <a:t>Certain EBV gene products contribute to </a:t>
            </a:r>
            <a:r>
              <a:rPr lang="en-US" dirty="0" err="1"/>
              <a:t>oncogenesis</a:t>
            </a:r>
            <a:r>
              <a:rPr lang="en-US" dirty="0"/>
              <a:t> by stimulating a normal B cell proliferation pathway. Concomitant compromise of immune competence allows sustained B cell proliferation, leading eventually to development of lymphoma, with occurrence of additional mutations such as t(8;14) leading to activation of the </a:t>
            </a:r>
            <a:r>
              <a:rPr lang="en-US" i="1" dirty="0"/>
              <a:t>MYC</a:t>
            </a:r>
            <a:r>
              <a:rPr lang="en-US" dirty="0"/>
              <a:t> gene.</a:t>
            </a:r>
          </a:p>
          <a:p>
            <a:pPr algn="l" rtl="0"/>
            <a:endParaRPr lang="ar-SA" dirty="0"/>
          </a:p>
        </p:txBody>
      </p:sp>
    </p:spTree>
    <p:extLst>
      <p:ext uri="{BB962C8B-B14F-4D97-AF65-F5344CB8AC3E}">
        <p14:creationId xmlns:p14="http://schemas.microsoft.com/office/powerpoint/2010/main" val="6591092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Hepatitis B and Hepatitis C Viruses</a:t>
            </a:r>
            <a:br>
              <a:rPr lang="en-US" dirty="0"/>
            </a:br>
            <a:endParaRPr lang="ar-SA" dirty="0"/>
          </a:p>
        </p:txBody>
      </p:sp>
      <p:sp>
        <p:nvSpPr>
          <p:cNvPr id="3" name="Content Placeholder 2"/>
          <p:cNvSpPr>
            <a:spLocks noGrp="1"/>
          </p:cNvSpPr>
          <p:nvPr>
            <p:ph idx="1"/>
          </p:nvPr>
        </p:nvSpPr>
        <p:spPr/>
        <p:txBody>
          <a:bodyPr/>
          <a:lstStyle/>
          <a:p>
            <a:pPr algn="l" rtl="0" fontAlgn="base"/>
            <a:r>
              <a:rPr lang="en-US" dirty="0"/>
              <a:t>Between 70% and 85% of hepatocellular carcinomas worldwide are due to infection with HBV or HCV.</a:t>
            </a:r>
          </a:p>
          <a:p>
            <a:pPr algn="l" rtl="0" fontAlgn="base"/>
            <a:r>
              <a:rPr lang="en-US" dirty="0"/>
              <a:t>The oncogenic effects of HBV and HCV are multifactorial, but the dominant effect seems to be immunologically mediated chronic inflammation, with hepatocellular injury, stimulation of hepatocyte proliferation, and production of reactive oxygen species that can damage DNA.</a:t>
            </a:r>
          </a:p>
          <a:p>
            <a:pPr algn="l" rtl="0" fontAlgn="base"/>
            <a:r>
              <a:rPr lang="en-US" dirty="0"/>
              <a:t>The </a:t>
            </a:r>
            <a:r>
              <a:rPr lang="en-US" dirty="0" err="1"/>
              <a:t>HBx</a:t>
            </a:r>
            <a:r>
              <a:rPr lang="en-US" dirty="0"/>
              <a:t> protein of HBV and the HCV core protein can activate a variety of signal transduction pathways that also may contribute to carcinogenesis.</a:t>
            </a:r>
          </a:p>
          <a:p>
            <a:pPr algn="l" rtl="0"/>
            <a:endParaRPr lang="ar-SA" dirty="0"/>
          </a:p>
        </p:txBody>
      </p:sp>
    </p:spTree>
    <p:extLst>
      <p:ext uri="{BB962C8B-B14F-4D97-AF65-F5344CB8AC3E}">
        <p14:creationId xmlns:p14="http://schemas.microsoft.com/office/powerpoint/2010/main" val="2784241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Helicobacter pylori</a:t>
            </a:r>
            <a:br>
              <a:rPr lang="en-US" i="1" dirty="0"/>
            </a:br>
            <a:endParaRPr lang="ar-SA" dirty="0"/>
          </a:p>
        </p:txBody>
      </p:sp>
      <p:sp>
        <p:nvSpPr>
          <p:cNvPr id="3" name="Content Placeholder 2"/>
          <p:cNvSpPr>
            <a:spLocks noGrp="1"/>
          </p:cNvSpPr>
          <p:nvPr>
            <p:ph idx="1"/>
          </p:nvPr>
        </p:nvSpPr>
        <p:spPr/>
        <p:txBody>
          <a:bodyPr/>
          <a:lstStyle/>
          <a:p>
            <a:pPr algn="l" rtl="0" fontAlgn="base"/>
            <a:r>
              <a:rPr lang="en-US" i="1" dirty="0"/>
              <a:t>H. pylori</a:t>
            </a:r>
            <a:r>
              <a:rPr lang="en-US" dirty="0"/>
              <a:t> infection has been implicated in both gastric adenocarcinoma and MALT lymphoma.</a:t>
            </a:r>
          </a:p>
          <a:p>
            <a:pPr algn="l" rtl="0" fontAlgn="base"/>
            <a:r>
              <a:rPr lang="en-US" dirty="0"/>
              <a:t>The mechanism of </a:t>
            </a:r>
            <a:r>
              <a:rPr lang="en-US" i="1" dirty="0"/>
              <a:t>H. pylori</a:t>
            </a:r>
            <a:r>
              <a:rPr lang="en-US" dirty="0"/>
              <a:t>–induced gastric cancers is multifactorial, including immunologically mediated chronic inflammation, stimulation of gastric cell proliferation, and production of reactive oxygen species that damage DNA. </a:t>
            </a:r>
            <a:r>
              <a:rPr lang="en-US" i="1" dirty="0"/>
              <a:t>H. pylori</a:t>
            </a:r>
            <a:r>
              <a:rPr lang="en-US" dirty="0"/>
              <a:t> pathogenicity genes, such as </a:t>
            </a:r>
            <a:r>
              <a:rPr lang="en-US" i="1" dirty="0" err="1"/>
              <a:t>CagA</a:t>
            </a:r>
            <a:r>
              <a:rPr lang="en-US" i="1" dirty="0"/>
              <a:t>,</a:t>
            </a:r>
            <a:r>
              <a:rPr lang="en-US" dirty="0"/>
              <a:t> also may contribute by stimulating growth factor pathways.</a:t>
            </a:r>
          </a:p>
          <a:p>
            <a:pPr algn="l" rtl="0" fontAlgn="base"/>
            <a:r>
              <a:rPr lang="en-US" dirty="0"/>
              <a:t>It is thought that </a:t>
            </a:r>
            <a:r>
              <a:rPr lang="en-US" i="1" dirty="0"/>
              <a:t>H. pylori</a:t>
            </a:r>
            <a:r>
              <a:rPr lang="en-US" dirty="0"/>
              <a:t> infection leads to polyclonal B cell proliferations and that eventually a monoclonal B cell tumor (MALT lymphoma) emerges as a result of accumulation of mutations.</a:t>
            </a:r>
          </a:p>
          <a:p>
            <a:pPr algn="l" rtl="0"/>
            <a:endParaRPr lang="ar-SA" dirty="0"/>
          </a:p>
        </p:txBody>
      </p:sp>
    </p:spTree>
    <p:extLst>
      <p:ext uri="{BB962C8B-B14F-4D97-AF65-F5344CB8AC3E}">
        <p14:creationId xmlns:p14="http://schemas.microsoft.com/office/powerpoint/2010/main" val="2462316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Summary</a:t>
            </a:r>
            <a:endParaRPr lang="ar-SA" b="1" dirty="0"/>
          </a:p>
        </p:txBody>
      </p:sp>
      <p:sp>
        <p:nvSpPr>
          <p:cNvPr id="3" name="Content Placeholder 2"/>
          <p:cNvSpPr>
            <a:spLocks noGrp="1"/>
          </p:cNvSpPr>
          <p:nvPr>
            <p:ph idx="1"/>
          </p:nvPr>
        </p:nvSpPr>
        <p:spPr/>
        <p:txBody>
          <a:bodyPr>
            <a:normAutofit lnSpcReduction="10000"/>
          </a:bodyPr>
          <a:lstStyle/>
          <a:p>
            <a:pPr algn="l" rtl="0"/>
            <a:r>
              <a:rPr lang="en-US" dirty="0"/>
              <a:t>The incidence of cancer varies with age, race, geographic factors and genetic background. Most cancers are sporadic but some are familial. Predisposition to hereditary cancers may be autosomal dominant or autosomal recessive.  Some acquired disease (</a:t>
            </a:r>
            <a:r>
              <a:rPr lang="en-US" dirty="0" smtClean="0"/>
              <a:t>pre-neoplastic </a:t>
            </a:r>
            <a:r>
              <a:rPr lang="en-US" dirty="0"/>
              <a:t>disorders) are known to be associated with an increased risk of cancer. </a:t>
            </a:r>
            <a:endParaRPr lang="en-US" b="1" u="words" dirty="0"/>
          </a:p>
          <a:p>
            <a:pPr algn="l" rtl="0"/>
            <a:r>
              <a:rPr lang="en-US" dirty="0"/>
              <a:t> </a:t>
            </a:r>
            <a:r>
              <a:rPr lang="en-US" dirty="0" smtClean="0"/>
              <a:t>Three </a:t>
            </a:r>
            <a:r>
              <a:rPr lang="en-US" dirty="0"/>
              <a:t>classes of carcinogenic agents have been identified:</a:t>
            </a:r>
            <a:endParaRPr lang="en-US" b="1" u="words" dirty="0"/>
          </a:p>
          <a:p>
            <a:pPr lvl="0" algn="l" rtl="0"/>
            <a:r>
              <a:rPr lang="en-US" dirty="0"/>
              <a:t>Chemicals.</a:t>
            </a:r>
            <a:endParaRPr lang="en-US" b="1" u="words" dirty="0"/>
          </a:p>
          <a:p>
            <a:pPr lvl="0" algn="l" rtl="0"/>
            <a:r>
              <a:rPr lang="en-US" dirty="0"/>
              <a:t>Radiation.</a:t>
            </a:r>
            <a:endParaRPr lang="en-US" b="1" u="words" dirty="0"/>
          </a:p>
          <a:p>
            <a:pPr lvl="0" algn="l" rtl="0"/>
            <a:r>
              <a:rPr lang="en-US" dirty="0"/>
              <a:t>Viral and Microbial agents.</a:t>
            </a:r>
            <a:endParaRPr lang="en-US" b="1" u="words" dirty="0"/>
          </a:p>
          <a:p>
            <a:pPr algn="l" rtl="0"/>
            <a:endParaRPr lang="ar-SA" dirty="0"/>
          </a:p>
        </p:txBody>
      </p:sp>
    </p:spTree>
    <p:extLst>
      <p:ext uri="{BB962C8B-B14F-4D97-AF65-F5344CB8AC3E}">
        <p14:creationId xmlns:p14="http://schemas.microsoft.com/office/powerpoint/2010/main" val="2118589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Cancer Incidence</a:t>
            </a:r>
            <a:r>
              <a:rPr lang="en-US" dirty="0"/>
              <a:t/>
            </a:r>
            <a:br>
              <a:rPr lang="en-US" dirty="0"/>
            </a:br>
            <a:endParaRPr lang="ar-SA" dirty="0"/>
          </a:p>
        </p:txBody>
      </p:sp>
      <p:pic>
        <p:nvPicPr>
          <p:cNvPr id="4" name="Content Placeholder 5" descr="23.png"/>
          <p:cNvPicPr>
            <a:picLocks noGrp="1" noChangeAspect="1"/>
          </p:cNvPicPr>
          <p:nvPr>
            <p:ph idx="1"/>
          </p:nvPr>
        </p:nvPicPr>
        <p:blipFill>
          <a:blip r:embed="rId2"/>
          <a:stretch>
            <a:fillRect/>
          </a:stretch>
        </p:blipFill>
        <p:spPr>
          <a:xfrm>
            <a:off x="2633179" y="2315133"/>
            <a:ext cx="6925642" cy="3372321"/>
          </a:xfrm>
        </p:spPr>
      </p:pic>
    </p:spTree>
    <p:extLst>
      <p:ext uri="{BB962C8B-B14F-4D97-AF65-F5344CB8AC3E}">
        <p14:creationId xmlns:p14="http://schemas.microsoft.com/office/powerpoint/2010/main" val="1304101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a:t>The declining death rate from cervical cancer is directly related to widespread use of </a:t>
            </a:r>
            <a:r>
              <a:rPr lang="en-US" dirty="0" err="1"/>
              <a:t>cytologic</a:t>
            </a:r>
            <a:r>
              <a:rPr lang="en-US" dirty="0"/>
              <a:t> smear studies for early detection of this tumor and its precursor lesions. The development of the human papillomavirus (HPV) vaccine may eliminate this cancer altogether in the coming years.</a:t>
            </a:r>
          </a:p>
          <a:p>
            <a:endParaRPr lang="ar-SA" dirty="0"/>
          </a:p>
        </p:txBody>
      </p:sp>
    </p:spTree>
    <p:extLst>
      <p:ext uri="{BB962C8B-B14F-4D97-AF65-F5344CB8AC3E}">
        <p14:creationId xmlns:p14="http://schemas.microsoft.com/office/powerpoint/2010/main" val="159317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Geographic and Environmental Variables</a:t>
            </a:r>
            <a:r>
              <a:rPr lang="en-US" dirty="0"/>
              <a:t/>
            </a:r>
            <a:br>
              <a:rPr lang="en-US" dirty="0"/>
            </a:br>
            <a:endParaRPr lang="ar-SA" dirty="0"/>
          </a:p>
        </p:txBody>
      </p:sp>
      <p:sp>
        <p:nvSpPr>
          <p:cNvPr id="3" name="Content Placeholder 2"/>
          <p:cNvSpPr>
            <a:spLocks noGrp="1"/>
          </p:cNvSpPr>
          <p:nvPr>
            <p:ph idx="1"/>
          </p:nvPr>
        </p:nvSpPr>
        <p:spPr/>
        <p:txBody>
          <a:bodyPr/>
          <a:lstStyle/>
          <a:p>
            <a:pPr algn="l" rtl="0"/>
            <a:r>
              <a:rPr lang="en-US" dirty="0"/>
              <a:t>environmental factors are the predominant cause of the most common sporadic cancers.</a:t>
            </a:r>
          </a:p>
          <a:p>
            <a:pPr algn="l" rtl="0"/>
            <a:r>
              <a:rPr lang="en-US" dirty="0"/>
              <a:t>For example, death rates from breast cancer are about four to five times higher in the United States and Europe than in Japan. Conversely, the death rate for stomach carcinoma in men and women is about seven times higher in Japan than in the United </a:t>
            </a:r>
            <a:r>
              <a:rPr lang="en-US" dirty="0" err="1"/>
              <a:t>StatesNearly</a:t>
            </a:r>
            <a:r>
              <a:rPr lang="en-US" dirty="0"/>
              <a:t> all the evidence indicates that these geographic differences are environmental rather than genetic in origin.</a:t>
            </a:r>
          </a:p>
          <a:p>
            <a:endParaRPr lang="ar-SA" dirty="0"/>
          </a:p>
        </p:txBody>
      </p:sp>
    </p:spTree>
    <p:extLst>
      <p:ext uri="{BB962C8B-B14F-4D97-AF65-F5344CB8AC3E}">
        <p14:creationId xmlns:p14="http://schemas.microsoft.com/office/powerpoint/2010/main" val="4190909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pPr algn="l" rtl="0"/>
            <a:r>
              <a:rPr lang="en-US" dirty="0"/>
              <a:t>Among the possible environmental influences, the most distressing in terms of prevention are those incurred in personal practices, notably cigarette smoking and chronic alcohol consumption. </a:t>
            </a:r>
          </a:p>
          <a:p>
            <a:pPr algn="l" rtl="0"/>
            <a:endParaRPr lang="ar-SA" dirty="0"/>
          </a:p>
        </p:txBody>
      </p:sp>
    </p:spTree>
    <p:extLst>
      <p:ext uri="{BB962C8B-B14F-4D97-AF65-F5344CB8AC3E}">
        <p14:creationId xmlns:p14="http://schemas.microsoft.com/office/powerpoint/2010/main" val="3846185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4" name="Picture 2"/>
          <p:cNvPicPr>
            <a:picLocks noGrp="1" noChangeAspect="1" noChangeArrowheads="1"/>
          </p:cNvPicPr>
          <p:nvPr>
            <p:ph idx="1"/>
          </p:nvPr>
        </p:nvPicPr>
        <p:blipFill>
          <a:blip r:embed="rId2"/>
          <a:srcRect/>
          <a:stretch>
            <a:fillRect/>
          </a:stretch>
        </p:blipFill>
        <p:spPr bwMode="auto">
          <a:xfrm>
            <a:off x="1441623" y="365125"/>
            <a:ext cx="8377880" cy="5811838"/>
          </a:xfrm>
          <a:prstGeom prst="rect">
            <a:avLst/>
          </a:prstGeom>
          <a:noFill/>
          <a:ln w="9525">
            <a:noFill/>
            <a:miter lim="800000"/>
            <a:headEnd/>
            <a:tailEnd/>
          </a:ln>
          <a:effectLst/>
        </p:spPr>
      </p:pic>
    </p:spTree>
    <p:extLst>
      <p:ext uri="{BB962C8B-B14F-4D97-AF65-F5344CB8AC3E}">
        <p14:creationId xmlns:p14="http://schemas.microsoft.com/office/powerpoint/2010/main" val="1489307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Age</a:t>
            </a:r>
            <a:endParaRPr lang="ar-SA" b="1" dirty="0"/>
          </a:p>
        </p:txBody>
      </p:sp>
      <p:sp>
        <p:nvSpPr>
          <p:cNvPr id="3" name="Content Placeholder 2"/>
          <p:cNvSpPr>
            <a:spLocks noGrp="1"/>
          </p:cNvSpPr>
          <p:nvPr>
            <p:ph idx="1"/>
          </p:nvPr>
        </p:nvSpPr>
        <p:spPr/>
        <p:txBody>
          <a:bodyPr/>
          <a:lstStyle/>
          <a:p>
            <a:pPr algn="l" rtl="0" fontAlgn="base"/>
            <a:r>
              <a:rPr lang="en-US" dirty="0"/>
              <a:t>In general, the frequency of cancer increases with age. The rising incidence with age may be explained by the accumulation of somatic mutations associated with the emergence of malignant neoplasms . The decline in immune competence that accompanies aging also may be a factor.</a:t>
            </a:r>
          </a:p>
          <a:p>
            <a:pPr algn="l" rtl="0" fontAlgn="base"/>
            <a:r>
              <a:rPr lang="en-US" dirty="0"/>
              <a:t>Cancer causes slightly more than 10% of all deaths among children younger than 15 years . The major lethal cancers in children are </a:t>
            </a:r>
            <a:r>
              <a:rPr lang="en-US" dirty="0" err="1"/>
              <a:t>leukemias</a:t>
            </a:r>
            <a:r>
              <a:rPr lang="en-US" dirty="0"/>
              <a:t>, tumors of the central nervous system, lymphomas, and soft tissue and bone sarcomas. </a:t>
            </a:r>
          </a:p>
          <a:p>
            <a:pPr algn="l" rtl="0"/>
            <a:endParaRPr lang="ar-SA" dirty="0"/>
          </a:p>
        </p:txBody>
      </p:sp>
    </p:spTree>
    <p:extLst>
      <p:ext uri="{BB962C8B-B14F-4D97-AF65-F5344CB8AC3E}">
        <p14:creationId xmlns:p14="http://schemas.microsoft.com/office/powerpoint/2010/main" val="2160359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Heredity</a:t>
            </a:r>
            <a:r>
              <a:rPr lang="en-US" dirty="0" smtClean="0"/>
              <a:t/>
            </a:r>
            <a:br>
              <a:rPr lang="en-US" dirty="0" smtClean="0"/>
            </a:br>
            <a:endParaRPr lang="ar-SA" dirty="0"/>
          </a:p>
        </p:txBody>
      </p:sp>
      <p:sp>
        <p:nvSpPr>
          <p:cNvPr id="3" name="Content Placeholder 2"/>
          <p:cNvSpPr>
            <a:spLocks noGrp="1"/>
          </p:cNvSpPr>
          <p:nvPr>
            <p:ph idx="1"/>
          </p:nvPr>
        </p:nvSpPr>
        <p:spPr/>
        <p:txBody>
          <a:bodyPr/>
          <a:lstStyle/>
          <a:p>
            <a:pPr algn="l" rtl="0"/>
            <a:r>
              <a:rPr lang="en-US" dirty="0"/>
              <a:t>Hereditary forms of cancer can be divided into three categories based on their pattern of inheritance:</a:t>
            </a:r>
          </a:p>
          <a:p>
            <a:pPr algn="l" rtl="0">
              <a:buNone/>
            </a:pPr>
            <a:r>
              <a:rPr lang="en-US" dirty="0"/>
              <a:t> 1-</a:t>
            </a:r>
            <a:r>
              <a:rPr lang="en-US" i="1" dirty="0"/>
              <a:t>Autosomal Dominant Cancer Syndromes</a:t>
            </a:r>
          </a:p>
          <a:p>
            <a:pPr algn="l" rtl="0">
              <a:buNone/>
            </a:pPr>
            <a:r>
              <a:rPr lang="en-US" dirty="0"/>
              <a:t> 2-</a:t>
            </a:r>
            <a:r>
              <a:rPr lang="en-US" i="1" dirty="0"/>
              <a:t>Autosomal Recessive Syndromes of Defective DNA Repair</a:t>
            </a:r>
          </a:p>
          <a:p>
            <a:pPr algn="l" rtl="0">
              <a:buNone/>
            </a:pPr>
            <a:r>
              <a:rPr lang="en-US" dirty="0"/>
              <a:t> 3-</a:t>
            </a:r>
            <a:r>
              <a:rPr lang="en-US" i="1" dirty="0"/>
              <a:t>Familial Cancers of Uncertain Inheritance</a:t>
            </a:r>
          </a:p>
          <a:p>
            <a:pPr algn="l" rtl="0">
              <a:buNone/>
            </a:pPr>
            <a:endParaRPr lang="en-US" dirty="0"/>
          </a:p>
          <a:p>
            <a:endParaRPr lang="ar-SA" dirty="0"/>
          </a:p>
        </p:txBody>
      </p:sp>
    </p:spTree>
    <p:extLst>
      <p:ext uri="{BB962C8B-B14F-4D97-AF65-F5344CB8AC3E}">
        <p14:creationId xmlns:p14="http://schemas.microsoft.com/office/powerpoint/2010/main" val="3130924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1552</Words>
  <Application>Microsoft Office PowerPoint</Application>
  <PresentationFormat>ملء الشاشة</PresentationFormat>
  <Paragraphs>94</Paragraphs>
  <Slides>29</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29</vt:i4>
      </vt:variant>
    </vt:vector>
  </HeadingPairs>
  <TitlesOfParts>
    <vt:vector size="34" baseType="lpstr">
      <vt:lpstr>Arial</vt:lpstr>
      <vt:lpstr>Calibri</vt:lpstr>
      <vt:lpstr>Calibri Light</vt:lpstr>
      <vt:lpstr>Times New Roman</vt:lpstr>
      <vt:lpstr>Office Theme</vt:lpstr>
      <vt:lpstr>Etiology of Tumors</vt:lpstr>
      <vt:lpstr>Objectives</vt:lpstr>
      <vt:lpstr>Cancer Incidence </vt:lpstr>
      <vt:lpstr>عرض تقديمي في PowerPoint</vt:lpstr>
      <vt:lpstr>Geographic and Environmental Variables </vt:lpstr>
      <vt:lpstr>عرض تقديمي في PowerPoint</vt:lpstr>
      <vt:lpstr>عرض تقديمي في PowerPoint</vt:lpstr>
      <vt:lpstr>Age</vt:lpstr>
      <vt:lpstr>Heredity </vt:lpstr>
      <vt:lpstr>عرض تقديمي في PowerPoint</vt:lpstr>
      <vt:lpstr>عرض تقديمي في PowerPoint</vt:lpstr>
      <vt:lpstr>عرض تقديمي في PowerPoint</vt:lpstr>
      <vt:lpstr>عرض تقديمي في PowerPoint</vt:lpstr>
      <vt:lpstr>Acquired Preneoplastic Lesions </vt:lpstr>
      <vt:lpstr>ETIOLOGY OF CANCER: CARCINOGENIC AGENTS </vt:lpstr>
      <vt:lpstr>عرض تقديمي في PowerPoint</vt:lpstr>
      <vt:lpstr>عرض تقديمي في PowerPoint</vt:lpstr>
      <vt:lpstr>Mechanisms of Action of Chemical Carcinogens </vt:lpstr>
      <vt:lpstr>Radiation Carcinogenesis </vt:lpstr>
      <vt:lpstr>Radiation Carcinogenesis</vt:lpstr>
      <vt:lpstr>Viral and Microbial Oncogenesis </vt:lpstr>
      <vt:lpstr>عرض تقديمي في PowerPoint</vt:lpstr>
      <vt:lpstr>عرض تقديمي في PowerPoint</vt:lpstr>
      <vt:lpstr>عرض تقديمي في PowerPoint</vt:lpstr>
      <vt:lpstr>Human Papillomavirus </vt:lpstr>
      <vt:lpstr>Epstein-Barr Virus </vt:lpstr>
      <vt:lpstr>Hepatitis B and Hepatitis C Viruses </vt:lpstr>
      <vt:lpstr>Helicobacter pylori </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Amany Abdulgader Fathaddin</dc:creator>
  <cp:lastModifiedBy>OSAMAH T. KHOJAH</cp:lastModifiedBy>
  <cp:revision>22</cp:revision>
  <dcterms:created xsi:type="dcterms:W3CDTF">2015-10-05T08:33:41Z</dcterms:created>
  <dcterms:modified xsi:type="dcterms:W3CDTF">2015-10-25T19:48:20Z</dcterms:modified>
</cp:coreProperties>
</file>