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sldIdLst>
    <p:sldId id="256" r:id="rId2"/>
    <p:sldId id="257" r:id="rId3"/>
    <p:sldId id="259" r:id="rId4"/>
    <p:sldId id="260" r:id="rId5"/>
    <p:sldId id="261" r:id="rId6"/>
    <p:sldId id="263" r:id="rId7"/>
    <p:sldId id="265" r:id="rId8"/>
    <p:sldId id="266" r:id="rId9"/>
    <p:sldId id="267"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90" r:id="rId31"/>
    <p:sldId id="291" r:id="rId32"/>
    <p:sldId id="292" r:id="rId33"/>
    <p:sldId id="293" r:id="rId34"/>
    <p:sldId id="294" r:id="rId35"/>
    <p:sldId id="296" r:id="rId36"/>
    <p:sldId id="325" r:id="rId37"/>
    <p:sldId id="297" r:id="rId38"/>
    <p:sldId id="299" r:id="rId39"/>
    <p:sldId id="300" r:id="rId40"/>
    <p:sldId id="326" r:id="rId41"/>
    <p:sldId id="301" r:id="rId42"/>
    <p:sldId id="303" r:id="rId43"/>
    <p:sldId id="304" r:id="rId44"/>
    <p:sldId id="305" r:id="rId45"/>
    <p:sldId id="306" r:id="rId46"/>
    <p:sldId id="307" r:id="rId47"/>
    <p:sldId id="308" r:id="rId48"/>
    <p:sldId id="309" r:id="rId49"/>
    <p:sldId id="310" r:id="rId50"/>
    <p:sldId id="311" r:id="rId51"/>
    <p:sldId id="312" r:id="rId52"/>
    <p:sldId id="314" r:id="rId53"/>
    <p:sldId id="315" r:id="rId54"/>
    <p:sldId id="316" r:id="rId55"/>
    <p:sldId id="317" r:id="rId56"/>
    <p:sldId id="319" r:id="rId57"/>
    <p:sldId id="320" r:id="rId58"/>
    <p:sldId id="322" r:id="rId59"/>
    <p:sldId id="323" r:id="rId60"/>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a:defRPr>
        <a:latin typeface="Calibri"/>
        <a:ea typeface="Calibri"/>
        <a:cs typeface="Calibri"/>
        <a:sym typeface="Calibri"/>
      </a:defRPr>
    </a:lvl6pPr>
    <a:lvl7pPr>
      <a:defRPr>
        <a:latin typeface="Calibri"/>
        <a:ea typeface="Calibri"/>
        <a:cs typeface="Calibri"/>
        <a:sym typeface="Calibri"/>
      </a:defRPr>
    </a:lvl7pPr>
    <a:lvl8pPr>
      <a:defRPr>
        <a:latin typeface="Calibri"/>
        <a:ea typeface="Calibri"/>
        <a:cs typeface="Calibri"/>
        <a:sym typeface="Calibri"/>
      </a:defRPr>
    </a:lvl8pPr>
    <a:lvl9pPr>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a:tcStyle>
        <a:tcBdr/>
        <a:fill>
          <a:solidFill>
            <a:srgbClr val="F1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50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hape 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 name="Shape 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229447512"/>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98989"/>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indent="457200" algn="ctr">
        <a:defRPr sz="4400">
          <a:latin typeface="Calibri"/>
          <a:ea typeface="Calibri"/>
          <a:cs typeface="Calibri"/>
          <a:sym typeface="Calibri"/>
        </a:defRPr>
      </a:lvl6pPr>
      <a:lvl7pPr indent="914400" algn="ctr">
        <a:defRPr sz="4400">
          <a:latin typeface="Calibri"/>
          <a:ea typeface="Calibri"/>
          <a:cs typeface="Calibri"/>
          <a:sym typeface="Calibri"/>
        </a:defRPr>
      </a:lvl7pPr>
      <a:lvl8pPr indent="1371600" algn="ctr">
        <a:defRPr sz="4400">
          <a:latin typeface="Calibri"/>
          <a:ea typeface="Calibri"/>
          <a:cs typeface="Calibri"/>
          <a:sym typeface="Calibri"/>
        </a:defRPr>
      </a:lvl8pPr>
      <a:lvl9pPr indent="1828800"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8"/>
          <p:cNvSpPr>
            <a:spLocks noGrp="1"/>
          </p:cNvSpPr>
          <p:nvPr>
            <p:ph type="title" idx="4294967295"/>
          </p:nvPr>
        </p:nvSpPr>
        <p:spPr>
          <a:xfrm>
            <a:off x="0" y="752000"/>
            <a:ext cx="9144000" cy="267358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886968">
              <a:defRPr sz="4268" b="1" u="sng"/>
            </a:lvl1pPr>
          </a:lstStyle>
          <a:p>
            <a:pPr lvl="0">
              <a:defRPr sz="1800" b="0" u="none"/>
            </a:pPr>
            <a:r>
              <a:rPr sz="5400" b="1" u="none" dirty="0"/>
              <a:t>CARCINOGENESIS</a:t>
            </a:r>
            <a:r>
              <a:rPr sz="5400" b="1" u="none" dirty="0" smtClean="0"/>
              <a:t>:</a:t>
            </a:r>
            <a:r>
              <a:rPr lang="ar-SA" sz="4800" b="1" u="none" dirty="0" smtClean="0"/>
              <a:t/>
            </a:r>
            <a:br>
              <a:rPr lang="ar-SA" sz="4800" b="1" u="none" dirty="0" smtClean="0"/>
            </a:br>
            <a:r>
              <a:rPr sz="4800" b="1" u="none" dirty="0" smtClean="0"/>
              <a:t> </a:t>
            </a:r>
            <a:r>
              <a:rPr sz="4400" b="1" dirty="0"/>
              <a:t>THE MOLECULAR BASIS OF CANCER</a:t>
            </a:r>
          </a:p>
        </p:txBody>
      </p:sp>
      <p:sp>
        <p:nvSpPr>
          <p:cNvPr id="2" name="مربع نص 1"/>
          <p:cNvSpPr txBox="1"/>
          <p:nvPr/>
        </p:nvSpPr>
        <p:spPr>
          <a:xfrm>
            <a:off x="764275" y="3534770"/>
            <a:ext cx="7560859" cy="2431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1" anchor="t">
            <a:spAutoFit/>
          </a:bodyPr>
          <a:lstStyle/>
          <a:p>
            <a:pPr algn="ctr" rtl="0"/>
            <a:r>
              <a:rPr lang="en-US" sz="2400" dirty="0"/>
              <a:t>Slides were taken from Dr. </a:t>
            </a:r>
            <a:r>
              <a:rPr lang="en-US" sz="2400" dirty="0" err="1" smtClean="0"/>
              <a:t>Maram</a:t>
            </a:r>
            <a:r>
              <a:rPr lang="en-US" sz="2400" dirty="0" smtClean="0"/>
              <a:t> Al-</a:t>
            </a:r>
            <a:r>
              <a:rPr lang="en-US" sz="2400" dirty="0" err="1" smtClean="0"/>
              <a:t>Otaibi</a:t>
            </a:r>
            <a:r>
              <a:rPr lang="en-US" sz="2400" dirty="0" smtClean="0"/>
              <a:t>,</a:t>
            </a:r>
          </a:p>
          <a:p>
            <a:pPr algn="ctr" rtl="0"/>
            <a:r>
              <a:rPr lang="en-US" sz="2400" dirty="0" smtClean="0"/>
              <a:t> Department </a:t>
            </a:r>
            <a:r>
              <a:rPr lang="en-US" sz="2400" dirty="0"/>
              <a:t>of Pathology</a:t>
            </a:r>
            <a:endParaRPr lang="ar-SA" sz="2400" dirty="0"/>
          </a:p>
          <a:p>
            <a:pPr algn="ctr" rtl="0"/>
            <a:endParaRPr lang="en-US" sz="2000" dirty="0"/>
          </a:p>
          <a:p>
            <a:pPr algn="ctr" rtl="0"/>
            <a:r>
              <a:rPr lang="en-US" sz="2000" dirty="0"/>
              <a:t>Group </a:t>
            </a:r>
            <a:r>
              <a:rPr lang="en-US" sz="2000" dirty="0" smtClean="0"/>
              <a:t>B &amp; A1</a:t>
            </a:r>
            <a:r>
              <a:rPr lang="en-US" sz="2000" baseline="30000" dirty="0" smtClean="0"/>
              <a:t>st</a:t>
            </a:r>
            <a:r>
              <a:rPr lang="en-US" sz="2000" dirty="0" smtClean="0"/>
              <a:t> </a:t>
            </a:r>
            <a:r>
              <a:rPr lang="en-US" sz="2000" dirty="0"/>
              <a:t>year- 19</a:t>
            </a:r>
            <a:r>
              <a:rPr lang="en-US" sz="2000" baseline="30000" dirty="0"/>
              <a:t>th</a:t>
            </a:r>
            <a:r>
              <a:rPr lang="en-US" sz="2000" dirty="0"/>
              <a:t> </a:t>
            </a:r>
            <a:r>
              <a:rPr lang="en-US" sz="2000" dirty="0" err="1"/>
              <a:t>Moharruam</a:t>
            </a:r>
            <a:r>
              <a:rPr lang="en-US" sz="2000" dirty="0"/>
              <a:t> 1437</a:t>
            </a:r>
          </a:p>
          <a:p>
            <a:pPr algn="ctr" rtl="0"/>
            <a:r>
              <a:rPr lang="en-US" sz="2000" dirty="0"/>
              <a:t>Osamah T. Khojah</a:t>
            </a:r>
          </a:p>
          <a:p>
            <a:pPr algn="ctr" rtl="0"/>
            <a:r>
              <a:rPr lang="en-US" sz="2000" dirty="0"/>
              <a:t>0555485892, asd@ksu.edu.sa</a:t>
            </a:r>
            <a:endParaRPr lang="ar-SA" sz="2000" dirty="0"/>
          </a:p>
          <a:p>
            <a:pPr marL="0" marR="0" indent="0" algn="ctr" defTabSz="914400" rtl="0" fontAlgn="auto" latinLnBrk="1" hangingPunct="0">
              <a:lnSpc>
                <a:spcPct val="100000"/>
              </a:lnSpc>
              <a:spcBef>
                <a:spcPts val="0"/>
              </a:spcBef>
              <a:spcAft>
                <a:spcPts val="0"/>
              </a:spcAft>
              <a:buClrTx/>
              <a:buSzTx/>
              <a:buFontTx/>
              <a:buNone/>
              <a:tabLst/>
            </a:pPr>
            <a:endParaRPr kumimoji="0" lang="ar-SA" sz="2400" b="0" i="0" u="none" strike="noStrike" cap="none" spc="0" normalizeH="0" baseline="0" dirty="0">
              <a:ln>
                <a:noFill/>
              </a:ln>
              <a:solidFill>
                <a:srgbClr val="000000"/>
              </a:solidFill>
              <a:effectLst/>
              <a:uFillTx/>
              <a:latin typeface="Calibri"/>
              <a:ea typeface="Calibri"/>
              <a:cs typeface="Calibri"/>
              <a:sym typeface="Calibri"/>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71962" lvl="0" indent="-271962" defTabSz="859536">
              <a:lnSpc>
                <a:spcPct val="90000"/>
              </a:lnSpc>
              <a:spcBef>
                <a:spcPts val="600"/>
              </a:spcBef>
              <a:buChar char="•"/>
              <a:defRPr sz="1800"/>
            </a:pPr>
            <a:r>
              <a:rPr sz="2538" b="1" dirty="0"/>
              <a:t>Even though most </a:t>
            </a:r>
            <a:r>
              <a:rPr sz="2538" b="1" dirty="0">
                <a:solidFill>
                  <a:srgbClr val="FF0000"/>
                </a:solidFill>
              </a:rPr>
              <a:t>malignant tumors are monoclonal </a:t>
            </a:r>
            <a:r>
              <a:rPr sz="2538" b="1" dirty="0"/>
              <a:t>in origin, by the time they become clinically evident, their constituent cells are </a:t>
            </a:r>
            <a:r>
              <a:rPr sz="2538" b="1" dirty="0">
                <a:solidFill>
                  <a:srgbClr val="FF0000"/>
                </a:solidFill>
              </a:rPr>
              <a:t>extremely heterogeneous</a:t>
            </a:r>
            <a:r>
              <a:rPr sz="2538" b="1" dirty="0"/>
              <a:t>. </a:t>
            </a:r>
          </a:p>
          <a:p>
            <a:pPr marL="271962" lvl="0" indent="-271962" defTabSz="859536">
              <a:lnSpc>
                <a:spcPct val="90000"/>
              </a:lnSpc>
              <a:spcBef>
                <a:spcPts val="600"/>
              </a:spcBef>
              <a:buChar char="•"/>
              <a:defRPr sz="1800"/>
            </a:pPr>
            <a:r>
              <a:rPr sz="2538" b="1" dirty="0" smtClean="0"/>
              <a:t>During </a:t>
            </a:r>
            <a:r>
              <a:rPr sz="2538" b="1" dirty="0"/>
              <a:t>progression, tumor cells are subjected </a:t>
            </a:r>
            <a:r>
              <a:rPr sz="2538" b="1" dirty="0">
                <a:solidFill>
                  <a:srgbClr val="FF0000"/>
                </a:solidFill>
              </a:rPr>
              <a:t>to immune and nonimmune selection pressures.</a:t>
            </a:r>
          </a:p>
          <a:p>
            <a:pPr marL="271962" lvl="0" indent="-271962" defTabSz="859536">
              <a:lnSpc>
                <a:spcPct val="90000"/>
              </a:lnSpc>
              <a:spcBef>
                <a:spcPts val="600"/>
              </a:spcBef>
              <a:buChar char="•"/>
              <a:defRPr sz="1800"/>
            </a:pPr>
            <a:r>
              <a:rPr sz="2538" b="1" dirty="0" err="1" smtClean="0"/>
              <a:t>E.g</a:t>
            </a:r>
            <a:r>
              <a:rPr lang="ar-SA" sz="2538" b="1" dirty="0" smtClean="0"/>
              <a:t>:</a:t>
            </a:r>
            <a:r>
              <a:rPr sz="2538" b="1" dirty="0" smtClean="0"/>
              <a:t> cells </a:t>
            </a:r>
            <a:r>
              <a:rPr sz="2538" b="1" dirty="0"/>
              <a:t>that are </a:t>
            </a:r>
            <a:r>
              <a:rPr sz="2538" b="1" dirty="0">
                <a:solidFill>
                  <a:srgbClr val="FF0000"/>
                </a:solidFill>
              </a:rPr>
              <a:t>highly antigenic </a:t>
            </a:r>
            <a:r>
              <a:rPr sz="2538" b="1" dirty="0"/>
              <a:t>are destroyed by host defenses, whereas those with reduced </a:t>
            </a:r>
            <a:r>
              <a:rPr sz="2538" b="1" dirty="0">
                <a:solidFill>
                  <a:srgbClr val="FF0000"/>
                </a:solidFill>
              </a:rPr>
              <a:t>growth factor </a:t>
            </a:r>
            <a:r>
              <a:rPr sz="2538" b="1" dirty="0"/>
              <a:t>requirements are positively selected. </a:t>
            </a:r>
          </a:p>
          <a:p>
            <a:pPr marL="271962" lvl="0" indent="-271962" defTabSz="859536">
              <a:lnSpc>
                <a:spcPct val="90000"/>
              </a:lnSpc>
              <a:spcBef>
                <a:spcPts val="600"/>
              </a:spcBef>
              <a:buChar char="•"/>
              <a:defRPr sz="1800"/>
            </a:pPr>
            <a:r>
              <a:rPr sz="2538" b="1" dirty="0"/>
              <a:t>A growing tumor tends to be enriched for </a:t>
            </a:r>
            <a:r>
              <a:rPr sz="2538" b="1" dirty="0">
                <a:solidFill>
                  <a:srgbClr val="FF0000"/>
                </a:solidFill>
              </a:rPr>
              <a:t>subclones</a:t>
            </a:r>
            <a:r>
              <a:rPr sz="2538" b="1" dirty="0"/>
              <a:t> that are capable of survival, growth, invasion, and metastasis</a:t>
            </a:r>
            <a:r>
              <a:rPr sz="2538" dirty="0"/>
              <a: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a:p>
        </p:txBody>
      </p:sp>
      <p:pic>
        <p:nvPicPr>
          <p:cNvPr id="42" name="image.png"/>
          <p:cNvPicPr/>
          <p:nvPr/>
        </p:nvPicPr>
        <p:blipFill>
          <a:blip r:embed="rId2">
            <a:extLst/>
          </a:blip>
          <a:stretch>
            <a:fillRect/>
          </a:stretch>
        </p:blipFill>
        <p:spPr>
          <a:xfrm>
            <a:off x="533400" y="304800"/>
            <a:ext cx="7848600" cy="6553200"/>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a:p>
        </p:txBody>
      </p:sp>
      <p:pic>
        <p:nvPicPr>
          <p:cNvPr id="45" name="image.png"/>
          <p:cNvPicPr/>
          <p:nvPr/>
        </p:nvPicPr>
        <p:blipFill>
          <a:blip r:embed="rId2">
            <a:extLst/>
          </a:blip>
          <a:stretch>
            <a:fillRect/>
          </a:stretch>
        </p:blipFill>
        <p:spPr>
          <a:xfrm>
            <a:off x="304800" y="533400"/>
            <a:ext cx="8458200" cy="601980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b="1" u="sng"/>
            </a:lvl1pPr>
          </a:lstStyle>
          <a:p>
            <a:pPr lvl="0">
              <a:defRPr sz="1800" b="0" u="none"/>
            </a:pPr>
            <a:r>
              <a:rPr sz="4400" b="1" u="sng"/>
              <a:t>Features of malignent cells</a:t>
            </a:r>
          </a:p>
        </p:txBody>
      </p:sp>
      <p:sp>
        <p:nvSpPr>
          <p:cNvPr id="48" name="Shape 48"/>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21468" lvl="0" indent="-321468">
              <a:lnSpc>
                <a:spcPct val="80000"/>
              </a:lnSpc>
              <a:buChar char="•"/>
              <a:defRPr sz="1800"/>
            </a:pPr>
            <a:r>
              <a:rPr sz="3000" b="1" dirty="0"/>
              <a:t>1-Self-sufficiency in growth </a:t>
            </a:r>
            <a:r>
              <a:rPr sz="3000" b="1" dirty="0" smtClean="0"/>
              <a:t>signals</a:t>
            </a:r>
            <a:r>
              <a:rPr lang="ar-SA" sz="3000" b="1" dirty="0"/>
              <a:t>.</a:t>
            </a:r>
            <a:endParaRPr sz="3000" b="1" dirty="0"/>
          </a:p>
          <a:p>
            <a:pPr marL="321468" lvl="0" indent="-321468">
              <a:lnSpc>
                <a:spcPct val="80000"/>
              </a:lnSpc>
              <a:buChar char="•"/>
              <a:defRPr sz="1800"/>
            </a:pPr>
            <a:r>
              <a:rPr sz="3000" b="1" dirty="0"/>
              <a:t>2-Insensitivity to growth-inhibitory </a:t>
            </a:r>
            <a:r>
              <a:rPr sz="3000" b="1" dirty="0" smtClean="0"/>
              <a:t>signals</a:t>
            </a:r>
            <a:r>
              <a:rPr lang="ar-SA" sz="3000" b="1" dirty="0" smtClean="0"/>
              <a:t>.</a:t>
            </a:r>
            <a:endParaRPr sz="3000" b="1" dirty="0"/>
          </a:p>
          <a:p>
            <a:pPr marL="321468" lvl="0" indent="-321468">
              <a:lnSpc>
                <a:spcPct val="80000"/>
              </a:lnSpc>
              <a:buChar char="•"/>
              <a:defRPr sz="1800"/>
            </a:pPr>
            <a:r>
              <a:rPr sz="3000" b="1" dirty="0"/>
              <a:t>3-Evasion of </a:t>
            </a:r>
            <a:r>
              <a:rPr sz="3000" b="1" dirty="0" smtClean="0"/>
              <a:t>apoptosis</a:t>
            </a:r>
            <a:r>
              <a:rPr lang="ar-SA" sz="3000" b="1" dirty="0" smtClean="0"/>
              <a:t>.</a:t>
            </a:r>
            <a:endParaRPr sz="3000" b="1" dirty="0"/>
          </a:p>
          <a:p>
            <a:pPr marL="321468" lvl="0" indent="-321468">
              <a:lnSpc>
                <a:spcPct val="80000"/>
              </a:lnSpc>
              <a:buChar char="•"/>
              <a:defRPr sz="1800"/>
            </a:pPr>
            <a:r>
              <a:rPr sz="3000" b="1" dirty="0"/>
              <a:t>4-Limitless replicative potential (i.e., overcoming cellular senescence and avoiding mitotic catastrophe</a:t>
            </a:r>
            <a:r>
              <a:rPr sz="3000" b="1" dirty="0" smtClean="0"/>
              <a:t>)</a:t>
            </a:r>
            <a:r>
              <a:rPr lang="ar-SA" sz="3000" b="1" dirty="0" smtClean="0"/>
              <a:t>.</a:t>
            </a:r>
            <a:endParaRPr sz="3000" b="1" dirty="0"/>
          </a:p>
          <a:p>
            <a:pPr marL="321468" lvl="0" indent="-321468">
              <a:lnSpc>
                <a:spcPct val="80000"/>
              </a:lnSpc>
              <a:buChar char="•"/>
              <a:defRPr sz="1800"/>
            </a:pPr>
            <a:r>
              <a:rPr sz="3000" b="1" dirty="0"/>
              <a:t>5-Development of sustained </a:t>
            </a:r>
            <a:r>
              <a:rPr sz="3000" b="1" dirty="0" smtClean="0"/>
              <a:t>angiogenesis</a:t>
            </a:r>
            <a:r>
              <a:rPr lang="ar-SA" sz="3000" b="1" dirty="0" smtClean="0"/>
              <a:t>.</a:t>
            </a:r>
            <a:endParaRPr sz="3000" b="1" dirty="0"/>
          </a:p>
          <a:p>
            <a:pPr marL="321468" lvl="0" indent="-321468">
              <a:lnSpc>
                <a:spcPct val="80000"/>
              </a:lnSpc>
              <a:buChar char="•"/>
              <a:defRPr sz="1800"/>
            </a:pPr>
            <a:r>
              <a:rPr sz="3000" b="1" dirty="0"/>
              <a:t>6-Ability to invade and </a:t>
            </a:r>
            <a:r>
              <a:rPr sz="3000" b="1" dirty="0" smtClean="0"/>
              <a:t>metastasize</a:t>
            </a:r>
            <a:r>
              <a:rPr lang="ar-SA" sz="3000" b="1" dirty="0" smtClean="0"/>
              <a:t>.</a:t>
            </a:r>
            <a:endParaRPr sz="3000" b="1" dirty="0"/>
          </a:p>
          <a:p>
            <a:pPr marL="321468" lvl="0" indent="-321468">
              <a:lnSpc>
                <a:spcPct val="80000"/>
              </a:lnSpc>
              <a:buChar char="•"/>
              <a:defRPr sz="1800"/>
            </a:pPr>
            <a:r>
              <a:rPr sz="3000" b="1" dirty="0"/>
              <a:t>7-Genomic instability resulting from defects in DNA </a:t>
            </a:r>
            <a:r>
              <a:rPr sz="3000" b="1" dirty="0" smtClean="0"/>
              <a:t>repair</a:t>
            </a:r>
            <a:r>
              <a:rPr lang="ar-SA" sz="3000" b="1" dirty="0" smtClean="0"/>
              <a:t>.</a:t>
            </a:r>
            <a:endParaRPr sz="3000" b="1"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841247">
              <a:defRPr sz="4048" b="1" u="sng"/>
            </a:lvl1pPr>
          </a:lstStyle>
          <a:p>
            <a:pPr lvl="0">
              <a:defRPr sz="1800" b="0" u="none"/>
            </a:pPr>
            <a:r>
              <a:rPr sz="4048" b="1" u="sng"/>
              <a:t>Self-Sufficiency in Growth Signals</a:t>
            </a:r>
          </a:p>
        </p:txBody>
      </p:sp>
      <p:sp>
        <p:nvSpPr>
          <p:cNvPr id="51" name="Shape 51"/>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89321" lvl="0" indent="-289321">
              <a:lnSpc>
                <a:spcPct val="80000"/>
              </a:lnSpc>
              <a:spcBef>
                <a:spcPts val="600"/>
              </a:spcBef>
              <a:buChar char="•"/>
              <a:defRPr sz="1800"/>
            </a:pPr>
            <a:r>
              <a:rPr sz="2700" b="1" dirty="0"/>
              <a:t>Genes that promote autonomous cell growth in cancer cells are called </a:t>
            </a:r>
            <a:r>
              <a:rPr sz="2800" b="1" i="1" dirty="0">
                <a:solidFill>
                  <a:srgbClr val="FF0000"/>
                </a:solidFill>
              </a:rPr>
              <a:t>oncogenes</a:t>
            </a:r>
            <a:r>
              <a:rPr sz="2700" b="1" i="1" dirty="0">
                <a:solidFill>
                  <a:srgbClr val="FF0000"/>
                </a:solidFill>
              </a:rPr>
              <a:t>.</a:t>
            </a:r>
            <a:r>
              <a:rPr sz="2700" b="1" dirty="0"/>
              <a:t> </a:t>
            </a:r>
          </a:p>
          <a:p>
            <a:pPr marL="289321" lvl="0" indent="-289321">
              <a:lnSpc>
                <a:spcPct val="80000"/>
              </a:lnSpc>
              <a:spcBef>
                <a:spcPts val="600"/>
              </a:spcBef>
              <a:buChar char="•"/>
              <a:defRPr sz="1800"/>
            </a:pPr>
            <a:r>
              <a:rPr sz="2700" b="1" dirty="0"/>
              <a:t>They are derived by mutations in proto-oncogenes and are characterized by the ability to </a:t>
            </a:r>
            <a:r>
              <a:rPr sz="2700" b="1" dirty="0">
                <a:solidFill>
                  <a:srgbClr val="FF0000"/>
                </a:solidFill>
              </a:rPr>
              <a:t>promote cell growth in the absence of normal growth-promoting signals. </a:t>
            </a:r>
          </a:p>
          <a:p>
            <a:pPr marL="289321" lvl="0" indent="-289321">
              <a:lnSpc>
                <a:spcPct val="80000"/>
              </a:lnSpc>
              <a:spcBef>
                <a:spcPts val="600"/>
              </a:spcBef>
              <a:buChar char="•"/>
              <a:defRPr sz="1800"/>
            </a:pPr>
            <a:r>
              <a:rPr sz="2700" b="1" dirty="0"/>
              <a:t>Their products, called </a:t>
            </a:r>
            <a:r>
              <a:rPr sz="2700" b="1" i="1" dirty="0">
                <a:solidFill>
                  <a:srgbClr val="FF0000"/>
                </a:solidFill>
              </a:rPr>
              <a:t>oncoproteins</a:t>
            </a:r>
            <a:r>
              <a:rPr sz="2700" b="1" i="1" dirty="0"/>
              <a:t>,</a:t>
            </a:r>
            <a:r>
              <a:rPr sz="2700" b="1" dirty="0"/>
              <a:t> resemble the normal products of proto-oncogenes except that oncoproteins are </a:t>
            </a:r>
            <a:r>
              <a:rPr sz="2700" b="1" dirty="0">
                <a:solidFill>
                  <a:srgbClr val="FF0000"/>
                </a:solidFill>
              </a:rPr>
              <a:t>devoid of important regulatory elements,</a:t>
            </a:r>
            <a:r>
              <a:rPr sz="2700" b="1" dirty="0"/>
              <a:t> and their production in the transformed cells </a:t>
            </a:r>
            <a:r>
              <a:rPr sz="2700" b="1" dirty="0">
                <a:solidFill>
                  <a:srgbClr val="FF0000"/>
                </a:solidFill>
              </a:rPr>
              <a:t>does not depend </a:t>
            </a:r>
            <a:r>
              <a:rPr sz="2700" b="1" dirty="0"/>
              <a:t>on growth factors or other external signals</a:t>
            </a:r>
            <a:r>
              <a:rPr sz="2700" dirty="0"/>
              <a:t>.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77748" lvl="0" indent="-277748" defTabSz="877823">
              <a:lnSpc>
                <a:spcPct val="80000"/>
              </a:lnSpc>
              <a:spcBef>
                <a:spcPts val="600"/>
              </a:spcBef>
              <a:buChar char="•"/>
              <a:defRPr sz="1800"/>
            </a:pPr>
            <a:r>
              <a:rPr sz="2592" b="1" dirty="0"/>
              <a:t>The binding of </a:t>
            </a:r>
            <a:r>
              <a:rPr sz="2592" b="1" dirty="0">
                <a:solidFill>
                  <a:srgbClr val="FF0000"/>
                </a:solidFill>
              </a:rPr>
              <a:t>a growth factor to its specific receptor </a:t>
            </a:r>
            <a:r>
              <a:rPr sz="2592" b="1" dirty="0"/>
              <a:t>on the cell membrane causes </a:t>
            </a:r>
            <a:r>
              <a:rPr sz="2592" b="1" dirty="0">
                <a:solidFill>
                  <a:srgbClr val="FF0000"/>
                </a:solidFill>
              </a:rPr>
              <a:t>transient and limited activation </a:t>
            </a:r>
            <a:r>
              <a:rPr sz="2592" b="1" dirty="0"/>
              <a:t>of the growth factor receptor. </a:t>
            </a:r>
          </a:p>
          <a:p>
            <a:pPr marL="277748" lvl="0" indent="-277748" defTabSz="877823">
              <a:lnSpc>
                <a:spcPct val="80000"/>
              </a:lnSpc>
              <a:spcBef>
                <a:spcPts val="600"/>
              </a:spcBef>
              <a:buChar char="•"/>
              <a:defRPr sz="1800"/>
            </a:pPr>
            <a:r>
              <a:rPr sz="2592" dirty="0">
                <a:latin typeface="Wingdings 3"/>
                <a:ea typeface="Wingdings 3"/>
                <a:cs typeface="Wingdings 3"/>
                <a:sym typeface="Wingdings 3"/>
              </a:rPr>
              <a:t></a:t>
            </a:r>
            <a:r>
              <a:rPr sz="2592" b="1" dirty="0"/>
              <a:t> activates </a:t>
            </a:r>
            <a:r>
              <a:rPr sz="2592" b="1" dirty="0">
                <a:solidFill>
                  <a:srgbClr val="FF0000"/>
                </a:solidFill>
              </a:rPr>
              <a:t>several signal-transducing proteins </a:t>
            </a:r>
            <a:r>
              <a:rPr sz="2592" b="1" dirty="0"/>
              <a:t>on the inner leaflet of the plasma membrane</a:t>
            </a:r>
          </a:p>
          <a:p>
            <a:pPr marL="277748" lvl="0" indent="-277748" defTabSz="877823">
              <a:lnSpc>
                <a:spcPct val="80000"/>
              </a:lnSpc>
              <a:spcBef>
                <a:spcPts val="600"/>
              </a:spcBef>
              <a:buChar char="•"/>
              <a:defRPr sz="1800"/>
            </a:pPr>
            <a:r>
              <a:rPr sz="2592" dirty="0">
                <a:latin typeface="Wingdings 3"/>
                <a:ea typeface="Wingdings 3"/>
                <a:cs typeface="Wingdings 3"/>
                <a:sym typeface="Wingdings 3"/>
              </a:rPr>
              <a:t></a:t>
            </a:r>
            <a:r>
              <a:rPr sz="2592" b="1" dirty="0"/>
              <a:t>transmission of the transduced signal across the cytosol to the nucleus via </a:t>
            </a:r>
            <a:r>
              <a:rPr sz="2592" b="1" dirty="0">
                <a:solidFill>
                  <a:srgbClr val="FF0000"/>
                </a:solidFill>
              </a:rPr>
              <a:t>second messengers or a cascade </a:t>
            </a:r>
            <a:r>
              <a:rPr sz="2592" b="1" dirty="0"/>
              <a:t>of signal transduction molecules</a:t>
            </a:r>
          </a:p>
          <a:p>
            <a:pPr marL="277748" lvl="0" indent="-277748" defTabSz="877823">
              <a:lnSpc>
                <a:spcPct val="80000"/>
              </a:lnSpc>
              <a:spcBef>
                <a:spcPts val="600"/>
              </a:spcBef>
              <a:buChar char="•"/>
              <a:defRPr sz="1800"/>
            </a:pPr>
            <a:r>
              <a:rPr sz="2592" dirty="0">
                <a:latin typeface="Wingdings 3"/>
                <a:ea typeface="Wingdings 3"/>
                <a:cs typeface="Wingdings 3"/>
                <a:sym typeface="Wingdings 3"/>
              </a:rPr>
              <a:t></a:t>
            </a:r>
            <a:r>
              <a:rPr sz="2592" b="1" dirty="0"/>
              <a:t>induction and activation of </a:t>
            </a:r>
            <a:r>
              <a:rPr sz="2592" b="1" dirty="0">
                <a:solidFill>
                  <a:srgbClr val="FF0000"/>
                </a:solidFill>
              </a:rPr>
              <a:t>nuclear regulatory factors </a:t>
            </a:r>
            <a:r>
              <a:rPr sz="2592" b="1" dirty="0"/>
              <a:t>that initiate </a:t>
            </a:r>
            <a:r>
              <a:rPr sz="2592" b="1" dirty="0">
                <a:solidFill>
                  <a:srgbClr val="FF0000"/>
                </a:solidFill>
              </a:rPr>
              <a:t>DNA transcription</a:t>
            </a:r>
          </a:p>
          <a:p>
            <a:pPr marL="277748" lvl="0" indent="-277748" defTabSz="877823">
              <a:lnSpc>
                <a:spcPct val="80000"/>
              </a:lnSpc>
              <a:spcBef>
                <a:spcPts val="600"/>
              </a:spcBef>
              <a:buChar char="•"/>
              <a:defRPr sz="1800"/>
            </a:pPr>
            <a:r>
              <a:rPr sz="2592" dirty="0">
                <a:latin typeface="Wingdings 3"/>
                <a:ea typeface="Wingdings 3"/>
                <a:cs typeface="Wingdings 3"/>
                <a:sym typeface="Wingdings 3"/>
              </a:rPr>
              <a:t></a:t>
            </a:r>
            <a:r>
              <a:rPr sz="2592" b="1" dirty="0"/>
              <a:t>progression of the cell into the </a:t>
            </a:r>
            <a:r>
              <a:rPr sz="2592" b="1" dirty="0">
                <a:solidFill>
                  <a:srgbClr val="FF0000"/>
                </a:solidFill>
              </a:rPr>
              <a:t>cell cycle</a:t>
            </a:r>
            <a:r>
              <a:rPr sz="2592" b="1" dirty="0"/>
              <a:t>, resulting ultimately </a:t>
            </a:r>
            <a:r>
              <a:rPr sz="2592" b="1" dirty="0">
                <a:solidFill>
                  <a:srgbClr val="FF0000"/>
                </a:solidFill>
              </a:rPr>
              <a:t>in cell division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898989"/>
                </a:solidFill>
              </a:rPr>
              <a:t>16</a:t>
            </a:fld>
            <a:endParaRPr sz="1200">
              <a:solidFill>
                <a:srgbClr val="898989"/>
              </a:solidFill>
            </a:endParaRPr>
          </a:p>
        </p:txBody>
      </p:sp>
      <p:pic>
        <p:nvPicPr>
          <p:cNvPr id="56" name="image3_w.jpg"/>
          <p:cNvPicPr/>
          <p:nvPr/>
        </p:nvPicPr>
        <p:blipFill>
          <a:blip r:embed="rId2">
            <a:extLst/>
          </a:blip>
          <a:stretch>
            <a:fillRect/>
          </a:stretch>
        </p:blipFill>
        <p:spPr>
          <a:xfrm>
            <a:off x="525543" y="0"/>
            <a:ext cx="8376184" cy="685800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b="1" u="sng"/>
            </a:lvl1pPr>
          </a:lstStyle>
          <a:p>
            <a:pPr lvl="0">
              <a:defRPr sz="1800" b="0" u="none"/>
            </a:pPr>
            <a:r>
              <a:rPr sz="4400" b="1" u="sng"/>
              <a:t>Growth Factors</a:t>
            </a:r>
          </a:p>
        </p:txBody>
      </p:sp>
      <p:sp>
        <p:nvSpPr>
          <p:cNvPr id="59" name="Shape 59"/>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80642" lvl="0" indent="-280642" defTabSz="886968">
              <a:lnSpc>
                <a:spcPct val="90000"/>
              </a:lnSpc>
              <a:spcBef>
                <a:spcPts val="600"/>
              </a:spcBef>
              <a:buChar char="•"/>
              <a:defRPr sz="1800"/>
            </a:pPr>
            <a:r>
              <a:rPr sz="2619" b="1" dirty="0"/>
              <a:t>All normal cells require </a:t>
            </a:r>
            <a:r>
              <a:rPr sz="2619" b="1" dirty="0">
                <a:solidFill>
                  <a:srgbClr val="FF0000"/>
                </a:solidFill>
              </a:rPr>
              <a:t>stimulation by growth factors </a:t>
            </a:r>
            <a:r>
              <a:rPr sz="2619" b="1" dirty="0"/>
              <a:t>to undergo </a:t>
            </a:r>
            <a:r>
              <a:rPr sz="2619" b="1" dirty="0">
                <a:solidFill>
                  <a:srgbClr val="FF0000"/>
                </a:solidFill>
              </a:rPr>
              <a:t>proliferation</a:t>
            </a:r>
            <a:r>
              <a:rPr sz="2619" b="1" dirty="0"/>
              <a:t>.</a:t>
            </a:r>
          </a:p>
          <a:p>
            <a:pPr marL="280642" lvl="0" indent="-280642" defTabSz="886968">
              <a:lnSpc>
                <a:spcPct val="90000"/>
              </a:lnSpc>
              <a:spcBef>
                <a:spcPts val="600"/>
              </a:spcBef>
              <a:buChar char="•"/>
              <a:defRPr sz="1800"/>
            </a:pPr>
            <a:r>
              <a:rPr sz="2619" b="1" u="sng" dirty="0"/>
              <a:t>Types :</a:t>
            </a:r>
          </a:p>
          <a:p>
            <a:pPr marL="280642" lvl="0" indent="-280642" defTabSz="886968">
              <a:lnSpc>
                <a:spcPct val="90000"/>
              </a:lnSpc>
              <a:spcBef>
                <a:spcPts val="600"/>
              </a:spcBef>
              <a:buChar char="•"/>
              <a:defRPr sz="1800"/>
            </a:pPr>
            <a:r>
              <a:rPr sz="2619" b="1" dirty="0"/>
              <a:t>1- </a:t>
            </a:r>
            <a:r>
              <a:rPr lang="en-US" sz="2619" b="1" dirty="0" smtClean="0">
                <a:solidFill>
                  <a:srgbClr val="FF0000"/>
                </a:solidFill>
              </a:rPr>
              <a:t>P</a:t>
            </a:r>
            <a:r>
              <a:rPr sz="2619" b="1" dirty="0" smtClean="0">
                <a:solidFill>
                  <a:srgbClr val="FF0000"/>
                </a:solidFill>
              </a:rPr>
              <a:t>aracrine action</a:t>
            </a:r>
            <a:r>
              <a:rPr lang="ar-SA" sz="2619" b="1" dirty="0" smtClean="0"/>
              <a:t>:</a:t>
            </a:r>
            <a:endParaRPr sz="2619" b="1" dirty="0"/>
          </a:p>
          <a:p>
            <a:pPr marL="332613" lvl="0" indent="-332613" defTabSz="886968">
              <a:lnSpc>
                <a:spcPct val="90000"/>
              </a:lnSpc>
              <a:spcBef>
                <a:spcPts val="600"/>
              </a:spcBef>
              <a:buSzTx/>
              <a:buNone/>
              <a:defRPr sz="1800"/>
            </a:pPr>
            <a:r>
              <a:rPr sz="2619" b="1" dirty="0"/>
              <a:t>    growth factors are made by one cell type and act on a neighboring cell to stimulate proliferation </a:t>
            </a:r>
          </a:p>
          <a:p>
            <a:pPr marL="332613" lvl="0" indent="-332613" defTabSz="886968">
              <a:lnSpc>
                <a:spcPct val="90000"/>
              </a:lnSpc>
              <a:spcBef>
                <a:spcPts val="600"/>
              </a:spcBef>
              <a:buSzTx/>
              <a:buNone/>
              <a:defRPr sz="1800"/>
            </a:pPr>
            <a:r>
              <a:rPr sz="2619" b="1" dirty="0"/>
              <a:t>   </a:t>
            </a:r>
            <a:r>
              <a:rPr sz="2619" b="1" dirty="0" smtClean="0"/>
              <a:t>2-</a:t>
            </a:r>
            <a:r>
              <a:rPr lang="ar-SA" sz="2619" b="1" dirty="0" smtClean="0"/>
              <a:t> </a:t>
            </a:r>
            <a:r>
              <a:rPr lang="en-US" sz="2619" b="1" dirty="0" smtClean="0">
                <a:solidFill>
                  <a:srgbClr val="FF0000"/>
                </a:solidFill>
              </a:rPr>
              <a:t>A</a:t>
            </a:r>
            <a:r>
              <a:rPr sz="2619" b="1" dirty="0" smtClean="0">
                <a:solidFill>
                  <a:srgbClr val="FF0000"/>
                </a:solidFill>
              </a:rPr>
              <a:t>utocrine action</a:t>
            </a:r>
            <a:r>
              <a:rPr lang="ar-SA" sz="2619" b="1" dirty="0" smtClean="0">
                <a:solidFill>
                  <a:srgbClr val="FF0000"/>
                </a:solidFill>
              </a:rPr>
              <a:t>:</a:t>
            </a:r>
            <a:endParaRPr sz="2619" b="1" dirty="0">
              <a:solidFill>
                <a:srgbClr val="FF0000"/>
              </a:solidFill>
            </a:endParaRPr>
          </a:p>
          <a:p>
            <a:pPr marL="332613" lvl="0" indent="-332613" defTabSz="886968">
              <a:lnSpc>
                <a:spcPct val="90000"/>
              </a:lnSpc>
              <a:spcBef>
                <a:spcPts val="600"/>
              </a:spcBef>
              <a:buSzTx/>
              <a:buNone/>
              <a:defRPr sz="1800"/>
            </a:pPr>
            <a:r>
              <a:rPr sz="2619" b="1" dirty="0"/>
              <a:t>    Many cancer cells acquire growth self-sufficiency by acquiring the ability to synthesize the same growth factors to which they are responsive.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b="1" u="sng"/>
            </a:lvl1pPr>
          </a:lstStyle>
          <a:p>
            <a:pPr lvl="0">
              <a:defRPr sz="1800" b="0" u="none"/>
            </a:pPr>
            <a:r>
              <a:rPr sz="4400" b="1" u="sng"/>
              <a:t>Growth Factor Receptors</a:t>
            </a:r>
          </a:p>
        </p:txBody>
      </p:sp>
      <p:sp>
        <p:nvSpPr>
          <p:cNvPr id="62" name="Shape 62"/>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har char="•"/>
              <a:defRPr sz="1800"/>
            </a:pPr>
            <a:r>
              <a:rPr sz="3200" b="1" dirty="0"/>
              <a:t>Mutant </a:t>
            </a:r>
            <a:r>
              <a:rPr sz="3200" b="1" dirty="0">
                <a:solidFill>
                  <a:srgbClr val="FF0000"/>
                </a:solidFill>
              </a:rPr>
              <a:t>receptor proteins deliver continuous </a:t>
            </a:r>
            <a:r>
              <a:rPr sz="3200" b="1" dirty="0"/>
              <a:t>mitogenic signals to cells, </a:t>
            </a:r>
            <a:r>
              <a:rPr sz="3200" b="1" dirty="0">
                <a:solidFill>
                  <a:srgbClr val="FF0000"/>
                </a:solidFill>
              </a:rPr>
              <a:t>even in the absence </a:t>
            </a:r>
            <a:r>
              <a:rPr sz="3200" b="1" dirty="0"/>
              <a:t>of the growth factor in the environment. </a:t>
            </a:r>
          </a:p>
          <a:p>
            <a:pPr lvl="0">
              <a:buChar char="•"/>
              <a:defRPr sz="1800"/>
            </a:pPr>
            <a:r>
              <a:rPr lang="en-US" sz="3200" b="1" dirty="0" smtClean="0">
                <a:solidFill>
                  <a:srgbClr val="FF0000"/>
                </a:solidFill>
              </a:rPr>
              <a:t>O</a:t>
            </a:r>
            <a:r>
              <a:rPr sz="3200" b="1" dirty="0" smtClean="0">
                <a:solidFill>
                  <a:srgbClr val="FF0000"/>
                </a:solidFill>
              </a:rPr>
              <a:t>verexpression </a:t>
            </a:r>
            <a:r>
              <a:rPr sz="3200" b="1" dirty="0">
                <a:solidFill>
                  <a:srgbClr val="FF0000"/>
                </a:solidFill>
              </a:rPr>
              <a:t>of growth factor receptors </a:t>
            </a:r>
            <a:r>
              <a:rPr sz="3200" b="1" dirty="0"/>
              <a:t>can render cancer cells hyper-responsive to levels of the growth factor that would not normally trigger proliferation.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dirty="0"/>
          </a:p>
        </p:txBody>
      </p:sp>
      <p:sp>
        <p:nvSpPr>
          <p:cNvPr id="65" name="Shape 65"/>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29184" lvl="0" indent="-329184" defTabSz="877823">
              <a:buChar char="•"/>
              <a:defRPr sz="1800"/>
            </a:pPr>
            <a:r>
              <a:rPr sz="3072" dirty="0" err="1" smtClean="0"/>
              <a:t>E.g</a:t>
            </a:r>
            <a:r>
              <a:rPr lang="ar-SA" sz="3072" dirty="0"/>
              <a:t>:</a:t>
            </a:r>
            <a:endParaRPr sz="3072" dirty="0"/>
          </a:p>
          <a:p>
            <a:pPr marL="329184" lvl="0" indent="-329184" defTabSz="877823">
              <a:buChar char="•"/>
              <a:defRPr sz="1800"/>
            </a:pPr>
            <a:r>
              <a:rPr lang="en-US" sz="3072" dirty="0" smtClean="0"/>
              <a:t>O</a:t>
            </a:r>
            <a:r>
              <a:rPr sz="3072" dirty="0" smtClean="0"/>
              <a:t>verexpression </a:t>
            </a:r>
            <a:r>
              <a:rPr sz="3072" dirty="0"/>
              <a:t>involve the </a:t>
            </a:r>
            <a:r>
              <a:rPr sz="3072" dirty="0">
                <a:solidFill>
                  <a:srgbClr val="FF0000"/>
                </a:solidFill>
              </a:rPr>
              <a:t>epidermal growth factor (EGF) receptor family</a:t>
            </a:r>
            <a:r>
              <a:rPr sz="3072" dirty="0"/>
              <a:t>. </a:t>
            </a:r>
            <a:r>
              <a:rPr sz="3072" b="1" i="1" dirty="0" smtClean="0">
                <a:solidFill>
                  <a:srgbClr val="FF0000"/>
                </a:solidFill>
              </a:rPr>
              <a:t>ERBB1</a:t>
            </a:r>
            <a:r>
              <a:rPr lang="ar-SA" sz="3072" b="1" i="1" dirty="0" smtClean="0">
                <a:solidFill>
                  <a:srgbClr val="FF0000"/>
                </a:solidFill>
              </a:rPr>
              <a:t>.</a:t>
            </a:r>
            <a:endParaRPr sz="3072" b="1" i="1" dirty="0">
              <a:solidFill>
                <a:srgbClr val="FF0000"/>
              </a:solidFill>
            </a:endParaRPr>
          </a:p>
          <a:p>
            <a:pPr marL="329184" lvl="0" indent="-329184" defTabSz="877823">
              <a:buChar char="•"/>
              <a:defRPr sz="1800"/>
            </a:pPr>
            <a:r>
              <a:rPr sz="3072" dirty="0"/>
              <a:t>the EGF </a:t>
            </a:r>
            <a:r>
              <a:rPr sz="3072" dirty="0" smtClean="0"/>
              <a:t>receptor, is overexpressed </a:t>
            </a:r>
            <a:r>
              <a:rPr sz="3072" dirty="0" smtClean="0">
                <a:solidFill>
                  <a:srgbClr val="FF0000"/>
                </a:solidFill>
              </a:rPr>
              <a:t>in 80% </a:t>
            </a:r>
            <a:r>
              <a:rPr sz="3072" dirty="0" smtClean="0"/>
              <a:t>of </a:t>
            </a:r>
            <a:r>
              <a:rPr sz="3072" b="1" dirty="0" smtClean="0"/>
              <a:t>squamous cell </a:t>
            </a:r>
            <a:r>
              <a:rPr sz="3072" b="1" dirty="0"/>
              <a:t>carcinomas of the lung</a:t>
            </a:r>
            <a:r>
              <a:rPr sz="3072" dirty="0"/>
              <a:t>. </a:t>
            </a:r>
          </a:p>
          <a:p>
            <a:pPr marL="329184" lvl="0" indent="-329184" defTabSz="877823">
              <a:buChar char="•"/>
              <a:defRPr sz="1800"/>
            </a:pPr>
            <a:r>
              <a:rPr sz="3072" dirty="0"/>
              <a:t>In </a:t>
            </a:r>
            <a:r>
              <a:rPr sz="3072" dirty="0">
                <a:solidFill>
                  <a:srgbClr val="FF0000"/>
                </a:solidFill>
              </a:rPr>
              <a:t>50% </a:t>
            </a:r>
            <a:r>
              <a:rPr sz="3072" dirty="0"/>
              <a:t>or more of </a:t>
            </a:r>
            <a:r>
              <a:rPr sz="3072" b="1" dirty="0"/>
              <a:t>glioblastomas</a:t>
            </a:r>
            <a:r>
              <a:rPr sz="3072" dirty="0"/>
              <a:t>. </a:t>
            </a:r>
          </a:p>
          <a:p>
            <a:pPr marL="329184" lvl="0" indent="-329184" defTabSz="877823">
              <a:buChar char="•"/>
              <a:defRPr sz="1800"/>
            </a:pPr>
            <a:r>
              <a:rPr sz="3072" dirty="0"/>
              <a:t>In </a:t>
            </a:r>
            <a:r>
              <a:rPr sz="3072" dirty="0">
                <a:solidFill>
                  <a:srgbClr val="FF0000"/>
                </a:solidFill>
              </a:rPr>
              <a:t>80-100% of epithelial tumors </a:t>
            </a:r>
            <a:r>
              <a:rPr sz="3072" dirty="0"/>
              <a:t>of the </a:t>
            </a:r>
            <a:r>
              <a:rPr sz="3072" b="1" dirty="0"/>
              <a:t>head and neck.</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body" idx="4294967295"/>
          </p:nvPr>
        </p:nvSpPr>
        <p:spPr>
          <a:xfrm>
            <a:off x="457200" y="354842"/>
            <a:ext cx="8229600" cy="57713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rtl="0">
              <a:buChar char="•"/>
              <a:defRPr sz="1800"/>
            </a:pPr>
            <a:r>
              <a:rPr sz="3200" dirty="0" smtClean="0">
                <a:solidFill>
                  <a:srgbClr val="FF0000"/>
                </a:solidFill>
              </a:rPr>
              <a:t>Non</a:t>
            </a:r>
            <a:r>
              <a:rPr lang="ar-SA" sz="1800" dirty="0" smtClean="0">
                <a:solidFill>
                  <a:srgbClr val="FF0000"/>
                </a:solidFill>
              </a:rPr>
              <a:t>-</a:t>
            </a:r>
            <a:r>
              <a:rPr sz="3200" dirty="0" smtClean="0">
                <a:solidFill>
                  <a:srgbClr val="FF0000"/>
                </a:solidFill>
              </a:rPr>
              <a:t>lethal </a:t>
            </a:r>
            <a:r>
              <a:rPr sz="3200" dirty="0">
                <a:solidFill>
                  <a:srgbClr val="FF0000"/>
                </a:solidFill>
              </a:rPr>
              <a:t>genetic </a:t>
            </a:r>
            <a:r>
              <a:rPr sz="3200" dirty="0"/>
              <a:t>damage lies at the heart of carcinogenesis. </a:t>
            </a:r>
          </a:p>
          <a:p>
            <a:pPr lvl="0" rtl="0">
              <a:buChar char="•"/>
              <a:defRPr sz="1800"/>
            </a:pPr>
            <a:r>
              <a:rPr sz="3200" dirty="0" smtClean="0"/>
              <a:t>Mutation </a:t>
            </a:r>
            <a:r>
              <a:rPr sz="3200" dirty="0"/>
              <a:t>may be acquired by the action of </a:t>
            </a:r>
            <a:r>
              <a:rPr sz="3200" dirty="0">
                <a:solidFill>
                  <a:srgbClr val="FF0000"/>
                </a:solidFill>
              </a:rPr>
              <a:t>environmental agents</a:t>
            </a:r>
            <a:r>
              <a:rPr sz="3200" dirty="0"/>
              <a:t>, such as chemicals, radiation, or viruses, or it may be </a:t>
            </a:r>
            <a:r>
              <a:rPr sz="3200" dirty="0">
                <a:solidFill>
                  <a:srgbClr val="FF0000"/>
                </a:solidFill>
              </a:rPr>
              <a:t>inherited</a:t>
            </a:r>
            <a:r>
              <a:rPr sz="3200" dirty="0"/>
              <a:t> in the germ line</a:t>
            </a:r>
            <a:r>
              <a:rPr sz="3200" dirty="0" smtClean="0"/>
              <a:t>.</a:t>
            </a:r>
            <a:endParaRPr lang="ar-SA" sz="3200" dirty="0" smtClean="0"/>
          </a:p>
          <a:p>
            <a:pPr rtl="0">
              <a:buFont typeface="Arial"/>
              <a:buChar char="•"/>
              <a:defRPr sz="1800"/>
            </a:pPr>
            <a:r>
              <a:rPr lang="en-US" sz="2800" b="1" dirty="0"/>
              <a:t>The </a:t>
            </a:r>
            <a:r>
              <a:rPr lang="en-US" sz="2800" b="1" dirty="0">
                <a:solidFill>
                  <a:srgbClr val="FF0000"/>
                </a:solidFill>
              </a:rPr>
              <a:t>genetic hypothesis of cancer </a:t>
            </a:r>
            <a:r>
              <a:rPr lang="en-US" sz="2800" b="1" dirty="0"/>
              <a:t>implies that a tumor mass results from the clonal expansion of a single progenitor cell that has incurred genetic damage (i.e., </a:t>
            </a:r>
            <a:r>
              <a:rPr lang="en-US" sz="2800" b="1" dirty="0">
                <a:solidFill>
                  <a:srgbClr val="FF0000"/>
                </a:solidFill>
              </a:rPr>
              <a:t>tumors are monoclonal</a:t>
            </a:r>
            <a:r>
              <a:rPr lang="en-US" sz="2800" b="1" dirty="0"/>
              <a:t>)</a:t>
            </a:r>
            <a:r>
              <a:rPr lang="en-US" sz="2800" b="1" dirty="0"/>
              <a: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a:p>
        </p:txBody>
      </p:sp>
      <p:sp>
        <p:nvSpPr>
          <p:cNvPr id="68" name="Shape 68"/>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har char="•"/>
              <a:defRPr sz="1800"/>
            </a:pPr>
            <a:r>
              <a:rPr sz="3200" i="1" dirty="0">
                <a:solidFill>
                  <a:srgbClr val="FF0000"/>
                </a:solidFill>
              </a:rPr>
              <a:t>HER2/NEU (ERBB2),</a:t>
            </a:r>
            <a:r>
              <a:rPr sz="3200" dirty="0">
                <a:solidFill>
                  <a:srgbClr val="FF0000"/>
                </a:solidFill>
              </a:rPr>
              <a:t> </a:t>
            </a:r>
            <a:r>
              <a:rPr sz="3200" dirty="0"/>
              <a:t>is amplified in 25-30% of breast cancers and adenocarcinomas of the lung, ovary, and salivary glands. </a:t>
            </a:r>
          </a:p>
          <a:p>
            <a:pPr lvl="0">
              <a:buChar char="•"/>
              <a:defRPr sz="1800"/>
            </a:pPr>
            <a:r>
              <a:rPr sz="3200" dirty="0"/>
              <a:t>These tumors are exquisitely sensitive to the mitogenic effects of </a:t>
            </a:r>
            <a:r>
              <a:rPr sz="3200" dirty="0">
                <a:solidFill>
                  <a:srgbClr val="FF0000"/>
                </a:solidFill>
              </a:rPr>
              <a:t>small amounts </a:t>
            </a:r>
            <a:r>
              <a:rPr sz="3200" dirty="0"/>
              <a:t>of growth factors</a:t>
            </a:r>
          </a:p>
          <a:p>
            <a:pPr lvl="0">
              <a:buChar char="•"/>
              <a:defRPr sz="1800"/>
            </a:pPr>
            <a:r>
              <a:rPr sz="2800" dirty="0"/>
              <a:t>High level </a:t>
            </a:r>
            <a:r>
              <a:rPr sz="2800" dirty="0"/>
              <a:t>of </a:t>
            </a:r>
            <a:r>
              <a:rPr lang="en-US" sz="2800" dirty="0"/>
              <a:t>HER2/NEU</a:t>
            </a:r>
            <a:r>
              <a:rPr sz="2800" dirty="0"/>
              <a:t> </a:t>
            </a:r>
            <a:r>
              <a:rPr sz="2800" dirty="0"/>
              <a:t>protein in breast cancer cells is a </a:t>
            </a:r>
            <a:r>
              <a:rPr sz="2800" dirty="0">
                <a:solidFill>
                  <a:srgbClr val="FF0000"/>
                </a:solidFill>
              </a:rPr>
              <a:t>poor prognosis</a:t>
            </a:r>
            <a:r>
              <a:rPr sz="2800" dirty="0"/>
              <a:t>.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a:p>
        </p:txBody>
      </p:sp>
      <p:sp>
        <p:nvSpPr>
          <p:cNvPr id="71" name="Shape 71"/>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har char="•"/>
              <a:defRPr sz="1800"/>
            </a:pPr>
            <a:r>
              <a:rPr sz="3200" dirty="0"/>
              <a:t>The significance of </a:t>
            </a:r>
            <a:r>
              <a:rPr sz="3200" i="1" dirty="0"/>
              <a:t>HER2/NEU</a:t>
            </a:r>
            <a:r>
              <a:rPr sz="3200" dirty="0"/>
              <a:t> in the pathogenesis of breast cancers is illustrated by the clinical benefit derived from blocking the extracellular domain of this receptor with </a:t>
            </a:r>
            <a:r>
              <a:rPr sz="3200" dirty="0">
                <a:solidFill>
                  <a:srgbClr val="FF0000"/>
                </a:solidFill>
              </a:rPr>
              <a:t>anti-</a:t>
            </a:r>
            <a:r>
              <a:rPr sz="3200" i="1" dirty="0">
                <a:solidFill>
                  <a:srgbClr val="FF0000"/>
                </a:solidFill>
              </a:rPr>
              <a:t>HER2/NEU</a:t>
            </a:r>
            <a:r>
              <a:rPr sz="3200" dirty="0">
                <a:solidFill>
                  <a:srgbClr val="FF0000"/>
                </a:solidFill>
              </a:rPr>
              <a:t> antibodies</a:t>
            </a:r>
            <a:r>
              <a:rPr sz="3200" dirty="0"/>
              <a:t>. </a:t>
            </a:r>
          </a:p>
          <a:p>
            <a:pPr lvl="0">
              <a:buChar char="•"/>
              <a:defRPr sz="1800"/>
            </a:pPr>
            <a:r>
              <a:rPr sz="3200" dirty="0"/>
              <a:t>Treatment of breast cancer with anti-HER2</a:t>
            </a:r>
            <a:r>
              <a:rPr sz="3200" i="1" dirty="0"/>
              <a:t>/</a:t>
            </a:r>
            <a:r>
              <a:rPr sz="3200" dirty="0"/>
              <a:t>NEU antibody </a:t>
            </a:r>
            <a:r>
              <a:rPr sz="3200" b="1" dirty="0">
                <a:solidFill>
                  <a:srgbClr val="FF0000"/>
                </a:solidFill>
              </a:rPr>
              <a:t>(</a:t>
            </a:r>
            <a:r>
              <a:rPr sz="3200" b="1" dirty="0" err="1" smtClean="0">
                <a:solidFill>
                  <a:srgbClr val="FF0000"/>
                </a:solidFill>
              </a:rPr>
              <a:t>herciptin</a:t>
            </a:r>
            <a:r>
              <a:rPr sz="3200" b="1" dirty="0" smtClean="0">
                <a:solidFill>
                  <a:srgbClr val="FF0000"/>
                </a:solidFill>
              </a:rPr>
              <a:t>) </a:t>
            </a:r>
            <a:r>
              <a:rPr sz="3200" dirty="0"/>
              <a:t>proved to be clinically effective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b="1"/>
            </a:lvl1pPr>
          </a:lstStyle>
          <a:p>
            <a:pPr lvl="0">
              <a:defRPr sz="1800" b="0"/>
            </a:pPr>
            <a:r>
              <a:rPr sz="4400" b="1"/>
              <a:t>Signal-Transducing Proteins</a:t>
            </a:r>
          </a:p>
        </p:txBody>
      </p:sp>
      <p:sp>
        <p:nvSpPr>
          <p:cNvPr id="74" name="Shape 74"/>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89321" lvl="0" indent="-289321">
              <a:lnSpc>
                <a:spcPct val="80000"/>
              </a:lnSpc>
              <a:spcBef>
                <a:spcPts val="600"/>
              </a:spcBef>
              <a:buChar char="•"/>
              <a:defRPr sz="1800"/>
            </a:pPr>
            <a:r>
              <a:rPr sz="2700" dirty="0"/>
              <a:t>These signaling molecules </a:t>
            </a:r>
            <a:r>
              <a:rPr sz="2700" b="1" dirty="0"/>
              <a:t>couple growth factor receptors to their nuclear targets</a:t>
            </a:r>
            <a:r>
              <a:rPr sz="2700" dirty="0"/>
              <a:t>. </a:t>
            </a:r>
          </a:p>
          <a:p>
            <a:pPr marL="289321" lvl="0" indent="-289321">
              <a:lnSpc>
                <a:spcPct val="80000"/>
              </a:lnSpc>
              <a:spcBef>
                <a:spcPts val="600"/>
              </a:spcBef>
              <a:buChar char="•"/>
              <a:defRPr sz="1800"/>
            </a:pPr>
            <a:r>
              <a:rPr sz="2700" dirty="0"/>
              <a:t>Many such signaling proteins are associated with the inner leaflet of the plasma membrane, where they receive signals from activated growth factor receptors and transmit them to the nucleus, either through </a:t>
            </a:r>
            <a:r>
              <a:rPr sz="2700" b="1" dirty="0"/>
              <a:t>second messengers </a:t>
            </a:r>
            <a:r>
              <a:rPr sz="2700" dirty="0"/>
              <a:t>or through a </a:t>
            </a:r>
            <a:r>
              <a:rPr sz="2700" b="1" dirty="0"/>
              <a:t>cascade of phosphorylation and activation of signal transduction molecules. </a:t>
            </a:r>
          </a:p>
          <a:p>
            <a:pPr marL="289321" lvl="0" indent="-289321">
              <a:lnSpc>
                <a:spcPct val="80000"/>
              </a:lnSpc>
              <a:spcBef>
                <a:spcPts val="600"/>
              </a:spcBef>
              <a:buChar char="•"/>
              <a:defRPr sz="1800"/>
            </a:pPr>
            <a:r>
              <a:rPr sz="2700" dirty="0"/>
              <a:t>Two important members in this category </a:t>
            </a:r>
            <a:r>
              <a:rPr sz="2700" dirty="0" smtClean="0"/>
              <a:t>are</a:t>
            </a:r>
            <a:r>
              <a:rPr lang="ar-SA" sz="2700" dirty="0" smtClean="0"/>
              <a:t>:</a:t>
            </a:r>
            <a:r>
              <a:rPr sz="2700" dirty="0" smtClean="0"/>
              <a:t> </a:t>
            </a:r>
            <a:endParaRPr sz="2700" dirty="0"/>
          </a:p>
          <a:p>
            <a:pPr marL="289321" lvl="0" indent="-289321">
              <a:lnSpc>
                <a:spcPct val="80000"/>
              </a:lnSpc>
              <a:spcBef>
                <a:spcPts val="600"/>
              </a:spcBef>
              <a:buChar char="•"/>
              <a:defRPr sz="1800"/>
            </a:pPr>
            <a:r>
              <a:rPr sz="2700" i="1" dirty="0"/>
              <a:t>1-RAS</a:t>
            </a:r>
            <a:r>
              <a:rPr sz="2700" dirty="0"/>
              <a:t>  </a:t>
            </a:r>
            <a:r>
              <a:rPr sz="2700" dirty="0" smtClean="0"/>
              <a:t>gene</a:t>
            </a:r>
            <a:r>
              <a:rPr lang="ar-SA" sz="2700" dirty="0" smtClean="0"/>
              <a:t>.</a:t>
            </a:r>
            <a:endParaRPr sz="2700" dirty="0"/>
          </a:p>
          <a:p>
            <a:pPr marL="289321" lvl="0" indent="-289321">
              <a:lnSpc>
                <a:spcPct val="80000"/>
              </a:lnSpc>
              <a:spcBef>
                <a:spcPts val="600"/>
              </a:spcBef>
              <a:buChar char="•"/>
              <a:defRPr sz="1800"/>
            </a:pPr>
            <a:r>
              <a:rPr sz="2700" i="1" dirty="0"/>
              <a:t>2-ABL </a:t>
            </a:r>
            <a:r>
              <a:rPr sz="2700" i="1" dirty="0" smtClean="0"/>
              <a:t>gene</a:t>
            </a:r>
            <a:r>
              <a:rPr lang="ar-SA" sz="2700" i="1" dirty="0" smtClean="0"/>
              <a:t>.</a:t>
            </a:r>
            <a:endParaRPr sz="2700" i="1"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a:p>
        </p:txBody>
      </p:sp>
      <p:sp>
        <p:nvSpPr>
          <p:cNvPr id="77" name="Shape 77"/>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21468" lvl="0" indent="-321468">
              <a:lnSpc>
                <a:spcPct val="80000"/>
              </a:lnSpc>
              <a:buChar char="•"/>
              <a:defRPr sz="1800"/>
            </a:pPr>
            <a:r>
              <a:rPr sz="3400" b="1" i="1" dirty="0">
                <a:solidFill>
                  <a:srgbClr val="FF0000"/>
                </a:solidFill>
              </a:rPr>
              <a:t>RAS</a:t>
            </a:r>
            <a:r>
              <a:rPr sz="3000" dirty="0"/>
              <a:t> is the </a:t>
            </a:r>
            <a:r>
              <a:rPr sz="3000" dirty="0">
                <a:solidFill>
                  <a:srgbClr val="FF0000"/>
                </a:solidFill>
              </a:rPr>
              <a:t>most commonly </a:t>
            </a:r>
            <a:r>
              <a:rPr sz="3000" dirty="0"/>
              <a:t>mutated proto-oncogene in human tumors.</a:t>
            </a:r>
          </a:p>
          <a:p>
            <a:pPr marL="321468" lvl="0" indent="-321468">
              <a:lnSpc>
                <a:spcPct val="80000"/>
              </a:lnSpc>
              <a:buChar char="•"/>
              <a:defRPr sz="1800"/>
            </a:pPr>
            <a:r>
              <a:rPr sz="3000" dirty="0"/>
              <a:t>Approximately </a:t>
            </a:r>
            <a:r>
              <a:rPr sz="3000" dirty="0">
                <a:solidFill>
                  <a:srgbClr val="FF0000"/>
                </a:solidFill>
              </a:rPr>
              <a:t>30% </a:t>
            </a:r>
            <a:r>
              <a:rPr sz="3000" dirty="0"/>
              <a:t>of all human tumors contain mutated versions of the </a:t>
            </a:r>
            <a:r>
              <a:rPr sz="3000" i="1" dirty="0"/>
              <a:t>RAS</a:t>
            </a:r>
            <a:r>
              <a:rPr sz="3000" dirty="0"/>
              <a:t> </a:t>
            </a:r>
            <a:r>
              <a:rPr sz="3000" dirty="0" smtClean="0"/>
              <a:t>gene</a:t>
            </a:r>
            <a:r>
              <a:rPr lang="ar-SA" sz="3000" dirty="0" smtClean="0"/>
              <a:t>.</a:t>
            </a:r>
            <a:endParaRPr sz="3000" dirty="0"/>
          </a:p>
          <a:p>
            <a:pPr marL="321468" lvl="0" indent="-321468">
              <a:lnSpc>
                <a:spcPct val="80000"/>
              </a:lnSpc>
              <a:buChar char="•"/>
              <a:defRPr sz="1800"/>
            </a:pPr>
            <a:r>
              <a:rPr sz="3000" dirty="0"/>
              <a:t>The incidence is even </a:t>
            </a:r>
            <a:r>
              <a:rPr sz="3000" dirty="0">
                <a:solidFill>
                  <a:srgbClr val="FF0000"/>
                </a:solidFill>
              </a:rPr>
              <a:t>higher in some specific cancers</a:t>
            </a:r>
            <a:r>
              <a:rPr sz="3000" dirty="0"/>
              <a:t> (e.g., colon and pancreatic adenocarcinomas). </a:t>
            </a:r>
          </a:p>
          <a:p>
            <a:pPr marL="321468" lvl="0" indent="-321468">
              <a:lnSpc>
                <a:spcPct val="80000"/>
              </a:lnSpc>
              <a:buChar char="•"/>
              <a:defRPr sz="1800"/>
            </a:pPr>
            <a:r>
              <a:rPr sz="3000" dirty="0"/>
              <a:t>RAS is a member of a family of </a:t>
            </a:r>
            <a:r>
              <a:rPr sz="3000" b="1" dirty="0">
                <a:solidFill>
                  <a:srgbClr val="FF0000"/>
                </a:solidFill>
              </a:rPr>
              <a:t>small G proteins </a:t>
            </a:r>
            <a:r>
              <a:rPr sz="3000" dirty="0"/>
              <a:t>that bind </a:t>
            </a:r>
            <a:r>
              <a:rPr sz="3000" b="1" dirty="0"/>
              <a:t>guanosine nucleotides </a:t>
            </a:r>
            <a:r>
              <a:rPr sz="3000" dirty="0"/>
              <a:t>(guanosine triphosphate [GTP] and guanosine diphosphate [GDP]).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a:p>
        </p:txBody>
      </p:sp>
      <p:sp>
        <p:nvSpPr>
          <p:cNvPr id="80" name="Shape 80"/>
          <p:cNvSpPr>
            <a:spLocks noGrp="1"/>
          </p:cNvSpPr>
          <p:nvPr>
            <p:ph type="body" idx="4294967295"/>
          </p:nvPr>
        </p:nvSpPr>
        <p:spPr>
          <a:xfrm>
            <a:off x="457200" y="1600200"/>
            <a:ext cx="8229600" cy="4525963"/>
          </a:xfrm>
          <a:prstGeom prst="rect">
            <a:avLst/>
          </a:prstGeom>
          <a:ln w="12700">
            <a:miter lim="400000"/>
          </a:ln>
        </p:spPr>
        <p:txBody>
          <a:bodyPr lIns="0" tIns="0" rIns="0" bIns="0">
            <a:normAutofit/>
          </a:bodyPr>
          <a:lstStyle/>
          <a:p>
            <a:pPr lvl="0">
              <a:buChar char="•"/>
            </a:pPr>
            <a:endParaRPr/>
          </a:p>
        </p:txBody>
      </p:sp>
      <p:pic>
        <p:nvPicPr>
          <p:cNvPr id="81" name="showimage.jpg" descr="showimage"/>
          <p:cNvPicPr/>
          <p:nvPr/>
        </p:nvPicPr>
        <p:blipFill>
          <a:blip r:embed="rId2">
            <a:extLst/>
          </a:blip>
          <a:stretch>
            <a:fillRect/>
          </a:stretch>
        </p:blipFill>
        <p:spPr>
          <a:xfrm>
            <a:off x="144462" y="46037"/>
            <a:ext cx="8999538" cy="6964363"/>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a:p>
        </p:txBody>
      </p:sp>
      <p:sp>
        <p:nvSpPr>
          <p:cNvPr id="84" name="Shape 84"/>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21468" lvl="0" indent="-321468">
              <a:lnSpc>
                <a:spcPct val="90000"/>
              </a:lnSpc>
              <a:buChar char="•"/>
              <a:defRPr sz="1800"/>
            </a:pPr>
            <a:r>
              <a:rPr sz="3000" b="1" dirty="0"/>
              <a:t>The </a:t>
            </a:r>
            <a:r>
              <a:rPr sz="3400" b="1" i="1" dirty="0">
                <a:solidFill>
                  <a:srgbClr val="FF0000"/>
                </a:solidFill>
              </a:rPr>
              <a:t>ABL</a:t>
            </a:r>
            <a:r>
              <a:rPr sz="3400" b="1" dirty="0">
                <a:solidFill>
                  <a:srgbClr val="FF0000"/>
                </a:solidFill>
              </a:rPr>
              <a:t> </a:t>
            </a:r>
            <a:r>
              <a:rPr sz="3000" b="1" dirty="0"/>
              <a:t>proto-oncogene has tyrosine kinase activity that is dampened by internal negative regulatory domains. </a:t>
            </a:r>
          </a:p>
          <a:p>
            <a:pPr marL="321468" lvl="0" indent="-321468">
              <a:lnSpc>
                <a:spcPct val="90000"/>
              </a:lnSpc>
              <a:buChar char="•"/>
              <a:defRPr sz="1800"/>
            </a:pPr>
            <a:r>
              <a:rPr sz="3000" b="1" dirty="0"/>
              <a:t>In </a:t>
            </a:r>
            <a:r>
              <a:rPr sz="3000" b="1" dirty="0">
                <a:solidFill>
                  <a:srgbClr val="FF0000"/>
                </a:solidFill>
              </a:rPr>
              <a:t>chronic myeloid leukemia (CML) </a:t>
            </a:r>
            <a:r>
              <a:rPr sz="3000" b="1" dirty="0"/>
              <a:t>and </a:t>
            </a:r>
            <a:r>
              <a:rPr sz="3000" b="1" dirty="0">
                <a:solidFill>
                  <a:srgbClr val="FF0000"/>
                </a:solidFill>
              </a:rPr>
              <a:t>acute lymphocytic </a:t>
            </a:r>
            <a:r>
              <a:rPr sz="3000" b="1" dirty="0" smtClean="0">
                <a:solidFill>
                  <a:srgbClr val="FF0000"/>
                </a:solidFill>
              </a:rPr>
              <a:t>leukemias</a:t>
            </a:r>
            <a:r>
              <a:rPr lang="ar-SA" sz="3000" b="1" dirty="0">
                <a:solidFill>
                  <a:srgbClr val="FF0000"/>
                </a:solidFill>
              </a:rPr>
              <a:t>.</a:t>
            </a:r>
            <a:endParaRPr sz="3000" b="1" dirty="0">
              <a:solidFill>
                <a:srgbClr val="FF0000"/>
              </a:solidFill>
            </a:endParaRPr>
          </a:p>
          <a:p>
            <a:pPr marL="321468" lvl="0" indent="-321468">
              <a:lnSpc>
                <a:spcPct val="90000"/>
              </a:lnSpc>
              <a:buChar char="•"/>
              <a:defRPr sz="1800"/>
            </a:pPr>
            <a:r>
              <a:rPr sz="3000" b="1" i="1" dirty="0"/>
              <a:t>When ABL</a:t>
            </a:r>
            <a:r>
              <a:rPr sz="3000" b="1" dirty="0"/>
              <a:t> gene is translocated from its normal site on </a:t>
            </a:r>
            <a:r>
              <a:rPr sz="3000" b="1" dirty="0">
                <a:solidFill>
                  <a:srgbClr val="FF0000"/>
                </a:solidFill>
              </a:rPr>
              <a:t>chromosome 9</a:t>
            </a:r>
            <a:r>
              <a:rPr sz="3000" b="1" dirty="0"/>
              <a:t> to chromosome </a:t>
            </a:r>
            <a:r>
              <a:rPr sz="3000" b="1" dirty="0">
                <a:solidFill>
                  <a:srgbClr val="FF0000"/>
                </a:solidFill>
              </a:rPr>
              <a:t>22</a:t>
            </a:r>
            <a:r>
              <a:rPr sz="3000" b="1" dirty="0"/>
              <a:t>, where it fuses with part of the </a:t>
            </a:r>
            <a:r>
              <a:rPr sz="3000" b="1" dirty="0">
                <a:solidFill>
                  <a:srgbClr val="FF0000"/>
                </a:solidFill>
              </a:rPr>
              <a:t>breakpoint cluster region </a:t>
            </a:r>
            <a:r>
              <a:rPr sz="3000" b="1" i="1" dirty="0">
                <a:solidFill>
                  <a:srgbClr val="FF0000"/>
                </a:solidFill>
              </a:rPr>
              <a:t>(BCR)</a:t>
            </a:r>
            <a:r>
              <a:rPr sz="3000" b="1" dirty="0"/>
              <a:t> </a:t>
            </a:r>
            <a:r>
              <a:rPr sz="3000" b="1" dirty="0" smtClean="0"/>
              <a:t>gene= </a:t>
            </a:r>
            <a:r>
              <a:rPr sz="3500" b="1" dirty="0">
                <a:solidFill>
                  <a:srgbClr val="FF0000"/>
                </a:solidFill>
              </a:rPr>
              <a:t>Philadelphia (</a:t>
            </a:r>
            <a:r>
              <a:rPr sz="3500" b="1" dirty="0" err="1">
                <a:solidFill>
                  <a:srgbClr val="FF0000"/>
                </a:solidFill>
              </a:rPr>
              <a:t>Ph</a:t>
            </a:r>
            <a:r>
              <a:rPr sz="3500" b="1" dirty="0">
                <a:solidFill>
                  <a:srgbClr val="FF0000"/>
                </a:solidFill>
              </a:rPr>
              <a:t>) chromosome </a:t>
            </a:r>
            <a:r>
              <a:rPr sz="3000" b="1" dirty="0">
                <a:solidFill>
                  <a:srgbClr val="FF0000"/>
                </a:solidFill>
              </a:rPr>
              <a:t>.</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a:p>
        </p:txBody>
      </p:sp>
      <p:pic>
        <p:nvPicPr>
          <p:cNvPr id="87" name="image.png"/>
          <p:cNvPicPr/>
          <p:nvPr/>
        </p:nvPicPr>
        <p:blipFill>
          <a:blip r:embed="rId2">
            <a:extLst/>
          </a:blip>
          <a:stretch>
            <a:fillRect/>
          </a:stretch>
        </p:blipFill>
        <p:spPr>
          <a:xfrm>
            <a:off x="609600" y="228600"/>
            <a:ext cx="8153400" cy="6477000"/>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a:p>
        </p:txBody>
      </p:sp>
      <p:sp>
        <p:nvSpPr>
          <p:cNvPr id="90" name="Shape 90"/>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11824" lvl="0" indent="-311824" defTabSz="886968">
              <a:lnSpc>
                <a:spcPct val="80000"/>
              </a:lnSpc>
              <a:spcBef>
                <a:spcPts val="600"/>
              </a:spcBef>
              <a:buChar char="•"/>
              <a:defRPr sz="1800"/>
            </a:pPr>
            <a:r>
              <a:rPr sz="2910" b="1" dirty="0"/>
              <a:t>The </a:t>
            </a:r>
            <a:r>
              <a:rPr sz="2910" b="1" dirty="0">
                <a:solidFill>
                  <a:srgbClr val="FF0000"/>
                </a:solidFill>
              </a:rPr>
              <a:t>BCR-ABL hybrid protein </a:t>
            </a:r>
            <a:r>
              <a:rPr sz="2910" b="1" dirty="0"/>
              <a:t>has potent, unregulated tyrosine kinase activity, which activates several pathways, including the </a:t>
            </a:r>
            <a:r>
              <a:rPr sz="2910" b="1" i="1" dirty="0">
                <a:solidFill>
                  <a:srgbClr val="FF0000"/>
                </a:solidFill>
              </a:rPr>
              <a:t>RAS-RAF</a:t>
            </a:r>
            <a:r>
              <a:rPr sz="2910" b="1" dirty="0">
                <a:solidFill>
                  <a:srgbClr val="FF0000"/>
                </a:solidFill>
              </a:rPr>
              <a:t> </a:t>
            </a:r>
            <a:r>
              <a:rPr sz="2910" b="1" dirty="0"/>
              <a:t>cascade. </a:t>
            </a:r>
          </a:p>
          <a:p>
            <a:pPr marL="311824" lvl="0" indent="-311824" defTabSz="886968">
              <a:lnSpc>
                <a:spcPct val="80000"/>
              </a:lnSpc>
              <a:spcBef>
                <a:spcPts val="600"/>
              </a:spcBef>
              <a:buChar char="•"/>
              <a:defRPr sz="1800"/>
            </a:pPr>
            <a:r>
              <a:rPr sz="2910" b="1" dirty="0">
                <a:solidFill>
                  <a:srgbClr val="FF0000"/>
                </a:solidFill>
              </a:rPr>
              <a:t>Normal ABL </a:t>
            </a:r>
            <a:r>
              <a:rPr sz="2910" b="1" dirty="0"/>
              <a:t>protein localizes in the nucleus, where its role is to </a:t>
            </a:r>
            <a:r>
              <a:rPr sz="2910" b="1" dirty="0">
                <a:solidFill>
                  <a:srgbClr val="FF0000"/>
                </a:solidFill>
              </a:rPr>
              <a:t>promote apoptosis </a:t>
            </a:r>
            <a:r>
              <a:rPr sz="2910" b="1" dirty="0"/>
              <a:t>of cells that suffer DNA damage. </a:t>
            </a:r>
          </a:p>
          <a:p>
            <a:pPr marL="311824" lvl="0" indent="-311824" defTabSz="886968">
              <a:lnSpc>
                <a:spcPct val="80000"/>
              </a:lnSpc>
              <a:spcBef>
                <a:spcPts val="600"/>
              </a:spcBef>
              <a:buChar char="•"/>
              <a:defRPr sz="1800"/>
            </a:pPr>
            <a:r>
              <a:rPr sz="2910" b="1" dirty="0"/>
              <a:t>The </a:t>
            </a:r>
            <a:r>
              <a:rPr sz="2910" b="1" i="1" dirty="0">
                <a:solidFill>
                  <a:srgbClr val="FF0000"/>
                </a:solidFill>
              </a:rPr>
              <a:t>BCR-ABL</a:t>
            </a:r>
            <a:r>
              <a:rPr sz="2910" b="1" dirty="0">
                <a:solidFill>
                  <a:srgbClr val="FF0000"/>
                </a:solidFill>
              </a:rPr>
              <a:t> gene cannot perform </a:t>
            </a:r>
            <a:r>
              <a:rPr sz="2910" b="1" dirty="0"/>
              <a:t>this function, because it is </a:t>
            </a:r>
            <a:r>
              <a:rPr sz="2910" b="1" dirty="0">
                <a:solidFill>
                  <a:srgbClr val="FF0000"/>
                </a:solidFill>
              </a:rPr>
              <a:t>retained in the cytoplasm </a:t>
            </a:r>
            <a:r>
              <a:rPr sz="2910" b="1" dirty="0"/>
              <a:t>as a result of abnormal tyrosine kinase activity.</a:t>
            </a:r>
          </a:p>
          <a:p>
            <a:pPr marL="332613" lvl="0" indent="-332613" defTabSz="886968">
              <a:lnSpc>
                <a:spcPct val="80000"/>
              </a:lnSpc>
              <a:spcBef>
                <a:spcPts val="600"/>
              </a:spcBef>
              <a:buSzTx/>
              <a:buNone/>
              <a:defRPr sz="1800"/>
            </a:pPr>
            <a:r>
              <a:rPr sz="2910" b="1" dirty="0"/>
              <a:t>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b="1" u="sng"/>
            </a:lvl1pPr>
          </a:lstStyle>
          <a:p>
            <a:pPr lvl="0">
              <a:defRPr sz="1800" b="0" u="none"/>
            </a:pPr>
            <a:r>
              <a:rPr sz="4400" b="1" u="sng"/>
              <a:t>Nuclear Transcription Factors </a:t>
            </a:r>
          </a:p>
        </p:txBody>
      </p:sp>
      <p:sp>
        <p:nvSpPr>
          <p:cNvPr id="93" name="Shape 93"/>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har char="•"/>
              <a:defRPr sz="1800"/>
            </a:pPr>
            <a:r>
              <a:rPr sz="3200" b="1" i="1" dirty="0">
                <a:solidFill>
                  <a:srgbClr val="FF0000"/>
                </a:solidFill>
              </a:rPr>
              <a:t>Growth autonomy </a:t>
            </a:r>
            <a:r>
              <a:rPr sz="3200" b="1" i="1" dirty="0"/>
              <a:t>may occur as a consequence of mutations affecting genes that regulate transcription of DNA. </a:t>
            </a:r>
          </a:p>
          <a:p>
            <a:pPr lvl="0">
              <a:buChar char="•"/>
              <a:defRPr sz="1800"/>
            </a:pPr>
            <a:r>
              <a:rPr sz="3200" b="1" i="1" dirty="0">
                <a:solidFill>
                  <a:srgbClr val="FF0000"/>
                </a:solidFill>
              </a:rPr>
              <a:t>MYC, MYB, JUN, FOS, and REL oncogenes</a:t>
            </a:r>
            <a:r>
              <a:rPr sz="3200" b="1" i="1" dirty="0"/>
              <a:t>, function as transcription factors that regulate the expression of growth-promoting genes, such as </a:t>
            </a:r>
            <a:r>
              <a:rPr sz="3200" b="1" i="1" dirty="0">
                <a:solidFill>
                  <a:srgbClr val="FF0000"/>
                </a:solidFill>
              </a:rPr>
              <a:t>cyclins</a:t>
            </a:r>
            <a:r>
              <a:rPr sz="3200" dirty="0"/>
              <a:t>.</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a:p>
        </p:txBody>
      </p:sp>
      <p:sp>
        <p:nvSpPr>
          <p:cNvPr id="96" name="Shape 96"/>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p>
            <a:pPr lvl="0">
              <a:buChar char="•"/>
              <a:defRPr sz="1800"/>
            </a:pPr>
            <a:r>
              <a:rPr sz="2600" b="1" dirty="0"/>
              <a:t>the </a:t>
            </a:r>
            <a:r>
              <a:rPr sz="2600" b="1" i="1" dirty="0">
                <a:solidFill>
                  <a:srgbClr val="FF0000"/>
                </a:solidFill>
              </a:rPr>
              <a:t>MYC</a:t>
            </a:r>
            <a:r>
              <a:rPr sz="2600" b="1" dirty="0">
                <a:solidFill>
                  <a:srgbClr val="FF0000"/>
                </a:solidFill>
              </a:rPr>
              <a:t> gene </a:t>
            </a:r>
            <a:r>
              <a:rPr sz="2600" b="1" dirty="0"/>
              <a:t>is involved most commonly in human tumors. </a:t>
            </a:r>
          </a:p>
          <a:p>
            <a:pPr lvl="0">
              <a:buChar char="•"/>
              <a:defRPr sz="1800"/>
            </a:pPr>
            <a:r>
              <a:rPr sz="2600" b="1" dirty="0"/>
              <a:t>The </a:t>
            </a:r>
            <a:r>
              <a:rPr sz="2600" b="1" i="1" dirty="0"/>
              <a:t>MYC</a:t>
            </a:r>
            <a:r>
              <a:rPr sz="2600" b="1" dirty="0"/>
              <a:t> proto-oncogene is expressed in </a:t>
            </a:r>
            <a:r>
              <a:rPr sz="2600" b="1" dirty="0">
                <a:solidFill>
                  <a:srgbClr val="FF0000"/>
                </a:solidFill>
              </a:rPr>
              <a:t>virtually all </a:t>
            </a:r>
            <a:r>
              <a:rPr sz="2600" b="1" dirty="0" smtClean="0">
                <a:solidFill>
                  <a:srgbClr val="FF0000"/>
                </a:solidFill>
              </a:rPr>
              <a:t>cells</a:t>
            </a:r>
            <a:r>
              <a:rPr lang="en-US" sz="2600" b="1" dirty="0" smtClean="0">
                <a:solidFill>
                  <a:srgbClr val="FF0000"/>
                </a:solidFill>
              </a:rPr>
              <a:t>, </a:t>
            </a:r>
            <a:r>
              <a:rPr sz="2600" b="1" dirty="0" smtClean="0"/>
              <a:t>the </a:t>
            </a:r>
            <a:r>
              <a:rPr sz="2600" b="1" dirty="0"/>
              <a:t>MYC protein is induced rapidly when quiescent cells receive a signal to divide</a:t>
            </a:r>
            <a:r>
              <a:rPr sz="2600" b="1" dirty="0" smtClean="0"/>
              <a:t>.</a:t>
            </a:r>
            <a:endParaRPr lang="ar-SA" sz="2600" b="1" dirty="0" smtClean="0"/>
          </a:p>
          <a:p>
            <a:pPr lvl="0">
              <a:buChar char="•"/>
              <a:defRPr sz="1800"/>
            </a:pPr>
            <a:r>
              <a:rPr lang="en-US" sz="2600" b="1" dirty="0">
                <a:solidFill>
                  <a:srgbClr val="FF0000"/>
                </a:solidFill>
              </a:rPr>
              <a:t>In normal cells</a:t>
            </a:r>
            <a:r>
              <a:rPr lang="en-US" sz="2600" b="1" dirty="0"/>
              <a:t>, MYC levels decline to near basal level when the cell cycle begins.</a:t>
            </a:r>
          </a:p>
          <a:p>
            <a:pPr lvl="0">
              <a:buChar char="•"/>
              <a:defRPr sz="1800"/>
            </a:pPr>
            <a:r>
              <a:rPr lang="en-US" sz="2600" b="1" dirty="0">
                <a:solidFill>
                  <a:srgbClr val="FF0000"/>
                </a:solidFill>
              </a:rPr>
              <a:t>In contrast</a:t>
            </a:r>
            <a:r>
              <a:rPr lang="en-US" sz="2600" b="1" dirty="0"/>
              <a:t>, oncogenic versions of the </a:t>
            </a:r>
            <a:r>
              <a:rPr lang="en-US" sz="2600" b="1" i="1" dirty="0"/>
              <a:t>MYC</a:t>
            </a:r>
            <a:r>
              <a:rPr lang="en-US" sz="2600" b="1" dirty="0"/>
              <a:t> gene are associated </a:t>
            </a:r>
            <a:r>
              <a:rPr lang="en-US" sz="2600" b="1" dirty="0">
                <a:solidFill>
                  <a:srgbClr val="FF0000"/>
                </a:solidFill>
              </a:rPr>
              <a:t>with persistent expression </a:t>
            </a:r>
            <a:r>
              <a:rPr lang="en-US" sz="2600" b="1" dirty="0"/>
              <a:t>or </a:t>
            </a:r>
            <a:r>
              <a:rPr lang="en-US" sz="2600" b="1" dirty="0">
                <a:solidFill>
                  <a:srgbClr val="FF0000"/>
                </a:solidFill>
              </a:rPr>
              <a:t>overexpression</a:t>
            </a:r>
            <a:r>
              <a:rPr lang="en-US" sz="2600" b="1" dirty="0"/>
              <a:t>, contributing to sustained proliferation. </a:t>
            </a:r>
          </a:p>
          <a:p>
            <a:pPr lvl="0">
              <a:buChar char="•"/>
              <a:defRPr sz="1800"/>
            </a:pPr>
            <a:endParaRPr sz="2600" b="1"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body" idx="4294967295"/>
          </p:nvPr>
        </p:nvSpPr>
        <p:spPr>
          <a:xfrm>
            <a:off x="457200" y="982638"/>
            <a:ext cx="8229600" cy="536357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85762" lvl="0" indent="-385762" rtl="0">
              <a:spcBef>
                <a:spcPts val="800"/>
              </a:spcBef>
              <a:buChar char="•"/>
              <a:defRPr sz="1800"/>
            </a:pPr>
            <a:r>
              <a:rPr sz="3600" b="1" dirty="0">
                <a:solidFill>
                  <a:srgbClr val="FF0000"/>
                </a:solidFill>
              </a:rPr>
              <a:t>Four classes </a:t>
            </a:r>
            <a:r>
              <a:rPr sz="3600" b="1" dirty="0"/>
              <a:t>of normal regulatory genes are involved </a:t>
            </a:r>
            <a:r>
              <a:rPr sz="3600" b="1" dirty="0" smtClean="0"/>
              <a:t>:</a:t>
            </a:r>
          </a:p>
          <a:p>
            <a:pPr marL="1183821" lvl="1" indent="-742950" rtl="0">
              <a:spcBef>
                <a:spcPts val="800"/>
              </a:spcBef>
              <a:buFont typeface="+mj-lt"/>
              <a:buAutoNum type="arabicPeriod"/>
              <a:defRPr sz="1800"/>
            </a:pPr>
            <a:r>
              <a:rPr lang="en-US" sz="3600" b="1" dirty="0"/>
              <a:t>G</a:t>
            </a:r>
            <a:r>
              <a:rPr sz="3600" b="1" dirty="0" smtClean="0"/>
              <a:t>rowth-promoting proto-oncogenes</a:t>
            </a:r>
            <a:r>
              <a:rPr lang="en-US" sz="3600" b="1" dirty="0"/>
              <a:t>.</a:t>
            </a:r>
            <a:r>
              <a:rPr sz="3600" b="1" dirty="0" smtClean="0"/>
              <a:t> </a:t>
            </a:r>
            <a:endParaRPr lang="ar-SA" sz="3600" b="1" dirty="0" smtClean="0"/>
          </a:p>
          <a:p>
            <a:pPr marL="1183821" lvl="1" indent="-742950" rtl="0">
              <a:spcBef>
                <a:spcPts val="800"/>
              </a:spcBef>
              <a:buFont typeface="+mj-lt"/>
              <a:buAutoNum type="arabicPeriod"/>
              <a:defRPr sz="1800"/>
            </a:pPr>
            <a:r>
              <a:rPr lang="en-US" sz="3600" b="1" dirty="0" smtClean="0"/>
              <a:t>G</a:t>
            </a:r>
            <a:r>
              <a:rPr sz="3600" b="1" dirty="0" smtClean="0"/>
              <a:t>rowth-inhibiting tumor suppressor genes</a:t>
            </a:r>
            <a:r>
              <a:rPr lang="en-US" sz="3600" b="1" dirty="0" smtClean="0"/>
              <a:t>.</a:t>
            </a:r>
            <a:endParaRPr lang="ar-SA" sz="3600" b="1" dirty="0" smtClean="0"/>
          </a:p>
          <a:p>
            <a:pPr marL="1183821" lvl="1" indent="-742950" rtl="0">
              <a:spcBef>
                <a:spcPts val="800"/>
              </a:spcBef>
              <a:buFont typeface="+mj-lt"/>
              <a:buAutoNum type="arabicPeriod"/>
              <a:defRPr sz="1800"/>
            </a:pPr>
            <a:r>
              <a:rPr lang="en-US" sz="3600" b="1" dirty="0"/>
              <a:t>G</a:t>
            </a:r>
            <a:r>
              <a:rPr sz="3600" b="1" dirty="0" smtClean="0"/>
              <a:t>enes that regulate apoptosis</a:t>
            </a:r>
            <a:r>
              <a:rPr lang="en-US" sz="3600" b="1" dirty="0" smtClean="0"/>
              <a:t>.</a:t>
            </a:r>
            <a:endParaRPr lang="ar-SA" sz="3600" b="1" dirty="0" smtClean="0"/>
          </a:p>
          <a:p>
            <a:pPr marL="1183821" lvl="1" indent="-742950" rtl="0">
              <a:spcBef>
                <a:spcPts val="800"/>
              </a:spcBef>
              <a:buFont typeface="+mj-lt"/>
              <a:buAutoNum type="arabicPeriod"/>
              <a:defRPr sz="1800"/>
            </a:pPr>
            <a:r>
              <a:rPr lang="en-US" sz="3600" b="1" dirty="0"/>
              <a:t>G</a:t>
            </a:r>
            <a:r>
              <a:rPr sz="3600" b="1" dirty="0" smtClean="0"/>
              <a:t>enes involved in DNA</a:t>
            </a:r>
            <a:r>
              <a:rPr lang="en-US" sz="3600" b="1" dirty="0" smtClean="0"/>
              <a:t>.</a:t>
            </a:r>
            <a:endParaRPr sz="3600" b="1"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a:p>
        </p:txBody>
      </p:sp>
      <p:sp>
        <p:nvSpPr>
          <p:cNvPr id="102" name="Shape 102"/>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har char="•"/>
              <a:defRPr sz="1800"/>
            </a:pPr>
            <a:r>
              <a:rPr sz="3200" b="1" dirty="0"/>
              <a:t>Dysregulation of </a:t>
            </a:r>
            <a:r>
              <a:rPr sz="2600" b="1" dirty="0">
                <a:solidFill>
                  <a:srgbClr val="FF0000"/>
                </a:solidFill>
              </a:rPr>
              <a:t>the </a:t>
            </a:r>
            <a:r>
              <a:rPr lang="en-US" sz="2600" b="1" dirty="0" smtClean="0">
                <a:solidFill>
                  <a:srgbClr val="FF0000"/>
                </a:solidFill>
              </a:rPr>
              <a:t>C</a:t>
            </a:r>
            <a:r>
              <a:rPr lang="ar-SA" sz="2600" b="1" dirty="0" smtClean="0">
                <a:solidFill>
                  <a:srgbClr val="FF0000"/>
                </a:solidFill>
              </a:rPr>
              <a:t>-</a:t>
            </a:r>
            <a:r>
              <a:rPr sz="3200" b="1" i="1" dirty="0" smtClean="0">
                <a:solidFill>
                  <a:srgbClr val="FF0000"/>
                </a:solidFill>
              </a:rPr>
              <a:t>MYC</a:t>
            </a:r>
            <a:r>
              <a:rPr sz="3200" b="1" dirty="0" smtClean="0">
                <a:solidFill>
                  <a:srgbClr val="FF0000"/>
                </a:solidFill>
              </a:rPr>
              <a:t> </a:t>
            </a:r>
            <a:r>
              <a:rPr sz="3200" b="1" dirty="0">
                <a:solidFill>
                  <a:srgbClr val="FF0000"/>
                </a:solidFill>
              </a:rPr>
              <a:t>gene </a:t>
            </a:r>
            <a:r>
              <a:rPr sz="3200" b="1" dirty="0"/>
              <a:t>resulting from a </a:t>
            </a:r>
            <a:r>
              <a:rPr sz="3200" b="1" dirty="0">
                <a:solidFill>
                  <a:srgbClr val="FF0000"/>
                </a:solidFill>
              </a:rPr>
              <a:t>t(8;14) </a:t>
            </a:r>
            <a:r>
              <a:rPr sz="3200" b="1" dirty="0"/>
              <a:t>translocation occurs </a:t>
            </a:r>
            <a:r>
              <a:rPr sz="3200" b="1" dirty="0">
                <a:solidFill>
                  <a:srgbClr val="FF0000"/>
                </a:solidFill>
              </a:rPr>
              <a:t>in Burkitt lymphoma</a:t>
            </a:r>
            <a:r>
              <a:rPr sz="3200" b="1" dirty="0"/>
              <a:t>, a B-cell tumor. </a:t>
            </a:r>
          </a:p>
          <a:p>
            <a:pPr lvl="0">
              <a:buChar char="•"/>
              <a:defRPr sz="1800"/>
            </a:pPr>
            <a:r>
              <a:rPr sz="3200" b="1" i="1" dirty="0">
                <a:solidFill>
                  <a:srgbClr val="FF0000"/>
                </a:solidFill>
              </a:rPr>
              <a:t>MYC</a:t>
            </a:r>
            <a:r>
              <a:rPr sz="3200" b="1" dirty="0">
                <a:solidFill>
                  <a:srgbClr val="FF0000"/>
                </a:solidFill>
              </a:rPr>
              <a:t> is also amplified </a:t>
            </a:r>
            <a:r>
              <a:rPr sz="3200" b="1" dirty="0"/>
              <a:t>in breast, colon, lung, and many other cancers; </a:t>
            </a:r>
          </a:p>
          <a:p>
            <a:pPr lvl="0">
              <a:buChar char="•"/>
              <a:defRPr sz="1800"/>
            </a:pPr>
            <a:r>
              <a:rPr sz="3200" b="1" i="1" dirty="0">
                <a:solidFill>
                  <a:srgbClr val="FF0000"/>
                </a:solidFill>
              </a:rPr>
              <a:t>N</a:t>
            </a:r>
            <a:r>
              <a:rPr sz="3200" b="1" dirty="0"/>
              <a:t>-</a:t>
            </a:r>
            <a:r>
              <a:rPr sz="3200" b="1" i="1" dirty="0"/>
              <a:t>MYC</a:t>
            </a:r>
            <a:r>
              <a:rPr sz="3200" b="1" dirty="0"/>
              <a:t> and </a:t>
            </a:r>
            <a:r>
              <a:rPr sz="3200" b="1" i="1" dirty="0">
                <a:solidFill>
                  <a:srgbClr val="FF0000"/>
                </a:solidFill>
              </a:rPr>
              <a:t>L</a:t>
            </a:r>
            <a:r>
              <a:rPr sz="3200" b="1" dirty="0">
                <a:solidFill>
                  <a:srgbClr val="FF0000"/>
                </a:solidFill>
              </a:rPr>
              <a:t>-</a:t>
            </a:r>
            <a:r>
              <a:rPr sz="3200" b="1" i="1" dirty="0">
                <a:solidFill>
                  <a:srgbClr val="FF0000"/>
                </a:solidFill>
              </a:rPr>
              <a:t>MYC</a:t>
            </a:r>
            <a:r>
              <a:rPr sz="3200" b="1" dirty="0">
                <a:solidFill>
                  <a:srgbClr val="FF0000"/>
                </a:solidFill>
              </a:rPr>
              <a:t> genes </a:t>
            </a:r>
            <a:r>
              <a:rPr sz="3200" b="1" dirty="0"/>
              <a:t>are amplified in </a:t>
            </a:r>
            <a:r>
              <a:rPr sz="3200" b="1" dirty="0">
                <a:solidFill>
                  <a:srgbClr val="FF0000"/>
                </a:solidFill>
              </a:rPr>
              <a:t>n</a:t>
            </a:r>
            <a:r>
              <a:rPr sz="3200" b="1" dirty="0"/>
              <a:t>euroblastomas and </a:t>
            </a:r>
            <a:r>
              <a:rPr sz="3200" b="1" dirty="0">
                <a:solidFill>
                  <a:srgbClr val="FF0000"/>
                </a:solidFill>
              </a:rPr>
              <a:t>small-cell cancers of lung</a:t>
            </a:r>
            <a:r>
              <a:rPr sz="3200" b="1" dirty="0"/>
              <a:t>.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813816">
              <a:defRPr sz="3559" b="1" u="sng"/>
            </a:lvl1pPr>
          </a:lstStyle>
          <a:p>
            <a:pPr lvl="0">
              <a:defRPr sz="1800" b="0" u="none"/>
            </a:pPr>
            <a:r>
              <a:rPr sz="3559" b="1" u="sng"/>
              <a:t>Cyclins and Cyclin-Dependent Kinases (CDKs) </a:t>
            </a:r>
          </a:p>
        </p:txBody>
      </p:sp>
      <p:sp>
        <p:nvSpPr>
          <p:cNvPr id="105" name="Shape 105"/>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18897" lvl="0" indent="-318897" defTabSz="850391">
              <a:buChar char="•"/>
              <a:defRPr sz="1800"/>
            </a:pPr>
            <a:r>
              <a:rPr sz="2976" b="1" dirty="0"/>
              <a:t>Cancers may become </a:t>
            </a:r>
            <a:r>
              <a:rPr sz="2976" b="1" dirty="0">
                <a:solidFill>
                  <a:srgbClr val="FF0000"/>
                </a:solidFill>
              </a:rPr>
              <a:t>autonomous</a:t>
            </a:r>
            <a:r>
              <a:rPr sz="2976" b="1" dirty="0"/>
              <a:t> if the genes that drive the cell cycle become dysregulated by mutations or amplification. </a:t>
            </a:r>
          </a:p>
          <a:p>
            <a:pPr marL="318897" lvl="0" indent="-318897" defTabSz="850391">
              <a:buChar char="•"/>
              <a:defRPr sz="1800"/>
            </a:pPr>
            <a:r>
              <a:rPr sz="2976" b="1" dirty="0"/>
              <a:t>Progression of cells through the various phases of the cell cycle is </a:t>
            </a:r>
            <a:r>
              <a:rPr sz="2976" b="1" dirty="0">
                <a:solidFill>
                  <a:srgbClr val="FF0000"/>
                </a:solidFill>
              </a:rPr>
              <a:t>controlled by CDKs</a:t>
            </a:r>
            <a:r>
              <a:rPr sz="2976" b="1" dirty="0"/>
              <a:t>.</a:t>
            </a:r>
          </a:p>
          <a:p>
            <a:pPr marL="318897" lvl="0" indent="-318897" defTabSz="850391">
              <a:buChar char="•"/>
              <a:defRPr sz="1800"/>
            </a:pPr>
            <a:r>
              <a:rPr sz="2976" b="1" dirty="0" smtClean="0"/>
              <a:t>CDKs </a:t>
            </a:r>
            <a:r>
              <a:rPr sz="2976" b="1" dirty="0"/>
              <a:t>are activated by binding to </a:t>
            </a:r>
            <a:r>
              <a:rPr sz="2976" b="1" i="1" dirty="0"/>
              <a:t>cyclins,</a:t>
            </a:r>
            <a:r>
              <a:rPr sz="2976" b="1" dirty="0"/>
              <a:t> so called because of the </a:t>
            </a:r>
            <a:r>
              <a:rPr sz="2976" b="1" dirty="0">
                <a:solidFill>
                  <a:srgbClr val="FF0000"/>
                </a:solidFill>
              </a:rPr>
              <a:t>cyclic nature </a:t>
            </a:r>
            <a:r>
              <a:rPr sz="2976" b="1" dirty="0"/>
              <a:t>of their production and degradation.</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a:p>
        </p:txBody>
      </p:sp>
      <p:pic>
        <p:nvPicPr>
          <p:cNvPr id="108" name="image.png"/>
          <p:cNvPicPr/>
          <p:nvPr/>
        </p:nvPicPr>
        <p:blipFill>
          <a:blip r:embed="rId2">
            <a:extLst/>
          </a:blip>
          <a:stretch>
            <a:fillRect/>
          </a:stretch>
        </p:blipFill>
        <p:spPr>
          <a:xfrm>
            <a:off x="304800" y="228600"/>
            <a:ext cx="8610600" cy="6400800"/>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a:p>
        </p:txBody>
      </p:sp>
      <p:sp>
        <p:nvSpPr>
          <p:cNvPr id="111" name="Shape 111"/>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39470" lvl="0" indent="-339470" defTabSz="905255">
              <a:lnSpc>
                <a:spcPct val="90000"/>
              </a:lnSpc>
              <a:buChar char="•"/>
              <a:defRPr sz="1800"/>
            </a:pPr>
            <a:r>
              <a:rPr sz="3168" b="1" dirty="0"/>
              <a:t>The </a:t>
            </a:r>
            <a:r>
              <a:rPr sz="3168" b="1" dirty="0">
                <a:solidFill>
                  <a:srgbClr val="FF0000"/>
                </a:solidFill>
              </a:rPr>
              <a:t>CDK-cyclin complexes </a:t>
            </a:r>
            <a:r>
              <a:rPr sz="3168" b="1" dirty="0"/>
              <a:t>phosphorylate crucial target proteins that drive the cell through the cell cycle. </a:t>
            </a:r>
          </a:p>
          <a:p>
            <a:pPr marL="339470" lvl="0" indent="-339470" defTabSz="905255">
              <a:lnSpc>
                <a:spcPct val="90000"/>
              </a:lnSpc>
              <a:buChar char="•"/>
              <a:defRPr sz="1800"/>
            </a:pPr>
            <a:r>
              <a:rPr sz="3168" b="1" dirty="0"/>
              <a:t>On completion of this task, </a:t>
            </a:r>
            <a:r>
              <a:rPr sz="3168" b="1" dirty="0">
                <a:solidFill>
                  <a:srgbClr val="FF0000"/>
                </a:solidFill>
              </a:rPr>
              <a:t>cyclin levels decline </a:t>
            </a:r>
            <a:r>
              <a:rPr sz="3168" b="1" dirty="0"/>
              <a:t>rapidly. </a:t>
            </a:r>
          </a:p>
          <a:p>
            <a:pPr marL="339470" lvl="0" indent="-339470" defTabSz="905255">
              <a:lnSpc>
                <a:spcPct val="90000"/>
              </a:lnSpc>
              <a:buChar char="•"/>
              <a:defRPr sz="1800"/>
            </a:pPr>
            <a:r>
              <a:rPr sz="3168" b="1" dirty="0">
                <a:solidFill>
                  <a:srgbClr val="FF0000"/>
                </a:solidFill>
              </a:rPr>
              <a:t>More than 15 cyclins </a:t>
            </a:r>
            <a:r>
              <a:rPr sz="3168" b="1" dirty="0"/>
              <a:t>have been identified; </a:t>
            </a:r>
            <a:r>
              <a:rPr sz="3168" b="1" dirty="0">
                <a:solidFill>
                  <a:srgbClr val="FF0000"/>
                </a:solidFill>
              </a:rPr>
              <a:t>cyclins D, E, A, and B </a:t>
            </a:r>
            <a:r>
              <a:rPr sz="3168" b="1" dirty="0"/>
              <a:t>appear sequentially during the cell cycle and </a:t>
            </a:r>
            <a:r>
              <a:rPr sz="3168" b="1" dirty="0">
                <a:solidFill>
                  <a:srgbClr val="FF0000"/>
                </a:solidFill>
              </a:rPr>
              <a:t>bind to one or more CDK</a:t>
            </a:r>
            <a:r>
              <a:rPr sz="3168" dirty="0">
                <a:solidFill>
                  <a:srgbClr val="FF0000"/>
                </a:solidFill>
              </a:rPr>
              <a:t>.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body" idx="4294967295"/>
          </p:nvPr>
        </p:nvSpPr>
        <p:spPr>
          <a:xfrm>
            <a:off x="478971" y="812800"/>
            <a:ext cx="8229600" cy="57911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har char="•"/>
              <a:defRPr sz="1800"/>
            </a:pPr>
            <a:r>
              <a:rPr sz="2700" b="1" dirty="0"/>
              <a:t>Mishaps affecting the expression of </a:t>
            </a:r>
            <a:r>
              <a:rPr sz="2700" b="1" dirty="0">
                <a:solidFill>
                  <a:srgbClr val="FF0000"/>
                </a:solidFill>
              </a:rPr>
              <a:t>cyclin D or CDK4</a:t>
            </a:r>
            <a:r>
              <a:rPr sz="2700" b="1" dirty="0"/>
              <a:t> seem to be a common event in neoplastic transformation. </a:t>
            </a:r>
          </a:p>
          <a:p>
            <a:pPr lvl="0">
              <a:buChar char="•"/>
              <a:defRPr sz="1800"/>
            </a:pPr>
            <a:r>
              <a:rPr sz="2700" b="1" dirty="0"/>
              <a:t>The </a:t>
            </a:r>
            <a:r>
              <a:rPr sz="2700" b="1" dirty="0">
                <a:solidFill>
                  <a:srgbClr val="FF0000"/>
                </a:solidFill>
              </a:rPr>
              <a:t>cyclin D </a:t>
            </a:r>
            <a:r>
              <a:rPr sz="2700" b="1" dirty="0"/>
              <a:t>genes are overexpressed in many cancers, including those affecting the </a:t>
            </a:r>
            <a:r>
              <a:rPr sz="2700" b="1" dirty="0">
                <a:solidFill>
                  <a:srgbClr val="FF0000"/>
                </a:solidFill>
              </a:rPr>
              <a:t>breast, esophagus, liver, and a subset of lymphomas</a:t>
            </a:r>
            <a:r>
              <a:rPr sz="2700" b="1" dirty="0"/>
              <a:t>. </a:t>
            </a:r>
            <a:endParaRPr lang="ar-SA" sz="2700" b="1" dirty="0" smtClean="0"/>
          </a:p>
          <a:p>
            <a:pPr lvl="0">
              <a:buChar char="•"/>
              <a:defRPr sz="1800"/>
            </a:pPr>
            <a:r>
              <a:rPr lang="en-US" sz="2700" b="1" dirty="0"/>
              <a:t>Amplification of the </a:t>
            </a:r>
            <a:r>
              <a:rPr lang="en-US" sz="2700" b="1" i="1" dirty="0">
                <a:solidFill>
                  <a:srgbClr val="FF0000"/>
                </a:solidFill>
              </a:rPr>
              <a:t>CDK4</a:t>
            </a:r>
            <a:r>
              <a:rPr lang="en-US" sz="2700" b="1" dirty="0"/>
              <a:t> gene occurs in </a:t>
            </a:r>
            <a:r>
              <a:rPr lang="en-US" sz="2700" b="1" dirty="0">
                <a:solidFill>
                  <a:srgbClr val="FF0000"/>
                </a:solidFill>
              </a:rPr>
              <a:t>melanomas, sarcomas, and glioblastomas</a:t>
            </a:r>
            <a:r>
              <a:rPr lang="en-US" sz="2700" b="1" dirty="0" smtClean="0"/>
              <a:t>.</a:t>
            </a:r>
            <a:endParaRPr lang="en-US" sz="2700" b="1" dirty="0"/>
          </a:p>
          <a:p>
            <a:pPr lvl="0">
              <a:buChar char="•"/>
              <a:defRPr sz="1800"/>
            </a:pPr>
            <a:r>
              <a:rPr lang="en-US" sz="2700" b="1" dirty="0"/>
              <a:t>Mutations affecting cyclin B and cyclin E and other CDKs also occur</a:t>
            </a:r>
            <a:r>
              <a:rPr lang="en-US" sz="2700" b="1" dirty="0">
                <a:solidFill>
                  <a:srgbClr val="FF0000"/>
                </a:solidFill>
              </a:rPr>
              <a:t>, but they are much less </a:t>
            </a:r>
            <a:r>
              <a:rPr lang="en-US" sz="2700" b="1" dirty="0"/>
              <a:t>frequent than those affecting cyclin D/CDK4.</a:t>
            </a:r>
          </a:p>
          <a:p>
            <a:pPr marL="0" lvl="0" indent="0">
              <a:buNone/>
              <a:defRPr sz="1800"/>
            </a:pPr>
            <a:endParaRPr sz="3200" b="1" dirty="0"/>
          </a:p>
          <a:p>
            <a:pPr lvl="0">
              <a:buSzTx/>
              <a:buNone/>
              <a:defRPr sz="1800"/>
            </a:pPr>
            <a:endParaRPr sz="3200" b="1"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rtl="0"/>
            <a:r>
              <a:rPr lang="en-US" sz="5400" b="1" dirty="0">
                <a:solidFill>
                  <a:schemeClr val="tx1"/>
                </a:solidFill>
              </a:rPr>
              <a:t>CDK </a:t>
            </a:r>
            <a:r>
              <a:rPr lang="en-US" sz="5400" b="1" dirty="0" smtClean="0">
                <a:solidFill>
                  <a:schemeClr val="tx1"/>
                </a:solidFill>
              </a:rPr>
              <a:t>Inhibitors</a:t>
            </a:r>
            <a:endParaRPr sz="5400" dirty="0">
              <a:solidFill>
                <a:schemeClr val="tx1"/>
              </a:solidFill>
            </a:endParaRPr>
          </a:p>
        </p:txBody>
      </p:sp>
      <p:sp>
        <p:nvSpPr>
          <p:cNvPr id="120" name="Shape 120"/>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21468" lvl="0" indent="-321468">
              <a:lnSpc>
                <a:spcPct val="90000"/>
              </a:lnSpc>
              <a:buChar char="•"/>
              <a:defRPr sz="1800"/>
            </a:pPr>
            <a:r>
              <a:rPr sz="3000" b="1" dirty="0"/>
              <a:t>Cyclins arouse the CDKs .</a:t>
            </a:r>
          </a:p>
          <a:p>
            <a:pPr marL="321468" lvl="0" indent="-321468">
              <a:lnSpc>
                <a:spcPct val="90000"/>
              </a:lnSpc>
              <a:buChar char="•"/>
              <a:defRPr sz="1800"/>
            </a:pPr>
            <a:r>
              <a:rPr sz="3000" b="1" dirty="0">
                <a:solidFill>
                  <a:srgbClr val="FF0000"/>
                </a:solidFill>
              </a:rPr>
              <a:t>CDK </a:t>
            </a:r>
            <a:r>
              <a:rPr sz="3000" b="1" dirty="0" smtClean="0">
                <a:solidFill>
                  <a:srgbClr val="FF0000"/>
                </a:solidFill>
              </a:rPr>
              <a:t>inhibitors (CDKIs) </a:t>
            </a:r>
            <a:r>
              <a:rPr sz="3000" b="1" dirty="0" smtClean="0"/>
              <a:t>silence </a:t>
            </a:r>
            <a:r>
              <a:rPr sz="3000" b="1" dirty="0"/>
              <a:t>the CDKs and exert </a:t>
            </a:r>
            <a:r>
              <a:rPr sz="3000" b="1" dirty="0">
                <a:solidFill>
                  <a:srgbClr val="FF0000"/>
                </a:solidFill>
              </a:rPr>
              <a:t>negative </a:t>
            </a:r>
            <a:r>
              <a:rPr sz="3000" b="1" dirty="0" smtClean="0">
                <a:solidFill>
                  <a:srgbClr val="FF0000"/>
                </a:solidFill>
              </a:rPr>
              <a:t>control </a:t>
            </a:r>
            <a:r>
              <a:rPr sz="3000" b="1" dirty="0"/>
              <a:t>over the cell cycle.</a:t>
            </a:r>
          </a:p>
          <a:p>
            <a:pPr marL="321468" lvl="0" indent="-321468">
              <a:lnSpc>
                <a:spcPct val="90000"/>
              </a:lnSpc>
              <a:buChar char="•"/>
              <a:defRPr sz="1800"/>
            </a:pPr>
            <a:r>
              <a:rPr sz="3000" b="1" dirty="0"/>
              <a:t>One family of CDKIs, composed of three </a:t>
            </a:r>
          </a:p>
          <a:p>
            <a:pPr lvl="0">
              <a:lnSpc>
                <a:spcPct val="90000"/>
              </a:lnSpc>
              <a:buSzTx/>
              <a:buNone/>
              <a:defRPr sz="1800"/>
            </a:pPr>
            <a:r>
              <a:rPr sz="3000" b="1" dirty="0"/>
              <a:t>    </a:t>
            </a:r>
            <a:r>
              <a:rPr sz="3000" b="1" dirty="0" smtClean="0"/>
              <a:t>proteins:</a:t>
            </a:r>
            <a:endParaRPr sz="3000" b="1" dirty="0"/>
          </a:p>
          <a:p>
            <a:pPr marL="321468" lvl="0" indent="-321468">
              <a:lnSpc>
                <a:spcPct val="90000"/>
              </a:lnSpc>
              <a:buChar char="•"/>
              <a:defRPr sz="1800"/>
            </a:pPr>
            <a:r>
              <a:rPr sz="3000" b="1" dirty="0"/>
              <a:t>1- p21 [CDK</a:t>
            </a:r>
            <a:r>
              <a:rPr sz="3000" b="1" dirty="0">
                <a:solidFill>
                  <a:srgbClr val="FF0000"/>
                </a:solidFill>
              </a:rPr>
              <a:t>N1</a:t>
            </a:r>
            <a:r>
              <a:rPr sz="3000" b="1" dirty="0"/>
              <a:t>A], </a:t>
            </a:r>
          </a:p>
          <a:p>
            <a:pPr marL="321468" lvl="0" indent="-321468">
              <a:lnSpc>
                <a:spcPct val="90000"/>
              </a:lnSpc>
              <a:buChar char="•"/>
              <a:defRPr sz="1800"/>
            </a:pPr>
            <a:r>
              <a:rPr sz="3000" b="1" dirty="0" smtClean="0"/>
              <a:t>2-</a:t>
            </a:r>
            <a:r>
              <a:rPr lang="ar-SA" sz="3000" b="1" dirty="0" smtClean="0"/>
              <a:t> </a:t>
            </a:r>
            <a:r>
              <a:rPr sz="3000" b="1" dirty="0" smtClean="0"/>
              <a:t>p27 </a:t>
            </a:r>
            <a:r>
              <a:rPr sz="3000" b="1" dirty="0"/>
              <a:t>[CDK</a:t>
            </a:r>
            <a:r>
              <a:rPr sz="3000" b="1" dirty="0">
                <a:solidFill>
                  <a:srgbClr val="FF0000"/>
                </a:solidFill>
              </a:rPr>
              <a:t>N1</a:t>
            </a:r>
            <a:r>
              <a:rPr sz="3000" b="1" dirty="0"/>
              <a:t>B], </a:t>
            </a:r>
          </a:p>
          <a:p>
            <a:pPr marL="321468" lvl="0" indent="-321468">
              <a:lnSpc>
                <a:spcPct val="90000"/>
              </a:lnSpc>
              <a:buChar char="•"/>
              <a:defRPr sz="1800"/>
            </a:pPr>
            <a:r>
              <a:rPr sz="3000" b="1" dirty="0" smtClean="0"/>
              <a:t>3-</a:t>
            </a:r>
            <a:r>
              <a:rPr lang="ar-SA" sz="3000" b="1" dirty="0" smtClean="0"/>
              <a:t> </a:t>
            </a:r>
            <a:r>
              <a:rPr sz="3000" b="1" dirty="0" smtClean="0"/>
              <a:t>p57 </a:t>
            </a:r>
            <a:r>
              <a:rPr sz="3000" b="1" dirty="0"/>
              <a:t>[CDK</a:t>
            </a:r>
            <a:r>
              <a:rPr sz="3000" b="1" dirty="0">
                <a:solidFill>
                  <a:srgbClr val="FF0000"/>
                </a:solidFill>
              </a:rPr>
              <a:t>N1</a:t>
            </a:r>
            <a:r>
              <a:rPr sz="3000" b="1" dirty="0"/>
              <a:t>C], </a:t>
            </a:r>
          </a:p>
          <a:p>
            <a:pPr lvl="0">
              <a:lnSpc>
                <a:spcPct val="90000"/>
              </a:lnSpc>
              <a:buSzTx/>
              <a:buNone/>
              <a:defRPr sz="1800"/>
            </a:pPr>
            <a:r>
              <a:rPr sz="3000" b="1" dirty="0">
                <a:solidFill>
                  <a:srgbClr val="FF0000"/>
                </a:solidFill>
              </a:rPr>
              <a:t>inhibits the CDKs </a:t>
            </a:r>
            <a:r>
              <a:rPr sz="3000" b="1" dirty="0" smtClean="0">
                <a:solidFill>
                  <a:srgbClr val="FF0000"/>
                </a:solidFill>
              </a:rPr>
              <a:t>broadly</a:t>
            </a:r>
            <a:r>
              <a:rPr lang="ar-SA" sz="3000" b="1" dirty="0" smtClean="0">
                <a:solidFill>
                  <a:srgbClr val="FF0000"/>
                </a:solidFill>
              </a:rPr>
              <a:t>...</a:t>
            </a:r>
            <a:endParaRPr sz="3000" b="1" dirty="0">
              <a:solidFill>
                <a:srgbClr val="FF0000"/>
              </a:solidFill>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a:p>
        </p:txBody>
      </p:sp>
      <p:pic>
        <p:nvPicPr>
          <p:cNvPr id="108" name="image.png"/>
          <p:cNvPicPr/>
          <p:nvPr/>
        </p:nvPicPr>
        <p:blipFill>
          <a:blip r:embed="rId2">
            <a:extLst/>
          </a:blip>
          <a:stretch>
            <a:fillRect/>
          </a:stretch>
        </p:blipFill>
        <p:spPr>
          <a:xfrm>
            <a:off x="304800" y="228600"/>
            <a:ext cx="8610600" cy="6400800"/>
          </a:xfrm>
          <a:prstGeom prst="rect">
            <a:avLst/>
          </a:prstGeom>
          <a:ln w="12700">
            <a:miter lim="400000"/>
          </a:ln>
        </p:spPr>
      </p:pic>
    </p:spTree>
    <p:extLst>
      <p:ext uri="{BB962C8B-B14F-4D97-AF65-F5344CB8AC3E}">
        <p14:creationId xmlns:p14="http://schemas.microsoft.com/office/powerpoint/2010/main" val="150396694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813816">
              <a:defRPr sz="3559" b="1"/>
            </a:lvl1pPr>
          </a:lstStyle>
          <a:p>
            <a:pPr lvl="0">
              <a:defRPr sz="1800" b="0"/>
            </a:pPr>
            <a:r>
              <a:rPr sz="3559" b="1"/>
              <a:t>Insensitivity to Growth-Inhibitory Signals </a:t>
            </a:r>
          </a:p>
        </p:txBody>
      </p:sp>
      <p:sp>
        <p:nvSpPr>
          <p:cNvPr id="123" name="Shape 123"/>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lnSpcReduction="10000"/>
          </a:bodyPr>
          <a:lstStyle/>
          <a:p>
            <a:pPr marL="302180" lvl="0" indent="-302180" defTabSz="859536">
              <a:spcBef>
                <a:spcPts val="600"/>
              </a:spcBef>
              <a:buChar char="•"/>
              <a:defRPr sz="1800"/>
            </a:pPr>
            <a:r>
              <a:rPr sz="3400" b="1" dirty="0">
                <a:solidFill>
                  <a:srgbClr val="FF0000"/>
                </a:solidFill>
              </a:rPr>
              <a:t>Retinoblastoma </a:t>
            </a:r>
            <a:r>
              <a:rPr sz="3400" b="1" i="1" dirty="0">
                <a:solidFill>
                  <a:srgbClr val="FF0000"/>
                </a:solidFill>
              </a:rPr>
              <a:t>(RB)</a:t>
            </a:r>
            <a:r>
              <a:rPr sz="3400" b="1" dirty="0">
                <a:solidFill>
                  <a:srgbClr val="FF0000"/>
                </a:solidFill>
              </a:rPr>
              <a:t> </a:t>
            </a:r>
            <a:r>
              <a:rPr sz="2820" b="1" dirty="0"/>
              <a:t>gene, the </a:t>
            </a:r>
            <a:r>
              <a:rPr sz="2820" b="1" dirty="0">
                <a:solidFill>
                  <a:srgbClr val="FF0000"/>
                </a:solidFill>
              </a:rPr>
              <a:t>first and prototypic cancer suppressor gene to be discovered</a:t>
            </a:r>
            <a:r>
              <a:rPr sz="2820" b="1" dirty="0"/>
              <a:t>. </a:t>
            </a:r>
          </a:p>
          <a:p>
            <a:pPr marL="302180" lvl="0" indent="-302180" defTabSz="859536">
              <a:spcBef>
                <a:spcPts val="600"/>
              </a:spcBef>
              <a:buChar char="•"/>
              <a:defRPr sz="1800"/>
            </a:pPr>
            <a:r>
              <a:rPr sz="2820" b="1" dirty="0"/>
              <a:t>Retinoblastoma is an </a:t>
            </a:r>
            <a:r>
              <a:rPr sz="2820" b="1" dirty="0">
                <a:solidFill>
                  <a:srgbClr val="FF0000"/>
                </a:solidFill>
              </a:rPr>
              <a:t>uncommon</a:t>
            </a:r>
            <a:r>
              <a:rPr sz="2820" b="1" dirty="0"/>
              <a:t> childhood tumor. </a:t>
            </a:r>
          </a:p>
          <a:p>
            <a:pPr marL="302180" lvl="0" indent="-302180" defTabSz="859536">
              <a:spcBef>
                <a:spcPts val="600"/>
              </a:spcBef>
              <a:buChar char="•"/>
              <a:defRPr sz="1800"/>
            </a:pPr>
            <a:r>
              <a:rPr sz="2820" b="1" dirty="0"/>
              <a:t>Approximately </a:t>
            </a:r>
            <a:r>
              <a:rPr sz="2820" b="1" dirty="0">
                <a:solidFill>
                  <a:srgbClr val="FF0000"/>
                </a:solidFill>
              </a:rPr>
              <a:t>60% of retinoblastomas are sporadic</a:t>
            </a:r>
            <a:r>
              <a:rPr sz="2820" b="1" dirty="0"/>
              <a:t>, and  40% are familial,</a:t>
            </a:r>
          </a:p>
          <a:p>
            <a:pPr marL="302180" lvl="0" indent="-302180" defTabSz="859536">
              <a:spcBef>
                <a:spcPts val="600"/>
              </a:spcBef>
              <a:buChar char="•"/>
              <a:defRPr sz="1800"/>
            </a:pPr>
            <a:r>
              <a:rPr sz="2820" b="1" dirty="0"/>
              <a:t>The predisposition to develop the tumor being transmitted as an </a:t>
            </a:r>
            <a:r>
              <a:rPr sz="2820" b="1" dirty="0">
                <a:solidFill>
                  <a:srgbClr val="FF0000"/>
                </a:solidFill>
              </a:rPr>
              <a:t>autosomal dominant trait</a:t>
            </a:r>
            <a:r>
              <a:rPr sz="2820" b="1" dirty="0"/>
              <a:t>. </a:t>
            </a:r>
            <a:endParaRPr lang="ar-SA" sz="2820" b="1" dirty="0" smtClean="0"/>
          </a:p>
          <a:p>
            <a:pPr marL="302180" indent="-302180" defTabSz="859536">
              <a:spcBef>
                <a:spcPts val="600"/>
              </a:spcBef>
              <a:buFont typeface="Arial"/>
              <a:buChar char="•"/>
              <a:defRPr sz="1800"/>
            </a:pPr>
            <a:r>
              <a:rPr lang="en-US" sz="2800" b="1" dirty="0"/>
              <a:t>To account for the sporadic and familial occurrence of an identical tumor, Knudson, in 1974, proposed his now famous </a:t>
            </a:r>
            <a:r>
              <a:rPr lang="en-US" sz="3400" b="1" i="1" dirty="0">
                <a:solidFill>
                  <a:srgbClr val="FF0000"/>
                </a:solidFill>
              </a:rPr>
              <a:t>two-hit</a:t>
            </a:r>
            <a:r>
              <a:rPr lang="en-US" sz="3400" b="1" dirty="0">
                <a:solidFill>
                  <a:srgbClr val="FF0000"/>
                </a:solidFill>
              </a:rPr>
              <a:t> hypothesis</a:t>
            </a:r>
            <a:r>
              <a:rPr lang="en-US" sz="2800" b="1" dirty="0">
                <a:solidFill>
                  <a:srgbClr val="FF0000"/>
                </a:solidFill>
              </a:rPr>
              <a:t>.</a:t>
            </a:r>
          </a:p>
          <a:p>
            <a:pPr marL="302180" lvl="0" indent="-302180" defTabSz="859536">
              <a:spcBef>
                <a:spcPts val="600"/>
              </a:spcBef>
              <a:buChar char="•"/>
              <a:defRPr sz="1800"/>
            </a:pPr>
            <a:endParaRPr sz="2820" b="1" dirty="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a:p>
        </p:txBody>
      </p:sp>
      <p:pic>
        <p:nvPicPr>
          <p:cNvPr id="129" name="image.png"/>
          <p:cNvPicPr/>
          <p:nvPr/>
        </p:nvPicPr>
        <p:blipFill>
          <a:blip r:embed="rId2">
            <a:extLst/>
          </a:blip>
          <a:stretch>
            <a:fillRect/>
          </a:stretch>
        </p:blipFill>
        <p:spPr>
          <a:xfrm>
            <a:off x="304800" y="304800"/>
            <a:ext cx="8534400" cy="5821363"/>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body" idx="4294967295"/>
          </p:nvPr>
        </p:nvSpPr>
        <p:spPr>
          <a:xfrm>
            <a:off x="457200" y="609600"/>
            <a:ext cx="8229600" cy="4906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52031" lvl="0" indent="-252031" defTabSz="768095">
              <a:spcBef>
                <a:spcPts val="500"/>
              </a:spcBef>
              <a:buChar char="•"/>
              <a:defRPr sz="1800"/>
            </a:pPr>
            <a:r>
              <a:rPr sz="3400" b="1" dirty="0">
                <a:solidFill>
                  <a:srgbClr val="FF0000"/>
                </a:solidFill>
              </a:rPr>
              <a:t>Two mutations </a:t>
            </a:r>
            <a:r>
              <a:rPr sz="3400" b="1" i="1" dirty="0">
                <a:solidFill>
                  <a:srgbClr val="FF0000"/>
                </a:solidFill>
              </a:rPr>
              <a:t>(hits</a:t>
            </a:r>
            <a:r>
              <a:rPr sz="3400" b="1" i="1" dirty="0" smtClean="0">
                <a:solidFill>
                  <a:srgbClr val="FF0000"/>
                </a:solidFill>
              </a:rPr>
              <a:t>)</a:t>
            </a:r>
            <a:r>
              <a:rPr lang="ar-SA" sz="2600" b="1" i="1" dirty="0" smtClean="0">
                <a:solidFill>
                  <a:srgbClr val="FF0000"/>
                </a:solidFill>
              </a:rPr>
              <a:t>:</a:t>
            </a:r>
            <a:r>
              <a:rPr sz="2600" b="1" dirty="0" smtClean="0">
                <a:solidFill>
                  <a:srgbClr val="FF0000"/>
                </a:solidFill>
              </a:rPr>
              <a:t> </a:t>
            </a:r>
            <a:r>
              <a:rPr sz="2600" b="1" dirty="0"/>
              <a:t>are required to produce retinoblastoma. </a:t>
            </a:r>
          </a:p>
          <a:p>
            <a:pPr marL="252031" lvl="0" indent="-252031" defTabSz="768095">
              <a:spcBef>
                <a:spcPts val="500"/>
              </a:spcBef>
              <a:buChar char="•"/>
              <a:defRPr sz="1800"/>
            </a:pPr>
            <a:r>
              <a:rPr sz="2600" b="1" dirty="0"/>
              <a:t>These involve the </a:t>
            </a:r>
            <a:r>
              <a:rPr sz="2600" b="1" i="1" dirty="0"/>
              <a:t>RB</a:t>
            </a:r>
            <a:r>
              <a:rPr sz="2600" b="1" dirty="0"/>
              <a:t> gene, located on chromosome </a:t>
            </a:r>
            <a:r>
              <a:rPr sz="2600" b="1" dirty="0">
                <a:solidFill>
                  <a:srgbClr val="FF0000"/>
                </a:solidFill>
              </a:rPr>
              <a:t>13q14. </a:t>
            </a:r>
          </a:p>
          <a:p>
            <a:pPr marL="252031" lvl="0" indent="-252031" defTabSz="768095">
              <a:spcBef>
                <a:spcPts val="500"/>
              </a:spcBef>
              <a:buChar char="•"/>
              <a:defRPr sz="1800"/>
            </a:pPr>
            <a:r>
              <a:rPr sz="2600" b="1" dirty="0">
                <a:solidFill>
                  <a:srgbClr val="FF0000"/>
                </a:solidFill>
              </a:rPr>
              <a:t>Both</a:t>
            </a:r>
            <a:r>
              <a:rPr sz="2600" b="1" dirty="0"/>
              <a:t> of the normal alleles of the </a:t>
            </a:r>
            <a:r>
              <a:rPr sz="2600" b="1" i="1" dirty="0"/>
              <a:t>RB</a:t>
            </a:r>
            <a:r>
              <a:rPr sz="2600" b="1" dirty="0"/>
              <a:t> locus must be inactivated </a:t>
            </a:r>
            <a:r>
              <a:rPr sz="2600" b="1" dirty="0">
                <a:solidFill>
                  <a:srgbClr val="FF0000"/>
                </a:solidFill>
              </a:rPr>
              <a:t>(two hits) </a:t>
            </a:r>
            <a:r>
              <a:rPr sz="2600" b="1" dirty="0"/>
              <a:t>for the development of retinoblastoma.</a:t>
            </a:r>
          </a:p>
          <a:p>
            <a:pPr marL="252031" lvl="0" indent="-252031" defTabSz="768095">
              <a:spcBef>
                <a:spcPts val="500"/>
              </a:spcBef>
              <a:buChar char="•"/>
              <a:defRPr sz="1800"/>
            </a:pPr>
            <a:r>
              <a:rPr lang="en-US" sz="2600" b="1" dirty="0" smtClean="0"/>
              <a:t>I</a:t>
            </a:r>
            <a:r>
              <a:rPr sz="2600" b="1" dirty="0" smtClean="0"/>
              <a:t>n  </a:t>
            </a:r>
            <a:r>
              <a:rPr sz="2600" b="1" dirty="0"/>
              <a:t>familial cases, children inherit one defective copy of the </a:t>
            </a:r>
            <a:r>
              <a:rPr sz="2600" b="1" i="1" dirty="0"/>
              <a:t>RB</a:t>
            </a:r>
            <a:r>
              <a:rPr sz="2600" b="1" dirty="0"/>
              <a:t> gene in the germ line; the other copy is </a:t>
            </a:r>
            <a:r>
              <a:rPr sz="2600" b="1" dirty="0" smtClean="0"/>
              <a:t>normal</a:t>
            </a:r>
            <a:r>
              <a:rPr lang="ar-SA" sz="2600" b="1" dirty="0" smtClean="0"/>
              <a:t>, </a:t>
            </a:r>
            <a:r>
              <a:rPr lang="en-US" sz="2600" b="1" dirty="0" smtClean="0"/>
              <a:t>r</a:t>
            </a:r>
            <a:r>
              <a:rPr sz="2600" b="1" dirty="0" smtClean="0"/>
              <a:t>etinoblastoma </a:t>
            </a:r>
            <a:r>
              <a:rPr sz="2600" b="1" dirty="0"/>
              <a:t>develops when the normal </a:t>
            </a:r>
            <a:r>
              <a:rPr sz="2600" b="1" i="1" dirty="0"/>
              <a:t>RB</a:t>
            </a:r>
            <a:r>
              <a:rPr sz="2600" b="1" dirty="0"/>
              <a:t> gene is lost in </a:t>
            </a:r>
            <a:r>
              <a:rPr sz="2600" b="1" dirty="0" err="1"/>
              <a:t>retinoblasts</a:t>
            </a:r>
            <a:r>
              <a:rPr sz="2600" b="1" dirty="0"/>
              <a:t> as a result of </a:t>
            </a:r>
            <a:r>
              <a:rPr sz="2600" b="1" dirty="0">
                <a:solidFill>
                  <a:srgbClr val="FF0000"/>
                </a:solidFill>
              </a:rPr>
              <a:t>somatic mutation</a:t>
            </a:r>
            <a:r>
              <a:rPr sz="2600" b="1" dirty="0"/>
              <a:t>. </a:t>
            </a:r>
          </a:p>
          <a:p>
            <a:pPr marL="288035" lvl="0" indent="-288035" defTabSz="768095">
              <a:spcBef>
                <a:spcPts val="500"/>
              </a:spcBef>
              <a:buSzTx/>
              <a:buNone/>
              <a:defRPr sz="1800"/>
            </a:pPr>
            <a:endParaRPr sz="2351" b="1"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6"/>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a:p>
        </p:txBody>
      </p:sp>
      <p:pic>
        <p:nvPicPr>
          <p:cNvPr id="17" name="image.png"/>
          <p:cNvPicPr/>
          <p:nvPr/>
        </p:nvPicPr>
        <p:blipFill>
          <a:blip r:embed="rId2">
            <a:extLst/>
          </a:blip>
          <a:stretch>
            <a:fillRect/>
          </a:stretch>
        </p:blipFill>
        <p:spPr>
          <a:xfrm>
            <a:off x="54592" y="274637"/>
            <a:ext cx="9062112" cy="6371823"/>
          </a:xfrm>
          <a:prstGeom prst="rect">
            <a:avLst/>
          </a:prstGeom>
          <a:ln w="12700">
            <a:miter lim="400000"/>
          </a:ln>
        </p:spPr>
      </p:pic>
      <p:sp>
        <p:nvSpPr>
          <p:cNvPr id="4" name="سهم إلى اليسار 3"/>
          <p:cNvSpPr/>
          <p:nvPr/>
        </p:nvSpPr>
        <p:spPr>
          <a:xfrm>
            <a:off x="5472752" y="1132764"/>
            <a:ext cx="791570" cy="284874"/>
          </a:xfrm>
          <a:prstGeom prst="leftArrow">
            <a:avLst/>
          </a:prstGeom>
          <a:solidFill>
            <a:srgbClr val="FF0000"/>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ar-SA" sz="18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سهم إلى اليسار 6"/>
          <p:cNvSpPr/>
          <p:nvPr/>
        </p:nvSpPr>
        <p:spPr>
          <a:xfrm>
            <a:off x="7795146" y="3032077"/>
            <a:ext cx="791570" cy="284874"/>
          </a:xfrm>
          <a:prstGeom prst="leftArrow">
            <a:avLst/>
          </a:prstGeom>
          <a:solidFill>
            <a:srgbClr val="FF0000"/>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ar-SA"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سهم إلى اليسار 7"/>
          <p:cNvSpPr/>
          <p:nvPr/>
        </p:nvSpPr>
        <p:spPr>
          <a:xfrm>
            <a:off x="4876800" y="3318111"/>
            <a:ext cx="791570" cy="284874"/>
          </a:xfrm>
          <a:prstGeom prst="leftArrow">
            <a:avLst/>
          </a:prstGeom>
          <a:solidFill>
            <a:srgbClr val="FF0000"/>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ar-SA" sz="1800" b="0" i="0" u="none" strike="noStrike" cap="none" spc="0" normalizeH="0" baseline="0">
              <a:ln>
                <a:noFill/>
              </a:ln>
              <a:solidFill>
                <a:srgbClr val="000000"/>
              </a:solidFill>
              <a:effectLst/>
              <a:uFillTx/>
              <a:latin typeface="Calibri"/>
              <a:ea typeface="Calibri"/>
              <a:cs typeface="Calibri"/>
              <a:sym typeface="Calibri"/>
            </a:endParaRPr>
          </a:p>
        </p:txBody>
      </p:sp>
      <p:sp>
        <p:nvSpPr>
          <p:cNvPr id="9" name="سهم إلى اليسار 8"/>
          <p:cNvSpPr/>
          <p:nvPr/>
        </p:nvSpPr>
        <p:spPr>
          <a:xfrm>
            <a:off x="2750024" y="3460548"/>
            <a:ext cx="791570" cy="284874"/>
          </a:xfrm>
          <a:prstGeom prst="leftArrow">
            <a:avLst/>
          </a:prstGeom>
          <a:solidFill>
            <a:srgbClr val="FF0000"/>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ar-SA" sz="1800" b="0" i="0" u="none" strike="noStrike" cap="none" spc="0" normalizeH="0" baseline="0">
              <a:ln>
                <a:noFill/>
              </a:ln>
              <a:solidFill>
                <a:srgbClr val="000000"/>
              </a:solidFill>
              <a:effectLst/>
              <a:uFillTx/>
              <a:latin typeface="Calibri"/>
              <a:ea typeface="Calibri"/>
              <a:cs typeface="Calibri"/>
              <a:sym typeface="Calibri"/>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85" y="3483425"/>
            <a:ext cx="8924424" cy="3164114"/>
          </a:xfrm>
          <a:prstGeom prst="rect">
            <a:avLst/>
          </a:prstGeom>
        </p:spPr>
      </p:pic>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088" y="83337"/>
            <a:ext cx="7489371" cy="3327518"/>
          </a:xfrm>
          <a:prstGeom prst="rect">
            <a:avLst/>
          </a:prstGeom>
        </p:spPr>
      </p:pic>
    </p:spTree>
    <p:extLst>
      <p:ext uri="{BB962C8B-B14F-4D97-AF65-F5344CB8AC3E}">
        <p14:creationId xmlns:p14="http://schemas.microsoft.com/office/powerpoint/2010/main" val="225946669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body" idx="4294967295"/>
          </p:nvPr>
        </p:nvSpPr>
        <p:spPr>
          <a:xfrm>
            <a:off x="486228" y="856343"/>
            <a:ext cx="8229600" cy="55299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p>
            <a:pPr marL="0" lvl="0" indent="0">
              <a:buNone/>
              <a:defRPr sz="1800"/>
            </a:pPr>
            <a:endParaRPr lang="ar-SA" sz="3300" b="1" dirty="0" smtClean="0"/>
          </a:p>
          <a:p>
            <a:pPr lvl="0">
              <a:buChar char="•"/>
              <a:defRPr sz="1800"/>
            </a:pPr>
            <a:r>
              <a:rPr sz="2800" b="1" dirty="0" smtClean="0"/>
              <a:t>The RB pathway is important to:</a:t>
            </a:r>
          </a:p>
          <a:p>
            <a:pPr lvl="1">
              <a:buChar char="•"/>
              <a:defRPr sz="1800"/>
            </a:pPr>
            <a:r>
              <a:rPr sz="2800" b="1" dirty="0" smtClean="0"/>
              <a:t>1- </a:t>
            </a:r>
            <a:r>
              <a:rPr lang="en-US" sz="2800" b="1" dirty="0" smtClean="0"/>
              <a:t>C</a:t>
            </a:r>
            <a:r>
              <a:rPr sz="2800" b="1" dirty="0" smtClean="0"/>
              <a:t>ontrol of cell cycle progression at G</a:t>
            </a:r>
            <a:r>
              <a:rPr sz="2800" b="1" baseline="-25000" dirty="0" smtClean="0"/>
              <a:t>1</a:t>
            </a:r>
            <a:r>
              <a:rPr lang="ar-SA" sz="2800" b="1" dirty="0" smtClean="0"/>
              <a:t>.</a:t>
            </a:r>
            <a:endParaRPr sz="2800" b="1" dirty="0" smtClean="0"/>
          </a:p>
          <a:p>
            <a:pPr lvl="1">
              <a:buChar char="•"/>
              <a:defRPr sz="1800"/>
            </a:pPr>
            <a:r>
              <a:rPr sz="2800" b="1" dirty="0" smtClean="0"/>
              <a:t>2- </a:t>
            </a:r>
            <a:r>
              <a:rPr lang="en-US" sz="2800" b="1" dirty="0" smtClean="0"/>
              <a:t>I</a:t>
            </a:r>
            <a:r>
              <a:rPr sz="2800" b="1" dirty="0" smtClean="0"/>
              <a:t>nduce cell differentiation</a:t>
            </a:r>
            <a:r>
              <a:rPr lang="ar-SA" sz="2800" b="1" dirty="0" smtClean="0"/>
              <a:t>.</a:t>
            </a:r>
            <a:r>
              <a:rPr sz="2800" b="1" dirty="0" smtClean="0"/>
              <a:t> </a:t>
            </a:r>
          </a:p>
          <a:p>
            <a:pPr lvl="1">
              <a:buChar char="•"/>
              <a:defRPr sz="1800"/>
            </a:pPr>
            <a:r>
              <a:rPr sz="2800" b="1" dirty="0" smtClean="0"/>
              <a:t>3- </a:t>
            </a:r>
            <a:r>
              <a:rPr lang="en-US" sz="2800" b="1" dirty="0" smtClean="0"/>
              <a:t>I</a:t>
            </a:r>
            <a:r>
              <a:rPr lang="en-US" sz="2800" b="1" dirty="0" smtClean="0"/>
              <a:t>nduce </a:t>
            </a:r>
            <a:r>
              <a:rPr sz="2800" b="1" dirty="0" smtClean="0"/>
              <a:t>senescence</a:t>
            </a:r>
            <a:r>
              <a:rPr lang="ar-SA" sz="2800" b="1" dirty="0" smtClean="0"/>
              <a:t>.</a:t>
            </a:r>
          </a:p>
          <a:p>
            <a:pPr marL="457200" lvl="1" indent="0">
              <a:buNone/>
              <a:defRPr sz="1800"/>
            </a:pPr>
            <a:endParaRPr lang="ar-SA" sz="2800" b="1" dirty="0" smtClean="0"/>
          </a:p>
          <a:p>
            <a:pPr marL="300037" lvl="0" indent="-300037">
              <a:spcBef>
                <a:spcPts val="600"/>
              </a:spcBef>
              <a:buChar char="•"/>
              <a:defRPr sz="1800"/>
            </a:pPr>
            <a:r>
              <a:rPr lang="en-US" sz="2800" b="1" dirty="0" smtClean="0"/>
              <a:t>Mutations in </a:t>
            </a:r>
            <a:r>
              <a:rPr lang="en-US" sz="2800" b="1" dirty="0" smtClean="0">
                <a:solidFill>
                  <a:srgbClr val="FF0000"/>
                </a:solidFill>
              </a:rPr>
              <a:t>other genes that control RB </a:t>
            </a:r>
            <a:r>
              <a:rPr lang="en-US" sz="2800" b="1" dirty="0" smtClean="0"/>
              <a:t>phosphorylation can </a:t>
            </a:r>
            <a:r>
              <a:rPr lang="en-US" sz="2800" b="1" dirty="0" smtClean="0">
                <a:solidFill>
                  <a:srgbClr val="FF0000"/>
                </a:solidFill>
              </a:rPr>
              <a:t>mimic the effect </a:t>
            </a:r>
            <a:r>
              <a:rPr lang="en-US" sz="2800" b="1" dirty="0" smtClean="0"/>
              <a:t>of </a:t>
            </a:r>
            <a:r>
              <a:rPr lang="en-US" sz="2800" b="1" i="1" dirty="0" smtClean="0"/>
              <a:t>RB</a:t>
            </a:r>
            <a:r>
              <a:rPr lang="en-US" sz="2800" b="1" dirty="0" smtClean="0"/>
              <a:t> loss, such genes are mutated in many cancers that seem to have normal </a:t>
            </a:r>
            <a:r>
              <a:rPr lang="en-US" sz="2800" b="1" i="1" dirty="0" smtClean="0"/>
              <a:t>RB</a:t>
            </a:r>
            <a:r>
              <a:rPr lang="en-US" sz="2800" b="1" dirty="0" smtClean="0"/>
              <a:t> genes.</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a:p>
        </p:txBody>
      </p:sp>
      <p:sp>
        <p:nvSpPr>
          <p:cNvPr id="140" name="Shape 140"/>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95751" lvl="0" indent="-295751" defTabSz="841247">
              <a:spcBef>
                <a:spcPts val="600"/>
              </a:spcBef>
              <a:buChar char="•"/>
              <a:defRPr sz="1800"/>
            </a:pPr>
            <a:r>
              <a:rPr sz="2760" b="1" dirty="0" err="1" smtClean="0"/>
              <a:t>E.g</a:t>
            </a:r>
            <a:r>
              <a:rPr lang="ar-SA" sz="2760" b="1" dirty="0" smtClean="0"/>
              <a:t>:</a:t>
            </a:r>
            <a:r>
              <a:rPr lang="ar-SA" sz="2760" b="1" dirty="0"/>
              <a:t> </a:t>
            </a:r>
            <a:r>
              <a:rPr sz="2760" b="1" dirty="0" smtClean="0"/>
              <a:t>mutational </a:t>
            </a:r>
            <a:r>
              <a:rPr sz="2760" b="1" dirty="0">
                <a:solidFill>
                  <a:srgbClr val="FF0000"/>
                </a:solidFill>
              </a:rPr>
              <a:t>activation of CDK4 or overexpression of cyclin D </a:t>
            </a:r>
            <a:r>
              <a:rPr sz="2760" b="1" dirty="0"/>
              <a:t>would favor cell proliferation by facilitating </a:t>
            </a:r>
            <a:r>
              <a:rPr sz="2760" b="1" dirty="0">
                <a:solidFill>
                  <a:srgbClr val="FF0000"/>
                </a:solidFill>
              </a:rPr>
              <a:t>RB phosphorylation and inactivation</a:t>
            </a:r>
            <a:r>
              <a:rPr sz="2760" b="1" dirty="0"/>
              <a:t>. </a:t>
            </a:r>
          </a:p>
          <a:p>
            <a:pPr marL="295751" lvl="0" indent="-295751" defTabSz="841247">
              <a:spcBef>
                <a:spcPts val="600"/>
              </a:spcBef>
              <a:buChar char="•"/>
              <a:defRPr sz="1800"/>
            </a:pPr>
            <a:r>
              <a:rPr lang="en-US" sz="2760" b="1" dirty="0" smtClean="0"/>
              <a:t>C</a:t>
            </a:r>
            <a:r>
              <a:rPr sz="2760" b="1" dirty="0" smtClean="0"/>
              <a:t>yclin </a:t>
            </a:r>
            <a:r>
              <a:rPr sz="2760" b="1" dirty="0"/>
              <a:t>D is overexpressed in many tumors because of gene amplification or translocation. </a:t>
            </a:r>
          </a:p>
          <a:p>
            <a:pPr marL="295751" lvl="0" indent="-295751" defTabSz="841247">
              <a:spcBef>
                <a:spcPts val="600"/>
              </a:spcBef>
              <a:buChar char="•"/>
              <a:defRPr sz="1800"/>
            </a:pPr>
            <a:r>
              <a:rPr sz="2760" b="1" dirty="0">
                <a:solidFill>
                  <a:srgbClr val="FF0000"/>
                </a:solidFill>
              </a:rPr>
              <a:t>Mutational inactivation of CDKIs </a:t>
            </a:r>
            <a:r>
              <a:rPr sz="2760" b="1" dirty="0"/>
              <a:t>also would drive the cell cycle by unregulated activation of cyclins and CDKs. </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defTabSz="877823">
              <a:defRPr sz="1800"/>
            </a:pPr>
            <a:r>
              <a:rPr lang="en-US" sz="3839" b="1" i="1" u="sng" dirty="0" smtClean="0"/>
              <a:t>T</a:t>
            </a:r>
            <a:r>
              <a:rPr lang="en-US" sz="3839" b="1" i="1" u="sng" dirty="0" smtClean="0"/>
              <a:t>P</a:t>
            </a:r>
            <a:r>
              <a:rPr sz="3839" b="1" i="1" u="sng" dirty="0" smtClean="0"/>
              <a:t>53</a:t>
            </a:r>
            <a:r>
              <a:rPr sz="3839" b="1" u="sng" dirty="0" smtClean="0"/>
              <a:t> </a:t>
            </a:r>
            <a:r>
              <a:rPr sz="3839" b="1" u="sng" dirty="0"/>
              <a:t>Gene: Guardian of the Genome</a:t>
            </a:r>
          </a:p>
        </p:txBody>
      </p:sp>
      <p:sp>
        <p:nvSpPr>
          <p:cNvPr id="143" name="Shape 143"/>
          <p:cNvSpPr>
            <a:spLocks noGrp="1"/>
          </p:cNvSpPr>
          <p:nvPr>
            <p:ph type="body" idx="4294967295"/>
          </p:nvPr>
        </p:nvSpPr>
        <p:spPr>
          <a:xfrm>
            <a:off x="3810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21468" lvl="0" indent="-321468">
              <a:lnSpc>
                <a:spcPct val="80000"/>
              </a:lnSpc>
              <a:buChar char="•"/>
              <a:defRPr sz="1800"/>
            </a:pPr>
            <a:r>
              <a:rPr sz="3000" b="1" dirty="0"/>
              <a:t>The </a:t>
            </a:r>
            <a:r>
              <a:rPr sz="3000" b="1" i="1" dirty="0"/>
              <a:t>p53</a:t>
            </a:r>
            <a:r>
              <a:rPr sz="3000" b="1" dirty="0"/>
              <a:t> </a:t>
            </a:r>
            <a:r>
              <a:rPr sz="3000" b="1" dirty="0">
                <a:solidFill>
                  <a:srgbClr val="FF0000"/>
                </a:solidFill>
              </a:rPr>
              <a:t>tumor suppressor gene </a:t>
            </a:r>
            <a:r>
              <a:rPr sz="3000" b="1" dirty="0"/>
              <a:t>is one of the most commonly mutated genes in human cancers. </a:t>
            </a:r>
          </a:p>
          <a:p>
            <a:pPr marL="321468" lvl="0" indent="-321468">
              <a:lnSpc>
                <a:spcPct val="80000"/>
              </a:lnSpc>
              <a:buClr>
                <a:srgbClr val="FF0000"/>
              </a:buClr>
              <a:buChar char="•"/>
              <a:defRPr sz="1800"/>
            </a:pPr>
            <a:r>
              <a:rPr sz="3000" b="1" i="1" dirty="0">
                <a:solidFill>
                  <a:srgbClr val="FF0000"/>
                </a:solidFill>
              </a:rPr>
              <a:t>P53 </a:t>
            </a:r>
            <a:r>
              <a:rPr lang="en-US" sz="3000" b="1" i="1" dirty="0" smtClean="0">
                <a:solidFill>
                  <a:srgbClr val="FF0000"/>
                </a:solidFill>
              </a:rPr>
              <a:t>prevents (OK) </a:t>
            </a:r>
            <a:r>
              <a:rPr sz="3000" b="1" i="1" dirty="0" smtClean="0">
                <a:solidFill>
                  <a:srgbClr val="FF0000"/>
                </a:solidFill>
              </a:rPr>
              <a:t>neoplastic </a:t>
            </a:r>
            <a:r>
              <a:rPr sz="3000" b="1" i="1" dirty="0">
                <a:solidFill>
                  <a:srgbClr val="FF0000"/>
                </a:solidFill>
              </a:rPr>
              <a:t>transformation by three interlocking mechanisms: </a:t>
            </a:r>
          </a:p>
          <a:p>
            <a:pPr marL="321468" lvl="0" indent="-321468">
              <a:lnSpc>
                <a:spcPct val="80000"/>
              </a:lnSpc>
              <a:buChar char="•"/>
              <a:defRPr sz="1800"/>
            </a:pPr>
            <a:r>
              <a:rPr sz="3000" b="1" i="1" dirty="0"/>
              <a:t>1-activation of temporary cell cycle arrest (termed </a:t>
            </a:r>
            <a:r>
              <a:rPr sz="3000" b="1" i="1" dirty="0">
                <a:solidFill>
                  <a:srgbClr val="FF0000"/>
                </a:solidFill>
              </a:rPr>
              <a:t>quiescence</a:t>
            </a:r>
            <a:r>
              <a:rPr sz="3000" b="1" i="1" dirty="0"/>
              <a:t>), </a:t>
            </a:r>
          </a:p>
          <a:p>
            <a:pPr marL="321468" lvl="0" indent="-321468">
              <a:lnSpc>
                <a:spcPct val="80000"/>
              </a:lnSpc>
              <a:buChar char="•"/>
              <a:defRPr sz="1800"/>
            </a:pPr>
            <a:r>
              <a:rPr sz="3000" b="1" i="1" dirty="0"/>
              <a:t>2-induction of permanent cell cycle arrest (termed </a:t>
            </a:r>
            <a:r>
              <a:rPr sz="3000" b="1" i="1" dirty="0">
                <a:solidFill>
                  <a:srgbClr val="FF0000"/>
                </a:solidFill>
              </a:rPr>
              <a:t>senescence</a:t>
            </a:r>
            <a:r>
              <a:rPr sz="3000" b="1" i="1" dirty="0"/>
              <a:t>), </a:t>
            </a:r>
          </a:p>
          <a:p>
            <a:pPr marL="321468" lvl="0" indent="-321468">
              <a:lnSpc>
                <a:spcPct val="80000"/>
              </a:lnSpc>
              <a:buChar char="•"/>
              <a:defRPr sz="1800"/>
            </a:pPr>
            <a:r>
              <a:rPr sz="3000" b="1" i="1" dirty="0"/>
              <a:t>3-triggering of programmed cell death (termed </a:t>
            </a:r>
            <a:r>
              <a:rPr sz="3000" b="1" i="1" dirty="0">
                <a:solidFill>
                  <a:srgbClr val="FF0000"/>
                </a:solidFill>
              </a:rPr>
              <a:t>apoptosis</a:t>
            </a:r>
            <a:r>
              <a:rPr sz="3000" b="1" i="1" dirty="0"/>
              <a:t>).</a:t>
            </a:r>
            <a:r>
              <a:rPr sz="3000" b="1" dirty="0"/>
              <a:t> </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a:p>
        </p:txBody>
      </p:sp>
      <p:sp>
        <p:nvSpPr>
          <p:cNvPr id="146" name="Shape 146"/>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21468" lvl="0" indent="-321468">
              <a:lnSpc>
                <a:spcPct val="90000"/>
              </a:lnSpc>
              <a:buChar char="•"/>
              <a:defRPr sz="1800"/>
            </a:pPr>
            <a:r>
              <a:rPr lang="en-US" sz="3000" b="1" i="1" dirty="0" smtClean="0"/>
              <a:t>P</a:t>
            </a:r>
            <a:r>
              <a:rPr sz="3000" b="1" i="1" dirty="0" smtClean="0"/>
              <a:t>53</a:t>
            </a:r>
            <a:r>
              <a:rPr sz="3000" b="1" dirty="0" smtClean="0"/>
              <a:t> </a:t>
            </a:r>
            <a:r>
              <a:rPr sz="3000" b="1" dirty="0"/>
              <a:t>can be viewed as a central monitor of stress, directing the </a:t>
            </a:r>
            <a:r>
              <a:rPr sz="3000" b="1" dirty="0">
                <a:solidFill>
                  <a:srgbClr val="FF0000"/>
                </a:solidFill>
              </a:rPr>
              <a:t>stressed cells </a:t>
            </a:r>
            <a:r>
              <a:rPr sz="3000" b="1" dirty="0"/>
              <a:t>toward an appropriate response. </a:t>
            </a:r>
            <a:endParaRPr lang="ar-SA" sz="3000" b="1" dirty="0" smtClean="0"/>
          </a:p>
          <a:p>
            <a:pPr marL="321468" lvl="0" indent="-321468">
              <a:lnSpc>
                <a:spcPct val="90000"/>
              </a:lnSpc>
              <a:buChar char="•"/>
              <a:defRPr sz="1800"/>
            </a:pPr>
            <a:endParaRPr sz="3000" b="1" dirty="0"/>
          </a:p>
          <a:p>
            <a:pPr marL="321468" lvl="0" indent="-321468">
              <a:lnSpc>
                <a:spcPct val="90000"/>
              </a:lnSpc>
              <a:buClr>
                <a:srgbClr val="FF0000"/>
              </a:buClr>
              <a:buChar char="•"/>
              <a:defRPr sz="1800"/>
            </a:pPr>
            <a:r>
              <a:rPr sz="3000" b="1" dirty="0">
                <a:solidFill>
                  <a:schemeClr val="tx1"/>
                </a:solidFill>
              </a:rPr>
              <a:t>A variety of stresses can trigger the </a:t>
            </a:r>
            <a:r>
              <a:rPr sz="3000" b="1" i="1" dirty="0">
                <a:solidFill>
                  <a:schemeClr val="tx1"/>
                </a:solidFill>
              </a:rPr>
              <a:t>p53</a:t>
            </a:r>
            <a:r>
              <a:rPr sz="3000" b="1" dirty="0">
                <a:solidFill>
                  <a:schemeClr val="tx1"/>
                </a:solidFill>
              </a:rPr>
              <a:t> response pathways </a:t>
            </a:r>
            <a:r>
              <a:rPr sz="3000" b="1" dirty="0" smtClean="0">
                <a:solidFill>
                  <a:schemeClr val="tx1"/>
                </a:solidFill>
              </a:rPr>
              <a:t>including:</a:t>
            </a:r>
            <a:r>
              <a:rPr lang="ar-SA" sz="3000" b="1" dirty="0" smtClean="0">
                <a:solidFill>
                  <a:schemeClr val="tx1"/>
                </a:solidFill>
              </a:rPr>
              <a:t> </a:t>
            </a:r>
            <a:r>
              <a:rPr sz="3000" b="1" dirty="0" smtClean="0">
                <a:solidFill>
                  <a:srgbClr val="FF0000"/>
                </a:solidFill>
              </a:rPr>
              <a:t>anoxia</a:t>
            </a:r>
            <a:r>
              <a:rPr sz="3000" b="1" dirty="0"/>
              <a:t>, </a:t>
            </a:r>
            <a:r>
              <a:rPr sz="3000" b="1" dirty="0" smtClean="0"/>
              <a:t>inappropriate </a:t>
            </a:r>
            <a:r>
              <a:rPr sz="3000" b="1" dirty="0">
                <a:solidFill>
                  <a:srgbClr val="FF0000"/>
                </a:solidFill>
              </a:rPr>
              <a:t>oncogene expression </a:t>
            </a:r>
            <a:r>
              <a:rPr sz="3000" b="1" dirty="0"/>
              <a:t>(e.g., </a:t>
            </a:r>
            <a:r>
              <a:rPr sz="3000" b="1" i="1" dirty="0"/>
              <a:t>MYC</a:t>
            </a:r>
            <a:r>
              <a:rPr sz="3000" b="1" dirty="0"/>
              <a:t> or </a:t>
            </a:r>
            <a:r>
              <a:rPr sz="3000" b="1" i="1" dirty="0"/>
              <a:t>RAS</a:t>
            </a:r>
            <a:r>
              <a:rPr sz="3000" b="1" dirty="0"/>
              <a:t>), </a:t>
            </a:r>
            <a:r>
              <a:rPr sz="3000" b="1" dirty="0" smtClean="0">
                <a:solidFill>
                  <a:srgbClr val="FF0000"/>
                </a:solidFill>
              </a:rPr>
              <a:t>damage </a:t>
            </a:r>
            <a:r>
              <a:rPr sz="3000" b="1" dirty="0">
                <a:solidFill>
                  <a:srgbClr val="FF0000"/>
                </a:solidFill>
              </a:rPr>
              <a:t>to the integrity of DNA</a:t>
            </a:r>
            <a:r>
              <a:rPr sz="3000" b="1" dirty="0"/>
              <a:t>. </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defTabSz="886968">
              <a:defRPr sz="1800"/>
            </a:pPr>
            <a:r>
              <a:rPr sz="3492" b="1"/>
              <a:t>Transforming Growth Factor-β Pathway </a:t>
            </a:r>
            <a:br>
              <a:rPr sz="3492" b="1"/>
            </a:br>
            <a:endParaRPr sz="3492" b="1"/>
          </a:p>
        </p:txBody>
      </p:sp>
      <p:sp>
        <p:nvSpPr>
          <p:cNvPr id="149" name="Shape 149"/>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00037" lvl="0" indent="-300037">
              <a:lnSpc>
                <a:spcPct val="80000"/>
              </a:lnSpc>
              <a:spcBef>
                <a:spcPts val="600"/>
              </a:spcBef>
              <a:buChar char="•"/>
              <a:defRPr sz="1800"/>
            </a:pPr>
            <a:r>
              <a:rPr sz="3400" b="1" dirty="0">
                <a:solidFill>
                  <a:srgbClr val="FF0000"/>
                </a:solidFill>
              </a:rPr>
              <a:t>TGF-β</a:t>
            </a:r>
            <a:r>
              <a:rPr sz="2800" b="1" dirty="0"/>
              <a:t> is a </a:t>
            </a:r>
            <a:r>
              <a:rPr sz="2800" b="1" dirty="0">
                <a:solidFill>
                  <a:srgbClr val="FF0000"/>
                </a:solidFill>
              </a:rPr>
              <a:t>potent inhibitor of proliferation </a:t>
            </a:r>
            <a:r>
              <a:rPr sz="2800" b="1" dirty="0"/>
              <a:t>in most normal epithelial, endothelial, and hematopoietic cells. </a:t>
            </a:r>
          </a:p>
          <a:p>
            <a:pPr marL="300037" lvl="0" indent="-300037">
              <a:lnSpc>
                <a:spcPct val="80000"/>
              </a:lnSpc>
              <a:spcBef>
                <a:spcPts val="600"/>
              </a:spcBef>
              <a:buChar char="•"/>
              <a:defRPr sz="1800"/>
            </a:pPr>
            <a:r>
              <a:rPr sz="2800" b="1" dirty="0"/>
              <a:t>It regulates cellular processes by binding to a complex composed of </a:t>
            </a:r>
            <a:r>
              <a:rPr sz="2800" b="1" dirty="0">
                <a:solidFill>
                  <a:srgbClr val="FF0000"/>
                </a:solidFill>
              </a:rPr>
              <a:t>TGF-β receptors I and II</a:t>
            </a:r>
            <a:r>
              <a:rPr sz="2800" b="1" dirty="0"/>
              <a:t>.</a:t>
            </a:r>
          </a:p>
          <a:p>
            <a:pPr marL="300037" lvl="0" indent="-300037">
              <a:lnSpc>
                <a:spcPct val="80000"/>
              </a:lnSpc>
              <a:spcBef>
                <a:spcPts val="600"/>
              </a:spcBef>
              <a:buChar char="•"/>
              <a:defRPr sz="1800"/>
            </a:pPr>
            <a:r>
              <a:rPr sz="2800" b="1" dirty="0"/>
              <a:t>Dimerization of the receptor upon ligand binding leads to a cascade of events that result </a:t>
            </a:r>
            <a:r>
              <a:rPr sz="2800" b="1" dirty="0" smtClean="0"/>
              <a:t>in:</a:t>
            </a:r>
            <a:r>
              <a:rPr lang="ar-SA" sz="2800" b="1" dirty="0"/>
              <a:t> </a:t>
            </a:r>
            <a:r>
              <a:rPr sz="2800" b="1" dirty="0" smtClean="0">
                <a:solidFill>
                  <a:srgbClr val="FF0000"/>
                </a:solidFill>
              </a:rPr>
              <a:t>transcriptional </a:t>
            </a:r>
            <a:r>
              <a:rPr sz="2800" b="1" dirty="0">
                <a:solidFill>
                  <a:srgbClr val="FF0000"/>
                </a:solidFill>
              </a:rPr>
              <a:t>activation of </a:t>
            </a:r>
            <a:r>
              <a:rPr sz="2800" b="1" dirty="0" smtClean="0">
                <a:solidFill>
                  <a:srgbClr val="FF0000"/>
                </a:solidFill>
              </a:rPr>
              <a:t>CDKIs</a:t>
            </a:r>
            <a:r>
              <a:rPr lang="ar-SA" sz="2800" b="1" dirty="0" smtClean="0">
                <a:solidFill>
                  <a:srgbClr val="FF0000"/>
                </a:solidFill>
              </a:rPr>
              <a:t> </a:t>
            </a:r>
            <a:r>
              <a:rPr lang="en-US" sz="2800" b="1" dirty="0" smtClean="0"/>
              <a:t>and </a:t>
            </a:r>
            <a:r>
              <a:rPr sz="2800" b="1" dirty="0" smtClean="0">
                <a:solidFill>
                  <a:srgbClr val="FF0000"/>
                </a:solidFill>
              </a:rPr>
              <a:t>suppression </a:t>
            </a:r>
            <a:r>
              <a:rPr sz="2800" b="1" dirty="0">
                <a:solidFill>
                  <a:srgbClr val="FF0000"/>
                </a:solidFill>
              </a:rPr>
              <a:t>of growth-promoting genes such as </a:t>
            </a:r>
            <a:r>
              <a:rPr sz="2800" b="1" i="1" dirty="0">
                <a:solidFill>
                  <a:srgbClr val="FF0000"/>
                </a:solidFill>
              </a:rPr>
              <a:t>MYC, CDK2, CDK4,</a:t>
            </a:r>
            <a:r>
              <a:rPr sz="2800" b="1" dirty="0">
                <a:solidFill>
                  <a:srgbClr val="FF0000"/>
                </a:solidFill>
              </a:rPr>
              <a:t> and those encoding cyclins A and E.</a:t>
            </a:r>
            <a:r>
              <a:rPr sz="2800" dirty="0">
                <a:solidFill>
                  <a:srgbClr val="FF0000"/>
                </a:solidFill>
              </a:rPr>
              <a:t> </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defTabSz="813816">
              <a:defRPr sz="1800"/>
            </a:pPr>
            <a:r>
              <a:rPr sz="3559" b="1" i="1" dirty="0"/>
              <a:t>Contact Inhibition</a:t>
            </a:r>
            <a:br>
              <a:rPr sz="3559" b="1" i="1" dirty="0"/>
            </a:br>
            <a:r>
              <a:rPr sz="3559" b="1" i="1" dirty="0"/>
              <a:t> NF2 and APC</a:t>
            </a:r>
          </a:p>
        </p:txBody>
      </p:sp>
      <p:sp>
        <p:nvSpPr>
          <p:cNvPr id="152" name="Shape 152"/>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94036" lvl="0" indent="-294036" defTabSz="896111">
              <a:spcBef>
                <a:spcPts val="600"/>
              </a:spcBef>
              <a:buChar char="•"/>
              <a:defRPr sz="1800"/>
            </a:pPr>
            <a:r>
              <a:rPr sz="2744" b="1" dirty="0">
                <a:solidFill>
                  <a:srgbClr val="FF0000"/>
                </a:solidFill>
              </a:rPr>
              <a:t>Contact </a:t>
            </a:r>
            <a:r>
              <a:rPr sz="2744" b="1" dirty="0" smtClean="0">
                <a:solidFill>
                  <a:srgbClr val="FF0000"/>
                </a:solidFill>
              </a:rPr>
              <a:t>inhibition </a:t>
            </a:r>
            <a:r>
              <a:rPr sz="2744" b="1" dirty="0"/>
              <a:t>is abolished in cancer cells allowing them to pile on top of one another. </a:t>
            </a:r>
          </a:p>
          <a:p>
            <a:pPr marL="294036" lvl="0" indent="-294036" defTabSz="896111">
              <a:spcBef>
                <a:spcPts val="600"/>
              </a:spcBef>
              <a:buChar char="•"/>
              <a:defRPr sz="1800"/>
            </a:pPr>
            <a:r>
              <a:rPr sz="2744" b="1" dirty="0"/>
              <a:t>Cell-cell contacts in many tissues are mediated by </a:t>
            </a:r>
            <a:r>
              <a:rPr sz="2744" b="1" dirty="0" err="1">
                <a:solidFill>
                  <a:srgbClr val="FF0000"/>
                </a:solidFill>
              </a:rPr>
              <a:t>homodimeric</a:t>
            </a:r>
            <a:r>
              <a:rPr sz="2744" b="1" dirty="0">
                <a:solidFill>
                  <a:srgbClr val="FF0000"/>
                </a:solidFill>
              </a:rPr>
              <a:t> </a:t>
            </a:r>
            <a:r>
              <a:rPr sz="2744" b="1" dirty="0"/>
              <a:t>interactions between transmembrane proteins called </a:t>
            </a:r>
            <a:r>
              <a:rPr sz="2744" b="1" dirty="0" err="1">
                <a:solidFill>
                  <a:srgbClr val="FF0000"/>
                </a:solidFill>
              </a:rPr>
              <a:t>cadherins</a:t>
            </a:r>
            <a:r>
              <a:rPr sz="2744" b="1" dirty="0"/>
              <a:t>. </a:t>
            </a:r>
          </a:p>
          <a:p>
            <a:pPr marL="294036" lvl="0" indent="-294036" defTabSz="896111">
              <a:spcBef>
                <a:spcPts val="600"/>
              </a:spcBef>
              <a:buChar char="•"/>
              <a:defRPr sz="1800"/>
            </a:pPr>
            <a:r>
              <a:rPr sz="2744" b="1" dirty="0">
                <a:solidFill>
                  <a:srgbClr val="FF0000"/>
                </a:solidFill>
              </a:rPr>
              <a:t>E-cadherin</a:t>
            </a:r>
            <a:r>
              <a:rPr sz="2744" b="1" dirty="0"/>
              <a:t> mediates cell-cell contact in epithelial layers by mechanism not fully understood. </a:t>
            </a:r>
          </a:p>
          <a:p>
            <a:pPr marL="294036" lvl="0" indent="-294036" defTabSz="896111">
              <a:spcBef>
                <a:spcPts val="600"/>
              </a:spcBef>
              <a:buChar char="•"/>
              <a:defRPr sz="1800"/>
            </a:pPr>
            <a:r>
              <a:rPr sz="2744" b="1" dirty="0"/>
              <a:t>One mechanism that sustains contact inhibition is mediated by the </a:t>
            </a:r>
            <a:r>
              <a:rPr sz="2744" b="1" dirty="0">
                <a:solidFill>
                  <a:srgbClr val="FF0000"/>
                </a:solidFill>
              </a:rPr>
              <a:t>tumor suppressor gene </a:t>
            </a:r>
            <a:r>
              <a:rPr sz="2744" b="1" i="1" dirty="0">
                <a:solidFill>
                  <a:srgbClr val="FF0000"/>
                </a:solidFill>
              </a:rPr>
              <a:t>NF2</a:t>
            </a:r>
            <a:r>
              <a:rPr sz="2744" b="1" dirty="0"/>
              <a:t>. </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b="1" u="sng"/>
            </a:lvl1pPr>
          </a:lstStyle>
          <a:p>
            <a:pPr lvl="0">
              <a:defRPr sz="1800" b="0" u="none"/>
            </a:pPr>
            <a:r>
              <a:rPr sz="4400" b="1" u="sng"/>
              <a:t>Evasion of Apoptosis </a:t>
            </a:r>
          </a:p>
        </p:txBody>
      </p:sp>
      <p:sp>
        <p:nvSpPr>
          <p:cNvPr id="155" name="Shape 155"/>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har char="•"/>
              <a:defRPr sz="1800"/>
            </a:pPr>
            <a:r>
              <a:rPr sz="3200" b="1" dirty="0"/>
              <a:t>There are 2 distinct programs that activate </a:t>
            </a:r>
            <a:r>
              <a:rPr sz="3200" b="1" dirty="0" smtClean="0"/>
              <a:t>apoptosis:</a:t>
            </a:r>
          </a:p>
          <a:p>
            <a:pPr lvl="0">
              <a:buChar char="•"/>
              <a:defRPr sz="1800"/>
            </a:pPr>
            <a:r>
              <a:rPr sz="3200" b="1" dirty="0" smtClean="0"/>
              <a:t>1- </a:t>
            </a:r>
            <a:r>
              <a:rPr lang="en-US" sz="3200" b="1" dirty="0" smtClean="0"/>
              <a:t>E</a:t>
            </a:r>
            <a:r>
              <a:rPr sz="3200" b="1" dirty="0" smtClean="0"/>
              <a:t>xtrinsic </a:t>
            </a:r>
            <a:r>
              <a:rPr sz="3200" b="1" dirty="0"/>
              <a:t>pathway (death receptor  </a:t>
            </a:r>
          </a:p>
          <a:p>
            <a:pPr lvl="0">
              <a:buSzTx/>
              <a:buNone/>
              <a:defRPr sz="1800"/>
            </a:pPr>
            <a:r>
              <a:rPr sz="3200" b="1" dirty="0" smtClean="0"/>
              <a:t>        CD95/</a:t>
            </a:r>
            <a:r>
              <a:rPr sz="3200" b="1" dirty="0" err="1" smtClean="0"/>
              <a:t>Fas</a:t>
            </a:r>
            <a:r>
              <a:rPr sz="3200" b="1" dirty="0" smtClean="0"/>
              <a:t>).</a:t>
            </a:r>
            <a:endParaRPr sz="3200" b="1" dirty="0"/>
          </a:p>
          <a:p>
            <a:pPr lvl="0">
              <a:buChar char="•"/>
              <a:defRPr sz="1800"/>
            </a:pPr>
            <a:r>
              <a:rPr sz="3200" b="1" dirty="0"/>
              <a:t>2- </a:t>
            </a:r>
            <a:r>
              <a:rPr lang="en-US" sz="3200" b="1" dirty="0" smtClean="0"/>
              <a:t>I</a:t>
            </a:r>
            <a:r>
              <a:rPr sz="3200" b="1" dirty="0" smtClean="0"/>
              <a:t>ntrinsic </a:t>
            </a:r>
            <a:r>
              <a:rPr sz="3200" b="1" dirty="0"/>
              <a:t>pathway (DNA </a:t>
            </a:r>
            <a:r>
              <a:rPr sz="3200" b="1" dirty="0" smtClean="0"/>
              <a:t>damage). </a:t>
            </a:r>
            <a:endParaRPr sz="3200" b="1" dirty="0"/>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a:p>
        </p:txBody>
      </p:sp>
      <p:sp>
        <p:nvSpPr>
          <p:cNvPr id="158" name="Shape 158"/>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00037" lvl="0" indent="-300037">
              <a:spcBef>
                <a:spcPts val="600"/>
              </a:spcBef>
              <a:buChar char="•"/>
              <a:defRPr sz="1800"/>
            </a:pPr>
            <a:r>
              <a:rPr sz="2800" dirty="0"/>
              <a:t>Stimulation of either pathway results in activation of a normally inactive </a:t>
            </a:r>
            <a:r>
              <a:rPr sz="2800" dirty="0">
                <a:solidFill>
                  <a:srgbClr val="FF0000"/>
                </a:solidFill>
              </a:rPr>
              <a:t>protease (caspase-8 or caspase-9)</a:t>
            </a:r>
            <a:r>
              <a:rPr sz="2800" dirty="0"/>
              <a:t>, which initiates a </a:t>
            </a:r>
            <a:r>
              <a:rPr sz="2800" dirty="0">
                <a:solidFill>
                  <a:srgbClr val="FF0000"/>
                </a:solidFill>
              </a:rPr>
              <a:t>proteolytic cascade </a:t>
            </a:r>
            <a:r>
              <a:rPr sz="2800" dirty="0"/>
              <a:t>involving </a:t>
            </a:r>
            <a:r>
              <a:rPr sz="2800" dirty="0">
                <a:solidFill>
                  <a:srgbClr val="FF0000"/>
                </a:solidFill>
              </a:rPr>
              <a:t>"executioner" caspases </a:t>
            </a:r>
            <a:r>
              <a:rPr sz="2800" dirty="0"/>
              <a:t>that disassemble the cell in orderly fashion. </a:t>
            </a:r>
          </a:p>
          <a:p>
            <a:pPr marL="300037" lvl="0" indent="-300037">
              <a:spcBef>
                <a:spcPts val="600"/>
              </a:spcBef>
              <a:buChar char="•"/>
              <a:defRPr sz="1800"/>
            </a:pPr>
            <a:r>
              <a:rPr sz="2800" dirty="0"/>
              <a:t>The cellular remains are then efficiently consumed by the cellular neighbors and professional phagocytes </a:t>
            </a:r>
            <a:r>
              <a:rPr sz="2800" dirty="0">
                <a:solidFill>
                  <a:srgbClr val="FF0000"/>
                </a:solidFill>
              </a:rPr>
              <a:t>without stimulating inflammation</a:t>
            </a:r>
            <a:r>
              <a:rPr sz="2800" dirty="0"/>
              <a:t>. </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a:p>
        </p:txBody>
      </p:sp>
      <p:pic>
        <p:nvPicPr>
          <p:cNvPr id="161" name="image.png"/>
          <p:cNvPicPr/>
          <p:nvPr/>
        </p:nvPicPr>
        <p:blipFill>
          <a:blip r:embed="rId2">
            <a:extLst/>
          </a:blip>
          <a:stretch>
            <a:fillRect/>
          </a:stretch>
        </p:blipFill>
        <p:spPr>
          <a:xfrm>
            <a:off x="533400" y="457200"/>
            <a:ext cx="8305800" cy="594360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19"/>
          <p:cNvSpPr>
            <a:spLocks noGrp="1"/>
          </p:cNvSpPr>
          <p:nvPr>
            <p:ph type="body" idx="4294967295"/>
          </p:nvPr>
        </p:nvSpPr>
        <p:spPr>
          <a:xfrm>
            <a:off x="457200" y="382138"/>
            <a:ext cx="8229600" cy="611419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21468" lvl="0" indent="-321468">
              <a:lnSpc>
                <a:spcPct val="80000"/>
              </a:lnSpc>
              <a:buChar char="•"/>
              <a:defRPr sz="1800"/>
            </a:pPr>
            <a:r>
              <a:rPr sz="3000" b="1" dirty="0"/>
              <a:t>Mutant alleles of proto-oncogenes are called </a:t>
            </a:r>
            <a:r>
              <a:rPr sz="3000" b="1" dirty="0">
                <a:solidFill>
                  <a:srgbClr val="FF0000"/>
                </a:solidFill>
              </a:rPr>
              <a:t>oncogenes</a:t>
            </a:r>
            <a:r>
              <a:rPr sz="3000" b="1" dirty="0"/>
              <a:t>. </a:t>
            </a:r>
          </a:p>
          <a:p>
            <a:pPr marL="321468" lvl="0" indent="-321468">
              <a:lnSpc>
                <a:spcPct val="80000"/>
              </a:lnSpc>
              <a:buChar char="•"/>
              <a:defRPr sz="1800"/>
            </a:pPr>
            <a:r>
              <a:rPr sz="3000" b="1" dirty="0"/>
              <a:t>They are </a:t>
            </a:r>
            <a:r>
              <a:rPr sz="3000" b="1" dirty="0">
                <a:solidFill>
                  <a:srgbClr val="FF0000"/>
                </a:solidFill>
              </a:rPr>
              <a:t>considered dominant </a:t>
            </a:r>
            <a:r>
              <a:rPr sz="3000" b="1" dirty="0"/>
              <a:t>because mutation of a single allele can lead to cellular transformation</a:t>
            </a:r>
            <a:r>
              <a:rPr sz="3000" b="1" dirty="0" smtClean="0"/>
              <a:t>.</a:t>
            </a:r>
            <a:endParaRPr lang="ar-SA" sz="3000" b="1" dirty="0" smtClean="0"/>
          </a:p>
          <a:p>
            <a:pPr marL="0" lvl="0" indent="0">
              <a:lnSpc>
                <a:spcPct val="80000"/>
              </a:lnSpc>
              <a:buNone/>
              <a:defRPr sz="1800"/>
            </a:pPr>
            <a:r>
              <a:rPr sz="3000" b="1" dirty="0" smtClean="0"/>
              <a:t> </a:t>
            </a:r>
            <a:endParaRPr sz="3000" b="1" dirty="0"/>
          </a:p>
          <a:p>
            <a:pPr marL="321468" lvl="0" indent="-321468">
              <a:lnSpc>
                <a:spcPct val="80000"/>
              </a:lnSpc>
              <a:buChar char="•"/>
              <a:defRPr sz="1800"/>
            </a:pPr>
            <a:r>
              <a:rPr sz="3000" b="1" dirty="0"/>
              <a:t>Both normal alleles of </a:t>
            </a:r>
            <a:r>
              <a:rPr sz="3000" b="1" dirty="0">
                <a:solidFill>
                  <a:srgbClr val="FF0000"/>
                </a:solidFill>
              </a:rPr>
              <a:t>tumor suppressor genes </a:t>
            </a:r>
            <a:r>
              <a:rPr sz="3000" b="1" dirty="0"/>
              <a:t>must be damaged for transformation to occur, referred to as </a:t>
            </a:r>
            <a:r>
              <a:rPr sz="3000" b="1" dirty="0">
                <a:solidFill>
                  <a:srgbClr val="FF0000"/>
                </a:solidFill>
              </a:rPr>
              <a:t>recessive oncogenes</a:t>
            </a:r>
            <a:r>
              <a:rPr sz="3000" b="1" dirty="0" smtClean="0"/>
              <a:t>.</a:t>
            </a:r>
            <a:r>
              <a:rPr lang="en-US" sz="3000" b="1" dirty="0" smtClean="0"/>
              <a:t>(OK?</a:t>
            </a:r>
            <a:r>
              <a:rPr lang="ar-SA" sz="3000" b="1" dirty="0" smtClean="0"/>
              <a:t>(</a:t>
            </a:r>
            <a:r>
              <a:rPr lang="en-US" sz="3000" b="1" dirty="0" smtClean="0"/>
              <a:t>.</a:t>
            </a:r>
            <a:endParaRPr lang="ar-SA" sz="3000" b="1" dirty="0" smtClean="0"/>
          </a:p>
          <a:p>
            <a:pPr marL="321468" lvl="0" indent="-321468">
              <a:lnSpc>
                <a:spcPct val="80000"/>
              </a:lnSpc>
              <a:buChar char="•"/>
              <a:defRPr sz="1800"/>
            </a:pPr>
            <a:endParaRPr lang="ar-SA" sz="3000" b="1" dirty="0" smtClean="0"/>
          </a:p>
          <a:p>
            <a:pPr marL="321468" indent="-321468">
              <a:lnSpc>
                <a:spcPct val="80000"/>
              </a:lnSpc>
              <a:buFont typeface="Arial"/>
              <a:buChar char="•"/>
              <a:defRPr sz="1800"/>
            </a:pPr>
            <a:r>
              <a:rPr lang="en-US" sz="2800" b="1" dirty="0"/>
              <a:t>Genes that </a:t>
            </a:r>
            <a:r>
              <a:rPr lang="en-US" sz="2800" b="1" dirty="0">
                <a:solidFill>
                  <a:srgbClr val="FF0000"/>
                </a:solidFill>
              </a:rPr>
              <a:t>regulate apoptosis </a:t>
            </a:r>
            <a:r>
              <a:rPr lang="en-US" sz="2800" b="1" dirty="0"/>
              <a:t>may be dominant, as are proto-oncogenes, or they may behave as tumor suppressor genes (recessive ). </a:t>
            </a:r>
          </a:p>
          <a:p>
            <a:pPr marL="321468" lvl="0" indent="-321468">
              <a:lnSpc>
                <a:spcPct val="80000"/>
              </a:lnSpc>
              <a:buChar char="•"/>
              <a:defRPr sz="1800"/>
            </a:pPr>
            <a:endParaRPr sz="3000" b="1" dirty="0"/>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859536">
              <a:defRPr sz="4136" b="1" u="sng"/>
            </a:lvl1pPr>
          </a:lstStyle>
          <a:p>
            <a:pPr lvl="0">
              <a:defRPr sz="1800" b="0" u="none"/>
            </a:pPr>
            <a:r>
              <a:rPr sz="4136" b="1" u="sng"/>
              <a:t>Ability to Invade and Metastasize </a:t>
            </a:r>
          </a:p>
        </p:txBody>
      </p:sp>
      <p:sp>
        <p:nvSpPr>
          <p:cNvPr id="164" name="Shape 164"/>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har char="•"/>
              <a:defRPr sz="1800"/>
            </a:pPr>
            <a:r>
              <a:rPr sz="3200" b="1" dirty="0"/>
              <a:t>The metastatic cascade can be subdivided into </a:t>
            </a:r>
            <a:r>
              <a:rPr sz="3200" b="1" dirty="0">
                <a:solidFill>
                  <a:srgbClr val="FF0000"/>
                </a:solidFill>
              </a:rPr>
              <a:t>two</a:t>
            </a:r>
            <a:r>
              <a:rPr sz="3200" b="1" dirty="0"/>
              <a:t> phases: </a:t>
            </a:r>
            <a:r>
              <a:rPr sz="3200" b="1" dirty="0" smtClean="0">
                <a:solidFill>
                  <a:srgbClr val="FF0000"/>
                </a:solidFill>
              </a:rPr>
              <a:t>invasion </a:t>
            </a:r>
            <a:r>
              <a:rPr sz="3200" b="1" dirty="0">
                <a:solidFill>
                  <a:srgbClr val="FF0000"/>
                </a:solidFill>
              </a:rPr>
              <a:t>of ECM and vascular  </a:t>
            </a:r>
          </a:p>
          <a:p>
            <a:pPr lvl="0">
              <a:buSzTx/>
              <a:buNone/>
              <a:defRPr sz="1800"/>
            </a:pPr>
            <a:r>
              <a:rPr sz="3200" b="1" dirty="0">
                <a:solidFill>
                  <a:srgbClr val="FF0000"/>
                </a:solidFill>
              </a:rPr>
              <a:t>       </a:t>
            </a:r>
            <a:r>
              <a:rPr sz="3200" b="1" dirty="0" smtClean="0">
                <a:solidFill>
                  <a:srgbClr val="FF0000"/>
                </a:solidFill>
              </a:rPr>
              <a:t>dissemination</a:t>
            </a:r>
            <a:r>
              <a:rPr lang="ar-SA" sz="3200" b="1" dirty="0" smtClean="0">
                <a:solidFill>
                  <a:srgbClr val="FF0000"/>
                </a:solidFill>
              </a:rPr>
              <a:t> </a:t>
            </a:r>
            <a:r>
              <a:rPr lang="en-US" sz="3200" b="1" dirty="0" smtClean="0"/>
              <a:t>and </a:t>
            </a:r>
            <a:r>
              <a:rPr sz="3200" b="1" dirty="0" smtClean="0">
                <a:solidFill>
                  <a:srgbClr val="FF0000"/>
                </a:solidFill>
              </a:rPr>
              <a:t>homing </a:t>
            </a:r>
            <a:r>
              <a:rPr sz="3200" b="1" dirty="0">
                <a:solidFill>
                  <a:srgbClr val="FF0000"/>
                </a:solidFill>
              </a:rPr>
              <a:t>of tumor cells</a:t>
            </a:r>
            <a:r>
              <a:rPr sz="3200" b="1" dirty="0"/>
              <a:t>. </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850391">
              <a:defRPr sz="3720" b="1" u="sng"/>
            </a:lvl1pPr>
          </a:lstStyle>
          <a:p>
            <a:pPr lvl="0">
              <a:defRPr sz="1800" b="0" u="none"/>
            </a:pPr>
            <a:r>
              <a:rPr sz="3720" b="1" u="sng" dirty="0"/>
              <a:t>Invasion of Extracellular Matrix (</a:t>
            </a:r>
            <a:r>
              <a:rPr sz="3720" b="1" u="sng" dirty="0" smtClean="0"/>
              <a:t>ECM</a:t>
            </a:r>
            <a:r>
              <a:rPr lang="ar-SA" sz="3720" b="1" u="sng" dirty="0" smtClean="0"/>
              <a:t>(</a:t>
            </a:r>
            <a:endParaRPr sz="3720" b="1" u="sng" dirty="0"/>
          </a:p>
        </p:txBody>
      </p:sp>
      <p:sp>
        <p:nvSpPr>
          <p:cNvPr id="167" name="Shape 167"/>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har char="•"/>
              <a:defRPr sz="1800"/>
            </a:pPr>
            <a:r>
              <a:rPr lang="en-US" sz="3000" b="1" dirty="0" smtClean="0"/>
              <a:t>H</a:t>
            </a:r>
            <a:r>
              <a:rPr sz="3000" b="1" dirty="0" smtClean="0"/>
              <a:t>uman </a:t>
            </a:r>
            <a:r>
              <a:rPr sz="3000" b="1" dirty="0"/>
              <a:t>tissues are organized into a series of compartments separated from each other by </a:t>
            </a:r>
            <a:r>
              <a:rPr sz="3000" b="1" dirty="0">
                <a:solidFill>
                  <a:srgbClr val="FF0000"/>
                </a:solidFill>
              </a:rPr>
              <a:t>two types of ECM</a:t>
            </a:r>
            <a:r>
              <a:rPr sz="3000" b="1" dirty="0"/>
              <a:t>: </a:t>
            </a:r>
            <a:r>
              <a:rPr sz="3000" b="1" dirty="0" smtClean="0">
                <a:solidFill>
                  <a:srgbClr val="FF0000"/>
                </a:solidFill>
              </a:rPr>
              <a:t>basement membranes</a:t>
            </a:r>
            <a:r>
              <a:rPr lang="ar-SA" sz="3000" b="1" dirty="0" smtClean="0">
                <a:solidFill>
                  <a:srgbClr val="FF0000"/>
                </a:solidFill>
              </a:rPr>
              <a:t> </a:t>
            </a:r>
            <a:r>
              <a:rPr lang="en-US" sz="3000" b="1" dirty="0" smtClean="0"/>
              <a:t>and </a:t>
            </a:r>
            <a:r>
              <a:rPr sz="3000" b="1" dirty="0" smtClean="0">
                <a:solidFill>
                  <a:srgbClr val="FF0000"/>
                </a:solidFill>
              </a:rPr>
              <a:t>interstitial </a:t>
            </a:r>
            <a:r>
              <a:rPr sz="3000" b="1" dirty="0">
                <a:solidFill>
                  <a:srgbClr val="FF0000"/>
                </a:solidFill>
              </a:rPr>
              <a:t>connective tissue. </a:t>
            </a:r>
            <a:endParaRPr lang="ar-SA" sz="3000" b="1" dirty="0" smtClean="0">
              <a:solidFill>
                <a:srgbClr val="FF0000"/>
              </a:solidFill>
            </a:endParaRPr>
          </a:p>
          <a:p>
            <a:pPr lvl="0">
              <a:buChar char="•"/>
              <a:defRPr sz="1800"/>
            </a:pPr>
            <a:endParaRPr lang="ar-SA" sz="3000" b="1" dirty="0" smtClean="0">
              <a:solidFill>
                <a:srgbClr val="FF0000"/>
              </a:solidFill>
            </a:endParaRPr>
          </a:p>
          <a:p>
            <a:pPr lvl="0">
              <a:buChar char="•"/>
              <a:defRPr sz="1800"/>
            </a:pPr>
            <a:r>
              <a:rPr lang="en-US" sz="3000" b="1" dirty="0"/>
              <a:t>each of these components of ECM is composed </a:t>
            </a:r>
            <a:r>
              <a:rPr lang="en-US" sz="3000" b="1" dirty="0" smtClean="0"/>
              <a:t>of: </a:t>
            </a:r>
            <a:r>
              <a:rPr lang="en-US" sz="3000" b="1" dirty="0" smtClean="0">
                <a:solidFill>
                  <a:srgbClr val="FF0000"/>
                </a:solidFill>
              </a:rPr>
              <a:t>collagens, glycoproteins and proteoglycans</a:t>
            </a:r>
            <a:r>
              <a:rPr lang="en-US" sz="3000" b="1" dirty="0"/>
              <a:t>.</a:t>
            </a:r>
          </a:p>
          <a:p>
            <a:pPr lvl="0">
              <a:buChar char="•"/>
              <a:defRPr sz="1800"/>
            </a:pPr>
            <a:endParaRPr sz="3200" b="1" dirty="0">
              <a:solidFill>
                <a:srgbClr val="FF0000"/>
              </a:solidFill>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a:p>
        </p:txBody>
      </p:sp>
      <p:pic>
        <p:nvPicPr>
          <p:cNvPr id="173" name="image.png"/>
          <p:cNvPicPr/>
          <p:nvPr/>
        </p:nvPicPr>
        <p:blipFill>
          <a:blip r:embed="rId2">
            <a:extLst/>
          </a:blip>
          <a:stretch>
            <a:fillRect/>
          </a:stretch>
        </p:blipFill>
        <p:spPr>
          <a:xfrm>
            <a:off x="381000" y="76200"/>
            <a:ext cx="8382000" cy="6858000"/>
          </a:xfrm>
          <a:prstGeom prst="rect">
            <a:avLst/>
          </a:prstGeom>
          <a:ln w="12700">
            <a:miter lim="400000"/>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endParaRPr/>
          </a:p>
        </p:txBody>
      </p:sp>
      <p:sp>
        <p:nvSpPr>
          <p:cNvPr id="176" name="Shape 176"/>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har char="•"/>
              <a:defRPr sz="1800"/>
            </a:pPr>
            <a:r>
              <a:rPr sz="3200" b="1" u="sng" dirty="0"/>
              <a:t>Invasion of the ECM is an active process that requires four steps :</a:t>
            </a:r>
          </a:p>
          <a:p>
            <a:pPr lvl="1">
              <a:buChar char="•"/>
              <a:defRPr sz="1800"/>
            </a:pPr>
            <a:r>
              <a:rPr sz="2600" b="1" dirty="0"/>
              <a:t>1-Detachment of tumor cells from each other. </a:t>
            </a:r>
          </a:p>
          <a:p>
            <a:pPr lvl="1">
              <a:buChar char="•"/>
              <a:defRPr sz="1800"/>
            </a:pPr>
            <a:r>
              <a:rPr sz="2600" b="1" dirty="0"/>
              <a:t>2-Degradation of </a:t>
            </a:r>
            <a:r>
              <a:rPr sz="2600" b="1" dirty="0" smtClean="0"/>
              <a:t>ECM.</a:t>
            </a:r>
            <a:endParaRPr sz="2600" b="1" dirty="0"/>
          </a:p>
          <a:p>
            <a:pPr lvl="1">
              <a:buChar char="•"/>
              <a:defRPr sz="1800"/>
            </a:pPr>
            <a:r>
              <a:rPr sz="2600" b="1" dirty="0"/>
              <a:t>3-Attachment to novel ECM components .</a:t>
            </a:r>
          </a:p>
          <a:p>
            <a:pPr lvl="1">
              <a:buChar char="•"/>
              <a:defRPr sz="1800"/>
            </a:pPr>
            <a:r>
              <a:rPr sz="2600" b="1" dirty="0"/>
              <a:t>4-Migration of tumor </a:t>
            </a:r>
            <a:r>
              <a:rPr sz="2600" b="1" dirty="0" smtClean="0"/>
              <a:t>cells.</a:t>
            </a:r>
            <a:endParaRPr sz="2600" b="1" dirty="0"/>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b="1" u="sng"/>
            </a:lvl1pPr>
          </a:lstStyle>
          <a:p>
            <a:pPr lvl="0">
              <a:defRPr sz="1800" b="0" u="none"/>
            </a:pPr>
            <a:r>
              <a:rPr sz="4400" b="1" u="sng"/>
              <a:t>Limitless Replicative Potential </a:t>
            </a:r>
          </a:p>
        </p:txBody>
      </p:sp>
      <p:sp>
        <p:nvSpPr>
          <p:cNvPr id="179" name="Shape 179"/>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har char="•"/>
              <a:defRPr sz="1800"/>
            </a:pPr>
            <a:r>
              <a:rPr sz="3200" b="1" dirty="0"/>
              <a:t>Most normal human cells have a capacity of </a:t>
            </a:r>
            <a:r>
              <a:rPr sz="3200" b="1" dirty="0">
                <a:solidFill>
                  <a:srgbClr val="FF0000"/>
                </a:solidFill>
              </a:rPr>
              <a:t>60 to 70 doublings</a:t>
            </a:r>
            <a:r>
              <a:rPr sz="3200" b="1" dirty="0"/>
              <a:t>. </a:t>
            </a:r>
          </a:p>
          <a:p>
            <a:pPr lvl="0">
              <a:buChar char="•"/>
              <a:defRPr sz="1800"/>
            </a:pPr>
            <a:r>
              <a:rPr sz="3200" b="1" dirty="0"/>
              <a:t>After this the cells lose the capacity to divide and enter </a:t>
            </a:r>
            <a:r>
              <a:rPr sz="3200" b="1" dirty="0">
                <a:solidFill>
                  <a:srgbClr val="FF0000"/>
                </a:solidFill>
              </a:rPr>
              <a:t>senescence</a:t>
            </a:r>
            <a:r>
              <a:rPr sz="3200" b="1" dirty="0"/>
              <a:t>. </a:t>
            </a:r>
          </a:p>
          <a:p>
            <a:pPr lvl="0">
              <a:buChar char="•"/>
              <a:defRPr sz="1800"/>
            </a:pPr>
            <a:r>
              <a:rPr sz="3200" b="1" dirty="0"/>
              <a:t>This phenomenon is due to progressive </a:t>
            </a:r>
            <a:r>
              <a:rPr sz="3200" b="1" dirty="0">
                <a:solidFill>
                  <a:srgbClr val="FF0000"/>
                </a:solidFill>
              </a:rPr>
              <a:t>shortening of </a:t>
            </a:r>
            <a:r>
              <a:rPr sz="3600" b="1" i="1" dirty="0">
                <a:solidFill>
                  <a:srgbClr val="FF0000"/>
                </a:solidFill>
              </a:rPr>
              <a:t>telomeres</a:t>
            </a:r>
            <a:r>
              <a:rPr sz="3600" b="1" dirty="0">
                <a:solidFill>
                  <a:srgbClr val="FF0000"/>
                </a:solidFill>
              </a:rPr>
              <a:t> </a:t>
            </a:r>
            <a:r>
              <a:rPr sz="3200" b="1" dirty="0"/>
              <a:t>at the ends of chromosomes. </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813816">
              <a:defRPr sz="3559" b="1" u="sng"/>
            </a:lvl1pPr>
          </a:lstStyle>
          <a:p>
            <a:pPr lvl="0">
              <a:defRPr sz="1800" b="0" u="none"/>
            </a:pPr>
            <a:r>
              <a:rPr sz="3559" b="1" u="sng"/>
              <a:t>Development of Sustained Angiogenesis</a:t>
            </a:r>
          </a:p>
        </p:txBody>
      </p:sp>
      <p:sp>
        <p:nvSpPr>
          <p:cNvPr id="182" name="Shape 182"/>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lnSpcReduction="10000"/>
          </a:bodyPr>
          <a:lstStyle/>
          <a:p>
            <a:pPr lvl="0">
              <a:buChar char="•"/>
              <a:defRPr sz="1800"/>
            </a:pPr>
            <a:r>
              <a:rPr sz="2800" b="1" dirty="0"/>
              <a:t>Tumors </a:t>
            </a:r>
            <a:r>
              <a:rPr sz="2800" b="1" dirty="0" smtClean="0"/>
              <a:t>cannot </a:t>
            </a:r>
            <a:r>
              <a:rPr sz="2800" b="1" dirty="0"/>
              <a:t>enlarge </a:t>
            </a:r>
            <a:r>
              <a:rPr sz="2800" b="1" dirty="0">
                <a:solidFill>
                  <a:srgbClr val="FF0000"/>
                </a:solidFill>
              </a:rPr>
              <a:t>beyond 1-2 mm </a:t>
            </a:r>
            <a:r>
              <a:rPr sz="2800" b="1" dirty="0"/>
              <a:t>in diameter unless they are </a:t>
            </a:r>
            <a:r>
              <a:rPr sz="2800" b="1" dirty="0">
                <a:solidFill>
                  <a:srgbClr val="FF0000"/>
                </a:solidFill>
              </a:rPr>
              <a:t>vascularized</a:t>
            </a:r>
            <a:r>
              <a:rPr sz="2800" b="1" dirty="0"/>
              <a:t>. </a:t>
            </a:r>
          </a:p>
          <a:p>
            <a:pPr lvl="0">
              <a:buChar char="•"/>
              <a:defRPr sz="1800"/>
            </a:pPr>
            <a:r>
              <a:rPr sz="2800" b="1" dirty="0"/>
              <a:t>Cancer cells can stimulate </a:t>
            </a:r>
            <a:r>
              <a:rPr sz="2800" b="1" dirty="0">
                <a:solidFill>
                  <a:srgbClr val="FF0000"/>
                </a:solidFill>
              </a:rPr>
              <a:t>neo-angiogenesis</a:t>
            </a:r>
            <a:r>
              <a:rPr sz="2800" b="1" dirty="0"/>
              <a:t> during which new vessels sprout from previously existing capillaries or in some cases </a:t>
            </a:r>
            <a:r>
              <a:rPr sz="2800" b="1" dirty="0" err="1">
                <a:solidFill>
                  <a:srgbClr val="FF0000"/>
                </a:solidFill>
              </a:rPr>
              <a:t>vasculogenesis</a:t>
            </a:r>
            <a:r>
              <a:rPr sz="2800" b="1" dirty="0">
                <a:solidFill>
                  <a:srgbClr val="FF0000"/>
                </a:solidFill>
              </a:rPr>
              <a:t> </a:t>
            </a:r>
            <a:r>
              <a:rPr sz="2800" b="1" dirty="0"/>
              <a:t>in which endothelial cells are recruited from the bone </a:t>
            </a:r>
            <a:r>
              <a:rPr sz="2800" b="1" dirty="0" smtClean="0"/>
              <a:t>marrow.</a:t>
            </a:r>
            <a:endParaRPr lang="ar-SA" sz="2800" b="1" dirty="0" smtClean="0"/>
          </a:p>
          <a:p>
            <a:pPr>
              <a:buFont typeface="Arial"/>
              <a:buChar char="•"/>
              <a:defRPr sz="1800"/>
            </a:pPr>
            <a:r>
              <a:rPr lang="en-US" sz="2800" b="1" i="1" dirty="0">
                <a:solidFill>
                  <a:srgbClr val="FF0000"/>
                </a:solidFill>
              </a:rPr>
              <a:t>Angiogenesis</a:t>
            </a:r>
            <a:r>
              <a:rPr lang="en-US" sz="2800" b="1" i="1" dirty="0"/>
              <a:t> is thus a necessary biologic correlate of neoplasia, </a:t>
            </a:r>
            <a:r>
              <a:rPr lang="en-US" sz="2800" b="1" i="1" dirty="0">
                <a:solidFill>
                  <a:srgbClr val="FF0000"/>
                </a:solidFill>
              </a:rPr>
              <a:t>both benign and malignant.</a:t>
            </a:r>
          </a:p>
          <a:p>
            <a:pPr>
              <a:buFont typeface="Arial"/>
              <a:buChar char="•"/>
              <a:defRPr sz="1800"/>
            </a:pPr>
            <a:r>
              <a:rPr lang="en-US" sz="2800" b="1" dirty="0">
                <a:solidFill>
                  <a:srgbClr val="FF0000"/>
                </a:solidFill>
              </a:rPr>
              <a:t>Angiogenesis</a:t>
            </a:r>
            <a:r>
              <a:rPr lang="en-US" sz="2800" b="1" dirty="0"/>
              <a:t> is required not only for continued tumor growth but also for access to the </a:t>
            </a:r>
            <a:r>
              <a:rPr lang="en-US" sz="2800" b="1" dirty="0">
                <a:solidFill>
                  <a:srgbClr val="FF0000"/>
                </a:solidFill>
              </a:rPr>
              <a:t>vasculature and hence for metastasis</a:t>
            </a:r>
            <a:r>
              <a:rPr lang="en-US" sz="2800" b="1" dirty="0"/>
              <a:t>.</a:t>
            </a:r>
          </a:p>
          <a:p>
            <a:pPr lvl="0">
              <a:buChar char="•"/>
              <a:defRPr sz="1800"/>
            </a:pPr>
            <a:endParaRPr sz="3200" b="1" dirty="0"/>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886968">
              <a:defRPr sz="3880" b="1"/>
            </a:lvl1pPr>
          </a:lstStyle>
          <a:p>
            <a:pPr lvl="0">
              <a:defRPr sz="1800" b="0"/>
            </a:pPr>
            <a:r>
              <a:rPr sz="3880" b="1"/>
              <a:t>Reprogramming Energy Metabolism</a:t>
            </a:r>
          </a:p>
        </p:txBody>
      </p:sp>
      <p:sp>
        <p:nvSpPr>
          <p:cNvPr id="188" name="Shape 188"/>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29184" lvl="0" indent="-329184" defTabSz="877823">
              <a:lnSpc>
                <a:spcPct val="90000"/>
              </a:lnSpc>
              <a:buChar char="•"/>
              <a:defRPr sz="1800"/>
            </a:pPr>
            <a:r>
              <a:rPr sz="3072" b="1" dirty="0">
                <a:solidFill>
                  <a:srgbClr val="FF0000"/>
                </a:solidFill>
              </a:rPr>
              <a:t>Reprogramming of energy metabolism </a:t>
            </a:r>
            <a:r>
              <a:rPr sz="3072" b="1" dirty="0"/>
              <a:t>is so common to tumors that it is now considered a </a:t>
            </a:r>
            <a:r>
              <a:rPr sz="3072" b="1" dirty="0">
                <a:solidFill>
                  <a:srgbClr val="FF0000"/>
                </a:solidFill>
              </a:rPr>
              <a:t>hallmark of cancer</a:t>
            </a:r>
            <a:r>
              <a:rPr sz="3072" b="1" dirty="0"/>
              <a:t>. </a:t>
            </a:r>
          </a:p>
          <a:p>
            <a:pPr marL="329184" lvl="0" indent="-329184" defTabSz="877823">
              <a:lnSpc>
                <a:spcPct val="90000"/>
              </a:lnSpc>
              <a:buChar char="•"/>
              <a:defRPr sz="1800"/>
            </a:pPr>
            <a:r>
              <a:rPr sz="3072" b="1" dirty="0"/>
              <a:t>Even in the presence of ample oxygen cancer cells </a:t>
            </a:r>
            <a:r>
              <a:rPr sz="3072" b="1" dirty="0">
                <a:solidFill>
                  <a:srgbClr val="FF0000"/>
                </a:solidFill>
              </a:rPr>
              <a:t>shift their glucose metabolism away</a:t>
            </a:r>
            <a:r>
              <a:rPr sz="3072" b="1" dirty="0"/>
              <a:t> from efficient mitochondrial </a:t>
            </a:r>
            <a:r>
              <a:rPr sz="3072" b="1" dirty="0" smtClean="0"/>
              <a:t>oxidative</a:t>
            </a:r>
            <a:r>
              <a:rPr lang="ar-SA" sz="3072" b="1" dirty="0" smtClean="0"/>
              <a:t> </a:t>
            </a:r>
            <a:r>
              <a:rPr sz="3072" b="1" dirty="0" smtClean="0"/>
              <a:t>phosphorylation </a:t>
            </a:r>
            <a:r>
              <a:rPr sz="3072" b="1" dirty="0"/>
              <a:t>to glycolysis. </a:t>
            </a:r>
          </a:p>
          <a:p>
            <a:pPr marL="329184" lvl="0" indent="-329184" defTabSz="877823">
              <a:lnSpc>
                <a:spcPct val="90000"/>
              </a:lnSpc>
              <a:buChar char="•"/>
              <a:defRPr sz="1800"/>
            </a:pPr>
            <a:r>
              <a:rPr sz="3072" b="1" dirty="0"/>
              <a:t>This phenomenon, called the </a:t>
            </a:r>
            <a:r>
              <a:rPr sz="3400" b="1" dirty="0">
                <a:solidFill>
                  <a:srgbClr val="FF0000"/>
                </a:solidFill>
              </a:rPr>
              <a:t>Warburg effect</a:t>
            </a:r>
            <a:r>
              <a:rPr sz="3400" b="1" dirty="0"/>
              <a:t> </a:t>
            </a:r>
            <a:r>
              <a:rPr sz="3072" b="1" dirty="0"/>
              <a:t>and also known as </a:t>
            </a:r>
            <a:r>
              <a:rPr sz="3072" b="1" dirty="0">
                <a:solidFill>
                  <a:srgbClr val="FF0000"/>
                </a:solidFill>
              </a:rPr>
              <a:t>aerobic glycolysis</a:t>
            </a:r>
            <a:r>
              <a:rPr sz="3072" b="1" dirty="0"/>
              <a:t>.</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defTabSz="813816">
              <a:defRPr sz="1800"/>
            </a:pPr>
            <a:r>
              <a:rPr sz="3559" b="1" u="sng"/>
              <a:t>Genomic Instability-Enabler of Malignancy</a:t>
            </a:r>
            <a:r>
              <a:rPr sz="3559"/>
              <a:t> </a:t>
            </a:r>
          </a:p>
        </p:txBody>
      </p:sp>
      <p:sp>
        <p:nvSpPr>
          <p:cNvPr id="191" name="Shape 191"/>
          <p:cNvSpPr>
            <a:spLocks noGrp="1"/>
          </p:cNvSpPr>
          <p:nvPr>
            <p:ph type="body" idx="4294967295"/>
          </p:nvPr>
        </p:nvSpPr>
        <p:spPr>
          <a:xfrm>
            <a:off x="275771" y="1672772"/>
            <a:ext cx="8592457" cy="49312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p>
            <a:pPr marL="321468" lvl="0" indent="-321468">
              <a:buChar char="•"/>
              <a:defRPr sz="1800"/>
            </a:pPr>
            <a:r>
              <a:rPr sz="2600" dirty="0"/>
              <a:t>The importance of </a:t>
            </a:r>
            <a:r>
              <a:rPr sz="2600" dirty="0">
                <a:solidFill>
                  <a:srgbClr val="FF0000"/>
                </a:solidFill>
              </a:rPr>
              <a:t>DNA repair in maintaining </a:t>
            </a:r>
            <a:r>
              <a:rPr sz="2600" dirty="0"/>
              <a:t>the integrity of the genome is highlighted by several inherited disorders in which genes that encode proteins involved in DNA repair are defective.</a:t>
            </a:r>
          </a:p>
          <a:p>
            <a:pPr marL="321468" lvl="0" indent="-321468">
              <a:buClr>
                <a:srgbClr val="FF0000"/>
              </a:buClr>
              <a:buChar char="•"/>
              <a:defRPr sz="1800"/>
            </a:pPr>
            <a:r>
              <a:rPr sz="2600" dirty="0">
                <a:solidFill>
                  <a:schemeClr val="tx1"/>
                </a:solidFill>
              </a:rPr>
              <a:t>Individuals born with such inherited defects in DNA repair proteins are at a </a:t>
            </a:r>
            <a:r>
              <a:rPr sz="2600" b="1" dirty="0">
                <a:solidFill>
                  <a:srgbClr val="FF0000"/>
                </a:solidFill>
              </a:rPr>
              <a:t>greatly increased risk </a:t>
            </a:r>
            <a:r>
              <a:rPr sz="2600" dirty="0">
                <a:solidFill>
                  <a:schemeClr val="tx1"/>
                </a:solidFill>
              </a:rPr>
              <a:t>of developing cancer</a:t>
            </a:r>
            <a:r>
              <a:rPr sz="2600" dirty="0">
                <a:solidFill>
                  <a:srgbClr val="FF0000"/>
                </a:solidFill>
              </a:rPr>
              <a:t>. </a:t>
            </a:r>
            <a:endParaRPr lang="ar-SA" sz="2600" dirty="0" smtClean="0">
              <a:solidFill>
                <a:srgbClr val="FF0000"/>
              </a:solidFill>
            </a:endParaRPr>
          </a:p>
          <a:p>
            <a:pPr lvl="0">
              <a:lnSpc>
                <a:spcPct val="90000"/>
              </a:lnSpc>
              <a:buChar char="•"/>
              <a:defRPr sz="1800"/>
            </a:pPr>
            <a:r>
              <a:rPr lang="en-US" sz="2600" dirty="0">
                <a:solidFill>
                  <a:srgbClr val="FF0000"/>
                </a:solidFill>
              </a:rPr>
              <a:t>Hereditary Non-polyposis Colon Cancer </a:t>
            </a:r>
            <a:r>
              <a:rPr lang="en-US" sz="2600" dirty="0" smtClean="0">
                <a:solidFill>
                  <a:srgbClr val="FF0000"/>
                </a:solidFill>
              </a:rPr>
              <a:t>Syndrome </a:t>
            </a:r>
            <a:r>
              <a:rPr lang="en-US" sz="2600" b="1" dirty="0" smtClean="0">
                <a:solidFill>
                  <a:srgbClr val="FF0000"/>
                </a:solidFill>
              </a:rPr>
              <a:t>(HNPCC syndrome) </a:t>
            </a:r>
            <a:r>
              <a:rPr lang="en-US" sz="2600" dirty="0"/>
              <a:t>is characterized by familial carcinomas of the colon affecting predominantly the </a:t>
            </a:r>
            <a:r>
              <a:rPr lang="en-US" sz="2600" dirty="0">
                <a:solidFill>
                  <a:srgbClr val="FF0000"/>
                </a:solidFill>
              </a:rPr>
              <a:t>cecum and proximal colon. </a:t>
            </a:r>
            <a:r>
              <a:rPr lang="en-US" sz="2600" dirty="0" smtClean="0"/>
              <a:t>It </a:t>
            </a:r>
            <a:r>
              <a:rPr lang="en-US" sz="2600" dirty="0"/>
              <a:t>results from defects in genes involved in </a:t>
            </a:r>
            <a:r>
              <a:rPr lang="en-US" sz="2600" dirty="0">
                <a:solidFill>
                  <a:srgbClr val="FF0000"/>
                </a:solidFill>
              </a:rPr>
              <a:t>DNA mismatch repair</a:t>
            </a:r>
            <a:r>
              <a:rPr lang="en-US" sz="2600" dirty="0"/>
              <a:t>. </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4400" b="1" u="sng">
                <a:solidFill>
                  <a:srgbClr val="FF0000"/>
                </a:solidFill>
              </a:rPr>
              <a:t>TUMOR IMMUNITY</a:t>
            </a:r>
            <a:r>
              <a:rPr sz="4400"/>
              <a:t> </a:t>
            </a:r>
          </a:p>
        </p:txBody>
      </p:sp>
      <p:sp>
        <p:nvSpPr>
          <p:cNvPr id="197" name="Shape 197"/>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lr>
                <a:srgbClr val="FF0000"/>
              </a:buClr>
              <a:buChar char="•"/>
              <a:defRPr sz="1800"/>
            </a:pPr>
            <a:r>
              <a:rPr lang="en-US" sz="4000" b="1" i="1" dirty="0" smtClean="0">
                <a:solidFill>
                  <a:srgbClr val="FF0000"/>
                </a:solidFill>
              </a:rPr>
              <a:t>I</a:t>
            </a:r>
            <a:r>
              <a:rPr sz="4000" b="1" i="1" dirty="0" smtClean="0">
                <a:solidFill>
                  <a:srgbClr val="FF0000"/>
                </a:solidFill>
              </a:rPr>
              <a:t>mmune </a:t>
            </a:r>
            <a:r>
              <a:rPr sz="4000" b="1" i="1" dirty="0">
                <a:solidFill>
                  <a:srgbClr val="FF0000"/>
                </a:solidFill>
              </a:rPr>
              <a:t>surveillance</a:t>
            </a:r>
            <a:r>
              <a:rPr sz="4000" b="1" dirty="0"/>
              <a:t> </a:t>
            </a:r>
            <a:r>
              <a:rPr sz="3200" b="1" dirty="0"/>
              <a:t>to refer to recognition and destruction of newly appearing tumor cells, which are seen as foreign by the host immune </a:t>
            </a:r>
            <a:r>
              <a:rPr sz="3200" b="1" dirty="0" smtClean="0"/>
              <a:t>system</a:t>
            </a:r>
            <a:r>
              <a:rPr lang="en-US" b="1" dirty="0"/>
              <a:t>.</a:t>
            </a:r>
            <a:endParaRPr sz="3200" b="1" dirty="0"/>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b="1" u="sng"/>
            </a:lvl1pPr>
          </a:lstStyle>
          <a:p>
            <a:pPr lvl="0">
              <a:defRPr sz="1800" b="0" u="none"/>
            </a:pPr>
            <a:r>
              <a:rPr sz="4400" b="1" u="sng"/>
              <a:t>Tumor Antigens</a:t>
            </a:r>
          </a:p>
        </p:txBody>
      </p:sp>
      <p:sp>
        <p:nvSpPr>
          <p:cNvPr id="200" name="Shape 200"/>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har char="•"/>
              <a:defRPr sz="1800"/>
            </a:pPr>
            <a:r>
              <a:rPr sz="3200" b="1" dirty="0"/>
              <a:t>2 categories based on their patterns of expression: </a:t>
            </a:r>
          </a:p>
          <a:p>
            <a:pPr lvl="0">
              <a:buClr>
                <a:srgbClr val="FF0000"/>
              </a:buClr>
              <a:buChar char="•"/>
              <a:defRPr sz="1800"/>
            </a:pPr>
            <a:r>
              <a:rPr sz="3200" b="1" i="1" u="sng" dirty="0">
                <a:solidFill>
                  <a:srgbClr val="FF0000"/>
                </a:solidFill>
              </a:rPr>
              <a:t>1-tumor-specific antigens.</a:t>
            </a:r>
          </a:p>
          <a:p>
            <a:pPr lvl="0">
              <a:buSzTx/>
              <a:buNone/>
              <a:defRPr sz="1800"/>
            </a:pPr>
            <a:r>
              <a:rPr sz="3200" b="1" i="1" dirty="0"/>
              <a:t>    </a:t>
            </a:r>
            <a:r>
              <a:rPr sz="3200" b="1" dirty="0"/>
              <a:t>which are present </a:t>
            </a:r>
            <a:r>
              <a:rPr sz="3200" b="1" dirty="0">
                <a:solidFill>
                  <a:srgbClr val="0000FF"/>
                </a:solidFill>
              </a:rPr>
              <a:t>only on tumor cells</a:t>
            </a:r>
            <a:r>
              <a:rPr sz="3200" b="1" dirty="0"/>
              <a:t> and not on any normal cells.</a:t>
            </a:r>
          </a:p>
          <a:p>
            <a:pPr lvl="0">
              <a:buClr>
                <a:srgbClr val="FF0000"/>
              </a:buClr>
              <a:buChar char="•"/>
              <a:defRPr sz="1800"/>
            </a:pPr>
            <a:r>
              <a:rPr sz="3200" b="1" u="sng" dirty="0">
                <a:solidFill>
                  <a:srgbClr val="FF0000"/>
                </a:solidFill>
              </a:rPr>
              <a:t>2-t</a:t>
            </a:r>
            <a:r>
              <a:rPr sz="3200" b="1" i="1" u="sng" dirty="0">
                <a:solidFill>
                  <a:srgbClr val="FF0000"/>
                </a:solidFill>
              </a:rPr>
              <a:t>umor-associated antigens.</a:t>
            </a:r>
          </a:p>
          <a:p>
            <a:pPr lvl="0">
              <a:buSzTx/>
              <a:buNone/>
              <a:defRPr sz="1800"/>
            </a:pPr>
            <a:r>
              <a:rPr sz="3200" b="1" dirty="0"/>
              <a:t>    present </a:t>
            </a:r>
            <a:r>
              <a:rPr sz="3200" b="1" dirty="0">
                <a:solidFill>
                  <a:srgbClr val="0000FF"/>
                </a:solidFill>
              </a:rPr>
              <a:t>on tumor cells</a:t>
            </a:r>
            <a:r>
              <a:rPr sz="3200" b="1" dirty="0"/>
              <a:t> and also on some </a:t>
            </a:r>
            <a:r>
              <a:rPr sz="3200" b="1" dirty="0">
                <a:solidFill>
                  <a:srgbClr val="0000FF"/>
                </a:solidFill>
              </a:rPr>
              <a:t>normal cells.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23"/>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r>
              <a:rPr lang="en-US" b="1" dirty="0"/>
              <a:t>Tumor </a:t>
            </a:r>
            <a:r>
              <a:rPr lang="en-US" b="1" dirty="0" smtClean="0"/>
              <a:t>Suppressor Genes</a:t>
            </a:r>
            <a:endParaRPr b="1" dirty="0"/>
          </a:p>
        </p:txBody>
      </p:sp>
      <p:sp>
        <p:nvSpPr>
          <p:cNvPr id="24" name="Shape 24"/>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har char="•"/>
              <a:defRPr sz="1800"/>
            </a:pPr>
            <a:r>
              <a:rPr sz="3200" b="1" dirty="0"/>
              <a:t>Tumor suppressor genes are of 2 types :</a:t>
            </a:r>
          </a:p>
          <a:p>
            <a:pPr lvl="1">
              <a:buChar char="•"/>
              <a:defRPr sz="1800"/>
            </a:pPr>
            <a:r>
              <a:rPr sz="2800" b="1" dirty="0" smtClean="0"/>
              <a:t>1</a:t>
            </a:r>
            <a:r>
              <a:rPr lang="ar-SA" sz="2800" b="1" dirty="0" smtClean="0"/>
              <a:t> </a:t>
            </a:r>
            <a:r>
              <a:rPr sz="2800" b="1" dirty="0" smtClean="0"/>
              <a:t>- </a:t>
            </a:r>
            <a:r>
              <a:rPr lang="ar-SA" sz="2800" b="1" dirty="0" smtClean="0"/>
              <a:t> </a:t>
            </a:r>
            <a:r>
              <a:rPr sz="2800" b="1" dirty="0" smtClean="0"/>
              <a:t>promoters  genes</a:t>
            </a:r>
            <a:r>
              <a:rPr lang="ar-SA" sz="2800" b="1" dirty="0" smtClean="0"/>
              <a:t>:</a:t>
            </a:r>
          </a:p>
          <a:p>
            <a:pPr lvl="2">
              <a:buFont typeface="Wingdings" panose="05000000000000000000" pitchFamily="2" charset="2"/>
              <a:buChar char="Ø"/>
              <a:defRPr sz="1800"/>
            </a:pPr>
            <a:r>
              <a:rPr lang="en-US" sz="2400" b="1" dirty="0" smtClean="0"/>
              <a:t>Promoters </a:t>
            </a:r>
            <a:r>
              <a:rPr lang="en-US" sz="2400" b="1" dirty="0"/>
              <a:t>are the </a:t>
            </a:r>
            <a:r>
              <a:rPr lang="en-US" sz="2400" b="1" dirty="0">
                <a:solidFill>
                  <a:srgbClr val="FF0000"/>
                </a:solidFill>
              </a:rPr>
              <a:t>traditional tumor suppressor genes, such as </a:t>
            </a:r>
            <a:r>
              <a:rPr lang="en-US" sz="2400" b="1" i="1" dirty="0">
                <a:solidFill>
                  <a:srgbClr val="FF0000"/>
                </a:solidFill>
              </a:rPr>
              <a:t>RB</a:t>
            </a:r>
            <a:r>
              <a:rPr lang="en-US" sz="2400" b="1" dirty="0">
                <a:solidFill>
                  <a:srgbClr val="FF0000"/>
                </a:solidFill>
              </a:rPr>
              <a:t> or </a:t>
            </a:r>
            <a:r>
              <a:rPr lang="en-US" sz="2400" b="1" i="1" dirty="0" smtClean="0">
                <a:solidFill>
                  <a:srgbClr val="FF0000"/>
                </a:solidFill>
              </a:rPr>
              <a:t>p53.</a:t>
            </a:r>
          </a:p>
          <a:p>
            <a:pPr lvl="2">
              <a:buFont typeface="Wingdings" panose="05000000000000000000" pitchFamily="2" charset="2"/>
              <a:buChar char="Ø"/>
              <a:defRPr sz="1800"/>
            </a:pPr>
            <a:r>
              <a:rPr lang="en-US" sz="2400" b="1" dirty="0"/>
              <a:t>M</a:t>
            </a:r>
            <a:r>
              <a:rPr lang="en-US" sz="2400" b="1" dirty="0" smtClean="0"/>
              <a:t>utation </a:t>
            </a:r>
            <a:r>
              <a:rPr lang="en-US" sz="2400" b="1" dirty="0"/>
              <a:t>of these genes leads to cell transformation by </a:t>
            </a:r>
            <a:r>
              <a:rPr lang="en-US" sz="2400" b="1" dirty="0">
                <a:solidFill>
                  <a:srgbClr val="FF0000"/>
                </a:solidFill>
              </a:rPr>
              <a:t>releasing the control </a:t>
            </a:r>
            <a:r>
              <a:rPr lang="en-US" sz="2400" b="1" dirty="0"/>
              <a:t>on cellular proliferation</a:t>
            </a:r>
            <a:r>
              <a:rPr lang="en-US" sz="2400" b="1" dirty="0" smtClean="0"/>
              <a:t>.</a:t>
            </a:r>
            <a:endParaRPr sz="2800" b="1" dirty="0"/>
          </a:p>
          <a:p>
            <a:pPr lvl="1">
              <a:buChar char="•"/>
              <a:defRPr sz="1800"/>
            </a:pPr>
            <a:r>
              <a:rPr sz="2800" b="1" dirty="0" smtClean="0"/>
              <a:t>2</a:t>
            </a:r>
            <a:r>
              <a:rPr lang="ar-SA" sz="2800" b="1" dirty="0" smtClean="0"/>
              <a:t> </a:t>
            </a:r>
            <a:r>
              <a:rPr sz="2800" b="1" dirty="0" smtClean="0"/>
              <a:t>- </a:t>
            </a:r>
            <a:r>
              <a:rPr lang="ar-SA" sz="2800" b="1" dirty="0" smtClean="0"/>
              <a:t> </a:t>
            </a:r>
            <a:r>
              <a:rPr sz="2800" b="1" dirty="0" smtClean="0"/>
              <a:t>caretakers genes</a:t>
            </a:r>
            <a:r>
              <a:rPr lang="en-US" sz="2800" b="1" dirty="0" smtClean="0"/>
              <a:t>.</a:t>
            </a:r>
            <a:endParaRPr sz="2800" b="1"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r>
              <a:rPr lang="en-US" b="1" dirty="0"/>
              <a:t>Tumor Suppressor Genes</a:t>
            </a:r>
            <a:endParaRPr dirty="0"/>
          </a:p>
        </p:txBody>
      </p:sp>
      <p:sp>
        <p:nvSpPr>
          <p:cNvPr id="30" name="Shape 30"/>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89321" indent="-289321">
              <a:lnSpc>
                <a:spcPct val="80000"/>
              </a:lnSpc>
              <a:spcBef>
                <a:spcPts val="600"/>
              </a:spcBef>
              <a:buFont typeface="Arial"/>
              <a:buChar char="•"/>
              <a:defRPr sz="1800"/>
            </a:pPr>
            <a:r>
              <a:rPr lang="en-US" sz="3000" b="1" dirty="0"/>
              <a:t>2 - caretakers genes</a:t>
            </a:r>
            <a:r>
              <a:rPr lang="en-US" sz="3000" b="1" dirty="0" smtClean="0"/>
              <a:t>.</a:t>
            </a:r>
            <a:endParaRPr lang="ar-SA" sz="3000" b="1" dirty="0" smtClean="0"/>
          </a:p>
          <a:p>
            <a:pPr lvl="1">
              <a:lnSpc>
                <a:spcPct val="80000"/>
              </a:lnSpc>
              <a:spcBef>
                <a:spcPts val="600"/>
              </a:spcBef>
              <a:buFont typeface="Wingdings" panose="05000000000000000000" pitchFamily="2" charset="2"/>
              <a:buChar char="Ø"/>
              <a:defRPr sz="1800"/>
            </a:pPr>
            <a:r>
              <a:rPr sz="2700" b="1" dirty="0" smtClean="0"/>
              <a:t>Caretaker </a:t>
            </a:r>
            <a:r>
              <a:rPr sz="2700" b="1" dirty="0"/>
              <a:t>genes are responsible for processes that ensure the </a:t>
            </a:r>
            <a:r>
              <a:rPr sz="2700" b="1" dirty="0">
                <a:solidFill>
                  <a:srgbClr val="FF0000"/>
                </a:solidFill>
              </a:rPr>
              <a:t>integrity of the genome, such as DNA repair.</a:t>
            </a:r>
          </a:p>
          <a:p>
            <a:pPr lvl="1">
              <a:lnSpc>
                <a:spcPct val="80000"/>
              </a:lnSpc>
              <a:spcBef>
                <a:spcPts val="600"/>
              </a:spcBef>
              <a:buFont typeface="Wingdings" panose="05000000000000000000" pitchFamily="2" charset="2"/>
              <a:buChar char="Ø"/>
              <a:defRPr sz="1800"/>
            </a:pPr>
            <a:r>
              <a:rPr sz="2700" b="1" dirty="0"/>
              <a:t>Mutation of caretaker </a:t>
            </a:r>
            <a:r>
              <a:rPr sz="2700" b="1" dirty="0">
                <a:solidFill>
                  <a:srgbClr val="FF0000"/>
                </a:solidFill>
              </a:rPr>
              <a:t>genes does not directly </a:t>
            </a:r>
            <a:r>
              <a:rPr sz="2700" b="1" dirty="0"/>
              <a:t>transform cells by affecting proliferation or apoptosis. </a:t>
            </a:r>
          </a:p>
          <a:p>
            <a:pPr lvl="1">
              <a:lnSpc>
                <a:spcPct val="80000"/>
              </a:lnSpc>
              <a:spcBef>
                <a:spcPts val="600"/>
              </a:spcBef>
              <a:buFont typeface="Wingdings" panose="05000000000000000000" pitchFamily="2" charset="2"/>
              <a:buChar char="Ø"/>
              <a:defRPr sz="1800"/>
            </a:pPr>
            <a:r>
              <a:rPr sz="2700" b="1" dirty="0"/>
              <a:t>DNA repair genes affect cell proliferation or survival </a:t>
            </a:r>
            <a:r>
              <a:rPr sz="2700" b="1" dirty="0">
                <a:solidFill>
                  <a:srgbClr val="FF0000"/>
                </a:solidFill>
              </a:rPr>
              <a:t>indirectly</a:t>
            </a:r>
            <a:r>
              <a:rPr sz="2700" b="1" dirty="0"/>
              <a:t> by influencing the ability to </a:t>
            </a:r>
            <a:r>
              <a:rPr sz="2700" b="1" dirty="0">
                <a:solidFill>
                  <a:srgbClr val="FF0000"/>
                </a:solidFill>
              </a:rPr>
              <a:t>repair </a:t>
            </a:r>
            <a:r>
              <a:rPr sz="2700" b="1" dirty="0" smtClean="0">
                <a:solidFill>
                  <a:srgbClr val="FF0000"/>
                </a:solidFill>
              </a:rPr>
              <a:t>non</a:t>
            </a:r>
            <a:r>
              <a:rPr lang="ar-SA" sz="2700" b="1" dirty="0" smtClean="0">
                <a:solidFill>
                  <a:srgbClr val="FF0000"/>
                </a:solidFill>
              </a:rPr>
              <a:t>-</a:t>
            </a:r>
            <a:r>
              <a:rPr sz="2700" b="1" dirty="0" smtClean="0">
                <a:solidFill>
                  <a:srgbClr val="FF0000"/>
                </a:solidFill>
              </a:rPr>
              <a:t>lethal </a:t>
            </a:r>
            <a:r>
              <a:rPr sz="2700" b="1" dirty="0">
                <a:solidFill>
                  <a:srgbClr val="FF0000"/>
                </a:solidFill>
              </a:rPr>
              <a:t>damage </a:t>
            </a:r>
            <a:r>
              <a:rPr sz="2700" b="1" dirty="0"/>
              <a:t>in other genes, including proto-oncogenes, tumor suppressor genes, and genes that regulate apoptosis.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idx="4294967295"/>
          </p:nvPr>
        </p:nvSpPr>
        <p:spPr>
          <a:xfrm>
            <a:off x="457200" y="274637"/>
            <a:ext cx="8229600" cy="1143001"/>
          </a:xfrm>
          <a:prstGeom prst="rect">
            <a:avLst/>
          </a:prstGeom>
          <a:ln w="12700">
            <a:miter lim="400000"/>
          </a:ln>
        </p:spPr>
        <p:txBody>
          <a:bodyPr lIns="0" tIns="0" rIns="0" bIns="0" anchor="ctr">
            <a:normAutofit/>
          </a:bodyPr>
          <a:lstStyle/>
          <a:p>
            <a:pPr lvl="0"/>
            <a:r>
              <a:rPr lang="en-US" sz="4800" b="1" dirty="0">
                <a:solidFill>
                  <a:schemeClr val="tx1"/>
                </a:solidFill>
              </a:rPr>
              <a:t>Carcinogenesis</a:t>
            </a:r>
            <a:endParaRPr dirty="0"/>
          </a:p>
        </p:txBody>
      </p:sp>
      <p:sp>
        <p:nvSpPr>
          <p:cNvPr id="33" name="Shape 33"/>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lr>
                <a:srgbClr val="FF0000"/>
              </a:buClr>
              <a:buChar char="•"/>
              <a:defRPr sz="1800"/>
            </a:pPr>
            <a:r>
              <a:rPr sz="3200" b="1" dirty="0">
                <a:solidFill>
                  <a:schemeClr val="tx1"/>
                </a:solidFill>
              </a:rPr>
              <a:t>Carcinogenesis is </a:t>
            </a:r>
            <a:r>
              <a:rPr sz="3200" b="1" dirty="0">
                <a:solidFill>
                  <a:srgbClr val="FF0000"/>
                </a:solidFill>
              </a:rPr>
              <a:t>a multistep process</a:t>
            </a:r>
            <a:r>
              <a:rPr sz="3200" b="1" dirty="0"/>
              <a:t> at both the </a:t>
            </a:r>
            <a:r>
              <a:rPr sz="3200" b="1" dirty="0">
                <a:solidFill>
                  <a:srgbClr val="FF0000"/>
                </a:solidFill>
              </a:rPr>
              <a:t>phenotypic and the genetic </a:t>
            </a:r>
            <a:r>
              <a:rPr sz="3200" b="1" dirty="0"/>
              <a:t>levels, resulting from the accumulation of </a:t>
            </a:r>
            <a:r>
              <a:rPr sz="3200" b="1" dirty="0">
                <a:solidFill>
                  <a:srgbClr val="FF0000"/>
                </a:solidFill>
              </a:rPr>
              <a:t>multiple mutations. </a:t>
            </a:r>
          </a:p>
          <a:p>
            <a:pPr lvl="0">
              <a:buChar char="•"/>
              <a:defRPr sz="1800"/>
            </a:pPr>
            <a:r>
              <a:rPr sz="3200" b="1" dirty="0"/>
              <a:t>Malignant neoplasms </a:t>
            </a:r>
            <a:r>
              <a:rPr sz="3200" b="1" dirty="0">
                <a:solidFill>
                  <a:srgbClr val="FF0000"/>
                </a:solidFill>
              </a:rPr>
              <a:t>have several phenotypic </a:t>
            </a:r>
            <a:r>
              <a:rPr sz="3200" b="1" dirty="0"/>
              <a:t>attributes, such as excessive growth, local invasiveness, and the ability to form distant metastases</a:t>
            </a:r>
            <a:r>
              <a:rPr sz="3200" dirty="0"/>
              <a:t>.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body" idx="4294967295"/>
          </p:nvPr>
        </p:nvSpPr>
        <p:spPr>
          <a:xfrm>
            <a:off x="377371" y="377372"/>
            <a:ext cx="8309429" cy="574879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85762" lvl="0" indent="-385762">
              <a:spcBef>
                <a:spcPts val="800"/>
              </a:spcBef>
              <a:buChar char="•"/>
              <a:defRPr sz="1800"/>
            </a:pPr>
            <a:r>
              <a:rPr sz="3600" b="1" u="sng" dirty="0"/>
              <a:t>Tumor progression </a:t>
            </a:r>
          </a:p>
          <a:p>
            <a:pPr>
              <a:buSzTx/>
              <a:buFont typeface="Arial" panose="020B0604020202020204" pitchFamily="34" charset="0"/>
              <a:buChar char="•"/>
              <a:defRPr sz="1800"/>
            </a:pPr>
            <a:r>
              <a:rPr lang="en-US" sz="3200" dirty="0" smtClean="0"/>
              <a:t>O</a:t>
            </a:r>
            <a:r>
              <a:rPr sz="3200" dirty="0" smtClean="0"/>
              <a:t>ver </a:t>
            </a:r>
            <a:r>
              <a:rPr sz="3200" dirty="0"/>
              <a:t>a period of time, many tumors become </a:t>
            </a:r>
            <a:r>
              <a:rPr sz="3200" dirty="0">
                <a:solidFill>
                  <a:srgbClr val="FF0000"/>
                </a:solidFill>
              </a:rPr>
              <a:t>more aggressive </a:t>
            </a:r>
            <a:r>
              <a:rPr sz="3200" dirty="0"/>
              <a:t>and acquire greater malignant potential which is not simply represented by an </a:t>
            </a:r>
            <a:r>
              <a:rPr sz="3200" dirty="0">
                <a:solidFill>
                  <a:srgbClr val="FF0000"/>
                </a:solidFill>
              </a:rPr>
              <a:t>increase in tumor </a:t>
            </a:r>
            <a:r>
              <a:rPr sz="3200" dirty="0" smtClean="0">
                <a:solidFill>
                  <a:srgbClr val="FF0000"/>
                </a:solidFill>
              </a:rPr>
              <a:t>size</a:t>
            </a:r>
            <a:r>
              <a:rPr sz="3200" dirty="0" smtClean="0"/>
              <a:t>.</a:t>
            </a:r>
            <a:endParaRPr lang="en-US" dirty="0"/>
          </a:p>
          <a:p>
            <a:pPr lvl="0">
              <a:buSzTx/>
              <a:buNone/>
              <a:defRPr sz="1800"/>
            </a:pPr>
            <a:endParaRPr lang="en-US" b="1" dirty="0" smtClean="0"/>
          </a:p>
          <a:p>
            <a:pPr>
              <a:buSzTx/>
              <a:buFont typeface="Arial" panose="020B0604020202020204" pitchFamily="34" charset="0"/>
              <a:buChar char="•"/>
              <a:defRPr sz="1800"/>
            </a:pPr>
            <a:r>
              <a:rPr lang="en-US" sz="2900" b="1" dirty="0" smtClean="0"/>
              <a:t>Tumor </a:t>
            </a:r>
            <a:r>
              <a:rPr lang="en-US" sz="2900" b="1" dirty="0"/>
              <a:t>progression and associated heterogeneity  results  from </a:t>
            </a:r>
            <a:r>
              <a:rPr lang="en-US" sz="2900" b="1" dirty="0">
                <a:solidFill>
                  <a:srgbClr val="FF0000"/>
                </a:solidFill>
              </a:rPr>
              <a:t>multiple mutations that accumulate</a:t>
            </a:r>
            <a:r>
              <a:rPr lang="en-US" sz="2900" b="1" dirty="0"/>
              <a:t> independently in different tumor cells, generating </a:t>
            </a:r>
            <a:r>
              <a:rPr lang="en-US" sz="3400" b="1" dirty="0">
                <a:solidFill>
                  <a:srgbClr val="FF0000"/>
                </a:solidFill>
              </a:rPr>
              <a:t>subclones </a:t>
            </a:r>
            <a:r>
              <a:rPr lang="en-US" sz="2900" b="1" dirty="0"/>
              <a:t>with different characteristics. </a:t>
            </a:r>
          </a:p>
          <a:p>
            <a:pPr lvl="0">
              <a:buSzTx/>
              <a:buNone/>
              <a:defRPr sz="1800"/>
            </a:pPr>
            <a:endParaRPr lang="ar-SA" sz="3200" dirty="0" smtClean="0"/>
          </a:p>
          <a:p>
            <a:pPr lvl="0">
              <a:buSzTx/>
              <a:buNone/>
              <a:defRPr sz="1800"/>
            </a:pPr>
            <a:endParaRPr sz="3200" dirty="0"/>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246</TotalTime>
  <Words>2821</Words>
  <Application>Microsoft Office PowerPoint</Application>
  <PresentationFormat>عرض على الشاشة (3:4)‏</PresentationFormat>
  <Paragraphs>210</Paragraphs>
  <Slides>59</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59</vt:i4>
      </vt:variant>
    </vt:vector>
  </HeadingPairs>
  <TitlesOfParts>
    <vt:vector size="65" baseType="lpstr">
      <vt:lpstr>Arial</vt:lpstr>
      <vt:lpstr>Calibri</vt:lpstr>
      <vt:lpstr>Helvetica Neue</vt:lpstr>
      <vt:lpstr>Wingdings</vt:lpstr>
      <vt:lpstr>Wingdings 3</vt:lpstr>
      <vt:lpstr>Default</vt:lpstr>
      <vt:lpstr>CARCINOGENESIS:  THE MOLECULAR BASIS OF CANCER</vt:lpstr>
      <vt:lpstr>عرض تقديمي في PowerPoint</vt:lpstr>
      <vt:lpstr>عرض تقديمي في PowerPoint</vt:lpstr>
      <vt:lpstr>عرض تقديمي في PowerPoint</vt:lpstr>
      <vt:lpstr>عرض تقديمي في PowerPoint</vt:lpstr>
      <vt:lpstr>Tumor Suppressor Genes</vt:lpstr>
      <vt:lpstr>Tumor Suppressor Genes</vt:lpstr>
      <vt:lpstr>Carcinogenesis</vt:lpstr>
      <vt:lpstr>عرض تقديمي في PowerPoint</vt:lpstr>
      <vt:lpstr>عرض تقديمي في PowerPoint</vt:lpstr>
      <vt:lpstr>عرض تقديمي في PowerPoint</vt:lpstr>
      <vt:lpstr>عرض تقديمي في PowerPoint</vt:lpstr>
      <vt:lpstr>Features of malignent cells</vt:lpstr>
      <vt:lpstr>Self-Sufficiency in Growth Signals</vt:lpstr>
      <vt:lpstr>عرض تقديمي في PowerPoint</vt:lpstr>
      <vt:lpstr>عرض تقديمي في PowerPoint</vt:lpstr>
      <vt:lpstr>Growth Factors</vt:lpstr>
      <vt:lpstr>Growth Factor Receptors</vt:lpstr>
      <vt:lpstr>عرض تقديمي في PowerPoint</vt:lpstr>
      <vt:lpstr>عرض تقديمي في PowerPoint</vt:lpstr>
      <vt:lpstr>عرض تقديمي في PowerPoint</vt:lpstr>
      <vt:lpstr>Signal-Transducing Proteins</vt:lpstr>
      <vt:lpstr>عرض تقديمي في PowerPoint</vt:lpstr>
      <vt:lpstr>عرض تقديمي في PowerPoint</vt:lpstr>
      <vt:lpstr>عرض تقديمي في PowerPoint</vt:lpstr>
      <vt:lpstr>عرض تقديمي في PowerPoint</vt:lpstr>
      <vt:lpstr>عرض تقديمي في PowerPoint</vt:lpstr>
      <vt:lpstr>Nuclear Transcription Factors </vt:lpstr>
      <vt:lpstr>عرض تقديمي في PowerPoint</vt:lpstr>
      <vt:lpstr>عرض تقديمي في PowerPoint</vt:lpstr>
      <vt:lpstr>Cyclins and Cyclin-Dependent Kinases (CDKs) </vt:lpstr>
      <vt:lpstr>عرض تقديمي في PowerPoint</vt:lpstr>
      <vt:lpstr>عرض تقديمي في PowerPoint</vt:lpstr>
      <vt:lpstr>عرض تقديمي في PowerPoint</vt:lpstr>
      <vt:lpstr>CDK Inhibitors</vt:lpstr>
      <vt:lpstr>عرض تقديمي في PowerPoint</vt:lpstr>
      <vt:lpstr>Insensitivity to Growth-Inhibitory Signals </vt:lpstr>
      <vt:lpstr>عرض تقديمي في PowerPoint</vt:lpstr>
      <vt:lpstr>عرض تقديمي في PowerPoint</vt:lpstr>
      <vt:lpstr>عرض تقديمي في PowerPoint</vt:lpstr>
      <vt:lpstr>عرض تقديمي في PowerPoint</vt:lpstr>
      <vt:lpstr>عرض تقديمي في PowerPoint</vt:lpstr>
      <vt:lpstr>TP53 Gene: Guardian of the Genome</vt:lpstr>
      <vt:lpstr>عرض تقديمي في PowerPoint</vt:lpstr>
      <vt:lpstr>Transforming Growth Factor-β Pathway  </vt:lpstr>
      <vt:lpstr>Contact Inhibition  NF2 and APC</vt:lpstr>
      <vt:lpstr>Evasion of Apoptosis </vt:lpstr>
      <vt:lpstr>عرض تقديمي في PowerPoint</vt:lpstr>
      <vt:lpstr>عرض تقديمي في PowerPoint</vt:lpstr>
      <vt:lpstr>Ability to Invade and Metastasize </vt:lpstr>
      <vt:lpstr>Invasion of Extracellular Matrix (ECM(</vt:lpstr>
      <vt:lpstr>عرض تقديمي في PowerPoint</vt:lpstr>
      <vt:lpstr>عرض تقديمي في PowerPoint</vt:lpstr>
      <vt:lpstr>Limitless Replicative Potential </vt:lpstr>
      <vt:lpstr>Development of Sustained Angiogenesis</vt:lpstr>
      <vt:lpstr>Reprogramming Energy Metabolism</vt:lpstr>
      <vt:lpstr>Genomic Instability-Enabler of Malignancy </vt:lpstr>
      <vt:lpstr>TUMOR IMMUNITY </vt:lpstr>
      <vt:lpstr>Tumor Antigens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CARCINOGENESIS:  THE MOLECULAR BASIS OF CANCER</dc:title>
  <cp:lastModifiedBy>OSAMAH T. KHOJAH</cp:lastModifiedBy>
  <cp:revision>19</cp:revision>
  <dcterms:modified xsi:type="dcterms:W3CDTF">2015-11-02T02:04:16Z</dcterms:modified>
</cp:coreProperties>
</file>