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84" r:id="rId3"/>
    <p:sldId id="257" r:id="rId4"/>
    <p:sldId id="258" r:id="rId5"/>
    <p:sldId id="259" r:id="rId6"/>
    <p:sldId id="260" r:id="rId7"/>
    <p:sldId id="287" r:id="rId8"/>
    <p:sldId id="261" r:id="rId9"/>
    <p:sldId id="262" r:id="rId10"/>
    <p:sldId id="263" r:id="rId11"/>
    <p:sldId id="264" r:id="rId12"/>
    <p:sldId id="265" r:id="rId13"/>
    <p:sldId id="266" r:id="rId14"/>
    <p:sldId id="283" r:id="rId15"/>
    <p:sldId id="267" r:id="rId16"/>
    <p:sldId id="270" r:id="rId17"/>
    <p:sldId id="268" r:id="rId18"/>
    <p:sldId id="269" r:id="rId19"/>
    <p:sldId id="288" r:id="rId20"/>
    <p:sldId id="271" r:id="rId21"/>
    <p:sldId id="285" r:id="rId22"/>
    <p:sldId id="272" r:id="rId23"/>
    <p:sldId id="289" r:id="rId24"/>
    <p:sldId id="273" r:id="rId25"/>
    <p:sldId id="274" r:id="rId26"/>
    <p:sldId id="275" r:id="rId27"/>
    <p:sldId id="276" r:id="rId28"/>
    <p:sldId id="277" r:id="rId29"/>
    <p:sldId id="279" r:id="rId30"/>
    <p:sldId id="281" r:id="rId31"/>
    <p:sldId id="290" r:id="rId32"/>
    <p:sldId id="282" r:id="rId33"/>
    <p:sldId id="286" r:id="rId34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611D9E2-7E87-48BC-841B-A0CB3A694AE7}">
          <p14:sldIdLst>
            <p14:sldId id="256"/>
            <p14:sldId id="284"/>
            <p14:sldId id="257"/>
            <p14:sldId id="258"/>
            <p14:sldId id="259"/>
            <p14:sldId id="260"/>
            <p14:sldId id="287"/>
            <p14:sldId id="261"/>
            <p14:sldId id="262"/>
            <p14:sldId id="263"/>
            <p14:sldId id="264"/>
            <p14:sldId id="265"/>
            <p14:sldId id="266"/>
            <p14:sldId id="283"/>
            <p14:sldId id="267"/>
            <p14:sldId id="270"/>
            <p14:sldId id="268"/>
            <p14:sldId id="269"/>
            <p14:sldId id="288"/>
            <p14:sldId id="271"/>
            <p14:sldId id="285"/>
            <p14:sldId id="272"/>
            <p14:sldId id="289"/>
            <p14:sldId id="273"/>
            <p14:sldId id="274"/>
            <p14:sldId id="275"/>
            <p14:sldId id="276"/>
            <p14:sldId id="277"/>
            <p14:sldId id="279"/>
            <p14:sldId id="281"/>
            <p14:sldId id="290"/>
            <p14:sldId id="282"/>
            <p14:sldId id="28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456" autoAdjust="0"/>
    <p:restoredTop sz="94660"/>
  </p:normalViewPr>
  <p:slideViewPr>
    <p:cSldViewPr snapToGrid="0">
      <p:cViewPr varScale="1">
        <p:scale>
          <a:sx n="75" d="100"/>
          <a:sy n="75" d="100"/>
        </p:scale>
        <p:origin x="47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02056-73D3-4EF1-A637-3E2FA6D15B56}" type="datetimeFigureOut">
              <a:rPr lang="ar-SA" smtClean="0"/>
              <a:t>19/01/37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E14E1-F0A6-4360-A45A-3673B3B9BF2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48218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02056-73D3-4EF1-A637-3E2FA6D15B56}" type="datetimeFigureOut">
              <a:rPr lang="ar-SA" smtClean="0"/>
              <a:t>19/01/37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E14E1-F0A6-4360-A45A-3673B3B9BF2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05306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02056-73D3-4EF1-A637-3E2FA6D15B56}" type="datetimeFigureOut">
              <a:rPr lang="ar-SA" smtClean="0"/>
              <a:t>19/01/37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E14E1-F0A6-4360-A45A-3673B3B9BF2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27506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02056-73D3-4EF1-A637-3E2FA6D15B56}" type="datetimeFigureOut">
              <a:rPr lang="ar-SA" smtClean="0"/>
              <a:t>19/01/37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E14E1-F0A6-4360-A45A-3673B3B9BF2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73984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02056-73D3-4EF1-A637-3E2FA6D15B56}" type="datetimeFigureOut">
              <a:rPr lang="ar-SA" smtClean="0"/>
              <a:t>19/01/37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E14E1-F0A6-4360-A45A-3673B3B9BF2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28402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02056-73D3-4EF1-A637-3E2FA6D15B56}" type="datetimeFigureOut">
              <a:rPr lang="ar-SA" smtClean="0"/>
              <a:t>19/01/37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E14E1-F0A6-4360-A45A-3673B3B9BF2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20246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02056-73D3-4EF1-A637-3E2FA6D15B56}" type="datetimeFigureOut">
              <a:rPr lang="ar-SA" smtClean="0"/>
              <a:t>19/01/37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E14E1-F0A6-4360-A45A-3673B3B9BF2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80977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02056-73D3-4EF1-A637-3E2FA6D15B56}" type="datetimeFigureOut">
              <a:rPr lang="ar-SA" smtClean="0"/>
              <a:t>19/01/37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E14E1-F0A6-4360-A45A-3673B3B9BF2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28990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02056-73D3-4EF1-A637-3E2FA6D15B56}" type="datetimeFigureOut">
              <a:rPr lang="ar-SA" smtClean="0"/>
              <a:t>19/01/37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E14E1-F0A6-4360-A45A-3673B3B9BF2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78340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02056-73D3-4EF1-A637-3E2FA6D15B56}" type="datetimeFigureOut">
              <a:rPr lang="ar-SA" smtClean="0"/>
              <a:t>19/01/37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E14E1-F0A6-4360-A45A-3673B3B9BF2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62973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02056-73D3-4EF1-A637-3E2FA6D15B56}" type="datetimeFigureOut">
              <a:rPr lang="ar-SA" smtClean="0"/>
              <a:t>19/01/37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E14E1-F0A6-4360-A45A-3673B3B9BF2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30650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02056-73D3-4EF1-A637-3E2FA6D15B56}" type="datetimeFigureOut">
              <a:rPr lang="ar-SA" smtClean="0"/>
              <a:t>19/01/37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E14E1-F0A6-4360-A45A-3673B3B9BF2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0349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8600"/>
            <a:ext cx="9144000" cy="272256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Principles of Grading &amp; Staging of </a:t>
            </a:r>
            <a:r>
              <a:rPr lang="en-US" b="1" dirty="0"/>
              <a:t>M</a:t>
            </a:r>
            <a:r>
              <a:rPr lang="en-US" b="1" dirty="0" smtClean="0"/>
              <a:t>alignant </a:t>
            </a:r>
            <a:r>
              <a:rPr lang="en-US" b="1" dirty="0"/>
              <a:t>T</a:t>
            </a:r>
            <a:r>
              <a:rPr lang="en-US" b="1" dirty="0" smtClean="0"/>
              <a:t>umors with Local &amp; Systemic Manifestations</a:t>
            </a:r>
            <a:endParaRPr lang="ar-SA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068638"/>
            <a:ext cx="9144000" cy="3027362"/>
          </a:xfrm>
        </p:spPr>
        <p:txBody>
          <a:bodyPr>
            <a:normAutofit/>
          </a:bodyPr>
          <a:lstStyle/>
          <a:p>
            <a:pPr lvl="0"/>
            <a:endParaRPr lang="en-US" dirty="0">
              <a:solidFill>
                <a:prstClr val="black"/>
              </a:solidFill>
            </a:endParaRPr>
          </a:p>
          <a:p>
            <a:pPr rtl="0"/>
            <a:r>
              <a:rPr lang="en-US" dirty="0"/>
              <a:t>Slides were taken from Dr. Amany Fathaddin, MD</a:t>
            </a:r>
          </a:p>
          <a:p>
            <a:pPr rtl="0"/>
            <a:r>
              <a:rPr lang="en-US" dirty="0"/>
              <a:t>Assistant professor- Department of Pathology</a:t>
            </a:r>
            <a:endParaRPr lang="ar-SA" dirty="0"/>
          </a:p>
          <a:p>
            <a:pPr rtl="0"/>
            <a:endParaRPr lang="en-US" sz="2000" dirty="0"/>
          </a:p>
          <a:p>
            <a:pPr rtl="0"/>
            <a:r>
              <a:rPr lang="en-US" sz="2000" dirty="0"/>
              <a:t>Group A &amp; B 1</a:t>
            </a:r>
            <a:r>
              <a:rPr lang="en-US" sz="2000" baseline="30000" dirty="0"/>
              <a:t>st</a:t>
            </a:r>
            <a:r>
              <a:rPr lang="en-US" sz="2000" dirty="0"/>
              <a:t> year- </a:t>
            </a:r>
            <a:r>
              <a:rPr lang="en-US" sz="2000" dirty="0" smtClean="0"/>
              <a:t>19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</a:t>
            </a:r>
            <a:r>
              <a:rPr lang="en-US" sz="2000" dirty="0" err="1"/>
              <a:t>Moharruam</a:t>
            </a:r>
            <a:r>
              <a:rPr lang="en-US" sz="2000" dirty="0"/>
              <a:t> 1437</a:t>
            </a:r>
          </a:p>
          <a:p>
            <a:pPr rtl="0"/>
            <a:r>
              <a:rPr lang="en-US" sz="2000" dirty="0"/>
              <a:t>Osamah T. Khojah</a:t>
            </a:r>
          </a:p>
          <a:p>
            <a:pPr rtl="0"/>
            <a:r>
              <a:rPr lang="en-US" sz="2000" dirty="0"/>
              <a:t>0555485892, asd@ksu.edu.sa</a:t>
            </a:r>
            <a:endParaRPr lang="ar-SA" sz="2000" dirty="0"/>
          </a:p>
          <a:p>
            <a:endParaRPr lang="ar-SA" dirty="0" smtClean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4901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0" fontAlgn="base"/>
            <a:r>
              <a:rPr lang="en-US" b="0" dirty="0" smtClean="0">
                <a:solidFill>
                  <a:srgbClr val="000000"/>
                </a:solidFill>
                <a:effectLst/>
                <a:latin typeface="Whitney A"/>
              </a:rPr>
              <a:t/>
            </a:r>
            <a:br>
              <a:rPr lang="en-US" b="0" dirty="0" smtClean="0">
                <a:solidFill>
                  <a:srgbClr val="000000"/>
                </a:solidFill>
                <a:effectLst/>
                <a:latin typeface="Whitney A"/>
              </a:rPr>
            </a:br>
            <a:r>
              <a:rPr lang="en-US" dirty="0">
                <a:solidFill>
                  <a:srgbClr val="000000"/>
                </a:solidFill>
                <a:latin typeface="Whitney A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Whitney A"/>
              </a:rPr>
              <a:t>            </a:t>
            </a:r>
            <a:r>
              <a:rPr lang="en-US" b="0" dirty="0" smtClean="0">
                <a:solidFill>
                  <a:srgbClr val="000000"/>
                </a:solidFill>
                <a:effectLst/>
                <a:latin typeface="Whitney A"/>
              </a:rPr>
              <a:t>Paraneoplastic </a:t>
            </a:r>
            <a:r>
              <a:rPr lang="en-US" b="0" dirty="0" smtClean="0">
                <a:solidFill>
                  <a:srgbClr val="000000"/>
                </a:solidFill>
                <a:effectLst/>
                <a:latin typeface="Whitney A"/>
              </a:rPr>
              <a:t>Syndromes</a:t>
            </a:r>
            <a:r>
              <a:rPr lang="en-US" dirty="0"/>
              <a:t/>
            </a:r>
            <a:br>
              <a:rPr lang="en-US" dirty="0"/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 fontAlgn="base"/>
            <a:r>
              <a:rPr lang="en-US" b="1" dirty="0">
                <a:solidFill>
                  <a:srgbClr val="FF0000"/>
                </a:solidFill>
              </a:rPr>
              <a:t>Paraneoplastic syndromes</a:t>
            </a:r>
            <a:r>
              <a:rPr lang="en-US" dirty="0"/>
              <a:t>, defined as </a:t>
            </a:r>
            <a:r>
              <a:rPr lang="en-US" dirty="0">
                <a:solidFill>
                  <a:srgbClr val="FF0000"/>
                </a:solidFill>
              </a:rPr>
              <a:t>systemic symptoms </a:t>
            </a:r>
            <a:r>
              <a:rPr lang="en-US" dirty="0"/>
              <a:t>that cannot be explained by </a:t>
            </a:r>
            <a:r>
              <a:rPr lang="en-US" b="1" dirty="0"/>
              <a:t>tumor spread or by hormones</a:t>
            </a:r>
            <a:r>
              <a:rPr lang="en-US" dirty="0"/>
              <a:t> appropriate to the tissue, are caused by the </a:t>
            </a:r>
            <a:r>
              <a:rPr lang="en-US" dirty="0">
                <a:solidFill>
                  <a:srgbClr val="FF0000"/>
                </a:solidFill>
              </a:rPr>
              <a:t>ectopic production and secretion of bioactive </a:t>
            </a:r>
            <a:r>
              <a:rPr lang="en-US" dirty="0"/>
              <a:t>substances such as </a:t>
            </a:r>
            <a:r>
              <a:rPr lang="en-US" b="1" dirty="0">
                <a:solidFill>
                  <a:srgbClr val="FF0000"/>
                </a:solidFill>
              </a:rPr>
              <a:t>ACTH, </a:t>
            </a:r>
            <a:r>
              <a:rPr lang="en-US" b="1" dirty="0" err="1">
                <a:solidFill>
                  <a:srgbClr val="FF0000"/>
                </a:solidFill>
              </a:rPr>
              <a:t>PTHrP</a:t>
            </a:r>
            <a:r>
              <a:rPr lang="en-US" b="1" dirty="0">
                <a:solidFill>
                  <a:srgbClr val="FF0000"/>
                </a:solidFill>
              </a:rPr>
              <a:t>, or TGF-α</a:t>
            </a:r>
            <a:r>
              <a:rPr lang="en-US" dirty="0"/>
              <a:t>.</a:t>
            </a:r>
          </a:p>
          <a:p>
            <a:pPr algn="l" rtl="0" fontAlgn="base"/>
            <a:r>
              <a:rPr lang="en-US" dirty="0" smtClean="0"/>
              <a:t>Clinical </a:t>
            </a:r>
            <a:r>
              <a:rPr lang="en-US" b="1" dirty="0"/>
              <a:t>recognition is important </a:t>
            </a:r>
            <a:r>
              <a:rPr lang="en-US" dirty="0"/>
              <a:t>for several </a:t>
            </a:r>
            <a:r>
              <a:rPr lang="en-US" dirty="0" smtClean="0"/>
              <a:t>reasons:</a:t>
            </a:r>
          </a:p>
          <a:p>
            <a:pPr marL="914400" lvl="1" indent="-457200" algn="l" rtl="0" fontAlgn="base">
              <a:buFont typeface="+mj-lt"/>
              <a:buAutoNum type="arabicParenR"/>
            </a:pPr>
            <a:r>
              <a:rPr lang="en-US" dirty="0" smtClean="0"/>
              <a:t>Such </a:t>
            </a:r>
            <a:r>
              <a:rPr lang="en-US" dirty="0"/>
              <a:t>syndromes may represent the </a:t>
            </a:r>
            <a:r>
              <a:rPr lang="en-US" dirty="0">
                <a:solidFill>
                  <a:srgbClr val="FF0000"/>
                </a:solidFill>
              </a:rPr>
              <a:t>earliest manifestation</a:t>
            </a:r>
            <a:r>
              <a:rPr lang="en-US" dirty="0"/>
              <a:t> of an occult </a:t>
            </a:r>
            <a:r>
              <a:rPr lang="en-US" dirty="0" smtClean="0"/>
              <a:t>neoplasm.</a:t>
            </a:r>
          </a:p>
          <a:p>
            <a:pPr marL="914400" lvl="1" indent="-457200" algn="l" rtl="0" fontAlgn="base">
              <a:buFont typeface="+mj-lt"/>
              <a:buAutoNum type="arabicParenR"/>
            </a:pPr>
            <a:r>
              <a:rPr lang="en-US" dirty="0" smtClean="0"/>
              <a:t>In </a:t>
            </a:r>
            <a:r>
              <a:rPr lang="en-US" dirty="0"/>
              <a:t>affected patients, the pathologic changes may be associated with </a:t>
            </a:r>
            <a:r>
              <a:rPr lang="en-US" dirty="0">
                <a:solidFill>
                  <a:srgbClr val="FF0000"/>
                </a:solidFill>
              </a:rPr>
              <a:t>significant clinical illness </a:t>
            </a:r>
            <a:r>
              <a:rPr lang="en-US" dirty="0"/>
              <a:t>and may even be </a:t>
            </a:r>
            <a:r>
              <a:rPr lang="en-US" dirty="0" smtClean="0">
                <a:solidFill>
                  <a:srgbClr val="FF0000"/>
                </a:solidFill>
              </a:rPr>
              <a:t>lethal</a:t>
            </a:r>
            <a:r>
              <a:rPr lang="en-US" dirty="0" smtClean="0"/>
              <a:t>.</a:t>
            </a:r>
          </a:p>
          <a:p>
            <a:pPr marL="914400" lvl="1" indent="-457200" algn="l" rtl="0" fontAlgn="base">
              <a:buFont typeface="+mj-lt"/>
              <a:buAutoNum type="arabicParenR"/>
            </a:pPr>
            <a:r>
              <a:rPr lang="en-US" dirty="0" smtClean="0"/>
              <a:t>The </a:t>
            </a:r>
            <a:r>
              <a:rPr lang="en-US" dirty="0"/>
              <a:t>symptom </a:t>
            </a:r>
            <a:r>
              <a:rPr lang="en-US" dirty="0">
                <a:solidFill>
                  <a:srgbClr val="FF0000"/>
                </a:solidFill>
              </a:rPr>
              <a:t>complex may mimic metastatic disease</a:t>
            </a:r>
            <a:r>
              <a:rPr lang="en-US" dirty="0"/>
              <a:t>, thereby confounding treatment.</a:t>
            </a:r>
          </a:p>
          <a:p>
            <a:pPr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56075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6086" y="98854"/>
            <a:ext cx="8587813" cy="667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08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Laboratory Diagnosis of </a:t>
            </a:r>
            <a:r>
              <a:rPr lang="en-US" sz="4800" b="1" dirty="0" smtClean="0"/>
              <a:t>Cancer</a:t>
            </a:r>
            <a:endParaRPr lang="ar-SA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i="1" dirty="0" smtClean="0"/>
              <a:t>Morphologic </a:t>
            </a:r>
            <a:r>
              <a:rPr lang="en-US" i="1" dirty="0" smtClean="0"/>
              <a:t>Methods.</a:t>
            </a:r>
            <a:endParaRPr lang="en-US" i="1" dirty="0" smtClean="0"/>
          </a:p>
          <a:p>
            <a:pPr algn="l" rtl="0"/>
            <a:r>
              <a:rPr lang="en-US" i="1" dirty="0" smtClean="0"/>
              <a:t>Tumor </a:t>
            </a:r>
            <a:r>
              <a:rPr lang="en-US" i="1" dirty="0" smtClean="0"/>
              <a:t>Markers.</a:t>
            </a:r>
            <a:endParaRPr lang="en-US" i="1" dirty="0" smtClean="0"/>
          </a:p>
          <a:p>
            <a:pPr algn="l" rtl="0"/>
            <a:r>
              <a:rPr lang="en-US" i="1" dirty="0" smtClean="0"/>
              <a:t>Molecular </a:t>
            </a:r>
            <a:r>
              <a:rPr lang="en-US" i="1" dirty="0" smtClean="0"/>
              <a:t>Diagnosis.</a:t>
            </a:r>
            <a:endParaRPr lang="en-US" i="1" dirty="0"/>
          </a:p>
          <a:p>
            <a:pPr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70723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/>
              <a:t>Morphologic </a:t>
            </a:r>
            <a:r>
              <a:rPr lang="en-US" sz="4800" b="1" dirty="0" smtClean="0"/>
              <a:t>Methods</a:t>
            </a:r>
            <a:endParaRPr lang="ar-SA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Several </a:t>
            </a:r>
            <a:r>
              <a:rPr lang="en-US" dirty="0">
                <a:solidFill>
                  <a:srgbClr val="FF0000"/>
                </a:solidFill>
              </a:rPr>
              <a:t>sampling</a:t>
            </a:r>
            <a:r>
              <a:rPr lang="en-US" dirty="0"/>
              <a:t> approaches are available, including </a:t>
            </a:r>
            <a:r>
              <a:rPr lang="en-US" dirty="0">
                <a:solidFill>
                  <a:srgbClr val="FF0000"/>
                </a:solidFill>
              </a:rPr>
              <a:t>excision</a:t>
            </a:r>
            <a:r>
              <a:rPr lang="en-US" dirty="0"/>
              <a:t> or </a:t>
            </a:r>
            <a:r>
              <a:rPr lang="en-US" dirty="0">
                <a:solidFill>
                  <a:srgbClr val="FF0000"/>
                </a:solidFill>
              </a:rPr>
              <a:t>biopsy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fine-needle aspiration</a:t>
            </a:r>
            <a:r>
              <a:rPr lang="en-US" dirty="0"/>
              <a:t>, and </a:t>
            </a:r>
            <a:r>
              <a:rPr lang="en-US" dirty="0">
                <a:solidFill>
                  <a:srgbClr val="FF0000"/>
                </a:solidFill>
              </a:rPr>
              <a:t>cytologic </a:t>
            </a:r>
            <a:r>
              <a:rPr lang="en-US" dirty="0" smtClean="0">
                <a:solidFill>
                  <a:srgbClr val="FF0000"/>
                </a:solidFill>
              </a:rPr>
              <a:t>smears.</a:t>
            </a:r>
            <a:endParaRPr lang="en-US" dirty="0" smtClean="0">
              <a:solidFill>
                <a:srgbClr val="FF0000"/>
              </a:solidFill>
            </a:endParaRPr>
          </a:p>
          <a:p>
            <a:pPr algn="l" rtl="0"/>
            <a:r>
              <a:rPr lang="en-US" dirty="0" smtClean="0"/>
              <a:t>Requesting</a:t>
            </a:r>
            <a:r>
              <a:rPr lang="en-US" dirty="0"/>
              <a:t> </a:t>
            </a:r>
            <a:r>
              <a:rPr lang="en-US" sz="3600" b="1" i="1" dirty="0">
                <a:solidFill>
                  <a:srgbClr val="FF0000"/>
                </a:solidFill>
              </a:rPr>
              <a:t>frozen section</a:t>
            </a:r>
            <a:r>
              <a:rPr lang="en-US" dirty="0"/>
              <a:t> diagnosis is sometimes desirable, </a:t>
            </a:r>
            <a:r>
              <a:rPr lang="en-US" dirty="0" smtClean="0"/>
              <a:t>as </a:t>
            </a:r>
            <a:r>
              <a:rPr lang="en-US" dirty="0"/>
              <a:t>in determining the </a:t>
            </a:r>
            <a:r>
              <a:rPr lang="en-US" dirty="0">
                <a:solidFill>
                  <a:srgbClr val="FF0000"/>
                </a:solidFill>
              </a:rPr>
              <a:t>nature of a mass </a:t>
            </a:r>
            <a:r>
              <a:rPr lang="en-US" dirty="0"/>
              <a:t>lesion or in evaluating the </a:t>
            </a:r>
            <a:r>
              <a:rPr lang="en-US" dirty="0">
                <a:solidFill>
                  <a:srgbClr val="FF0000"/>
                </a:solidFill>
              </a:rPr>
              <a:t>regional lymph nodes</a:t>
            </a:r>
            <a:r>
              <a:rPr lang="en-US" dirty="0"/>
              <a:t> in a patient with cancer for metastasis. This method, in which a sample is </a:t>
            </a:r>
            <a:r>
              <a:rPr lang="en-US" dirty="0">
                <a:solidFill>
                  <a:srgbClr val="FF0000"/>
                </a:solidFill>
              </a:rPr>
              <a:t>quick-frozen and sectioned</a:t>
            </a:r>
            <a:r>
              <a:rPr lang="en-US" dirty="0"/>
              <a:t>, permits histologic evaluation within </a:t>
            </a:r>
            <a:r>
              <a:rPr lang="en-US" dirty="0" smtClean="0"/>
              <a:t>minutes.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21998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Frozen section</a:t>
            </a:r>
            <a:endParaRPr lang="ar-S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378" y="1690688"/>
            <a:ext cx="3940776" cy="394077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557" y="1690688"/>
            <a:ext cx="3968065" cy="394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374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/>
              <a:t>Morphologic </a:t>
            </a:r>
            <a:r>
              <a:rPr lang="en-US" sz="4800" b="1" dirty="0" smtClean="0"/>
              <a:t>Methods</a:t>
            </a:r>
            <a:endParaRPr lang="ar-SA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i="1" dirty="0">
                <a:solidFill>
                  <a:srgbClr val="FF0000"/>
                </a:solidFill>
              </a:rPr>
              <a:t>Fine needle </a:t>
            </a:r>
            <a:r>
              <a:rPr lang="en-US" b="1" i="1" dirty="0" smtClean="0">
                <a:solidFill>
                  <a:srgbClr val="FF0000"/>
                </a:solidFill>
              </a:rPr>
              <a:t>aspiration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>involves aspiration of cells from a mass, followed by </a:t>
            </a:r>
            <a:r>
              <a:rPr lang="en-US" dirty="0">
                <a:solidFill>
                  <a:srgbClr val="FF0000"/>
                </a:solidFill>
              </a:rPr>
              <a:t>cytologic examination </a:t>
            </a:r>
            <a:r>
              <a:rPr lang="en-US" dirty="0"/>
              <a:t>of the smear. </a:t>
            </a:r>
            <a:endParaRPr lang="en-US" dirty="0" smtClean="0"/>
          </a:p>
          <a:p>
            <a:pPr algn="l" rtl="0"/>
            <a:r>
              <a:rPr lang="en-US" dirty="0" smtClean="0"/>
              <a:t>This </a:t>
            </a:r>
            <a:r>
              <a:rPr lang="en-US" dirty="0"/>
              <a:t>procedure is used most commonly with </a:t>
            </a:r>
            <a:r>
              <a:rPr lang="en-US" dirty="0">
                <a:solidFill>
                  <a:srgbClr val="FF0000"/>
                </a:solidFill>
              </a:rPr>
              <a:t>readily palpable lesions </a:t>
            </a:r>
            <a:r>
              <a:rPr lang="en-US" dirty="0"/>
              <a:t>affecting the </a:t>
            </a:r>
            <a:r>
              <a:rPr lang="en-US" dirty="0">
                <a:solidFill>
                  <a:srgbClr val="FF0000"/>
                </a:solidFill>
              </a:rPr>
              <a:t>breast, thyroid, lymph nodes, and salivary glands</a:t>
            </a:r>
            <a:r>
              <a:rPr lang="en-US" dirty="0"/>
              <a:t>. </a:t>
            </a:r>
            <a:endParaRPr lang="en-US" dirty="0" smtClean="0"/>
          </a:p>
          <a:p>
            <a:pPr algn="l" rtl="0"/>
            <a:r>
              <a:rPr lang="en-US" b="1" dirty="0" smtClean="0"/>
              <a:t>Modern </a:t>
            </a:r>
            <a:r>
              <a:rPr lang="en-US" b="1" dirty="0"/>
              <a:t>imaging </a:t>
            </a:r>
            <a:r>
              <a:rPr lang="en-US" dirty="0"/>
              <a:t>techniques permit extension of the method to </a:t>
            </a:r>
            <a:r>
              <a:rPr lang="en-US" dirty="0">
                <a:solidFill>
                  <a:srgbClr val="FF0000"/>
                </a:solidFill>
              </a:rPr>
              <a:t>deeper structures</a:t>
            </a:r>
            <a:r>
              <a:rPr lang="en-US" dirty="0"/>
              <a:t>, such as the liver, pancreas, and pelvic lymph nodes.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110998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725" y="16548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/>
              <a:t>Fine Needle Aspiration</a:t>
            </a:r>
            <a:endParaRPr lang="ar-SA" sz="4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562" y="1371600"/>
            <a:ext cx="5758249" cy="5385338"/>
          </a:xfrm>
        </p:spPr>
      </p:pic>
    </p:spTree>
    <p:extLst>
      <p:ext uri="{BB962C8B-B14F-4D97-AF65-F5344CB8AC3E}">
        <p14:creationId xmlns:p14="http://schemas.microsoft.com/office/powerpoint/2010/main" val="3697854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Morphologic Methods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200" b="1" dirty="0">
                <a:solidFill>
                  <a:srgbClr val="FF0000"/>
                </a:solidFill>
              </a:rPr>
              <a:t>Cytologic (</a:t>
            </a:r>
            <a:r>
              <a:rPr lang="en-US" sz="3200" b="1" dirty="0" err="1">
                <a:solidFill>
                  <a:srgbClr val="FF0000"/>
                </a:solidFill>
              </a:rPr>
              <a:t>Papanicolaou</a:t>
            </a:r>
            <a:r>
              <a:rPr lang="en-US" sz="3200" b="1" dirty="0">
                <a:solidFill>
                  <a:srgbClr val="FF0000"/>
                </a:solidFill>
              </a:rPr>
              <a:t>) smears</a:t>
            </a:r>
            <a:r>
              <a:rPr lang="en-US" dirty="0"/>
              <a:t> provide another method for the detection of cancer. Historically, this approach has been used widely for discovery of </a:t>
            </a:r>
            <a:r>
              <a:rPr lang="en-US" b="1" dirty="0"/>
              <a:t>carcinoma of the </a:t>
            </a:r>
            <a:r>
              <a:rPr lang="en-US" b="1" dirty="0" smtClean="0"/>
              <a:t>cervix but </a:t>
            </a:r>
            <a:r>
              <a:rPr lang="en-US" b="1" dirty="0"/>
              <a:t>now </a:t>
            </a:r>
            <a:r>
              <a:rPr lang="en-US" dirty="0"/>
              <a:t>it is used to investigate </a:t>
            </a:r>
            <a:r>
              <a:rPr lang="en-US" dirty="0">
                <a:solidFill>
                  <a:srgbClr val="FF0000"/>
                </a:solidFill>
              </a:rPr>
              <a:t>many other forms of suspected </a:t>
            </a:r>
            <a:r>
              <a:rPr lang="en-US" dirty="0"/>
              <a:t>malignancy, such as endometrial carcinoma, bronchogenic carcinoma, bladder and prostate tumors, and gastric </a:t>
            </a:r>
            <a:r>
              <a:rPr lang="en-US" dirty="0" smtClean="0"/>
              <a:t>carcinomas</a:t>
            </a:r>
            <a:r>
              <a:rPr lang="en-US" dirty="0"/>
              <a:t>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189871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/>
              <a:t>Cytological smear</a:t>
            </a:r>
            <a:endParaRPr lang="ar-SA" sz="4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2984" y="1828800"/>
            <a:ext cx="8246075" cy="491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274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0"/>
            <a:ext cx="5549900" cy="6775804"/>
          </a:xfrm>
        </p:spPr>
      </p:pic>
    </p:spTree>
    <p:extLst>
      <p:ext uri="{BB962C8B-B14F-4D97-AF65-F5344CB8AC3E}">
        <p14:creationId xmlns:p14="http://schemas.microsoft.com/office/powerpoint/2010/main" val="1388468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0"/>
            <a:r>
              <a:rPr lang="en-US" sz="5400" b="1" dirty="0" smtClean="0"/>
              <a:t>Objectives                                      </a:t>
            </a:r>
            <a:endParaRPr lang="ar-SA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b="1" dirty="0"/>
              <a:t>Define </a:t>
            </a:r>
            <a:r>
              <a:rPr lang="en-US" b="1" dirty="0">
                <a:solidFill>
                  <a:srgbClr val="FF0000"/>
                </a:solidFill>
              </a:rPr>
              <a:t>grading and staging </a:t>
            </a:r>
            <a:r>
              <a:rPr lang="en-US" b="1" dirty="0"/>
              <a:t>of malignant tumors</a:t>
            </a:r>
            <a:r>
              <a:rPr lang="en-US" b="1" dirty="0" smtClean="0"/>
              <a:t>.</a:t>
            </a:r>
          </a:p>
          <a:p>
            <a:pPr algn="l" rtl="0"/>
            <a:endParaRPr lang="en-US" b="1" u="words" dirty="0"/>
          </a:p>
          <a:p>
            <a:pPr lvl="0" algn="l" rtl="0"/>
            <a:r>
              <a:rPr lang="en-US" b="1" dirty="0" smtClean="0"/>
              <a:t>Explain </a:t>
            </a:r>
            <a:r>
              <a:rPr lang="en-US" b="1" dirty="0"/>
              <a:t>the effect of tumor </a:t>
            </a:r>
            <a:r>
              <a:rPr lang="en-US" b="1" dirty="0">
                <a:solidFill>
                  <a:srgbClr val="FF0000"/>
                </a:solidFill>
              </a:rPr>
              <a:t>location and its hormonal </a:t>
            </a:r>
            <a:r>
              <a:rPr lang="en-US" b="1" dirty="0"/>
              <a:t>products on the patient. </a:t>
            </a:r>
            <a:endParaRPr lang="en-US" b="1" dirty="0" smtClean="0"/>
          </a:p>
          <a:p>
            <a:pPr lvl="0" algn="l" rtl="0"/>
            <a:endParaRPr lang="en-US" b="1" u="words" dirty="0"/>
          </a:p>
          <a:p>
            <a:pPr lvl="0" algn="l" rtl="0"/>
            <a:r>
              <a:rPr lang="en-US" b="1" dirty="0"/>
              <a:t>Understand the </a:t>
            </a:r>
            <a:r>
              <a:rPr lang="en-US" b="1" dirty="0">
                <a:solidFill>
                  <a:srgbClr val="FF0000"/>
                </a:solidFill>
              </a:rPr>
              <a:t>concept of cancer cachexia and paraneoplastic syndromes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</a:p>
          <a:p>
            <a:pPr lvl="0" algn="l" rtl="0"/>
            <a:endParaRPr lang="en-US" b="1" u="words" dirty="0">
              <a:solidFill>
                <a:srgbClr val="FF0000"/>
              </a:solidFill>
            </a:endParaRPr>
          </a:p>
          <a:p>
            <a:pPr lvl="0" algn="l" rtl="0"/>
            <a:r>
              <a:rPr lang="en-US" b="1" dirty="0" smtClean="0"/>
              <a:t>Know </a:t>
            </a:r>
            <a:r>
              <a:rPr lang="en-US" b="1" dirty="0"/>
              <a:t>the different </a:t>
            </a:r>
            <a:r>
              <a:rPr lang="en-US" b="1" dirty="0">
                <a:solidFill>
                  <a:srgbClr val="FF0000"/>
                </a:solidFill>
              </a:rPr>
              <a:t>laboratory methods </a:t>
            </a:r>
            <a:r>
              <a:rPr lang="en-US" b="1" dirty="0"/>
              <a:t>of cancer </a:t>
            </a:r>
            <a:r>
              <a:rPr lang="en-US" b="1" dirty="0">
                <a:solidFill>
                  <a:srgbClr val="FF0000"/>
                </a:solidFill>
              </a:rPr>
              <a:t>diagnosis and follow </a:t>
            </a:r>
            <a:r>
              <a:rPr lang="en-US" b="1" dirty="0" smtClean="0">
                <a:solidFill>
                  <a:srgbClr val="FF0000"/>
                </a:solidFill>
              </a:rPr>
              <a:t>up.</a:t>
            </a:r>
            <a:endParaRPr lang="en-US" b="1" u="word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/>
              <a:t> </a:t>
            </a:r>
            <a:endParaRPr lang="en-US" b="1" u="words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5992724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b="1" dirty="0"/>
              <a:t>Morphologic Methods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3200" b="1" dirty="0">
                <a:solidFill>
                  <a:srgbClr val="FF0000"/>
                </a:solidFill>
              </a:rPr>
              <a:t>Immunocytochemistry</a:t>
            </a:r>
            <a:r>
              <a:rPr lang="en-US" dirty="0"/>
              <a:t> offers a powerful adjunct to routine histologic examination. </a:t>
            </a:r>
            <a:endParaRPr lang="en-US" dirty="0" smtClean="0"/>
          </a:p>
          <a:p>
            <a:pPr algn="l" rtl="0"/>
            <a:r>
              <a:rPr lang="en-US" dirty="0" smtClean="0"/>
              <a:t>Detection </a:t>
            </a:r>
            <a:r>
              <a:rPr lang="en-US" dirty="0"/>
              <a:t>of </a:t>
            </a:r>
            <a:r>
              <a:rPr lang="en-US" dirty="0" smtClean="0">
                <a:solidFill>
                  <a:srgbClr val="FF0000"/>
                </a:solidFill>
              </a:rPr>
              <a:t>cytokeratin (CK)</a:t>
            </a:r>
            <a:r>
              <a:rPr lang="en-US" dirty="0" smtClean="0"/>
              <a:t> </a:t>
            </a:r>
            <a:r>
              <a:rPr lang="en-US" dirty="0"/>
              <a:t>by </a:t>
            </a:r>
            <a:r>
              <a:rPr lang="en-US" dirty="0">
                <a:solidFill>
                  <a:srgbClr val="FF0000"/>
                </a:solidFill>
              </a:rPr>
              <a:t>specific monoclonal </a:t>
            </a:r>
            <a:r>
              <a:rPr lang="en-US" dirty="0"/>
              <a:t>antibodies labeled with </a:t>
            </a:r>
            <a:r>
              <a:rPr lang="en-US" b="1" dirty="0"/>
              <a:t>peroxidase points </a:t>
            </a:r>
            <a:r>
              <a:rPr lang="en-US" dirty="0"/>
              <a:t>to a diagnosis of </a:t>
            </a:r>
            <a:r>
              <a:rPr lang="en-US" dirty="0">
                <a:solidFill>
                  <a:srgbClr val="FF0000"/>
                </a:solidFill>
              </a:rPr>
              <a:t>undifferentiated carcinoma rather than large cell lymphoma</a:t>
            </a:r>
            <a:r>
              <a:rPr lang="en-US" dirty="0"/>
              <a:t>. </a:t>
            </a:r>
            <a:endParaRPr lang="en-US" dirty="0" smtClean="0"/>
          </a:p>
          <a:p>
            <a:pPr algn="l" rtl="0"/>
            <a:r>
              <a:rPr lang="en-US" dirty="0"/>
              <a:t>D</a:t>
            </a:r>
            <a:r>
              <a:rPr lang="en-US" dirty="0" smtClean="0"/>
              <a:t>etection </a:t>
            </a:r>
            <a:r>
              <a:rPr lang="en-US" dirty="0"/>
              <a:t>of </a:t>
            </a:r>
            <a:r>
              <a:rPr lang="en-US" dirty="0">
                <a:solidFill>
                  <a:srgbClr val="FF0000"/>
                </a:solidFill>
              </a:rPr>
              <a:t>prostate-specific antigen (PSA) </a:t>
            </a:r>
            <a:r>
              <a:rPr lang="en-US" dirty="0"/>
              <a:t>in </a:t>
            </a:r>
            <a:r>
              <a:rPr lang="en-US" b="1" dirty="0"/>
              <a:t>metastatic</a:t>
            </a:r>
            <a:r>
              <a:rPr lang="en-US" dirty="0"/>
              <a:t> deposits by immunohistochemical staining allows definitive diagnosis of a primary tumor in the </a:t>
            </a:r>
            <a:r>
              <a:rPr lang="en-US" dirty="0" smtClean="0"/>
              <a:t>prostate.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5648922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Immunocytochemistry</a:t>
            </a:r>
            <a:endParaRPr lang="ar-SA" sz="4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022" y="1705887"/>
            <a:ext cx="4499275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994" y="1660290"/>
            <a:ext cx="4654378" cy="441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2269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Advanced </a:t>
            </a:r>
            <a:r>
              <a:rPr lang="en-US" b="1" dirty="0"/>
              <a:t>Methods</a:t>
            </a:r>
            <a:endParaRPr lang="ar-SA" dirty="0"/>
          </a:p>
        </p:txBody>
      </p:sp>
      <p:sp>
        <p:nvSpPr>
          <p:cNvPr id="4" name="AutoShape 2" descr="mk:@MSITStore:C:\Users\kk29215.KSUHS\Desktop\books\Robbins%20pathologic%20basis%20of%20diseases%20-%208th%20Ed.chm::/f4-u1.0-b978-1-4377-0792-2..50012-2..gr49.jpg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r>
              <a:rPr lang="en-US" sz="3200" b="1" i="1" dirty="0">
                <a:solidFill>
                  <a:srgbClr val="FF0000"/>
                </a:solidFill>
              </a:rPr>
              <a:t>Flow cytometry</a:t>
            </a:r>
            <a:r>
              <a:rPr lang="en-US" dirty="0"/>
              <a:t> is used routinely in the classification of </a:t>
            </a:r>
            <a:r>
              <a:rPr lang="en-US" dirty="0">
                <a:solidFill>
                  <a:srgbClr val="FF0000"/>
                </a:solidFill>
              </a:rPr>
              <a:t>leukemias and lymphomas</a:t>
            </a:r>
            <a:r>
              <a:rPr lang="en-US" dirty="0"/>
              <a:t>. In this method, </a:t>
            </a:r>
            <a:r>
              <a:rPr lang="en-US" dirty="0">
                <a:solidFill>
                  <a:srgbClr val="FF0000"/>
                </a:solidFill>
              </a:rPr>
              <a:t>fluorescent antibodies </a:t>
            </a:r>
            <a:r>
              <a:rPr lang="en-US" dirty="0"/>
              <a:t>against cell </a:t>
            </a:r>
            <a:r>
              <a:rPr lang="en-US" dirty="0" smtClean="0"/>
              <a:t>surface (mainly), cytoplasmic and nuclear,  </a:t>
            </a:r>
            <a:r>
              <a:rPr lang="en-US" dirty="0"/>
              <a:t>molecules and differentiation antigens are used to obtain the phenotype of malignant cells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It is also a </a:t>
            </a:r>
            <a:r>
              <a:rPr lang="en-US" dirty="0" smtClean="0">
                <a:solidFill>
                  <a:srgbClr val="FF0000"/>
                </a:solidFill>
              </a:rPr>
              <a:t>powerful diagnostic/follow </a:t>
            </a:r>
            <a:r>
              <a:rPr lang="en-US" dirty="0" smtClean="0"/>
              <a:t>up tool that has been used in many other </a:t>
            </a:r>
            <a:r>
              <a:rPr lang="en-US" dirty="0" smtClean="0">
                <a:solidFill>
                  <a:srgbClr val="FF0000"/>
                </a:solidFill>
              </a:rPr>
              <a:t>non-neoplastic disease</a:t>
            </a:r>
            <a:r>
              <a:rPr lang="en-US" dirty="0" smtClean="0"/>
              <a:t>.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767656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5" y="227806"/>
            <a:ext cx="3705200" cy="2566194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638" y="2037012"/>
            <a:ext cx="3217862" cy="4245644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634" y="133934"/>
            <a:ext cx="4590466" cy="459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9860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b="1" dirty="0" smtClean="0"/>
              <a:t>Tumor </a:t>
            </a:r>
            <a:r>
              <a:rPr lang="en-US" sz="4800" b="1" dirty="0" smtClean="0"/>
              <a:t>Markers</a:t>
            </a:r>
            <a:endParaRPr lang="ar-SA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 rtl="0"/>
            <a:r>
              <a:rPr lang="en-US" dirty="0"/>
              <a:t>Biochemical assays for </a:t>
            </a:r>
            <a:r>
              <a:rPr lang="en-US" dirty="0">
                <a:solidFill>
                  <a:srgbClr val="FF0000"/>
                </a:solidFill>
              </a:rPr>
              <a:t>tumor-associated enzymes, hormones, and other tumor markers</a:t>
            </a:r>
            <a:r>
              <a:rPr lang="en-US" dirty="0"/>
              <a:t> in the blood </a:t>
            </a:r>
            <a:r>
              <a:rPr lang="en-US" b="1" dirty="0"/>
              <a:t>cannot be utilized </a:t>
            </a:r>
            <a:r>
              <a:rPr lang="en-US" dirty="0"/>
              <a:t>for definitive diagnosis of </a:t>
            </a:r>
            <a:r>
              <a:rPr lang="en-US" dirty="0" smtClean="0"/>
              <a:t>cancer</a:t>
            </a:r>
          </a:p>
          <a:p>
            <a:pPr algn="l" rtl="0"/>
            <a:r>
              <a:rPr lang="en-US" dirty="0"/>
              <a:t>T</a:t>
            </a:r>
            <a:r>
              <a:rPr lang="en-US" dirty="0" smtClean="0"/>
              <a:t>hey </a:t>
            </a:r>
            <a:r>
              <a:rPr lang="en-US" dirty="0"/>
              <a:t>can be useful </a:t>
            </a:r>
            <a:r>
              <a:rPr lang="en-US" b="1" dirty="0"/>
              <a:t>screening tests </a:t>
            </a:r>
            <a:r>
              <a:rPr lang="en-US" dirty="0"/>
              <a:t>and in some instances have utility in </a:t>
            </a:r>
            <a:r>
              <a:rPr lang="en-US" b="1" dirty="0"/>
              <a:t>quantitating the response </a:t>
            </a:r>
            <a:r>
              <a:rPr lang="en-US" dirty="0"/>
              <a:t>to therapy or detecting disease </a:t>
            </a:r>
            <a:r>
              <a:rPr lang="en-US" b="1" dirty="0"/>
              <a:t>recurrence</a:t>
            </a:r>
            <a:r>
              <a:rPr lang="en-US" dirty="0"/>
              <a:t>. </a:t>
            </a:r>
            <a:endParaRPr lang="en-US" dirty="0" smtClean="0"/>
          </a:p>
          <a:p>
            <a:pPr algn="l" rtl="0"/>
            <a:r>
              <a:rPr lang="en-US" b="1" dirty="0" smtClean="0">
                <a:solidFill>
                  <a:srgbClr val="FF0000"/>
                </a:solidFill>
              </a:rPr>
              <a:t>PSA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dirty="0"/>
              <a:t>used to screen for </a:t>
            </a:r>
            <a:r>
              <a:rPr lang="en-US" b="1" dirty="0"/>
              <a:t>prostatic adenocarcinoma</a:t>
            </a:r>
            <a:r>
              <a:rPr lang="en-US" dirty="0"/>
              <a:t>, may be one of the most frequently and successfully used tumor markers in clinical practice. </a:t>
            </a:r>
            <a:endParaRPr lang="en-US" dirty="0" smtClean="0"/>
          </a:p>
          <a:p>
            <a:pPr algn="l" rtl="0"/>
            <a:r>
              <a:rPr lang="en-US" dirty="0" smtClean="0"/>
              <a:t>Prostatic </a:t>
            </a:r>
            <a:r>
              <a:rPr lang="en-US" dirty="0"/>
              <a:t>carcinoma can be suspected when elevated levels of PSA are found in the blood. </a:t>
            </a:r>
            <a:r>
              <a:rPr lang="en-US" i="1" dirty="0" smtClean="0"/>
              <a:t> </a:t>
            </a:r>
          </a:p>
          <a:p>
            <a:pPr algn="l" rtl="0"/>
            <a:r>
              <a:rPr lang="en-US" i="1" dirty="0"/>
              <a:t>T</a:t>
            </a:r>
            <a:r>
              <a:rPr lang="en-US" i="1" dirty="0" smtClean="0"/>
              <a:t>he </a:t>
            </a:r>
            <a:r>
              <a:rPr lang="en-US" b="1" dirty="0">
                <a:solidFill>
                  <a:srgbClr val="FF0000"/>
                </a:solidFill>
              </a:rPr>
              <a:t>PSA test suffers from both low sensitivity and low </a:t>
            </a:r>
            <a:r>
              <a:rPr lang="en-US" b="1" dirty="0" smtClean="0">
                <a:solidFill>
                  <a:srgbClr val="FF0000"/>
                </a:solidFill>
              </a:rPr>
              <a:t>specificity</a:t>
            </a:r>
            <a:r>
              <a:rPr lang="en-US" dirty="0"/>
              <a:t> </a:t>
            </a:r>
            <a:r>
              <a:rPr lang="en-US" dirty="0" smtClean="0"/>
              <a:t>(How?)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094665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66700"/>
            <a:ext cx="9191364" cy="6446377"/>
          </a:xfrm>
        </p:spPr>
      </p:pic>
    </p:spTree>
    <p:extLst>
      <p:ext uri="{BB962C8B-B14F-4D97-AF65-F5344CB8AC3E}">
        <p14:creationId xmlns:p14="http://schemas.microsoft.com/office/powerpoint/2010/main" val="20182211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/>
              <a:t>Molecular </a:t>
            </a:r>
            <a:r>
              <a:rPr lang="en-US" sz="5400" b="1" dirty="0" smtClean="0"/>
              <a:t>Diagnosis</a:t>
            </a:r>
            <a:endParaRPr lang="ar-SA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24375"/>
          </a:xfrm>
        </p:spPr>
        <p:txBody>
          <a:bodyPr>
            <a:normAutofit/>
          </a:bodyPr>
          <a:lstStyle/>
          <a:p>
            <a:pPr algn="l" rtl="0"/>
            <a:r>
              <a:rPr lang="en-US" b="1" dirty="0" smtClean="0">
                <a:solidFill>
                  <a:srgbClr val="FF0000"/>
                </a:solidFill>
              </a:rPr>
              <a:t>A) </a:t>
            </a:r>
            <a:r>
              <a:rPr lang="en-US" b="1" dirty="0" smtClean="0">
                <a:solidFill>
                  <a:srgbClr val="FF0000"/>
                </a:solidFill>
              </a:rPr>
              <a:t>Diagnosis </a:t>
            </a:r>
            <a:r>
              <a:rPr lang="en-US" b="1" dirty="0">
                <a:solidFill>
                  <a:srgbClr val="FF0000"/>
                </a:solidFill>
              </a:rPr>
              <a:t>of malignancy</a:t>
            </a:r>
            <a:r>
              <a:rPr lang="en-US" dirty="0"/>
              <a:t>: Because each </a:t>
            </a:r>
            <a:r>
              <a:rPr lang="en-US" b="1" dirty="0"/>
              <a:t>T and B cell </a:t>
            </a:r>
            <a:r>
              <a:rPr lang="en-US" dirty="0"/>
              <a:t>exhibits unique </a:t>
            </a:r>
            <a:r>
              <a:rPr lang="en-US" dirty="0">
                <a:solidFill>
                  <a:srgbClr val="FF0000"/>
                </a:solidFill>
              </a:rPr>
              <a:t>rearrangement of its antigen receptor </a:t>
            </a:r>
            <a:r>
              <a:rPr lang="en-US" dirty="0"/>
              <a:t>genes, </a:t>
            </a:r>
            <a:r>
              <a:rPr lang="en-US" b="1" dirty="0"/>
              <a:t>polymerase chain reaction (PCR)</a:t>
            </a:r>
            <a:r>
              <a:rPr lang="en-US" dirty="0"/>
              <a:t>–based detection of </a:t>
            </a:r>
            <a:r>
              <a:rPr lang="en-US" dirty="0">
                <a:solidFill>
                  <a:srgbClr val="FF0000"/>
                </a:solidFill>
              </a:rPr>
              <a:t>T cell receptor or immunoglobulin </a:t>
            </a:r>
            <a:r>
              <a:rPr lang="en-US" dirty="0"/>
              <a:t>genes allows distinction between </a:t>
            </a:r>
            <a:r>
              <a:rPr lang="en-US" b="1" dirty="0"/>
              <a:t>monoclonal (neoplastic) and polyclonal (reactive) proliferations</a:t>
            </a:r>
            <a:r>
              <a:rPr lang="en-US" dirty="0"/>
              <a:t>. </a:t>
            </a:r>
            <a:endParaRPr lang="en-US" dirty="0" smtClean="0"/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Many </a:t>
            </a:r>
            <a:r>
              <a:rPr lang="en-US" b="1" dirty="0">
                <a:solidFill>
                  <a:srgbClr val="FF0000"/>
                </a:solidFill>
              </a:rPr>
              <a:t>hematopoietic neoplasms</a:t>
            </a:r>
            <a:r>
              <a:rPr lang="en-US" dirty="0"/>
              <a:t>, as well </a:t>
            </a:r>
            <a:r>
              <a:rPr lang="en-US" b="1" dirty="0"/>
              <a:t>as a few solid tumors</a:t>
            </a:r>
            <a:r>
              <a:rPr lang="en-US" dirty="0"/>
              <a:t>, are defined by </a:t>
            </a:r>
            <a:r>
              <a:rPr lang="en-US" b="1" dirty="0"/>
              <a:t>particular translocations</a:t>
            </a:r>
            <a:r>
              <a:rPr lang="en-US" dirty="0"/>
              <a:t>, so the diagnosis can be made by detection of such </a:t>
            </a:r>
            <a:r>
              <a:rPr lang="en-US" dirty="0" smtClean="0"/>
              <a:t>translocations. Fluorescence </a:t>
            </a:r>
            <a:r>
              <a:rPr lang="en-US" dirty="0"/>
              <a:t>in situ hybridization </a:t>
            </a:r>
            <a:r>
              <a:rPr lang="en-US" b="1" dirty="0">
                <a:solidFill>
                  <a:srgbClr val="FF0000"/>
                </a:solidFill>
              </a:rPr>
              <a:t>(FISH) or PCR </a:t>
            </a:r>
            <a:r>
              <a:rPr lang="en-US" b="1" dirty="0" smtClean="0">
                <a:solidFill>
                  <a:srgbClr val="FF0000"/>
                </a:solidFill>
              </a:rPr>
              <a:t>analysis </a:t>
            </a:r>
            <a:r>
              <a:rPr lang="en-US" dirty="0" smtClean="0"/>
              <a:t>can </a:t>
            </a:r>
            <a:r>
              <a:rPr lang="en-US" dirty="0"/>
              <a:t>be used to </a:t>
            </a:r>
            <a:r>
              <a:rPr lang="en-US" dirty="0" smtClean="0"/>
              <a:t>detect translocations.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46874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b="1" dirty="0"/>
              <a:t>Molecular Diagnosis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167312"/>
          </a:xfrm>
        </p:spPr>
        <p:txBody>
          <a:bodyPr>
            <a:normAutofit/>
          </a:bodyPr>
          <a:lstStyle/>
          <a:p>
            <a:pPr algn="l" rtl="0"/>
            <a:r>
              <a:rPr lang="en-US" b="1" dirty="0" smtClean="0">
                <a:solidFill>
                  <a:srgbClr val="FF0000"/>
                </a:solidFill>
              </a:rPr>
              <a:t>B) </a:t>
            </a:r>
            <a:r>
              <a:rPr lang="en-US" sz="3200" b="1" dirty="0">
                <a:solidFill>
                  <a:srgbClr val="FF0000"/>
                </a:solidFill>
              </a:rPr>
              <a:t>Therapeutic decision-making</a:t>
            </a:r>
            <a:r>
              <a:rPr lang="en-US" dirty="0"/>
              <a:t>: Therapies that directly target specific mutations are increasingly being developed, and thus detection of such mutations in a tumor can guide the development of targeted therapy, as discussed later. 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l" rtl="0"/>
            <a:r>
              <a:rPr lang="en-US" b="1" dirty="0" smtClean="0">
                <a:solidFill>
                  <a:srgbClr val="FF0000"/>
                </a:solidFill>
              </a:rPr>
              <a:t>C) </a:t>
            </a:r>
            <a:r>
              <a:rPr lang="en-US" sz="3200" b="1" dirty="0" smtClean="0">
                <a:solidFill>
                  <a:srgbClr val="FF0000"/>
                </a:solidFill>
              </a:rPr>
              <a:t>Prognosis </a:t>
            </a:r>
            <a:r>
              <a:rPr lang="en-US" sz="3200" b="1" dirty="0">
                <a:solidFill>
                  <a:srgbClr val="FF0000"/>
                </a:solidFill>
              </a:rPr>
              <a:t>and behavior</a:t>
            </a:r>
            <a:r>
              <a:rPr lang="en-US" dirty="0"/>
              <a:t>: Certain genetic alterations are associated with a </a:t>
            </a:r>
            <a:r>
              <a:rPr lang="en-US" dirty="0">
                <a:solidFill>
                  <a:srgbClr val="FF0000"/>
                </a:solidFill>
              </a:rPr>
              <a:t>poor prognosis</a:t>
            </a:r>
            <a:r>
              <a:rPr lang="en-US" dirty="0"/>
              <a:t>, and thus the presence of these alterations determines the patient’s </a:t>
            </a:r>
            <a:r>
              <a:rPr lang="en-US" dirty="0">
                <a:solidFill>
                  <a:srgbClr val="FF0000"/>
                </a:solidFill>
              </a:rPr>
              <a:t>subsequent </a:t>
            </a:r>
            <a:r>
              <a:rPr lang="en-US" sz="3200" b="1" dirty="0">
                <a:solidFill>
                  <a:srgbClr val="FF0000"/>
                </a:solidFill>
              </a:rPr>
              <a:t>therapy</a:t>
            </a:r>
            <a:r>
              <a:rPr lang="en-US" dirty="0"/>
              <a:t>. </a:t>
            </a:r>
            <a:endParaRPr lang="en-US" dirty="0" smtClean="0"/>
          </a:p>
          <a:p>
            <a:pPr algn="l" rtl="0"/>
            <a:r>
              <a:rPr lang="en-US" dirty="0" smtClean="0"/>
              <a:t>FISH </a:t>
            </a:r>
            <a:r>
              <a:rPr lang="en-US" dirty="0"/>
              <a:t>and PCR methods can be used to detect amplification of </a:t>
            </a:r>
            <a:r>
              <a:rPr lang="en-US" dirty="0">
                <a:solidFill>
                  <a:srgbClr val="FF0000"/>
                </a:solidFill>
              </a:rPr>
              <a:t>oncogenes such as </a:t>
            </a:r>
            <a:r>
              <a:rPr lang="en-US" i="1" dirty="0">
                <a:solidFill>
                  <a:srgbClr val="FF0000"/>
                </a:solidFill>
              </a:rPr>
              <a:t>HER2/NEU</a:t>
            </a:r>
            <a:r>
              <a:rPr lang="en-US" dirty="0"/>
              <a:t> and </a:t>
            </a:r>
            <a:r>
              <a:rPr lang="en-US" i="1" dirty="0" smtClean="0">
                <a:solidFill>
                  <a:srgbClr val="FF0000"/>
                </a:solidFill>
              </a:rPr>
              <a:t>N-MYC</a:t>
            </a:r>
            <a:r>
              <a:rPr lang="en-US" i="1" dirty="0"/>
              <a:t>,</a:t>
            </a:r>
            <a:r>
              <a:rPr lang="en-US" dirty="0"/>
              <a:t> which provide prognostic and therapeutic information for </a:t>
            </a:r>
            <a:r>
              <a:rPr lang="en-US" dirty="0">
                <a:solidFill>
                  <a:srgbClr val="FF0000"/>
                </a:solidFill>
              </a:rPr>
              <a:t>breast cancers and neuroblastomas</a:t>
            </a:r>
            <a:r>
              <a:rPr lang="en-US" dirty="0"/>
              <a:t>.</a:t>
            </a:r>
          </a:p>
          <a:p>
            <a:pPr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3298510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b="1" dirty="0"/>
              <a:t>Molecular Diagnosis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 rtl="0"/>
            <a:r>
              <a:rPr lang="en-US" b="1" dirty="0" smtClean="0">
                <a:solidFill>
                  <a:srgbClr val="FF0000"/>
                </a:solidFill>
              </a:rPr>
              <a:t>D) Detection </a:t>
            </a:r>
            <a:r>
              <a:rPr lang="en-US" b="1" dirty="0">
                <a:solidFill>
                  <a:srgbClr val="FF0000"/>
                </a:solidFill>
              </a:rPr>
              <a:t>of minimal residual disease</a:t>
            </a:r>
            <a:r>
              <a:rPr lang="en-US" dirty="0"/>
              <a:t>: Another emerging use of molecular techniques is for detection of minimal residual disease after treatment. </a:t>
            </a:r>
            <a:endParaRPr lang="en-US" dirty="0" smtClean="0"/>
          </a:p>
          <a:p>
            <a:pPr algn="l" rtl="0"/>
            <a:r>
              <a:rPr lang="en-US" b="1" dirty="0" smtClean="0">
                <a:solidFill>
                  <a:srgbClr val="FF0000"/>
                </a:solidFill>
              </a:rPr>
              <a:t>E) Diagnosis </a:t>
            </a:r>
            <a:r>
              <a:rPr lang="en-US" b="1" dirty="0">
                <a:solidFill>
                  <a:srgbClr val="FF0000"/>
                </a:solidFill>
              </a:rPr>
              <a:t>of hereditary predisposition to cancer</a:t>
            </a:r>
            <a:r>
              <a:rPr lang="en-US" dirty="0"/>
              <a:t>: Germline mutation of several </a:t>
            </a:r>
            <a:r>
              <a:rPr lang="en-US" dirty="0">
                <a:solidFill>
                  <a:srgbClr val="FF0000"/>
                </a:solidFill>
              </a:rPr>
              <a:t>tumor suppressor genes</a:t>
            </a:r>
            <a:r>
              <a:rPr lang="en-US" dirty="0"/>
              <a:t>, such as </a:t>
            </a:r>
            <a:r>
              <a:rPr lang="en-US" i="1" dirty="0">
                <a:solidFill>
                  <a:srgbClr val="FF0000"/>
                </a:solidFill>
              </a:rPr>
              <a:t>BRCA1</a:t>
            </a:r>
            <a:r>
              <a:rPr lang="en-US" i="1" dirty="0"/>
              <a:t>,</a:t>
            </a:r>
            <a:r>
              <a:rPr lang="en-US" dirty="0"/>
              <a:t> increases a patient’s risk for development of certain types of cancer. </a:t>
            </a:r>
            <a:endParaRPr lang="en-US" dirty="0" smtClean="0"/>
          </a:p>
          <a:p>
            <a:pPr algn="l" rtl="0"/>
            <a:r>
              <a:rPr lang="en-US" dirty="0" smtClean="0"/>
              <a:t>Thus</a:t>
            </a:r>
            <a:r>
              <a:rPr lang="en-US" dirty="0"/>
              <a:t>, detection of these mutated alleles may allow the patient and the physician to devise an </a:t>
            </a:r>
            <a:r>
              <a:rPr lang="en-US" dirty="0">
                <a:solidFill>
                  <a:srgbClr val="FF0000"/>
                </a:solidFill>
              </a:rPr>
              <a:t>aggressive screening protocol</a:t>
            </a:r>
            <a:r>
              <a:rPr lang="en-US" dirty="0"/>
              <a:t>, as well as an opportunity for </a:t>
            </a:r>
            <a:r>
              <a:rPr lang="en-US" dirty="0">
                <a:solidFill>
                  <a:srgbClr val="FF0000"/>
                </a:solidFill>
              </a:rPr>
              <a:t>prophylactic surgery</a:t>
            </a:r>
            <a:r>
              <a:rPr lang="en-US" dirty="0"/>
              <a:t>. </a:t>
            </a:r>
            <a:endParaRPr lang="en-US" dirty="0" smtClean="0"/>
          </a:p>
          <a:p>
            <a:pPr algn="l" rtl="0"/>
            <a:r>
              <a:rPr lang="en-US" dirty="0" smtClean="0"/>
              <a:t>In </a:t>
            </a:r>
            <a:r>
              <a:rPr lang="en-US" dirty="0"/>
              <a:t>addition, such detection allows </a:t>
            </a:r>
            <a:r>
              <a:rPr lang="en-US" dirty="0">
                <a:solidFill>
                  <a:srgbClr val="FF0000"/>
                </a:solidFill>
              </a:rPr>
              <a:t>genetic counseling </a:t>
            </a:r>
            <a:r>
              <a:rPr lang="en-US" dirty="0"/>
              <a:t>of relatives at risk.</a:t>
            </a:r>
          </a:p>
          <a:p>
            <a:pPr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607263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Molecular Profiling of </a:t>
            </a:r>
            <a:r>
              <a:rPr lang="en-US" sz="4800" b="1" dirty="0" smtClean="0"/>
              <a:t>Tumors</a:t>
            </a:r>
            <a:endParaRPr lang="ar-SA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Expression </a:t>
            </a:r>
            <a:r>
              <a:rPr lang="en-US" dirty="0" smtClean="0"/>
              <a:t>Profiling.</a:t>
            </a:r>
            <a:endParaRPr lang="en-US" dirty="0"/>
          </a:p>
          <a:p>
            <a:pPr algn="l" rtl="0"/>
            <a:r>
              <a:rPr lang="en-US" dirty="0"/>
              <a:t>Whole Genome </a:t>
            </a:r>
            <a:r>
              <a:rPr lang="en-US" dirty="0" smtClean="0"/>
              <a:t>Sequencing.</a:t>
            </a:r>
            <a:endParaRPr lang="en-US" dirty="0"/>
          </a:p>
          <a:p>
            <a:pPr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83681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base"/>
            <a:r>
              <a:rPr lang="en-US" b="0" i="0" dirty="0" smtClean="0">
                <a:solidFill>
                  <a:srgbClr val="000000"/>
                </a:solidFill>
                <a:effectLst/>
                <a:latin typeface="Whitney A"/>
              </a:rPr>
              <a:t>Grading and Staging of Cancer</a:t>
            </a:r>
            <a:br>
              <a:rPr lang="en-US" b="0" i="0" dirty="0" smtClean="0">
                <a:solidFill>
                  <a:srgbClr val="000000"/>
                </a:solidFill>
                <a:effectLst/>
                <a:latin typeface="Whitney A"/>
              </a:rPr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Methods to quantify the probable clinical </a:t>
            </a:r>
            <a:r>
              <a:rPr lang="en-US" dirty="0">
                <a:solidFill>
                  <a:srgbClr val="FF0000"/>
                </a:solidFill>
              </a:rPr>
              <a:t>aggressiveness</a:t>
            </a:r>
            <a:r>
              <a:rPr lang="en-US" dirty="0"/>
              <a:t> of a given neoplasm and its apparent </a:t>
            </a:r>
            <a:r>
              <a:rPr lang="en-US" dirty="0">
                <a:solidFill>
                  <a:srgbClr val="FF0000"/>
                </a:solidFill>
              </a:rPr>
              <a:t>extent and spread </a:t>
            </a:r>
            <a:r>
              <a:rPr lang="en-US" dirty="0"/>
              <a:t>in the individual patient are necessary for making an </a:t>
            </a:r>
            <a:r>
              <a:rPr lang="en-US" dirty="0">
                <a:solidFill>
                  <a:srgbClr val="FF0000"/>
                </a:solidFill>
              </a:rPr>
              <a:t>accurate prognosis </a:t>
            </a:r>
            <a:r>
              <a:rPr lang="en-US" dirty="0"/>
              <a:t>and for comparing end results of various </a:t>
            </a:r>
            <a:r>
              <a:rPr lang="en-US" dirty="0">
                <a:solidFill>
                  <a:srgbClr val="FF0000"/>
                </a:solidFill>
              </a:rPr>
              <a:t>treatment protocols</a:t>
            </a:r>
            <a:r>
              <a:rPr lang="en-US" dirty="0"/>
              <a:t>.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471382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8000"/>
            <a:ext cx="10515600" cy="1182688"/>
          </a:xfrm>
        </p:spPr>
        <p:txBody>
          <a:bodyPr>
            <a:normAutofit fontScale="90000"/>
          </a:bodyPr>
          <a:lstStyle/>
          <a:p>
            <a:pPr marL="228600" lvl="0" indent="-228600" algn="l" rtl="0" fontAlgn="base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600" b="1" u="sng" dirty="0" smtClean="0"/>
              <a:t>Expression Profiling</a:t>
            </a:r>
            <a:r>
              <a:rPr lang="en-US" sz="3600" dirty="0" smtClean="0"/>
              <a:t>: </a:t>
            </a:r>
            <a:r>
              <a:rPr lang="en-US" sz="2200" b="1" dirty="0" smtClean="0">
                <a:solidFill>
                  <a:srgbClr val="FF0000"/>
                </a:solidFill>
                <a:latin typeface="Calibri" panose="020F0502020204030204"/>
              </a:rPr>
              <a:t>allows</a:t>
            </a:r>
            <a:r>
              <a:rPr lang="en-US" sz="4000" b="1" dirty="0" smtClean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Calibri" panose="020F0502020204030204"/>
              </a:rPr>
              <a:t>simultaneous measurements of the expression levels of several thousand genes. 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/>
            </a:r>
            <a:br>
              <a:rPr lang="en-US" sz="20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3351" y="1367481"/>
            <a:ext cx="5107459" cy="529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3175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300" y="27234"/>
            <a:ext cx="9483766" cy="6830766"/>
          </a:xfrm>
        </p:spPr>
      </p:pic>
    </p:spTree>
    <p:extLst>
      <p:ext uri="{BB962C8B-B14F-4D97-AF65-F5344CB8AC3E}">
        <p14:creationId xmlns:p14="http://schemas.microsoft.com/office/powerpoint/2010/main" val="33366642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rtl="0"/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 smtClean="0"/>
              <a:t>Whole Genome </a:t>
            </a:r>
            <a:r>
              <a:rPr lang="en-US" sz="5400" b="1" dirty="0" smtClean="0"/>
              <a:t>Sequencing</a:t>
            </a:r>
            <a:r>
              <a:rPr lang="ar-SA" sz="5400" b="1" dirty="0" smtClean="0"/>
              <a:t/>
            </a:r>
            <a:br>
              <a:rPr lang="ar-SA" sz="5400" b="1" dirty="0" smtClean="0"/>
            </a:br>
            <a:endParaRPr lang="ar-SA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Sequences of the </a:t>
            </a:r>
            <a:r>
              <a:rPr lang="en-US" dirty="0">
                <a:solidFill>
                  <a:srgbClr val="FF0000"/>
                </a:solidFill>
              </a:rPr>
              <a:t>entire tumor genomes</a:t>
            </a:r>
            <a:r>
              <a:rPr lang="en-US" dirty="0"/>
              <a:t>, when </a:t>
            </a:r>
            <a:r>
              <a:rPr lang="en-US" dirty="0">
                <a:solidFill>
                  <a:srgbClr val="FF0000"/>
                </a:solidFill>
              </a:rPr>
              <a:t>compared with </a:t>
            </a:r>
            <a:r>
              <a:rPr lang="en-US" dirty="0"/>
              <a:t>the normal genome from the </a:t>
            </a:r>
            <a:r>
              <a:rPr lang="en-US" dirty="0">
                <a:solidFill>
                  <a:srgbClr val="FF0000"/>
                </a:solidFill>
              </a:rPr>
              <a:t>same patient</a:t>
            </a:r>
            <a:r>
              <a:rPr lang="en-US" dirty="0"/>
              <a:t>, can reveal all the </a:t>
            </a:r>
            <a:r>
              <a:rPr lang="en-US" b="1" dirty="0">
                <a:solidFill>
                  <a:srgbClr val="FF0000"/>
                </a:solidFill>
              </a:rPr>
              <a:t>somatic alterations</a:t>
            </a:r>
            <a:r>
              <a:rPr lang="en-US" dirty="0"/>
              <a:t> present in a tumor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/>
              <a:t>It is hoped that identification of </a:t>
            </a:r>
            <a:r>
              <a:rPr lang="en-US" dirty="0">
                <a:solidFill>
                  <a:srgbClr val="FF0000"/>
                </a:solidFill>
              </a:rPr>
              <a:t>all potentially targetable mutations </a:t>
            </a:r>
            <a:r>
              <a:rPr lang="en-US" dirty="0"/>
              <a:t>in each individual tumor will refocus the treatment of tumors from the tissue of origin to the molecular lesion, as </a:t>
            </a:r>
            <a:r>
              <a:rPr lang="en-US" b="1" dirty="0">
                <a:solidFill>
                  <a:srgbClr val="FF0000"/>
                </a:solidFill>
              </a:rPr>
              <a:t>drugs that target specific mutations</a:t>
            </a:r>
            <a:r>
              <a:rPr lang="en-US" dirty="0"/>
              <a:t> are </a:t>
            </a:r>
            <a:r>
              <a:rPr lang="en-US" dirty="0" smtClean="0"/>
              <a:t>developed.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494004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b="1" dirty="0" smtClean="0"/>
              <a:t>Summary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200" dirty="0"/>
              <a:t>The importance and the differences between </a:t>
            </a:r>
            <a:r>
              <a:rPr lang="en-US" sz="3200" b="1" dirty="0">
                <a:solidFill>
                  <a:srgbClr val="FF0000"/>
                </a:solidFill>
              </a:rPr>
              <a:t>grading and staging</a:t>
            </a:r>
            <a:r>
              <a:rPr lang="en-US" sz="3200" dirty="0" smtClean="0"/>
              <a:t>.</a:t>
            </a:r>
          </a:p>
          <a:p>
            <a:pPr algn="l" rtl="0"/>
            <a:endParaRPr lang="en-US" sz="3200" b="1" u="words" dirty="0"/>
          </a:p>
          <a:p>
            <a:pPr lvl="0" algn="l" rtl="0"/>
            <a:r>
              <a:rPr lang="en-US" sz="3200" dirty="0" smtClean="0"/>
              <a:t>The </a:t>
            </a:r>
            <a:r>
              <a:rPr lang="en-US" sz="3200" b="1" dirty="0">
                <a:solidFill>
                  <a:srgbClr val="FF0000"/>
                </a:solidFill>
              </a:rPr>
              <a:t>clinical effects </a:t>
            </a:r>
            <a:r>
              <a:rPr lang="en-US" sz="3200" dirty="0"/>
              <a:t>of tumors (cancer </a:t>
            </a:r>
            <a:r>
              <a:rPr lang="en-US" sz="3200" b="1" dirty="0">
                <a:solidFill>
                  <a:srgbClr val="FF0000"/>
                </a:solidFill>
              </a:rPr>
              <a:t>cachexia and </a:t>
            </a:r>
            <a:r>
              <a:rPr lang="en-US" sz="3200" b="1" dirty="0" smtClean="0">
                <a:solidFill>
                  <a:srgbClr val="FF0000"/>
                </a:solidFill>
              </a:rPr>
              <a:t>paraneoplastic </a:t>
            </a:r>
            <a:r>
              <a:rPr lang="en-US" sz="3200" dirty="0"/>
              <a:t>syndromes</a:t>
            </a:r>
            <a:r>
              <a:rPr lang="en-US" sz="3200" dirty="0" smtClean="0"/>
              <a:t>).</a:t>
            </a:r>
          </a:p>
          <a:p>
            <a:pPr lvl="0" algn="l" rtl="0"/>
            <a:endParaRPr lang="en-US" sz="3200" b="1" u="words" dirty="0"/>
          </a:p>
          <a:p>
            <a:pPr lvl="0" algn="l" rtl="0"/>
            <a:r>
              <a:rPr lang="en-US" sz="3200" dirty="0" smtClean="0"/>
              <a:t>The </a:t>
            </a:r>
            <a:r>
              <a:rPr lang="en-US" sz="3200" dirty="0"/>
              <a:t>different </a:t>
            </a:r>
            <a:r>
              <a:rPr lang="en-US" sz="3200" b="1" dirty="0">
                <a:solidFill>
                  <a:srgbClr val="FF0000"/>
                </a:solidFill>
              </a:rPr>
              <a:t>laboratory methods </a:t>
            </a:r>
            <a:r>
              <a:rPr lang="en-US" sz="3200" dirty="0"/>
              <a:t>used to diagnose </a:t>
            </a:r>
            <a:r>
              <a:rPr lang="en-US" sz="3200" dirty="0" smtClean="0"/>
              <a:t>tumors and other purposes. </a:t>
            </a:r>
            <a:endParaRPr lang="en-US" sz="3200" b="1" u="words" dirty="0"/>
          </a:p>
          <a:p>
            <a:pPr marL="0" indent="0" algn="l" rtl="0">
              <a:buNone/>
            </a:pPr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val="2519035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>
                <a:solidFill>
                  <a:srgbClr val="FF0000"/>
                </a:solidFill>
              </a:rPr>
              <a:t>Grading</a:t>
            </a:r>
            <a:endParaRPr lang="ar-SA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The</a:t>
            </a:r>
            <a:r>
              <a:rPr lang="en-US" sz="3200" b="1" dirty="0">
                <a:solidFill>
                  <a:srgbClr val="FF0000"/>
                </a:solidFill>
              </a:rPr>
              <a:t> </a:t>
            </a:r>
            <a:r>
              <a:rPr lang="en-US" sz="3200" b="1" i="1" dirty="0">
                <a:solidFill>
                  <a:srgbClr val="FF0000"/>
                </a:solidFill>
              </a:rPr>
              <a:t>grading</a:t>
            </a:r>
            <a:r>
              <a:rPr lang="en-US" dirty="0"/>
              <a:t> of a cancer attempts to establish some estimate of its </a:t>
            </a:r>
            <a:r>
              <a:rPr lang="en-US" dirty="0">
                <a:solidFill>
                  <a:srgbClr val="FF0000"/>
                </a:solidFill>
              </a:rPr>
              <a:t>aggressiveness</a:t>
            </a:r>
            <a:r>
              <a:rPr lang="en-US" dirty="0"/>
              <a:t> or level of malignancy </a:t>
            </a:r>
            <a:r>
              <a:rPr lang="en-US" b="1" dirty="0"/>
              <a:t>based on the cytologic differentiation of tumor cells and the number of mitoses </a:t>
            </a:r>
            <a:r>
              <a:rPr lang="en-US" dirty="0"/>
              <a:t>within the tumor. </a:t>
            </a:r>
            <a:endParaRPr lang="en-US" dirty="0" smtClean="0"/>
          </a:p>
          <a:p>
            <a:pPr algn="l" rtl="0"/>
            <a:r>
              <a:rPr lang="en-US" dirty="0" smtClean="0"/>
              <a:t>The </a:t>
            </a:r>
            <a:r>
              <a:rPr lang="en-US" dirty="0"/>
              <a:t>cancer may be classified as </a:t>
            </a:r>
            <a:r>
              <a:rPr lang="en-US" b="1" dirty="0">
                <a:solidFill>
                  <a:srgbClr val="FF0000"/>
                </a:solidFill>
              </a:rPr>
              <a:t>grade I, II, III, or IV</a:t>
            </a:r>
            <a:r>
              <a:rPr lang="en-US" dirty="0"/>
              <a:t>, in order of increasing </a:t>
            </a:r>
            <a:r>
              <a:rPr lang="en-US" dirty="0" err="1"/>
              <a:t>anaplasia</a:t>
            </a:r>
            <a:r>
              <a:rPr lang="en-US" dirty="0"/>
              <a:t>. Criteria for the </a:t>
            </a:r>
            <a:r>
              <a:rPr lang="en-US" dirty="0">
                <a:solidFill>
                  <a:srgbClr val="FF0000"/>
                </a:solidFill>
              </a:rPr>
              <a:t>individual grades vary </a:t>
            </a:r>
            <a:r>
              <a:rPr lang="en-US" dirty="0"/>
              <a:t>with each form of </a:t>
            </a:r>
            <a:r>
              <a:rPr lang="en-US" dirty="0" err="1"/>
              <a:t>neoplasia</a:t>
            </a:r>
            <a:r>
              <a:rPr lang="en-US" dirty="0"/>
              <a:t> and are not detailed here.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76655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>
                <a:solidFill>
                  <a:srgbClr val="FF0000"/>
                </a:solidFill>
              </a:rPr>
              <a:t>Staging</a:t>
            </a:r>
            <a:endParaRPr lang="ar-SA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0535" y="1820562"/>
            <a:ext cx="10515600" cy="4735341"/>
          </a:xfrm>
        </p:spPr>
        <p:txBody>
          <a:bodyPr>
            <a:normAutofit fontScale="85000" lnSpcReduction="10000"/>
          </a:bodyPr>
          <a:lstStyle/>
          <a:p>
            <a:pPr algn="l" rtl="0"/>
            <a:r>
              <a:rPr lang="en-US" sz="3300" b="1" i="1" dirty="0">
                <a:solidFill>
                  <a:srgbClr val="FF0000"/>
                </a:solidFill>
              </a:rPr>
              <a:t>Staging</a:t>
            </a:r>
            <a:r>
              <a:rPr lang="en-US" dirty="0"/>
              <a:t> of cancers </a:t>
            </a:r>
            <a:r>
              <a:rPr lang="en-US" b="1" dirty="0"/>
              <a:t>is based on the size of the primary lesion, its extent of spread to regional lymph nodes, and the presence or absence of metastases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 </a:t>
            </a:r>
            <a:r>
              <a:rPr lang="en-US" dirty="0"/>
              <a:t>This assessment usually is based on </a:t>
            </a:r>
            <a:r>
              <a:rPr lang="en-US" dirty="0">
                <a:solidFill>
                  <a:srgbClr val="FF0000"/>
                </a:solidFill>
              </a:rPr>
              <a:t>clinical and radiographic examination 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Two </a:t>
            </a:r>
            <a:r>
              <a:rPr lang="en-US" dirty="0"/>
              <a:t>methods of staging are currently in use: the </a:t>
            </a:r>
            <a:r>
              <a:rPr lang="en-US" b="1" dirty="0">
                <a:solidFill>
                  <a:srgbClr val="FF0000"/>
                </a:solidFill>
              </a:rPr>
              <a:t>TNM </a:t>
            </a:r>
            <a:r>
              <a:rPr lang="en-US" b="1" dirty="0" smtClean="0">
                <a:solidFill>
                  <a:srgbClr val="FF0000"/>
                </a:solidFill>
              </a:rPr>
              <a:t>system </a:t>
            </a:r>
            <a:r>
              <a:rPr lang="en-US" dirty="0"/>
              <a:t>and the </a:t>
            </a:r>
            <a:r>
              <a:rPr lang="en-US" b="1" dirty="0">
                <a:solidFill>
                  <a:srgbClr val="FF0000"/>
                </a:solidFill>
              </a:rPr>
              <a:t>AJC (American Joint Committee) system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</a:p>
          <a:p>
            <a:pPr algn="l" rtl="0"/>
            <a:r>
              <a:rPr lang="en-US" sz="3300" b="1" i="1" dirty="0" smtClean="0">
                <a:solidFill>
                  <a:srgbClr val="FF0000"/>
                </a:solidFill>
              </a:rPr>
              <a:t>TNM </a:t>
            </a:r>
            <a:r>
              <a:rPr lang="en-US" sz="3300" b="1" i="1" dirty="0">
                <a:solidFill>
                  <a:srgbClr val="FF0000"/>
                </a:solidFill>
              </a:rPr>
              <a:t>system</a:t>
            </a:r>
            <a:r>
              <a:rPr lang="en-US" dirty="0"/>
              <a:t>, </a:t>
            </a:r>
            <a:r>
              <a:rPr lang="en-US" b="1" dirty="0"/>
              <a:t>T1, T2, T3, and T4 </a:t>
            </a:r>
            <a:r>
              <a:rPr lang="en-US" dirty="0"/>
              <a:t>describe the increasing </a:t>
            </a:r>
            <a:r>
              <a:rPr lang="en-US" b="1" dirty="0">
                <a:solidFill>
                  <a:srgbClr val="FF0000"/>
                </a:solidFill>
              </a:rPr>
              <a:t>size</a:t>
            </a:r>
            <a:r>
              <a:rPr lang="en-US" dirty="0"/>
              <a:t> of the primary lesion; </a:t>
            </a:r>
            <a:r>
              <a:rPr lang="en-US" b="1" dirty="0"/>
              <a:t>N0, N1, N2, and N3 </a:t>
            </a:r>
            <a:r>
              <a:rPr lang="en-US" dirty="0"/>
              <a:t>indicate progressively advancing </a:t>
            </a:r>
            <a:r>
              <a:rPr lang="en-US" b="1" dirty="0">
                <a:solidFill>
                  <a:srgbClr val="FF0000"/>
                </a:solidFill>
              </a:rPr>
              <a:t>node involvement</a:t>
            </a:r>
            <a:r>
              <a:rPr lang="en-US" dirty="0"/>
              <a:t>; and </a:t>
            </a:r>
            <a:r>
              <a:rPr lang="en-US" b="1" dirty="0"/>
              <a:t>M0 and M1</a:t>
            </a:r>
            <a:r>
              <a:rPr lang="en-US" dirty="0"/>
              <a:t> reflect the absence and presence, respectively, of </a:t>
            </a:r>
            <a:r>
              <a:rPr lang="en-US" b="1" dirty="0">
                <a:solidFill>
                  <a:srgbClr val="FF0000"/>
                </a:solidFill>
              </a:rPr>
              <a:t>distant metastases</a:t>
            </a:r>
            <a:r>
              <a:rPr lang="en-US" dirty="0"/>
              <a:t>. </a:t>
            </a:r>
            <a:endParaRPr lang="en-US" dirty="0" smtClean="0"/>
          </a:p>
          <a:p>
            <a:pPr algn="l" rtl="0"/>
            <a:r>
              <a:rPr lang="en-US" dirty="0"/>
              <a:t> </a:t>
            </a:r>
            <a:r>
              <a:rPr lang="en-US" sz="3300" b="1" i="1" dirty="0">
                <a:solidFill>
                  <a:srgbClr val="FF0000"/>
                </a:solidFill>
              </a:rPr>
              <a:t>AJC method</a:t>
            </a:r>
            <a:r>
              <a:rPr lang="en-US" i="1" dirty="0"/>
              <a:t>,</a:t>
            </a:r>
            <a:r>
              <a:rPr lang="en-US" dirty="0"/>
              <a:t> the cancers are divided into </a:t>
            </a:r>
            <a:r>
              <a:rPr lang="en-US" b="1" dirty="0"/>
              <a:t>stages 0 to IV</a:t>
            </a:r>
            <a:r>
              <a:rPr lang="en-US" dirty="0"/>
              <a:t>, incorporating the </a:t>
            </a:r>
            <a:r>
              <a:rPr lang="en-US" dirty="0">
                <a:solidFill>
                  <a:srgbClr val="FF0000"/>
                </a:solidFill>
              </a:rPr>
              <a:t>size</a:t>
            </a:r>
            <a:r>
              <a:rPr lang="en-US" dirty="0"/>
              <a:t> of primary lesions and the presence of </a:t>
            </a:r>
            <a:r>
              <a:rPr lang="en-US" dirty="0">
                <a:solidFill>
                  <a:srgbClr val="FF0000"/>
                </a:solidFill>
              </a:rPr>
              <a:t>nodal</a:t>
            </a:r>
            <a:r>
              <a:rPr lang="en-US" dirty="0"/>
              <a:t> spread and of distant </a:t>
            </a:r>
            <a:r>
              <a:rPr lang="en-US" dirty="0">
                <a:solidFill>
                  <a:srgbClr val="FF0000"/>
                </a:solidFill>
              </a:rPr>
              <a:t>metastases</a:t>
            </a:r>
            <a:r>
              <a:rPr lang="en-US" dirty="0"/>
              <a:t>. </a:t>
            </a:r>
            <a:endParaRPr lang="en-US" dirty="0" smtClean="0"/>
          </a:p>
          <a:p>
            <a:pPr algn="l" rtl="0"/>
            <a:r>
              <a:rPr lang="en-US" dirty="0"/>
              <a:t>W</a:t>
            </a:r>
            <a:r>
              <a:rPr lang="en-US" i="1" dirty="0" smtClean="0"/>
              <a:t>hen </a:t>
            </a:r>
            <a:r>
              <a:rPr lang="en-US" i="1" dirty="0"/>
              <a:t>compared with grading, </a:t>
            </a:r>
            <a:r>
              <a:rPr lang="en-US" i="1" dirty="0">
                <a:solidFill>
                  <a:srgbClr val="FF0000"/>
                </a:solidFill>
              </a:rPr>
              <a:t>staging has proved to be of greater clinical value</a:t>
            </a:r>
            <a:r>
              <a:rPr lang="en-US" dirty="0"/>
              <a:t>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904685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base"/>
            <a:r>
              <a:rPr lang="en-US" b="0" i="0" dirty="0" smtClean="0">
                <a:solidFill>
                  <a:srgbClr val="000000"/>
                </a:solidFill>
                <a:effectLst/>
                <a:latin typeface="Whitney A"/>
              </a:rPr>
              <a:t>Effects of Tumor on Host</a:t>
            </a:r>
            <a:br>
              <a:rPr lang="en-US" b="0" i="0" dirty="0" smtClean="0">
                <a:solidFill>
                  <a:srgbClr val="000000"/>
                </a:solidFill>
                <a:effectLst/>
                <a:latin typeface="Whitney A"/>
              </a:rPr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33488"/>
            <a:ext cx="10515600" cy="4811711"/>
          </a:xfrm>
        </p:spPr>
        <p:txBody>
          <a:bodyPr>
            <a:normAutofit/>
          </a:bodyPr>
          <a:lstStyle/>
          <a:p>
            <a:pPr algn="l" rtl="0"/>
            <a:endParaRPr lang="en-US" dirty="0" smtClean="0">
              <a:solidFill>
                <a:srgbClr val="FF0000"/>
              </a:solidFill>
            </a:endParaRPr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Both </a:t>
            </a:r>
            <a:r>
              <a:rPr lang="en-US" dirty="0">
                <a:solidFill>
                  <a:srgbClr val="FF0000"/>
                </a:solidFill>
              </a:rPr>
              <a:t>malignant and benign tumors may cause problems because </a:t>
            </a:r>
            <a:r>
              <a:rPr lang="en-US" dirty="0" smtClean="0">
                <a:solidFill>
                  <a:srgbClr val="FF0000"/>
                </a:solidFill>
              </a:rPr>
              <a:t>of</a:t>
            </a:r>
          </a:p>
          <a:p>
            <a:pPr marL="914400" lvl="1" indent="-457200" algn="l" rtl="0">
              <a:buFont typeface="+mj-lt"/>
              <a:buAutoNum type="arabicPeriod"/>
            </a:pPr>
            <a:r>
              <a:rPr lang="en-US" sz="2800" dirty="0" smtClean="0">
                <a:solidFill>
                  <a:srgbClr val="FF0000"/>
                </a:solidFill>
              </a:rPr>
              <a:t>Location</a:t>
            </a:r>
            <a:r>
              <a:rPr lang="en-US" sz="2800" dirty="0" smtClean="0"/>
              <a:t> </a:t>
            </a:r>
            <a:r>
              <a:rPr lang="en-US" sz="2800" dirty="0"/>
              <a:t>and impingement on adjacent </a:t>
            </a:r>
            <a:r>
              <a:rPr lang="en-US" sz="2800" dirty="0" smtClean="0"/>
              <a:t>structures </a:t>
            </a:r>
            <a:endParaRPr lang="en-US" sz="2800" dirty="0" smtClean="0"/>
          </a:p>
          <a:p>
            <a:pPr marL="914400" lvl="1" indent="-457200" algn="l" rtl="0">
              <a:buFont typeface="+mj-lt"/>
              <a:buAutoNum type="arabicPeriod"/>
            </a:pPr>
            <a:r>
              <a:rPr lang="en-US" sz="2800" dirty="0">
                <a:solidFill>
                  <a:srgbClr val="FF0000"/>
                </a:solidFill>
              </a:rPr>
              <a:t>F</a:t>
            </a:r>
            <a:r>
              <a:rPr lang="en-US" sz="2800" dirty="0" smtClean="0">
                <a:solidFill>
                  <a:srgbClr val="FF0000"/>
                </a:solidFill>
              </a:rPr>
              <a:t>unctional </a:t>
            </a:r>
            <a:r>
              <a:rPr lang="en-US" sz="2800" dirty="0">
                <a:solidFill>
                  <a:srgbClr val="FF0000"/>
                </a:solidFill>
              </a:rPr>
              <a:t>activity </a:t>
            </a:r>
            <a:r>
              <a:rPr lang="en-US" sz="2800" dirty="0"/>
              <a:t>such as </a:t>
            </a:r>
            <a:r>
              <a:rPr lang="en-US" sz="2800" dirty="0">
                <a:solidFill>
                  <a:srgbClr val="FF0000"/>
                </a:solidFill>
              </a:rPr>
              <a:t>hormone synthesis </a:t>
            </a:r>
            <a:r>
              <a:rPr lang="en-US" sz="2800" dirty="0"/>
              <a:t>or the </a:t>
            </a:r>
            <a:r>
              <a:rPr lang="en-US" sz="2800" dirty="0" smtClean="0"/>
              <a:t>development of </a:t>
            </a:r>
            <a:r>
              <a:rPr lang="en-US" sz="2800" dirty="0">
                <a:solidFill>
                  <a:srgbClr val="FF0000"/>
                </a:solidFill>
              </a:rPr>
              <a:t>paraneoplastic </a:t>
            </a:r>
            <a:r>
              <a:rPr lang="en-US" sz="2800" dirty="0" smtClean="0">
                <a:solidFill>
                  <a:srgbClr val="FF0000"/>
                </a:solidFill>
              </a:rPr>
              <a:t>syndromes</a:t>
            </a:r>
            <a:r>
              <a:rPr lang="en-US" sz="2800" dirty="0" smtClean="0"/>
              <a:t>. </a:t>
            </a:r>
            <a:endParaRPr lang="en-US" sz="2800" dirty="0" smtClean="0"/>
          </a:p>
          <a:p>
            <a:pPr marL="914400" lvl="1" indent="-457200" algn="l" rtl="0">
              <a:buFont typeface="+mj-lt"/>
              <a:buAutoNum type="arabicPeriod"/>
            </a:pPr>
            <a:r>
              <a:rPr lang="en-US" sz="2800" dirty="0">
                <a:solidFill>
                  <a:srgbClr val="FF0000"/>
                </a:solidFill>
              </a:rPr>
              <a:t>B</a:t>
            </a:r>
            <a:r>
              <a:rPr lang="en-US" sz="2800" dirty="0" smtClean="0">
                <a:solidFill>
                  <a:srgbClr val="FF0000"/>
                </a:solidFill>
              </a:rPr>
              <a:t>leeding </a:t>
            </a:r>
            <a:r>
              <a:rPr lang="en-US" sz="2800" dirty="0">
                <a:solidFill>
                  <a:srgbClr val="FF0000"/>
                </a:solidFill>
              </a:rPr>
              <a:t>and infections </a:t>
            </a:r>
            <a:r>
              <a:rPr lang="en-US" sz="2800" dirty="0"/>
              <a:t>when the tumor ulcerates through </a:t>
            </a:r>
            <a:r>
              <a:rPr lang="en-US" sz="2800" dirty="0" smtClean="0"/>
              <a:t>adjacent </a:t>
            </a:r>
            <a:r>
              <a:rPr lang="en-US" sz="2800" dirty="0" smtClean="0"/>
              <a:t>surfaces.</a:t>
            </a:r>
            <a:endParaRPr lang="en-US" sz="2800" dirty="0"/>
          </a:p>
          <a:p>
            <a:pPr marL="914400" lvl="1" indent="-457200" algn="l" rtl="0">
              <a:buFont typeface="+mj-lt"/>
              <a:buAutoNum type="arabicPeriod"/>
            </a:pPr>
            <a:r>
              <a:rPr lang="en-US" sz="2800" dirty="0"/>
              <a:t>S</a:t>
            </a:r>
            <a:r>
              <a:rPr lang="en-US" sz="2800" dirty="0" smtClean="0"/>
              <a:t>ymptoms </a:t>
            </a:r>
            <a:r>
              <a:rPr lang="en-US" sz="2800" dirty="0"/>
              <a:t>that result from </a:t>
            </a:r>
            <a:r>
              <a:rPr lang="en-US" sz="2800" dirty="0">
                <a:solidFill>
                  <a:srgbClr val="FF0000"/>
                </a:solidFill>
              </a:rPr>
              <a:t>rupture or </a:t>
            </a:r>
            <a:r>
              <a:rPr lang="en-US" sz="2800" dirty="0" smtClean="0">
                <a:solidFill>
                  <a:srgbClr val="FF0000"/>
                </a:solidFill>
              </a:rPr>
              <a:t>infarction</a:t>
            </a:r>
            <a:r>
              <a:rPr lang="en-US" sz="2800" dirty="0" smtClean="0"/>
              <a:t>.</a:t>
            </a:r>
            <a:endParaRPr lang="en-US" sz="2800" dirty="0"/>
          </a:p>
          <a:p>
            <a:pPr marL="914400" lvl="1" indent="-457200" algn="l" rtl="0">
              <a:buFont typeface="+mj-lt"/>
              <a:buAutoNum type="arabicPeriod"/>
            </a:pPr>
            <a:r>
              <a:rPr lang="en-US" sz="2800" dirty="0">
                <a:solidFill>
                  <a:srgbClr val="FF0000"/>
                </a:solidFill>
              </a:rPr>
              <a:t>C</a:t>
            </a:r>
            <a:r>
              <a:rPr lang="en-US" sz="2800" dirty="0" smtClean="0">
                <a:solidFill>
                  <a:srgbClr val="FF0000"/>
                </a:solidFill>
              </a:rPr>
              <a:t>achexia </a:t>
            </a:r>
            <a:r>
              <a:rPr lang="en-US" sz="2800" dirty="0">
                <a:solidFill>
                  <a:srgbClr val="FF0000"/>
                </a:solidFill>
              </a:rPr>
              <a:t>or wasting</a:t>
            </a:r>
            <a:r>
              <a:rPr lang="en-US" sz="2800" dirty="0"/>
              <a:t>. </a:t>
            </a:r>
            <a:endParaRPr lang="ar-SA" sz="2800" dirty="0"/>
          </a:p>
        </p:txBody>
      </p:sp>
    </p:spTree>
    <p:extLst>
      <p:ext uri="{BB962C8B-B14F-4D97-AF65-F5344CB8AC3E}">
        <p14:creationId xmlns:p14="http://schemas.microsoft.com/office/powerpoint/2010/main" val="3356458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000000"/>
                </a:solidFill>
                <a:latin typeface="Whitney A"/>
              </a:rPr>
              <a:t>Effects of Tumor on Host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3200" dirty="0">
                <a:solidFill>
                  <a:srgbClr val="FF0000"/>
                </a:solidFill>
              </a:rPr>
              <a:t>Hormone production </a:t>
            </a:r>
            <a:r>
              <a:rPr lang="en-US" dirty="0"/>
              <a:t>is seen with </a:t>
            </a:r>
            <a:r>
              <a:rPr lang="en-US" dirty="0">
                <a:solidFill>
                  <a:srgbClr val="FF0000"/>
                </a:solidFill>
              </a:rPr>
              <a:t>benign and malignant </a:t>
            </a:r>
            <a:r>
              <a:rPr lang="en-US" dirty="0"/>
              <a:t>neoplasms arising in endocrine glands. </a:t>
            </a:r>
            <a:endParaRPr lang="en-US" dirty="0" smtClean="0"/>
          </a:p>
          <a:p>
            <a:pPr algn="l" rtl="0"/>
            <a:r>
              <a:rPr lang="en-US" dirty="0" smtClean="0"/>
              <a:t>Adenomas </a:t>
            </a:r>
            <a:r>
              <a:rPr lang="en-US" dirty="0"/>
              <a:t>and carcinomas arising in the </a:t>
            </a:r>
            <a:r>
              <a:rPr lang="en-US" dirty="0">
                <a:solidFill>
                  <a:srgbClr val="FF0000"/>
                </a:solidFill>
              </a:rPr>
              <a:t>beta cells of the pancreatic </a:t>
            </a:r>
            <a:r>
              <a:rPr lang="en-US" dirty="0"/>
              <a:t>islets of Langerhans can produce </a:t>
            </a:r>
            <a:r>
              <a:rPr lang="en-US" dirty="0" smtClean="0">
                <a:solidFill>
                  <a:srgbClr val="FF0000"/>
                </a:solidFill>
              </a:rPr>
              <a:t>hyper-</a:t>
            </a:r>
            <a:r>
              <a:rPr lang="en-US" dirty="0" err="1" smtClean="0">
                <a:solidFill>
                  <a:srgbClr val="FF0000"/>
                </a:solidFill>
              </a:rPr>
              <a:t>insulinism</a:t>
            </a:r>
            <a:r>
              <a:rPr lang="en-US" dirty="0"/>
              <a:t>, sometimes fatal. </a:t>
            </a:r>
            <a:endParaRPr lang="en-US" dirty="0" smtClean="0"/>
          </a:p>
          <a:p>
            <a:pPr algn="l" rtl="0"/>
            <a:r>
              <a:rPr lang="en-US" dirty="0" smtClean="0"/>
              <a:t>Some </a:t>
            </a:r>
            <a:r>
              <a:rPr lang="en-US" dirty="0"/>
              <a:t>adenomas and carcinomas of the </a:t>
            </a:r>
            <a:r>
              <a:rPr lang="en-US" dirty="0">
                <a:solidFill>
                  <a:srgbClr val="FF0000"/>
                </a:solidFill>
              </a:rPr>
              <a:t>adrenal cortex </a:t>
            </a:r>
            <a:r>
              <a:rPr lang="en-US" dirty="0"/>
              <a:t>elaborate </a:t>
            </a:r>
            <a:r>
              <a:rPr lang="en-US" dirty="0">
                <a:solidFill>
                  <a:srgbClr val="FF0000"/>
                </a:solidFill>
              </a:rPr>
              <a:t>corticosteroids</a:t>
            </a:r>
            <a:r>
              <a:rPr lang="en-US" dirty="0"/>
              <a:t> that affect the </a:t>
            </a:r>
            <a:r>
              <a:rPr lang="en-US" dirty="0" smtClean="0"/>
              <a:t>patient. </a:t>
            </a:r>
          </a:p>
          <a:p>
            <a:pPr algn="l" rtl="0"/>
            <a:r>
              <a:rPr lang="en-US" dirty="0" smtClean="0"/>
              <a:t>Such </a:t>
            </a:r>
            <a:r>
              <a:rPr lang="en-US" dirty="0"/>
              <a:t>hormonal activity is </a:t>
            </a:r>
            <a:r>
              <a:rPr lang="en-US" dirty="0">
                <a:solidFill>
                  <a:srgbClr val="FF0000"/>
                </a:solidFill>
              </a:rPr>
              <a:t>more likely with a well-differentiated benign </a:t>
            </a:r>
            <a:r>
              <a:rPr lang="en-US" dirty="0"/>
              <a:t>tumor than with a corresponding carcinoma.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958503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base"/>
            <a:r>
              <a:rPr lang="en-US" b="0" dirty="0" smtClean="0">
                <a:solidFill>
                  <a:srgbClr val="000000"/>
                </a:solidFill>
                <a:effectLst/>
                <a:latin typeface="Whitney A"/>
              </a:rPr>
              <a:t>Cancer Cachexia</a:t>
            </a:r>
            <a:br>
              <a:rPr lang="en-US" b="0" dirty="0" smtClean="0">
                <a:solidFill>
                  <a:srgbClr val="000000"/>
                </a:solidFill>
                <a:effectLst/>
                <a:latin typeface="Whitney A"/>
              </a:rPr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1049"/>
            <a:ext cx="10515600" cy="4198551"/>
          </a:xfrm>
        </p:spPr>
        <p:txBody>
          <a:bodyPr>
            <a:normAutofit/>
          </a:bodyPr>
          <a:lstStyle/>
          <a:p>
            <a:pPr algn="l" rtl="0"/>
            <a:r>
              <a:rPr lang="en-US" sz="3200" b="1" i="1" dirty="0">
                <a:solidFill>
                  <a:srgbClr val="FF0000"/>
                </a:solidFill>
              </a:rPr>
              <a:t>Cachexia</a:t>
            </a:r>
            <a:r>
              <a:rPr lang="en-US" i="1" dirty="0"/>
              <a:t>,</a:t>
            </a:r>
            <a:r>
              <a:rPr lang="en-US" dirty="0"/>
              <a:t> defined as progressive </a:t>
            </a:r>
            <a:r>
              <a:rPr lang="en-US" dirty="0">
                <a:solidFill>
                  <a:srgbClr val="FF0000"/>
                </a:solidFill>
              </a:rPr>
              <a:t>loss of body fat and lean</a:t>
            </a:r>
            <a:r>
              <a:rPr lang="en-US" dirty="0"/>
              <a:t> body mass, accompanied by </a:t>
            </a:r>
            <a:r>
              <a:rPr lang="en-US" dirty="0">
                <a:solidFill>
                  <a:srgbClr val="FF0000"/>
                </a:solidFill>
              </a:rPr>
              <a:t>profound weakness, anorexia, and anemia</a:t>
            </a:r>
            <a:r>
              <a:rPr lang="en-US" dirty="0"/>
              <a:t>, is caused by </a:t>
            </a:r>
            <a:r>
              <a:rPr lang="en-US" b="1" dirty="0">
                <a:solidFill>
                  <a:srgbClr val="FF0000"/>
                </a:solidFill>
              </a:rPr>
              <a:t>release of cytokines by the tumor or host</a:t>
            </a:r>
            <a:r>
              <a:rPr lang="en-US" dirty="0"/>
              <a:t>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In </a:t>
            </a:r>
            <a:r>
              <a:rPr lang="en-US" dirty="0"/>
              <a:t>patients with cancer, </a:t>
            </a:r>
            <a:r>
              <a:rPr lang="en-US" dirty="0">
                <a:solidFill>
                  <a:srgbClr val="FF0000"/>
                </a:solidFill>
              </a:rPr>
              <a:t>calorie expenditure </a:t>
            </a:r>
            <a:r>
              <a:rPr lang="en-US" dirty="0"/>
              <a:t>remains high, and </a:t>
            </a:r>
            <a:r>
              <a:rPr lang="en-US" dirty="0">
                <a:solidFill>
                  <a:srgbClr val="FF0000"/>
                </a:solidFill>
              </a:rPr>
              <a:t>basal metabolic rate is increased</a:t>
            </a:r>
            <a:r>
              <a:rPr lang="en-US" dirty="0"/>
              <a:t>, despite reduced food intake. </a:t>
            </a:r>
            <a:r>
              <a:rPr lang="en-US" b="1" dirty="0"/>
              <a:t>This is in contrast </a:t>
            </a:r>
            <a:r>
              <a:rPr lang="en-US" dirty="0"/>
              <a:t>with the lower metabolic rate that occurs as an adaptive response in </a:t>
            </a:r>
            <a:r>
              <a:rPr lang="en-US" b="1" dirty="0">
                <a:solidFill>
                  <a:srgbClr val="FF0000"/>
                </a:solidFill>
              </a:rPr>
              <a:t>starvation</a:t>
            </a:r>
            <a:r>
              <a:rPr lang="en-US" dirty="0"/>
              <a:t>. </a:t>
            </a:r>
            <a:endParaRPr lang="en-US" dirty="0" smtClean="0"/>
          </a:p>
          <a:p>
            <a:pPr marL="0" indent="0" algn="l" rtl="0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09191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sz="4800" dirty="0">
                <a:solidFill>
                  <a:srgbClr val="000000"/>
                </a:solidFill>
                <a:latin typeface="Whitney A"/>
              </a:rPr>
              <a:t>Wasting</a:t>
            </a:r>
            <a:endParaRPr lang="ar-SA" dirty="0">
              <a:solidFill>
                <a:srgbClr val="000000"/>
              </a:solidFill>
              <a:latin typeface="Whitney 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protein-mobilizing factor called </a:t>
            </a:r>
            <a:r>
              <a:rPr lang="en-US" b="1" dirty="0">
                <a:solidFill>
                  <a:srgbClr val="FF0000"/>
                </a:solidFill>
              </a:rPr>
              <a:t>proteolysis-inducing factor</a:t>
            </a:r>
            <a:r>
              <a:rPr lang="en-US" dirty="0"/>
              <a:t>, which causes breakdown of </a:t>
            </a:r>
            <a:r>
              <a:rPr lang="en-US" b="1" dirty="0"/>
              <a:t>skeletal muscle proteins </a:t>
            </a:r>
            <a:r>
              <a:rPr lang="en-US" dirty="0"/>
              <a:t>by the </a:t>
            </a:r>
            <a:r>
              <a:rPr lang="en-US" b="1" dirty="0">
                <a:solidFill>
                  <a:srgbClr val="FF0000"/>
                </a:solidFill>
              </a:rPr>
              <a:t>ubiquitin-</a:t>
            </a:r>
            <a:r>
              <a:rPr lang="en-US" b="1" dirty="0" err="1">
                <a:solidFill>
                  <a:srgbClr val="FF0000"/>
                </a:solidFill>
              </a:rPr>
              <a:t>proteosome</a:t>
            </a:r>
            <a:r>
              <a:rPr lang="en-US" b="1" dirty="0">
                <a:solidFill>
                  <a:srgbClr val="FF0000"/>
                </a:solidFill>
              </a:rPr>
              <a:t> pathway</a:t>
            </a:r>
            <a:r>
              <a:rPr lang="en-US" dirty="0"/>
              <a:t>, has been detected in the serum of cancer patients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It is suspected that </a:t>
            </a:r>
            <a:r>
              <a:rPr lang="en-US" b="1" dirty="0" smtClean="0">
                <a:solidFill>
                  <a:srgbClr val="FF0000"/>
                </a:solidFill>
              </a:rPr>
              <a:t>TNF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produced by </a:t>
            </a:r>
            <a:r>
              <a:rPr lang="en-US" b="1" dirty="0" smtClean="0"/>
              <a:t>macrophages</a:t>
            </a:r>
            <a:r>
              <a:rPr lang="en-US" dirty="0" smtClean="0"/>
              <a:t> in response to tumor cells or by the </a:t>
            </a:r>
            <a:r>
              <a:rPr lang="en-US" b="1" dirty="0" smtClean="0"/>
              <a:t>tumor cells themselves </a:t>
            </a:r>
            <a:r>
              <a:rPr lang="en-US" dirty="0" smtClean="0"/>
              <a:t>mediates cachexia.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62582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1278</TotalTime>
  <Words>997</Words>
  <Application>Microsoft Office PowerPoint</Application>
  <PresentationFormat>ملء الشاشة</PresentationFormat>
  <Paragraphs>110</Paragraphs>
  <Slides>33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Times New Roman</vt:lpstr>
      <vt:lpstr>Whitney A</vt:lpstr>
      <vt:lpstr>Office Theme</vt:lpstr>
      <vt:lpstr>Principles of Grading &amp; Staging of Malignant Tumors with Local &amp; Systemic Manifestations</vt:lpstr>
      <vt:lpstr>Objectives                                      </vt:lpstr>
      <vt:lpstr>Grading and Staging of Cancer </vt:lpstr>
      <vt:lpstr>Grading</vt:lpstr>
      <vt:lpstr>Staging</vt:lpstr>
      <vt:lpstr>Effects of Tumor on Host </vt:lpstr>
      <vt:lpstr>Effects of Tumor on Host</vt:lpstr>
      <vt:lpstr>Cancer Cachexia </vt:lpstr>
      <vt:lpstr>Wasting</vt:lpstr>
      <vt:lpstr>              Paraneoplastic Syndromes </vt:lpstr>
      <vt:lpstr>عرض تقديمي في PowerPoint</vt:lpstr>
      <vt:lpstr>Laboratory Diagnosis of Cancer</vt:lpstr>
      <vt:lpstr>Morphologic Methods</vt:lpstr>
      <vt:lpstr>Frozen section</vt:lpstr>
      <vt:lpstr>Morphologic Methods</vt:lpstr>
      <vt:lpstr>Fine Needle Aspiration</vt:lpstr>
      <vt:lpstr>Morphologic Methods</vt:lpstr>
      <vt:lpstr>Cytological smear</vt:lpstr>
      <vt:lpstr>عرض تقديمي في PowerPoint</vt:lpstr>
      <vt:lpstr>Morphologic Methods</vt:lpstr>
      <vt:lpstr>Immunocytochemistry</vt:lpstr>
      <vt:lpstr>Advanced Methods</vt:lpstr>
      <vt:lpstr>عرض تقديمي في PowerPoint</vt:lpstr>
      <vt:lpstr>Tumor Markers</vt:lpstr>
      <vt:lpstr>عرض تقديمي في PowerPoint</vt:lpstr>
      <vt:lpstr>Molecular Diagnosis</vt:lpstr>
      <vt:lpstr>Molecular Diagnosis</vt:lpstr>
      <vt:lpstr>Molecular Diagnosis</vt:lpstr>
      <vt:lpstr>Molecular Profiling of Tumors</vt:lpstr>
      <vt:lpstr>Expression Profiling: allows simultaneous measurements of the expression levels of several thousand genes.   </vt:lpstr>
      <vt:lpstr>عرض تقديمي في PowerPoint</vt:lpstr>
      <vt:lpstr> Whole Genome Sequencing </vt:lpstr>
      <vt:lpstr>Summary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Principles of grading and staging of malignant tumors and local &amp; systemic manifestations of malignant neoplasms</dc:title>
  <dc:creator>Amany Abdulgader Fathaddin</dc:creator>
  <cp:lastModifiedBy>OSAMAH T. KHOJAH</cp:lastModifiedBy>
  <cp:revision>25</cp:revision>
  <dcterms:created xsi:type="dcterms:W3CDTF">2015-10-05T06:49:39Z</dcterms:created>
  <dcterms:modified xsi:type="dcterms:W3CDTF">2015-11-01T21:17:58Z</dcterms:modified>
</cp:coreProperties>
</file>