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6" r:id="rId3"/>
    <p:sldId id="267" r:id="rId4"/>
    <p:sldId id="268" r:id="rId5"/>
    <p:sldId id="270" r:id="rId6"/>
    <p:sldId id="271" r:id="rId7"/>
    <p:sldId id="272" r:id="rId8"/>
    <p:sldId id="273" r:id="rId9"/>
    <p:sldId id="257" r:id="rId10"/>
    <p:sldId id="258" r:id="rId11"/>
    <p:sldId id="259" r:id="rId12"/>
    <p:sldId id="260" r:id="rId13"/>
    <p:sldId id="262" r:id="rId14"/>
    <p:sldId id="263" r:id="rId15"/>
    <p:sldId id="264" r:id="rId16"/>
    <p:sldId id="265" r:id="rId17"/>
    <p:sldId id="261" r:id="rId1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47" d="100"/>
          <a:sy n="47" d="100"/>
        </p:scale>
        <p:origin x="9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8E59208-2059-41DD-94D4-1EE15C071615}" type="datetimeFigureOut">
              <a:rPr lang="ar-SA" smtClean="0"/>
              <a:t>25/01/37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87606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8E59208-2059-41DD-94D4-1EE15C071615}" type="datetimeFigureOut">
              <a:rPr lang="ar-SA" smtClean="0"/>
              <a:t>25/01/37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420961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8E59208-2059-41DD-94D4-1EE15C071615}" type="datetimeFigureOut">
              <a:rPr lang="ar-SA" smtClean="0"/>
              <a:t>25/01/37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191499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8E59208-2059-41DD-94D4-1EE15C071615}" type="datetimeFigureOut">
              <a:rPr lang="ar-SA" smtClean="0"/>
              <a:t>25/01/37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285884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8E59208-2059-41DD-94D4-1EE15C071615}" type="datetimeFigureOut">
              <a:rPr lang="ar-SA" smtClean="0"/>
              <a:t>25/01/37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348571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8E59208-2059-41DD-94D4-1EE15C071615}" type="datetimeFigureOut">
              <a:rPr lang="ar-SA" smtClean="0"/>
              <a:t>25/01/37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234974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8E59208-2059-41DD-94D4-1EE15C071615}" type="datetimeFigureOut">
              <a:rPr lang="ar-SA" smtClean="0"/>
              <a:t>25/01/37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46022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8E59208-2059-41DD-94D4-1EE15C071615}" type="datetimeFigureOut">
              <a:rPr lang="ar-SA" smtClean="0"/>
              <a:t>25/01/37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1252959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8E59208-2059-41DD-94D4-1EE15C071615}" type="datetimeFigureOut">
              <a:rPr lang="ar-SA" smtClean="0"/>
              <a:t>25/01/37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346520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8E59208-2059-41DD-94D4-1EE15C071615}" type="datetimeFigureOut">
              <a:rPr lang="ar-SA" smtClean="0"/>
              <a:t>25/01/37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27719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8E59208-2059-41DD-94D4-1EE15C071615}" type="datetimeFigureOut">
              <a:rPr lang="ar-SA" smtClean="0"/>
              <a:t>25/01/37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1EB8D6-BC03-4F62-A20A-F662FCCDE151}" type="slidenum">
              <a:rPr lang="ar-SA" smtClean="0"/>
              <a:t>‹#›</a:t>
            </a:fld>
            <a:endParaRPr lang="ar-SA"/>
          </a:p>
        </p:txBody>
      </p:sp>
    </p:spTree>
    <p:extLst>
      <p:ext uri="{BB962C8B-B14F-4D97-AF65-F5344CB8AC3E}">
        <p14:creationId xmlns:p14="http://schemas.microsoft.com/office/powerpoint/2010/main" val="411097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E59208-2059-41DD-94D4-1EE15C071615}" type="datetimeFigureOut">
              <a:rPr lang="ar-SA" smtClean="0"/>
              <a:t>25/01/37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1EB8D6-BC03-4F62-A20A-F662FCCDE151}" type="slidenum">
              <a:rPr lang="ar-SA" smtClean="0"/>
              <a:t>‹#›</a:t>
            </a:fld>
            <a:endParaRPr lang="ar-SA"/>
          </a:p>
        </p:txBody>
      </p:sp>
    </p:spTree>
    <p:extLst>
      <p:ext uri="{BB962C8B-B14F-4D97-AF65-F5344CB8AC3E}">
        <p14:creationId xmlns:p14="http://schemas.microsoft.com/office/powerpoint/2010/main" val="1050024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9600" b="1" dirty="0" smtClean="0"/>
              <a:t>Extra Slides</a:t>
            </a:r>
            <a:endParaRPr lang="ar-SA" sz="9600" b="1" dirty="0"/>
          </a:p>
        </p:txBody>
      </p:sp>
      <p:sp>
        <p:nvSpPr>
          <p:cNvPr id="3" name="عنوان فرعي 2"/>
          <p:cNvSpPr>
            <a:spLocks noGrp="1"/>
          </p:cNvSpPr>
          <p:nvPr>
            <p:ph type="subTitle" idx="1"/>
          </p:nvPr>
        </p:nvSpPr>
        <p:spPr/>
        <p:txBody>
          <a:bodyPr>
            <a:normAutofit/>
          </a:bodyPr>
          <a:lstStyle/>
          <a:p>
            <a:endParaRPr lang="ar-SA" dirty="0"/>
          </a:p>
        </p:txBody>
      </p:sp>
    </p:spTree>
    <p:extLst>
      <p:ext uri="{BB962C8B-B14F-4D97-AF65-F5344CB8AC3E}">
        <p14:creationId xmlns:p14="http://schemas.microsoft.com/office/powerpoint/2010/main" val="361563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b="1" dirty="0" smtClean="0"/>
              <a:t>Hematology &amp; Immunology</a:t>
            </a:r>
            <a:endParaRPr lang="ar-SA" b="1" dirty="0"/>
          </a:p>
        </p:txBody>
      </p:sp>
      <p:sp>
        <p:nvSpPr>
          <p:cNvPr id="5" name="عنصر نائب للمحتوى 4"/>
          <p:cNvSpPr>
            <a:spLocks noGrp="1"/>
          </p:cNvSpPr>
          <p:nvPr>
            <p:ph idx="1"/>
          </p:nvPr>
        </p:nvSpPr>
        <p:spPr/>
        <p:txBody>
          <a:bodyPr>
            <a:normAutofit/>
          </a:bodyPr>
          <a:lstStyle/>
          <a:p>
            <a:pPr algn="l" rtl="0"/>
            <a:r>
              <a:rPr lang="en-US" dirty="0" smtClean="0"/>
              <a:t>Clinical: Medicine or Pediatric.</a:t>
            </a:r>
          </a:p>
          <a:p>
            <a:pPr algn="l" rtl="0"/>
            <a:endParaRPr lang="en-US" dirty="0" smtClean="0"/>
          </a:p>
          <a:p>
            <a:pPr algn="l" rtl="0"/>
            <a:r>
              <a:rPr lang="en-US" dirty="0" smtClean="0"/>
              <a:t>Pathology: NA or UK/AU, Residency, PhD.</a:t>
            </a:r>
          </a:p>
          <a:p>
            <a:pPr algn="l" rtl="0"/>
            <a:endParaRPr lang="en-US" dirty="0" smtClean="0"/>
          </a:p>
          <a:p>
            <a:pPr algn="l" rtl="0"/>
            <a:r>
              <a:rPr lang="en-US" dirty="0" smtClean="0"/>
              <a:t>Research: transitional/basic…</a:t>
            </a:r>
          </a:p>
          <a:p>
            <a:pPr algn="l" rtl="0"/>
            <a:endParaRPr lang="ar-SA" dirty="0"/>
          </a:p>
        </p:txBody>
      </p:sp>
    </p:spTree>
    <p:extLst>
      <p:ext uri="{BB962C8B-B14F-4D97-AF65-F5344CB8AC3E}">
        <p14:creationId xmlns:p14="http://schemas.microsoft.com/office/powerpoint/2010/main" val="2352282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b="1" dirty="0" smtClean="0"/>
              <a:t>KSF Pathology Programs</a:t>
            </a:r>
            <a:endParaRPr lang="ar-SA" b="1" dirty="0"/>
          </a:p>
        </p:txBody>
      </p:sp>
      <p:sp>
        <p:nvSpPr>
          <p:cNvPr id="5" name="عنصر نائب للمحتوى 4"/>
          <p:cNvSpPr>
            <a:spLocks noGrp="1"/>
          </p:cNvSpPr>
          <p:nvPr>
            <p:ph idx="1"/>
          </p:nvPr>
        </p:nvSpPr>
        <p:spPr/>
        <p:txBody>
          <a:bodyPr>
            <a:normAutofit/>
          </a:bodyPr>
          <a:lstStyle/>
          <a:p>
            <a:pPr algn="l" rtl="0"/>
            <a:endParaRPr lang="en-US" dirty="0" smtClean="0"/>
          </a:p>
          <a:p>
            <a:pPr algn="l" rtl="0"/>
            <a:r>
              <a:rPr lang="en-US" dirty="0" smtClean="0"/>
              <a:t>Hematopathology &amp; Blood Transfusion:</a:t>
            </a:r>
          </a:p>
          <a:p>
            <a:pPr marL="0" indent="0" algn="l" rtl="0">
              <a:buNone/>
            </a:pPr>
            <a:endParaRPr lang="en-US" dirty="0" smtClean="0"/>
          </a:p>
          <a:p>
            <a:pPr lvl="1" algn="l" rtl="0">
              <a:buFont typeface="Wingdings" panose="05000000000000000000" pitchFamily="2" charset="2"/>
              <a:buChar char="v"/>
            </a:pPr>
            <a:r>
              <a:rPr lang="en-US" dirty="0"/>
              <a:t> </a:t>
            </a:r>
            <a:r>
              <a:rPr lang="en-US" dirty="0" smtClean="0"/>
              <a:t>Bone Marrow report: Leukemia &amp; some lymphoma and others.</a:t>
            </a:r>
          </a:p>
          <a:p>
            <a:pPr lvl="1" algn="l" rtl="0">
              <a:buFont typeface="Wingdings" panose="05000000000000000000" pitchFamily="2" charset="2"/>
              <a:buChar char="v"/>
            </a:pPr>
            <a:r>
              <a:rPr lang="en-US" dirty="0"/>
              <a:t> </a:t>
            </a:r>
            <a:r>
              <a:rPr lang="en-US" dirty="0" smtClean="0"/>
              <a:t>Peripheral blood smear and other routine hematology lab (core lab): cytology &amp; HE.</a:t>
            </a:r>
          </a:p>
          <a:p>
            <a:pPr lvl="1" algn="l" rtl="0">
              <a:buFont typeface="Wingdings" panose="05000000000000000000" pitchFamily="2" charset="2"/>
              <a:buChar char="v"/>
            </a:pPr>
            <a:r>
              <a:rPr lang="en-US" dirty="0" smtClean="0"/>
              <a:t> Coagulation tests and anti-coagulant clinic:</a:t>
            </a:r>
          </a:p>
          <a:p>
            <a:pPr lvl="1" algn="l" rtl="0">
              <a:buFont typeface="Wingdings" panose="05000000000000000000" pitchFamily="2" charset="2"/>
              <a:buChar char="v"/>
            </a:pPr>
            <a:r>
              <a:rPr lang="en-US" dirty="0"/>
              <a:t> </a:t>
            </a:r>
            <a:r>
              <a:rPr lang="en-US" dirty="0" smtClean="0"/>
              <a:t>Transfusion Medicine &amp; cellular therapy in future.</a:t>
            </a:r>
          </a:p>
          <a:p>
            <a:pPr lvl="1" algn="l" rtl="0">
              <a:buFont typeface="Wingdings" panose="05000000000000000000" pitchFamily="2" charset="2"/>
              <a:buChar char="v"/>
            </a:pPr>
            <a:r>
              <a:rPr lang="en-US" dirty="0" smtClean="0"/>
              <a:t>Laboratory administration and quality management.</a:t>
            </a:r>
          </a:p>
          <a:p>
            <a:pPr lvl="1" algn="l" rtl="0">
              <a:buFont typeface="Wingdings" panose="05000000000000000000" pitchFamily="2" charset="2"/>
              <a:buChar char="ü"/>
            </a:pPr>
            <a:endParaRPr lang="en-US" dirty="0" smtClean="0"/>
          </a:p>
          <a:p>
            <a:pPr algn="l" rtl="0"/>
            <a:endParaRPr lang="ar-SA" dirty="0"/>
          </a:p>
        </p:txBody>
      </p:sp>
    </p:spTree>
    <p:extLst>
      <p:ext uri="{BB962C8B-B14F-4D97-AF65-F5344CB8AC3E}">
        <p14:creationId xmlns:p14="http://schemas.microsoft.com/office/powerpoint/2010/main" val="428407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 calcmode="lin" valueType="num">
                                      <p:cBhvr additive="base">
                                        <p:cTn id="1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barn(inVertical)">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wheel(1)">
                                      <p:cBhvr>
                                        <p:cTn id="22"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900" y="114300"/>
            <a:ext cx="9956800" cy="6657164"/>
          </a:xfrm>
          <a:prstGeom prst="rect">
            <a:avLst/>
          </a:prstGeom>
        </p:spPr>
      </p:pic>
    </p:spTree>
    <p:extLst>
      <p:ext uri="{BB962C8B-B14F-4D97-AF65-F5344CB8AC3E}">
        <p14:creationId xmlns:p14="http://schemas.microsoft.com/office/powerpoint/2010/main" val="673228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31" y="330201"/>
            <a:ext cx="11888470" cy="6250346"/>
          </a:xfrm>
          <a:prstGeom prst="rect">
            <a:avLst/>
          </a:prstGeom>
        </p:spPr>
      </p:pic>
    </p:spTree>
    <p:extLst>
      <p:ext uri="{BB962C8B-B14F-4D97-AF65-F5344CB8AC3E}">
        <p14:creationId xmlns:p14="http://schemas.microsoft.com/office/powerpoint/2010/main" val="3910725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65125"/>
            <a:ext cx="10515600" cy="5811838"/>
          </a:xfrm>
        </p:spPr>
        <p:txBody>
          <a:bodyPr>
            <a:normAutofit fontScale="92500" lnSpcReduction="20000"/>
          </a:bodyPr>
          <a:lstStyle/>
          <a:p>
            <a:pPr algn="l" rtl="0"/>
            <a:r>
              <a:rPr lang="en-US" dirty="0"/>
              <a:t>If you've followed this so far, lets keep going. Once its invasive, it depends on spread. If its all over the body (</a:t>
            </a:r>
            <a:r>
              <a:rPr lang="en-US" b="1" dirty="0" err="1"/>
              <a:t>mets</a:t>
            </a:r>
            <a:r>
              <a:rPr lang="en-US" dirty="0"/>
              <a:t>) then its </a:t>
            </a:r>
            <a:r>
              <a:rPr lang="en-US" b="1" dirty="0"/>
              <a:t>stage 4</a:t>
            </a:r>
            <a:r>
              <a:rPr lang="en-US" dirty="0"/>
              <a:t>. If its just a little invaded (and this differs from cancer to cancer on "how much invasion does it take to upstage"), its stage 2 or 3. </a:t>
            </a:r>
            <a:r>
              <a:rPr lang="en-US" b="1" dirty="0"/>
              <a:t>Carcinoma in situ</a:t>
            </a:r>
            <a:r>
              <a:rPr lang="en-US" dirty="0"/>
              <a:t> by </a:t>
            </a:r>
            <a:r>
              <a:rPr lang="en-US" dirty="0" err="1"/>
              <a:t>defintion</a:t>
            </a:r>
            <a:r>
              <a:rPr lang="en-US" dirty="0"/>
              <a:t> is </a:t>
            </a:r>
            <a:r>
              <a:rPr lang="en-US" b="1" dirty="0"/>
              <a:t>Stage 1</a:t>
            </a:r>
            <a:r>
              <a:rPr lang="en-US" dirty="0"/>
              <a:t>, that is, limited to the tissue without invasion through the basement membrane. </a:t>
            </a:r>
          </a:p>
          <a:p>
            <a:pPr algn="l" rtl="0"/>
            <a:r>
              <a:rPr lang="en-US" dirty="0" smtClean="0"/>
              <a:t>How </a:t>
            </a:r>
            <a:r>
              <a:rPr lang="en-US" dirty="0"/>
              <a:t>does it get into the rest of the body? Either by </a:t>
            </a:r>
            <a:r>
              <a:rPr lang="en-US" b="1" dirty="0"/>
              <a:t>local invasion</a:t>
            </a:r>
            <a:r>
              <a:rPr lang="en-US" dirty="0"/>
              <a:t> (the picture </a:t>
            </a:r>
            <a:r>
              <a:rPr lang="en-US" dirty="0" err="1"/>
              <a:t>i</a:t>
            </a:r>
            <a:r>
              <a:rPr lang="en-US" dirty="0"/>
              <a:t> showed) or by </a:t>
            </a:r>
            <a:r>
              <a:rPr lang="en-US" b="1" dirty="0"/>
              <a:t>lymph</a:t>
            </a:r>
            <a:r>
              <a:rPr lang="en-US" dirty="0"/>
              <a:t> or </a:t>
            </a:r>
            <a:r>
              <a:rPr lang="en-US" b="1" dirty="0"/>
              <a:t>blood</a:t>
            </a:r>
            <a:r>
              <a:rPr lang="en-US" dirty="0"/>
              <a:t> spread. What is right on the other side of that basement membrane? Yep. Blood vessels and lymph. Also neural tissue, which is why reports will usually see no vascular or </a:t>
            </a:r>
            <a:r>
              <a:rPr lang="en-US" dirty="0" err="1"/>
              <a:t>perineural</a:t>
            </a:r>
            <a:r>
              <a:rPr lang="en-US" dirty="0"/>
              <a:t> involvement. </a:t>
            </a:r>
          </a:p>
          <a:p>
            <a:pPr algn="l" rtl="0"/>
            <a:r>
              <a:rPr lang="en-US" dirty="0" smtClean="0"/>
              <a:t>Think </a:t>
            </a:r>
            <a:r>
              <a:rPr lang="en-US" dirty="0"/>
              <a:t>of the </a:t>
            </a:r>
            <a:r>
              <a:rPr lang="en-US" u="sng" dirty="0"/>
              <a:t>basement membrane as the flood gate.</a:t>
            </a:r>
            <a:r>
              <a:rPr lang="en-US" dirty="0"/>
              <a:t> You've got the mighty </a:t>
            </a:r>
            <a:r>
              <a:rPr lang="en-US" dirty="0" err="1"/>
              <a:t>mississippi</a:t>
            </a:r>
            <a:r>
              <a:rPr lang="en-US" dirty="0"/>
              <a:t> on one side (the cancer), and the entirety of southwest </a:t>
            </a:r>
            <a:r>
              <a:rPr lang="en-US" dirty="0" err="1"/>
              <a:t>louisiana</a:t>
            </a:r>
            <a:r>
              <a:rPr lang="en-US" dirty="0"/>
              <a:t> on the other (the body). If you don't get this reference, you should pay more attention to CNN. As long as the flood gates are closed (basement membrane intact) the river stays in the river. But once you open that gate up (invasion), the </a:t>
            </a:r>
            <a:r>
              <a:rPr lang="en-US" dirty="0" err="1"/>
              <a:t>mississippi</a:t>
            </a:r>
            <a:r>
              <a:rPr lang="en-US" dirty="0"/>
              <a:t> is going to flood everywhere. Neurons, Lymph, Blood, and then its up to you to stage, that is, find how far the cancer has gotten to determine treatment. </a:t>
            </a:r>
            <a:endParaRPr lang="ar-SA" dirty="0"/>
          </a:p>
        </p:txBody>
      </p:sp>
    </p:spTree>
    <p:extLst>
      <p:ext uri="{BB962C8B-B14F-4D97-AF65-F5344CB8AC3E}">
        <p14:creationId xmlns:p14="http://schemas.microsoft.com/office/powerpoint/2010/main" val="3589532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97832"/>
            <a:ext cx="10515600" cy="5479131"/>
          </a:xfrm>
        </p:spPr>
        <p:txBody>
          <a:bodyPr>
            <a:normAutofit lnSpcReduction="10000"/>
          </a:bodyPr>
          <a:lstStyle/>
          <a:p>
            <a:pPr algn="l" rtl="0"/>
            <a:r>
              <a:rPr lang="en-US" dirty="0" smtClean="0"/>
              <a:t>To </a:t>
            </a:r>
            <a:r>
              <a:rPr lang="en-US" dirty="0"/>
              <a:t>get back to </a:t>
            </a:r>
            <a:r>
              <a:rPr lang="en-US" u="sng" dirty="0"/>
              <a:t>benign vs not</a:t>
            </a:r>
            <a:r>
              <a:rPr lang="en-US" dirty="0"/>
              <a:t>, there are tumors that will grow. And they grow </a:t>
            </a:r>
            <a:r>
              <a:rPr lang="en-US" dirty="0" err="1"/>
              <a:t>alot</a:t>
            </a:r>
            <a:r>
              <a:rPr lang="en-US" dirty="0"/>
              <a:t>. But a benign tumor just never invades. That's what makes it benign. </a:t>
            </a:r>
            <a:r>
              <a:rPr lang="en-US" b="1" dirty="0"/>
              <a:t>Benign = will not invade.</a:t>
            </a:r>
            <a:r>
              <a:rPr lang="en-US" dirty="0"/>
              <a:t> It can get huge, steal all the person's blood, destroy organs, literally eat the person from the inside out, but its still "benign" because it wont invade. </a:t>
            </a:r>
          </a:p>
          <a:p>
            <a:pPr algn="l" rtl="0"/>
            <a:r>
              <a:rPr lang="en-US" b="1" dirty="0" smtClean="0"/>
              <a:t>Malignant </a:t>
            </a:r>
            <a:r>
              <a:rPr lang="en-US" b="1" dirty="0"/>
              <a:t>tumors invade</a:t>
            </a:r>
            <a:r>
              <a:rPr lang="en-US" dirty="0"/>
              <a:t>. Malignant tumors are those that will invade. A carcinoma in situ squamous cell carcinoma of the cervix, for example, is malignant. I suppose, much like a polyp in the colon, it could be considered "pre-malignant" because it "hasn't invaded yet." But </a:t>
            </a:r>
            <a:r>
              <a:rPr lang="en-US" u="sng" dirty="0"/>
              <a:t>"premalignant" and "benign" are not the same thing</a:t>
            </a:r>
            <a:r>
              <a:rPr lang="en-US" dirty="0"/>
              <a:t>. Using colon cancer as an example, a tubular pedunculated polyp is benign, as in, not </a:t>
            </a:r>
            <a:r>
              <a:rPr lang="en-US" dirty="0" smtClean="0"/>
              <a:t>pre-cancer</a:t>
            </a:r>
            <a:r>
              <a:rPr lang="en-US" dirty="0"/>
              <a:t>, so you only have to increase the screening a little. A Sessile, villous tumor with active dysplasia is premalignant, and screening is stepped up </a:t>
            </a:r>
            <a:r>
              <a:rPr lang="en-US" dirty="0" err="1"/>
              <a:t>alot</a:t>
            </a:r>
            <a:r>
              <a:rPr lang="en-US" dirty="0"/>
              <a:t>.</a:t>
            </a:r>
            <a:endParaRPr lang="ar-SA" dirty="0"/>
          </a:p>
        </p:txBody>
      </p:sp>
    </p:spTree>
    <p:extLst>
      <p:ext uri="{BB962C8B-B14F-4D97-AF65-F5344CB8AC3E}">
        <p14:creationId xmlns:p14="http://schemas.microsoft.com/office/powerpoint/2010/main" val="347462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97832"/>
            <a:ext cx="10515600" cy="5479131"/>
          </a:xfrm>
        </p:spPr>
        <p:txBody>
          <a:bodyPr>
            <a:normAutofit/>
          </a:bodyPr>
          <a:lstStyle/>
          <a:p>
            <a:pPr algn="l" rtl="0"/>
            <a:r>
              <a:rPr lang="en-US" sz="3200" u="sng" dirty="0"/>
              <a:t>So in </a:t>
            </a:r>
            <a:r>
              <a:rPr lang="en-US" sz="3200" u="sng" dirty="0" smtClean="0"/>
              <a:t>summary:</a:t>
            </a:r>
            <a:endParaRPr lang="en-US" sz="3200" dirty="0"/>
          </a:p>
          <a:p>
            <a:pPr lvl="1" algn="l" rtl="0"/>
            <a:r>
              <a:rPr lang="en-US" sz="2800" dirty="0" smtClean="0">
                <a:solidFill>
                  <a:srgbClr val="FF0000"/>
                </a:solidFill>
              </a:rPr>
              <a:t>Benign</a:t>
            </a:r>
            <a:r>
              <a:rPr lang="en-US" sz="2800" dirty="0" smtClean="0"/>
              <a:t> </a:t>
            </a:r>
            <a:r>
              <a:rPr lang="en-US" sz="2800" dirty="0"/>
              <a:t>= tumor will not </a:t>
            </a:r>
            <a:r>
              <a:rPr lang="en-US" sz="2800" dirty="0" smtClean="0"/>
              <a:t>invade.</a:t>
            </a:r>
          </a:p>
          <a:p>
            <a:pPr lvl="1" algn="l" rtl="0"/>
            <a:r>
              <a:rPr lang="en-US" sz="2800" dirty="0" smtClean="0">
                <a:solidFill>
                  <a:srgbClr val="FF0000"/>
                </a:solidFill>
              </a:rPr>
              <a:t>Malignant</a:t>
            </a:r>
            <a:r>
              <a:rPr lang="en-US" sz="2800" dirty="0" smtClean="0"/>
              <a:t> </a:t>
            </a:r>
            <a:r>
              <a:rPr lang="en-US" sz="2800" dirty="0"/>
              <a:t>= tumor will </a:t>
            </a:r>
            <a:r>
              <a:rPr lang="en-US" sz="2800" dirty="0" smtClean="0"/>
              <a:t>invade.</a:t>
            </a:r>
          </a:p>
          <a:p>
            <a:pPr lvl="1" algn="l" rtl="0"/>
            <a:r>
              <a:rPr lang="en-US" sz="2800" dirty="0" smtClean="0">
                <a:solidFill>
                  <a:srgbClr val="FF0000"/>
                </a:solidFill>
              </a:rPr>
              <a:t>Premalignant</a:t>
            </a:r>
            <a:r>
              <a:rPr lang="en-US" sz="2800" dirty="0" smtClean="0"/>
              <a:t> </a:t>
            </a:r>
            <a:r>
              <a:rPr lang="en-US" sz="2800" dirty="0"/>
              <a:t>= tumor hasn't invaded yet but it </a:t>
            </a:r>
            <a:r>
              <a:rPr lang="en-US" sz="2800" dirty="0" smtClean="0"/>
              <a:t>will.</a:t>
            </a:r>
          </a:p>
          <a:p>
            <a:pPr lvl="1" algn="l" rtl="0"/>
            <a:r>
              <a:rPr lang="en-US" sz="2800" dirty="0" smtClean="0">
                <a:solidFill>
                  <a:srgbClr val="FF0000"/>
                </a:solidFill>
              </a:rPr>
              <a:t>Carcinoma </a:t>
            </a:r>
            <a:r>
              <a:rPr lang="en-US" sz="2800" dirty="0">
                <a:solidFill>
                  <a:srgbClr val="FF0000"/>
                </a:solidFill>
              </a:rPr>
              <a:t>in Situ </a:t>
            </a:r>
            <a:r>
              <a:rPr lang="en-US" sz="2800" dirty="0"/>
              <a:t>= tumor that hasn't invaded the basement </a:t>
            </a:r>
            <a:r>
              <a:rPr lang="en-US" sz="2800" dirty="0" smtClean="0"/>
              <a:t>membrane.</a:t>
            </a:r>
          </a:p>
          <a:p>
            <a:pPr lvl="1" algn="l" rtl="0"/>
            <a:r>
              <a:rPr lang="en-US" sz="2800" dirty="0" smtClean="0">
                <a:solidFill>
                  <a:srgbClr val="FF0000"/>
                </a:solidFill>
              </a:rPr>
              <a:t>Carcinoma </a:t>
            </a:r>
            <a:r>
              <a:rPr lang="en-US" sz="2800" dirty="0">
                <a:solidFill>
                  <a:srgbClr val="FF0000"/>
                </a:solidFill>
              </a:rPr>
              <a:t>in Situ = Stage 1 </a:t>
            </a:r>
            <a:r>
              <a:rPr lang="en-US" sz="2800" dirty="0"/>
              <a:t>= curable with local resection </a:t>
            </a:r>
            <a:r>
              <a:rPr lang="en-US" sz="2800" dirty="0" smtClean="0"/>
              <a:t>only.</a:t>
            </a:r>
          </a:p>
          <a:p>
            <a:pPr lvl="1" algn="l" rtl="0"/>
            <a:r>
              <a:rPr lang="en-US" sz="2800" dirty="0" smtClean="0">
                <a:solidFill>
                  <a:srgbClr val="FF0000"/>
                </a:solidFill>
              </a:rPr>
              <a:t>Stage </a:t>
            </a:r>
            <a:r>
              <a:rPr lang="en-US" sz="2800" dirty="0">
                <a:solidFill>
                  <a:srgbClr val="FF0000"/>
                </a:solidFill>
              </a:rPr>
              <a:t>2 = </a:t>
            </a:r>
            <a:r>
              <a:rPr lang="en-US" sz="2800" dirty="0"/>
              <a:t>a little out of the basement membrane (variable per </a:t>
            </a:r>
            <a:r>
              <a:rPr lang="en-US" sz="2800" dirty="0" smtClean="0"/>
              <a:t>cancer).</a:t>
            </a:r>
          </a:p>
          <a:p>
            <a:pPr lvl="1" algn="l" rtl="0"/>
            <a:r>
              <a:rPr lang="en-US" sz="2800" dirty="0" smtClean="0">
                <a:solidFill>
                  <a:srgbClr val="FF0000"/>
                </a:solidFill>
              </a:rPr>
              <a:t>Stage </a:t>
            </a:r>
            <a:r>
              <a:rPr lang="en-US" sz="2800" dirty="0">
                <a:solidFill>
                  <a:srgbClr val="FF0000"/>
                </a:solidFill>
              </a:rPr>
              <a:t>3 = </a:t>
            </a:r>
            <a:r>
              <a:rPr lang="en-US" sz="2800" dirty="0"/>
              <a:t>a little more out from the basement membrane (variable per </a:t>
            </a:r>
            <a:r>
              <a:rPr lang="en-US" sz="2800" dirty="0" smtClean="0"/>
              <a:t>cancer).</a:t>
            </a:r>
          </a:p>
          <a:p>
            <a:pPr lvl="1" algn="l" rtl="0"/>
            <a:r>
              <a:rPr lang="en-US" sz="2800" dirty="0" smtClean="0">
                <a:solidFill>
                  <a:srgbClr val="FF0000"/>
                </a:solidFill>
              </a:rPr>
              <a:t>Stage </a:t>
            </a:r>
            <a:r>
              <a:rPr lang="en-US" sz="2800" dirty="0">
                <a:solidFill>
                  <a:srgbClr val="FF0000"/>
                </a:solidFill>
              </a:rPr>
              <a:t>4 = </a:t>
            </a:r>
            <a:r>
              <a:rPr lang="en-US" sz="2800" dirty="0"/>
              <a:t>Metastasis.</a:t>
            </a:r>
            <a:endParaRPr lang="ar-SA" sz="2800" dirty="0"/>
          </a:p>
        </p:txBody>
      </p:sp>
    </p:spTree>
    <p:extLst>
      <p:ext uri="{BB962C8B-B14F-4D97-AF65-F5344CB8AC3E}">
        <p14:creationId xmlns:p14="http://schemas.microsoft.com/office/powerpoint/2010/main" val="948362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16345"/>
            <a:ext cx="7696200" cy="7426587"/>
          </a:xfrm>
          <a:prstGeom prst="rect">
            <a:avLst/>
          </a:prstGeom>
        </p:spPr>
      </p:pic>
    </p:spTree>
    <p:extLst>
      <p:ext uri="{BB962C8B-B14F-4D97-AF65-F5344CB8AC3E}">
        <p14:creationId xmlns:p14="http://schemas.microsoft.com/office/powerpoint/2010/main" val="3360332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marL="0" indent="0" algn="l" rtl="0">
              <a:buNone/>
            </a:pPr>
            <a:r>
              <a:rPr lang="en-US" dirty="0">
                <a:solidFill>
                  <a:srgbClr val="FF0000"/>
                </a:solidFill>
              </a:rPr>
              <a:t>Overexpression of </a:t>
            </a:r>
            <a:r>
              <a:rPr lang="en-US" b="1" dirty="0">
                <a:solidFill>
                  <a:srgbClr val="FF0000"/>
                </a:solidFill>
              </a:rPr>
              <a:t>miRNAs</a:t>
            </a:r>
            <a:r>
              <a:rPr lang="en-US" dirty="0"/>
              <a:t> can contribute to </a:t>
            </a:r>
            <a:r>
              <a:rPr lang="en-US" b="1" dirty="0"/>
              <a:t>carcinogenesis</a:t>
            </a:r>
            <a:r>
              <a:rPr lang="en-US" dirty="0"/>
              <a:t> by reducing the expression of tumor </a:t>
            </a:r>
            <a:r>
              <a:rPr lang="en-US" dirty="0" smtClean="0"/>
              <a:t>suppressors, while </a:t>
            </a:r>
            <a:r>
              <a:rPr lang="en-US" dirty="0"/>
              <a:t>deletion or loss of expression of miRNAs can </a:t>
            </a:r>
            <a:r>
              <a:rPr lang="en-US" dirty="0" smtClean="0"/>
              <a:t>lead to </a:t>
            </a:r>
            <a:r>
              <a:rPr lang="en-US" dirty="0"/>
              <a:t>overexpression of proto-oncogenes</a:t>
            </a:r>
            <a:r>
              <a:rPr lang="en-US" dirty="0" smtClean="0"/>
              <a:t>.</a:t>
            </a:r>
            <a:endParaRPr lang="en-US" b="1" dirty="0" smtClean="0">
              <a:solidFill>
                <a:srgbClr val="FF0000"/>
              </a:solidFill>
            </a:endParaRPr>
          </a:p>
          <a:p>
            <a:pPr marL="514350" indent="-514350" algn="l" rtl="0">
              <a:buFont typeface="+mj-lt"/>
              <a:buAutoNum type="arabicPeriod"/>
            </a:pPr>
            <a:r>
              <a:rPr lang="en-US" b="1" dirty="0" smtClean="0">
                <a:solidFill>
                  <a:srgbClr val="FF0000"/>
                </a:solidFill>
              </a:rPr>
              <a:t>Wilms</a:t>
            </a:r>
            <a:r>
              <a:rPr lang="en-US" b="1" dirty="0">
                <a:solidFill>
                  <a:srgbClr val="FF0000"/>
                </a:solidFill>
              </a:rPr>
              <a:t>' </a:t>
            </a:r>
            <a:r>
              <a:rPr lang="en-US" b="1" dirty="0" smtClean="0">
                <a:solidFill>
                  <a:srgbClr val="FF0000"/>
                </a:solidFill>
              </a:rPr>
              <a:t>tumor</a:t>
            </a:r>
            <a:r>
              <a:rPr lang="en-US" dirty="0" smtClean="0"/>
              <a:t>: is </a:t>
            </a:r>
            <a:r>
              <a:rPr lang="en-US" dirty="0"/>
              <a:t>a </a:t>
            </a:r>
            <a:r>
              <a:rPr lang="en-US" dirty="0" smtClean="0">
                <a:solidFill>
                  <a:srgbClr val="FF0000"/>
                </a:solidFill>
              </a:rPr>
              <a:t>cancer</a:t>
            </a:r>
            <a:r>
              <a:rPr lang="en-US" dirty="0"/>
              <a:t> of the </a:t>
            </a:r>
            <a:r>
              <a:rPr lang="en-US" dirty="0" smtClean="0">
                <a:solidFill>
                  <a:srgbClr val="FF0000"/>
                </a:solidFill>
              </a:rPr>
              <a:t>kidneys</a:t>
            </a:r>
            <a:r>
              <a:rPr lang="en-US" dirty="0" smtClean="0"/>
              <a:t> that </a:t>
            </a:r>
            <a:r>
              <a:rPr lang="en-US" dirty="0"/>
              <a:t>typically occurs in </a:t>
            </a:r>
            <a:r>
              <a:rPr lang="en-US" dirty="0">
                <a:solidFill>
                  <a:srgbClr val="FF0000"/>
                </a:solidFill>
              </a:rPr>
              <a:t>children</a:t>
            </a:r>
            <a:r>
              <a:rPr lang="en-US" dirty="0"/>
              <a:t>, rarely </a:t>
            </a:r>
            <a:r>
              <a:rPr lang="en-US" dirty="0" smtClean="0"/>
              <a:t>in adults.</a:t>
            </a:r>
            <a:r>
              <a:rPr lang="en-US" dirty="0"/>
              <a:t> It is named after Dr Max Wilms, the German </a:t>
            </a:r>
            <a:r>
              <a:rPr lang="en-US" dirty="0" smtClean="0"/>
              <a:t>surgeon.</a:t>
            </a:r>
          </a:p>
          <a:p>
            <a:pPr marL="514350" indent="-514350" algn="l" rtl="0">
              <a:buFont typeface="+mj-lt"/>
              <a:buAutoNum type="arabicPeriod"/>
            </a:pPr>
            <a:r>
              <a:rPr lang="en-US" dirty="0" smtClean="0"/>
              <a:t>????: mass </a:t>
            </a:r>
            <a:r>
              <a:rPr lang="en-US" dirty="0"/>
              <a:t>consisting of </a:t>
            </a:r>
            <a:r>
              <a:rPr lang="en-US" b="1" dirty="0">
                <a:solidFill>
                  <a:srgbClr val="FF0000"/>
                </a:solidFill>
              </a:rPr>
              <a:t>disorganized</a:t>
            </a:r>
            <a:r>
              <a:rPr lang="en-US" dirty="0"/>
              <a:t> </a:t>
            </a:r>
            <a:r>
              <a:rPr lang="en-US" dirty="0" smtClean="0"/>
              <a:t>tissue.</a:t>
            </a:r>
          </a:p>
          <a:p>
            <a:pPr marL="514350" indent="-514350" algn="l" rtl="0">
              <a:buFont typeface="+mj-lt"/>
              <a:buAutoNum type="arabicPeriod"/>
            </a:pPr>
            <a:r>
              <a:rPr lang="en-US" dirty="0" smtClean="0"/>
              <a:t> </a:t>
            </a:r>
            <a:r>
              <a:rPr lang="en-US" b="1" dirty="0" smtClean="0">
                <a:solidFill>
                  <a:srgbClr val="FF0000"/>
                </a:solidFill>
              </a:rPr>
              <a:t>Choristoma</a:t>
            </a:r>
            <a:r>
              <a:rPr lang="en-US" dirty="0" smtClean="0"/>
              <a:t>:</a:t>
            </a:r>
          </a:p>
          <a:p>
            <a:pPr marL="514350" indent="-514350" algn="l" rtl="0">
              <a:buFont typeface="+mj-lt"/>
              <a:buAutoNum type="arabicPeriod"/>
            </a:pPr>
            <a:r>
              <a:rPr lang="en-US" b="1" dirty="0" smtClean="0">
                <a:solidFill>
                  <a:srgbClr val="FF0000"/>
                </a:solidFill>
              </a:rPr>
              <a:t>4 exceptions</a:t>
            </a:r>
            <a:r>
              <a:rPr lang="en-US" dirty="0" smtClean="0"/>
              <a:t>:</a:t>
            </a:r>
          </a:p>
          <a:p>
            <a:pPr marL="514350" indent="-514350" algn="l" rtl="0">
              <a:buFont typeface="+mj-lt"/>
              <a:buAutoNum type="arabicPeriod"/>
            </a:pPr>
            <a:r>
              <a:rPr lang="en-US" b="1" dirty="0">
                <a:solidFill>
                  <a:srgbClr val="FF0000"/>
                </a:solidFill>
              </a:rPr>
              <a:t>Hematogenous</a:t>
            </a:r>
            <a:r>
              <a:rPr lang="en-US" dirty="0">
                <a:solidFill>
                  <a:srgbClr val="FF0000"/>
                </a:solidFill>
              </a:rPr>
              <a:t> </a:t>
            </a:r>
            <a:r>
              <a:rPr lang="en-US" dirty="0" smtClean="0"/>
              <a:t>spread:</a:t>
            </a:r>
          </a:p>
          <a:p>
            <a:pPr marL="514350" indent="-514350" algn="l" rtl="0">
              <a:buFont typeface="+mj-lt"/>
              <a:buAutoNum type="arabicPeriod"/>
            </a:pPr>
            <a:r>
              <a:rPr lang="en-US" b="1" dirty="0" smtClean="0">
                <a:solidFill>
                  <a:srgbClr val="FF0000"/>
                </a:solidFill>
              </a:rPr>
              <a:t>Radiation</a:t>
            </a:r>
            <a:r>
              <a:rPr lang="en-US" dirty="0" smtClean="0"/>
              <a:t> &amp; cancer:</a:t>
            </a:r>
          </a:p>
          <a:p>
            <a:pPr marL="514350" indent="-514350" algn="l" rtl="0">
              <a:buFont typeface="+mj-lt"/>
              <a:buAutoNum type="arabicPeriod"/>
            </a:pPr>
            <a:endParaRPr lang="en-US" dirty="0" smtClean="0"/>
          </a:p>
        </p:txBody>
      </p:sp>
    </p:spTree>
    <p:extLst>
      <p:ext uri="{BB962C8B-B14F-4D97-AF65-F5344CB8AC3E}">
        <p14:creationId xmlns:p14="http://schemas.microsoft.com/office/powerpoint/2010/main" val="326476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ircle(in)">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marL="514350" indent="-514350" algn="l" rtl="0">
              <a:buFont typeface="+mj-lt"/>
              <a:buAutoNum type="arabicPeriod" startAt="7"/>
            </a:pPr>
            <a:r>
              <a:rPr lang="en-US" b="1" dirty="0" smtClean="0">
                <a:solidFill>
                  <a:srgbClr val="FF0000"/>
                </a:solidFill>
              </a:rPr>
              <a:t>Microbes &amp; site </a:t>
            </a:r>
            <a:r>
              <a:rPr lang="en-US" dirty="0" smtClean="0"/>
              <a:t>of tumors:</a:t>
            </a:r>
          </a:p>
          <a:p>
            <a:pPr marL="514350" indent="-514350" algn="l" rtl="0">
              <a:buFont typeface="+mj-lt"/>
              <a:buAutoNum type="arabicPeriod" startAt="7"/>
            </a:pPr>
            <a:r>
              <a:rPr lang="en-US" b="1" dirty="0" err="1">
                <a:solidFill>
                  <a:srgbClr val="FF0000"/>
                </a:solidFill>
              </a:rPr>
              <a:t>P</a:t>
            </a:r>
            <a:r>
              <a:rPr lang="en-US" b="1" dirty="0" err="1" smtClean="0">
                <a:solidFill>
                  <a:srgbClr val="FF0000"/>
                </a:solidFill>
              </a:rPr>
              <a:t>h</a:t>
            </a:r>
            <a:r>
              <a:rPr lang="en-US" b="1" dirty="0" smtClean="0">
                <a:solidFill>
                  <a:srgbClr val="FF0000"/>
                </a:solidFill>
              </a:rPr>
              <a:t> &amp; c-MYC </a:t>
            </a:r>
            <a:r>
              <a:rPr lang="en-US" dirty="0" smtClean="0"/>
              <a:t>translocations:</a:t>
            </a:r>
          </a:p>
          <a:p>
            <a:pPr marL="514350" indent="-514350" algn="l" rtl="0">
              <a:buFont typeface="+mj-lt"/>
              <a:buAutoNum type="arabicPeriod" startAt="7"/>
            </a:pPr>
            <a:r>
              <a:rPr lang="en-US" b="1" dirty="0">
                <a:solidFill>
                  <a:srgbClr val="FF0000"/>
                </a:solidFill>
              </a:rPr>
              <a:t>Vinyl </a:t>
            </a:r>
            <a:r>
              <a:rPr lang="en-US" b="1" dirty="0" smtClean="0">
                <a:solidFill>
                  <a:srgbClr val="FF0000"/>
                </a:solidFill>
              </a:rPr>
              <a:t>chloride</a:t>
            </a:r>
            <a:r>
              <a:rPr lang="en-US" dirty="0" smtClean="0"/>
              <a:t>: </a:t>
            </a:r>
            <a:r>
              <a:rPr lang="en-US" dirty="0"/>
              <a:t>colorless compound is an important industrial chemical chiefly </a:t>
            </a:r>
            <a:r>
              <a:rPr lang="en-US" dirty="0" smtClean="0"/>
              <a:t>used, </a:t>
            </a:r>
            <a:r>
              <a:rPr lang="en-US" dirty="0" smtClean="0">
                <a:solidFill>
                  <a:srgbClr val="FF0000"/>
                </a:solidFill>
              </a:rPr>
              <a:t>hepatotoxicity</a:t>
            </a:r>
            <a:r>
              <a:rPr lang="en-US" dirty="0" smtClean="0"/>
              <a:t> leading to </a:t>
            </a:r>
            <a:r>
              <a:rPr lang="en-US" sz="3300" dirty="0" smtClean="0">
                <a:solidFill>
                  <a:srgbClr val="FF0000"/>
                </a:solidFill>
              </a:rPr>
              <a:t>angiosarcoma</a:t>
            </a:r>
            <a:r>
              <a:rPr lang="en-US" dirty="0" smtClean="0"/>
              <a:t>.</a:t>
            </a:r>
          </a:p>
          <a:p>
            <a:pPr marL="514350" indent="-514350" algn="l" rtl="0">
              <a:buFont typeface="+mj-lt"/>
              <a:buAutoNum type="arabicPeriod" startAt="7"/>
            </a:pPr>
            <a:r>
              <a:rPr lang="en-US" b="1" dirty="0" smtClean="0">
                <a:solidFill>
                  <a:srgbClr val="FF0000"/>
                </a:solidFill>
              </a:rPr>
              <a:t>Naphthylamine</a:t>
            </a:r>
            <a:r>
              <a:rPr lang="en-US" dirty="0" smtClean="0"/>
              <a:t>: 2 types, </a:t>
            </a:r>
            <a:r>
              <a:rPr lang="en-US" dirty="0"/>
              <a:t> aromatic amine what once was used to make azo dyes. It is a </a:t>
            </a:r>
            <a:r>
              <a:rPr lang="en-US" dirty="0" smtClean="0"/>
              <a:t>known carcinogen</a:t>
            </a:r>
            <a:r>
              <a:rPr lang="en-US" dirty="0"/>
              <a:t> and has largely been replaced by less toxic </a:t>
            </a:r>
            <a:r>
              <a:rPr lang="en-US" dirty="0" smtClean="0"/>
              <a:t>compound. </a:t>
            </a:r>
            <a:r>
              <a:rPr lang="en-US" b="1" dirty="0">
                <a:solidFill>
                  <a:srgbClr val="FF0000"/>
                </a:solidFill>
              </a:rPr>
              <a:t>2-Naphthylamine</a:t>
            </a:r>
            <a:r>
              <a:rPr lang="en-US" dirty="0"/>
              <a:t> is found in </a:t>
            </a:r>
            <a:r>
              <a:rPr lang="en-US" dirty="0">
                <a:solidFill>
                  <a:srgbClr val="FF0000"/>
                </a:solidFill>
              </a:rPr>
              <a:t>cigarette smoke </a:t>
            </a:r>
            <a:r>
              <a:rPr lang="en-US" dirty="0"/>
              <a:t>and suspected to contribute to the development of </a:t>
            </a:r>
            <a:r>
              <a:rPr lang="en-US" dirty="0">
                <a:solidFill>
                  <a:srgbClr val="FF0000"/>
                </a:solidFill>
              </a:rPr>
              <a:t>bladder </a:t>
            </a:r>
            <a:r>
              <a:rPr lang="en-US" dirty="0" smtClean="0">
                <a:solidFill>
                  <a:srgbClr val="FF0000"/>
                </a:solidFill>
              </a:rPr>
              <a:t>cancer</a:t>
            </a:r>
            <a:r>
              <a:rPr lang="en-US" dirty="0" smtClean="0"/>
              <a:t>.</a:t>
            </a:r>
            <a:endParaRPr lang="en-US" dirty="0"/>
          </a:p>
          <a:p>
            <a:pPr marL="514350" indent="-514350" algn="l" rtl="0">
              <a:buFont typeface="+mj-lt"/>
              <a:buAutoNum type="arabicPeriod" startAt="7"/>
            </a:pPr>
            <a:r>
              <a:rPr lang="en-US" dirty="0" smtClean="0"/>
              <a:t> </a:t>
            </a:r>
            <a:r>
              <a:rPr lang="en-US" b="1" dirty="0" err="1">
                <a:solidFill>
                  <a:srgbClr val="FF0000"/>
                </a:solidFill>
              </a:rPr>
              <a:t>Rb</a:t>
            </a:r>
            <a:r>
              <a:rPr lang="en-US" b="1" dirty="0">
                <a:solidFill>
                  <a:srgbClr val="FF0000"/>
                </a:solidFill>
              </a:rPr>
              <a:t> gene </a:t>
            </a:r>
            <a:r>
              <a:rPr lang="en-US" dirty="0"/>
              <a:t>on chromosome </a:t>
            </a:r>
            <a:r>
              <a:rPr lang="en-US" dirty="0" smtClean="0"/>
              <a:t>13 &amp; </a:t>
            </a:r>
            <a:r>
              <a:rPr lang="en-US" b="1" dirty="0" smtClean="0">
                <a:solidFill>
                  <a:srgbClr val="FF0000"/>
                </a:solidFill>
              </a:rPr>
              <a:t>TP53</a:t>
            </a:r>
            <a:r>
              <a:rPr lang="en-US" dirty="0" smtClean="0"/>
              <a:t> gene </a:t>
            </a:r>
            <a:r>
              <a:rPr lang="en-US" dirty="0" err="1" smtClean="0"/>
              <a:t>ch</a:t>
            </a:r>
            <a:r>
              <a:rPr lang="en-US" dirty="0" smtClean="0"/>
              <a:t> 17p:</a:t>
            </a:r>
          </a:p>
          <a:p>
            <a:pPr marL="514350" indent="-514350" algn="l" rtl="0">
              <a:buFont typeface="+mj-lt"/>
              <a:buAutoNum type="arabicPeriod" startAt="7"/>
            </a:pPr>
            <a:r>
              <a:rPr lang="en-US" b="1" dirty="0">
                <a:solidFill>
                  <a:srgbClr val="FF0000"/>
                </a:solidFill>
              </a:rPr>
              <a:t>Adenomatous polyposis coli</a:t>
            </a:r>
            <a:r>
              <a:rPr lang="en-US" dirty="0">
                <a:solidFill>
                  <a:srgbClr val="FF0000"/>
                </a:solidFill>
              </a:rPr>
              <a:t> (APC</a:t>
            </a:r>
            <a:r>
              <a:rPr lang="en-US" dirty="0" smtClean="0">
                <a:solidFill>
                  <a:srgbClr val="FF0000"/>
                </a:solidFill>
              </a:rPr>
              <a:t>): </a:t>
            </a:r>
            <a:r>
              <a:rPr lang="en-US" dirty="0"/>
              <a:t> result in </a:t>
            </a:r>
            <a:r>
              <a:rPr lang="en-US" b="1" dirty="0" smtClean="0"/>
              <a:t>familial </a:t>
            </a:r>
            <a:r>
              <a:rPr lang="en-US" b="1" dirty="0"/>
              <a:t>adenomatous polyposis</a:t>
            </a:r>
            <a:r>
              <a:rPr lang="en-US" dirty="0"/>
              <a:t> (</a:t>
            </a:r>
            <a:r>
              <a:rPr lang="en-US" b="1" dirty="0" smtClean="0"/>
              <a:t>FAP) which are three </a:t>
            </a:r>
            <a:r>
              <a:rPr lang="en-US" b="1" dirty="0" smtClean="0"/>
              <a:t>types, </a:t>
            </a:r>
            <a:r>
              <a:rPr lang="en-US" b="1" dirty="0" smtClean="0"/>
              <a:t>here (APC mutation) the </a:t>
            </a:r>
            <a:r>
              <a:rPr lang="en-US" b="1" dirty="0" smtClean="0"/>
              <a:t>dominant </a:t>
            </a:r>
            <a:r>
              <a:rPr lang="en-US" b="1" dirty="0" smtClean="0"/>
              <a:t>type, </a:t>
            </a:r>
            <a:r>
              <a:rPr lang="en-US" b="1" dirty="0" smtClean="0"/>
              <a:t>like NF2, contact inhibitor</a:t>
            </a:r>
            <a:r>
              <a:rPr lang="en-US" dirty="0" smtClean="0"/>
              <a:t>) &amp; then colorectal cancer, </a:t>
            </a:r>
            <a:r>
              <a:rPr lang="en-US" dirty="0"/>
              <a:t> beta-catenin, is controlled by the APC protein </a:t>
            </a:r>
            <a:r>
              <a:rPr lang="en-US" dirty="0" smtClean="0"/>
              <a:t>(</a:t>
            </a:r>
            <a:r>
              <a:rPr lang="en-US" dirty="0" err="1" smtClean="0"/>
              <a:t>Wnt</a:t>
            </a:r>
            <a:r>
              <a:rPr lang="en-US" dirty="0" smtClean="0"/>
              <a:t> </a:t>
            </a:r>
            <a:r>
              <a:rPr lang="en-US" dirty="0"/>
              <a:t>signaling pathway). </a:t>
            </a:r>
            <a:endParaRPr lang="en-US" dirty="0" smtClean="0"/>
          </a:p>
          <a:p>
            <a:pPr marL="514350" indent="-514350" algn="l" rtl="0">
              <a:buFont typeface="+mj-lt"/>
              <a:buAutoNum type="arabicPeriod" startAt="7"/>
            </a:pPr>
            <a:endParaRPr lang="ar-SA" dirty="0"/>
          </a:p>
        </p:txBody>
      </p:sp>
    </p:spTree>
    <p:extLst>
      <p:ext uri="{BB962C8B-B14F-4D97-AF65-F5344CB8AC3E}">
        <p14:creationId xmlns:p14="http://schemas.microsoft.com/office/powerpoint/2010/main" val="420725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heel(1)">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10000"/>
          </a:bodyPr>
          <a:lstStyle/>
          <a:p>
            <a:pPr marL="514350" indent="-514350" algn="l" rtl="0">
              <a:buFont typeface="+mj-lt"/>
              <a:buAutoNum type="arabicPeriod" startAt="13"/>
            </a:pPr>
            <a:r>
              <a:rPr lang="en-US" b="1" dirty="0" smtClean="0">
                <a:solidFill>
                  <a:srgbClr val="FF0000"/>
                </a:solidFill>
              </a:rPr>
              <a:t>Grading </a:t>
            </a:r>
            <a:r>
              <a:rPr lang="en-US" b="1" dirty="0">
                <a:solidFill>
                  <a:srgbClr val="FF0000"/>
                </a:solidFill>
              </a:rPr>
              <a:t>and </a:t>
            </a:r>
            <a:r>
              <a:rPr lang="en-US" b="1" dirty="0" smtClean="0">
                <a:solidFill>
                  <a:srgbClr val="FF0000"/>
                </a:solidFill>
              </a:rPr>
              <a:t>staging</a:t>
            </a:r>
            <a:r>
              <a:rPr lang="en-US" b="1" dirty="0" smtClean="0"/>
              <a:t>:</a:t>
            </a:r>
            <a:r>
              <a:rPr lang="en-US" dirty="0"/>
              <a:t> </a:t>
            </a:r>
            <a:endParaRPr lang="en-US" dirty="0" smtClean="0"/>
          </a:p>
          <a:p>
            <a:pPr marL="514350" indent="-514350" algn="l" rtl="0">
              <a:buFont typeface="+mj-lt"/>
              <a:buAutoNum type="arabicPeriod" startAt="13"/>
            </a:pPr>
            <a:r>
              <a:rPr lang="en-US" b="1" dirty="0">
                <a:solidFill>
                  <a:srgbClr val="FF0000"/>
                </a:solidFill>
              </a:rPr>
              <a:t>T</a:t>
            </a:r>
            <a:r>
              <a:rPr lang="en-US" b="1" dirty="0" smtClean="0">
                <a:solidFill>
                  <a:srgbClr val="FF0000"/>
                </a:solidFill>
              </a:rPr>
              <a:t>umor markers </a:t>
            </a:r>
            <a:r>
              <a:rPr lang="en-US" dirty="0" smtClean="0"/>
              <a:t>&amp; uses:</a:t>
            </a:r>
          </a:p>
          <a:p>
            <a:pPr marL="514350" indent="-514350" algn="l" rtl="0">
              <a:buFont typeface="+mj-lt"/>
              <a:buAutoNum type="arabicPeriod" startAt="13"/>
            </a:pPr>
            <a:r>
              <a:rPr lang="en-US" b="1" dirty="0">
                <a:solidFill>
                  <a:srgbClr val="FF0000"/>
                </a:solidFill>
              </a:rPr>
              <a:t>C</a:t>
            </a:r>
            <a:r>
              <a:rPr lang="en-US" b="1" dirty="0" smtClean="0">
                <a:solidFill>
                  <a:srgbClr val="FF0000"/>
                </a:solidFill>
              </a:rPr>
              <a:t>arcinoembryonic </a:t>
            </a:r>
            <a:r>
              <a:rPr lang="en-US" b="1" dirty="0">
                <a:solidFill>
                  <a:srgbClr val="FF0000"/>
                </a:solidFill>
              </a:rPr>
              <a:t>antigen (CEA</a:t>
            </a:r>
            <a:r>
              <a:rPr lang="en-US" b="1" dirty="0" smtClean="0">
                <a:solidFill>
                  <a:srgbClr val="FF0000"/>
                </a:solidFill>
              </a:rPr>
              <a:t>): </a:t>
            </a:r>
            <a:r>
              <a:rPr lang="en-US" dirty="0" err="1"/>
              <a:t>glycosyl</a:t>
            </a:r>
            <a:r>
              <a:rPr lang="en-US" dirty="0"/>
              <a:t> </a:t>
            </a:r>
            <a:r>
              <a:rPr lang="en-US" dirty="0" err="1"/>
              <a:t>phosphatidyl</a:t>
            </a:r>
            <a:r>
              <a:rPr lang="en-US" dirty="0"/>
              <a:t> inositol (GPI) cell surface anchored glycoproteins whose specialized </a:t>
            </a:r>
            <a:r>
              <a:rPr lang="en-US" dirty="0" err="1"/>
              <a:t>sialofucosylated</a:t>
            </a:r>
            <a:r>
              <a:rPr lang="en-US" dirty="0"/>
              <a:t> </a:t>
            </a:r>
            <a:r>
              <a:rPr lang="en-US" dirty="0" err="1"/>
              <a:t>glycoforms</a:t>
            </a:r>
            <a:r>
              <a:rPr lang="en-US" dirty="0"/>
              <a:t> serve as functional </a:t>
            </a:r>
            <a:r>
              <a:rPr lang="en-US" dirty="0">
                <a:solidFill>
                  <a:srgbClr val="FF0000"/>
                </a:solidFill>
              </a:rPr>
              <a:t>colon carcinoma L-selectin and E-selectin ligands</a:t>
            </a:r>
            <a:r>
              <a:rPr lang="en-US" dirty="0"/>
              <a:t>, which may be critical to the metastatic dissemination of colon carcinoma </a:t>
            </a:r>
            <a:r>
              <a:rPr lang="en-US" dirty="0" smtClean="0"/>
              <a:t>cells.</a:t>
            </a:r>
          </a:p>
          <a:p>
            <a:pPr marL="514350" indent="-514350" algn="l" rtl="0">
              <a:buFont typeface="+mj-lt"/>
              <a:buAutoNum type="arabicPeriod" startAt="13"/>
            </a:pPr>
            <a:r>
              <a:rPr lang="en-US" b="1" dirty="0" smtClean="0">
                <a:solidFill>
                  <a:srgbClr val="FF0000"/>
                </a:solidFill>
              </a:rPr>
              <a:t>Alpha-fetoprotein</a:t>
            </a:r>
            <a:r>
              <a:rPr lang="en-US" b="1" dirty="0" smtClean="0"/>
              <a:t>: </a:t>
            </a:r>
            <a:r>
              <a:rPr lang="en-US" dirty="0"/>
              <a:t> produced by the yolk sac and the liver during fetal </a:t>
            </a:r>
            <a:r>
              <a:rPr lang="en-US" dirty="0" smtClean="0"/>
              <a:t>development, elevated in </a:t>
            </a:r>
            <a:r>
              <a:rPr lang="en-US" dirty="0" smtClean="0">
                <a:solidFill>
                  <a:srgbClr val="FF0000"/>
                </a:solidFill>
              </a:rPr>
              <a:t>many conditions, like liver cancer </a:t>
            </a:r>
            <a:r>
              <a:rPr lang="en-US" dirty="0" smtClean="0"/>
              <a:t>and pregnancy.</a:t>
            </a:r>
          </a:p>
          <a:p>
            <a:pPr marL="514350" indent="-514350" algn="l" rtl="0">
              <a:buFont typeface="+mj-lt"/>
              <a:buAutoNum type="arabicPeriod" startAt="13"/>
            </a:pPr>
            <a:r>
              <a:rPr lang="en-US" b="1" dirty="0">
                <a:solidFill>
                  <a:srgbClr val="FF0000"/>
                </a:solidFill>
              </a:rPr>
              <a:t>Cancer cachexia</a:t>
            </a:r>
            <a:r>
              <a:rPr lang="en-US" dirty="0"/>
              <a:t>.</a:t>
            </a:r>
            <a:endParaRPr lang="en-US" dirty="0" smtClean="0"/>
          </a:p>
        </p:txBody>
      </p:sp>
    </p:spTree>
    <p:extLst>
      <p:ext uri="{BB962C8B-B14F-4D97-AF65-F5344CB8AC3E}">
        <p14:creationId xmlns:p14="http://schemas.microsoft.com/office/powerpoint/2010/main" val="17112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mph" presetSubtype="0" fill="hold" nodeType="clickEffect">
                                  <p:stCondLst>
                                    <p:cond delay="0"/>
                                  </p:stCondLst>
                                  <p:childTnLst>
                                    <p:animClr clrSpc="hsl" dir="cw">
                                      <p:cBhvr override="childStyle">
                                        <p:cTn id="16" dur="500" fill="hold"/>
                                        <p:tgtEl>
                                          <p:spTgt spid="3">
                                            <p:txEl>
                                              <p:pRg st="3" end="3"/>
                                            </p:txEl>
                                          </p:spTgt>
                                        </p:tgtEl>
                                        <p:attrNameLst>
                                          <p:attrName>style.color</p:attrName>
                                        </p:attrNameLst>
                                      </p:cBhvr>
                                      <p:by>
                                        <p:hsl h="0" s="12549" l="25098"/>
                                      </p:by>
                                    </p:animClr>
                                    <p:animClr clrSpc="hsl" dir="cw">
                                      <p:cBhvr>
                                        <p:cTn id="17" dur="500" fill="hold"/>
                                        <p:tgtEl>
                                          <p:spTgt spid="3">
                                            <p:txEl>
                                              <p:pRg st="3" end="3"/>
                                            </p:txEl>
                                          </p:spTgt>
                                        </p:tgtEl>
                                        <p:attrNameLst>
                                          <p:attrName>fillcolor</p:attrName>
                                        </p:attrNameLst>
                                      </p:cBhvr>
                                      <p:by>
                                        <p:hsl h="0" s="12549" l="25098"/>
                                      </p:by>
                                    </p:animClr>
                                    <p:animClr clrSpc="hsl" dir="cw">
                                      <p:cBhvr>
                                        <p:cTn id="18" dur="500" fill="hold"/>
                                        <p:tgtEl>
                                          <p:spTgt spid="3">
                                            <p:txEl>
                                              <p:pRg st="3" end="3"/>
                                            </p:txEl>
                                          </p:spTgt>
                                        </p:tgtEl>
                                        <p:attrNameLst>
                                          <p:attrName>stroke.color</p:attrName>
                                        </p:attrNameLst>
                                      </p:cBhvr>
                                      <p:by>
                                        <p:hsl h="0" s="12549" l="25098"/>
                                      </p:by>
                                    </p:animClr>
                                    <p:set>
                                      <p:cBhvr>
                                        <p:cTn id="19" dur="500" fill="hold"/>
                                        <p:tgtEl>
                                          <p:spTgt spid="3">
                                            <p:txEl>
                                              <p:pRg st="3" end="3"/>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3" presetClass="emph" presetSubtype="2" fill="hold" nodeType="clickEffect">
                                  <p:stCondLst>
                                    <p:cond delay="0"/>
                                  </p:stCondLst>
                                  <p:childTnLst>
                                    <p:animClr clrSpc="rgb" dir="cw">
                                      <p:cBhvr override="childStyle">
                                        <p:cTn id="23" dur="2000" fill="hold"/>
                                        <p:tgtEl>
                                          <p:spTgt spid="3">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698" y="177800"/>
            <a:ext cx="11830434" cy="6426200"/>
          </a:xfrm>
        </p:spPr>
      </p:pic>
    </p:spTree>
    <p:extLst>
      <p:ext uri="{BB962C8B-B14F-4D97-AF65-F5344CB8AC3E}">
        <p14:creationId xmlns:p14="http://schemas.microsoft.com/office/powerpoint/2010/main" val="1863476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anose="020B0604020202020204" pitchFamily="34" charset="0"/>
              </a:rPr>
              <a:t/>
            </a:r>
            <a:br>
              <a:rPr kumimoji="0" lang="ar-SA" sz="1800" b="0" i="0" u="none" strike="noStrike" cap="none" normalizeH="0" baseline="0" smtClean="0">
                <a:ln>
                  <a:noFill/>
                </a:ln>
                <a:solidFill>
                  <a:schemeClr val="tx1"/>
                </a:solidFill>
                <a:effectLst/>
                <a:latin typeface="Arial" panose="020B0604020202020204" pitchFamily="34" charset="0"/>
              </a:rPr>
            </a:br>
            <a:endParaRPr kumimoji="0" lang="ar-SA" sz="1800" b="0" i="0" u="none" strike="noStrike" cap="none" normalizeH="0" baseline="0" smtClean="0">
              <a:ln>
                <a:noFill/>
              </a:ln>
              <a:solidFill>
                <a:schemeClr val="tx1"/>
              </a:solidFill>
              <a:effectLst/>
              <a:latin typeface="Arial" panose="020B0604020202020204" pitchFamily="34" charset="0"/>
            </a:endParaRPr>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285" y="317500"/>
            <a:ext cx="12014949" cy="5524501"/>
          </a:xfrm>
        </p:spPr>
      </p:pic>
    </p:spTree>
    <p:extLst>
      <p:ext uri="{BB962C8B-B14F-4D97-AF65-F5344CB8AC3E}">
        <p14:creationId xmlns:p14="http://schemas.microsoft.com/office/powerpoint/2010/main" val="4007423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2300" y="0"/>
            <a:ext cx="10922000" cy="6816230"/>
          </a:xfrm>
        </p:spPr>
      </p:pic>
    </p:spTree>
    <p:extLst>
      <p:ext uri="{BB962C8B-B14F-4D97-AF65-F5344CB8AC3E}">
        <p14:creationId xmlns:p14="http://schemas.microsoft.com/office/powerpoint/2010/main" val="687570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4300" y="114975"/>
            <a:ext cx="7035800" cy="6713553"/>
          </a:xfrm>
        </p:spPr>
      </p:pic>
    </p:spTree>
    <p:extLst>
      <p:ext uri="{BB962C8B-B14F-4D97-AF65-F5344CB8AC3E}">
        <p14:creationId xmlns:p14="http://schemas.microsoft.com/office/powerpoint/2010/main" val="122577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b="1" dirty="0" smtClean="0"/>
              <a:t>Pathology</a:t>
            </a:r>
            <a:endParaRPr lang="ar-SA" b="1" dirty="0"/>
          </a:p>
        </p:txBody>
      </p:sp>
      <p:sp>
        <p:nvSpPr>
          <p:cNvPr id="5" name="عنصر نائب للمحتوى 4"/>
          <p:cNvSpPr>
            <a:spLocks noGrp="1"/>
          </p:cNvSpPr>
          <p:nvPr>
            <p:ph idx="1"/>
          </p:nvPr>
        </p:nvSpPr>
        <p:spPr/>
        <p:txBody>
          <a:bodyPr>
            <a:normAutofit/>
          </a:bodyPr>
          <a:lstStyle/>
          <a:p>
            <a:pPr algn="l" rtl="0"/>
            <a:r>
              <a:rPr lang="en-US" b="1" dirty="0"/>
              <a:t>Fellowship of RCPA for Medical </a:t>
            </a:r>
            <a:r>
              <a:rPr lang="en-US" b="1" dirty="0" smtClean="0"/>
              <a:t>Graduates (apart from diplomas):</a:t>
            </a:r>
            <a:r>
              <a:rPr lang="en-US" b="1" dirty="0"/>
              <a:t>  </a:t>
            </a:r>
          </a:p>
          <a:p>
            <a:pPr lvl="1" algn="l" rtl="0">
              <a:buFont typeface="Wingdings" panose="05000000000000000000" pitchFamily="2" charset="2"/>
              <a:buChar char="Ø"/>
            </a:pPr>
            <a:r>
              <a:rPr lang="en-US" b="1" dirty="0"/>
              <a:t>Anatomical </a:t>
            </a:r>
            <a:r>
              <a:rPr lang="en-US" b="1" dirty="0" smtClean="0"/>
              <a:t>Pathology: (SP/HP), (in NA other clinical pathology).</a:t>
            </a:r>
            <a:endParaRPr lang="en-US" b="1" dirty="0"/>
          </a:p>
          <a:p>
            <a:pPr lvl="1" algn="l" rtl="0">
              <a:buFont typeface="Wingdings" panose="05000000000000000000" pitchFamily="2" charset="2"/>
              <a:buChar char="Ø"/>
            </a:pPr>
            <a:r>
              <a:rPr lang="en-US" b="1" dirty="0"/>
              <a:t>Chemical </a:t>
            </a:r>
            <a:r>
              <a:rPr lang="en-US" b="1" dirty="0" smtClean="0"/>
              <a:t>Pathology (BC, MC,…).</a:t>
            </a:r>
            <a:endParaRPr lang="en-US" b="1" dirty="0"/>
          </a:p>
          <a:p>
            <a:pPr lvl="1" algn="l" rtl="0">
              <a:buFont typeface="Wingdings" panose="05000000000000000000" pitchFamily="2" charset="2"/>
              <a:buChar char="Ø"/>
            </a:pPr>
            <a:r>
              <a:rPr lang="en-US" b="1" dirty="0"/>
              <a:t>Clinical </a:t>
            </a:r>
            <a:r>
              <a:rPr lang="en-US" b="1" dirty="0" smtClean="0"/>
              <a:t>Pathology.</a:t>
            </a:r>
            <a:endParaRPr lang="en-US" b="1" dirty="0"/>
          </a:p>
          <a:p>
            <a:pPr lvl="1" algn="l" rtl="0">
              <a:buFont typeface="Wingdings" panose="05000000000000000000" pitchFamily="2" charset="2"/>
              <a:buChar char="Ø"/>
            </a:pPr>
            <a:r>
              <a:rPr lang="en-US" b="1" dirty="0"/>
              <a:t>Forensic </a:t>
            </a:r>
            <a:r>
              <a:rPr lang="en-US" b="1" dirty="0" smtClean="0"/>
              <a:t>Pathology.</a:t>
            </a:r>
            <a:endParaRPr lang="en-US" b="1" dirty="0"/>
          </a:p>
          <a:p>
            <a:pPr lvl="1" algn="l" rtl="0">
              <a:buFont typeface="Wingdings" panose="05000000000000000000" pitchFamily="2" charset="2"/>
              <a:buChar char="Ø"/>
            </a:pPr>
            <a:r>
              <a:rPr lang="en-US" b="1" dirty="0"/>
              <a:t>General </a:t>
            </a:r>
            <a:r>
              <a:rPr lang="en-US" b="1" dirty="0" smtClean="0"/>
              <a:t>Pathology.</a:t>
            </a:r>
            <a:endParaRPr lang="en-US" b="1" dirty="0"/>
          </a:p>
          <a:p>
            <a:pPr lvl="1" algn="l" rtl="0">
              <a:buFont typeface="Wingdings" panose="05000000000000000000" pitchFamily="2" charset="2"/>
              <a:buChar char="Ø"/>
            </a:pPr>
            <a:r>
              <a:rPr lang="en-US" b="1" dirty="0"/>
              <a:t>Genetic </a:t>
            </a:r>
            <a:r>
              <a:rPr lang="en-US" b="1" dirty="0" smtClean="0"/>
              <a:t>Pathology.</a:t>
            </a:r>
            <a:endParaRPr lang="en-US" b="1" dirty="0"/>
          </a:p>
          <a:p>
            <a:pPr lvl="1" algn="l" rtl="0">
              <a:buFont typeface="Wingdings" panose="05000000000000000000" pitchFamily="2" charset="2"/>
              <a:buChar char="Ø"/>
            </a:pPr>
            <a:r>
              <a:rPr lang="en-US" b="1" dirty="0" err="1" smtClean="0"/>
              <a:t>Haematology</a:t>
            </a:r>
            <a:r>
              <a:rPr lang="en-US" b="1" dirty="0" smtClean="0"/>
              <a:t>.</a:t>
            </a:r>
            <a:endParaRPr lang="en-US" b="1" dirty="0"/>
          </a:p>
          <a:p>
            <a:pPr lvl="1" algn="l" rtl="0">
              <a:buFont typeface="Wingdings" panose="05000000000000000000" pitchFamily="2" charset="2"/>
              <a:buChar char="Ø"/>
            </a:pPr>
            <a:r>
              <a:rPr lang="en-US" b="1" dirty="0" smtClean="0"/>
              <a:t>Immunopathology.</a:t>
            </a:r>
            <a:endParaRPr lang="en-US" b="1" dirty="0"/>
          </a:p>
          <a:p>
            <a:pPr lvl="1" algn="l" rtl="0">
              <a:buFont typeface="Wingdings" panose="05000000000000000000" pitchFamily="2" charset="2"/>
              <a:buChar char="Ø"/>
            </a:pPr>
            <a:r>
              <a:rPr lang="en-US" b="1" dirty="0" smtClean="0"/>
              <a:t>Microbiology.</a:t>
            </a:r>
            <a:endParaRPr lang="en-US" b="1" dirty="0"/>
          </a:p>
          <a:p>
            <a:pPr algn="l" rtl="0"/>
            <a:endParaRPr lang="ar-SA" dirty="0"/>
          </a:p>
        </p:txBody>
      </p:sp>
    </p:spTree>
    <p:extLst>
      <p:ext uri="{BB962C8B-B14F-4D97-AF65-F5344CB8AC3E}">
        <p14:creationId xmlns:p14="http://schemas.microsoft.com/office/powerpoint/2010/main" val="3856234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293</Words>
  <Application>Microsoft Office PowerPoint</Application>
  <PresentationFormat>ملء الشاشة</PresentationFormat>
  <Paragraphs>60</Paragraphs>
  <Slides>17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17</vt:i4>
      </vt:variant>
    </vt:vector>
  </HeadingPairs>
  <TitlesOfParts>
    <vt:vector size="23" baseType="lpstr">
      <vt:lpstr>Arial</vt:lpstr>
      <vt:lpstr>Calibri</vt:lpstr>
      <vt:lpstr>Calibri Light</vt:lpstr>
      <vt:lpstr>Times New Roman</vt:lpstr>
      <vt:lpstr>Wingdings</vt:lpstr>
      <vt:lpstr>نسق Office</vt:lpstr>
      <vt:lpstr>Extra Slides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Pathology</vt:lpstr>
      <vt:lpstr>Hematology &amp; Immunology</vt:lpstr>
      <vt:lpstr>KSF Pathology Programs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Slides</dc:title>
  <dc:creator>OSAMAH T. KHOJAH</dc:creator>
  <cp:lastModifiedBy>OSAMAH T. KHOJAH</cp:lastModifiedBy>
  <cp:revision>5</cp:revision>
  <dcterms:created xsi:type="dcterms:W3CDTF">2015-11-01T20:49:26Z</dcterms:created>
  <dcterms:modified xsi:type="dcterms:W3CDTF">2015-11-07T17:37:15Z</dcterms:modified>
</cp:coreProperties>
</file>