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notesMasterIdLst>
    <p:notesMasterId r:id="rId214"/>
  </p:notesMasterIdLst>
  <p:sldIdLst>
    <p:sldId id="764" r:id="rId2"/>
    <p:sldId id="256" r:id="rId3"/>
    <p:sldId id="257" r:id="rId4"/>
    <p:sldId id="772" r:id="rId5"/>
    <p:sldId id="773" r:id="rId6"/>
    <p:sldId id="774" r:id="rId7"/>
    <p:sldId id="775" r:id="rId8"/>
    <p:sldId id="776" r:id="rId9"/>
    <p:sldId id="777" r:id="rId10"/>
    <p:sldId id="765" r:id="rId11"/>
    <p:sldId id="780" r:id="rId12"/>
    <p:sldId id="778" r:id="rId13"/>
    <p:sldId id="307" r:id="rId14"/>
    <p:sldId id="779" r:id="rId15"/>
    <p:sldId id="783" r:id="rId16"/>
    <p:sldId id="785" r:id="rId17"/>
    <p:sldId id="784" r:id="rId18"/>
    <p:sldId id="787" r:id="rId19"/>
    <p:sldId id="786" r:id="rId20"/>
    <p:sldId id="788" r:id="rId21"/>
    <p:sldId id="528" r:id="rId22"/>
    <p:sldId id="789" r:id="rId23"/>
    <p:sldId id="790" r:id="rId24"/>
    <p:sldId id="527" r:id="rId25"/>
    <p:sldId id="258" r:id="rId26"/>
    <p:sldId id="259" r:id="rId27"/>
    <p:sldId id="287" r:id="rId28"/>
    <p:sldId id="781" r:id="rId29"/>
    <p:sldId id="782" r:id="rId30"/>
    <p:sldId id="260" r:id="rId31"/>
    <p:sldId id="288" r:id="rId32"/>
    <p:sldId id="682" r:id="rId33"/>
    <p:sldId id="793" r:id="rId34"/>
    <p:sldId id="803" r:id="rId35"/>
    <p:sldId id="804" r:id="rId36"/>
    <p:sldId id="805" r:id="rId37"/>
    <p:sldId id="261" r:id="rId38"/>
    <p:sldId id="811" r:id="rId39"/>
    <p:sldId id="289" r:id="rId40"/>
    <p:sldId id="794" r:id="rId41"/>
    <p:sldId id="795" r:id="rId42"/>
    <p:sldId id="807" r:id="rId43"/>
    <p:sldId id="262" r:id="rId44"/>
    <p:sldId id="290" r:id="rId45"/>
    <p:sldId id="796" r:id="rId46"/>
    <p:sldId id="798" r:id="rId47"/>
    <p:sldId id="797" r:id="rId48"/>
    <p:sldId id="800" r:id="rId49"/>
    <p:sldId id="799" r:id="rId50"/>
    <p:sldId id="801" r:id="rId51"/>
    <p:sldId id="802" r:id="rId52"/>
    <p:sldId id="809" r:id="rId53"/>
    <p:sldId id="263" r:id="rId54"/>
    <p:sldId id="291" r:id="rId55"/>
    <p:sldId id="810" r:id="rId56"/>
    <p:sldId id="812" r:id="rId57"/>
    <p:sldId id="685" r:id="rId58"/>
    <p:sldId id="296" r:id="rId59"/>
    <p:sldId id="301" r:id="rId60"/>
    <p:sldId id="556" r:id="rId61"/>
    <p:sldId id="813" r:id="rId62"/>
    <p:sldId id="555" r:id="rId63"/>
    <p:sldId id="565" r:id="rId64"/>
    <p:sldId id="814" r:id="rId65"/>
    <p:sldId id="815" r:id="rId66"/>
    <p:sldId id="534" r:id="rId67"/>
    <p:sldId id="537" r:id="rId68"/>
    <p:sldId id="743" r:id="rId69"/>
    <p:sldId id="550" r:id="rId70"/>
    <p:sldId id="563" r:id="rId71"/>
    <p:sldId id="817" r:id="rId72"/>
    <p:sldId id="818" r:id="rId73"/>
    <p:sldId id="745" r:id="rId74"/>
    <p:sldId id="819" r:id="rId75"/>
    <p:sldId id="888" r:id="rId76"/>
    <p:sldId id="890" r:id="rId77"/>
    <p:sldId id="891" r:id="rId78"/>
    <p:sldId id="892" r:id="rId79"/>
    <p:sldId id="893" r:id="rId80"/>
    <p:sldId id="894" r:id="rId81"/>
    <p:sldId id="895" r:id="rId82"/>
    <p:sldId id="896" r:id="rId83"/>
    <p:sldId id="897" r:id="rId84"/>
    <p:sldId id="898" r:id="rId85"/>
    <p:sldId id="899" r:id="rId86"/>
    <p:sldId id="900" r:id="rId87"/>
    <p:sldId id="901" r:id="rId88"/>
    <p:sldId id="902" r:id="rId89"/>
    <p:sldId id="903" r:id="rId90"/>
    <p:sldId id="904" r:id="rId91"/>
    <p:sldId id="905" r:id="rId92"/>
    <p:sldId id="906" r:id="rId93"/>
    <p:sldId id="907" r:id="rId94"/>
    <p:sldId id="908" r:id="rId95"/>
    <p:sldId id="909" r:id="rId96"/>
    <p:sldId id="910" r:id="rId97"/>
    <p:sldId id="911" r:id="rId98"/>
    <p:sldId id="912" r:id="rId99"/>
    <p:sldId id="913" r:id="rId100"/>
    <p:sldId id="914" r:id="rId101"/>
    <p:sldId id="915" r:id="rId102"/>
    <p:sldId id="916" r:id="rId103"/>
    <p:sldId id="917" r:id="rId104"/>
    <p:sldId id="918" r:id="rId105"/>
    <p:sldId id="919" r:id="rId106"/>
    <p:sldId id="920" r:id="rId107"/>
    <p:sldId id="921" r:id="rId108"/>
    <p:sldId id="922" r:id="rId109"/>
    <p:sldId id="923" r:id="rId110"/>
    <p:sldId id="924" r:id="rId111"/>
    <p:sldId id="925" r:id="rId112"/>
    <p:sldId id="926" r:id="rId113"/>
    <p:sldId id="927" r:id="rId114"/>
    <p:sldId id="928" r:id="rId115"/>
    <p:sldId id="930" r:id="rId116"/>
    <p:sldId id="931" r:id="rId117"/>
    <p:sldId id="932" r:id="rId118"/>
    <p:sldId id="933" r:id="rId119"/>
    <p:sldId id="934" r:id="rId120"/>
    <p:sldId id="935" r:id="rId121"/>
    <p:sldId id="936" r:id="rId122"/>
    <p:sldId id="937" r:id="rId123"/>
    <p:sldId id="938" r:id="rId124"/>
    <p:sldId id="939" r:id="rId125"/>
    <p:sldId id="940" r:id="rId126"/>
    <p:sldId id="941" r:id="rId127"/>
    <p:sldId id="942" r:id="rId128"/>
    <p:sldId id="943" r:id="rId129"/>
    <p:sldId id="944" r:id="rId130"/>
    <p:sldId id="945" r:id="rId131"/>
    <p:sldId id="946" r:id="rId132"/>
    <p:sldId id="947" r:id="rId133"/>
    <p:sldId id="948" r:id="rId134"/>
    <p:sldId id="949" r:id="rId135"/>
    <p:sldId id="950" r:id="rId136"/>
    <p:sldId id="951" r:id="rId137"/>
    <p:sldId id="952" r:id="rId138"/>
    <p:sldId id="953" r:id="rId139"/>
    <p:sldId id="954" r:id="rId140"/>
    <p:sldId id="955" r:id="rId141"/>
    <p:sldId id="956" r:id="rId142"/>
    <p:sldId id="957" r:id="rId143"/>
    <p:sldId id="958" r:id="rId144"/>
    <p:sldId id="959" r:id="rId145"/>
    <p:sldId id="960" r:id="rId146"/>
    <p:sldId id="1030" r:id="rId147"/>
    <p:sldId id="1031" r:id="rId148"/>
    <p:sldId id="963" r:id="rId149"/>
    <p:sldId id="964" r:id="rId150"/>
    <p:sldId id="965" r:id="rId151"/>
    <p:sldId id="966" r:id="rId152"/>
    <p:sldId id="967" r:id="rId153"/>
    <p:sldId id="968" r:id="rId154"/>
    <p:sldId id="969" r:id="rId155"/>
    <p:sldId id="970" r:id="rId156"/>
    <p:sldId id="971" r:id="rId157"/>
    <p:sldId id="972" r:id="rId158"/>
    <p:sldId id="973" r:id="rId159"/>
    <p:sldId id="975" r:id="rId160"/>
    <p:sldId id="976" r:id="rId161"/>
    <p:sldId id="977" r:id="rId162"/>
    <p:sldId id="978" r:id="rId163"/>
    <p:sldId id="979" r:id="rId164"/>
    <p:sldId id="980" r:id="rId165"/>
    <p:sldId id="981" r:id="rId166"/>
    <p:sldId id="982" r:id="rId167"/>
    <p:sldId id="983" r:id="rId168"/>
    <p:sldId id="984" r:id="rId169"/>
    <p:sldId id="985" r:id="rId170"/>
    <p:sldId id="986" r:id="rId171"/>
    <p:sldId id="987" r:id="rId172"/>
    <p:sldId id="988" r:id="rId173"/>
    <p:sldId id="989" r:id="rId174"/>
    <p:sldId id="990" r:id="rId175"/>
    <p:sldId id="991" r:id="rId176"/>
    <p:sldId id="992" r:id="rId177"/>
    <p:sldId id="993" r:id="rId178"/>
    <p:sldId id="994" r:id="rId179"/>
    <p:sldId id="995" r:id="rId180"/>
    <p:sldId id="996" r:id="rId181"/>
    <p:sldId id="997" r:id="rId182"/>
    <p:sldId id="998" r:id="rId183"/>
    <p:sldId id="999" r:id="rId184"/>
    <p:sldId id="1000" r:id="rId185"/>
    <p:sldId id="1001" r:id="rId186"/>
    <p:sldId id="1002" r:id="rId187"/>
    <p:sldId id="1003" r:id="rId188"/>
    <p:sldId id="1004" r:id="rId189"/>
    <p:sldId id="1005" r:id="rId190"/>
    <p:sldId id="1006" r:id="rId191"/>
    <p:sldId id="1007" r:id="rId192"/>
    <p:sldId id="1008" r:id="rId193"/>
    <p:sldId id="1009" r:id="rId194"/>
    <p:sldId id="1010" r:id="rId195"/>
    <p:sldId id="1011" r:id="rId196"/>
    <p:sldId id="1012" r:id="rId197"/>
    <p:sldId id="1013" r:id="rId198"/>
    <p:sldId id="1014" r:id="rId199"/>
    <p:sldId id="1015" r:id="rId200"/>
    <p:sldId id="1016" r:id="rId201"/>
    <p:sldId id="1017" r:id="rId202"/>
    <p:sldId id="1018" r:id="rId203"/>
    <p:sldId id="1019" r:id="rId204"/>
    <p:sldId id="1020" r:id="rId205"/>
    <p:sldId id="1021" r:id="rId206"/>
    <p:sldId id="1022" r:id="rId207"/>
    <p:sldId id="1023" r:id="rId208"/>
    <p:sldId id="1024" r:id="rId209"/>
    <p:sldId id="1025" r:id="rId210"/>
    <p:sldId id="1026" r:id="rId211"/>
    <p:sldId id="1027" r:id="rId212"/>
    <p:sldId id="1028" r:id="rId213"/>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FF"/>
    <a:srgbClr val="FF99FF"/>
    <a:srgbClr val="66FF33"/>
    <a:srgbClr val="61279B"/>
    <a:srgbClr val="EB41EF"/>
    <a:srgbClr val="3CE498"/>
    <a:srgbClr val="0033CC"/>
    <a:srgbClr val="1801A3"/>
    <a:srgbClr val="8F255A"/>
    <a:srgbClr val="4D1F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307" autoAdjust="0"/>
    <p:restoredTop sz="92031" autoAdjust="0"/>
  </p:normalViewPr>
  <p:slideViewPr>
    <p:cSldViewPr>
      <p:cViewPr varScale="1">
        <p:scale>
          <a:sx n="54" d="100"/>
          <a:sy n="54" d="100"/>
        </p:scale>
        <p:origin x="72" y="6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6" Type="http://schemas.openxmlformats.org/officeDocument/2006/relationships/viewProps" Target="viewProps.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notesMaster" Target="notesMasters/notes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presProps" Target="pres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3FBCCC52-77A1-4264-AC2C-972304A3701A}" type="datetimeFigureOut">
              <a:rPr lang="en-US" smtClean="0"/>
              <a:pPr/>
              <a:t>9/1/2015</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A760D0CF-7A23-4EA1-97A0-297F96E92A08}" type="slidenum">
              <a:rPr lang="en-US" smtClean="0"/>
              <a:pPr/>
              <a:t>‹#›</a:t>
            </a:fld>
            <a:endParaRPr lang="en-US"/>
          </a:p>
        </p:txBody>
      </p:sp>
    </p:spTree>
    <p:extLst>
      <p:ext uri="{BB962C8B-B14F-4D97-AF65-F5344CB8AC3E}">
        <p14:creationId xmlns:p14="http://schemas.microsoft.com/office/powerpoint/2010/main" val="3533508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1</a:t>
            </a:fld>
            <a:endParaRPr lang="en-US"/>
          </a:p>
        </p:txBody>
      </p:sp>
    </p:spTree>
    <p:extLst>
      <p:ext uri="{BB962C8B-B14F-4D97-AF65-F5344CB8AC3E}">
        <p14:creationId xmlns:p14="http://schemas.microsoft.com/office/powerpoint/2010/main" val="1684597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endParaRPr lang="en-US" sz="500" smtClean="0">
              <a:latin typeface="Arial Unicode MS" pitchFamily="34" charset="-128"/>
            </a:endParaRPr>
          </a:p>
        </p:txBody>
      </p:sp>
    </p:spTree>
    <p:extLst>
      <p:ext uri="{BB962C8B-B14F-4D97-AF65-F5344CB8AC3E}">
        <p14:creationId xmlns:p14="http://schemas.microsoft.com/office/powerpoint/2010/main" val="4280950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65</a:t>
            </a:fld>
            <a:endParaRPr lang="en-US"/>
          </a:p>
        </p:txBody>
      </p:sp>
    </p:spTree>
    <p:extLst>
      <p:ext uri="{BB962C8B-B14F-4D97-AF65-F5344CB8AC3E}">
        <p14:creationId xmlns:p14="http://schemas.microsoft.com/office/powerpoint/2010/main" val="766751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792CA0-7049-40A8-B82A-4C2DBE92DC07}" type="slidenum">
              <a:rPr lang="en-US"/>
              <a:pPr/>
              <a:t>67</a:t>
            </a:fld>
            <a:endParaRPr lang="en-US"/>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22074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7153FF-B4DF-4E2A-96A7-5C4E1E2C5705}" type="slidenum">
              <a:rPr lang="en-US"/>
              <a:pPr/>
              <a:t>69</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05127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p:spPr>
        <p:txBody>
          <a:bodyPr/>
          <a:lstStyle/>
          <a:p>
            <a:endParaRPr lang="en-US" dirty="0" smtClean="0"/>
          </a:p>
        </p:txBody>
      </p:sp>
      <p:sp>
        <p:nvSpPr>
          <p:cNvPr id="376836" name="Slide Number Placeholder 3"/>
          <p:cNvSpPr>
            <a:spLocks noGrp="1"/>
          </p:cNvSpPr>
          <p:nvPr>
            <p:ph type="sldNum" sz="quarter"/>
          </p:nvPr>
        </p:nvSpPr>
        <p:spPr>
          <a:noFill/>
        </p:spPr>
        <p:txBody>
          <a:bodyPr/>
          <a:lstStyle/>
          <a:p>
            <a:fld id="{6C81121E-0C02-454E-B9BB-42225620B868}" type="slidenum">
              <a:rPr lang="en-GB" smtClean="0"/>
              <a:pPr/>
              <a:t>90</a:t>
            </a:fld>
            <a:endParaRPr lang="en-GB" smtClean="0"/>
          </a:p>
        </p:txBody>
      </p:sp>
    </p:spTree>
    <p:extLst>
      <p:ext uri="{BB962C8B-B14F-4D97-AF65-F5344CB8AC3E}">
        <p14:creationId xmlns:p14="http://schemas.microsoft.com/office/powerpoint/2010/main" val="632324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0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5D55023-EAF1-4308-9098-5EDC1506B60F}" type="slidenum">
              <a:rPr lang="en-US"/>
              <a:pPr fontAlgn="base">
                <a:spcBef>
                  <a:spcPct val="0"/>
                </a:spcBef>
                <a:spcAft>
                  <a:spcPct val="0"/>
                </a:spcAft>
              </a:pPr>
              <a:t>95</a:t>
            </a:fld>
            <a:endParaRPr lang="en-US"/>
          </a:p>
        </p:txBody>
      </p:sp>
    </p:spTree>
    <p:extLst>
      <p:ext uri="{BB962C8B-B14F-4D97-AF65-F5344CB8AC3E}">
        <p14:creationId xmlns:p14="http://schemas.microsoft.com/office/powerpoint/2010/main" val="3928733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headEnd/>
            <a:tailEnd/>
          </a:ln>
        </p:spPr>
      </p:sp>
      <p:sp>
        <p:nvSpPr>
          <p:cNvPr id="3307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30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EFEA3D3-6BB4-4C93-9838-8BF0153B53A5}" type="slidenum">
              <a:rPr lang="en-US"/>
              <a:pPr fontAlgn="base">
                <a:spcBef>
                  <a:spcPct val="0"/>
                </a:spcBef>
                <a:spcAft>
                  <a:spcPct val="0"/>
                </a:spcAft>
              </a:pPr>
              <a:t>105</a:t>
            </a:fld>
            <a:endParaRPr lang="en-US"/>
          </a:p>
        </p:txBody>
      </p:sp>
    </p:spTree>
    <p:extLst>
      <p:ext uri="{BB962C8B-B14F-4D97-AF65-F5344CB8AC3E}">
        <p14:creationId xmlns:p14="http://schemas.microsoft.com/office/powerpoint/2010/main" val="3668883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2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7F76F47-A5FD-4188-A029-C65DC61FEF70}" type="slidenum">
              <a:rPr lang="en-US"/>
              <a:pPr fontAlgn="base">
                <a:spcBef>
                  <a:spcPct val="0"/>
                </a:spcBef>
                <a:spcAft>
                  <a:spcPct val="0"/>
                </a:spcAft>
              </a:pPr>
              <a:t>106</a:t>
            </a:fld>
            <a:endParaRPr lang="en-US"/>
          </a:p>
        </p:txBody>
      </p:sp>
    </p:spTree>
    <p:extLst>
      <p:ext uri="{BB962C8B-B14F-4D97-AF65-F5344CB8AC3E}">
        <p14:creationId xmlns:p14="http://schemas.microsoft.com/office/powerpoint/2010/main" val="15098699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8AAAC9-3B14-458A-9A44-CFB182B710E0}" type="slidenum">
              <a:rPr lang="en-US"/>
              <a:pPr fontAlgn="base">
                <a:spcBef>
                  <a:spcPct val="0"/>
                </a:spcBef>
                <a:spcAft>
                  <a:spcPct val="0"/>
                </a:spcAft>
              </a:pPr>
              <a:t>112</a:t>
            </a:fld>
            <a:endParaRPr lang="en-US"/>
          </a:p>
        </p:txBody>
      </p:sp>
    </p:spTree>
    <p:extLst>
      <p:ext uri="{BB962C8B-B14F-4D97-AF65-F5344CB8AC3E}">
        <p14:creationId xmlns:p14="http://schemas.microsoft.com/office/powerpoint/2010/main" val="2243801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6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6A595D8-CBD9-4F51-83C5-C7BA48B85266}" type="slidenum">
              <a:rPr lang="en-US"/>
              <a:pPr fontAlgn="base">
                <a:spcBef>
                  <a:spcPct val="0"/>
                </a:spcBef>
                <a:spcAft>
                  <a:spcPct val="0"/>
                </a:spcAft>
              </a:pPr>
              <a:t>113</a:t>
            </a:fld>
            <a:endParaRPr lang="en-US"/>
          </a:p>
        </p:txBody>
      </p:sp>
    </p:spTree>
    <p:extLst>
      <p:ext uri="{BB962C8B-B14F-4D97-AF65-F5344CB8AC3E}">
        <p14:creationId xmlns:p14="http://schemas.microsoft.com/office/powerpoint/2010/main" val="147432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3</a:t>
            </a:fld>
            <a:endParaRPr lang="en-US"/>
          </a:p>
        </p:txBody>
      </p:sp>
    </p:spTree>
    <p:extLst>
      <p:ext uri="{BB962C8B-B14F-4D97-AF65-F5344CB8AC3E}">
        <p14:creationId xmlns:p14="http://schemas.microsoft.com/office/powerpoint/2010/main" val="14110325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Image Placeholder 1"/>
          <p:cNvSpPr>
            <a:spLocks noGrp="1" noRot="1" noChangeAspect="1" noTextEdit="1"/>
          </p:cNvSpPr>
          <p:nvPr>
            <p:ph type="sldImg"/>
          </p:nvPr>
        </p:nvSpPr>
        <p:spPr bwMode="auto">
          <a:noFill/>
          <a:ln>
            <a:solidFill>
              <a:srgbClr val="000000"/>
            </a:solidFill>
            <a:miter lim="800000"/>
            <a:headEnd/>
            <a:tailEnd/>
          </a:ln>
        </p:spPr>
      </p:sp>
      <p:sp>
        <p:nvSpPr>
          <p:cNvPr id="372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727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5DD0523-5482-4ECF-A1A3-098647588B61}" type="slidenum">
              <a:rPr lang="en-US" smtClean="0"/>
              <a:pPr fontAlgn="base">
                <a:spcBef>
                  <a:spcPct val="0"/>
                </a:spcBef>
                <a:spcAft>
                  <a:spcPct val="0"/>
                </a:spcAft>
                <a:defRPr/>
              </a:pPr>
              <a:t>117</a:t>
            </a:fld>
            <a:endParaRPr lang="en-US" smtClean="0"/>
          </a:p>
        </p:txBody>
      </p:sp>
    </p:spTree>
    <p:extLst>
      <p:ext uri="{BB962C8B-B14F-4D97-AF65-F5344CB8AC3E}">
        <p14:creationId xmlns:p14="http://schemas.microsoft.com/office/powerpoint/2010/main" val="3590279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2017303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bwMode="auto">
          <a:noFill/>
          <a:ln>
            <a:solidFill>
              <a:srgbClr val="000000"/>
            </a:solidFill>
            <a:miter lim="800000"/>
            <a:headEnd/>
            <a:tailEnd/>
          </a:ln>
        </p:spPr>
      </p:sp>
      <p:sp>
        <p:nvSpPr>
          <p:cNvPr id="373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3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48B5F71-0581-44A0-9BA8-4D93452CD827}" type="slidenum">
              <a:rPr lang="en-US"/>
              <a:pPr fontAlgn="base">
                <a:spcBef>
                  <a:spcPct val="0"/>
                </a:spcBef>
                <a:spcAft>
                  <a:spcPct val="0"/>
                </a:spcAft>
              </a:pPr>
              <a:t>122</a:t>
            </a:fld>
            <a:endParaRPr lang="en-US"/>
          </a:p>
        </p:txBody>
      </p:sp>
    </p:spTree>
    <p:extLst>
      <p:ext uri="{BB962C8B-B14F-4D97-AF65-F5344CB8AC3E}">
        <p14:creationId xmlns:p14="http://schemas.microsoft.com/office/powerpoint/2010/main" val="19915384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bwMode="auto">
          <a:noFill/>
          <a:ln>
            <a:solidFill>
              <a:srgbClr val="000000"/>
            </a:solidFill>
            <a:miter lim="800000"/>
            <a:headEnd/>
            <a:tailEnd/>
          </a:ln>
        </p:spPr>
      </p:sp>
      <p:sp>
        <p:nvSpPr>
          <p:cNvPr id="3758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58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1E55A48-4B78-47E1-ADAD-8197F7F46637}" type="slidenum">
              <a:rPr lang="en-US"/>
              <a:pPr fontAlgn="base">
                <a:spcBef>
                  <a:spcPct val="0"/>
                </a:spcBef>
                <a:spcAft>
                  <a:spcPct val="0"/>
                </a:spcAft>
              </a:pPr>
              <a:t>123</a:t>
            </a:fld>
            <a:endParaRPr lang="en-US"/>
          </a:p>
        </p:txBody>
      </p:sp>
    </p:spTree>
    <p:extLst>
      <p:ext uri="{BB962C8B-B14F-4D97-AF65-F5344CB8AC3E}">
        <p14:creationId xmlns:p14="http://schemas.microsoft.com/office/powerpoint/2010/main" val="795241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125</a:t>
            </a:fld>
            <a:endParaRPr lang="en-US"/>
          </a:p>
        </p:txBody>
      </p:sp>
    </p:spTree>
    <p:extLst>
      <p:ext uri="{BB962C8B-B14F-4D97-AF65-F5344CB8AC3E}">
        <p14:creationId xmlns:p14="http://schemas.microsoft.com/office/powerpoint/2010/main" val="25194278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00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2930F5B-64AA-4905-A985-B6748151A043}" type="slidenum">
              <a:rPr lang="en-US"/>
              <a:pPr fontAlgn="base">
                <a:spcBef>
                  <a:spcPct val="0"/>
                </a:spcBef>
                <a:spcAft>
                  <a:spcPct val="0"/>
                </a:spcAft>
              </a:pPr>
              <a:t>130</a:t>
            </a:fld>
            <a:endParaRPr lang="en-US"/>
          </a:p>
        </p:txBody>
      </p:sp>
    </p:spTree>
    <p:extLst>
      <p:ext uri="{BB962C8B-B14F-4D97-AF65-F5344CB8AC3E}">
        <p14:creationId xmlns:p14="http://schemas.microsoft.com/office/powerpoint/2010/main" val="17629684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bwMode="auto">
          <a:noFill/>
          <a:ln>
            <a:solidFill>
              <a:srgbClr val="000000"/>
            </a:solidFill>
            <a:miter lim="800000"/>
            <a:headEnd/>
            <a:tailEnd/>
          </a:ln>
        </p:spPr>
      </p:sp>
      <p:sp>
        <p:nvSpPr>
          <p:cNvPr id="3543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54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D4D8397-B4C0-465A-88F0-926AA7FA0DFD}" type="slidenum">
              <a:rPr lang="en-US"/>
              <a:pPr fontAlgn="base">
                <a:spcBef>
                  <a:spcPct val="0"/>
                </a:spcBef>
                <a:spcAft>
                  <a:spcPct val="0"/>
                </a:spcAft>
              </a:pPr>
              <a:t>132</a:t>
            </a:fld>
            <a:endParaRPr lang="en-US"/>
          </a:p>
        </p:txBody>
      </p:sp>
    </p:spTree>
    <p:extLst>
      <p:ext uri="{BB962C8B-B14F-4D97-AF65-F5344CB8AC3E}">
        <p14:creationId xmlns:p14="http://schemas.microsoft.com/office/powerpoint/2010/main" val="18194595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bwMode="auto">
          <a:noFill/>
          <a:ln>
            <a:solidFill>
              <a:srgbClr val="000000"/>
            </a:solidFill>
            <a:miter lim="800000"/>
            <a:headEnd/>
            <a:tailEnd/>
          </a:ln>
        </p:spPr>
      </p:sp>
      <p:sp>
        <p:nvSpPr>
          <p:cNvPr id="3522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52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1A1A7C9-9562-4781-9870-D3E8543B72D0}" type="slidenum">
              <a:rPr lang="en-US"/>
              <a:pPr fontAlgn="base">
                <a:spcBef>
                  <a:spcPct val="0"/>
                </a:spcBef>
                <a:spcAft>
                  <a:spcPct val="0"/>
                </a:spcAft>
              </a:pPr>
              <a:t>133</a:t>
            </a:fld>
            <a:endParaRPr lang="en-US"/>
          </a:p>
        </p:txBody>
      </p:sp>
    </p:spTree>
    <p:extLst>
      <p:ext uri="{BB962C8B-B14F-4D97-AF65-F5344CB8AC3E}">
        <p14:creationId xmlns:p14="http://schemas.microsoft.com/office/powerpoint/2010/main" val="12828671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bwMode="auto">
          <a:noFill/>
          <a:ln>
            <a:solidFill>
              <a:srgbClr val="000000"/>
            </a:solidFill>
            <a:miter lim="800000"/>
            <a:headEnd/>
            <a:tailEnd/>
          </a:ln>
        </p:spPr>
      </p:sp>
      <p:sp>
        <p:nvSpPr>
          <p:cNvPr id="3799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9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0098D3F-16F5-4FCE-99A5-ED407A0C0DC9}" type="slidenum">
              <a:rPr lang="en-US">
                <a:solidFill>
                  <a:prstClr val="black"/>
                </a:solidFill>
              </a:rPr>
              <a:pPr fontAlgn="base">
                <a:spcBef>
                  <a:spcPct val="0"/>
                </a:spcBef>
                <a:spcAft>
                  <a:spcPct val="0"/>
                </a:spcAft>
              </a:pPr>
              <a:t>137</a:t>
            </a:fld>
            <a:endParaRPr lang="en-US">
              <a:solidFill>
                <a:prstClr val="black"/>
              </a:solidFill>
            </a:endParaRPr>
          </a:p>
        </p:txBody>
      </p:sp>
    </p:spTree>
    <p:extLst>
      <p:ext uri="{BB962C8B-B14F-4D97-AF65-F5344CB8AC3E}">
        <p14:creationId xmlns:p14="http://schemas.microsoft.com/office/powerpoint/2010/main" val="8688615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B8880678-885A-4C4A-A6F7-6292DC225C13}" type="slidenum">
              <a:rPr lang="en-US"/>
              <a:pPr/>
              <a:t>138</a:t>
            </a:fld>
            <a:endParaRPr lang="en-US"/>
          </a:p>
        </p:txBody>
      </p:sp>
      <p:sp>
        <p:nvSpPr>
          <p:cNvPr id="28675" name="Rectangle 1"/>
          <p:cNvSpPr>
            <a:spLocks noGrp="1" noRot="1" noChangeAspect="1" noChangeArrowheads="1" noTextEdit="1"/>
          </p:cNvSpPr>
          <p:nvPr>
            <p:ph type="sldImg"/>
          </p:nvPr>
        </p:nvSpPr>
        <p:spPr>
          <a:ln>
            <a:noFill/>
          </a:ln>
        </p:spPr>
      </p:sp>
      <p:sp>
        <p:nvSpPr>
          <p:cNvPr id="28676" name="Rectangle 2"/>
          <p:cNvSpPr>
            <a:spLocks noGrp="1" noChangeArrowheads="1"/>
          </p:cNvSpPr>
          <p:nvPr>
            <p:ph type="body" idx="1"/>
          </p:nvPr>
        </p:nvSpPr>
        <p:spPr>
          <a:noFill/>
          <a:ln w="9525"/>
        </p:spPr>
        <p:txBody>
          <a:bodyPr/>
          <a:lstStyle/>
          <a:p>
            <a:endParaRPr lang="en-GB" smtClean="0"/>
          </a:p>
        </p:txBody>
      </p:sp>
    </p:spTree>
    <p:extLst>
      <p:ext uri="{BB962C8B-B14F-4D97-AF65-F5344CB8AC3E}">
        <p14:creationId xmlns:p14="http://schemas.microsoft.com/office/powerpoint/2010/main" val="1493781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8"/>
          <p:cNvSpPr>
            <a:spLocks noGrp="1" noChangeArrowheads="1"/>
          </p:cNvSpPr>
          <p:nvPr>
            <p:ph type="sldNum" sz="quarter"/>
          </p:nvPr>
        </p:nvSpPr>
        <p:spPr>
          <a:noFill/>
        </p:spPr>
        <p:txBody>
          <a:bodyPr/>
          <a:lstStyle/>
          <a:p>
            <a:pPr>
              <a:buFont typeface="Arial" pitchFamily="34" charset="0"/>
              <a:buNone/>
            </a:pPr>
            <a:fld id="{F52B8099-4208-476D-AFDB-D65E8ADC4AE4}" type="slidenum">
              <a:rPr lang="en-GB" smtClean="0">
                <a:latin typeface="Arial" pitchFamily="34" charset="0"/>
              </a:rPr>
              <a:pPr>
                <a:buFont typeface="Arial" pitchFamily="34" charset="0"/>
                <a:buNone/>
              </a:pPr>
              <a:t>21</a:t>
            </a:fld>
            <a:endParaRPr lang="en-GB" smtClean="0">
              <a:latin typeface="Arial" pitchFamily="34" charset="0"/>
            </a:endParaRPr>
          </a:p>
        </p:txBody>
      </p:sp>
      <p:sp>
        <p:nvSpPr>
          <p:cNvPr id="119811" name="Text Box 1"/>
          <p:cNvSpPr txBox="1">
            <a:spLocks noChangeArrowheads="1"/>
          </p:cNvSpPr>
          <p:nvPr/>
        </p:nvSpPr>
        <p:spPr bwMode="auto">
          <a:xfrm>
            <a:off x="1132946" y="744617"/>
            <a:ext cx="4531783" cy="3723084"/>
          </a:xfrm>
          <a:prstGeom prst="rect">
            <a:avLst/>
          </a:prstGeom>
          <a:solidFill>
            <a:srgbClr val="FFFFFF"/>
          </a:solidFill>
          <a:ln w="9360">
            <a:solidFill>
              <a:srgbClr val="000000"/>
            </a:solidFill>
            <a:miter lim="800000"/>
            <a:headEnd/>
            <a:tailEnd/>
          </a:ln>
        </p:spPr>
        <p:txBody>
          <a:bodyPr wrap="none" anchor="ctr"/>
          <a:lstStyle/>
          <a:p>
            <a:endParaRPr lang="en-US">
              <a:ea typeface="DejaVuSans" charset="0"/>
              <a:cs typeface="DejaVuSans" charset="0"/>
            </a:endParaRPr>
          </a:p>
        </p:txBody>
      </p:sp>
      <p:sp>
        <p:nvSpPr>
          <p:cNvPr id="119812" name="Rectangle 2"/>
          <p:cNvSpPr>
            <a:spLocks noGrp="1" noChangeArrowheads="1"/>
          </p:cNvSpPr>
          <p:nvPr>
            <p:ph type="body"/>
          </p:nvPr>
        </p:nvSpPr>
        <p:spPr>
          <a:xfrm>
            <a:off x="679768" y="4715907"/>
            <a:ext cx="5436567" cy="4467701"/>
          </a:xfrm>
          <a:noFill/>
          <a:ln/>
        </p:spPr>
        <p:txBody>
          <a:bodyPr wrap="none" anchor="ctr"/>
          <a:lstStyle/>
          <a:p>
            <a:endParaRPr lang="en-US" smtClean="0">
              <a:latin typeface="Times New Roman" pitchFamily="18" charset="0"/>
            </a:endParaRPr>
          </a:p>
        </p:txBody>
      </p:sp>
    </p:spTree>
    <p:extLst>
      <p:ext uri="{BB962C8B-B14F-4D97-AF65-F5344CB8AC3E}">
        <p14:creationId xmlns:p14="http://schemas.microsoft.com/office/powerpoint/2010/main" val="39747736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0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5949D6B-3736-4B98-A30C-C218F916FBF2}" type="slidenum">
              <a:rPr lang="en-US"/>
              <a:pPr fontAlgn="base">
                <a:spcBef>
                  <a:spcPct val="0"/>
                </a:spcBef>
                <a:spcAft>
                  <a:spcPct val="0"/>
                </a:spcAft>
              </a:pPr>
              <a:t>151</a:t>
            </a:fld>
            <a:endParaRPr lang="en-US"/>
          </a:p>
        </p:txBody>
      </p:sp>
    </p:spTree>
    <p:extLst>
      <p:ext uri="{BB962C8B-B14F-4D97-AF65-F5344CB8AC3E}">
        <p14:creationId xmlns:p14="http://schemas.microsoft.com/office/powerpoint/2010/main" val="20829428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ABF0A1E-A990-4336-A8EF-A448E6B38DEB}" type="slidenum">
              <a:rPr lang="en-US" smtClean="0"/>
              <a:pPr>
                <a:defRPr/>
              </a:pPr>
              <a:t>165</a:t>
            </a:fld>
            <a:endParaRPr lang="en-US" dirty="0"/>
          </a:p>
        </p:txBody>
      </p:sp>
    </p:spTree>
    <p:extLst>
      <p:ext uri="{BB962C8B-B14F-4D97-AF65-F5344CB8AC3E}">
        <p14:creationId xmlns:p14="http://schemas.microsoft.com/office/powerpoint/2010/main" val="40941427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8"/>
          <p:cNvSpPr>
            <a:spLocks noGrp="1" noChangeArrowheads="1"/>
          </p:cNvSpPr>
          <p:nvPr>
            <p:ph type="sldNum" sz="quarter"/>
          </p:nvPr>
        </p:nvSpPr>
        <p:spPr>
          <a:noFill/>
        </p:spPr>
        <p:txBody>
          <a:bodyPr/>
          <a:lstStyle/>
          <a:p>
            <a:fld id="{E0D3B492-1799-4D50-9504-E069194D539D}" type="slidenum">
              <a:rPr lang="en-GB" smtClean="0"/>
              <a:pPr/>
              <a:t>169</a:t>
            </a:fld>
            <a:endParaRPr lang="en-GB" smtClean="0"/>
          </a:p>
        </p:txBody>
      </p:sp>
      <p:sp>
        <p:nvSpPr>
          <p:cNvPr id="142339" name="Text Box 1"/>
          <p:cNvSpPr txBox="1">
            <a:spLocks noChangeArrowheads="1"/>
          </p:cNvSpPr>
          <p:nvPr/>
        </p:nvSpPr>
        <p:spPr bwMode="auto">
          <a:xfrm>
            <a:off x="1132946" y="744617"/>
            <a:ext cx="4531783" cy="3723084"/>
          </a:xfrm>
          <a:prstGeom prst="rect">
            <a:avLst/>
          </a:prstGeom>
          <a:solidFill>
            <a:srgbClr val="FFFFFF"/>
          </a:solidFill>
          <a:ln w="9360">
            <a:solidFill>
              <a:srgbClr val="000000"/>
            </a:solidFill>
            <a:miter lim="800000"/>
            <a:headEnd/>
            <a:tailEnd/>
          </a:ln>
        </p:spPr>
        <p:txBody>
          <a:bodyPr wrap="none" anchor="ctr"/>
          <a:lstStyle/>
          <a:p>
            <a:endParaRPr lang="en-US">
              <a:ea typeface="DejaVuSans" charset="0"/>
              <a:cs typeface="DejaVuSans" charset="0"/>
            </a:endParaRPr>
          </a:p>
        </p:txBody>
      </p:sp>
      <p:sp>
        <p:nvSpPr>
          <p:cNvPr id="142340" name="Text Box 2"/>
          <p:cNvSpPr>
            <a:spLocks noGrp="1" noChangeArrowheads="1"/>
          </p:cNvSpPr>
          <p:nvPr>
            <p:ph type="body"/>
          </p:nvPr>
        </p:nvSpPr>
        <p:spPr>
          <a:xfrm>
            <a:off x="679768" y="4715907"/>
            <a:ext cx="5438140" cy="4467701"/>
          </a:xfrm>
          <a:noFill/>
          <a:ln/>
        </p:spPr>
        <p:txBody>
          <a:bodyPr lIns="90000" tIns="46800" rIns="90000" bIns="46800"/>
          <a:lstStyle/>
          <a:p>
            <a:pPr eaLnBrk="1" hangingPunct="1">
              <a:lnSpc>
                <a:spcPct val="93000"/>
              </a:lnSpc>
              <a:spcBef>
                <a:spcPts val="450"/>
              </a:spcBef>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latin typeface="Arial" charset="0"/>
                <a:ea typeface="DejaVuSans" charset="0"/>
                <a:cs typeface="DejaVuSans" charset="0"/>
              </a:rPr>
              <a:t>Intradermal nevus</a:t>
            </a:r>
          </a:p>
        </p:txBody>
      </p:sp>
    </p:spTree>
    <p:extLst>
      <p:ext uri="{BB962C8B-B14F-4D97-AF65-F5344CB8AC3E}">
        <p14:creationId xmlns:p14="http://schemas.microsoft.com/office/powerpoint/2010/main" val="1595261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3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2E2890-4229-4F92-8BC5-84BF6AF18074}" type="slidenum">
              <a:rPr lang="en-US"/>
              <a:pPr fontAlgn="base">
                <a:spcBef>
                  <a:spcPct val="0"/>
                </a:spcBef>
                <a:spcAft>
                  <a:spcPct val="0"/>
                </a:spcAft>
              </a:pPr>
              <a:t>170</a:t>
            </a:fld>
            <a:endParaRPr lang="en-US"/>
          </a:p>
        </p:txBody>
      </p:sp>
    </p:spTree>
    <p:extLst>
      <p:ext uri="{BB962C8B-B14F-4D97-AF65-F5344CB8AC3E}">
        <p14:creationId xmlns:p14="http://schemas.microsoft.com/office/powerpoint/2010/main" val="42441762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4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394889-A929-4686-AA37-74A89D54538F}" type="slidenum">
              <a:rPr lang="en-US"/>
              <a:pPr fontAlgn="base">
                <a:spcBef>
                  <a:spcPct val="0"/>
                </a:spcBef>
                <a:spcAft>
                  <a:spcPct val="0"/>
                </a:spcAft>
              </a:pPr>
              <a:t>171</a:t>
            </a:fld>
            <a:endParaRPr lang="en-US"/>
          </a:p>
        </p:txBody>
      </p:sp>
    </p:spTree>
    <p:extLst>
      <p:ext uri="{BB962C8B-B14F-4D97-AF65-F5344CB8AC3E}">
        <p14:creationId xmlns:p14="http://schemas.microsoft.com/office/powerpoint/2010/main" val="18838474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Slide Image Placeholder 1"/>
          <p:cNvSpPr>
            <a:spLocks noGrp="1" noRot="1" noChangeAspect="1" noTextEdit="1"/>
          </p:cNvSpPr>
          <p:nvPr>
            <p:ph type="sldImg"/>
          </p:nvPr>
        </p:nvSpPr>
        <p:spPr bwMode="auto">
          <a:noFill/>
          <a:ln>
            <a:solidFill>
              <a:srgbClr val="000000"/>
            </a:solidFill>
            <a:miter lim="800000"/>
            <a:headEnd/>
            <a:tailEnd/>
          </a:ln>
        </p:spPr>
      </p:sp>
      <p:sp>
        <p:nvSpPr>
          <p:cNvPr id="411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11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B32C362-4916-4E1B-950F-87E7D4E1945E}" type="slidenum">
              <a:rPr lang="en-US"/>
              <a:pPr fontAlgn="base">
                <a:spcBef>
                  <a:spcPct val="0"/>
                </a:spcBef>
                <a:spcAft>
                  <a:spcPct val="0"/>
                </a:spcAft>
              </a:pPr>
              <a:t>173</a:t>
            </a:fld>
            <a:endParaRPr lang="en-US"/>
          </a:p>
        </p:txBody>
      </p:sp>
    </p:spTree>
    <p:extLst>
      <p:ext uri="{BB962C8B-B14F-4D97-AF65-F5344CB8AC3E}">
        <p14:creationId xmlns:p14="http://schemas.microsoft.com/office/powerpoint/2010/main" val="8170333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Slide Image Placeholder 1"/>
          <p:cNvSpPr>
            <a:spLocks noGrp="1" noRot="1" noChangeAspect="1" noTextEdit="1"/>
          </p:cNvSpPr>
          <p:nvPr>
            <p:ph type="sldImg"/>
          </p:nvPr>
        </p:nvSpPr>
        <p:spPr bwMode="auto">
          <a:noFill/>
          <a:ln>
            <a:solidFill>
              <a:srgbClr val="000000"/>
            </a:solidFill>
            <a:miter lim="800000"/>
            <a:headEnd/>
            <a:tailEnd/>
          </a:ln>
        </p:spPr>
      </p:sp>
      <p:sp>
        <p:nvSpPr>
          <p:cNvPr id="412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12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E69C0D6-1E4B-417A-9E8C-E0514C7715C0}" type="slidenum">
              <a:rPr lang="en-US"/>
              <a:pPr fontAlgn="base">
                <a:spcBef>
                  <a:spcPct val="0"/>
                </a:spcBef>
                <a:spcAft>
                  <a:spcPct val="0"/>
                </a:spcAft>
              </a:pPr>
              <a:t>174</a:t>
            </a:fld>
            <a:endParaRPr lang="en-US"/>
          </a:p>
        </p:txBody>
      </p:sp>
    </p:spTree>
    <p:extLst>
      <p:ext uri="{BB962C8B-B14F-4D97-AF65-F5344CB8AC3E}">
        <p14:creationId xmlns:p14="http://schemas.microsoft.com/office/powerpoint/2010/main" val="37213855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0420" name="Slide Number Placeholder 3"/>
          <p:cNvSpPr>
            <a:spLocks noGrp="1"/>
          </p:cNvSpPr>
          <p:nvPr>
            <p:ph type="sldNum" sz="quarter" idx="5"/>
          </p:nvPr>
        </p:nvSpPr>
        <p:spPr bwMode="auto">
          <a:noFill/>
          <a:ln>
            <a:miter lim="800000"/>
            <a:headEnd/>
            <a:tailEnd/>
          </a:ln>
        </p:spPr>
        <p:txBody>
          <a:bodyPr/>
          <a:lstStyle/>
          <a:p>
            <a:fld id="{92B2F6DD-A6F8-4C9D-86EB-F223B8C12D9D}" type="slidenum">
              <a:rPr lang="ar-SA"/>
              <a:pPr/>
              <a:t>178</a:t>
            </a:fld>
            <a:endParaRPr lang="en-US"/>
          </a:p>
        </p:txBody>
      </p:sp>
    </p:spTree>
    <p:extLst>
      <p:ext uri="{BB962C8B-B14F-4D97-AF65-F5344CB8AC3E}">
        <p14:creationId xmlns:p14="http://schemas.microsoft.com/office/powerpoint/2010/main" val="37270149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p:spPr>
      </p:sp>
      <p:sp>
        <p:nvSpPr>
          <p:cNvPr id="1607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0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1DDC7F2-8C4E-4E56-9C35-24810AA2ED41}" type="slidenum">
              <a:rPr lang="en-US"/>
              <a:pPr fontAlgn="base">
                <a:spcBef>
                  <a:spcPct val="0"/>
                </a:spcBef>
                <a:spcAft>
                  <a:spcPct val="0"/>
                </a:spcAft>
              </a:pPr>
              <a:t>183</a:t>
            </a:fld>
            <a:endParaRPr lang="en-US"/>
          </a:p>
        </p:txBody>
      </p:sp>
    </p:spTree>
    <p:extLst>
      <p:ext uri="{BB962C8B-B14F-4D97-AF65-F5344CB8AC3E}">
        <p14:creationId xmlns:p14="http://schemas.microsoft.com/office/powerpoint/2010/main" val="5496187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1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4FBE4F-F2AF-4A69-ADB9-7AE9702D66DE}" type="slidenum">
              <a:rPr lang="en-US"/>
              <a:pPr fontAlgn="base">
                <a:spcBef>
                  <a:spcPct val="0"/>
                </a:spcBef>
                <a:spcAft>
                  <a:spcPct val="0"/>
                </a:spcAft>
              </a:pPr>
              <a:t>184</a:t>
            </a:fld>
            <a:endParaRPr lang="en-US"/>
          </a:p>
        </p:txBody>
      </p:sp>
    </p:spTree>
    <p:extLst>
      <p:ext uri="{BB962C8B-B14F-4D97-AF65-F5344CB8AC3E}">
        <p14:creationId xmlns:p14="http://schemas.microsoft.com/office/powerpoint/2010/main" val="2954242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4C2FB45C-C55A-42B0-BA8C-A4E88A0709EB}" type="slidenum">
              <a:rPr lang="en-US" smtClean="0">
                <a:latin typeface="Arial" pitchFamily="34" charset="0"/>
              </a:rPr>
              <a:pPr/>
              <a:t>24</a:t>
            </a:fld>
            <a:endParaRPr lang="en-US" smtClean="0">
              <a:latin typeface="Arial" pitchFamily="34" charset="0"/>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4546155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187</a:t>
            </a:fld>
            <a:endParaRPr lang="en-US"/>
          </a:p>
        </p:txBody>
      </p:sp>
    </p:spTree>
    <p:extLst>
      <p:ext uri="{BB962C8B-B14F-4D97-AF65-F5344CB8AC3E}">
        <p14:creationId xmlns:p14="http://schemas.microsoft.com/office/powerpoint/2010/main" val="26076114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4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182FE0-E962-4146-A2F8-823DF8D45663}" type="slidenum">
              <a:rPr lang="en-US"/>
              <a:pPr fontAlgn="base">
                <a:spcBef>
                  <a:spcPct val="0"/>
                </a:spcBef>
                <a:spcAft>
                  <a:spcPct val="0"/>
                </a:spcAft>
              </a:pPr>
              <a:t>191</a:t>
            </a:fld>
            <a:endParaRPr lang="en-US"/>
          </a:p>
        </p:txBody>
      </p:sp>
    </p:spTree>
    <p:extLst>
      <p:ext uri="{BB962C8B-B14F-4D97-AF65-F5344CB8AC3E}">
        <p14:creationId xmlns:p14="http://schemas.microsoft.com/office/powerpoint/2010/main" val="21534629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9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4C3C2B1-BD8D-4667-A679-1A883F9AEE6F}" type="slidenum">
              <a:rPr lang="en-US"/>
              <a:pPr fontAlgn="base">
                <a:spcBef>
                  <a:spcPct val="0"/>
                </a:spcBef>
                <a:spcAft>
                  <a:spcPct val="0"/>
                </a:spcAft>
              </a:pPr>
              <a:t>199</a:t>
            </a:fld>
            <a:endParaRPr lang="en-US"/>
          </a:p>
        </p:txBody>
      </p:sp>
    </p:spTree>
    <p:extLst>
      <p:ext uri="{BB962C8B-B14F-4D97-AF65-F5344CB8AC3E}">
        <p14:creationId xmlns:p14="http://schemas.microsoft.com/office/powerpoint/2010/main" val="3664749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79F5DC9C-EB6F-4800-B5F6-E463C3CF2F40}" type="slidenum">
              <a:rPr lang="en-US" smtClean="0"/>
              <a:pPr/>
              <a:t>27</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875404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B8880678-885A-4C4A-A6F7-6292DC225C13}" type="slidenum">
              <a:rPr lang="en-US"/>
              <a:pPr/>
              <a:t>44</a:t>
            </a:fld>
            <a:endParaRPr lang="en-US"/>
          </a:p>
        </p:txBody>
      </p:sp>
      <p:sp>
        <p:nvSpPr>
          <p:cNvPr id="28675" name="Rectangle 1"/>
          <p:cNvSpPr>
            <a:spLocks noGrp="1" noRot="1" noChangeAspect="1" noChangeArrowheads="1" noTextEdit="1"/>
          </p:cNvSpPr>
          <p:nvPr>
            <p:ph type="sldImg"/>
          </p:nvPr>
        </p:nvSpPr>
        <p:spPr>
          <a:ln>
            <a:noFill/>
          </a:ln>
        </p:spPr>
      </p:sp>
      <p:sp>
        <p:nvSpPr>
          <p:cNvPr id="28676" name="Rectangle 2"/>
          <p:cNvSpPr>
            <a:spLocks noGrp="1" noChangeArrowheads="1"/>
          </p:cNvSpPr>
          <p:nvPr>
            <p:ph type="body" idx="1"/>
          </p:nvPr>
        </p:nvSpPr>
        <p:spPr>
          <a:noFill/>
          <a:ln w="9525"/>
        </p:spPr>
        <p:txBody>
          <a:bodyPr/>
          <a:lstStyle/>
          <a:p>
            <a:endParaRPr lang="en-GB" smtClean="0"/>
          </a:p>
        </p:txBody>
      </p:sp>
    </p:spTree>
    <p:extLst>
      <p:ext uri="{BB962C8B-B14F-4D97-AF65-F5344CB8AC3E}">
        <p14:creationId xmlns:p14="http://schemas.microsoft.com/office/powerpoint/2010/main" val="4002137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D41567-DE09-4B85-839B-53C163881140}" type="slidenum">
              <a:rPr lang="en-US"/>
              <a:pPr/>
              <a:t>54</a:t>
            </a:fld>
            <a:endParaRPr lang="en-US"/>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74015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p:spPr>
      </p:sp>
      <p:sp>
        <p:nvSpPr>
          <p:cNvPr id="116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67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EB61446-750A-4D3D-8D5F-3FB60C1B5FED}" type="slidenum">
              <a:rPr lang="en-US" smtClean="0"/>
              <a:pPr fontAlgn="base">
                <a:spcBef>
                  <a:spcPct val="0"/>
                </a:spcBef>
                <a:spcAft>
                  <a:spcPct val="0"/>
                </a:spcAft>
                <a:defRPr/>
              </a:pPr>
              <a:t>58</a:t>
            </a:fld>
            <a:endParaRPr lang="en-US" smtClean="0"/>
          </a:p>
        </p:txBody>
      </p:sp>
    </p:spTree>
    <p:extLst>
      <p:ext uri="{BB962C8B-B14F-4D97-AF65-F5344CB8AC3E}">
        <p14:creationId xmlns:p14="http://schemas.microsoft.com/office/powerpoint/2010/main" val="4202775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7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0E38AAF-48DB-40DB-9AC6-BC607D125136}" type="slidenum">
              <a:rPr lang="en-US"/>
              <a:pPr fontAlgn="base">
                <a:spcBef>
                  <a:spcPct val="0"/>
                </a:spcBef>
                <a:spcAft>
                  <a:spcPct val="0"/>
                </a:spcAft>
              </a:pPr>
              <a:t>59</a:t>
            </a:fld>
            <a:endParaRPr lang="en-US"/>
          </a:p>
        </p:txBody>
      </p:sp>
    </p:spTree>
    <p:extLst>
      <p:ext uri="{BB962C8B-B14F-4D97-AF65-F5344CB8AC3E}">
        <p14:creationId xmlns:p14="http://schemas.microsoft.com/office/powerpoint/2010/main" val="3077293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6F41E1B2-87E4-486A-9C3F-684719F7BAE8}" type="datetimeFigureOut">
              <a:rPr lang="en-US" smtClean="0"/>
              <a:pPr/>
              <a:t>9/1/2015</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F5562620-3FB6-421B-B1D3-5F07E769592A}" type="slidenum">
              <a:rPr lang="en-US" smtClean="0"/>
              <a:pPr/>
              <a:t>‹#›</a:t>
            </a:fld>
            <a:endParaRPr lang="en-US"/>
          </a:p>
        </p:txBody>
      </p:sp>
    </p:spTree>
    <p:extLst>
      <p:ext uri="{BB962C8B-B14F-4D97-AF65-F5344CB8AC3E}">
        <p14:creationId xmlns:p14="http://schemas.microsoft.com/office/powerpoint/2010/main" val="4004602364"/>
      </p:ext>
    </p:extLst>
  </p:cSld>
  <p:clrMapOvr>
    <a:overrideClrMapping bg1="dk1" tx1="lt1" bg2="dk2" tx2="lt2" accent1="accent1" accent2="accent2" accent3="accent3" accent4="accent4" accent5="accent5" accent6="accent6" hlink="hlink" folHlink="folHlink"/>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F41E1B2-87E4-486A-9C3F-684719F7BAE8}" type="datetimeFigureOut">
              <a:rPr lang="en-US" smtClean="0"/>
              <a:pPr/>
              <a:t>9/1/2015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62620-3FB6-421B-B1D3-5F07E769592A}" type="slidenum">
              <a:rPr lang="en-US" smtClean="0"/>
              <a:pPr/>
              <a:t>‹#›</a:t>
            </a:fld>
            <a:endParaRPr lang="en-US"/>
          </a:p>
        </p:txBody>
      </p:sp>
    </p:spTree>
    <p:extLst>
      <p:ext uri="{BB962C8B-B14F-4D97-AF65-F5344CB8AC3E}">
        <p14:creationId xmlns:p14="http://schemas.microsoft.com/office/powerpoint/2010/main" val="405201457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6F41E1B2-87E4-486A-9C3F-684719F7BAE8}" type="datetimeFigureOut">
              <a:rPr lang="en-US" smtClean="0"/>
              <a:pPr/>
              <a:t>9/1/2015</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F5562620-3FB6-421B-B1D3-5F07E769592A}" type="slidenum">
              <a:rPr lang="en-US" smtClean="0"/>
              <a:pPr/>
              <a:t>‹#›</a:t>
            </a:fld>
            <a:endParaRPr lang="en-US"/>
          </a:p>
        </p:txBody>
      </p:sp>
    </p:spTree>
    <p:extLst>
      <p:ext uri="{BB962C8B-B14F-4D97-AF65-F5344CB8AC3E}">
        <p14:creationId xmlns:p14="http://schemas.microsoft.com/office/powerpoint/2010/main" val="3197141836"/>
      </p:ext>
    </p:extLst>
  </p:cSld>
  <p:clrMapOvr>
    <a:overrideClrMapping bg1="lt1" tx1="dk1" bg2="lt2" tx2="dk2" accent1="accent1" accent2="accent2" accent3="accent3" accent4="accent4" accent5="accent5" accent6="accent6" hlink="hlink" folHlink="folHlink"/>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defRPr/>
            </a:pPr>
            <a:fld id="{BBA43A81-A907-45F4-919E-A0686AEB8F6E}" type="slidenum">
              <a:rPr lang="en-US"/>
              <a:pPr>
                <a:defRPr/>
              </a:pPr>
              <a:t>‹#›</a:t>
            </a:fld>
            <a:endParaRPr lang="en-US"/>
          </a:p>
        </p:txBody>
      </p:sp>
    </p:spTree>
    <p:extLst>
      <p:ext uri="{BB962C8B-B14F-4D97-AF65-F5344CB8AC3E}">
        <p14:creationId xmlns:p14="http://schemas.microsoft.com/office/powerpoint/2010/main" val="338378709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4475"/>
            <a:ext cx="838835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838200" y="6245225"/>
            <a:ext cx="1901825" cy="476250"/>
          </a:xfrm>
        </p:spPr>
        <p:txBody>
          <a:bodyPr/>
          <a:lstStyle>
            <a:lvl1pPr>
              <a:defRPr/>
            </a:lvl1pPr>
          </a:lstStyle>
          <a:p>
            <a:endParaRPr lang="en-US"/>
          </a:p>
        </p:txBody>
      </p:sp>
      <p:sp>
        <p:nvSpPr>
          <p:cNvPr id="4" name="Footer Placeholder 3"/>
          <p:cNvSpPr>
            <a:spLocks noGrp="1"/>
          </p:cNvSpPr>
          <p:nvPr>
            <p:ph type="ftr" sz="quarter" idx="11"/>
          </p:nvPr>
        </p:nvSpPr>
        <p:spPr>
          <a:xfrm>
            <a:off x="34290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937375" y="6245225"/>
            <a:ext cx="1901825" cy="476250"/>
          </a:xfrm>
        </p:spPr>
        <p:txBody>
          <a:bodyPr/>
          <a:lstStyle>
            <a:lvl1pPr>
              <a:defRPr/>
            </a:lvl1pPr>
          </a:lstStyle>
          <a:p>
            <a:fld id="{F3B7729C-63C3-4B86-94F6-92CDE660A2AE}" type="slidenum">
              <a:rPr lang="ar-SA"/>
              <a:pPr/>
              <a:t>‹#›</a:t>
            </a:fld>
            <a:endParaRPr lang="en-US"/>
          </a:p>
        </p:txBody>
      </p:sp>
    </p:spTree>
    <p:extLst>
      <p:ext uri="{BB962C8B-B14F-4D97-AF65-F5344CB8AC3E}">
        <p14:creationId xmlns:p14="http://schemas.microsoft.com/office/powerpoint/2010/main" val="4743673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6F41E1B2-87E4-486A-9C3F-684719F7BAE8}" type="datetimeFigureOut">
              <a:rPr lang="en-US" smtClean="0"/>
              <a:pPr/>
              <a:t>9/1/2015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F5562620-3FB6-421B-B1D3-5F07E769592A}"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97627871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6F41E1B2-87E4-486A-9C3F-684719F7BAE8}" type="datetimeFigureOut">
              <a:rPr lang="en-US" smtClean="0"/>
              <a:pPr/>
              <a:t>9/1/2015</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F5562620-3FB6-421B-B1D3-5F07E769592A}"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4216999094"/>
      </p:ext>
    </p:extLst>
  </p:cSld>
  <p:clrMapOvr>
    <a:overrideClrMapping bg1="lt1" tx1="dk1" bg2="lt2" tx2="dk2" accent1="accent1" accent2="accent2" accent3="accent3" accent4="accent4" accent5="accent5" accent6="accent6" hlink="hlink" folHlink="folHlink"/>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6F41E1B2-87E4-486A-9C3F-684719F7BAE8}" type="datetimeFigureOut">
              <a:rPr lang="en-US" smtClean="0"/>
              <a:pPr/>
              <a:t>9/1/2015</a:t>
            </a:fld>
            <a:endParaRPr lang="en-US"/>
          </a:p>
        </p:txBody>
      </p:sp>
      <p:sp>
        <p:nvSpPr>
          <p:cNvPr id="10" name="Slide Number Placeholder 9"/>
          <p:cNvSpPr>
            <a:spLocks noGrp="1"/>
          </p:cNvSpPr>
          <p:nvPr>
            <p:ph type="sldNum" sz="quarter" idx="16"/>
          </p:nvPr>
        </p:nvSpPr>
        <p:spPr/>
        <p:txBody>
          <a:bodyPr rtlCol="0"/>
          <a:lstStyle/>
          <a:p>
            <a:fld id="{F5562620-3FB6-421B-B1D3-5F07E769592A}"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extLst>
      <p:ext uri="{BB962C8B-B14F-4D97-AF65-F5344CB8AC3E}">
        <p14:creationId xmlns:p14="http://schemas.microsoft.com/office/powerpoint/2010/main" val="133076196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6F41E1B2-87E4-486A-9C3F-684719F7BAE8}" type="datetimeFigureOut">
              <a:rPr lang="en-US" smtClean="0"/>
              <a:pPr/>
              <a:t>9/1/2015</a:t>
            </a:fld>
            <a:endParaRPr lang="en-US"/>
          </a:p>
        </p:txBody>
      </p:sp>
      <p:sp>
        <p:nvSpPr>
          <p:cNvPr id="12" name="Slide Number Placeholder 11"/>
          <p:cNvSpPr>
            <a:spLocks noGrp="1"/>
          </p:cNvSpPr>
          <p:nvPr>
            <p:ph type="sldNum" sz="quarter" idx="16"/>
          </p:nvPr>
        </p:nvSpPr>
        <p:spPr/>
        <p:txBody>
          <a:bodyPr rtlCol="0"/>
          <a:lstStyle/>
          <a:p>
            <a:fld id="{F5562620-3FB6-421B-B1D3-5F07E769592A}"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52408749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F41E1B2-87E4-486A-9C3F-684719F7BAE8}" type="datetimeFigureOut">
              <a:rPr lang="en-US" smtClean="0"/>
              <a:pPr/>
              <a:t>9/1/2015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F5562620-3FB6-421B-B1D3-5F07E769592A}" type="slidenum">
              <a:rPr lang="en-US" smtClean="0"/>
              <a:pPr/>
              <a:t>‹#›</a:t>
            </a:fld>
            <a:endParaRPr lang="en-US"/>
          </a:p>
        </p:txBody>
      </p:sp>
    </p:spTree>
    <p:extLst>
      <p:ext uri="{BB962C8B-B14F-4D97-AF65-F5344CB8AC3E}">
        <p14:creationId xmlns:p14="http://schemas.microsoft.com/office/powerpoint/2010/main" val="195625693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41E1B2-87E4-486A-9C3F-684719F7BAE8}" type="datetimeFigureOut">
              <a:rPr lang="en-US" smtClean="0"/>
              <a:pPr/>
              <a:t>9/1/2015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F5562620-3FB6-421B-B1D3-5F07E769592A}" type="slidenum">
              <a:rPr lang="en-US" smtClean="0"/>
              <a:pPr/>
              <a:t>‹#›</a:t>
            </a:fld>
            <a:endParaRPr lang="en-US"/>
          </a:p>
        </p:txBody>
      </p:sp>
    </p:spTree>
    <p:extLst>
      <p:ext uri="{BB962C8B-B14F-4D97-AF65-F5344CB8AC3E}">
        <p14:creationId xmlns:p14="http://schemas.microsoft.com/office/powerpoint/2010/main" val="202129665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6F41E1B2-87E4-486A-9C3F-684719F7BAE8}" type="datetimeFigureOut">
              <a:rPr lang="en-US" smtClean="0"/>
              <a:pPr/>
              <a:t>9/1/2015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F5562620-3FB6-421B-B1D3-5F07E769592A}"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14192150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6F41E1B2-87E4-486A-9C3F-684719F7BAE8}" type="datetimeFigureOut">
              <a:rPr lang="en-US" smtClean="0"/>
              <a:pPr/>
              <a:t>9/1/2015</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F5562620-3FB6-421B-B1D3-5F07E769592A}"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603907102"/>
      </p:ext>
    </p:extLst>
  </p:cSld>
  <p:clrMapOvr>
    <a:overrideClrMapping bg1="lt1" tx1="dk1" bg2="lt2" tx2="dk2" accent1="accent1" accent2="accent2" accent3="accent3" accent4="accent4" accent5="accent5" accent6="accent6" hlink="hlink" folHlink="folHlink"/>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6F41E1B2-87E4-486A-9C3F-684719F7BAE8}" type="datetimeFigureOut">
              <a:rPr lang="en-US" smtClean="0"/>
              <a:pPr/>
              <a:t>9/1/2015</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F5562620-3FB6-421B-B1D3-5F07E769592A}" type="slidenum">
              <a:rPr lang="en-US" smtClean="0"/>
              <a:pPr/>
              <a:t>‹#›</a:t>
            </a:fld>
            <a:endParaRPr lang="en-US"/>
          </a:p>
        </p:txBody>
      </p:sp>
    </p:spTree>
    <p:extLst>
      <p:ext uri="{BB962C8B-B14F-4D97-AF65-F5344CB8AC3E}">
        <p14:creationId xmlns:p14="http://schemas.microsoft.com/office/powerpoint/2010/main" val="58277001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transition/>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hyperlink" Target="http://www.google.com.sa/url?sa=i&amp;source=images&amp;cd=&amp;cad=rja&amp;docid=PmHbAoQtvSvdZM&amp;tbnid=RzLl6FtZsRlJmM:&amp;ved=0CAgQjRwwAA&amp;url=http://tw.myblog.yahoo.com/skindr-wang/photo?pid=0&amp;next=1251&amp;fid=24&amp;ei=NRogUfmiGuWL4gTHiYD4AQ&amp;psig=AFQjCNEyJDOo1iLyxWsLZPDGk8Jb7g9TTg&amp;ust=1361144757536257" TargetMode="Externa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hyperlink" Target="http://www.google.com.sa/url?sa=i&amp;rct=j&amp;q=lines+of+zahn+gross&amp;source=images&amp;cd=&amp;cad=rja&amp;docid=p7YDMR1V8-RLNM&amp;tbnid=nZuDXGzXtr3FrM:&amp;ved=0CAUQjRw&amp;url=http://www.studyblue.com/notes/note/n/quarter-4-test-1/deck/1019284&amp;ei=UW4mUYrXONGzhAfU64DoCQ&amp;psig=AFQjCNFnJDZxe9KqAFyGBCKYjReVAATq-g&amp;ust=1361558914038303"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11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hyperlink" Target="http://www.google.com.sa/url?sa=i&amp;rct=j&amp;q=pulmonary+embolus+with+infarction+-+gross&amp;source=images&amp;cd=&amp;cad=rja&amp;docid=DaBu--OTskMziM&amp;tbnid=3oCQ3bvkwws3sM:&amp;ved=0CAUQjRw&amp;url=http://www.studyblue.com/notes/note/n/lab-4-hemodynamic-disorders/deck/3091095&amp;ei=nnAmUeKECsiHhQfUmYDoBw&amp;psig=AFQjCNGtbYkhBbfP0xHW_yHAIfm8oGYFvg&amp;ust=1361560083730400"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22.gi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23.gif"/><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http://www.sciencephoto.com/image/390061/large/C0086045-Normal_Gallbladder_mucosal_folds-SPL.jpg" TargetMode="External"/><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40.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hyperlink" Target="http://radiographics.rsna.org/content/22/2/387/F3.large.jpg" TargetMode="Externa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file:///D:\Updated%20Practicals%20PNU%202012-2013\Foundation%20-%20Path%20Practical%202012-2013\Image3','','APPENDIX2.JPG" TargetMode="External"/><Relationship Id="rId2" Type="http://schemas.openxmlformats.org/officeDocument/2006/relationships/hyperlink" Target="http://www.vetmed.vt.edu/education/Curriculum/VM8304/vet%20pathology/CASES/INFPATT/PAGE3-3.htm" TargetMode="Externa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http://www.med.und.nodak.edu/depts/path/powerpoint/blk5/NP1_files/slide0031_image029.wmz" TargetMode="External"/><Relationship Id="rId2" Type="http://schemas.openxmlformats.org/officeDocument/2006/relationships/image" Target="../media/image143.wmf"/><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148.jpeg"/><Relationship Id="rId4" Type="http://schemas.openxmlformats.org/officeDocument/2006/relationships/hyperlink" Target="http://www.google.com.sa/url?sa=i&amp;rct=j&amp;q=subcutaneous+lipoma&amp;source=images&amp;cd=&amp;cad=rja&amp;docid=JaunMrOasC2ALM&amp;tbnid=DoqVssMazFyVfM:&amp;ved=0CAUQjRw&amp;url=http://wacky5.com/lipoma-and-its-excision.html&amp;ei=2KwmUbCXM-Wb1AXGnoCwDA&amp;psig=AFQjCNG9N0B3XCOo7gvdjxas-qIwM__gxQ&amp;ust=1361575185995362" TargetMode="External"/></Relationships>
</file>

<file path=ppt/slides/_rels/slide16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image" Target="../media/image151.jpeg"/><Relationship Id="rId7" Type="http://schemas.openxmlformats.org/officeDocument/2006/relationships/image" Target="../media/image154.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53.png"/><Relationship Id="rId5" Type="http://schemas.openxmlformats.org/officeDocument/2006/relationships/image" Target="../media/image152.jpeg"/><Relationship Id="rId4" Type="http://schemas.openxmlformats.org/officeDocument/2006/relationships/hyperlink" Target="//upload.wikimedia.org/wikipedia/commons/2/2c/Spitz_nevus.jp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62.jpeg"/></Relationships>
</file>

<file path=ppt/slides/_rels/slide179.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hyperlink" Target="http://www.bioscience.org/atlases/tumpath/cdrom.htm" TargetMode="External"/><Relationship Id="rId1" Type="http://schemas.openxmlformats.org/officeDocument/2006/relationships/slideLayout" Target="../slideLayouts/slideLayout6.xml"/><Relationship Id="rId4" Type="http://schemas.openxmlformats.org/officeDocument/2006/relationships/image" Target="../media/image164.jpeg"/></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hyperlink" Target="http://www.pedorthpath.com/enchondroma_histo_1.jpg" TargetMode="External"/><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hyperlink" Target="http://missinglink.ucsf.edu/lm/DermatologyGlossary/infantile_hemangioma.html" TargetMode="External"/><Relationship Id="rId2" Type="http://schemas.openxmlformats.org/officeDocument/2006/relationships/image" Target="../media/image166.jpeg"/><Relationship Id="rId1" Type="http://schemas.openxmlformats.org/officeDocument/2006/relationships/slideLayout" Target="../slideLayouts/slideLayout7.xml"/><Relationship Id="rId4" Type="http://schemas.openxmlformats.org/officeDocument/2006/relationships/image" Target="../media/image167.jpeg"/></Relationships>
</file>

<file path=ppt/slides/_rels/slide183.xml.rels><?xml version="1.0" encoding="UTF-8" standalone="yes"?>
<Relationships xmlns="http://schemas.openxmlformats.org/package/2006/relationships"><Relationship Id="rId3" Type="http://schemas.openxmlformats.org/officeDocument/2006/relationships/hyperlink" Target="//upload.wikimedia.org/wikipedia/commons/e/e5/Capillary_hemangioma_of_skin_(1).jpg" TargetMode="External"/><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168.jpeg"/></Relationships>
</file>

<file path=ppt/slides/_rels/slide18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hyperlink" Target="http://www.google.com.sa/url?sa=i&amp;rct=j&amp;q=hemangioma%20skin&amp;source=images&amp;cd=&amp;cad=rja&amp;docid=T6pFzEZL8FG9fM&amp;tbnid=HgyysqMSycvHZM:&amp;ved=0CAUQjRw&amp;url=http://www.webpathology.com/image.asp?case=472&amp;n=7&amp;ei=bZ0nUYS9PJS6hAevvIHQCA&amp;psig=AFQjCNHaRQdiKp49GQQORfI4HK1D99g0Yg&amp;ust=1361636455588554" TargetMode="External"/><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7.xml"/><Relationship Id="rId4" Type="http://schemas.openxmlformats.org/officeDocument/2006/relationships/image" Target="../media/image178.jpeg"/></Relationships>
</file>

<file path=ppt/slides/_rels/slide195.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hyperlink" Target="http://www.google.com.sa/url?sa=i&amp;rct=j&amp;q=nerves%20of%20the%20spinal%20cord&amp;source=images&amp;cd=&amp;cad=rja&amp;docid=WamN66dtmvfo2M&amp;tbnid=S6sGf8XwWUfQYM:&amp;ved=0CAUQjRw&amp;url=http://encyclopedia.lubopitko-bg.com/The_Spinal_Nerves.html&amp;ei=_DYUUeehJa3s0gXxkoDACQ&amp;psig=AFQjCNHJIqW_edCFexKv7CbfmNFDS0lOUA&amp;ust=1360365623591452"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www.google.com.sa/url?sa=i&amp;rct=j&amp;q=Fat+Necrosis+in+the+Mesentery&amp;source=images&amp;cd=&amp;cad=rja&amp;docid=k7GKDZbYZnzoGM&amp;tbnid=Qg8OPfE363VXcM:&amp;ved=0CAUQjRw&amp;url=http://alf3.urz.unibas.ch/pathopic/e/getpic-txt.cfm?id=8529&amp;ei=o0UdUdL9G8y1hAfh3IGQCQ&amp;psig=AFQjCNFiod-x2n-d_mkL34MqPPYmHKvuOg&amp;ust=1360959017457001"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upload.wikimedia.org/wikipedia/commons/1/1f/Acute_Appendicitis,_HE_1.jpg" TargetMode="Externa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upload.wikimedia.org/wikipedia/commons/d/dc/Acute_Appendicitis,_HE_2.jpg" TargetMode="External"/><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95.xml.rels><?xml version="1.0" encoding="UTF-8" standalone="yes"?>
<Relationships xmlns="http://schemas.openxmlformats.org/package/2006/relationships"><Relationship Id="rId3" Type="http://schemas.openxmlformats.org/officeDocument/2006/relationships/hyperlink" Target="http://www.google.com.sa/url?sa=i&amp;rct=j&amp;q=acute+appendicitis+histopathology&amp;source=images&amp;cd=&amp;cad=rja&amp;docid=HK2ulxslGeWx-M&amp;tbnid=Kc_y63w6Xz_5IM:&amp;ved=0CAUQjRw&amp;url=http://www.uaz.edu.mx/histo/pathology/ed/ch_13/c13_s49.htm&amp;ei=9fcfUZDqNsKDhQewo4HgBg&amp;psig=AFQjCNHobZ2jSXOgsaaX9xauQNZVExztvA&amp;ust=1361135909545434"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92.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079468" y="2179640"/>
            <a:ext cx="5602944" cy="1944216"/>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5400" dirty="0" smtClean="0">
                <a:solidFill>
                  <a:schemeClr val="accent2">
                    <a:lumMod val="50000"/>
                  </a:schemeClr>
                </a:solidFill>
                <a:effectLst>
                  <a:outerShdw blurRad="38100" dist="38100" dir="2700000" algn="tl">
                    <a:srgbClr val="000000">
                      <a:alpha val="43137"/>
                    </a:srgbClr>
                  </a:outerShdw>
                </a:effectLst>
                <a:latin typeface="Aharoni" pitchFamily="2" charset="-79"/>
                <a:cs typeface="Aharoni" pitchFamily="2" charset="-79"/>
              </a:rPr>
              <a:t>FOUNDATION</a:t>
            </a:r>
            <a:br>
              <a:rPr lang="en-US" sz="5400" dirty="0" smtClean="0">
                <a:solidFill>
                  <a:schemeClr val="accent2">
                    <a:lumMod val="50000"/>
                  </a:schemeClr>
                </a:solidFill>
                <a:effectLst>
                  <a:outerShdw blurRad="38100" dist="38100" dir="2700000" algn="tl">
                    <a:srgbClr val="000000">
                      <a:alpha val="43137"/>
                    </a:srgbClr>
                  </a:outerShdw>
                </a:effectLst>
                <a:latin typeface="Aharoni" pitchFamily="2" charset="-79"/>
                <a:cs typeface="Aharoni" pitchFamily="2" charset="-79"/>
              </a:rPr>
            </a:br>
            <a:r>
              <a:rPr lang="en-US" sz="5400" dirty="0" smtClean="0">
                <a:solidFill>
                  <a:schemeClr val="accent2">
                    <a:lumMod val="50000"/>
                  </a:schemeClr>
                </a:solidFill>
                <a:effectLst>
                  <a:outerShdw blurRad="38100" dist="38100" dir="2700000" algn="tl">
                    <a:srgbClr val="000000">
                      <a:alpha val="43137"/>
                    </a:srgbClr>
                  </a:outerShdw>
                </a:effectLst>
                <a:latin typeface="Aharoni" pitchFamily="2" charset="-79"/>
                <a:cs typeface="Aharoni" pitchFamily="2" charset="-79"/>
              </a:rPr>
              <a:t>BLOCK</a:t>
            </a:r>
            <a:endParaRPr lang="en-US" sz="5400" dirty="0">
              <a:solidFill>
                <a:schemeClr val="accent2">
                  <a:lumMod val="50000"/>
                </a:schemeClr>
              </a:solidFill>
            </a:endParaRPr>
          </a:p>
        </p:txBody>
      </p:sp>
      <p:sp>
        <p:nvSpPr>
          <p:cNvPr id="4" name="Rounded Rectangle 3"/>
          <p:cNvSpPr/>
          <p:nvPr/>
        </p:nvSpPr>
        <p:spPr>
          <a:xfrm>
            <a:off x="2180640" y="4581128"/>
            <a:ext cx="5400600" cy="792088"/>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smtClean="0">
                <a:effectLst>
                  <a:outerShdw blurRad="38100" dist="38100" dir="2700000" algn="tl">
                    <a:srgbClr val="000000">
                      <a:alpha val="43137"/>
                    </a:srgbClr>
                  </a:outerShdw>
                </a:effectLst>
              </a:rPr>
              <a:t>Pathology Practical</a:t>
            </a:r>
            <a:endParaRPr lang="en-US" sz="5400" b="1" i="1" dirty="0">
              <a:effectLst>
                <a:outerShdw blurRad="38100" dist="38100" dir="2700000" algn="tl">
                  <a:srgbClr val="000000">
                    <a:alpha val="43137"/>
                  </a:srgbClr>
                </a:outerShdw>
              </a:effectLst>
            </a:endParaRPr>
          </a:p>
        </p:txBody>
      </p:sp>
      <p:sp>
        <p:nvSpPr>
          <p:cNvPr id="9" name="TextBox 7"/>
          <p:cNvSpPr txBox="1"/>
          <p:nvPr/>
        </p:nvSpPr>
        <p:spPr>
          <a:xfrm>
            <a:off x="740027" y="6261556"/>
            <a:ext cx="141817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chemeClr val="bg1"/>
                </a:solidFill>
              </a:rPr>
              <a:t>Prepared by:</a:t>
            </a:r>
            <a:endParaRPr lang="en-US" dirty="0">
              <a:solidFill>
                <a:schemeClr val="bg1"/>
              </a:solidFill>
            </a:endParaRPr>
          </a:p>
        </p:txBody>
      </p:sp>
      <p:sp>
        <p:nvSpPr>
          <p:cNvPr id="10" name="TextBox 8"/>
          <p:cNvSpPr txBox="1"/>
          <p:nvPr/>
        </p:nvSpPr>
        <p:spPr>
          <a:xfrm>
            <a:off x="2340227" y="6021288"/>
            <a:ext cx="1567461"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050" b="1" i="1" dirty="0" smtClean="0">
                <a:solidFill>
                  <a:schemeClr val="bg1"/>
                </a:solidFill>
              </a:rPr>
              <a:t>Prof.  Ammar Al Rikabi</a:t>
            </a:r>
          </a:p>
          <a:p>
            <a:pPr marL="171450" indent="-171450">
              <a:buFont typeface="Arial" panose="020B0604020202020204" pitchFamily="34" charset="0"/>
              <a:buChar char="•"/>
            </a:pPr>
            <a:r>
              <a:rPr lang="en-US" sz="1050" b="1" i="1" dirty="0" smtClean="0">
                <a:solidFill>
                  <a:schemeClr val="bg1"/>
                </a:solidFill>
              </a:rPr>
              <a:t>Dr. Sayed Al Esawy</a:t>
            </a:r>
          </a:p>
          <a:p>
            <a:pPr marL="171450" indent="-171450">
              <a:buFont typeface="Arial" panose="020B0604020202020204" pitchFamily="34" charset="0"/>
              <a:buChar char="•"/>
            </a:pPr>
            <a:r>
              <a:rPr lang="en-US" sz="1050" b="1" i="1" dirty="0" smtClean="0">
                <a:solidFill>
                  <a:schemeClr val="bg1"/>
                </a:solidFill>
              </a:rPr>
              <a:t>Dr. Marie Mukhashin</a:t>
            </a:r>
          </a:p>
          <a:p>
            <a:pPr marL="171450" indent="-171450">
              <a:buFont typeface="Arial" panose="020B0604020202020204" pitchFamily="34" charset="0"/>
              <a:buChar char="•"/>
            </a:pPr>
            <a:r>
              <a:rPr lang="en-US" sz="1050" b="1" i="1" dirty="0" smtClean="0">
                <a:solidFill>
                  <a:schemeClr val="bg1"/>
                </a:solidFill>
              </a:rPr>
              <a:t>Dr. Shaesta Zaidi</a:t>
            </a:r>
          </a:p>
        </p:txBody>
      </p:sp>
      <p:sp>
        <p:nvSpPr>
          <p:cNvPr id="11" name="Rectangle 10"/>
          <p:cNvSpPr/>
          <p:nvPr/>
        </p:nvSpPr>
        <p:spPr>
          <a:xfrm>
            <a:off x="4800600" y="6355997"/>
            <a:ext cx="4159696"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1" i="1" dirty="0">
                <a:solidFill>
                  <a:schemeClr val="bg1"/>
                </a:solidFill>
              </a:rPr>
              <a:t>Head of Pathology Department: </a:t>
            </a:r>
            <a:r>
              <a:rPr lang="en-US" sz="1200" b="1" i="1" dirty="0">
                <a:solidFill>
                  <a:schemeClr val="bg1"/>
                </a:solidFill>
              </a:rPr>
              <a:t>Dr. </a:t>
            </a:r>
            <a:r>
              <a:rPr lang="en-US" sz="1400" b="1" i="1" dirty="0">
                <a:solidFill>
                  <a:schemeClr val="bg1"/>
                </a:solidFill>
              </a:rPr>
              <a:t>Hisham Al Khalidi</a:t>
            </a:r>
            <a:endParaRPr lang="en-US" sz="1200" b="1" i="1" dirty="0">
              <a:solidFill>
                <a:schemeClr val="bg1"/>
              </a:solidFill>
            </a:endParaRPr>
          </a:p>
          <a:p>
            <a:pPr algn="r"/>
            <a:endParaRPr lang="en-US" sz="1400" b="1" i="1" dirty="0">
              <a:solidFill>
                <a:schemeClr val="bg1"/>
              </a:solidFill>
            </a:endParaRPr>
          </a:p>
        </p:txBody>
      </p:sp>
    </p:spTree>
    <p:extLst>
      <p:ext uri="{BB962C8B-B14F-4D97-AF65-F5344CB8AC3E}">
        <p14:creationId xmlns:p14="http://schemas.microsoft.com/office/powerpoint/2010/main" val="2097719379"/>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unlabeled liver - anterior"/>
          <p:cNvPicPr>
            <a:picLocks noChangeArrowheads="1"/>
          </p:cNvPicPr>
          <p:nvPr/>
        </p:nvPicPr>
        <p:blipFill>
          <a:blip r:embed="rId2" cstate="print"/>
          <a:srcRect/>
          <a:stretch>
            <a:fillRect/>
          </a:stretch>
        </p:blipFill>
        <p:spPr bwMode="auto">
          <a:xfrm>
            <a:off x="285720" y="928670"/>
            <a:ext cx="7858180" cy="5286412"/>
          </a:xfrm>
          <a:prstGeom prst="rect">
            <a:avLst/>
          </a:prstGeom>
          <a:noFill/>
        </p:spPr>
      </p:pic>
      <p:sp>
        <p:nvSpPr>
          <p:cNvPr id="5" name="Rounded Rectangle 4"/>
          <p:cNvSpPr/>
          <p:nvPr/>
        </p:nvSpPr>
        <p:spPr>
          <a:xfrm>
            <a:off x="1857356" y="214290"/>
            <a:ext cx="5072098" cy="571504"/>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Anatomy of the Normal Liver</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071538" y="285728"/>
            <a:ext cx="7072362" cy="57150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Foreign Body Reaction (Pilonidal Sinus)</a:t>
            </a:r>
            <a:endParaRPr lang="en-US" sz="2400" b="1" i="1" dirty="0">
              <a:effectLst>
                <a:outerShdw blurRad="38100" dist="38100" dir="2700000" algn="tl">
                  <a:srgbClr val="000000">
                    <a:alpha val="43137"/>
                  </a:srgbClr>
                </a:outerShdw>
              </a:effectLst>
            </a:endParaRPr>
          </a:p>
        </p:txBody>
      </p:sp>
      <p:pic>
        <p:nvPicPr>
          <p:cNvPr id="169987" name="Picture 3"/>
          <p:cNvPicPr>
            <a:picLocks noChangeAspect="1" noChangeArrowheads="1"/>
          </p:cNvPicPr>
          <p:nvPr/>
        </p:nvPicPr>
        <p:blipFill>
          <a:blip r:embed="rId2" cstate="print"/>
          <a:srcRect/>
          <a:stretch>
            <a:fillRect/>
          </a:stretch>
        </p:blipFill>
        <p:spPr bwMode="auto">
          <a:xfrm>
            <a:off x="428596" y="1142984"/>
            <a:ext cx="3929090" cy="3357585"/>
          </a:xfrm>
          <a:prstGeom prst="rect">
            <a:avLst/>
          </a:prstGeom>
          <a:noFill/>
          <a:ln w="28575">
            <a:solidFill>
              <a:schemeClr val="tx1"/>
            </a:solidFill>
            <a:miter lim="800000"/>
            <a:headEnd/>
            <a:tailEnd/>
          </a:ln>
          <a:effectLst/>
        </p:spPr>
      </p:pic>
      <p:sp>
        <p:nvSpPr>
          <p:cNvPr id="8" name="Rectangle 7"/>
          <p:cNvSpPr/>
          <p:nvPr/>
        </p:nvSpPr>
        <p:spPr>
          <a:xfrm>
            <a:off x="214282" y="4786322"/>
            <a:ext cx="8143932" cy="1323439"/>
          </a:xfrm>
          <a:prstGeom prst="rect">
            <a:avLst/>
          </a:prstGeom>
        </p:spPr>
        <p:txBody>
          <a:bodyPr wrap="square">
            <a:spAutoFit/>
          </a:bodyPr>
          <a:lstStyle/>
          <a:p>
            <a:pPr algn="ctr"/>
            <a:r>
              <a:rPr lang="en-US" sz="2000" b="1" i="1" dirty="0" smtClean="0"/>
              <a:t>A pilonidal sinus is a sinus tract which commonly contains hairs. It occurs under the skin between the buttocks (the natal cleft) a short distance above the anus. Usually runs vertical between the buttocks and rarely occurring outside the coccygeal region.</a:t>
            </a:r>
            <a:endParaRPr lang="en-US" sz="2000" b="1" i="1" dirty="0"/>
          </a:p>
        </p:txBody>
      </p:sp>
      <p:pic>
        <p:nvPicPr>
          <p:cNvPr id="169989" name="Picture 5"/>
          <p:cNvPicPr>
            <a:picLocks noChangeAspect="1" noChangeArrowheads="1"/>
          </p:cNvPicPr>
          <p:nvPr/>
        </p:nvPicPr>
        <p:blipFill>
          <a:blip r:embed="rId3" cstate="print"/>
          <a:srcRect/>
          <a:stretch>
            <a:fillRect/>
          </a:stretch>
        </p:blipFill>
        <p:spPr bwMode="auto">
          <a:xfrm>
            <a:off x="4643438" y="1142984"/>
            <a:ext cx="3886201" cy="3357586"/>
          </a:xfrm>
          <a:prstGeom prst="rect">
            <a:avLst/>
          </a:prstGeom>
          <a:noFill/>
          <a:ln w="28575">
            <a:solidFill>
              <a:schemeClr val="tx1"/>
            </a:solidFill>
            <a:miter lim="800000"/>
            <a:headEnd/>
            <a:tailEnd/>
          </a:ln>
          <a:effectLst/>
        </p:spPr>
      </p:pic>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98180390"/>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5394" name="Picture 2" descr="http://www.humpath.com/IMG/jpg/pilonidal_sinus_04_1.jpg"/>
          <p:cNvPicPr>
            <a:picLocks noChangeAspect="1" noChangeArrowheads="1"/>
          </p:cNvPicPr>
          <p:nvPr/>
        </p:nvPicPr>
        <p:blipFill>
          <a:blip r:embed="rId2" cstate="print"/>
          <a:srcRect/>
          <a:stretch>
            <a:fillRect/>
          </a:stretch>
        </p:blipFill>
        <p:spPr bwMode="auto">
          <a:xfrm>
            <a:off x="357158" y="1089679"/>
            <a:ext cx="4071966" cy="4053833"/>
          </a:xfrm>
          <a:prstGeom prst="rect">
            <a:avLst/>
          </a:prstGeom>
          <a:noFill/>
          <a:ln w="28575">
            <a:solidFill>
              <a:schemeClr val="tx1"/>
            </a:solidFill>
          </a:ln>
        </p:spPr>
      </p:pic>
      <p:pic>
        <p:nvPicPr>
          <p:cNvPr id="3" name="Picture 2" descr="http://www.humpath.com/IMG/jpg_abcessed_pilonidal_sinus_06_2ab.jpg"/>
          <p:cNvPicPr>
            <a:picLocks noChangeAspect="1" noChangeArrowheads="1"/>
          </p:cNvPicPr>
          <p:nvPr/>
        </p:nvPicPr>
        <p:blipFill>
          <a:blip r:embed="rId3" cstate="print"/>
          <a:srcRect l="47934" t="58414"/>
          <a:stretch>
            <a:fillRect/>
          </a:stretch>
        </p:blipFill>
        <p:spPr bwMode="auto">
          <a:xfrm>
            <a:off x="4643438" y="1071546"/>
            <a:ext cx="3857652" cy="4030874"/>
          </a:xfrm>
          <a:prstGeom prst="rect">
            <a:avLst/>
          </a:prstGeom>
          <a:noFill/>
          <a:ln w="28575">
            <a:solidFill>
              <a:schemeClr val="tx1"/>
            </a:solidFill>
            <a:miter lim="800000"/>
            <a:headEnd/>
            <a:tailEnd/>
          </a:ln>
        </p:spPr>
      </p:pic>
      <p:sp>
        <p:nvSpPr>
          <p:cNvPr id="4" name="Rounded Rectangle 3"/>
          <p:cNvSpPr/>
          <p:nvPr/>
        </p:nvSpPr>
        <p:spPr>
          <a:xfrm>
            <a:off x="1071538" y="285728"/>
            <a:ext cx="7072362" cy="57150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Foreign Body Reaction (Pilonidal Sinus)</a:t>
            </a:r>
            <a:endParaRPr lang="en-US" sz="2400" b="1" i="1" dirty="0">
              <a:effectLst>
                <a:outerShdw blurRad="38100" dist="38100" dir="2700000" algn="tl">
                  <a:srgbClr val="000000">
                    <a:alpha val="43137"/>
                  </a:srgbClr>
                </a:outerShdw>
              </a:effectLst>
            </a:endParaRPr>
          </a:p>
        </p:txBody>
      </p:sp>
      <p:sp>
        <p:nvSpPr>
          <p:cNvPr id="5" name="TextBox 4"/>
          <p:cNvSpPr txBox="1"/>
          <p:nvPr/>
        </p:nvSpPr>
        <p:spPr>
          <a:xfrm>
            <a:off x="1000100" y="5429264"/>
            <a:ext cx="6500858" cy="400110"/>
          </a:xfrm>
          <a:prstGeom prst="rect">
            <a:avLst/>
          </a:prstGeom>
          <a:noFill/>
        </p:spPr>
        <p:txBody>
          <a:bodyPr wrap="square" rtlCol="0">
            <a:spAutoFit/>
          </a:bodyPr>
          <a:lstStyle/>
          <a:p>
            <a:pPr algn="ctr"/>
            <a:r>
              <a:rPr lang="en-US" sz="2000" b="1" i="1" dirty="0" smtClean="0"/>
              <a:t>Surgically excised pilonidal sinus tracts</a:t>
            </a:r>
            <a:endParaRPr lang="en-US" sz="2000" b="1" i="1" dirty="0"/>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945568310"/>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8962" name="Picture 2" descr="http://blog.yimg.com/2/DBjAjeN7s59ri3UwzNZdPsXsnsNm.WVZBovrrtkHi6cxsrnpEkewlw--/52/l/YyZhJEo5rTjKgIzDVrF5nQ.jpg">
            <a:hlinkClick r:id="rId2"/>
          </p:cNvPr>
          <p:cNvPicPr>
            <a:picLocks noChangeAspect="1" noChangeArrowheads="1"/>
          </p:cNvPicPr>
          <p:nvPr/>
        </p:nvPicPr>
        <p:blipFill>
          <a:blip r:embed="rId3" cstate="print"/>
          <a:srcRect/>
          <a:stretch>
            <a:fillRect/>
          </a:stretch>
        </p:blipFill>
        <p:spPr bwMode="auto">
          <a:xfrm>
            <a:off x="714348" y="1000108"/>
            <a:ext cx="7620020" cy="4624396"/>
          </a:xfrm>
          <a:prstGeom prst="rect">
            <a:avLst/>
          </a:prstGeom>
          <a:noFill/>
          <a:ln w="28575">
            <a:solidFill>
              <a:schemeClr val="tx1"/>
            </a:solidFill>
          </a:ln>
        </p:spPr>
      </p:pic>
      <p:sp>
        <p:nvSpPr>
          <p:cNvPr id="4" name="Rectangle 3"/>
          <p:cNvSpPr/>
          <p:nvPr/>
        </p:nvSpPr>
        <p:spPr>
          <a:xfrm>
            <a:off x="714348" y="5786454"/>
            <a:ext cx="7500990" cy="1015663"/>
          </a:xfrm>
          <a:prstGeom prst="rect">
            <a:avLst/>
          </a:prstGeom>
        </p:spPr>
        <p:txBody>
          <a:bodyPr wrap="square">
            <a:spAutoFit/>
          </a:bodyPr>
          <a:lstStyle/>
          <a:p>
            <a:pPr algn="ctr"/>
            <a:r>
              <a:rPr lang="en-US" sz="2000" b="1" i="1" dirty="0" smtClean="0"/>
              <a:t>The lumen of the sinus and wall contain large number of hair shafts with foreign body giant cells, lymphocytes , macrophages &amp; neutrophils </a:t>
            </a:r>
            <a:endParaRPr lang="en-US" sz="2000" dirty="0"/>
          </a:p>
        </p:txBody>
      </p:sp>
      <p:sp>
        <p:nvSpPr>
          <p:cNvPr id="6" name="Rounded Rectangle 5"/>
          <p:cNvSpPr/>
          <p:nvPr/>
        </p:nvSpPr>
        <p:spPr>
          <a:xfrm>
            <a:off x="1071538" y="285728"/>
            <a:ext cx="7072362" cy="57150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Pilonidal Sinus – Histopathology LPF</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968629204"/>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1538" y="2928934"/>
            <a:ext cx="7929618" cy="1000132"/>
          </a:xfrm>
          <a:noFill/>
        </p:spPr>
        <p:txBody>
          <a:bodyPr>
            <a:noAutofit/>
          </a:bodyPr>
          <a:lstStyle/>
          <a:p>
            <a:pPr algn="ctr"/>
            <a:r>
              <a:rPr lang="en-US" sz="5400" b="1" i="1" dirty="0" smtClean="0">
                <a:solidFill>
                  <a:srgbClr val="FFFF00"/>
                </a:solidFill>
                <a:effectLst>
                  <a:outerShdw blurRad="38100" dist="38100" dir="2700000" algn="tl">
                    <a:srgbClr val="000000">
                      <a:alpha val="43137"/>
                    </a:srgbClr>
                  </a:outerShdw>
                </a:effectLst>
              </a:rPr>
              <a:t>II - Chronic Inflammation</a:t>
            </a:r>
            <a:endParaRPr lang="en-US" sz="5400" b="1" i="1" dirty="0">
              <a:solidFill>
                <a:srgbClr val="FFFF00"/>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67455107"/>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5852" y="2714620"/>
            <a:ext cx="7406640" cy="1472184"/>
          </a:xfrm>
        </p:spPr>
        <p:txBody>
          <a:bodyPr>
            <a:noAutofit/>
          </a:bodyPr>
          <a:lstStyle/>
          <a:p>
            <a:pPr algn="ctr"/>
            <a:r>
              <a:rPr lang="en-US" sz="4800" b="1" i="1" dirty="0" smtClean="0">
                <a:solidFill>
                  <a:srgbClr val="FFC000"/>
                </a:solidFill>
                <a:effectLst>
                  <a:outerShdw blurRad="38100" dist="38100" dir="2700000" algn="tl">
                    <a:srgbClr val="000000">
                      <a:alpha val="43137"/>
                    </a:srgbClr>
                  </a:outerShdw>
                </a:effectLst>
              </a:rPr>
              <a:t>1- Chronic cholecystitis </a:t>
            </a:r>
            <a:br>
              <a:rPr lang="en-US" sz="4800" b="1" i="1" dirty="0" smtClean="0">
                <a:solidFill>
                  <a:srgbClr val="FFC000"/>
                </a:solidFill>
                <a:effectLst>
                  <a:outerShdw blurRad="38100" dist="38100" dir="2700000" algn="tl">
                    <a:srgbClr val="000000">
                      <a:alpha val="43137"/>
                    </a:srgbClr>
                  </a:outerShdw>
                </a:effectLst>
              </a:rPr>
            </a:br>
            <a:r>
              <a:rPr lang="en-US" sz="4800" b="1" i="1" dirty="0" smtClean="0">
                <a:solidFill>
                  <a:srgbClr val="FFC000"/>
                </a:solidFill>
                <a:effectLst>
                  <a:outerShdw blurRad="38100" dist="38100" dir="2700000" algn="tl">
                    <a:srgbClr val="000000">
                      <a:alpha val="43137"/>
                    </a:srgbClr>
                  </a:outerShdw>
                </a:effectLst>
              </a:rPr>
              <a:t>with stones</a:t>
            </a:r>
            <a:endParaRPr lang="en-US" sz="4800" b="1" i="1" dirty="0">
              <a:solidFill>
                <a:srgbClr val="FFC000"/>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008180230"/>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2818" name="Picture 2" descr="Gallbladder with Papillary Adenocarcinoma (gross)"/>
          <p:cNvPicPr>
            <a:picLocks noChangeAspect="1" noChangeArrowheads="1"/>
          </p:cNvPicPr>
          <p:nvPr/>
        </p:nvPicPr>
        <p:blipFill>
          <a:blip r:embed="rId3" cstate="print"/>
          <a:srcRect/>
          <a:stretch>
            <a:fillRect/>
          </a:stretch>
        </p:blipFill>
        <p:spPr bwMode="auto">
          <a:xfrm>
            <a:off x="785786" y="1071546"/>
            <a:ext cx="7440694" cy="4357718"/>
          </a:xfrm>
          <a:prstGeom prst="rect">
            <a:avLst/>
          </a:prstGeom>
          <a:noFill/>
          <a:ln w="28575">
            <a:solidFill>
              <a:schemeClr val="tx1"/>
            </a:solidFill>
          </a:ln>
        </p:spPr>
      </p:pic>
      <p:sp>
        <p:nvSpPr>
          <p:cNvPr id="4" name="Rectangle 3"/>
          <p:cNvSpPr/>
          <p:nvPr/>
        </p:nvSpPr>
        <p:spPr>
          <a:xfrm>
            <a:off x="785786" y="5463147"/>
            <a:ext cx="7358114" cy="1015663"/>
          </a:xfrm>
          <a:prstGeom prst="rect">
            <a:avLst/>
          </a:prstGeom>
        </p:spPr>
        <p:txBody>
          <a:bodyPr wrap="square">
            <a:spAutoFit/>
          </a:bodyPr>
          <a:lstStyle/>
          <a:p>
            <a:pPr algn="ctr"/>
            <a:r>
              <a:rPr lang="en-US" sz="2000" b="1" i="1" dirty="0" smtClean="0"/>
              <a:t>Gross appearance of gallbladder after sectioning longitudinally. </a:t>
            </a:r>
          </a:p>
          <a:p>
            <a:pPr algn="ctr"/>
            <a:r>
              <a:rPr lang="en-US" sz="2000" b="1" i="1" dirty="0" smtClean="0"/>
              <a:t>Notice thickness of gall bladder wall, abundant polyhedric stones and small papillary tumor in the cystic duct. </a:t>
            </a:r>
            <a:endParaRPr lang="en-US" sz="2000" b="1" i="1" dirty="0"/>
          </a:p>
        </p:txBody>
      </p:sp>
      <p:sp>
        <p:nvSpPr>
          <p:cNvPr id="5" name="Rounded Rectangle 4"/>
          <p:cNvSpPr/>
          <p:nvPr/>
        </p:nvSpPr>
        <p:spPr>
          <a:xfrm>
            <a:off x="1428728" y="357166"/>
            <a:ext cx="6215106"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Chronic cholecystitis with Gall Stones</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4222477398"/>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10000" contrast="20000"/>
          </a:blip>
          <a:srcRect/>
          <a:stretch>
            <a:fillRect/>
          </a:stretch>
        </p:blipFill>
        <p:spPr>
          <a:xfrm>
            <a:off x="357158" y="785808"/>
            <a:ext cx="8143932" cy="47005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ounded Rectangle 4"/>
          <p:cNvSpPr/>
          <p:nvPr/>
        </p:nvSpPr>
        <p:spPr>
          <a:xfrm>
            <a:off x="1428728" y="142852"/>
            <a:ext cx="6215106"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Chronic cholecystitis - Histopathology</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357158" y="5638800"/>
            <a:ext cx="7643842" cy="923330"/>
          </a:xfrm>
          <a:prstGeom prst="rect">
            <a:avLst/>
          </a:prstGeom>
        </p:spPr>
        <p:txBody>
          <a:bodyPr wrap="square">
            <a:spAutoFit/>
          </a:bodyPr>
          <a:lstStyle/>
          <a:p>
            <a:pPr marL="533400" indent="-533400" algn="ctr"/>
            <a:r>
              <a:rPr lang="en-US" b="1" i="1" dirty="0" smtClean="0"/>
              <a:t>Irregular mucosal folds and foci of ulceration in mucosa. Wall is penetrated by mucosal glands which are present in muscle coat ( Rokitansky- Aschoff sinuses). All layers show chronic inflammatory cells infiltration and fibrosis. </a:t>
            </a:r>
            <a:endParaRPr lang="en-US" b="1" i="1" dirty="0"/>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718362927"/>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6418" name="Picture 2" descr="http://oac.med.jhmi.edu/pathconcepts/Images/Liver/111B/main.jpg"/>
          <p:cNvPicPr>
            <a:picLocks noChangeAspect="1" noChangeArrowheads="1"/>
          </p:cNvPicPr>
          <p:nvPr/>
        </p:nvPicPr>
        <p:blipFill>
          <a:blip r:embed="rId2" cstate="print"/>
          <a:srcRect/>
          <a:stretch>
            <a:fillRect/>
          </a:stretch>
        </p:blipFill>
        <p:spPr bwMode="auto">
          <a:xfrm>
            <a:off x="500034" y="785794"/>
            <a:ext cx="7929618" cy="4071966"/>
          </a:xfrm>
          <a:prstGeom prst="rect">
            <a:avLst/>
          </a:prstGeom>
          <a:noFill/>
          <a:ln w="28575">
            <a:solidFill>
              <a:schemeClr val="tx1"/>
            </a:solidFill>
          </a:ln>
        </p:spPr>
      </p:pic>
      <p:sp>
        <p:nvSpPr>
          <p:cNvPr id="4" name="Rectangle 3"/>
          <p:cNvSpPr/>
          <p:nvPr/>
        </p:nvSpPr>
        <p:spPr>
          <a:xfrm>
            <a:off x="571472" y="4857760"/>
            <a:ext cx="7786742" cy="1477328"/>
          </a:xfrm>
          <a:prstGeom prst="rect">
            <a:avLst/>
          </a:prstGeom>
        </p:spPr>
        <p:txBody>
          <a:bodyPr wrap="square">
            <a:spAutoFit/>
          </a:bodyPr>
          <a:lstStyle/>
          <a:p>
            <a:pPr algn="ctr"/>
            <a:r>
              <a:rPr lang="en-US" b="1" i="1" dirty="0" smtClean="0"/>
              <a:t>The mucosa is atrophic, with a single layer of flattened epithelium. There is proteinaceous fluid adherent to the mucosal surface, with some bile stained orange-brown crystals toward the upper left in the lumen. The lamina propria shows fibrosis and contains a mononuclear cell infiltrate (small dark blue nuclei). </a:t>
            </a:r>
          </a:p>
          <a:p>
            <a:pPr algn="ctr"/>
            <a:r>
              <a:rPr lang="en-US" b="1" i="1" dirty="0" smtClean="0"/>
              <a:t>The muscle is hypertrophied compared to normal gallbladder. </a:t>
            </a:r>
            <a:endParaRPr lang="en-US" b="1" i="1" dirty="0"/>
          </a:p>
        </p:txBody>
      </p:sp>
      <p:sp>
        <p:nvSpPr>
          <p:cNvPr id="5" name="Rounded Rectangle 4"/>
          <p:cNvSpPr/>
          <p:nvPr/>
        </p:nvSpPr>
        <p:spPr>
          <a:xfrm>
            <a:off x="1428728" y="142852"/>
            <a:ext cx="6215106"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Chronic cholecystitis - Histopathology</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992984999"/>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57356" y="2643182"/>
            <a:ext cx="6457968" cy="1233494"/>
          </a:xfrm>
        </p:spPr>
        <p:txBody>
          <a:bodyPr>
            <a:normAutofit/>
          </a:bodyPr>
          <a:lstStyle/>
          <a:p>
            <a:r>
              <a:rPr lang="en-US" sz="5400" b="1" i="1" dirty="0" smtClean="0">
                <a:solidFill>
                  <a:srgbClr val="FFC000"/>
                </a:solidFill>
                <a:effectLst>
                  <a:outerShdw blurRad="38100" dist="38100" dir="2700000" algn="tl">
                    <a:srgbClr val="000000">
                      <a:alpha val="43137"/>
                    </a:srgbClr>
                  </a:outerShdw>
                </a:effectLst>
              </a:rPr>
              <a:t>2- Brain abscess</a:t>
            </a:r>
            <a:endParaRPr lang="en-US" sz="5400" b="1" i="1" dirty="0">
              <a:solidFill>
                <a:srgbClr val="FFC000"/>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407099638"/>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5650" name="Picture 2" descr="http://library.med.utah.edu/WebPath/jpeg5/CNS070.jpg"/>
          <p:cNvPicPr>
            <a:picLocks noChangeAspect="1" noChangeArrowheads="1"/>
          </p:cNvPicPr>
          <p:nvPr/>
        </p:nvPicPr>
        <p:blipFill>
          <a:blip r:embed="rId2" cstate="print"/>
          <a:srcRect/>
          <a:stretch>
            <a:fillRect/>
          </a:stretch>
        </p:blipFill>
        <p:spPr bwMode="auto">
          <a:xfrm>
            <a:off x="755576" y="726128"/>
            <a:ext cx="7608912" cy="4719096"/>
          </a:xfrm>
          <a:prstGeom prst="rect">
            <a:avLst/>
          </a:prstGeom>
          <a:noFill/>
        </p:spPr>
      </p:pic>
      <p:sp>
        <p:nvSpPr>
          <p:cNvPr id="4" name="Rectangle 3"/>
          <p:cNvSpPr/>
          <p:nvPr/>
        </p:nvSpPr>
        <p:spPr>
          <a:xfrm>
            <a:off x="914400" y="5408056"/>
            <a:ext cx="7315200" cy="1200329"/>
          </a:xfrm>
          <a:prstGeom prst="rect">
            <a:avLst/>
          </a:prstGeom>
        </p:spPr>
        <p:txBody>
          <a:bodyPr wrap="square">
            <a:spAutoFit/>
          </a:bodyPr>
          <a:lstStyle/>
          <a:p>
            <a:pPr algn="ctr"/>
            <a:r>
              <a:rPr lang="en-US" b="1" i="1" dirty="0" smtClean="0"/>
              <a:t>CT of a cerebral abscess. There is a liquefactive center with yellow pus surrounded by a thin wall. Abscesses usually result from hematogenous spread of bacterial infection, but may also occur from direct penetrating trauma or extension from adjacent infection in sinuses</a:t>
            </a:r>
            <a:endParaRPr lang="en-US" b="1" i="1" dirty="0"/>
          </a:p>
        </p:txBody>
      </p:sp>
      <p:sp>
        <p:nvSpPr>
          <p:cNvPr id="5" name="Rounded Rectangle 4"/>
          <p:cNvSpPr/>
          <p:nvPr/>
        </p:nvSpPr>
        <p:spPr>
          <a:xfrm>
            <a:off x="2123728" y="188640"/>
            <a:ext cx="4824536" cy="43204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Brain Abscess - CT</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93222342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5154" name="Picture 2" descr="http://library.med.utah.edu/WebPath/jpeg4/LIVER083.jpg"/>
          <p:cNvPicPr>
            <a:picLocks noChangeAspect="1" noChangeArrowheads="1"/>
          </p:cNvPicPr>
          <p:nvPr/>
        </p:nvPicPr>
        <p:blipFill>
          <a:blip r:embed="rId2" cstate="print"/>
          <a:srcRect/>
          <a:stretch>
            <a:fillRect/>
          </a:stretch>
        </p:blipFill>
        <p:spPr bwMode="auto">
          <a:xfrm>
            <a:off x="428596" y="714356"/>
            <a:ext cx="8215370" cy="4500594"/>
          </a:xfrm>
          <a:prstGeom prst="rect">
            <a:avLst/>
          </a:prstGeom>
          <a:noFill/>
        </p:spPr>
      </p:pic>
      <p:sp>
        <p:nvSpPr>
          <p:cNvPr id="5" name="Rectangle 4"/>
          <p:cNvSpPr/>
          <p:nvPr/>
        </p:nvSpPr>
        <p:spPr>
          <a:xfrm>
            <a:off x="214282" y="5214950"/>
            <a:ext cx="8429684" cy="1477328"/>
          </a:xfrm>
          <a:prstGeom prst="rect">
            <a:avLst/>
          </a:prstGeom>
        </p:spPr>
        <p:txBody>
          <a:bodyPr wrap="square">
            <a:spAutoFit/>
          </a:bodyPr>
          <a:lstStyle/>
          <a:p>
            <a:pPr algn="ctr"/>
            <a:r>
              <a:rPr lang="en-US" b="1" i="1" dirty="0" smtClean="0"/>
              <a:t>The cut surface of a normal liver has a brown color. Near the hilum here, note the portal vein carrying blood to the liver, which branches at center right</a:t>
            </a:r>
            <a:r>
              <a:rPr lang="en-US" b="1" i="1" dirty="0"/>
              <a:t>, </a:t>
            </a:r>
            <a:r>
              <a:rPr lang="en-US" b="1" i="1" dirty="0" smtClean="0"/>
              <a:t>with accompanying hepatic artery and bile ducts. </a:t>
            </a:r>
          </a:p>
          <a:p>
            <a:pPr algn="ctr"/>
            <a:r>
              <a:rPr lang="en-US" b="1" i="1" dirty="0" smtClean="0"/>
              <a:t>At the </a:t>
            </a:r>
            <a:r>
              <a:rPr lang="en-US" b="1" i="1" dirty="0"/>
              <a:t>lower </a:t>
            </a:r>
            <a:r>
              <a:rPr lang="en-US" b="1" i="1" dirty="0" smtClean="0"/>
              <a:t>left is a branch of hepatic vein draining blood from </a:t>
            </a:r>
          </a:p>
          <a:p>
            <a:pPr algn="ctr"/>
            <a:r>
              <a:rPr lang="en-US" b="1" i="1" dirty="0" smtClean="0"/>
              <a:t>the liver to the inferior vena cava</a:t>
            </a:r>
            <a:endParaRPr lang="en-US" b="1" i="1" dirty="0"/>
          </a:p>
        </p:txBody>
      </p:sp>
      <p:sp>
        <p:nvSpPr>
          <p:cNvPr id="7" name="Rounded Rectangle 6"/>
          <p:cNvSpPr/>
          <p:nvPr/>
        </p:nvSpPr>
        <p:spPr>
          <a:xfrm>
            <a:off x="1571604" y="142852"/>
            <a:ext cx="5643602" cy="500066"/>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Cut surface of a Normal Liver </a:t>
            </a:r>
            <a:endParaRPr lang="en-US" sz="2400" dirty="0">
              <a:effectLst>
                <a:outerShdw blurRad="38100" dist="38100" dir="2700000" algn="tl">
                  <a:srgbClr val="000000">
                    <a:alpha val="43137"/>
                  </a:srgbClr>
                </a:outerShdw>
              </a:effectLst>
            </a:endParaRPr>
          </a:p>
        </p:txBody>
      </p:sp>
      <p:sp>
        <p:nvSpPr>
          <p:cNvPr id="9" name="TextBox 8"/>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
        <p:nvSpPr>
          <p:cNvPr id="2" name="TextBox 1"/>
          <p:cNvSpPr txBox="1"/>
          <p:nvPr/>
        </p:nvSpPr>
        <p:spPr>
          <a:xfrm>
            <a:off x="428596" y="228600"/>
            <a:ext cx="409604" cy="369332"/>
          </a:xfrm>
          <a:prstGeom prst="rect">
            <a:avLst/>
          </a:prstGeom>
          <a:noFill/>
        </p:spPr>
        <p:txBody>
          <a:bodyPr wrap="square" rtlCol="0">
            <a:spAutoFit/>
          </a:bodyPr>
          <a:lstStyle/>
          <a:p>
            <a:r>
              <a:rPr lang="en-US" dirty="0" err="1" smtClean="0"/>
              <a:t>Rt</a:t>
            </a:r>
            <a:endParaRPr lang="en-US" dirty="0"/>
          </a:p>
        </p:txBody>
      </p:sp>
      <p:sp>
        <p:nvSpPr>
          <p:cNvPr id="8" name="TextBox 7"/>
          <p:cNvSpPr txBox="1"/>
          <p:nvPr/>
        </p:nvSpPr>
        <p:spPr>
          <a:xfrm>
            <a:off x="8234362" y="273586"/>
            <a:ext cx="409604" cy="369332"/>
          </a:xfrm>
          <a:prstGeom prst="rect">
            <a:avLst/>
          </a:prstGeom>
          <a:noFill/>
        </p:spPr>
        <p:txBody>
          <a:bodyPr wrap="square" rtlCol="0">
            <a:spAutoFit/>
          </a:bodyPr>
          <a:lstStyle/>
          <a:p>
            <a:r>
              <a:rPr lang="en-US" dirty="0" smtClean="0"/>
              <a:t>Lt</a:t>
            </a:r>
            <a:endParaRPr lang="en-US" dirty="0"/>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2123728" y="188640"/>
            <a:ext cx="4824536" cy="43204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Brain Abscess - MRI</a:t>
            </a:r>
            <a:endParaRPr lang="en-US" sz="2400" b="1" i="1" dirty="0">
              <a:effectLst>
                <a:outerShdw blurRad="38100" dist="38100" dir="2700000" algn="tl">
                  <a:srgbClr val="000000">
                    <a:alpha val="43137"/>
                  </a:srgbClr>
                </a:outerShdw>
              </a:effectLst>
            </a:endParaRPr>
          </a:p>
        </p:txBody>
      </p:sp>
      <p:pic>
        <p:nvPicPr>
          <p:cNvPr id="313346" name="Picture 2" descr="http://library.med.utah.edu/WebPath/jpeg5/CNS071.jpg"/>
          <p:cNvPicPr>
            <a:picLocks noChangeAspect="1" noChangeArrowheads="1"/>
          </p:cNvPicPr>
          <p:nvPr/>
        </p:nvPicPr>
        <p:blipFill>
          <a:blip r:embed="rId2" cstate="print"/>
          <a:srcRect/>
          <a:stretch>
            <a:fillRect/>
          </a:stretch>
        </p:blipFill>
        <p:spPr bwMode="auto">
          <a:xfrm>
            <a:off x="611560" y="790422"/>
            <a:ext cx="7680920" cy="4726810"/>
          </a:xfrm>
          <a:prstGeom prst="rect">
            <a:avLst/>
          </a:prstGeom>
          <a:noFill/>
          <a:ln w="28575">
            <a:solidFill>
              <a:schemeClr val="tx1"/>
            </a:solidFill>
          </a:ln>
        </p:spPr>
      </p:pic>
      <p:sp>
        <p:nvSpPr>
          <p:cNvPr id="4" name="Rectangle 3"/>
          <p:cNvSpPr/>
          <p:nvPr/>
        </p:nvSpPr>
        <p:spPr>
          <a:xfrm>
            <a:off x="467544" y="5561945"/>
            <a:ext cx="7920880" cy="1015663"/>
          </a:xfrm>
          <a:prstGeom prst="rect">
            <a:avLst/>
          </a:prstGeom>
        </p:spPr>
        <p:txBody>
          <a:bodyPr wrap="square">
            <a:spAutoFit/>
          </a:bodyPr>
          <a:lstStyle/>
          <a:p>
            <a:pPr algn="ctr"/>
            <a:r>
              <a:rPr lang="en-US" sz="2000" b="1" i="1" dirty="0" smtClean="0"/>
              <a:t>This trichrome stain demonstrates the light blue connective tissue in the wall of an organizing cerebral abscess. Normal brain is at the left and the center of the abscess at the right.</a:t>
            </a:r>
            <a:endParaRPr lang="en-US" sz="2000" b="1" i="1" dirty="0"/>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
        <p:nvSpPr>
          <p:cNvPr id="9" name="TextBox 8"/>
          <p:cNvSpPr txBox="1"/>
          <p:nvPr/>
        </p:nvSpPr>
        <p:spPr>
          <a:xfrm>
            <a:off x="714348" y="304800"/>
            <a:ext cx="657252" cy="369332"/>
          </a:xfrm>
          <a:prstGeom prst="rect">
            <a:avLst/>
          </a:prstGeom>
          <a:noFill/>
        </p:spPr>
        <p:txBody>
          <a:bodyPr wrap="square" rtlCol="0">
            <a:spAutoFit/>
          </a:bodyPr>
          <a:lstStyle/>
          <a:p>
            <a:r>
              <a:rPr lang="en-US" dirty="0" smtClean="0"/>
              <a:t>Right</a:t>
            </a:r>
            <a:endParaRPr lang="en-US" dirty="0"/>
          </a:p>
        </p:txBody>
      </p:sp>
      <p:sp>
        <p:nvSpPr>
          <p:cNvPr id="10" name="TextBox 9"/>
          <p:cNvSpPr txBox="1"/>
          <p:nvPr/>
        </p:nvSpPr>
        <p:spPr>
          <a:xfrm>
            <a:off x="7848600" y="301481"/>
            <a:ext cx="523924" cy="369332"/>
          </a:xfrm>
          <a:prstGeom prst="rect">
            <a:avLst/>
          </a:prstGeom>
          <a:noFill/>
        </p:spPr>
        <p:txBody>
          <a:bodyPr wrap="square" rtlCol="0">
            <a:spAutoFit/>
          </a:bodyPr>
          <a:lstStyle/>
          <a:p>
            <a:r>
              <a:rPr lang="en-US" dirty="0" smtClean="0"/>
              <a:t>Left</a:t>
            </a:r>
            <a:endParaRPr lang="en-US" dirty="0"/>
          </a:p>
        </p:txBody>
      </p:sp>
    </p:spTree>
    <p:extLst>
      <p:ext uri="{BB962C8B-B14F-4D97-AF65-F5344CB8AC3E}">
        <p14:creationId xmlns:p14="http://schemas.microsoft.com/office/powerpoint/2010/main" val="1057873648"/>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4414" y="2357430"/>
            <a:ext cx="7406640" cy="1472184"/>
          </a:xfrm>
        </p:spPr>
        <p:txBody>
          <a:bodyPr>
            <a:normAutofit/>
          </a:bodyPr>
          <a:lstStyle/>
          <a:p>
            <a:pPr algn="ctr"/>
            <a:r>
              <a:rPr lang="en-US" sz="5400" b="1" i="1" dirty="0" smtClean="0">
                <a:solidFill>
                  <a:srgbClr val="FFC000"/>
                </a:solidFill>
                <a:effectLst>
                  <a:outerShdw blurRad="38100" dist="38100" dir="2700000" algn="tl">
                    <a:srgbClr val="000000">
                      <a:alpha val="43137"/>
                    </a:srgbClr>
                  </a:outerShdw>
                </a:effectLst>
              </a:rPr>
              <a:t>3 - Granulation tissue</a:t>
            </a:r>
            <a:endParaRPr lang="en-US" sz="5400" b="1" i="1" dirty="0">
              <a:solidFill>
                <a:srgbClr val="FFC000"/>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121609983"/>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6" descr="4 b"/>
          <p:cNvPicPr>
            <a:picLocks noChangeAspect="1" noChangeArrowheads="1"/>
          </p:cNvPicPr>
          <p:nvPr/>
        </p:nvPicPr>
        <p:blipFill>
          <a:blip r:embed="rId3" cstate="print"/>
          <a:srcRect/>
          <a:stretch>
            <a:fillRect/>
          </a:stretch>
        </p:blipFill>
        <p:spPr bwMode="auto">
          <a:xfrm>
            <a:off x="467544" y="764704"/>
            <a:ext cx="7992888" cy="4608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ounded Rectangle 4"/>
          <p:cNvSpPr/>
          <p:nvPr/>
        </p:nvSpPr>
        <p:spPr>
          <a:xfrm>
            <a:off x="2411760" y="116632"/>
            <a:ext cx="3960440" cy="5040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Granulation Tissue - LPF</a:t>
            </a:r>
            <a:endParaRPr lang="en-US" sz="2400" b="1" i="1" dirty="0"/>
          </a:p>
        </p:txBody>
      </p:sp>
      <p:sp>
        <p:nvSpPr>
          <p:cNvPr id="6" name="Rectangle 5"/>
          <p:cNvSpPr/>
          <p:nvPr/>
        </p:nvSpPr>
        <p:spPr>
          <a:xfrm>
            <a:off x="609600" y="5517232"/>
            <a:ext cx="7715272" cy="1015663"/>
          </a:xfrm>
          <a:prstGeom prst="rect">
            <a:avLst/>
          </a:prstGeom>
        </p:spPr>
        <p:txBody>
          <a:bodyPr wrap="square">
            <a:spAutoFit/>
          </a:bodyPr>
          <a:lstStyle/>
          <a:p>
            <a:pPr marL="534988" indent="-534988" algn="ctr"/>
            <a:r>
              <a:rPr lang="en-US" sz="2000" b="1" i="1" dirty="0" smtClean="0"/>
              <a:t>Section of fragments of edematous, loose connective tissue shows  many small newly formed capillaries lined by plump endothelial cells. Proliferation of fibroblasts is seen</a:t>
            </a:r>
            <a:endParaRPr lang="en-US" sz="2000" b="1" i="1" dirty="0"/>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018654005"/>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5" descr="4 c"/>
          <p:cNvPicPr>
            <a:picLocks noChangeAspect="1" noChangeArrowheads="1"/>
          </p:cNvPicPr>
          <p:nvPr/>
        </p:nvPicPr>
        <p:blipFill>
          <a:blip r:embed="rId3" cstate="print"/>
          <a:srcRect/>
          <a:stretch>
            <a:fillRect/>
          </a:stretch>
        </p:blipFill>
        <p:spPr bwMode="auto">
          <a:xfrm>
            <a:off x="467544" y="764704"/>
            <a:ext cx="7920880" cy="4680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416496" y="5517232"/>
            <a:ext cx="7889304" cy="1015663"/>
          </a:xfrm>
          <a:prstGeom prst="rect">
            <a:avLst/>
          </a:prstGeom>
        </p:spPr>
        <p:txBody>
          <a:bodyPr wrap="square">
            <a:spAutoFit/>
          </a:bodyPr>
          <a:lstStyle/>
          <a:p>
            <a:pPr marL="534988" indent="-534988" algn="ctr"/>
            <a:r>
              <a:rPr lang="en-US" sz="2000" b="1" i="1" dirty="0" smtClean="0"/>
              <a:t>Inflammatory cells including macrophages, lymphocytes, plasma cells and neutrophils in the oedematous stroma.</a:t>
            </a:r>
          </a:p>
          <a:p>
            <a:pPr marL="534988" indent="-534988" algn="ctr"/>
            <a:r>
              <a:rPr lang="en-US" sz="2000" b="1" i="1" dirty="0" smtClean="0"/>
              <a:t>Pink homogenous collagen fibers may be identified.</a:t>
            </a:r>
            <a:endParaRPr lang="en-US" sz="2000" b="1" i="1" dirty="0"/>
          </a:p>
        </p:txBody>
      </p:sp>
      <p:sp>
        <p:nvSpPr>
          <p:cNvPr id="6" name="Rounded Rectangle 5"/>
          <p:cNvSpPr/>
          <p:nvPr/>
        </p:nvSpPr>
        <p:spPr>
          <a:xfrm>
            <a:off x="2411760" y="116632"/>
            <a:ext cx="3960440" cy="5040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Granulation Tissue - HPF</a:t>
            </a:r>
            <a:endParaRPr lang="en-US" sz="2400" b="1" i="1" dirty="0"/>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927369419"/>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48" y="2897068"/>
            <a:ext cx="5904656" cy="1107996"/>
          </a:xfrm>
          <a:prstGeom prst="rect">
            <a:avLst/>
          </a:prstGeom>
          <a:noFill/>
        </p:spPr>
        <p:txBody>
          <a:bodyPr wrap="square" rtlCol="0">
            <a:spAutoFit/>
          </a:bodyPr>
          <a:lstStyle/>
          <a:p>
            <a:pPr algn="ctr"/>
            <a:r>
              <a:rPr lang="en-US" sz="6600" b="1" i="1" dirty="0" smtClean="0">
                <a:solidFill>
                  <a:srgbClr val="00B0F0"/>
                </a:solidFill>
                <a:effectLst>
                  <a:outerShdw blurRad="38100" dist="38100" dir="2700000" algn="tl">
                    <a:srgbClr val="000000">
                      <a:alpha val="43137"/>
                    </a:srgbClr>
                  </a:outerShdw>
                </a:effectLst>
              </a:rPr>
              <a:t>GOOD LUCK</a:t>
            </a:r>
            <a:endParaRPr lang="en-US" sz="6600" b="1" i="1" dirty="0">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36912432"/>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371600" y="2286000"/>
            <a:ext cx="6814864" cy="1728192"/>
          </a:xfrm>
          <a:noFill/>
        </p:spPr>
        <p:txBody>
          <a:bodyPr>
            <a:noAutofit/>
          </a:bodyPr>
          <a:lstStyle/>
          <a:p>
            <a:pPr algn="ctr"/>
            <a:r>
              <a:rPr lang="en-US" sz="6000" b="1" i="1" dirty="0" smtClean="0">
                <a:solidFill>
                  <a:srgbClr val="66FF33"/>
                </a:solidFill>
                <a:effectLst>
                  <a:outerShdw blurRad="38100" dist="38100" dir="2700000" algn="tl">
                    <a:srgbClr val="000000">
                      <a:alpha val="43137"/>
                    </a:srgbClr>
                  </a:outerShdw>
                </a:effectLst>
              </a:rPr>
              <a:t/>
            </a:r>
            <a:br>
              <a:rPr lang="en-US" sz="6000" b="1" i="1" dirty="0" smtClean="0">
                <a:solidFill>
                  <a:srgbClr val="66FF33"/>
                </a:solidFill>
                <a:effectLst>
                  <a:outerShdw blurRad="38100" dist="38100" dir="2700000" algn="tl">
                    <a:srgbClr val="000000">
                      <a:alpha val="43137"/>
                    </a:srgbClr>
                  </a:outerShdw>
                </a:effectLst>
              </a:rPr>
            </a:br>
            <a:r>
              <a:rPr lang="en-US" sz="6000" b="1" i="1" dirty="0" smtClean="0">
                <a:solidFill>
                  <a:srgbClr val="66FF33"/>
                </a:solidFill>
                <a:effectLst>
                  <a:outerShdw blurRad="38100" dist="38100" dir="2700000" algn="tl">
                    <a:srgbClr val="000000">
                      <a:alpha val="43137"/>
                    </a:srgbClr>
                  </a:outerShdw>
                </a:effectLst>
              </a:rPr>
              <a:t/>
            </a:r>
            <a:br>
              <a:rPr lang="en-US" sz="6000" b="1" i="1" dirty="0" smtClean="0">
                <a:solidFill>
                  <a:srgbClr val="66FF33"/>
                </a:solidFill>
                <a:effectLst>
                  <a:outerShdw blurRad="38100" dist="38100" dir="2700000" algn="tl">
                    <a:srgbClr val="000000">
                      <a:alpha val="43137"/>
                    </a:srgbClr>
                  </a:outerShdw>
                </a:effectLst>
              </a:rPr>
            </a:br>
            <a:r>
              <a:rPr lang="en-US" sz="6000" b="1" i="1" dirty="0" smtClean="0">
                <a:solidFill>
                  <a:srgbClr val="66FF33"/>
                </a:solidFill>
                <a:effectLst>
                  <a:outerShdw blurRad="38100" dist="38100" dir="2700000" algn="tl">
                    <a:srgbClr val="000000">
                      <a:alpha val="43137"/>
                    </a:srgbClr>
                  </a:outerShdw>
                </a:effectLst>
              </a:rPr>
              <a:t/>
            </a:r>
            <a:br>
              <a:rPr lang="en-US" sz="6000" b="1" i="1" dirty="0" smtClean="0">
                <a:solidFill>
                  <a:srgbClr val="66FF33"/>
                </a:solidFill>
                <a:effectLst>
                  <a:outerShdw blurRad="38100" dist="38100" dir="2700000" algn="tl">
                    <a:srgbClr val="000000">
                      <a:alpha val="43137"/>
                    </a:srgbClr>
                  </a:outerShdw>
                </a:effectLst>
              </a:rPr>
            </a:br>
            <a:r>
              <a:rPr lang="en-US" sz="6000" b="1" i="1" dirty="0" smtClean="0">
                <a:solidFill>
                  <a:srgbClr val="66FF33"/>
                </a:solidFill>
                <a:effectLst>
                  <a:outerShdw blurRad="38100" dist="38100" dir="2700000" algn="tl">
                    <a:srgbClr val="000000">
                      <a:alpha val="43137"/>
                    </a:srgbClr>
                  </a:outerShdw>
                </a:effectLst>
              </a:rPr>
              <a:t/>
            </a:r>
            <a:br>
              <a:rPr lang="en-US" sz="6000" b="1" i="1" dirty="0" smtClean="0">
                <a:solidFill>
                  <a:srgbClr val="66FF33"/>
                </a:solidFill>
                <a:effectLst>
                  <a:outerShdw blurRad="38100" dist="38100" dir="2700000" algn="tl">
                    <a:srgbClr val="000000">
                      <a:alpha val="43137"/>
                    </a:srgbClr>
                  </a:outerShdw>
                </a:effectLst>
              </a:rPr>
            </a:br>
            <a:r>
              <a:rPr lang="en-US" sz="6000" b="1" i="1" dirty="0" smtClean="0">
                <a:solidFill>
                  <a:srgbClr val="66FF33"/>
                </a:solidFill>
                <a:effectLst>
                  <a:outerShdw blurRad="38100" dist="38100" dir="2700000" algn="tl">
                    <a:srgbClr val="000000">
                      <a:alpha val="43137"/>
                    </a:srgbClr>
                  </a:outerShdw>
                </a:effectLst>
              </a:rPr>
              <a:t/>
            </a:r>
            <a:br>
              <a:rPr lang="en-US" sz="6000" b="1" i="1" dirty="0" smtClean="0">
                <a:solidFill>
                  <a:srgbClr val="66FF33"/>
                </a:solidFill>
                <a:effectLst>
                  <a:outerShdw blurRad="38100" dist="38100" dir="2700000" algn="tl">
                    <a:srgbClr val="000000">
                      <a:alpha val="43137"/>
                    </a:srgbClr>
                  </a:outerShdw>
                </a:effectLst>
              </a:rPr>
            </a:br>
            <a:r>
              <a:rPr lang="en-US" sz="6000" b="1" i="1" dirty="0" smtClean="0">
                <a:solidFill>
                  <a:srgbClr val="66FF33"/>
                </a:solidFill>
                <a:effectLst>
                  <a:outerShdw blurRad="38100" dist="38100" dir="2700000" algn="tl">
                    <a:srgbClr val="000000">
                      <a:alpha val="43137"/>
                    </a:srgbClr>
                  </a:outerShdw>
                </a:effectLst>
              </a:rPr>
              <a:t>THROMBO-EMBOLIC Disorders</a:t>
            </a:r>
            <a:endParaRPr lang="en-US" sz="6000" b="1" i="1" dirty="0">
              <a:solidFill>
                <a:srgbClr val="66FF33"/>
              </a:solidFill>
              <a:effectLst>
                <a:outerShdw blurRad="38100" dist="38100" dir="2700000" algn="tl">
                  <a:srgbClr val="000000">
                    <a:alpha val="43137"/>
                  </a:srgbClr>
                </a:outerShdw>
              </a:effectLst>
            </a:endParaRPr>
          </a:p>
        </p:txBody>
      </p:sp>
      <p:sp>
        <p:nvSpPr>
          <p:cNvPr id="5" name="TextBox 4"/>
          <p:cNvSpPr txBox="1"/>
          <p:nvPr/>
        </p:nvSpPr>
        <p:spPr>
          <a:xfrm>
            <a:off x="2428860" y="785794"/>
            <a:ext cx="5112568" cy="830997"/>
          </a:xfrm>
          <a:prstGeom prst="rect">
            <a:avLst/>
          </a:prstGeom>
          <a:noFill/>
        </p:spPr>
        <p:txBody>
          <a:bodyPr wrap="square" rtlCol="0">
            <a:spAutoFit/>
          </a:bodyPr>
          <a:lstStyle/>
          <a:p>
            <a:pPr algn="ctr"/>
            <a:r>
              <a:rPr lang="en-US" sz="4800" b="1" i="1" dirty="0" smtClean="0">
                <a:effectLst>
                  <a:outerShdw blurRad="38100" dist="38100" dir="2700000" algn="tl">
                    <a:srgbClr val="000000">
                      <a:alpha val="43137"/>
                    </a:srgbClr>
                  </a:outerShdw>
                </a:effectLst>
              </a:rPr>
              <a:t>PRACTICAL  3</a:t>
            </a:r>
            <a:endParaRPr lang="en-US" sz="4800" b="1" i="1" dirty="0">
              <a:effectLst>
                <a:outerShdw blurRad="38100" dist="38100" dir="2700000" algn="tl">
                  <a:srgbClr val="000000">
                    <a:alpha val="43137"/>
                  </a:srgbClr>
                </a:outerShdw>
              </a:effectLst>
            </a:endParaRPr>
          </a:p>
        </p:txBody>
      </p:sp>
      <p:sp>
        <p:nvSpPr>
          <p:cNvPr id="6" name="TextBox 5"/>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7" name="TextBox 6"/>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4009293070"/>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57290" y="2214554"/>
            <a:ext cx="7500990" cy="1656184"/>
          </a:xfrm>
        </p:spPr>
        <p:txBody>
          <a:bodyPr>
            <a:noAutofit/>
          </a:bodyPr>
          <a:lstStyle/>
          <a:p>
            <a:pPr algn="ctr"/>
            <a:r>
              <a:rPr lang="en-US" b="1" i="1" dirty="0" smtClean="0">
                <a:solidFill>
                  <a:srgbClr val="FF99FF"/>
                </a:solidFill>
                <a:effectLst>
                  <a:outerShdw blurRad="38100" dist="38100" dir="2700000" algn="tl">
                    <a:srgbClr val="000000">
                      <a:alpha val="43137"/>
                    </a:srgbClr>
                  </a:outerShdw>
                </a:effectLst>
              </a:rPr>
              <a:t>1- Organizing Thrombus</a:t>
            </a:r>
            <a:endParaRPr lang="en-US" b="1" i="1" dirty="0">
              <a:solidFill>
                <a:srgbClr val="FF99FF"/>
              </a:solidFill>
              <a:effectLst>
                <a:outerShdw blurRad="38100" dist="38100" dir="2700000" algn="tl">
                  <a:srgbClr val="000000">
                    <a:alpha val="43137"/>
                  </a:srgbClr>
                </a:outerShdw>
              </a:effectLst>
            </a:endParaRPr>
          </a:p>
        </p:txBody>
      </p:sp>
      <p:sp>
        <p:nvSpPr>
          <p:cNvPr id="5" name="TextBox 4"/>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5"/>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52318293"/>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827584" y="6021288"/>
            <a:ext cx="7344816" cy="707886"/>
          </a:xfrm>
          <a:prstGeom prst="rect">
            <a:avLst/>
          </a:prstGeom>
        </p:spPr>
        <p:txBody>
          <a:bodyPr wrap="square">
            <a:spAutoFit/>
          </a:bodyPr>
          <a:lstStyle/>
          <a:p>
            <a:pPr algn="ctr"/>
            <a:r>
              <a:rPr lang="en-US" sz="2000" b="1" i="1" dirty="0" smtClean="0"/>
              <a:t>Organizing thrombus in a case of pulmonary embolism</a:t>
            </a:r>
            <a:endParaRPr lang="en-US" sz="2000" i="1" dirty="0"/>
          </a:p>
        </p:txBody>
      </p:sp>
      <p:sp>
        <p:nvSpPr>
          <p:cNvPr id="5" name="Rounded Rectangle 4"/>
          <p:cNvSpPr/>
          <p:nvPr/>
        </p:nvSpPr>
        <p:spPr>
          <a:xfrm>
            <a:off x="2267744" y="188640"/>
            <a:ext cx="4248472"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Organizing Thrombus </a:t>
            </a:r>
            <a:endParaRPr lang="en-US" sz="2400" b="1" i="1" dirty="0"/>
          </a:p>
        </p:txBody>
      </p:sp>
      <p:pic>
        <p:nvPicPr>
          <p:cNvPr id="143362" name="Picture 2" descr="http://classconnection.s3.amazonaws.com/86/flashcards/468086/png/pulmonary_embolic1312665035556.png">
            <a:hlinkClick r:id="rId3"/>
          </p:cNvPr>
          <p:cNvPicPr>
            <a:picLocks noChangeAspect="1" noChangeArrowheads="1"/>
          </p:cNvPicPr>
          <p:nvPr/>
        </p:nvPicPr>
        <p:blipFill>
          <a:blip r:embed="rId4" cstate="print"/>
          <a:srcRect/>
          <a:stretch>
            <a:fillRect/>
          </a:stretch>
        </p:blipFill>
        <p:spPr bwMode="auto">
          <a:xfrm>
            <a:off x="275706" y="837522"/>
            <a:ext cx="8256734" cy="5038659"/>
          </a:xfrm>
          <a:prstGeom prst="rect">
            <a:avLst/>
          </a:prstGeom>
          <a:noFill/>
          <a:ln w="28575">
            <a:solidFill>
              <a:schemeClr val="tx1"/>
            </a:solidFill>
          </a:ln>
        </p:spPr>
      </p:pic>
      <p:sp>
        <p:nvSpPr>
          <p:cNvPr id="8" name="TextBox 7"/>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494320190"/>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395536" y="5085184"/>
            <a:ext cx="7848872" cy="1200329"/>
          </a:xfrm>
          <a:prstGeom prst="rect">
            <a:avLst/>
          </a:prstGeom>
        </p:spPr>
        <p:txBody>
          <a:bodyPr wrap="square">
            <a:spAutoFit/>
          </a:bodyPr>
          <a:lstStyle/>
          <a:p>
            <a:pPr algn="ctr"/>
            <a:r>
              <a:rPr lang="en-US" b="1" i="1" dirty="0" smtClean="0"/>
              <a:t>This is the microscopic appearance of a pulmonary thromboembolus in a large pulmonary artery. There are interdigitating areas of pale pink and red that form the "lines of Zahn" characteristic for a thrombus. These lines represent layers of red cells, platelets, and fibrin which are laid down in the vessel as the thrombus forms.</a:t>
            </a:r>
            <a:endParaRPr lang="en-US" b="1" i="1" dirty="0"/>
          </a:p>
        </p:txBody>
      </p:sp>
      <p:pic>
        <p:nvPicPr>
          <p:cNvPr id="317442" name="Picture 2" descr="http://library.med.utah.edu/WebPath/jpeg1/LUNG065.jpg"/>
          <p:cNvPicPr>
            <a:picLocks noChangeAspect="1" noChangeArrowheads="1"/>
          </p:cNvPicPr>
          <p:nvPr/>
        </p:nvPicPr>
        <p:blipFill>
          <a:blip r:embed="rId2" cstate="print"/>
          <a:srcRect/>
          <a:stretch>
            <a:fillRect/>
          </a:stretch>
        </p:blipFill>
        <p:spPr bwMode="auto">
          <a:xfrm>
            <a:off x="467544" y="908720"/>
            <a:ext cx="8064896" cy="4160887"/>
          </a:xfrm>
          <a:prstGeom prst="rect">
            <a:avLst/>
          </a:prstGeom>
          <a:noFill/>
          <a:ln w="28575">
            <a:solidFill>
              <a:schemeClr val="tx1"/>
            </a:solidFill>
          </a:ln>
        </p:spPr>
      </p:pic>
      <p:sp>
        <p:nvSpPr>
          <p:cNvPr id="4" name="Rounded Rectangle 3"/>
          <p:cNvSpPr/>
          <p:nvPr/>
        </p:nvSpPr>
        <p:spPr>
          <a:xfrm>
            <a:off x="1043608" y="188640"/>
            <a:ext cx="7200800"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Organizing Thrombus with Lines of Zahn</a:t>
            </a:r>
            <a:endParaRPr lang="en-US" sz="2400"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997955903"/>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4034" name="Picture 4"/>
          <p:cNvPicPr>
            <a:picLocks noChangeAspect="1" noChangeArrowheads="1"/>
          </p:cNvPicPr>
          <p:nvPr/>
        </p:nvPicPr>
        <p:blipFill>
          <a:blip r:embed="rId3" cstate="print"/>
          <a:srcRect/>
          <a:stretch>
            <a:fillRect/>
          </a:stretch>
        </p:blipFill>
        <p:spPr bwMode="auto">
          <a:xfrm>
            <a:off x="4644008" y="1124744"/>
            <a:ext cx="4104456" cy="4320479"/>
          </a:xfrm>
          <a:prstGeom prst="rect">
            <a:avLst/>
          </a:prstGeom>
          <a:noFill/>
          <a:ln w="28575">
            <a:solidFill>
              <a:schemeClr val="tx1"/>
            </a:solidFill>
            <a:miter lim="800000"/>
            <a:headEnd/>
            <a:tailEnd/>
          </a:ln>
        </p:spPr>
      </p:pic>
      <p:sp>
        <p:nvSpPr>
          <p:cNvPr id="6" name="Rectangle 5"/>
          <p:cNvSpPr/>
          <p:nvPr/>
        </p:nvSpPr>
        <p:spPr>
          <a:xfrm>
            <a:off x="179512" y="5445224"/>
            <a:ext cx="8496944" cy="1231106"/>
          </a:xfrm>
          <a:prstGeom prst="rect">
            <a:avLst/>
          </a:prstGeom>
        </p:spPr>
        <p:txBody>
          <a:bodyPr wrap="square">
            <a:spAutoFit/>
          </a:bodyPr>
          <a:lstStyle/>
          <a:p>
            <a:pPr algn="ctr"/>
            <a:r>
              <a:rPr lang="en-US" sz="2000" b="1" i="1" dirty="0" smtClean="0">
                <a:solidFill>
                  <a:srgbClr val="FF0000"/>
                </a:solidFill>
              </a:rPr>
              <a:t>Lines of Zahn</a:t>
            </a:r>
            <a:r>
              <a:rPr lang="en-US" b="1" i="1" dirty="0" smtClean="0"/>
              <a:t>, gross and microscopic, is evidence to prove a clot is </a:t>
            </a:r>
          </a:p>
          <a:p>
            <a:pPr algn="ctr"/>
            <a:r>
              <a:rPr lang="en-US" b="1" i="1" dirty="0" smtClean="0"/>
              <a:t>Pre-mortem which is different from the clots appearing like</a:t>
            </a:r>
          </a:p>
          <a:p>
            <a:pPr algn="ctr"/>
            <a:r>
              <a:rPr lang="en-US" b="1" i="1" dirty="0" smtClean="0"/>
              <a:t> current jelly or chicken fat  which are said to be Post-mortem.</a:t>
            </a:r>
          </a:p>
          <a:p>
            <a:pPr algn="ctr"/>
            <a:r>
              <a:rPr lang="en-US" b="1" i="1" dirty="0" smtClean="0"/>
              <a:t> These lines represent layers of red cells, platelets, and fibrin  </a:t>
            </a:r>
          </a:p>
        </p:txBody>
      </p:sp>
      <p:sp>
        <p:nvSpPr>
          <p:cNvPr id="9" name="Rounded Rectangle 8"/>
          <p:cNvSpPr/>
          <p:nvPr/>
        </p:nvSpPr>
        <p:spPr>
          <a:xfrm>
            <a:off x="2195736" y="332656"/>
            <a:ext cx="4320480"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Lines of Zahn</a:t>
            </a:r>
            <a:endParaRPr lang="en-US" sz="2800" b="1" i="1" dirty="0">
              <a:effectLst>
                <a:outerShdw blurRad="38100" dist="38100" dir="2700000" algn="tl">
                  <a:srgbClr val="000000">
                    <a:alpha val="43137"/>
                  </a:srgbClr>
                </a:outerShdw>
              </a:effectLst>
            </a:endParaRPr>
          </a:p>
        </p:txBody>
      </p:sp>
      <p:pic>
        <p:nvPicPr>
          <p:cNvPr id="137222" name="Picture 6" descr="http://www.pathguy.com/sol/11132.jpg"/>
          <p:cNvPicPr>
            <a:picLocks noChangeAspect="1" noChangeArrowheads="1"/>
          </p:cNvPicPr>
          <p:nvPr/>
        </p:nvPicPr>
        <p:blipFill>
          <a:blip r:embed="rId4" cstate="print"/>
          <a:srcRect/>
          <a:stretch>
            <a:fillRect/>
          </a:stretch>
        </p:blipFill>
        <p:spPr bwMode="auto">
          <a:xfrm>
            <a:off x="179512" y="1124744"/>
            <a:ext cx="4320480" cy="4320480"/>
          </a:xfrm>
          <a:prstGeom prst="rect">
            <a:avLst/>
          </a:prstGeom>
          <a:noFill/>
          <a:ln w="28575">
            <a:solidFill>
              <a:schemeClr val="tx1"/>
            </a:solidFill>
          </a:ln>
        </p:spPr>
      </p:pic>
      <p:sp>
        <p:nvSpPr>
          <p:cNvPr id="10" name="TextBox 9"/>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1" name="TextBox 10"/>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850323916"/>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Rounded Rectangle 8"/>
          <p:cNvSpPr/>
          <p:nvPr/>
        </p:nvSpPr>
        <p:spPr>
          <a:xfrm>
            <a:off x="2214546" y="142852"/>
            <a:ext cx="4714908" cy="500066"/>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Histology of Normal Liver</a:t>
            </a:r>
            <a:endParaRPr lang="en-US" sz="2400" b="1" i="1" dirty="0">
              <a:effectLst>
                <a:outerShdw blurRad="38100" dist="38100" dir="2700000" algn="tl">
                  <a:srgbClr val="000000">
                    <a:alpha val="43137"/>
                  </a:srgbClr>
                </a:outerShdw>
              </a:effectLst>
            </a:endParaRPr>
          </a:p>
        </p:txBody>
      </p:sp>
      <p:pic>
        <p:nvPicPr>
          <p:cNvPr id="47112" name="Picture 8" descr="liver histology"/>
          <p:cNvPicPr>
            <a:picLocks noChangeAspect="1" noChangeArrowheads="1"/>
          </p:cNvPicPr>
          <p:nvPr/>
        </p:nvPicPr>
        <p:blipFill>
          <a:blip r:embed="rId2" cstate="print"/>
          <a:srcRect/>
          <a:stretch>
            <a:fillRect/>
          </a:stretch>
        </p:blipFill>
        <p:spPr bwMode="auto">
          <a:xfrm>
            <a:off x="214282" y="777959"/>
            <a:ext cx="4381510" cy="5579999"/>
          </a:xfrm>
          <a:prstGeom prst="rect">
            <a:avLst/>
          </a:prstGeom>
          <a:noFill/>
          <a:ln w="28575">
            <a:solidFill>
              <a:schemeClr val="tx1"/>
            </a:solidFill>
          </a:ln>
        </p:spPr>
      </p:pic>
      <p:pic>
        <p:nvPicPr>
          <p:cNvPr id="47114" name="Picture 10" descr="liver histology"/>
          <p:cNvPicPr>
            <a:picLocks noChangeAspect="1" noChangeArrowheads="1"/>
          </p:cNvPicPr>
          <p:nvPr/>
        </p:nvPicPr>
        <p:blipFill>
          <a:blip r:embed="rId3" cstate="print"/>
          <a:srcRect/>
          <a:stretch>
            <a:fillRect/>
          </a:stretch>
        </p:blipFill>
        <p:spPr bwMode="auto">
          <a:xfrm>
            <a:off x="4762069" y="785794"/>
            <a:ext cx="3914387" cy="5572164"/>
          </a:xfrm>
          <a:prstGeom prst="rect">
            <a:avLst/>
          </a:prstGeom>
          <a:noFill/>
          <a:ln w="28575">
            <a:solidFill>
              <a:schemeClr val="tx1"/>
            </a:solidFill>
          </a:ln>
        </p:spPr>
      </p:pic>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6418" name="Picture 2" descr="http://www.path.utah.edu/casepath/pm%20cases/pmcase7/PMCase7Image15.jpg"/>
          <p:cNvPicPr>
            <a:picLocks noChangeAspect="1" noChangeArrowheads="1"/>
          </p:cNvPicPr>
          <p:nvPr/>
        </p:nvPicPr>
        <p:blipFill>
          <a:blip r:embed="rId2" cstate="print"/>
          <a:srcRect/>
          <a:stretch>
            <a:fillRect/>
          </a:stretch>
        </p:blipFill>
        <p:spPr bwMode="auto">
          <a:xfrm>
            <a:off x="539552" y="836712"/>
            <a:ext cx="7920880" cy="4248472"/>
          </a:xfrm>
          <a:prstGeom prst="rect">
            <a:avLst/>
          </a:prstGeom>
          <a:noFill/>
          <a:ln w="28575">
            <a:solidFill>
              <a:schemeClr val="tx1"/>
            </a:solidFill>
          </a:ln>
        </p:spPr>
      </p:pic>
      <p:sp>
        <p:nvSpPr>
          <p:cNvPr id="4" name="Rounded Rectangle 3"/>
          <p:cNvSpPr/>
          <p:nvPr/>
        </p:nvSpPr>
        <p:spPr>
          <a:xfrm>
            <a:off x="1187624" y="188640"/>
            <a:ext cx="6768752"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Thromboembolus in Pulmonary Artery</a:t>
            </a:r>
            <a:endParaRPr lang="en-US" sz="2400" b="1" i="1" dirty="0"/>
          </a:p>
        </p:txBody>
      </p:sp>
      <p:sp>
        <p:nvSpPr>
          <p:cNvPr id="5" name="Rectangle 4"/>
          <p:cNvSpPr/>
          <p:nvPr/>
        </p:nvSpPr>
        <p:spPr>
          <a:xfrm>
            <a:off x="323528" y="5157192"/>
            <a:ext cx="8208912" cy="1477328"/>
          </a:xfrm>
          <a:prstGeom prst="rect">
            <a:avLst/>
          </a:prstGeom>
        </p:spPr>
        <p:txBody>
          <a:bodyPr wrap="square">
            <a:spAutoFit/>
          </a:bodyPr>
          <a:lstStyle/>
          <a:p>
            <a:pPr algn="ctr"/>
            <a:r>
              <a:rPr lang="en-US" b="1" i="1" dirty="0" smtClean="0"/>
              <a:t>Pulmonary thromboembolus in a small pulmonary artery. The interdigitating areas of pale pink and red within the organizing embolus form the “lines of Zahn” (arrow) characteristic of a thrombus. These lines represent layers of red cells, platelets, and fibrin that are laid down in the vessel as the thrombus forms</a:t>
            </a:r>
            <a:endParaRPr lang="en-US" b="1" i="1" dirty="0"/>
          </a:p>
        </p:txBody>
      </p:sp>
      <p:cxnSp>
        <p:nvCxnSpPr>
          <p:cNvPr id="7" name="Straight Arrow Connector 6"/>
          <p:cNvCxnSpPr/>
          <p:nvPr/>
        </p:nvCxnSpPr>
        <p:spPr>
          <a:xfrm flipV="1">
            <a:off x="3851920" y="3212976"/>
            <a:ext cx="144016" cy="720080"/>
          </a:xfrm>
          <a:prstGeom prst="straightConnector1">
            <a:avLst/>
          </a:prstGeom>
          <a:ln w="57150">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587464171"/>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14414" y="2285992"/>
            <a:ext cx="7243786" cy="1894362"/>
          </a:xfrm>
        </p:spPr>
        <p:txBody>
          <a:bodyPr>
            <a:normAutofit/>
          </a:bodyPr>
          <a:lstStyle/>
          <a:p>
            <a:pPr algn="ctr"/>
            <a:r>
              <a:rPr lang="en-US" b="1" i="1" dirty="0" smtClean="0">
                <a:solidFill>
                  <a:srgbClr val="FFC000"/>
                </a:solidFill>
                <a:effectLst>
                  <a:outerShdw blurRad="38100" dist="38100" dir="2700000" algn="tl">
                    <a:srgbClr val="000000">
                      <a:alpha val="43137"/>
                    </a:srgbClr>
                  </a:outerShdw>
                </a:effectLst>
              </a:rPr>
              <a:t>2- Pulmonary Embolus with Infarction</a:t>
            </a:r>
            <a:endParaRPr lang="en-US" b="1" i="1" dirty="0">
              <a:solidFill>
                <a:srgbClr val="FFC000"/>
              </a:solidFill>
              <a:effectLst>
                <a:outerShdw blurRad="38100" dist="38100" dir="2700000" algn="tl">
                  <a:srgbClr val="000000">
                    <a:alpha val="43137"/>
                  </a:srgbClr>
                </a:outerShdw>
              </a:effectLst>
            </a:endParaRPr>
          </a:p>
        </p:txBody>
      </p:sp>
      <p:sp>
        <p:nvSpPr>
          <p:cNvPr id="5" name="TextBox 4"/>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5"/>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486620593"/>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4145" name="Picture 1"/>
          <p:cNvPicPr>
            <a:picLocks noChangeAspect="1" noChangeArrowheads="1"/>
          </p:cNvPicPr>
          <p:nvPr/>
        </p:nvPicPr>
        <p:blipFill>
          <a:blip r:embed="rId3" cstate="print"/>
          <a:srcRect/>
          <a:stretch>
            <a:fillRect/>
          </a:stretch>
        </p:blipFill>
        <p:spPr bwMode="auto">
          <a:xfrm>
            <a:off x="4716016" y="764704"/>
            <a:ext cx="3888432" cy="4896544"/>
          </a:xfrm>
          <a:prstGeom prst="rect">
            <a:avLst/>
          </a:prstGeom>
          <a:noFill/>
          <a:ln w="28575">
            <a:solidFill>
              <a:schemeClr val="tx1"/>
            </a:solidFill>
            <a:miter lim="800000"/>
            <a:headEnd/>
            <a:tailEnd/>
          </a:ln>
        </p:spPr>
      </p:pic>
      <p:sp>
        <p:nvSpPr>
          <p:cNvPr id="4" name="Rectangle 3"/>
          <p:cNvSpPr/>
          <p:nvPr/>
        </p:nvSpPr>
        <p:spPr>
          <a:xfrm>
            <a:off x="539552" y="5661248"/>
            <a:ext cx="7704856" cy="923330"/>
          </a:xfrm>
          <a:prstGeom prst="rect">
            <a:avLst/>
          </a:prstGeom>
        </p:spPr>
        <p:txBody>
          <a:bodyPr wrap="square">
            <a:spAutoFit/>
          </a:bodyPr>
          <a:lstStyle/>
          <a:p>
            <a:pPr algn="ctr"/>
            <a:r>
              <a:rPr lang="en-US" b="1" i="1" dirty="0" smtClean="0"/>
              <a:t>This specimen shows an area of dead lung tissue ("infarction") due to blockage of one of the major arteries to the lung by an embolus ("blood clot") originating from the deep veins of the leg.</a:t>
            </a:r>
            <a:endParaRPr lang="en-US" b="1" i="1" dirty="0"/>
          </a:p>
        </p:txBody>
      </p:sp>
      <p:sp>
        <p:nvSpPr>
          <p:cNvPr id="5" name="Rounded Rectangle 4"/>
          <p:cNvSpPr/>
          <p:nvPr/>
        </p:nvSpPr>
        <p:spPr>
          <a:xfrm>
            <a:off x="1619672" y="116632"/>
            <a:ext cx="5976664"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Pulmonary Embolus with Infarction</a:t>
            </a:r>
            <a:endParaRPr lang="en-US" sz="2400" b="1" i="1" dirty="0">
              <a:effectLst>
                <a:outerShdw blurRad="38100" dist="38100" dir="2700000" algn="tl">
                  <a:srgbClr val="000000">
                    <a:alpha val="43137"/>
                  </a:srgbClr>
                </a:outerShdw>
              </a:effectLst>
            </a:endParaRPr>
          </a:p>
        </p:txBody>
      </p:sp>
      <p:sp>
        <p:nvSpPr>
          <p:cNvPr id="6" name="Right Arrow 5"/>
          <p:cNvSpPr/>
          <p:nvPr/>
        </p:nvSpPr>
        <p:spPr>
          <a:xfrm rot="18064200">
            <a:off x="5660924" y="2120504"/>
            <a:ext cx="576064" cy="177874"/>
          </a:xfrm>
          <a:prstGeom prst="rightArrow">
            <a:avLst/>
          </a:prstGeom>
          <a:solidFill>
            <a:srgbClr val="FF0000"/>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4147" name="Picture 3" descr="http://classconnection.s3.amazonaws.com/633/flashcards/853633/png/screen_shot_2012-06-05_at_75559_am1338900969741.png">
            <a:hlinkClick r:id="rId4"/>
          </p:cNvPr>
          <p:cNvPicPr>
            <a:picLocks noChangeAspect="1" noChangeArrowheads="1"/>
          </p:cNvPicPr>
          <p:nvPr/>
        </p:nvPicPr>
        <p:blipFill>
          <a:blip r:embed="rId5" cstate="print"/>
          <a:srcRect/>
          <a:stretch>
            <a:fillRect/>
          </a:stretch>
        </p:blipFill>
        <p:spPr bwMode="auto">
          <a:xfrm>
            <a:off x="395536" y="773974"/>
            <a:ext cx="4104456" cy="4886183"/>
          </a:xfrm>
          <a:prstGeom prst="rect">
            <a:avLst/>
          </a:prstGeom>
          <a:noFill/>
          <a:ln w="28575">
            <a:solidFill>
              <a:schemeClr val="tx1"/>
            </a:solidFill>
          </a:ln>
        </p:spPr>
      </p:pic>
      <p:sp>
        <p:nvSpPr>
          <p:cNvPr id="8" name="Right Arrow 7"/>
          <p:cNvSpPr/>
          <p:nvPr/>
        </p:nvSpPr>
        <p:spPr>
          <a:xfrm rot="18064200">
            <a:off x="2546973" y="3200625"/>
            <a:ext cx="576064" cy="177874"/>
          </a:xfrm>
          <a:prstGeom prst="rightArrow">
            <a:avLst/>
          </a:prstGeom>
          <a:solidFill>
            <a:srgbClr val="FF0000"/>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2" name="TextBox 11"/>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170672383"/>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571604" y="5661248"/>
            <a:ext cx="6143668" cy="923330"/>
          </a:xfrm>
          <a:prstGeom prst="rect">
            <a:avLst/>
          </a:prstGeom>
        </p:spPr>
        <p:txBody>
          <a:bodyPr wrap="square">
            <a:spAutoFit/>
          </a:bodyPr>
          <a:lstStyle/>
          <a:p>
            <a:pPr algn="ctr"/>
            <a:r>
              <a:rPr lang="en-US" b="1" i="1" dirty="0" smtClean="0">
                <a:solidFill>
                  <a:prstClr val="black"/>
                </a:solidFill>
              </a:rPr>
              <a:t>A </a:t>
            </a:r>
            <a:r>
              <a:rPr lang="en-US" b="1" i="1" dirty="0">
                <a:solidFill>
                  <a:prstClr val="black"/>
                </a:solidFill>
              </a:rPr>
              <a:t>large pulmonary </a:t>
            </a:r>
            <a:r>
              <a:rPr lang="en-US" b="1" i="1" dirty="0" smtClean="0">
                <a:solidFill>
                  <a:prstClr val="black"/>
                </a:solidFill>
              </a:rPr>
              <a:t>thromboembolus is seen </a:t>
            </a:r>
            <a:r>
              <a:rPr lang="en-US" b="1" i="1" dirty="0">
                <a:solidFill>
                  <a:prstClr val="black"/>
                </a:solidFill>
              </a:rPr>
              <a:t>in the pulmonary </a:t>
            </a:r>
            <a:r>
              <a:rPr lang="en-US" b="1" i="1" dirty="0" smtClean="0">
                <a:solidFill>
                  <a:prstClr val="black"/>
                </a:solidFill>
              </a:rPr>
              <a:t>artery of </a:t>
            </a:r>
            <a:r>
              <a:rPr lang="en-US" b="1" i="1" dirty="0">
                <a:solidFill>
                  <a:prstClr val="black"/>
                </a:solidFill>
              </a:rPr>
              <a:t>the left </a:t>
            </a:r>
            <a:r>
              <a:rPr lang="en-US" b="1" i="1" dirty="0" smtClean="0">
                <a:solidFill>
                  <a:prstClr val="black"/>
                </a:solidFill>
              </a:rPr>
              <a:t>lung. </a:t>
            </a:r>
            <a:r>
              <a:rPr lang="en-US" b="1" i="1" dirty="0">
                <a:solidFill>
                  <a:prstClr val="black"/>
                </a:solidFill>
              </a:rPr>
              <a:t>Such thromboemboli typically originate </a:t>
            </a:r>
            <a:r>
              <a:rPr lang="en-US" b="1" i="1" dirty="0" smtClean="0">
                <a:solidFill>
                  <a:prstClr val="black"/>
                </a:solidFill>
              </a:rPr>
              <a:t>in  </a:t>
            </a:r>
            <a:r>
              <a:rPr lang="en-US" b="1" i="1" dirty="0">
                <a:solidFill>
                  <a:prstClr val="black"/>
                </a:solidFill>
              </a:rPr>
              <a:t>the leg </a:t>
            </a:r>
            <a:r>
              <a:rPr lang="en-US" b="1" i="1" dirty="0" smtClean="0">
                <a:solidFill>
                  <a:prstClr val="black"/>
                </a:solidFill>
              </a:rPr>
              <a:t>veins </a:t>
            </a:r>
            <a:r>
              <a:rPr lang="en-US" b="1" i="1" dirty="0">
                <a:solidFill>
                  <a:prstClr val="black"/>
                </a:solidFill>
              </a:rPr>
              <a:t>or pelvic veins of persons who are immobilized</a:t>
            </a:r>
          </a:p>
        </p:txBody>
      </p:sp>
      <p:pic>
        <p:nvPicPr>
          <p:cNvPr id="5" name="Picture 2" descr="http://library.med.utah.edu/WebPath/jpeg1/LUNG0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768" y="764704"/>
            <a:ext cx="4392488" cy="489654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619672" y="116632"/>
            <a:ext cx="5976664"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Pulmonary Embolus with Infarction</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775538332"/>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71538" y="2500306"/>
            <a:ext cx="7643866" cy="1214446"/>
          </a:xfrm>
        </p:spPr>
        <p:txBody>
          <a:bodyPr>
            <a:normAutofit/>
          </a:bodyPr>
          <a:lstStyle/>
          <a:p>
            <a:pPr algn="ctr"/>
            <a:r>
              <a:rPr lang="en-US" b="1" i="1" dirty="0" smtClean="0">
                <a:solidFill>
                  <a:srgbClr val="FFC000"/>
                </a:solidFill>
                <a:effectLst>
                  <a:outerShdw blurRad="38100" dist="38100" dir="2700000" algn="tl">
                    <a:srgbClr val="000000">
                      <a:alpha val="43137"/>
                    </a:srgbClr>
                  </a:outerShdw>
                </a:effectLst>
              </a:rPr>
              <a:t>3- Myocardial Infarction</a:t>
            </a:r>
            <a:endParaRPr lang="en-US" b="1" i="1" dirty="0">
              <a:solidFill>
                <a:srgbClr val="FFC000"/>
              </a:solidFill>
              <a:effectLst>
                <a:outerShdw blurRad="38100" dist="38100" dir="2700000" algn="tl">
                  <a:srgbClr val="000000">
                    <a:alpha val="43137"/>
                  </a:srgbClr>
                </a:outerShdw>
              </a:effectLst>
            </a:endParaRPr>
          </a:p>
        </p:txBody>
      </p:sp>
      <p:sp>
        <p:nvSpPr>
          <p:cNvPr id="5" name="TextBox 4"/>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5"/>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073640037"/>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290" name="Picture 2" descr="C:\Documents and Settings\Mr. Amer Shafie\Desktop\1cardiovascular block\myocardial infarction2.jpg"/>
          <p:cNvPicPr>
            <a:picLocks noChangeAspect="1" noChangeArrowheads="1"/>
          </p:cNvPicPr>
          <p:nvPr/>
        </p:nvPicPr>
        <p:blipFill>
          <a:blip r:embed="rId3" cstate="print"/>
          <a:srcRect/>
          <a:stretch>
            <a:fillRect/>
          </a:stretch>
        </p:blipFill>
        <p:spPr bwMode="auto">
          <a:xfrm>
            <a:off x="2411760" y="857232"/>
            <a:ext cx="4392488" cy="4929223"/>
          </a:xfrm>
          <a:prstGeom prst="rect">
            <a:avLst/>
          </a:prstGeom>
          <a:noFill/>
          <a:ln w="28575">
            <a:solidFill>
              <a:schemeClr val="tx1"/>
            </a:solidFill>
          </a:ln>
        </p:spPr>
      </p:pic>
      <p:sp>
        <p:nvSpPr>
          <p:cNvPr id="5" name="مستطيل 4"/>
          <p:cNvSpPr/>
          <p:nvPr/>
        </p:nvSpPr>
        <p:spPr>
          <a:xfrm>
            <a:off x="1285852" y="5797713"/>
            <a:ext cx="6715172" cy="1015663"/>
          </a:xfrm>
          <a:prstGeom prst="rect">
            <a:avLst/>
          </a:prstGeom>
        </p:spPr>
        <p:txBody>
          <a:bodyPr wrap="square">
            <a:spAutoFit/>
          </a:bodyPr>
          <a:lstStyle/>
          <a:p>
            <a:pPr algn="ctr"/>
            <a:r>
              <a:rPr lang="en-US" sz="2000" b="1" i="1" dirty="0" smtClean="0"/>
              <a:t>Complications that might occur : arrhythmias , ventricular aneurysm, rupture of myocardium, cardiac tamponade and others . </a:t>
            </a:r>
            <a:endParaRPr lang="en-US" sz="2000" b="1" i="1" dirty="0"/>
          </a:p>
        </p:txBody>
      </p:sp>
      <p:sp>
        <p:nvSpPr>
          <p:cNvPr id="6" name="مستطيل مستدير الزوايا 5"/>
          <p:cNvSpPr/>
          <p:nvPr/>
        </p:nvSpPr>
        <p:spPr>
          <a:xfrm>
            <a:off x="2071670" y="285728"/>
            <a:ext cx="4929222"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effectLst>
                  <a:outerShdw blurRad="38100" dist="38100" dir="2700000" algn="tl">
                    <a:srgbClr val="000000">
                      <a:alpha val="43137"/>
                    </a:srgbClr>
                  </a:outerShdw>
                </a:effectLst>
              </a:rPr>
              <a:t>Myocardial Infarction</a:t>
            </a:r>
            <a:endParaRPr lang="ar-SA" sz="2400" b="1" i="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404550862"/>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descr="G:\Cotran\Images\CH13\F013007.jpg"/>
          <p:cNvPicPr>
            <a:picLocks noChangeAspect="1" noChangeArrowheads="1"/>
          </p:cNvPicPr>
          <p:nvPr/>
        </p:nvPicPr>
        <p:blipFill>
          <a:blip r:embed="rId2" cstate="print"/>
          <a:srcRect/>
          <a:stretch>
            <a:fillRect/>
          </a:stretch>
        </p:blipFill>
        <p:spPr bwMode="auto">
          <a:xfrm>
            <a:off x="1979712" y="764704"/>
            <a:ext cx="5164056" cy="4680520"/>
          </a:xfrm>
          <a:prstGeom prst="rect">
            <a:avLst/>
          </a:prstGeom>
          <a:noFill/>
        </p:spPr>
      </p:pic>
      <p:sp>
        <p:nvSpPr>
          <p:cNvPr id="3" name="Rectangle 2"/>
          <p:cNvSpPr/>
          <p:nvPr/>
        </p:nvSpPr>
        <p:spPr>
          <a:xfrm>
            <a:off x="1571604" y="5500702"/>
            <a:ext cx="6143668" cy="1015663"/>
          </a:xfrm>
          <a:prstGeom prst="rect">
            <a:avLst/>
          </a:prstGeom>
        </p:spPr>
        <p:txBody>
          <a:bodyPr wrap="square">
            <a:spAutoFit/>
          </a:bodyPr>
          <a:lstStyle/>
          <a:p>
            <a:pPr algn="ctr"/>
            <a:r>
              <a:rPr lang="en-US" sz="2000" b="1" i="1" dirty="0" smtClean="0"/>
              <a:t>Cross section of the left and right ventricles shows a pale and irregular focal  fibrosis in the left ventricular wall with increased thickness .</a:t>
            </a:r>
          </a:p>
        </p:txBody>
      </p:sp>
      <p:sp>
        <p:nvSpPr>
          <p:cNvPr id="7" name="مستطيل مستدير الزوايا 6"/>
          <p:cNvSpPr/>
          <p:nvPr/>
        </p:nvSpPr>
        <p:spPr>
          <a:xfrm>
            <a:off x="2071670" y="116632"/>
            <a:ext cx="4929222"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effectLst>
                  <a:outerShdw blurRad="38100" dist="38100" dir="2700000" algn="tl">
                    <a:srgbClr val="000000">
                      <a:alpha val="43137"/>
                    </a:srgbClr>
                  </a:outerShdw>
                </a:effectLst>
              </a:rPr>
              <a:t>Myocardial Infarction</a:t>
            </a:r>
            <a:endParaRPr lang="ar-SA" sz="2400" b="1" i="1" dirty="0">
              <a:solidFill>
                <a:schemeClr val="bg1"/>
              </a:solidFill>
              <a:effectLst>
                <a:outerShdw blurRad="38100" dist="38100" dir="2700000" algn="tl">
                  <a:srgbClr val="000000">
                    <a:alpha val="43137"/>
                  </a:srgbClr>
                </a:outerShdw>
              </a:effectLst>
            </a:endParaRPr>
          </a:p>
        </p:txBody>
      </p:sp>
      <p:cxnSp>
        <p:nvCxnSpPr>
          <p:cNvPr id="11" name="رابط كسهم مستقيم 10"/>
          <p:cNvCxnSpPr/>
          <p:nvPr/>
        </p:nvCxnSpPr>
        <p:spPr>
          <a:xfrm rot="10800000" flipV="1">
            <a:off x="5643570" y="1785926"/>
            <a:ext cx="571504" cy="28575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رابط كسهم مستقيم 11"/>
          <p:cNvCxnSpPr/>
          <p:nvPr/>
        </p:nvCxnSpPr>
        <p:spPr>
          <a:xfrm rot="16200000" flipH="1">
            <a:off x="5974565" y="2045483"/>
            <a:ext cx="704856" cy="20479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3" name="TextBox 12"/>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289660616"/>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5650" name="Picture 2" descr="http://www.pathguy.com/sol/10103.jpg"/>
          <p:cNvPicPr>
            <a:picLocks noChangeAspect="1" noChangeArrowheads="1"/>
          </p:cNvPicPr>
          <p:nvPr/>
        </p:nvPicPr>
        <p:blipFill>
          <a:blip r:embed="rId2" cstate="print"/>
          <a:srcRect/>
          <a:stretch>
            <a:fillRect/>
          </a:stretch>
        </p:blipFill>
        <p:spPr bwMode="auto">
          <a:xfrm>
            <a:off x="1043608" y="836712"/>
            <a:ext cx="6984776" cy="4786346"/>
          </a:xfrm>
          <a:prstGeom prst="rect">
            <a:avLst/>
          </a:prstGeom>
          <a:noFill/>
          <a:ln w="28575">
            <a:solidFill>
              <a:schemeClr val="tx1"/>
            </a:solidFill>
          </a:ln>
        </p:spPr>
      </p:pic>
      <p:sp>
        <p:nvSpPr>
          <p:cNvPr id="4" name="مستطيل مستدير الزوايا 3"/>
          <p:cNvSpPr/>
          <p:nvPr/>
        </p:nvSpPr>
        <p:spPr>
          <a:xfrm>
            <a:off x="2071670" y="285728"/>
            <a:ext cx="4929222"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effectLst>
                  <a:outerShdw blurRad="38100" dist="38100" dir="2700000" algn="tl">
                    <a:srgbClr val="000000">
                      <a:alpha val="43137"/>
                    </a:srgbClr>
                  </a:outerShdw>
                </a:effectLst>
              </a:rPr>
              <a:t>Myocardial Infarction</a:t>
            </a:r>
            <a:endParaRPr lang="ar-SA" sz="2400" b="1" i="1" dirty="0">
              <a:solidFill>
                <a:schemeClr val="bg1"/>
              </a:solidFill>
              <a:effectLst>
                <a:outerShdw blurRad="38100" dist="38100" dir="2700000" algn="tl">
                  <a:srgbClr val="000000">
                    <a:alpha val="43137"/>
                  </a:srgbClr>
                </a:outerShdw>
              </a:effectLst>
            </a:endParaRPr>
          </a:p>
        </p:txBody>
      </p:sp>
      <p:sp>
        <p:nvSpPr>
          <p:cNvPr id="5" name="مستطيل 4"/>
          <p:cNvSpPr/>
          <p:nvPr/>
        </p:nvSpPr>
        <p:spPr>
          <a:xfrm>
            <a:off x="714348" y="5643578"/>
            <a:ext cx="7286676" cy="1015663"/>
          </a:xfrm>
          <a:prstGeom prst="rect">
            <a:avLst/>
          </a:prstGeom>
        </p:spPr>
        <p:txBody>
          <a:bodyPr wrap="square">
            <a:spAutoFit/>
          </a:bodyPr>
          <a:lstStyle/>
          <a:p>
            <a:pPr algn="ctr"/>
            <a:r>
              <a:rPr lang="en-US" sz="2000" b="1" i="1" dirty="0" smtClean="0"/>
              <a:t>Cross section of the left and right ventricles shows a pale and irregular focal  fibrosis in the left ventricular wall with increased thickness .</a:t>
            </a:r>
          </a:p>
        </p:txBody>
      </p:sp>
      <p:sp>
        <p:nvSpPr>
          <p:cNvPr id="6" name="Right Arrow 5"/>
          <p:cNvSpPr/>
          <p:nvPr/>
        </p:nvSpPr>
        <p:spPr>
          <a:xfrm rot="16200000">
            <a:off x="5202070" y="3735034"/>
            <a:ext cx="684076" cy="36004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8662410">
            <a:off x="917913" y="3409136"/>
            <a:ext cx="684076" cy="36004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0338807">
            <a:off x="4770022" y="1646802"/>
            <a:ext cx="684076" cy="36004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2" name="TextBox 11"/>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29581008"/>
      </p:ext>
    </p:extLst>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1794" name="Picture 2" descr="205MI2wkhp2_small"/>
          <p:cNvPicPr>
            <a:picLocks noChangeAspect="1" noChangeArrowheads="1"/>
          </p:cNvPicPr>
          <p:nvPr/>
        </p:nvPicPr>
        <p:blipFill>
          <a:blip r:embed="rId2" cstate="print"/>
          <a:srcRect/>
          <a:stretch>
            <a:fillRect/>
          </a:stretch>
        </p:blipFill>
        <p:spPr bwMode="auto">
          <a:xfrm>
            <a:off x="642910" y="836712"/>
            <a:ext cx="7643866" cy="4949742"/>
          </a:xfrm>
          <a:prstGeom prst="rect">
            <a:avLst/>
          </a:prstGeom>
          <a:noFill/>
          <a:ln w="28575">
            <a:solidFill>
              <a:schemeClr val="tx1"/>
            </a:solidFill>
          </a:ln>
        </p:spPr>
      </p:pic>
      <p:sp>
        <p:nvSpPr>
          <p:cNvPr id="5" name="مستطيل مستدير الزوايا 4"/>
          <p:cNvSpPr/>
          <p:nvPr/>
        </p:nvSpPr>
        <p:spPr>
          <a:xfrm>
            <a:off x="2071670" y="188640"/>
            <a:ext cx="4929222"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effectLst>
                  <a:outerShdw blurRad="38100" dist="38100" dir="2700000" algn="tl">
                    <a:srgbClr val="000000">
                      <a:alpha val="43137"/>
                    </a:srgbClr>
                  </a:outerShdw>
                </a:effectLst>
              </a:rPr>
              <a:t>Myocardial Infarction</a:t>
            </a:r>
            <a:endParaRPr lang="ar-SA" sz="2400" b="1" i="1" dirty="0">
              <a:solidFill>
                <a:schemeClr val="bg1"/>
              </a:solidFill>
              <a:effectLst>
                <a:outerShdw blurRad="38100" dist="38100" dir="2700000" algn="tl">
                  <a:srgbClr val="000000">
                    <a:alpha val="43137"/>
                  </a:srgbClr>
                </a:outerShdw>
              </a:effectLst>
            </a:endParaRPr>
          </a:p>
        </p:txBody>
      </p:sp>
      <p:sp>
        <p:nvSpPr>
          <p:cNvPr id="7" name="TextBox 6"/>
          <p:cNvSpPr txBox="1"/>
          <p:nvPr/>
        </p:nvSpPr>
        <p:spPr>
          <a:xfrm>
            <a:off x="1835696" y="5981218"/>
            <a:ext cx="5904656" cy="400110"/>
          </a:xfrm>
          <a:prstGeom prst="rect">
            <a:avLst/>
          </a:prstGeom>
          <a:noFill/>
        </p:spPr>
        <p:txBody>
          <a:bodyPr wrap="square" rtlCol="0">
            <a:spAutoFit/>
          </a:bodyPr>
          <a:lstStyle/>
          <a:p>
            <a:r>
              <a:rPr lang="en-US" sz="2000" b="1" i="1" dirty="0" smtClean="0"/>
              <a:t>Transmural myocardial infarct at 2 weeks</a:t>
            </a:r>
            <a:endParaRPr lang="en-US" sz="2000" b="1" i="1" dirty="0"/>
          </a:p>
        </p:txBody>
      </p:sp>
      <p:sp>
        <p:nvSpPr>
          <p:cNvPr id="8" name="TextBox 7"/>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813999786"/>
      </p:ext>
    </p:extLst>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3602" name="Picture 2" descr="http://www.uaz.edu.mx/histo/pathology/ed/ch_11/c11_s6.jpg"/>
          <p:cNvPicPr>
            <a:picLocks noChangeAspect="1" noChangeArrowheads="1"/>
          </p:cNvPicPr>
          <p:nvPr/>
        </p:nvPicPr>
        <p:blipFill>
          <a:blip r:embed="rId2" cstate="print"/>
          <a:srcRect/>
          <a:stretch>
            <a:fillRect/>
          </a:stretch>
        </p:blipFill>
        <p:spPr bwMode="auto">
          <a:xfrm>
            <a:off x="571472" y="908720"/>
            <a:ext cx="7929618" cy="4591982"/>
          </a:xfrm>
          <a:prstGeom prst="rect">
            <a:avLst/>
          </a:prstGeom>
          <a:noFill/>
          <a:ln w="28575">
            <a:solidFill>
              <a:schemeClr val="tx1"/>
            </a:solidFill>
          </a:ln>
        </p:spPr>
      </p:pic>
      <p:sp>
        <p:nvSpPr>
          <p:cNvPr id="4" name="مستطيل 3"/>
          <p:cNvSpPr/>
          <p:nvPr/>
        </p:nvSpPr>
        <p:spPr>
          <a:xfrm>
            <a:off x="785786" y="5566492"/>
            <a:ext cx="7286676" cy="1077218"/>
          </a:xfrm>
          <a:prstGeom prst="rect">
            <a:avLst/>
          </a:prstGeom>
        </p:spPr>
        <p:txBody>
          <a:bodyPr wrap="square">
            <a:spAutoFit/>
          </a:bodyPr>
          <a:lstStyle/>
          <a:p>
            <a:pPr algn="ctr"/>
            <a:r>
              <a:rPr lang="en-GB" sz="2400" b="1" i="1" dirty="0" smtClean="0">
                <a:solidFill>
                  <a:srgbClr val="0000FF"/>
                </a:solidFill>
              </a:rPr>
              <a:t>Acute myocardial infarct</a:t>
            </a:r>
            <a:r>
              <a:rPr lang="en-GB" sz="2000" b="1" i="1" dirty="0" smtClean="0"/>
              <a:t>, histology. This 3-4 day old infarct shows necrosis of myocardial cells and is infiltrated with polymorphnuclear leukocytes. </a:t>
            </a:r>
            <a:endParaRPr lang="ar-SA" sz="2000" b="1" i="1" dirty="0"/>
          </a:p>
        </p:txBody>
      </p:sp>
      <p:sp>
        <p:nvSpPr>
          <p:cNvPr id="5" name="مستطيل مستدير الزوايا 4"/>
          <p:cNvSpPr/>
          <p:nvPr/>
        </p:nvSpPr>
        <p:spPr>
          <a:xfrm>
            <a:off x="2071670" y="285728"/>
            <a:ext cx="4929222"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effectLst>
                  <a:outerShdw blurRad="38100" dist="38100" dir="2700000" algn="tl">
                    <a:srgbClr val="000000">
                      <a:alpha val="43137"/>
                    </a:srgbClr>
                  </a:outerShdw>
                </a:effectLst>
              </a:rPr>
              <a:t>Myocardial Infarction</a:t>
            </a:r>
            <a:endParaRPr lang="ar-SA" sz="2400" b="1" i="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85698417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171" name="Picture 3" descr="unlabeled gallbladder and extrahepatic bile ducts"/>
          <p:cNvPicPr>
            <a:picLocks noChangeArrowheads="1"/>
          </p:cNvPicPr>
          <p:nvPr/>
        </p:nvPicPr>
        <p:blipFill>
          <a:blip r:embed="rId2" cstate="print"/>
          <a:srcRect/>
          <a:stretch>
            <a:fillRect/>
          </a:stretch>
        </p:blipFill>
        <p:spPr bwMode="auto">
          <a:xfrm>
            <a:off x="142844" y="1214422"/>
            <a:ext cx="4214842" cy="4143404"/>
          </a:xfrm>
          <a:prstGeom prst="rect">
            <a:avLst/>
          </a:prstGeom>
          <a:noFill/>
        </p:spPr>
      </p:pic>
      <p:pic>
        <p:nvPicPr>
          <p:cNvPr id="7172" name="Picture 4" descr="gallbladder and extrahepatic bile ducts - sectioned"/>
          <p:cNvPicPr>
            <a:picLocks noChangeArrowheads="1"/>
          </p:cNvPicPr>
          <p:nvPr/>
        </p:nvPicPr>
        <p:blipFill>
          <a:blip r:embed="rId3" cstate="print"/>
          <a:srcRect/>
          <a:stretch>
            <a:fillRect/>
          </a:stretch>
        </p:blipFill>
        <p:spPr bwMode="auto">
          <a:xfrm>
            <a:off x="4500562" y="1285860"/>
            <a:ext cx="4214842" cy="4143404"/>
          </a:xfrm>
          <a:prstGeom prst="rect">
            <a:avLst/>
          </a:prstGeom>
          <a:noFill/>
        </p:spPr>
      </p:pic>
      <p:sp>
        <p:nvSpPr>
          <p:cNvPr id="7" name="Rounded Rectangle 6"/>
          <p:cNvSpPr/>
          <p:nvPr/>
        </p:nvSpPr>
        <p:spPr>
          <a:xfrm>
            <a:off x="1142976" y="214290"/>
            <a:ext cx="6572296"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Gall Bladder &amp; Extrahepatic Bile Duct</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6" descr="12 c"/>
          <p:cNvPicPr>
            <a:picLocks noChangeAspect="1" noChangeArrowheads="1"/>
          </p:cNvPicPr>
          <p:nvPr/>
        </p:nvPicPr>
        <p:blipFill>
          <a:blip r:embed="rId3" cstate="print"/>
          <a:srcRect/>
          <a:stretch>
            <a:fillRect/>
          </a:stretch>
        </p:blipFill>
        <p:spPr bwMode="auto">
          <a:xfrm>
            <a:off x="571472" y="857232"/>
            <a:ext cx="7929618" cy="4299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مستطيل مستدير الزوايا 4"/>
          <p:cNvSpPr/>
          <p:nvPr/>
        </p:nvSpPr>
        <p:spPr>
          <a:xfrm>
            <a:off x="2071670" y="188640"/>
            <a:ext cx="4929222"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effectLst>
                  <a:outerShdw blurRad="38100" dist="38100" dir="2700000" algn="tl">
                    <a:srgbClr val="000000">
                      <a:alpha val="43137"/>
                    </a:srgbClr>
                  </a:outerShdw>
                </a:effectLst>
              </a:rPr>
              <a:t>Myocardial Infarction</a:t>
            </a:r>
            <a:endParaRPr lang="ar-SA" sz="2400" b="1" i="1" dirty="0">
              <a:solidFill>
                <a:schemeClr val="bg1"/>
              </a:solidFill>
              <a:effectLst>
                <a:outerShdw blurRad="38100" dist="38100" dir="2700000" algn="tl">
                  <a:srgbClr val="000000">
                    <a:alpha val="43137"/>
                  </a:srgbClr>
                </a:outerShdw>
              </a:effectLst>
            </a:endParaRPr>
          </a:p>
        </p:txBody>
      </p:sp>
      <p:sp>
        <p:nvSpPr>
          <p:cNvPr id="7" name="TextBox 2"/>
          <p:cNvSpPr txBox="1">
            <a:spLocks noChangeArrowheads="1"/>
          </p:cNvSpPr>
          <p:nvPr/>
        </p:nvSpPr>
        <p:spPr bwMode="auto">
          <a:xfrm>
            <a:off x="0" y="5157192"/>
            <a:ext cx="8676456" cy="1477328"/>
          </a:xfrm>
          <a:prstGeom prst="rect">
            <a:avLst/>
          </a:prstGeom>
          <a:noFill/>
          <a:ln w="9525">
            <a:noFill/>
            <a:miter lim="800000"/>
            <a:headEnd/>
            <a:tailEnd/>
          </a:ln>
        </p:spPr>
        <p:txBody>
          <a:bodyPr wrap="square">
            <a:spAutoFit/>
          </a:bodyPr>
          <a:lstStyle/>
          <a:p>
            <a:pPr marL="534988" indent="-534988" algn="ctr"/>
            <a:r>
              <a:rPr lang="en-US" b="1" i="1" dirty="0" smtClean="0">
                <a:latin typeface="+mj-lt"/>
              </a:rPr>
              <a:t>1- Patchy </a:t>
            </a:r>
            <a:r>
              <a:rPr lang="en-US" b="1" i="1" dirty="0">
                <a:latin typeface="+mj-lt"/>
              </a:rPr>
              <a:t>coagulative necrosis of myocardial </a:t>
            </a:r>
            <a:r>
              <a:rPr lang="en-US" b="1" i="1" dirty="0" smtClean="0">
                <a:latin typeface="+mj-lt"/>
              </a:rPr>
              <a:t>fibers. </a:t>
            </a:r>
            <a:r>
              <a:rPr lang="en-US" b="1" i="1" dirty="0">
                <a:latin typeface="+mj-lt"/>
              </a:rPr>
              <a:t>The dead muscle </a:t>
            </a:r>
            <a:r>
              <a:rPr lang="en-US" b="1" i="1" dirty="0" smtClean="0">
                <a:latin typeface="+mj-lt"/>
              </a:rPr>
              <a:t>fibers </a:t>
            </a:r>
          </a:p>
          <a:p>
            <a:pPr marL="534988" indent="-534988" algn="ctr"/>
            <a:r>
              <a:rPr lang="en-US" b="1" i="1" dirty="0" smtClean="0">
                <a:latin typeface="+mj-lt"/>
              </a:rPr>
              <a:t>are </a:t>
            </a:r>
            <a:r>
              <a:rPr lang="en-US" b="1" i="1" dirty="0">
                <a:latin typeface="+mj-lt"/>
              </a:rPr>
              <a:t>structureless and </a:t>
            </a:r>
            <a:r>
              <a:rPr lang="en-US" b="1" i="1" dirty="0" smtClean="0">
                <a:latin typeface="+mj-lt"/>
              </a:rPr>
              <a:t>hyaline with loss of nuclei &amp; striations.</a:t>
            </a:r>
            <a:endParaRPr lang="en-US" b="1" i="1" dirty="0">
              <a:latin typeface="+mj-lt"/>
            </a:endParaRPr>
          </a:p>
          <a:p>
            <a:pPr marL="534988" indent="-534988" algn="ctr"/>
            <a:r>
              <a:rPr lang="en-US" b="1" i="1" dirty="0" smtClean="0">
                <a:latin typeface="+mj-lt"/>
              </a:rPr>
              <a:t>2-  Chronic ischemic fibrous scar replacing dead myocardial fibers . </a:t>
            </a:r>
          </a:p>
          <a:p>
            <a:pPr marL="534988" indent="-534988" algn="ctr"/>
            <a:r>
              <a:rPr lang="en-US" b="1" i="1" dirty="0" smtClean="0">
                <a:latin typeface="+mj-lt"/>
              </a:rPr>
              <a:t>3-  The remaining myocardial fibers show enlarged nuclei due to </a:t>
            </a:r>
          </a:p>
          <a:p>
            <a:pPr marL="534988" indent="-534988" algn="ctr"/>
            <a:r>
              <a:rPr lang="en-US" b="1" i="1" dirty="0" smtClean="0">
                <a:latin typeface="+mj-lt"/>
              </a:rPr>
              <a:t>      ventricular hypertrophy .</a:t>
            </a:r>
            <a:endParaRPr lang="en-US" b="1" i="1" dirty="0">
              <a:latin typeface="+mj-lt"/>
            </a:endParaRPr>
          </a:p>
        </p:txBody>
      </p:sp>
      <p:sp>
        <p:nvSpPr>
          <p:cNvPr id="8" name="مستطيل مستدير الزوايا 7"/>
          <p:cNvSpPr/>
          <p:nvPr/>
        </p:nvSpPr>
        <p:spPr>
          <a:xfrm>
            <a:off x="4286248" y="1357298"/>
            <a:ext cx="285752" cy="357190"/>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smtClean="0"/>
              <a:t>3</a:t>
            </a:r>
            <a:endParaRPr lang="ar-SA" b="1" dirty="0"/>
          </a:p>
        </p:txBody>
      </p:sp>
      <p:sp>
        <p:nvSpPr>
          <p:cNvPr id="9" name="مستطيل مستدير الزوايا 8"/>
          <p:cNvSpPr/>
          <p:nvPr/>
        </p:nvSpPr>
        <p:spPr>
          <a:xfrm>
            <a:off x="3214678" y="2348880"/>
            <a:ext cx="285752" cy="357190"/>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smtClean="0"/>
              <a:t>1</a:t>
            </a:r>
            <a:endParaRPr lang="ar-SA" b="1" dirty="0"/>
          </a:p>
        </p:txBody>
      </p:sp>
      <p:sp>
        <p:nvSpPr>
          <p:cNvPr id="10" name="مستطيل مستدير الزوايا 9"/>
          <p:cNvSpPr/>
          <p:nvPr/>
        </p:nvSpPr>
        <p:spPr>
          <a:xfrm>
            <a:off x="5357818" y="3645024"/>
            <a:ext cx="285752" cy="357190"/>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smtClean="0"/>
              <a:t>2</a:t>
            </a:r>
            <a:endParaRPr lang="ar-SA" b="1" dirty="0"/>
          </a:p>
        </p:txBody>
      </p:sp>
      <p:sp>
        <p:nvSpPr>
          <p:cNvPr id="12" name="TextBox 11"/>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3" name="TextBox 12"/>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904940038"/>
      </p:ext>
    </p:extLst>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85852" y="2609058"/>
            <a:ext cx="7172348" cy="1534322"/>
          </a:xfrm>
        </p:spPr>
        <p:txBody>
          <a:bodyPr>
            <a:noAutofit/>
          </a:bodyPr>
          <a:lstStyle/>
          <a:p>
            <a:pPr algn="ctr"/>
            <a:r>
              <a:rPr lang="en-US" b="1" i="1" dirty="0" smtClean="0">
                <a:solidFill>
                  <a:srgbClr val="FFC000"/>
                </a:solidFill>
                <a:effectLst>
                  <a:outerShdw blurRad="38100" dist="38100" dir="2700000" algn="tl">
                    <a:srgbClr val="000000">
                      <a:alpha val="43137"/>
                    </a:srgbClr>
                  </a:outerShdw>
                </a:effectLst>
              </a:rPr>
              <a:t>4- Infarction of the Small Intestine</a:t>
            </a:r>
            <a:endParaRPr lang="en-US" b="1" i="1" dirty="0">
              <a:solidFill>
                <a:srgbClr val="FFC000"/>
              </a:solidFill>
              <a:effectLst>
                <a:outerShdw blurRad="38100" dist="38100" dir="2700000" algn="tl">
                  <a:srgbClr val="000000">
                    <a:alpha val="43137"/>
                  </a:srgbClr>
                </a:outerShdw>
              </a:effectLst>
            </a:endParaRPr>
          </a:p>
        </p:txBody>
      </p:sp>
      <p:sp>
        <p:nvSpPr>
          <p:cNvPr id="5" name="TextBox 4"/>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5"/>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416130781"/>
      </p:ext>
    </p:extLst>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5714" name="Picture 2" descr="http://library.med.utah.edu/WebPath/jpeg4/GI031.jpg"/>
          <p:cNvPicPr>
            <a:picLocks noChangeAspect="1" noChangeArrowheads="1"/>
          </p:cNvPicPr>
          <p:nvPr/>
        </p:nvPicPr>
        <p:blipFill>
          <a:blip r:embed="rId3" cstate="print"/>
          <a:srcRect/>
          <a:stretch>
            <a:fillRect/>
          </a:stretch>
        </p:blipFill>
        <p:spPr bwMode="auto">
          <a:xfrm>
            <a:off x="827584" y="916722"/>
            <a:ext cx="7416824" cy="4456494"/>
          </a:xfrm>
          <a:prstGeom prst="rect">
            <a:avLst/>
          </a:prstGeom>
          <a:noFill/>
          <a:ln w="28575">
            <a:solidFill>
              <a:schemeClr val="tx1"/>
            </a:solidFill>
          </a:ln>
        </p:spPr>
      </p:pic>
      <p:sp>
        <p:nvSpPr>
          <p:cNvPr id="4" name="Rectangle 3"/>
          <p:cNvSpPr/>
          <p:nvPr/>
        </p:nvSpPr>
        <p:spPr>
          <a:xfrm>
            <a:off x="611560" y="5408056"/>
            <a:ext cx="7704856" cy="1477328"/>
          </a:xfrm>
          <a:prstGeom prst="rect">
            <a:avLst/>
          </a:prstGeom>
        </p:spPr>
        <p:txBody>
          <a:bodyPr wrap="square">
            <a:spAutoFit/>
          </a:bodyPr>
          <a:lstStyle/>
          <a:p>
            <a:pPr algn="ctr"/>
            <a:r>
              <a:rPr lang="en-US" b="1" i="1" dirty="0" smtClean="0"/>
              <a:t>The dark red infarcted small intestine contrasts with the light pink viable bowel. The forceps extend through an internal hernia in which a loop of bowel and mesentery has been caught. This is one complication of adhesions from previous surgery. The trapped bowel has lost its blood supply</a:t>
            </a:r>
            <a:endParaRPr lang="en-US" b="1" i="1" dirty="0"/>
          </a:p>
        </p:txBody>
      </p:sp>
      <p:sp>
        <p:nvSpPr>
          <p:cNvPr id="5" name="Rounded Rectangle 4"/>
          <p:cNvSpPr/>
          <p:nvPr/>
        </p:nvSpPr>
        <p:spPr>
          <a:xfrm>
            <a:off x="1691680" y="260648"/>
            <a:ext cx="5832648"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Infarction of the Small Intestine</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753376644"/>
      </p:ext>
    </p:extLst>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7762" name="Picture 2" descr="http://esynopsis.uchc.edu/eAtlas/Images/GI/6220b.gif"/>
          <p:cNvPicPr>
            <a:picLocks noChangeAspect="1" noChangeArrowheads="1"/>
          </p:cNvPicPr>
          <p:nvPr/>
        </p:nvPicPr>
        <p:blipFill>
          <a:blip r:embed="rId3" cstate="print"/>
          <a:srcRect/>
          <a:stretch>
            <a:fillRect/>
          </a:stretch>
        </p:blipFill>
        <p:spPr bwMode="auto">
          <a:xfrm>
            <a:off x="827584" y="836712"/>
            <a:ext cx="7499176" cy="4916785"/>
          </a:xfrm>
          <a:prstGeom prst="rect">
            <a:avLst/>
          </a:prstGeom>
          <a:noFill/>
          <a:ln w="28575">
            <a:solidFill>
              <a:schemeClr val="tx1"/>
            </a:solidFill>
          </a:ln>
        </p:spPr>
      </p:pic>
      <p:sp>
        <p:nvSpPr>
          <p:cNvPr id="4" name="Rectangle 3"/>
          <p:cNvSpPr/>
          <p:nvPr/>
        </p:nvSpPr>
        <p:spPr>
          <a:xfrm>
            <a:off x="1219200" y="5867400"/>
            <a:ext cx="6629400" cy="707886"/>
          </a:xfrm>
          <a:prstGeom prst="rect">
            <a:avLst/>
          </a:prstGeom>
        </p:spPr>
        <p:txBody>
          <a:bodyPr wrap="square">
            <a:spAutoFit/>
          </a:bodyPr>
          <a:lstStyle/>
          <a:p>
            <a:pPr algn="ctr"/>
            <a:r>
              <a:rPr lang="en-US" sz="2000" b="1" i="1" dirty="0" smtClean="0"/>
              <a:t>Diffuse violacious red appearance is characteristic of transmural hemorrhagic intestinal infarction</a:t>
            </a:r>
            <a:endParaRPr lang="en-US" sz="2000" b="1" i="1" dirty="0"/>
          </a:p>
        </p:txBody>
      </p:sp>
      <p:sp>
        <p:nvSpPr>
          <p:cNvPr id="5" name="Rounded Rectangle 4"/>
          <p:cNvSpPr/>
          <p:nvPr/>
        </p:nvSpPr>
        <p:spPr>
          <a:xfrm>
            <a:off x="1691680" y="188640"/>
            <a:ext cx="5832648"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Infarction of the Small Intestine</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4135677491"/>
      </p:ext>
    </p:extLst>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528936" y="5613047"/>
            <a:ext cx="7776864" cy="1200329"/>
          </a:xfrm>
          <a:prstGeom prst="rect">
            <a:avLst/>
          </a:prstGeom>
        </p:spPr>
        <p:txBody>
          <a:bodyPr wrap="square">
            <a:spAutoFit/>
          </a:bodyPr>
          <a:lstStyle/>
          <a:p>
            <a:pPr algn="ctr"/>
            <a:r>
              <a:rPr lang="en-US" b="1" i="1" dirty="0" smtClean="0"/>
              <a:t>Intestinal infarction typically begins in the villi, which are end vasculature without anastomoses. There is complete loss of the mucosal epithelium.  Broad areas of hemorrhage with moderate inflammatory infiltrate is present</a:t>
            </a:r>
            <a:endParaRPr lang="en-US" b="1" i="1" dirty="0"/>
          </a:p>
        </p:txBody>
      </p:sp>
      <p:sp>
        <p:nvSpPr>
          <p:cNvPr id="5" name="Rounded Rectangle 4"/>
          <p:cNvSpPr/>
          <p:nvPr/>
        </p:nvSpPr>
        <p:spPr>
          <a:xfrm>
            <a:off x="755576" y="188640"/>
            <a:ext cx="7560840"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Infarction of the Small Intestine  </a:t>
            </a:r>
            <a:endParaRPr lang="en-US" sz="2400" b="1" i="1" dirty="0">
              <a:effectLst>
                <a:outerShdw blurRad="38100" dist="38100" dir="2700000" algn="tl">
                  <a:srgbClr val="000000">
                    <a:alpha val="43137"/>
                  </a:srgbClr>
                </a:outerShdw>
              </a:effectLst>
            </a:endParaRPr>
          </a:p>
        </p:txBody>
      </p:sp>
      <p:pic>
        <p:nvPicPr>
          <p:cNvPr id="326660" name="Picture 4" descr="http://radiology.uchc.edu/eatlas/images/GI/5340b.gif"/>
          <p:cNvPicPr>
            <a:picLocks noChangeAspect="1" noChangeArrowheads="1"/>
          </p:cNvPicPr>
          <p:nvPr/>
        </p:nvPicPr>
        <p:blipFill>
          <a:blip r:embed="rId2" cstate="print"/>
          <a:srcRect/>
          <a:stretch>
            <a:fillRect/>
          </a:stretch>
        </p:blipFill>
        <p:spPr bwMode="auto">
          <a:xfrm>
            <a:off x="467544" y="836713"/>
            <a:ext cx="7964884" cy="4752528"/>
          </a:xfrm>
          <a:prstGeom prst="rect">
            <a:avLst/>
          </a:prstGeom>
          <a:noFill/>
          <a:ln w="28575">
            <a:solidFill>
              <a:schemeClr val="tx1"/>
            </a:solidFill>
          </a:ln>
        </p:spPr>
      </p:pic>
      <p:sp>
        <p:nvSpPr>
          <p:cNvPr id="8" name="TextBox 7"/>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4092484302"/>
      </p:ext>
    </p:extLst>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00232" y="2428868"/>
            <a:ext cx="6143668" cy="2149980"/>
          </a:xfrm>
          <a:noFill/>
        </p:spPr>
        <p:txBody>
          <a:bodyPr>
            <a:noAutofit/>
          </a:bodyPr>
          <a:lstStyle/>
          <a:p>
            <a:pPr algn="ctr"/>
            <a:r>
              <a:rPr lang="en-US" sz="6000" b="1" i="1" dirty="0" smtClean="0">
                <a:solidFill>
                  <a:srgbClr val="3CE498"/>
                </a:solidFill>
                <a:effectLst>
                  <a:outerShdw blurRad="38100" dist="38100" dir="2700000" algn="tl">
                    <a:srgbClr val="000000">
                      <a:alpha val="43137"/>
                    </a:srgbClr>
                  </a:outerShdw>
                </a:effectLst>
              </a:rPr>
              <a:t>Granulomatous  Diseases</a:t>
            </a:r>
            <a:endParaRPr lang="en-US" sz="6000" b="1" i="1" dirty="0">
              <a:solidFill>
                <a:srgbClr val="3CE498"/>
              </a:solidFill>
              <a:effectLst>
                <a:outerShdw blurRad="38100" dist="38100" dir="2700000" algn="tl">
                  <a:srgbClr val="000000">
                    <a:alpha val="43137"/>
                  </a:srgbClr>
                </a:outerShdw>
              </a:effectLst>
            </a:endParaRPr>
          </a:p>
        </p:txBody>
      </p:sp>
      <p:sp>
        <p:nvSpPr>
          <p:cNvPr id="4" name="TextBox 3"/>
          <p:cNvSpPr txBox="1"/>
          <p:nvPr/>
        </p:nvSpPr>
        <p:spPr>
          <a:xfrm>
            <a:off x="2928926" y="714356"/>
            <a:ext cx="3888432" cy="769441"/>
          </a:xfrm>
          <a:prstGeom prst="rect">
            <a:avLst/>
          </a:prstGeom>
          <a:noFill/>
        </p:spPr>
        <p:txBody>
          <a:bodyPr wrap="square" rtlCol="0">
            <a:spAutoFit/>
          </a:bodyPr>
          <a:lstStyle/>
          <a:p>
            <a:pPr algn="ctr"/>
            <a:r>
              <a:rPr lang="en-US" sz="4400" b="1" i="1" dirty="0" smtClean="0">
                <a:effectLst>
                  <a:outerShdw blurRad="38100" dist="38100" dir="2700000" algn="tl">
                    <a:srgbClr val="000000">
                      <a:alpha val="43137"/>
                    </a:srgbClr>
                  </a:outerShdw>
                </a:effectLst>
              </a:rPr>
              <a:t>PRACTICAL 4</a:t>
            </a:r>
            <a:endParaRPr lang="en-US" sz="4400" b="1" i="1" dirty="0">
              <a:effectLst>
                <a:outerShdw blurRad="38100" dist="38100" dir="2700000" algn="tl">
                  <a:srgbClr val="000000">
                    <a:alpha val="43137"/>
                  </a:srgbClr>
                </a:outerShdw>
              </a:effectLst>
            </a:endParaRPr>
          </a:p>
        </p:txBody>
      </p:sp>
      <p:sp>
        <p:nvSpPr>
          <p:cNvPr id="6" name="TextBox 5"/>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7" name="TextBox 6"/>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124623158"/>
      </p:ext>
    </p:extLst>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8662" y="2285992"/>
            <a:ext cx="8072462" cy="1500198"/>
          </a:xfrm>
        </p:spPr>
        <p:txBody>
          <a:bodyPr>
            <a:normAutofit/>
          </a:bodyPr>
          <a:lstStyle/>
          <a:p>
            <a:r>
              <a:rPr lang="en-US" b="1" i="1" dirty="0" smtClean="0">
                <a:solidFill>
                  <a:srgbClr val="FF99FF"/>
                </a:solidFill>
                <a:effectLst>
                  <a:outerShdw blurRad="38100" dist="38100" dir="2700000" algn="tl">
                    <a:srgbClr val="000000">
                      <a:alpha val="43137"/>
                    </a:srgbClr>
                  </a:outerShdw>
                </a:effectLst>
              </a:rPr>
              <a:t>1- Tuberculosis of the lung</a:t>
            </a:r>
            <a:endParaRPr lang="en-US" b="1" i="1" dirty="0">
              <a:solidFill>
                <a:srgbClr val="FF99FF"/>
              </a:solidFill>
              <a:effectLst>
                <a:outerShdw blurRad="38100" dist="38100" dir="2700000" algn="tl">
                  <a:srgbClr val="000000">
                    <a:alpha val="43137"/>
                  </a:srgbClr>
                </a:outerShdw>
              </a:effectLst>
            </a:endParaRPr>
          </a:p>
        </p:txBody>
      </p:sp>
      <p:sp>
        <p:nvSpPr>
          <p:cNvPr id="4" name="TextBox 3"/>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108044872"/>
      </p:ext>
    </p:extLst>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4754" name="Picture 1"/>
          <p:cNvPicPr>
            <a:picLocks noChangeAspect="1"/>
          </p:cNvPicPr>
          <p:nvPr/>
        </p:nvPicPr>
        <p:blipFill>
          <a:blip r:embed="rId3" cstate="print"/>
          <a:srcRect/>
          <a:stretch>
            <a:fillRect/>
          </a:stretch>
        </p:blipFill>
        <p:spPr bwMode="auto">
          <a:xfrm>
            <a:off x="2051720" y="692696"/>
            <a:ext cx="4752528" cy="5256584"/>
          </a:xfrm>
          <a:prstGeom prst="rect">
            <a:avLst/>
          </a:prstGeom>
          <a:noFill/>
          <a:ln w="9525">
            <a:noFill/>
            <a:miter lim="800000"/>
            <a:headEnd/>
            <a:tailEnd/>
          </a:ln>
        </p:spPr>
      </p:pic>
      <p:sp>
        <p:nvSpPr>
          <p:cNvPr id="3" name="Rectangle 2"/>
          <p:cNvSpPr/>
          <p:nvPr/>
        </p:nvSpPr>
        <p:spPr>
          <a:xfrm>
            <a:off x="251520" y="6003091"/>
            <a:ext cx="8208912" cy="882293"/>
          </a:xfrm>
          <a:prstGeom prst="rect">
            <a:avLst/>
          </a:prstGeom>
        </p:spPr>
        <p:txBody>
          <a:bodyPr wrap="square">
            <a:spAutoFit/>
          </a:bodyPr>
          <a:lstStyle/>
          <a:p>
            <a:pPr algn="ctr">
              <a:lnSpc>
                <a:spcPts val="2000"/>
              </a:lnSpc>
            </a:pPr>
            <a:r>
              <a:rPr lang="en-US" b="1" i="1" dirty="0" smtClean="0"/>
              <a:t>The granulomas have </a:t>
            </a:r>
            <a:r>
              <a:rPr lang="en-US" b="1" i="1" dirty="0"/>
              <a:t>areas </a:t>
            </a:r>
            <a:r>
              <a:rPr lang="en-US" b="1" i="1" dirty="0" smtClean="0"/>
              <a:t>of caseous </a:t>
            </a:r>
            <a:r>
              <a:rPr lang="en-US" b="1" i="1" dirty="0"/>
              <a:t>necrosis. </a:t>
            </a:r>
            <a:r>
              <a:rPr lang="en-US" b="1" i="1" dirty="0" smtClean="0"/>
              <a:t> This </a:t>
            </a:r>
            <a:r>
              <a:rPr lang="en-US" b="1" i="1" dirty="0"/>
              <a:t>pattern of </a:t>
            </a:r>
            <a:r>
              <a:rPr lang="en-US" b="1" i="1" dirty="0" smtClean="0"/>
              <a:t>multiple caseating granulomas primarily in </a:t>
            </a:r>
            <a:r>
              <a:rPr lang="en-US" b="1" i="1" dirty="0"/>
              <a:t>the </a:t>
            </a:r>
            <a:r>
              <a:rPr lang="en-US" b="1" i="1" dirty="0" smtClean="0"/>
              <a:t>upper lobes </a:t>
            </a:r>
            <a:r>
              <a:rPr lang="en-US" b="1" i="1" dirty="0"/>
              <a:t>is </a:t>
            </a:r>
            <a:r>
              <a:rPr lang="en-US" b="1" i="1" dirty="0" smtClean="0"/>
              <a:t>most </a:t>
            </a:r>
            <a:r>
              <a:rPr lang="en-US" b="1" i="1" dirty="0"/>
              <a:t>characteristic </a:t>
            </a:r>
            <a:r>
              <a:rPr lang="en-US" b="1" i="1" dirty="0" smtClean="0"/>
              <a:t>of secondary T.B. </a:t>
            </a:r>
          </a:p>
        </p:txBody>
      </p:sp>
      <p:sp>
        <p:nvSpPr>
          <p:cNvPr id="4" name="Rounded Rectangle 3"/>
          <p:cNvSpPr/>
          <p:nvPr/>
        </p:nvSpPr>
        <p:spPr>
          <a:xfrm>
            <a:off x="971600" y="116632"/>
            <a:ext cx="6840760" cy="509475"/>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Pulmonary TB – Caseous Necrosis – Gross</a:t>
            </a:r>
            <a:endParaRPr lang="en-US" sz="2400" i="1" dirty="0">
              <a:effectLst>
                <a:outerShdw blurRad="38100" dist="38100" dir="2700000" algn="tl">
                  <a:srgbClr val="000000">
                    <a:alpha val="43137"/>
                  </a:srgbClr>
                </a:outerShdw>
              </a:effectLst>
            </a:endParaRPr>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288868954"/>
      </p:ext>
    </p:extLst>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338" name="Picture 1" descr="d:\eDitionsContent\0721601871\graphics\fullsize\S01871-001-f020.jpg"/>
          <p:cNvPicPr>
            <a:picLocks noChangeAspect="1" noChangeArrowheads="1"/>
          </p:cNvPicPr>
          <p:nvPr/>
        </p:nvPicPr>
        <p:blipFill>
          <a:blip r:embed="rId3" cstate="print"/>
          <a:srcRect b="7434"/>
          <a:stretch>
            <a:fillRect/>
          </a:stretch>
        </p:blipFill>
        <p:spPr bwMode="auto">
          <a:xfrm>
            <a:off x="2051720" y="692696"/>
            <a:ext cx="5112568" cy="5112568"/>
          </a:xfrm>
          <a:prstGeom prst="rect">
            <a:avLst/>
          </a:prstGeom>
          <a:ln w="88900" cap="sq" cmpd="thickThin">
            <a:solidFill>
              <a:srgbClr val="000000"/>
            </a:solidFill>
            <a:prstDash val="solid"/>
            <a:miter lim="800000"/>
          </a:ln>
          <a:effectLst>
            <a:innerShdw blurRad="76200">
              <a:srgbClr val="000000"/>
            </a:innerShdw>
          </a:effectLst>
        </p:spPr>
      </p:pic>
      <p:sp>
        <p:nvSpPr>
          <p:cNvPr id="14342" name="Picture 5" descr="admintitle"/>
          <p:cNvSpPr>
            <a:spLocks noChangeAspect="1" noChangeArrowheads="1"/>
          </p:cNvSpPr>
          <p:nvPr/>
        </p:nvSpPr>
        <p:spPr bwMode="auto">
          <a:xfrm>
            <a:off x="107950" y="115888"/>
            <a:ext cx="990600" cy="314325"/>
          </a:xfrm>
          <a:prstGeom prst="rect">
            <a:avLst/>
          </a:prstGeom>
          <a:noFill/>
          <a:ln w="9525">
            <a:noFill/>
            <a:miter lim="800000"/>
            <a:headEnd/>
            <a:tailEnd/>
          </a:ln>
        </p:spPr>
        <p:txBody>
          <a:bodyPr/>
          <a:lstStyle/>
          <a:p>
            <a:endParaRPr lang="en-US"/>
          </a:p>
        </p:txBody>
      </p:sp>
      <p:sp>
        <p:nvSpPr>
          <p:cNvPr id="5" name="Rounded Rectangle 4"/>
          <p:cNvSpPr/>
          <p:nvPr/>
        </p:nvSpPr>
        <p:spPr>
          <a:xfrm>
            <a:off x="603250" y="116632"/>
            <a:ext cx="7929190" cy="432048"/>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Pulmonary TB – Caseous Necrosis – Gross</a:t>
            </a:r>
            <a:endParaRPr lang="en-US" sz="2400" i="1" dirty="0">
              <a:effectLst>
                <a:outerShdw blurRad="38100" dist="38100" dir="2700000" algn="tl">
                  <a:srgbClr val="000000">
                    <a:alpha val="43137"/>
                  </a:srgbClr>
                </a:outerShdw>
              </a:effectLst>
            </a:endParaRPr>
          </a:p>
        </p:txBody>
      </p:sp>
      <p:sp>
        <p:nvSpPr>
          <p:cNvPr id="8" name="مستطيل 4"/>
          <p:cNvSpPr/>
          <p:nvPr/>
        </p:nvSpPr>
        <p:spPr>
          <a:xfrm>
            <a:off x="361336" y="5949280"/>
            <a:ext cx="8496944" cy="900246"/>
          </a:xfrm>
          <a:prstGeom prst="rect">
            <a:avLst/>
          </a:prstGeom>
        </p:spPr>
        <p:txBody>
          <a:bodyPr wrap="square">
            <a:spAutoFit/>
          </a:bodyPr>
          <a:lstStyle/>
          <a:p>
            <a:pPr algn="ctr" rtl="1">
              <a:lnSpc>
                <a:spcPts val="2100"/>
              </a:lnSpc>
            </a:pPr>
            <a:r>
              <a:rPr lang="en-GB" b="1" i="1" dirty="0">
                <a:solidFill>
                  <a:prstClr val="black"/>
                </a:solidFill>
              </a:rPr>
              <a:t>Initial (primary) infection with </a:t>
            </a:r>
            <a:r>
              <a:rPr lang="en-GB" b="1" i="1" dirty="0" smtClean="0">
                <a:solidFill>
                  <a:prstClr val="black"/>
                </a:solidFill>
              </a:rPr>
              <a:t>T.B. producing </a:t>
            </a:r>
            <a:r>
              <a:rPr lang="en-GB" b="1" i="1" dirty="0">
                <a:solidFill>
                  <a:prstClr val="black"/>
                </a:solidFill>
              </a:rPr>
              <a:t>a sub-pleural lesion called </a:t>
            </a:r>
            <a:endParaRPr lang="en-GB" b="1" i="1" dirty="0" smtClean="0">
              <a:solidFill>
                <a:prstClr val="black"/>
              </a:solidFill>
            </a:endParaRPr>
          </a:p>
          <a:p>
            <a:pPr algn="ctr" rtl="1">
              <a:lnSpc>
                <a:spcPts val="2100"/>
              </a:lnSpc>
            </a:pPr>
            <a:r>
              <a:rPr lang="en-GB" b="1" i="1" dirty="0" smtClean="0">
                <a:solidFill>
                  <a:prstClr val="black"/>
                </a:solidFill>
              </a:rPr>
              <a:t>a Ghon’s </a:t>
            </a:r>
            <a:r>
              <a:rPr lang="en-GB" b="1" i="1" dirty="0">
                <a:solidFill>
                  <a:prstClr val="black"/>
                </a:solidFill>
              </a:rPr>
              <a:t>focus. </a:t>
            </a:r>
            <a:r>
              <a:rPr lang="en-GB" b="1" i="1" dirty="0" smtClean="0">
                <a:solidFill>
                  <a:prstClr val="black"/>
                </a:solidFill>
              </a:rPr>
              <a:t>The </a:t>
            </a:r>
            <a:r>
              <a:rPr lang="en-GB" b="1" i="1" dirty="0">
                <a:solidFill>
                  <a:prstClr val="black"/>
                </a:solidFill>
              </a:rPr>
              <a:t>early </a:t>
            </a:r>
            <a:r>
              <a:rPr lang="en-GB" b="1" i="1" dirty="0" smtClean="0">
                <a:solidFill>
                  <a:prstClr val="black"/>
                </a:solidFill>
              </a:rPr>
              <a:t>Ghon’s </a:t>
            </a:r>
            <a:r>
              <a:rPr lang="en-GB" b="1" i="1" dirty="0">
                <a:solidFill>
                  <a:prstClr val="black"/>
                </a:solidFill>
              </a:rPr>
              <a:t>focus together with the lymph node lesion constitute the </a:t>
            </a:r>
            <a:r>
              <a:rPr lang="en-GB" b="1" i="1" dirty="0" smtClean="0">
                <a:solidFill>
                  <a:prstClr val="black"/>
                </a:solidFill>
              </a:rPr>
              <a:t>Ghon’s </a:t>
            </a:r>
            <a:r>
              <a:rPr lang="en-GB" b="1" i="1" dirty="0">
                <a:solidFill>
                  <a:prstClr val="black"/>
                </a:solidFill>
              </a:rPr>
              <a:t>complex</a:t>
            </a:r>
            <a:r>
              <a:rPr lang="en-GB" b="1" i="1" dirty="0" smtClean="0">
                <a:solidFill>
                  <a:prstClr val="black"/>
                </a:solidFill>
              </a:rPr>
              <a:t>..</a:t>
            </a:r>
            <a:endParaRPr lang="ar-SA" b="1" i="1" dirty="0">
              <a:solidFill>
                <a:prstClr val="black"/>
              </a:solidFill>
            </a:endParaRPr>
          </a:p>
        </p:txBody>
      </p:sp>
      <p:sp>
        <p:nvSpPr>
          <p:cNvPr id="9" name="TextBox 8"/>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859951147"/>
      </p:ext>
    </p:extLst>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28674" name="Picture 2" descr="ghon complex"/>
          <p:cNvPicPr>
            <a:picLocks noGrp="1" noChangeAspect="1" noChangeArrowheads="1"/>
          </p:cNvPicPr>
          <p:nvPr>
            <p:ph type="clipArt" sz="half" idx="2"/>
          </p:nvPr>
        </p:nvPicPr>
        <p:blipFill>
          <a:blip r:embed="rId2" cstate="print"/>
          <a:srcRect/>
          <a:stretch>
            <a:fillRect/>
          </a:stretch>
        </p:blipFill>
        <p:spPr>
          <a:xfrm>
            <a:off x="539552" y="836712"/>
            <a:ext cx="8136904" cy="4896545"/>
          </a:xfrm>
          <a:noFill/>
          <a:ln w="28575">
            <a:solidFill>
              <a:schemeClr val="tx1"/>
            </a:solidFill>
          </a:ln>
        </p:spPr>
      </p:pic>
      <p:sp>
        <p:nvSpPr>
          <p:cNvPr id="143364" name="AutoShape 4"/>
          <p:cNvSpPr>
            <a:spLocks noChangeArrowheads="1"/>
          </p:cNvSpPr>
          <p:nvPr/>
        </p:nvSpPr>
        <p:spPr bwMode="auto">
          <a:xfrm>
            <a:off x="1907704" y="2750713"/>
            <a:ext cx="685800" cy="457200"/>
          </a:xfrm>
          <a:prstGeom prst="rightArrow">
            <a:avLst>
              <a:gd name="adj1" fmla="val 50000"/>
              <a:gd name="adj2" fmla="val 37500"/>
            </a:avLst>
          </a:prstGeom>
          <a:solidFill>
            <a:srgbClr val="FFFF00"/>
          </a:solidFill>
          <a:ln w="9525">
            <a:solidFill>
              <a:schemeClr val="tx1"/>
            </a:solidFill>
            <a:miter lim="800000"/>
            <a:headEnd/>
            <a:tailEnd/>
          </a:ln>
        </p:spPr>
        <p:txBody>
          <a:bodyPr wrap="none" anchor="ctr"/>
          <a:lstStyle/>
          <a:p>
            <a:endParaRPr lang="ar-SA"/>
          </a:p>
        </p:txBody>
      </p:sp>
      <p:sp>
        <p:nvSpPr>
          <p:cNvPr id="143365" name="AutoShape 5"/>
          <p:cNvSpPr>
            <a:spLocks noChangeArrowheads="1"/>
          </p:cNvSpPr>
          <p:nvPr/>
        </p:nvSpPr>
        <p:spPr bwMode="auto">
          <a:xfrm>
            <a:off x="7740352" y="2857500"/>
            <a:ext cx="609600" cy="381000"/>
          </a:xfrm>
          <a:prstGeom prst="leftArrow">
            <a:avLst>
              <a:gd name="adj1" fmla="val 50000"/>
              <a:gd name="adj2" fmla="val 40000"/>
            </a:avLst>
          </a:prstGeom>
          <a:solidFill>
            <a:srgbClr val="FFFF00"/>
          </a:solidFill>
          <a:ln w="9525">
            <a:solidFill>
              <a:schemeClr val="tx1"/>
            </a:solidFill>
            <a:miter lim="800000"/>
            <a:headEnd/>
            <a:tailEnd/>
          </a:ln>
        </p:spPr>
        <p:txBody>
          <a:bodyPr wrap="none" anchor="ctr"/>
          <a:lstStyle/>
          <a:p>
            <a:endParaRPr lang="ar-SA"/>
          </a:p>
        </p:txBody>
      </p:sp>
      <p:sp>
        <p:nvSpPr>
          <p:cNvPr id="2" name="Rectangle 1"/>
          <p:cNvSpPr/>
          <p:nvPr/>
        </p:nvSpPr>
        <p:spPr>
          <a:xfrm>
            <a:off x="395536" y="5733256"/>
            <a:ext cx="8064896" cy="1169551"/>
          </a:xfrm>
          <a:prstGeom prst="rect">
            <a:avLst/>
          </a:prstGeom>
        </p:spPr>
        <p:txBody>
          <a:bodyPr wrap="square">
            <a:spAutoFit/>
          </a:bodyPr>
          <a:lstStyle/>
          <a:p>
            <a:pPr algn="ctr">
              <a:lnSpc>
                <a:spcPts val="2100"/>
              </a:lnSpc>
            </a:pPr>
            <a:r>
              <a:rPr lang="en-US" b="1" i="1" dirty="0"/>
              <a:t>The </a:t>
            </a:r>
            <a:r>
              <a:rPr lang="en-US" b="1" i="1" dirty="0" smtClean="0"/>
              <a:t>Ghon’s </a:t>
            </a:r>
            <a:r>
              <a:rPr lang="en-US" b="1" i="1" dirty="0"/>
              <a:t>complex is seen here at closer range. Primary tuberculosis is the pattern seen with initial infection with tuberculosis in children. Reactivation, or secondary tuberculosis, is more typically seen in adults.</a:t>
            </a:r>
          </a:p>
        </p:txBody>
      </p:sp>
      <p:sp>
        <p:nvSpPr>
          <p:cNvPr id="3" name="Rounded Rectangle 2"/>
          <p:cNvSpPr/>
          <p:nvPr/>
        </p:nvSpPr>
        <p:spPr>
          <a:xfrm>
            <a:off x="611560" y="266067"/>
            <a:ext cx="7992888" cy="432048"/>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Pulmonary TB - Ghon’s Complex – Gross</a:t>
            </a:r>
            <a:endParaRPr lang="en-US" sz="2400" i="1" dirty="0">
              <a:effectLst>
                <a:outerShdw blurRad="38100" dist="38100" dir="2700000" algn="tl">
                  <a:srgbClr val="000000">
                    <a:alpha val="43137"/>
                  </a:srgbClr>
                </a:outerShdw>
              </a:effectLst>
            </a:endParaRPr>
          </a:p>
        </p:txBody>
      </p:sp>
      <p:sp>
        <p:nvSpPr>
          <p:cNvPr id="10" name="TextBox 9"/>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1" name="TextBox 10"/>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218720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364"/>
                                        </p:tgtEl>
                                        <p:attrNameLst>
                                          <p:attrName>style.visibility</p:attrName>
                                        </p:attrNameLst>
                                      </p:cBhvr>
                                      <p:to>
                                        <p:strVal val="visible"/>
                                      </p:to>
                                    </p:set>
                                    <p:anim calcmode="lin" valueType="num">
                                      <p:cBhvr additive="base">
                                        <p:cTn id="7" dur="500" fill="hold"/>
                                        <p:tgtEl>
                                          <p:spTgt spid="143364"/>
                                        </p:tgtEl>
                                        <p:attrNameLst>
                                          <p:attrName>ppt_x</p:attrName>
                                        </p:attrNameLst>
                                      </p:cBhvr>
                                      <p:tavLst>
                                        <p:tav tm="0">
                                          <p:val>
                                            <p:strVal val="0-#ppt_w/2"/>
                                          </p:val>
                                        </p:tav>
                                        <p:tav tm="100000">
                                          <p:val>
                                            <p:strVal val="#ppt_x"/>
                                          </p:val>
                                        </p:tav>
                                      </p:tavLst>
                                    </p:anim>
                                    <p:anim calcmode="lin" valueType="num">
                                      <p:cBhvr additive="base">
                                        <p:cTn id="8" dur="500" fill="hold"/>
                                        <p:tgtEl>
                                          <p:spTgt spid="14336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365"/>
                                        </p:tgtEl>
                                        <p:attrNameLst>
                                          <p:attrName>style.visibility</p:attrName>
                                        </p:attrNameLst>
                                      </p:cBhvr>
                                      <p:to>
                                        <p:strVal val="visible"/>
                                      </p:to>
                                    </p:set>
                                    <p:anim calcmode="lin" valueType="num">
                                      <p:cBhvr additive="base">
                                        <p:cTn id="13" dur="500" fill="hold"/>
                                        <p:tgtEl>
                                          <p:spTgt spid="143365"/>
                                        </p:tgtEl>
                                        <p:attrNameLst>
                                          <p:attrName>ppt_x</p:attrName>
                                        </p:attrNameLst>
                                      </p:cBhvr>
                                      <p:tavLst>
                                        <p:tav tm="0">
                                          <p:val>
                                            <p:strVal val="0-#ppt_w/2"/>
                                          </p:val>
                                        </p:tav>
                                        <p:tav tm="100000">
                                          <p:val>
                                            <p:strVal val="#ppt_x"/>
                                          </p:val>
                                        </p:tav>
                                      </p:tavLst>
                                    </p:anim>
                                    <p:anim calcmode="lin" valueType="num">
                                      <p:cBhvr additive="base">
                                        <p:cTn id="14" dur="500" fill="hold"/>
                                        <p:tgtEl>
                                          <p:spTgt spid="1433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4" grpId="0" animBg="1"/>
      <p:bldP spid="143365"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328554" y="5380696"/>
            <a:ext cx="8358246" cy="1477328"/>
          </a:xfrm>
          <a:prstGeom prst="rect">
            <a:avLst/>
          </a:prstGeom>
        </p:spPr>
        <p:txBody>
          <a:bodyPr wrap="square">
            <a:spAutoFit/>
          </a:bodyPr>
          <a:lstStyle/>
          <a:p>
            <a:pPr algn="ctr"/>
            <a:r>
              <a:rPr lang="en-US" b="1" i="1" dirty="0" smtClean="0"/>
              <a:t>The gallbladder is a distensible sac and, when not distended, its mucosa is thrown into many folds. The lumen of the gallbladder is lined with a high columnar epithelium. The connective tissue wall contains abundant elastic fibers and layers of smooth muscle which predominantly run obliquely</a:t>
            </a:r>
            <a:endParaRPr lang="en-US" b="1" i="1" dirty="0"/>
          </a:p>
        </p:txBody>
      </p:sp>
      <p:sp>
        <p:nvSpPr>
          <p:cNvPr id="11" name="Rounded Rectangle 10"/>
          <p:cNvSpPr/>
          <p:nvPr/>
        </p:nvSpPr>
        <p:spPr>
          <a:xfrm>
            <a:off x="2143108" y="214290"/>
            <a:ext cx="4857784"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Histology of Gall Bladder</a:t>
            </a:r>
            <a:endParaRPr lang="en-US" sz="2400" b="1" i="1" dirty="0">
              <a:effectLst>
                <a:outerShdw blurRad="38100" dist="38100" dir="2700000" algn="tl">
                  <a:srgbClr val="000000">
                    <a:alpha val="43137"/>
                  </a:srgbClr>
                </a:outerShdw>
              </a:effectLst>
            </a:endParaRPr>
          </a:p>
        </p:txBody>
      </p:sp>
      <p:pic>
        <p:nvPicPr>
          <p:cNvPr id="304139" name="Picture 11" descr="Section of the normal human gallbladder mucosa villi covered by simple columnar epithelium. H&amp;E stain, LM X26."/>
          <p:cNvPicPr>
            <a:picLocks noChangeAspect="1" noChangeArrowheads="1"/>
          </p:cNvPicPr>
          <p:nvPr/>
        </p:nvPicPr>
        <p:blipFill>
          <a:blip r:embed="rId2" cstate="print"/>
          <a:srcRect/>
          <a:stretch>
            <a:fillRect/>
          </a:stretch>
        </p:blipFill>
        <p:spPr bwMode="auto">
          <a:xfrm>
            <a:off x="457200" y="857232"/>
            <a:ext cx="4043362" cy="4510092"/>
          </a:xfrm>
          <a:prstGeom prst="rect">
            <a:avLst/>
          </a:prstGeom>
          <a:noFill/>
          <a:ln w="28575">
            <a:solidFill>
              <a:srgbClr val="7030A0"/>
            </a:solidFill>
          </a:ln>
        </p:spPr>
      </p:pic>
      <p:pic>
        <p:nvPicPr>
          <p:cNvPr id="304141" name="Picture 13" descr="Normal Gallbladder mucosal folds">
            <a:hlinkClick r:id="rId3"/>
          </p:cNvPr>
          <p:cNvPicPr>
            <a:picLocks noChangeAspect="1" noChangeArrowheads="1"/>
          </p:cNvPicPr>
          <p:nvPr/>
        </p:nvPicPr>
        <p:blipFill>
          <a:blip r:embed="rId4" cstate="print"/>
          <a:srcRect/>
          <a:stretch>
            <a:fillRect/>
          </a:stretch>
        </p:blipFill>
        <p:spPr bwMode="auto">
          <a:xfrm>
            <a:off x="4643438" y="857232"/>
            <a:ext cx="4071966" cy="4500594"/>
          </a:xfrm>
          <a:prstGeom prst="rect">
            <a:avLst/>
          </a:prstGeom>
          <a:noFill/>
          <a:ln w="28575">
            <a:solidFill>
              <a:schemeClr val="tx1"/>
            </a:solidFill>
          </a:ln>
        </p:spPr>
      </p:pic>
      <p:sp>
        <p:nvSpPr>
          <p:cNvPr id="8" name="TextBox 7"/>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53954" name="Picture 2" descr="http://farm8.staticflickr.com/7025/6564688133_973ab5677f_o.jpg"/>
          <p:cNvPicPr>
            <a:picLocks noChangeAspect="1" noChangeArrowheads="1"/>
          </p:cNvPicPr>
          <p:nvPr/>
        </p:nvPicPr>
        <p:blipFill>
          <a:blip r:embed="rId2" cstate="print"/>
          <a:srcRect/>
          <a:stretch>
            <a:fillRect/>
          </a:stretch>
        </p:blipFill>
        <p:spPr bwMode="auto">
          <a:xfrm>
            <a:off x="3635896" y="939477"/>
            <a:ext cx="5256584" cy="5441851"/>
          </a:xfrm>
          <a:prstGeom prst="rect">
            <a:avLst/>
          </a:prstGeom>
          <a:noFill/>
        </p:spPr>
      </p:pic>
      <p:sp>
        <p:nvSpPr>
          <p:cNvPr id="5" name="مستطيل 4"/>
          <p:cNvSpPr/>
          <p:nvPr/>
        </p:nvSpPr>
        <p:spPr>
          <a:xfrm>
            <a:off x="251520" y="939477"/>
            <a:ext cx="3384376" cy="5632311"/>
          </a:xfrm>
          <a:prstGeom prst="rect">
            <a:avLst/>
          </a:prstGeom>
        </p:spPr>
        <p:txBody>
          <a:bodyPr wrap="square">
            <a:spAutoFit/>
          </a:bodyPr>
          <a:lstStyle/>
          <a:p>
            <a:pPr marL="182880" indent="-182880">
              <a:buFont typeface="Arial" pitchFamily="34" charset="0"/>
              <a:buChar char="•"/>
            </a:pPr>
            <a:r>
              <a:rPr lang="en-GB" b="1" i="1" dirty="0">
                <a:solidFill>
                  <a:prstClr val="black"/>
                </a:solidFill>
              </a:rPr>
              <a:t>Miliary </a:t>
            </a:r>
            <a:r>
              <a:rPr lang="en-GB" b="1" i="1" dirty="0" smtClean="0">
                <a:solidFill>
                  <a:prstClr val="black"/>
                </a:solidFill>
              </a:rPr>
              <a:t>TB </a:t>
            </a:r>
            <a:r>
              <a:rPr lang="en-GB" b="1" i="1" dirty="0">
                <a:solidFill>
                  <a:prstClr val="black"/>
                </a:solidFill>
              </a:rPr>
              <a:t>can occur when </a:t>
            </a:r>
            <a:r>
              <a:rPr lang="en-GB" b="1" i="1" dirty="0" smtClean="0">
                <a:solidFill>
                  <a:prstClr val="black"/>
                </a:solidFill>
              </a:rPr>
              <a:t>TB </a:t>
            </a:r>
            <a:r>
              <a:rPr lang="en-GB" b="1" i="1" dirty="0">
                <a:solidFill>
                  <a:prstClr val="black"/>
                </a:solidFill>
              </a:rPr>
              <a:t>lung lesions erode pulmonary veins or when </a:t>
            </a:r>
            <a:r>
              <a:rPr lang="en-GB" b="1" i="1" dirty="0" err="1" smtClean="0">
                <a:solidFill>
                  <a:prstClr val="black"/>
                </a:solidFill>
              </a:rPr>
              <a:t>extrapulmonary</a:t>
            </a:r>
            <a:r>
              <a:rPr lang="en-GB" b="1" i="1" dirty="0" smtClean="0">
                <a:solidFill>
                  <a:prstClr val="black"/>
                </a:solidFill>
              </a:rPr>
              <a:t> TB </a:t>
            </a:r>
            <a:r>
              <a:rPr lang="en-GB" b="1" i="1" dirty="0">
                <a:solidFill>
                  <a:prstClr val="black"/>
                </a:solidFill>
              </a:rPr>
              <a:t>lesions erode systemic veins</a:t>
            </a:r>
            <a:r>
              <a:rPr lang="en-GB" b="1" i="1" dirty="0" smtClean="0">
                <a:solidFill>
                  <a:prstClr val="black"/>
                </a:solidFill>
              </a:rPr>
              <a:t>. </a:t>
            </a:r>
          </a:p>
          <a:p>
            <a:pPr marL="182880" indent="-182880">
              <a:buFont typeface="Arial" pitchFamily="34" charset="0"/>
              <a:buChar char="•"/>
            </a:pPr>
            <a:endParaRPr lang="en-GB" b="1" i="1" dirty="0" smtClean="0">
              <a:solidFill>
                <a:prstClr val="black"/>
              </a:solidFill>
            </a:endParaRPr>
          </a:p>
          <a:p>
            <a:pPr marL="182880" indent="-182880">
              <a:buFont typeface="Arial" pitchFamily="34" charset="0"/>
              <a:buChar char="•"/>
            </a:pPr>
            <a:r>
              <a:rPr lang="en-GB" b="1" i="1" dirty="0" smtClean="0">
                <a:solidFill>
                  <a:prstClr val="black"/>
                </a:solidFill>
              </a:rPr>
              <a:t>This </a:t>
            </a:r>
            <a:r>
              <a:rPr lang="en-GB" b="1" i="1" dirty="0">
                <a:solidFill>
                  <a:prstClr val="black"/>
                </a:solidFill>
              </a:rPr>
              <a:t>results in </a:t>
            </a:r>
            <a:r>
              <a:rPr lang="en-GB" b="1" i="1" dirty="0" err="1">
                <a:solidFill>
                  <a:prstClr val="black"/>
                </a:solidFill>
              </a:rPr>
              <a:t>hematogenous</a:t>
            </a:r>
            <a:r>
              <a:rPr lang="en-GB" b="1" i="1" dirty="0">
                <a:solidFill>
                  <a:prstClr val="black"/>
                </a:solidFill>
              </a:rPr>
              <a:t> dissemination of tubercle bacilli producing myriads of 1-2 mm. lesions throughout the body in susceptible hosts. </a:t>
            </a:r>
            <a:endParaRPr lang="en-GB" b="1" i="1" dirty="0" smtClean="0">
              <a:solidFill>
                <a:prstClr val="black"/>
              </a:solidFill>
            </a:endParaRPr>
          </a:p>
          <a:p>
            <a:pPr marL="182880" indent="-182880">
              <a:buFont typeface="Arial" pitchFamily="34" charset="0"/>
              <a:buChar char="•"/>
            </a:pPr>
            <a:endParaRPr lang="en-GB" b="1" i="1" dirty="0" smtClean="0">
              <a:solidFill>
                <a:prstClr val="black"/>
              </a:solidFill>
            </a:endParaRPr>
          </a:p>
          <a:p>
            <a:pPr marL="182880" indent="-182880">
              <a:buFont typeface="Arial" pitchFamily="34" charset="0"/>
              <a:buChar char="•"/>
            </a:pPr>
            <a:r>
              <a:rPr lang="en-GB" b="1" i="1" dirty="0" err="1" smtClean="0">
                <a:solidFill>
                  <a:prstClr val="black"/>
                </a:solidFill>
              </a:rPr>
              <a:t>Miliary</a:t>
            </a:r>
            <a:r>
              <a:rPr lang="en-GB" b="1" i="1" dirty="0" smtClean="0">
                <a:solidFill>
                  <a:prstClr val="black"/>
                </a:solidFill>
              </a:rPr>
              <a:t> </a:t>
            </a:r>
            <a:r>
              <a:rPr lang="en-GB" b="1" i="1" dirty="0">
                <a:solidFill>
                  <a:prstClr val="black"/>
                </a:solidFill>
              </a:rPr>
              <a:t>spread limited to the </a:t>
            </a:r>
            <a:r>
              <a:rPr lang="en-GB" i="1" dirty="0">
                <a:solidFill>
                  <a:prstClr val="black"/>
                </a:solidFill>
              </a:rPr>
              <a:t>l</a:t>
            </a:r>
            <a:r>
              <a:rPr lang="en-GB" b="1" i="1" dirty="0">
                <a:solidFill>
                  <a:prstClr val="black"/>
                </a:solidFill>
              </a:rPr>
              <a:t>ungs can occur following erosion of pulmonary arteries by </a:t>
            </a:r>
            <a:r>
              <a:rPr lang="en-GB" b="1" i="1" dirty="0" smtClean="0">
                <a:solidFill>
                  <a:prstClr val="black"/>
                </a:solidFill>
              </a:rPr>
              <a:t>TB </a:t>
            </a:r>
            <a:r>
              <a:rPr lang="en-GB" b="1" i="1" dirty="0">
                <a:solidFill>
                  <a:prstClr val="black"/>
                </a:solidFill>
              </a:rPr>
              <a:t>lung lesions.</a:t>
            </a:r>
            <a:endParaRPr lang="ar-SA" b="1" i="1" dirty="0">
              <a:solidFill>
                <a:prstClr val="black"/>
              </a:solidFill>
            </a:endParaRPr>
          </a:p>
        </p:txBody>
      </p:sp>
      <p:sp>
        <p:nvSpPr>
          <p:cNvPr id="6" name="Rounded Rectangle 5"/>
          <p:cNvSpPr/>
          <p:nvPr/>
        </p:nvSpPr>
        <p:spPr>
          <a:xfrm>
            <a:off x="1619672" y="260648"/>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Miliary TB of the Lungs</a:t>
            </a:r>
            <a:endParaRPr lang="en-US" sz="2400" b="1" i="1" dirty="0">
              <a:effectLst>
                <a:outerShdw blurRad="38100" dist="38100" dir="2700000" algn="tl">
                  <a:srgbClr val="000000">
                    <a:alpha val="43137"/>
                  </a:srgbClr>
                </a:outerShdw>
              </a:effectLst>
            </a:endParaRPr>
          </a:p>
        </p:txBody>
      </p:sp>
      <p:cxnSp>
        <p:nvCxnSpPr>
          <p:cNvPr id="8" name="Straight Arrow Connector 7"/>
          <p:cNvCxnSpPr/>
          <p:nvPr/>
        </p:nvCxnSpPr>
        <p:spPr>
          <a:xfrm flipV="1">
            <a:off x="5004048" y="4437112"/>
            <a:ext cx="432048" cy="144016"/>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810308" y="2755060"/>
            <a:ext cx="432048" cy="670432"/>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7676107" y="2276872"/>
            <a:ext cx="432048" cy="40968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7612011" y="3457159"/>
            <a:ext cx="432048" cy="406486"/>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5" name="TextBox 14"/>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342844305"/>
      </p:ext>
    </p:extLst>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35842" name="Picture 2" descr="TB1"/>
          <p:cNvPicPr>
            <a:picLocks noGrp="1" noChangeAspect="1" noChangeArrowheads="1"/>
          </p:cNvPicPr>
          <p:nvPr>
            <p:ph type="clipArt" sz="half" idx="2"/>
          </p:nvPr>
        </p:nvPicPr>
        <p:blipFill>
          <a:blip r:embed="rId2" cstate="print"/>
          <a:srcRect/>
          <a:stretch>
            <a:fillRect/>
          </a:stretch>
        </p:blipFill>
        <p:spPr>
          <a:xfrm>
            <a:off x="467544" y="836712"/>
            <a:ext cx="8064896" cy="4248472"/>
          </a:xfrm>
          <a:noFill/>
          <a:ln w="28575">
            <a:solidFill>
              <a:schemeClr val="tx1"/>
            </a:solidFill>
          </a:ln>
        </p:spPr>
      </p:pic>
      <p:sp>
        <p:nvSpPr>
          <p:cNvPr id="153604" name="AutoShape 4"/>
          <p:cNvSpPr>
            <a:spLocks noChangeArrowheads="1"/>
          </p:cNvSpPr>
          <p:nvPr/>
        </p:nvSpPr>
        <p:spPr bwMode="auto">
          <a:xfrm>
            <a:off x="3742184" y="2564904"/>
            <a:ext cx="469776" cy="357022"/>
          </a:xfrm>
          <a:prstGeom prst="rightArrow">
            <a:avLst>
              <a:gd name="adj1" fmla="val 50000"/>
              <a:gd name="adj2" fmla="val 37500"/>
            </a:avLst>
          </a:prstGeom>
          <a:solidFill>
            <a:srgbClr val="FF0000"/>
          </a:solidFill>
          <a:ln w="9525">
            <a:solidFill>
              <a:schemeClr val="hlink"/>
            </a:solidFill>
            <a:miter lim="800000"/>
            <a:headEnd/>
            <a:tailEnd/>
          </a:ln>
        </p:spPr>
        <p:txBody>
          <a:bodyPr wrap="none" anchor="ctr"/>
          <a:lstStyle/>
          <a:p>
            <a:endParaRPr lang="ar-SA"/>
          </a:p>
        </p:txBody>
      </p:sp>
      <p:sp>
        <p:nvSpPr>
          <p:cNvPr id="2" name="Rectangle 1"/>
          <p:cNvSpPr/>
          <p:nvPr/>
        </p:nvSpPr>
        <p:spPr>
          <a:xfrm>
            <a:off x="539552" y="5085184"/>
            <a:ext cx="7992888" cy="1477328"/>
          </a:xfrm>
          <a:prstGeom prst="rect">
            <a:avLst/>
          </a:prstGeom>
        </p:spPr>
        <p:txBody>
          <a:bodyPr wrap="square">
            <a:spAutoFit/>
          </a:bodyPr>
          <a:lstStyle/>
          <a:p>
            <a:pPr algn="ctr"/>
            <a:r>
              <a:rPr lang="en-US" b="1" i="1" dirty="0"/>
              <a:t>Well-defined granulomas are seen here. They have rounded outlines. The one toward the center of the photograph contains several </a:t>
            </a:r>
            <a:r>
              <a:rPr lang="en-US" b="1" i="1" dirty="0" smtClean="0"/>
              <a:t>Langhan’s </a:t>
            </a:r>
            <a:r>
              <a:rPr lang="en-US" b="1" i="1" dirty="0"/>
              <a:t>giant cells. Granulomas are composed of transformed macrophages called epithelioid cells along with lymphocytes, occasional PMN's, plasma cells, and fibroblasts</a:t>
            </a:r>
          </a:p>
        </p:txBody>
      </p:sp>
      <p:sp>
        <p:nvSpPr>
          <p:cNvPr id="9" name="Rounded Rectangle 8"/>
          <p:cNvSpPr/>
          <p:nvPr/>
        </p:nvSpPr>
        <p:spPr>
          <a:xfrm>
            <a:off x="1900683" y="188640"/>
            <a:ext cx="5479629"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Tuberculous Granulomas</a:t>
            </a:r>
          </a:p>
        </p:txBody>
      </p:sp>
      <p:sp>
        <p:nvSpPr>
          <p:cNvPr id="8" name="TextBox 7"/>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1" name="TextBox 10"/>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8422733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04"/>
                                        </p:tgtEl>
                                        <p:attrNameLst>
                                          <p:attrName>style.visibility</p:attrName>
                                        </p:attrNameLst>
                                      </p:cBhvr>
                                      <p:to>
                                        <p:strVal val="visible"/>
                                      </p:to>
                                    </p:set>
                                    <p:anim calcmode="lin" valueType="num">
                                      <p:cBhvr additive="base">
                                        <p:cTn id="7" dur="500" fill="hold"/>
                                        <p:tgtEl>
                                          <p:spTgt spid="153604"/>
                                        </p:tgtEl>
                                        <p:attrNameLst>
                                          <p:attrName>ppt_x</p:attrName>
                                        </p:attrNameLst>
                                      </p:cBhvr>
                                      <p:tavLst>
                                        <p:tav tm="0">
                                          <p:val>
                                            <p:strVal val="0-#ppt_w/2"/>
                                          </p:val>
                                        </p:tav>
                                        <p:tav tm="100000">
                                          <p:val>
                                            <p:strVal val="#ppt_x"/>
                                          </p:val>
                                        </p:tav>
                                      </p:tavLst>
                                    </p:anim>
                                    <p:anim calcmode="lin" valueType="num">
                                      <p:cBhvr additive="base">
                                        <p:cTn id="8" dur="500" fill="hold"/>
                                        <p:tgtEl>
                                          <p:spTgt spid="15360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4" grpId="0" animBg="1"/>
    </p:bldLst>
  </p:timing>
</p:sld>
</file>

<file path=ppt/slides/slide1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عنصر نائب للمحتوى 2"/>
          <p:cNvSpPr>
            <a:spLocks noGrp="1"/>
          </p:cNvSpPr>
          <p:nvPr>
            <p:ph sz="quarter" idx="1"/>
          </p:nvPr>
        </p:nvSpPr>
        <p:spPr>
          <a:xfrm>
            <a:off x="990600" y="5877272"/>
            <a:ext cx="6724672" cy="768337"/>
          </a:xfrm>
        </p:spPr>
        <p:txBody>
          <a:bodyPr>
            <a:normAutofit/>
          </a:bodyPr>
          <a:lstStyle/>
          <a:p>
            <a:pPr marL="0" indent="0" algn="ctr" rtl="0">
              <a:buNone/>
            </a:pPr>
            <a:r>
              <a:rPr lang="en-GB" sz="1800" b="1" i="1" dirty="0"/>
              <a:t>The pyknotic nuclei of epithelioid cells in the center of the granuloma (apoptotic bodies) are a precursor of necrosis.</a:t>
            </a:r>
            <a:endParaRPr lang="ar-SA" sz="1800" b="1" i="1" dirty="0"/>
          </a:p>
        </p:txBody>
      </p:sp>
      <p:pic>
        <p:nvPicPr>
          <p:cNvPr id="7170" name="Picture 2" descr="http://farm8.staticflickr.com/7010/6545189095_c349db569d_b.jpg"/>
          <p:cNvPicPr>
            <a:picLocks noChangeAspect="1" noChangeArrowheads="1"/>
          </p:cNvPicPr>
          <p:nvPr/>
        </p:nvPicPr>
        <p:blipFill>
          <a:blip r:embed="rId2" cstate="print"/>
          <a:srcRect/>
          <a:stretch>
            <a:fillRect/>
          </a:stretch>
        </p:blipFill>
        <p:spPr bwMode="auto">
          <a:xfrm>
            <a:off x="395537" y="980728"/>
            <a:ext cx="8136903" cy="4680520"/>
          </a:xfrm>
          <a:prstGeom prst="rect">
            <a:avLst/>
          </a:prstGeom>
          <a:noFill/>
          <a:ln w="28575">
            <a:solidFill>
              <a:schemeClr val="tx1"/>
            </a:solidFill>
          </a:ln>
        </p:spPr>
      </p:pic>
      <p:sp>
        <p:nvSpPr>
          <p:cNvPr id="8" name="Rounded Rectangle 7"/>
          <p:cNvSpPr/>
          <p:nvPr/>
        </p:nvSpPr>
        <p:spPr>
          <a:xfrm>
            <a:off x="827584" y="116632"/>
            <a:ext cx="7344816" cy="720080"/>
          </a:xfrm>
          <a:prstGeom prst="roundRect">
            <a:avLst/>
          </a:prstGeom>
          <a:solidFill>
            <a:srgbClr val="B74B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GB" sz="2400" b="1" i="1" dirty="0" smtClean="0">
              <a:solidFill>
                <a:schemeClr val="bg1"/>
              </a:solidFill>
              <a:effectLst>
                <a:outerShdw blurRad="38100" dist="38100" dir="2700000" algn="tl">
                  <a:srgbClr val="000000">
                    <a:alpha val="43137"/>
                  </a:srgbClr>
                </a:outerShdw>
              </a:effectLst>
            </a:endParaRPr>
          </a:p>
          <a:p>
            <a:pPr algn="ctr" rtl="1"/>
            <a:r>
              <a:rPr lang="en-GB" sz="2400" b="1" i="1" dirty="0" smtClean="0">
                <a:solidFill>
                  <a:schemeClr val="bg1"/>
                </a:solidFill>
                <a:effectLst>
                  <a:outerShdw blurRad="38100" dist="38100" dir="2700000" algn="tl">
                    <a:srgbClr val="000000">
                      <a:alpha val="43137"/>
                    </a:srgbClr>
                  </a:outerShdw>
                </a:effectLst>
              </a:rPr>
              <a:t>Pulmonary TB  - Granuloma with central </a:t>
            </a:r>
          </a:p>
          <a:p>
            <a:pPr algn="ctr" rtl="1"/>
            <a:r>
              <a:rPr lang="en-GB" sz="2400" b="1" i="1" dirty="0" smtClean="0">
                <a:solidFill>
                  <a:schemeClr val="bg1"/>
                </a:solidFill>
                <a:effectLst>
                  <a:outerShdw blurRad="38100" dist="38100" dir="2700000" algn="tl">
                    <a:srgbClr val="000000">
                      <a:alpha val="43137"/>
                    </a:srgbClr>
                  </a:outerShdw>
                </a:effectLst>
              </a:rPr>
              <a:t>early necrosis</a:t>
            </a:r>
            <a:endParaRPr lang="ar-SA" sz="2400" b="1" i="1" dirty="0" smtClean="0">
              <a:solidFill>
                <a:schemeClr val="bg1"/>
              </a:solidFill>
              <a:effectLst>
                <a:outerShdw blurRad="38100" dist="38100" dir="2700000" algn="tl">
                  <a:srgbClr val="000000">
                    <a:alpha val="43137"/>
                  </a:srgbClr>
                </a:outerShdw>
              </a:effectLst>
            </a:endParaRPr>
          </a:p>
          <a:p>
            <a:pPr algn="ctr"/>
            <a:endParaRPr lang="en-US" sz="2400" dirty="0"/>
          </a:p>
        </p:txBody>
      </p:sp>
      <p:sp>
        <p:nvSpPr>
          <p:cNvPr id="9" name="TextBox 8"/>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33691852"/>
      </p:ext>
    </p:extLst>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395536" y="5336048"/>
            <a:ext cx="8496944" cy="1477328"/>
          </a:xfrm>
          <a:prstGeom prst="rect">
            <a:avLst/>
          </a:prstGeom>
        </p:spPr>
        <p:txBody>
          <a:bodyPr wrap="square">
            <a:spAutoFit/>
          </a:bodyPr>
          <a:lstStyle/>
          <a:p>
            <a:pPr algn="ctr"/>
            <a:r>
              <a:rPr lang="en-US" b="1" i="1" dirty="0"/>
              <a:t>The edge of a granuloma is shown here at high magnification. At the upper </a:t>
            </a:r>
            <a:r>
              <a:rPr lang="en-US" b="1" i="1" dirty="0" smtClean="0"/>
              <a:t>is </a:t>
            </a:r>
            <a:r>
              <a:rPr lang="en-US" b="1" i="1" dirty="0"/>
              <a:t>amorphous pink caseous material </a:t>
            </a:r>
            <a:r>
              <a:rPr lang="en-US" b="1" i="1" dirty="0" smtClean="0"/>
              <a:t>[1] composed </a:t>
            </a:r>
            <a:r>
              <a:rPr lang="en-US" b="1" i="1" dirty="0"/>
              <a:t>of the necrotic elements of the granuloma as well as the infectious organisms. This area is ringed by the inflammatory component </a:t>
            </a:r>
            <a:r>
              <a:rPr lang="en-US" b="1" i="1" dirty="0" smtClean="0"/>
              <a:t>[2] with </a:t>
            </a:r>
            <a:r>
              <a:rPr lang="en-US" b="1" i="1" dirty="0"/>
              <a:t>epithelioid cells, lymphocytes, and fibroblasts.</a:t>
            </a:r>
          </a:p>
        </p:txBody>
      </p:sp>
      <p:pic>
        <p:nvPicPr>
          <p:cNvPr id="35842" name="Picture 2" descr="http://library.med.utah.edu/WebPath/jpeg1/LUNG0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819871"/>
            <a:ext cx="8352928" cy="448133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6732240" y="1628800"/>
            <a:ext cx="28803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1</a:t>
            </a:r>
            <a:endParaRPr lang="en-US" sz="2000" b="1" dirty="0"/>
          </a:p>
        </p:txBody>
      </p:sp>
      <p:sp>
        <p:nvSpPr>
          <p:cNvPr id="11" name="Rectangle 10"/>
          <p:cNvSpPr/>
          <p:nvPr/>
        </p:nvSpPr>
        <p:spPr>
          <a:xfrm>
            <a:off x="6444208" y="3573016"/>
            <a:ext cx="28803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2</a:t>
            </a:r>
            <a:endParaRPr lang="en-US" sz="2000" b="1" dirty="0"/>
          </a:p>
        </p:txBody>
      </p:sp>
      <p:sp>
        <p:nvSpPr>
          <p:cNvPr id="13" name="Rounded Rectangle 12"/>
          <p:cNvSpPr/>
          <p:nvPr/>
        </p:nvSpPr>
        <p:spPr>
          <a:xfrm>
            <a:off x="1900683" y="188640"/>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Tuberculous Granulomas</a:t>
            </a:r>
          </a:p>
        </p:txBody>
      </p:sp>
      <p:sp>
        <p:nvSpPr>
          <p:cNvPr id="10" name="TextBox 9"/>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2" name="TextBox 11"/>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509418759"/>
      </p:ext>
    </p:extLst>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143000" y="5888830"/>
            <a:ext cx="6779840" cy="646331"/>
          </a:xfrm>
          <a:prstGeom prst="rect">
            <a:avLst/>
          </a:prstGeom>
        </p:spPr>
        <p:txBody>
          <a:bodyPr wrap="square">
            <a:spAutoFit/>
          </a:bodyPr>
          <a:lstStyle/>
          <a:p>
            <a:pPr algn="ctr"/>
            <a:r>
              <a:rPr lang="en-US" b="1" i="1" dirty="0" smtClean="0"/>
              <a:t>A </a:t>
            </a:r>
            <a:r>
              <a:rPr lang="en-US" b="1" i="1" dirty="0"/>
              <a:t>stain for </a:t>
            </a:r>
            <a:r>
              <a:rPr lang="en-US" b="1" i="1" dirty="0" smtClean="0">
                <a:solidFill>
                  <a:srgbClr val="000099"/>
                </a:solidFill>
              </a:rPr>
              <a:t>A</a:t>
            </a:r>
            <a:r>
              <a:rPr lang="en-US" b="1" i="1" dirty="0" smtClean="0"/>
              <a:t>cid </a:t>
            </a:r>
            <a:r>
              <a:rPr lang="en-US" b="1" i="1" dirty="0" smtClean="0">
                <a:solidFill>
                  <a:srgbClr val="000099"/>
                </a:solidFill>
              </a:rPr>
              <a:t>F</a:t>
            </a:r>
            <a:r>
              <a:rPr lang="en-US" b="1" i="1" dirty="0" smtClean="0"/>
              <a:t>ast </a:t>
            </a:r>
            <a:r>
              <a:rPr lang="en-US" b="1" i="1" dirty="0" smtClean="0">
                <a:solidFill>
                  <a:srgbClr val="000099"/>
                </a:solidFill>
              </a:rPr>
              <a:t>B</a:t>
            </a:r>
            <a:r>
              <a:rPr lang="en-US" b="1" i="1" dirty="0" smtClean="0"/>
              <a:t>acilli is </a:t>
            </a:r>
            <a:r>
              <a:rPr lang="en-US" b="1" i="1" dirty="0"/>
              <a:t>done (</a:t>
            </a:r>
            <a:r>
              <a:rPr lang="en-US" b="1" i="1" dirty="0">
                <a:solidFill>
                  <a:srgbClr val="000099"/>
                </a:solidFill>
              </a:rPr>
              <a:t>AFB</a:t>
            </a:r>
            <a:r>
              <a:rPr lang="en-US" b="1" i="1" dirty="0"/>
              <a:t> stain</a:t>
            </a:r>
            <a:r>
              <a:rPr lang="en-US" b="1" i="1" dirty="0" smtClean="0"/>
              <a:t>)</a:t>
            </a:r>
            <a:r>
              <a:rPr lang="en-US" b="1" i="1" dirty="0"/>
              <a:t> </a:t>
            </a:r>
            <a:r>
              <a:rPr lang="en-US" b="1" i="1" dirty="0" smtClean="0"/>
              <a:t>to </a:t>
            </a:r>
            <a:r>
              <a:rPr lang="en-US" b="1" i="1" dirty="0"/>
              <a:t>find the mycobacteria </a:t>
            </a:r>
            <a:r>
              <a:rPr lang="en-US" b="1" i="1" dirty="0" smtClean="0"/>
              <a:t>. The </a:t>
            </a:r>
            <a:r>
              <a:rPr lang="en-US" b="1" i="1" dirty="0"/>
              <a:t>mycobacteria stain as red rods, as seen here at high magnification.</a:t>
            </a:r>
          </a:p>
        </p:txBody>
      </p:sp>
      <p:pic>
        <p:nvPicPr>
          <p:cNvPr id="36866" name="Picture 2" descr="http://library.med.utah.edu/WebPath/jpeg2/INFEC0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798033"/>
            <a:ext cx="8280920" cy="500723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323528" y="188640"/>
            <a:ext cx="8352928"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Acid Fast bacilli of Mycobacterium TB in the Lung </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044005682"/>
      </p:ext>
    </p:extLst>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15816" y="2209800"/>
            <a:ext cx="4248472" cy="1714706"/>
          </a:xfrm>
        </p:spPr>
        <p:txBody>
          <a:bodyPr>
            <a:noAutofit/>
          </a:bodyPr>
          <a:lstStyle/>
          <a:p>
            <a:pPr algn="ctr"/>
            <a:r>
              <a:rPr lang="en-US" b="1" i="1" dirty="0" smtClean="0">
                <a:solidFill>
                  <a:srgbClr val="FF99FF"/>
                </a:solidFill>
                <a:effectLst>
                  <a:outerShdw blurRad="38100" dist="38100" dir="2700000" algn="tl">
                    <a:srgbClr val="000000">
                      <a:alpha val="43137"/>
                    </a:srgbClr>
                  </a:outerShdw>
                </a:effectLst>
              </a:rPr>
              <a:t>2- Tuberculous Lymphadenitis</a:t>
            </a:r>
            <a:endParaRPr lang="en-US" b="1" i="1" dirty="0">
              <a:solidFill>
                <a:srgbClr val="FF99FF"/>
              </a:solidFill>
              <a:effectLst>
                <a:outerShdw blurRad="38100" dist="38100" dir="2700000" algn="tl">
                  <a:srgbClr val="000000">
                    <a:alpha val="43137"/>
                  </a:srgbClr>
                </a:outerShdw>
              </a:effectLst>
            </a:endParaRPr>
          </a:p>
        </p:txBody>
      </p:sp>
      <p:sp>
        <p:nvSpPr>
          <p:cNvPr id="4" name="TextBox 3"/>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787699057"/>
      </p:ext>
    </p:extLst>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Tubercular adinitis with sin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6425" y="1194583"/>
            <a:ext cx="5853887" cy="4394657"/>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4" name="TextBox 3"/>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
        <p:nvSpPr>
          <p:cNvPr id="5" name="Rounded Rectangle 4"/>
          <p:cNvSpPr/>
          <p:nvPr/>
        </p:nvSpPr>
        <p:spPr>
          <a:xfrm>
            <a:off x="1394998" y="404664"/>
            <a:ext cx="5976664"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Tuberculous Lymphadenitis - Gross</a:t>
            </a:r>
            <a:endParaRPr lang="en-US" sz="24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67091194"/>
      </p:ext>
    </p:extLst>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1403648" y="188640"/>
            <a:ext cx="5976664"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Tuberculous Lymphadenitis – Cut Section</a:t>
            </a:r>
            <a:endParaRPr lang="en-US" sz="2400" b="1" i="1" dirty="0">
              <a:effectLst>
                <a:outerShdw blurRad="38100" dist="38100" dir="2700000" algn="tl">
                  <a:srgbClr val="000000">
                    <a:alpha val="43137"/>
                  </a:srgbClr>
                </a:outerShdw>
              </a:effectLst>
            </a:endParaRPr>
          </a:p>
        </p:txBody>
      </p:sp>
      <p:pic>
        <p:nvPicPr>
          <p:cNvPr id="98305" name="Picture 1"/>
          <p:cNvPicPr>
            <a:picLocks noChangeAspect="1" noChangeArrowheads="1"/>
          </p:cNvPicPr>
          <p:nvPr/>
        </p:nvPicPr>
        <p:blipFill>
          <a:blip r:embed="rId2" cstate="print"/>
          <a:srcRect/>
          <a:stretch>
            <a:fillRect/>
          </a:stretch>
        </p:blipFill>
        <p:spPr bwMode="auto">
          <a:xfrm>
            <a:off x="704850" y="980728"/>
            <a:ext cx="7734300" cy="4734272"/>
          </a:xfrm>
          <a:prstGeom prst="rect">
            <a:avLst/>
          </a:prstGeom>
          <a:noFill/>
          <a:ln w="28575">
            <a:solidFill>
              <a:schemeClr val="tx1"/>
            </a:solidFill>
            <a:miter lim="800000"/>
            <a:headEnd/>
            <a:tailEnd/>
          </a:ln>
        </p:spPr>
      </p:pic>
      <p:sp>
        <p:nvSpPr>
          <p:cNvPr id="5" name="Rectangle 4"/>
          <p:cNvSpPr/>
          <p:nvPr/>
        </p:nvSpPr>
        <p:spPr>
          <a:xfrm>
            <a:off x="755576" y="5879013"/>
            <a:ext cx="7704856" cy="646331"/>
          </a:xfrm>
          <a:prstGeom prst="rect">
            <a:avLst/>
          </a:prstGeom>
        </p:spPr>
        <p:txBody>
          <a:bodyPr wrap="square">
            <a:spAutoFit/>
          </a:bodyPr>
          <a:lstStyle/>
          <a:p>
            <a:pPr algn="ctr"/>
            <a:r>
              <a:rPr lang="en-US" b="1" i="1" dirty="0" smtClean="0"/>
              <a:t>Section of a lymph node with connective tissue capsule and lymphoid tissue</a:t>
            </a:r>
            <a:endParaRPr lang="en-US" b="1" dirty="0"/>
          </a:p>
        </p:txBody>
      </p:sp>
      <p:sp>
        <p:nvSpPr>
          <p:cNvPr id="8" name="TextBox 7"/>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709850315"/>
      </p:ext>
    </p:extLst>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7106" name="Picture 2" descr="C:\Documents and Settings\Mr. Amer Shafie\My Documents\My Pictures\PIC00003.jpg"/>
          <p:cNvPicPr>
            <a:picLocks noChangeAspect="1" noChangeArrowheads="1"/>
          </p:cNvPicPr>
          <p:nvPr/>
        </p:nvPicPr>
        <p:blipFill>
          <a:blip r:embed="rId2" cstate="print"/>
          <a:srcRect/>
          <a:stretch>
            <a:fillRect/>
          </a:stretch>
        </p:blipFill>
        <p:spPr bwMode="auto">
          <a:xfrm>
            <a:off x="611560" y="836712"/>
            <a:ext cx="7664400" cy="4896544"/>
          </a:xfrm>
          <a:prstGeom prst="rect">
            <a:avLst/>
          </a:prstGeom>
          <a:noFill/>
          <a:ln w="28575">
            <a:solidFill>
              <a:schemeClr val="tx1"/>
            </a:solidFill>
          </a:ln>
        </p:spPr>
      </p:pic>
      <p:sp>
        <p:nvSpPr>
          <p:cNvPr id="3" name="Rectangle 2"/>
          <p:cNvSpPr/>
          <p:nvPr/>
        </p:nvSpPr>
        <p:spPr>
          <a:xfrm>
            <a:off x="539552" y="5818038"/>
            <a:ext cx="7560840" cy="923330"/>
          </a:xfrm>
          <a:prstGeom prst="rect">
            <a:avLst/>
          </a:prstGeom>
        </p:spPr>
        <p:txBody>
          <a:bodyPr wrap="square">
            <a:spAutoFit/>
          </a:bodyPr>
          <a:lstStyle/>
          <a:p>
            <a:pPr marL="534988" indent="-534988" algn="ctr"/>
            <a:r>
              <a:rPr lang="en-US" b="1" i="1" dirty="0" smtClean="0"/>
              <a:t>Many round and oval tubercles/ granulomas with or without central caseation that appears structureless, homogenous and pink in colour.</a:t>
            </a:r>
            <a:endParaRPr lang="en-US" b="1" i="1" dirty="0"/>
          </a:p>
        </p:txBody>
      </p:sp>
      <p:sp>
        <p:nvSpPr>
          <p:cNvPr id="4" name="Rounded Rectangle 3"/>
          <p:cNvSpPr/>
          <p:nvPr/>
        </p:nvSpPr>
        <p:spPr>
          <a:xfrm>
            <a:off x="1403648" y="188640"/>
            <a:ext cx="5976664"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Tuberculous Lymphadenitis</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842925051"/>
      </p:ext>
    </p:extLst>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1907704" y="5445224"/>
            <a:ext cx="5400600" cy="1200329"/>
          </a:xfrm>
          <a:prstGeom prst="rect">
            <a:avLst/>
          </a:prstGeom>
        </p:spPr>
        <p:txBody>
          <a:bodyPr wrap="square">
            <a:spAutoFit/>
          </a:bodyPr>
          <a:lstStyle/>
          <a:p>
            <a:pPr algn="ctr"/>
            <a:r>
              <a:rPr lang="en-US" b="1" i="1" dirty="0" smtClean="0"/>
              <a:t>The granulomas consists of epithelioid cells, few langhan’s giant cells (large cell with multiple peripheral nuclei) and  peripheral rim of lymphocytes</a:t>
            </a:r>
            <a:endParaRPr lang="en-US" b="1" i="1" dirty="0"/>
          </a:p>
        </p:txBody>
      </p:sp>
      <p:sp>
        <p:nvSpPr>
          <p:cNvPr id="4" name="Rounded Rectangle 3"/>
          <p:cNvSpPr/>
          <p:nvPr/>
        </p:nvSpPr>
        <p:spPr>
          <a:xfrm>
            <a:off x="1403648" y="188640"/>
            <a:ext cx="5976664"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Tuberculous Lymphadenitis</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pic>
        <p:nvPicPr>
          <p:cNvPr id="9" name="Picture 8" descr="Description: C:\Users\Roxie\Documents\My Scans\20001.tif"/>
          <p:cNvPicPr/>
          <p:nvPr/>
        </p:nvPicPr>
        <p:blipFill>
          <a:blip r:embed="rId2" cstate="print"/>
          <a:srcRect l="1137" t="4498" r="41158" b="5536"/>
          <a:stretch>
            <a:fillRect/>
          </a:stretch>
        </p:blipFill>
        <p:spPr bwMode="auto">
          <a:xfrm>
            <a:off x="1907704" y="908720"/>
            <a:ext cx="5184576" cy="4392487"/>
          </a:xfrm>
          <a:prstGeom prst="rect">
            <a:avLst/>
          </a:prstGeom>
          <a:noFill/>
        </p:spPr>
      </p:pic>
    </p:spTree>
    <p:extLst>
      <p:ext uri="{BB962C8B-B14F-4D97-AF65-F5344CB8AC3E}">
        <p14:creationId xmlns:p14="http://schemas.microsoft.com/office/powerpoint/2010/main" val="278114374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8226" name="Picture 2" descr="http://radiographics.rsna.org/content/22/2/387/F3.medium.gif">
            <a:hlinkClick r:id="rId2"/>
          </p:cNvPr>
          <p:cNvPicPr>
            <a:picLocks noChangeAspect="1" noChangeArrowheads="1"/>
          </p:cNvPicPr>
          <p:nvPr/>
        </p:nvPicPr>
        <p:blipFill>
          <a:blip r:embed="rId3" cstate="print"/>
          <a:srcRect/>
          <a:stretch>
            <a:fillRect/>
          </a:stretch>
        </p:blipFill>
        <p:spPr bwMode="auto">
          <a:xfrm>
            <a:off x="500034" y="928670"/>
            <a:ext cx="8001056" cy="4500594"/>
          </a:xfrm>
          <a:prstGeom prst="rect">
            <a:avLst/>
          </a:prstGeom>
          <a:noFill/>
          <a:ln w="28575">
            <a:solidFill>
              <a:schemeClr val="tx1"/>
            </a:solidFill>
          </a:ln>
        </p:spPr>
      </p:pic>
      <p:sp>
        <p:nvSpPr>
          <p:cNvPr id="3" name="Rectangle 2"/>
          <p:cNvSpPr/>
          <p:nvPr/>
        </p:nvSpPr>
        <p:spPr>
          <a:xfrm>
            <a:off x="428596" y="5463147"/>
            <a:ext cx="7786742" cy="1015663"/>
          </a:xfrm>
          <a:prstGeom prst="rect">
            <a:avLst/>
          </a:prstGeom>
        </p:spPr>
        <p:txBody>
          <a:bodyPr wrap="square">
            <a:spAutoFit/>
          </a:bodyPr>
          <a:lstStyle/>
          <a:p>
            <a:pPr algn="ctr"/>
            <a:r>
              <a:rPr lang="en-US" sz="2000" b="1" i="1" dirty="0" smtClean="0"/>
              <a:t>Normal histologic characteristics of the extra-hepatic bile duct. Photomicrograph (H&amp;E stain) shows the epithelium as a single layer of columnar cells (arrow) with an underlying dense connective tissue wall. </a:t>
            </a:r>
            <a:endParaRPr lang="en-US" sz="2000" b="1" i="1" dirty="0"/>
          </a:p>
        </p:txBody>
      </p:sp>
      <p:sp>
        <p:nvSpPr>
          <p:cNvPr id="4" name="Rounded Rectangle 3"/>
          <p:cNvSpPr/>
          <p:nvPr/>
        </p:nvSpPr>
        <p:spPr>
          <a:xfrm>
            <a:off x="1214414" y="214290"/>
            <a:ext cx="6286544"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Histology of Extra Hepatic Bile Duct</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857356" y="2357430"/>
            <a:ext cx="6172200" cy="1600944"/>
          </a:xfrm>
        </p:spPr>
        <p:txBody>
          <a:bodyPr>
            <a:noAutofit/>
          </a:bodyPr>
          <a:lstStyle/>
          <a:p>
            <a:pPr algn="ctr"/>
            <a:r>
              <a:rPr lang="en-US" b="1" i="1" dirty="0" smtClean="0">
                <a:solidFill>
                  <a:srgbClr val="FF99FF"/>
                </a:solidFill>
                <a:effectLst>
                  <a:outerShdw blurRad="38100" dist="38100" dir="2700000" algn="tl">
                    <a:srgbClr val="000000">
                      <a:alpha val="43137"/>
                    </a:srgbClr>
                  </a:outerShdw>
                </a:effectLst>
              </a:rPr>
              <a:t>3- Bilharzial Granulomas</a:t>
            </a:r>
            <a:endParaRPr lang="en-US" b="1" i="1" dirty="0">
              <a:solidFill>
                <a:srgbClr val="FF99FF"/>
              </a:solidFill>
              <a:effectLst>
                <a:outerShdw blurRad="38100" dist="38100" dir="2700000" algn="tl">
                  <a:srgbClr val="000000">
                    <a:alpha val="43137"/>
                  </a:srgbClr>
                </a:outerShdw>
              </a:effectLst>
            </a:endParaRPr>
          </a:p>
        </p:txBody>
      </p:sp>
      <p:sp>
        <p:nvSpPr>
          <p:cNvPr id="5" name="TextBox 4"/>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5"/>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846051147"/>
      </p:ext>
    </p:extLst>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2123728" y="116632"/>
            <a:ext cx="4536504" cy="504056"/>
          </a:xfrm>
          <a:prstGeom prst="roundRect">
            <a:avLst/>
          </a:prstGeom>
          <a:solidFill>
            <a:srgbClr val="8F25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Colonic Bilharziasis - HPF</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467544" y="5934670"/>
            <a:ext cx="7920880" cy="923330"/>
          </a:xfrm>
          <a:prstGeom prst="rect">
            <a:avLst/>
          </a:prstGeom>
        </p:spPr>
        <p:txBody>
          <a:bodyPr wrap="square">
            <a:spAutoFit/>
          </a:bodyPr>
          <a:lstStyle/>
          <a:p>
            <a:pPr algn="ctr"/>
            <a:r>
              <a:rPr lang="en-US" b="1" i="1" dirty="0" smtClean="0"/>
              <a:t>Colon biopsy of bilharziasis. Fibrosing foreign body granuloma against the miracidium-containing ovum of S. mansoni is observed in the submucosal layer (H&amp;E). </a:t>
            </a:r>
            <a:endParaRPr lang="en-US" b="1" i="1" dirty="0"/>
          </a:p>
        </p:txBody>
      </p:sp>
      <p:pic>
        <p:nvPicPr>
          <p:cNvPr id="90115" name="Picture 3" descr="http://www.pathologyoutlines.com/images/paraschisto1.jpg"/>
          <p:cNvPicPr>
            <a:picLocks noChangeAspect="1" noChangeArrowheads="1"/>
          </p:cNvPicPr>
          <p:nvPr/>
        </p:nvPicPr>
        <p:blipFill>
          <a:blip r:embed="rId3" cstate="print"/>
          <a:srcRect/>
          <a:stretch>
            <a:fillRect/>
          </a:stretch>
        </p:blipFill>
        <p:spPr bwMode="auto">
          <a:xfrm>
            <a:off x="539552" y="764704"/>
            <a:ext cx="7920880" cy="5000424"/>
          </a:xfrm>
          <a:prstGeom prst="rect">
            <a:avLst/>
          </a:prstGeom>
          <a:noFill/>
          <a:ln w="28575">
            <a:solidFill>
              <a:schemeClr val="tx1"/>
            </a:solidFill>
          </a:ln>
        </p:spPr>
      </p:pic>
      <p:sp>
        <p:nvSpPr>
          <p:cNvPr id="9" name="TextBox 8"/>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584803724"/>
      </p:ext>
    </p:extLst>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45091" name="Picture 3"/>
          <p:cNvPicPr>
            <a:picLocks noChangeAspect="1" noChangeArrowheads="1"/>
          </p:cNvPicPr>
          <p:nvPr/>
        </p:nvPicPr>
        <p:blipFill>
          <a:blip r:embed="rId2" cstate="print"/>
          <a:srcRect/>
          <a:stretch>
            <a:fillRect/>
          </a:stretch>
        </p:blipFill>
        <p:spPr bwMode="auto">
          <a:xfrm>
            <a:off x="467544" y="908720"/>
            <a:ext cx="8057331" cy="4753893"/>
          </a:xfrm>
          <a:prstGeom prst="rect">
            <a:avLst/>
          </a:prstGeom>
          <a:noFill/>
          <a:ln w="28575">
            <a:solidFill>
              <a:schemeClr val="tx1"/>
            </a:solidFill>
            <a:miter lim="800000"/>
            <a:headEnd/>
            <a:tailEnd/>
          </a:ln>
        </p:spPr>
      </p:pic>
      <p:sp>
        <p:nvSpPr>
          <p:cNvPr id="5" name="Rectangle 4"/>
          <p:cNvSpPr/>
          <p:nvPr/>
        </p:nvSpPr>
        <p:spPr>
          <a:xfrm>
            <a:off x="539552" y="5805264"/>
            <a:ext cx="7776864" cy="707886"/>
          </a:xfrm>
          <a:prstGeom prst="rect">
            <a:avLst/>
          </a:prstGeom>
        </p:spPr>
        <p:txBody>
          <a:bodyPr wrap="square">
            <a:spAutoFit/>
          </a:bodyPr>
          <a:lstStyle/>
          <a:p>
            <a:pPr algn="ctr"/>
            <a:r>
              <a:rPr lang="en-US" sz="2000" b="1" i="1" dirty="0" smtClean="0"/>
              <a:t>Schistosoma  haematobium. Urinary Bladder biopsy showing bilharziasis eggs</a:t>
            </a:r>
            <a:endParaRPr lang="en-US" sz="2000" b="1" i="1" dirty="0"/>
          </a:p>
        </p:txBody>
      </p:sp>
      <p:sp>
        <p:nvSpPr>
          <p:cNvPr id="6" name="Rounded Rectangle 5"/>
          <p:cNvSpPr/>
          <p:nvPr/>
        </p:nvSpPr>
        <p:spPr>
          <a:xfrm>
            <a:off x="1187624" y="188640"/>
            <a:ext cx="6624736" cy="504056"/>
          </a:xfrm>
          <a:prstGeom prst="roundRect">
            <a:avLst/>
          </a:prstGeom>
          <a:solidFill>
            <a:srgbClr val="8F25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Bilharziasis of the Urinary Bladder</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620176179"/>
      </p:ext>
    </p:extLst>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46114" name="Picture 2" descr="http://upload.wikimedia.org/wikipedia/commons/thumb/0/06/Schistosoma_japonicum_%283%29_histopathology.JPG/220px-Schistosoma_japonicum_%283%29_histopathology.JPG"/>
          <p:cNvPicPr>
            <a:picLocks noChangeAspect="1" noChangeArrowheads="1"/>
          </p:cNvPicPr>
          <p:nvPr/>
        </p:nvPicPr>
        <p:blipFill>
          <a:blip r:embed="rId2" cstate="print"/>
          <a:srcRect/>
          <a:stretch>
            <a:fillRect/>
          </a:stretch>
        </p:blipFill>
        <p:spPr bwMode="auto">
          <a:xfrm>
            <a:off x="683568" y="836712"/>
            <a:ext cx="7560840" cy="4896544"/>
          </a:xfrm>
          <a:prstGeom prst="rect">
            <a:avLst/>
          </a:prstGeom>
          <a:noFill/>
          <a:ln w="28575">
            <a:solidFill>
              <a:schemeClr val="tx1"/>
            </a:solidFill>
          </a:ln>
        </p:spPr>
      </p:pic>
      <p:sp>
        <p:nvSpPr>
          <p:cNvPr id="4" name="Rectangle 3"/>
          <p:cNvSpPr/>
          <p:nvPr/>
        </p:nvSpPr>
        <p:spPr>
          <a:xfrm>
            <a:off x="1835696" y="5949280"/>
            <a:ext cx="5598007" cy="400110"/>
          </a:xfrm>
          <a:prstGeom prst="rect">
            <a:avLst/>
          </a:prstGeom>
        </p:spPr>
        <p:txBody>
          <a:bodyPr wrap="none">
            <a:spAutoFit/>
          </a:bodyPr>
          <a:lstStyle/>
          <a:p>
            <a:r>
              <a:rPr lang="en-US" sz="2000" b="1" i="1" dirty="0" smtClean="0"/>
              <a:t>S. japonicum eggs in hepatic portal tract</a:t>
            </a:r>
            <a:endParaRPr lang="en-US" sz="2000" b="1" i="1" dirty="0"/>
          </a:p>
        </p:txBody>
      </p:sp>
      <p:sp>
        <p:nvSpPr>
          <p:cNvPr id="5" name="Rounded Rectangle 4"/>
          <p:cNvSpPr/>
          <p:nvPr/>
        </p:nvSpPr>
        <p:spPr>
          <a:xfrm>
            <a:off x="1187624" y="188640"/>
            <a:ext cx="6624736" cy="504056"/>
          </a:xfrm>
          <a:prstGeom prst="roundRect">
            <a:avLst/>
          </a:prstGeom>
          <a:solidFill>
            <a:srgbClr val="8F25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 japonicum in the Hepatic portal tract</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6720478"/>
      </p:ext>
    </p:extLst>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623092" y="2348880"/>
            <a:ext cx="6092180" cy="1600944"/>
          </a:xfrm>
        </p:spPr>
        <p:txBody>
          <a:bodyPr>
            <a:normAutofit/>
          </a:bodyPr>
          <a:lstStyle/>
          <a:p>
            <a:pPr algn="ctr"/>
            <a:r>
              <a:rPr lang="en-US" b="1" i="1" dirty="0" smtClean="0">
                <a:solidFill>
                  <a:srgbClr val="FF99FF"/>
                </a:solidFill>
                <a:effectLst>
                  <a:outerShdw blurRad="38100" dist="38100" dir="2700000" algn="tl">
                    <a:srgbClr val="000000">
                      <a:alpha val="43137"/>
                    </a:srgbClr>
                  </a:outerShdw>
                </a:effectLst>
              </a:rPr>
              <a:t>4- Cutaneous Leishmaniasis</a:t>
            </a:r>
            <a:endParaRPr lang="en-US" b="1" i="1" dirty="0">
              <a:solidFill>
                <a:srgbClr val="FF99FF"/>
              </a:solidFill>
              <a:effectLst>
                <a:outerShdw blurRad="38100" dist="38100" dir="2700000" algn="tl">
                  <a:srgbClr val="000000">
                    <a:alpha val="43137"/>
                  </a:srgbClr>
                </a:outerShdw>
              </a:effectLst>
            </a:endParaRPr>
          </a:p>
        </p:txBody>
      </p:sp>
      <p:sp>
        <p:nvSpPr>
          <p:cNvPr id="5" name="TextBox 4"/>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5"/>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90004545"/>
      </p:ext>
    </p:extLst>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77857" name="Picture 1" descr="C:\Documents and Settings\Mr. Amer Shafie\My Documents\My Pictures\images.jpg"/>
          <p:cNvPicPr>
            <a:picLocks noChangeAspect="1" noChangeArrowheads="1"/>
          </p:cNvPicPr>
          <p:nvPr/>
        </p:nvPicPr>
        <p:blipFill>
          <a:blip r:embed="rId2" cstate="print"/>
          <a:srcRect/>
          <a:stretch>
            <a:fillRect/>
          </a:stretch>
        </p:blipFill>
        <p:spPr bwMode="auto">
          <a:xfrm>
            <a:off x="539552" y="1052736"/>
            <a:ext cx="3888432" cy="4680520"/>
          </a:xfrm>
          <a:prstGeom prst="rect">
            <a:avLst/>
          </a:prstGeom>
          <a:noFill/>
          <a:ln w="28575">
            <a:solidFill>
              <a:schemeClr val="tx1"/>
            </a:solidFill>
          </a:ln>
        </p:spPr>
      </p:pic>
      <p:sp>
        <p:nvSpPr>
          <p:cNvPr id="4" name="Rounded Rectangle 3"/>
          <p:cNvSpPr/>
          <p:nvPr/>
        </p:nvSpPr>
        <p:spPr>
          <a:xfrm>
            <a:off x="1835696" y="260648"/>
            <a:ext cx="5328592"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Cutaneous Leishmaniasis</a:t>
            </a:r>
            <a:endParaRPr lang="en-US" sz="2400" b="1" i="1" dirty="0"/>
          </a:p>
        </p:txBody>
      </p:sp>
      <p:pic>
        <p:nvPicPr>
          <p:cNvPr id="82947" name="Picture 3" descr="photos of Leishmaniasis"/>
          <p:cNvPicPr>
            <a:picLocks noChangeAspect="1" noChangeArrowheads="1"/>
          </p:cNvPicPr>
          <p:nvPr/>
        </p:nvPicPr>
        <p:blipFill>
          <a:blip r:embed="rId3" cstate="print"/>
          <a:srcRect/>
          <a:stretch>
            <a:fillRect/>
          </a:stretch>
        </p:blipFill>
        <p:spPr bwMode="auto">
          <a:xfrm>
            <a:off x="4644008" y="1052736"/>
            <a:ext cx="3744416" cy="4680520"/>
          </a:xfrm>
          <a:prstGeom prst="rect">
            <a:avLst/>
          </a:prstGeom>
          <a:noFill/>
          <a:ln w="28575">
            <a:solidFill>
              <a:schemeClr val="tx1"/>
            </a:solidFill>
          </a:ln>
        </p:spPr>
      </p:pic>
      <p:sp>
        <p:nvSpPr>
          <p:cNvPr id="7" name="Rectangle 6"/>
          <p:cNvSpPr/>
          <p:nvPr/>
        </p:nvSpPr>
        <p:spPr>
          <a:xfrm>
            <a:off x="467544" y="5733256"/>
            <a:ext cx="7848872" cy="923330"/>
          </a:xfrm>
          <a:prstGeom prst="rect">
            <a:avLst/>
          </a:prstGeom>
        </p:spPr>
        <p:txBody>
          <a:bodyPr wrap="square">
            <a:spAutoFit/>
          </a:bodyPr>
          <a:lstStyle/>
          <a:p>
            <a:pPr algn="ctr"/>
            <a:r>
              <a:rPr lang="en-US" b="1" i="1" dirty="0" smtClean="0"/>
              <a:t>Leishmaniasis is caused by parasitic infection, mainly by parasites of the Leishmania genus which are carried by a blood-sucking insect known as the sandfly.</a:t>
            </a:r>
            <a:endParaRPr lang="en-US" b="1" i="1" dirty="0"/>
          </a:p>
        </p:txBody>
      </p:sp>
      <p:sp>
        <p:nvSpPr>
          <p:cNvPr id="9" name="TextBox 8"/>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65558163"/>
      </p:ext>
    </p:extLst>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8770" name="Picture 2" descr="http://www.e-ijd.org/articles/2011/56/4/images/IndianJDermatol_2011_56_4_428_84750_u2.jpg"/>
          <p:cNvPicPr>
            <a:picLocks noChangeAspect="1" noChangeArrowheads="1"/>
          </p:cNvPicPr>
          <p:nvPr/>
        </p:nvPicPr>
        <p:blipFill>
          <a:blip r:embed="rId2" cstate="print"/>
          <a:srcRect/>
          <a:stretch>
            <a:fillRect/>
          </a:stretch>
        </p:blipFill>
        <p:spPr bwMode="auto">
          <a:xfrm>
            <a:off x="755576" y="980729"/>
            <a:ext cx="7488832" cy="4752528"/>
          </a:xfrm>
          <a:prstGeom prst="rect">
            <a:avLst/>
          </a:prstGeom>
          <a:noFill/>
          <a:ln w="28575">
            <a:solidFill>
              <a:schemeClr val="tx1"/>
            </a:solidFill>
          </a:ln>
        </p:spPr>
      </p:pic>
      <p:sp>
        <p:nvSpPr>
          <p:cNvPr id="3" name="Rectangle 2"/>
          <p:cNvSpPr/>
          <p:nvPr/>
        </p:nvSpPr>
        <p:spPr>
          <a:xfrm>
            <a:off x="-36512" y="5805264"/>
            <a:ext cx="8712968" cy="707886"/>
          </a:xfrm>
          <a:prstGeom prst="rect">
            <a:avLst/>
          </a:prstGeom>
        </p:spPr>
        <p:txBody>
          <a:bodyPr wrap="square">
            <a:spAutoFit/>
          </a:bodyPr>
          <a:lstStyle/>
          <a:p>
            <a:pPr algn="ctr"/>
            <a:r>
              <a:rPr lang="en-US" sz="2000" b="1" i="1" dirty="0" smtClean="0"/>
              <a:t>Histological view shows marked cellular infiltration and parasites</a:t>
            </a:r>
          </a:p>
          <a:p>
            <a:pPr algn="ctr"/>
            <a:r>
              <a:rPr lang="en-US" sz="2000" b="1" i="1" dirty="0" smtClean="0"/>
              <a:t> (Leishman bodies) within macrophages </a:t>
            </a:r>
            <a:endParaRPr lang="en-US" sz="2000" b="1" i="1" dirty="0"/>
          </a:p>
        </p:txBody>
      </p:sp>
      <p:sp>
        <p:nvSpPr>
          <p:cNvPr id="4" name="Rounded Rectangle 3"/>
          <p:cNvSpPr/>
          <p:nvPr/>
        </p:nvSpPr>
        <p:spPr>
          <a:xfrm>
            <a:off x="1835696" y="260648"/>
            <a:ext cx="5328592"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Cutaneous Leishmaniasis</a:t>
            </a:r>
            <a:endParaRPr lang="en-US" sz="2400"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1591264"/>
      </p:ext>
    </p:extLst>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835696" y="260648"/>
            <a:ext cx="5328592"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Cutaneous Leishmaniasis</a:t>
            </a:r>
            <a:endParaRPr lang="en-US" sz="2400" b="1" i="1" dirty="0"/>
          </a:p>
        </p:txBody>
      </p:sp>
      <p:sp>
        <p:nvSpPr>
          <p:cNvPr id="5" name="Rectangle 4"/>
          <p:cNvSpPr/>
          <p:nvPr/>
        </p:nvSpPr>
        <p:spPr>
          <a:xfrm>
            <a:off x="395536" y="5541039"/>
            <a:ext cx="7992888" cy="1200329"/>
          </a:xfrm>
          <a:prstGeom prst="rect">
            <a:avLst/>
          </a:prstGeom>
        </p:spPr>
        <p:txBody>
          <a:bodyPr wrap="square">
            <a:spAutoFit/>
          </a:bodyPr>
          <a:lstStyle/>
          <a:p>
            <a:pPr algn="ctr"/>
            <a:r>
              <a:rPr lang="en-US" b="1" i="1" dirty="0" smtClean="0"/>
              <a:t>The blood film shows macrophages containing Leishmania amastigotes, each with a prominent kinetoplast (seen as a darkened spot next to the larger nucleus) and no flagella (in contrast with the promastigote form).</a:t>
            </a:r>
            <a:endParaRPr lang="en-US" b="1" i="1" dirty="0"/>
          </a:p>
        </p:txBody>
      </p:sp>
      <p:pic>
        <p:nvPicPr>
          <p:cNvPr id="79874" name="Picture 2" descr="picture of the month"/>
          <p:cNvPicPr>
            <a:picLocks noChangeAspect="1" noChangeArrowheads="1"/>
          </p:cNvPicPr>
          <p:nvPr/>
        </p:nvPicPr>
        <p:blipFill>
          <a:blip r:embed="rId2" cstate="print"/>
          <a:srcRect/>
          <a:stretch>
            <a:fillRect/>
          </a:stretch>
        </p:blipFill>
        <p:spPr bwMode="auto">
          <a:xfrm>
            <a:off x="611560" y="1124744"/>
            <a:ext cx="7704856" cy="4352553"/>
          </a:xfrm>
          <a:prstGeom prst="rect">
            <a:avLst/>
          </a:prstGeom>
          <a:noFill/>
          <a:ln w="28575">
            <a:solidFill>
              <a:schemeClr val="tx1"/>
            </a:solidFill>
          </a:ln>
        </p:spPr>
      </p:pic>
      <p:sp>
        <p:nvSpPr>
          <p:cNvPr id="8" name="TextBox 7"/>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955010679"/>
      </p:ext>
    </p:extLst>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48" y="2897068"/>
            <a:ext cx="5904656" cy="1107996"/>
          </a:xfrm>
          <a:prstGeom prst="rect">
            <a:avLst/>
          </a:prstGeom>
          <a:noFill/>
        </p:spPr>
        <p:txBody>
          <a:bodyPr wrap="square" rtlCol="0">
            <a:spAutoFit/>
          </a:bodyPr>
          <a:lstStyle/>
          <a:p>
            <a:pPr algn="ctr"/>
            <a:r>
              <a:rPr lang="en-US" sz="6600" b="1" i="1" dirty="0" smtClean="0">
                <a:solidFill>
                  <a:srgbClr val="00B0F0"/>
                </a:solidFill>
                <a:effectLst>
                  <a:outerShdw blurRad="38100" dist="38100" dir="2700000" algn="tl">
                    <a:srgbClr val="000000">
                      <a:alpha val="43137"/>
                    </a:srgbClr>
                  </a:outerShdw>
                </a:effectLst>
              </a:rPr>
              <a:t>GOOD LUCK</a:t>
            </a:r>
            <a:endParaRPr lang="en-US" sz="6600" b="1" i="1" dirty="0">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22222931"/>
      </p:ext>
    </p:extLst>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475656" y="2204864"/>
            <a:ext cx="6457968" cy="3155242"/>
          </a:xfrm>
          <a:noFill/>
        </p:spPr>
        <p:txBody>
          <a:bodyPr>
            <a:noAutofit/>
          </a:bodyPr>
          <a:lstStyle/>
          <a:p>
            <a:pPr algn="ctr"/>
            <a:r>
              <a:rPr lang="en-US" sz="6600" b="1" i="1" dirty="0" smtClean="0">
                <a:solidFill>
                  <a:srgbClr val="FF0000"/>
                </a:solidFill>
                <a:effectLst>
                  <a:outerShdw blurRad="38100" dist="38100" dir="2700000" algn="tl">
                    <a:srgbClr val="000000">
                      <a:alpha val="43137"/>
                    </a:srgbClr>
                  </a:outerShdw>
                </a:effectLst>
              </a:rPr>
              <a:t>NEOPLASIA</a:t>
            </a:r>
            <a:r>
              <a:rPr lang="en-US" sz="5400" b="1" i="1" dirty="0" smtClean="0">
                <a:solidFill>
                  <a:srgbClr val="1801A3"/>
                </a:solidFill>
                <a:effectLst>
                  <a:outerShdw blurRad="38100" dist="38100" dir="2700000" algn="tl">
                    <a:srgbClr val="000000">
                      <a:alpha val="43137"/>
                    </a:srgbClr>
                  </a:outerShdw>
                </a:effectLst>
              </a:rPr>
              <a:t/>
            </a:r>
            <a:br>
              <a:rPr lang="en-US" sz="5400" b="1" i="1" dirty="0" smtClean="0">
                <a:solidFill>
                  <a:srgbClr val="1801A3"/>
                </a:solidFill>
                <a:effectLst>
                  <a:outerShdw blurRad="38100" dist="38100" dir="2700000" algn="tl">
                    <a:srgbClr val="000000">
                      <a:alpha val="43137"/>
                    </a:srgbClr>
                  </a:outerShdw>
                </a:effectLst>
              </a:rPr>
            </a:br>
            <a:r>
              <a:rPr lang="en-US" sz="5400" b="1" i="1" dirty="0" smtClean="0">
                <a:solidFill>
                  <a:srgbClr val="1801A3"/>
                </a:solidFill>
                <a:effectLst>
                  <a:outerShdw blurRad="38100" dist="38100" dir="2700000" algn="tl">
                    <a:srgbClr val="000000">
                      <a:alpha val="43137"/>
                    </a:srgbClr>
                  </a:outerShdw>
                </a:effectLst>
              </a:rPr>
              <a:t>---------</a:t>
            </a:r>
            <a:br>
              <a:rPr lang="en-US" sz="5400" b="1" i="1" dirty="0" smtClean="0">
                <a:solidFill>
                  <a:srgbClr val="1801A3"/>
                </a:solidFill>
                <a:effectLst>
                  <a:outerShdw blurRad="38100" dist="38100" dir="2700000" algn="tl">
                    <a:srgbClr val="000000">
                      <a:alpha val="43137"/>
                    </a:srgbClr>
                  </a:outerShdw>
                </a:effectLst>
              </a:rPr>
            </a:br>
            <a:r>
              <a:rPr lang="en-US" sz="5400" b="1" i="1" dirty="0" smtClean="0">
                <a:solidFill>
                  <a:srgbClr val="00CCFF"/>
                </a:solidFill>
                <a:effectLst>
                  <a:outerShdw blurRad="38100" dist="38100" dir="2700000" algn="tl">
                    <a:srgbClr val="000000">
                      <a:alpha val="43137"/>
                    </a:srgbClr>
                  </a:outerShdw>
                </a:effectLst>
              </a:rPr>
              <a:t>(Benign Tumors)</a:t>
            </a:r>
            <a:endParaRPr lang="en-US" sz="5400" b="1" i="1" dirty="0">
              <a:solidFill>
                <a:srgbClr val="00CCFF"/>
              </a:solidFill>
              <a:effectLst>
                <a:outerShdw blurRad="38100" dist="38100" dir="2700000" algn="tl">
                  <a:srgbClr val="000000">
                    <a:alpha val="43137"/>
                  </a:srgbClr>
                </a:outerShdw>
              </a:effectLst>
            </a:endParaRPr>
          </a:p>
        </p:txBody>
      </p:sp>
      <p:sp>
        <p:nvSpPr>
          <p:cNvPr id="5" name="Rectangle 4"/>
          <p:cNvSpPr/>
          <p:nvPr/>
        </p:nvSpPr>
        <p:spPr>
          <a:xfrm>
            <a:off x="2627784" y="764704"/>
            <a:ext cx="3888432" cy="769441"/>
          </a:xfrm>
          <a:prstGeom prst="rect">
            <a:avLst/>
          </a:prstGeom>
        </p:spPr>
        <p:txBody>
          <a:bodyPr wrap="square">
            <a:spAutoFit/>
          </a:bodyPr>
          <a:lstStyle/>
          <a:p>
            <a:pPr algn="ctr"/>
            <a:r>
              <a:rPr lang="en-US" sz="4400" b="1" i="1" cap="small" dirty="0" smtClean="0">
                <a:effectLst>
                  <a:outerShdw blurRad="38100" dist="38100" dir="2700000" algn="tl">
                    <a:srgbClr val="000000">
                      <a:alpha val="43137"/>
                    </a:srgbClr>
                  </a:outerShdw>
                </a:effectLst>
                <a:ea typeface="+mj-ea"/>
                <a:cs typeface="+mj-cs"/>
              </a:rPr>
              <a:t>PRACTICAL 5</a:t>
            </a:r>
            <a:endParaRPr lang="en-US" sz="4400" dirty="0"/>
          </a:p>
        </p:txBody>
      </p:sp>
      <p:sp>
        <p:nvSpPr>
          <p:cNvPr id="6"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7"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81997220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10273" name="Rectangle 1"/>
          <p:cNvSpPr>
            <a:spLocks noChangeArrowheads="1"/>
          </p:cNvSpPr>
          <p:nvPr/>
        </p:nvSpPr>
        <p:spPr bwMode="auto">
          <a:xfrm>
            <a:off x="0" y="5229067"/>
            <a:ext cx="814390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chemeClr val="tx1"/>
                </a:solidFill>
                <a:effectLst/>
                <a:cs typeface="Arial" pitchFamily="34" charset="0"/>
                <a:hlinkClick r:id="rId2"/>
                <a:hlinkMouseOver r:id="rId3"/>
              </a:rPr>
              <a:t>  </a:t>
            </a:r>
            <a:endParaRPr kumimoji="0" lang="en-US" sz="2000" b="1" i="1" u="none" strike="noStrike" cap="none" normalizeH="0" baseline="0" dirty="0" smtClean="0">
              <a:ln>
                <a:noFill/>
              </a:ln>
              <a:solidFill>
                <a:schemeClr val="tx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1" u="none" strike="noStrike" cap="none" normalizeH="0" baseline="0" dirty="0" smtClean="0">
                <a:ln>
                  <a:noFill/>
                </a:ln>
                <a:solidFill>
                  <a:schemeClr val="tx1"/>
                </a:solidFill>
                <a:effectLst/>
                <a:cs typeface="Arial" pitchFamily="34" charset="0"/>
              </a:rPr>
              <a:t>The appendix (arrow) is a coiled 8-12 cm tube attached to the caecum, usually located in the right lower abdominal quadrant. </a:t>
            </a:r>
          </a:p>
        </p:txBody>
      </p:sp>
      <p:pic>
        <p:nvPicPr>
          <p:cNvPr id="310274" name="Picture 2" descr="http://www.vetmed.vt.edu/education/Curriculum/VM8304/vet%20pathology/CASES/INFPATT/APPENDIX2.JPG">
            <a:hlinkClick r:id="rId2"/>
          </p:cNvPr>
          <p:cNvPicPr>
            <a:picLocks noChangeAspect="1" noChangeArrowheads="1"/>
          </p:cNvPicPr>
          <p:nvPr/>
        </p:nvPicPr>
        <p:blipFill>
          <a:blip r:embed="rId4" cstate="print"/>
          <a:srcRect/>
          <a:stretch>
            <a:fillRect/>
          </a:stretch>
        </p:blipFill>
        <p:spPr bwMode="auto">
          <a:xfrm>
            <a:off x="357157" y="928670"/>
            <a:ext cx="5191037" cy="4500594"/>
          </a:xfrm>
          <a:prstGeom prst="rect">
            <a:avLst/>
          </a:prstGeom>
          <a:noFill/>
          <a:ln w="28575">
            <a:solidFill>
              <a:schemeClr val="tx1"/>
            </a:solidFill>
          </a:ln>
        </p:spPr>
      </p:pic>
      <p:pic>
        <p:nvPicPr>
          <p:cNvPr id="310276" name="Picture 4" descr="http://www.uwo.ca/pathol/cases/inflammation/normal.jpg"/>
          <p:cNvPicPr>
            <a:picLocks noChangeAspect="1" noChangeArrowheads="1"/>
          </p:cNvPicPr>
          <p:nvPr/>
        </p:nvPicPr>
        <p:blipFill>
          <a:blip r:embed="rId5" cstate="print"/>
          <a:srcRect/>
          <a:stretch>
            <a:fillRect/>
          </a:stretch>
        </p:blipFill>
        <p:spPr bwMode="auto">
          <a:xfrm rot="16200000">
            <a:off x="4896844" y="1746835"/>
            <a:ext cx="4500595" cy="2864263"/>
          </a:xfrm>
          <a:prstGeom prst="rect">
            <a:avLst/>
          </a:prstGeom>
          <a:noFill/>
          <a:ln w="28575">
            <a:solidFill>
              <a:schemeClr val="tx1"/>
            </a:solidFill>
          </a:ln>
        </p:spPr>
      </p:pic>
      <p:sp>
        <p:nvSpPr>
          <p:cNvPr id="5" name="Rounded Rectangle 4"/>
          <p:cNvSpPr/>
          <p:nvPr/>
        </p:nvSpPr>
        <p:spPr>
          <a:xfrm>
            <a:off x="1857356" y="214290"/>
            <a:ext cx="4929222" cy="571504"/>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Normal Appendix - Gross</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428728" y="2780928"/>
            <a:ext cx="7100910" cy="1576766"/>
          </a:xfrm>
        </p:spPr>
        <p:txBody>
          <a:bodyPr>
            <a:noAutofit/>
          </a:bodyPr>
          <a:lstStyle/>
          <a:p>
            <a:pPr algn="ctr"/>
            <a:r>
              <a:rPr lang="en-US" b="1" i="1" dirty="0" smtClean="0">
                <a:solidFill>
                  <a:srgbClr val="00CCFF"/>
                </a:solidFill>
                <a:effectLst>
                  <a:outerShdw blurRad="38100" dist="38100" dir="2700000" algn="tl">
                    <a:srgbClr val="000000">
                      <a:alpha val="43137"/>
                    </a:srgbClr>
                  </a:outerShdw>
                </a:effectLst>
              </a:rPr>
              <a:t>1- </a:t>
            </a:r>
            <a:r>
              <a:rPr lang="en-US" b="1" i="1" dirty="0" err="1" smtClean="0">
                <a:solidFill>
                  <a:srgbClr val="00CCFF"/>
                </a:solidFill>
                <a:effectLst>
                  <a:outerShdw blurRad="38100" dist="38100" dir="2700000" algn="tl">
                    <a:srgbClr val="000000">
                      <a:alpha val="43137"/>
                    </a:srgbClr>
                  </a:outerShdw>
                </a:effectLst>
              </a:rPr>
              <a:t>Adenomatous</a:t>
            </a:r>
            <a:r>
              <a:rPr lang="en-US" b="1" i="1" dirty="0" smtClean="0">
                <a:solidFill>
                  <a:srgbClr val="00CCFF"/>
                </a:solidFill>
                <a:effectLst>
                  <a:outerShdw blurRad="38100" dist="38100" dir="2700000" algn="tl">
                    <a:srgbClr val="000000">
                      <a:alpha val="43137"/>
                    </a:srgbClr>
                  </a:outerShdw>
                </a:effectLst>
              </a:rPr>
              <a:t> Polyp of Rectum / Colon</a:t>
            </a:r>
            <a:endParaRPr lang="en-US" b="1" i="1" dirty="0">
              <a:solidFill>
                <a:srgbClr val="00CCFF"/>
              </a:solidFill>
              <a:effectLst>
                <a:outerShdw blurRad="38100" dist="38100" dir="2700000" algn="tl">
                  <a:srgbClr val="000000">
                    <a:alpha val="43137"/>
                  </a:srgbClr>
                </a:outerShdw>
              </a:effectLst>
            </a:endParaRPr>
          </a:p>
        </p:txBody>
      </p:sp>
      <p:sp>
        <p:nvSpPr>
          <p:cNvPr id="5"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483590316"/>
      </p:ext>
    </p:extLst>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descr="http://www.med.und.nodak.edu/depts/path/powerpoint/blk5/NP1_files/slide0031_image029.wmz"/>
          <p:cNvPicPr>
            <a:picLocks noChangeArrowheads="1"/>
          </p:cNvPicPr>
          <p:nvPr/>
        </p:nvPicPr>
        <p:blipFill>
          <a:blip r:embed="rId2" r:link="rId3" cstate="print">
            <a:lum bright="6000"/>
          </a:blip>
          <a:srcRect b="23607"/>
          <a:stretch>
            <a:fillRect/>
          </a:stretch>
        </p:blipFill>
        <p:spPr bwMode="auto">
          <a:xfrm>
            <a:off x="611560" y="980728"/>
            <a:ext cx="7704856" cy="4392488"/>
          </a:xfrm>
          <a:prstGeom prst="rect">
            <a:avLst/>
          </a:prstGeom>
          <a:noFill/>
          <a:ln w="28575">
            <a:solidFill>
              <a:schemeClr val="tx1"/>
            </a:solidFill>
            <a:miter lim="800000"/>
            <a:headEnd/>
            <a:tailEnd/>
          </a:ln>
        </p:spPr>
      </p:pic>
      <p:sp>
        <p:nvSpPr>
          <p:cNvPr id="6" name="Rounded Rectangle 5"/>
          <p:cNvSpPr/>
          <p:nvPr/>
        </p:nvSpPr>
        <p:spPr>
          <a:xfrm>
            <a:off x="1187624" y="260648"/>
            <a:ext cx="6480720" cy="5040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Adenomatous polyp of the colon</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539552" y="5373216"/>
            <a:ext cx="7776864" cy="1477328"/>
          </a:xfrm>
          <a:prstGeom prst="rect">
            <a:avLst/>
          </a:prstGeom>
        </p:spPr>
        <p:txBody>
          <a:bodyPr wrap="square">
            <a:spAutoFit/>
          </a:bodyPr>
          <a:lstStyle/>
          <a:p>
            <a:pPr algn="ctr"/>
            <a:r>
              <a:rPr lang="en-US" b="1" i="1" dirty="0" smtClean="0"/>
              <a:t>This adenomatous polyp has a hemorrhagic surface (which is why they may first be detected with stool occult blood screening) and a long narrow stalk. The size of this polyp--above 2 cm--makes the possibility of malignancy more likely, but this polyp proved to be benign</a:t>
            </a:r>
            <a:endParaRPr lang="en-US" b="1" i="1" dirty="0"/>
          </a:p>
        </p:txBody>
      </p:sp>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32162853"/>
      </p:ext>
    </p:extLst>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4" descr="polyp"/>
          <p:cNvSpPr>
            <a:spLocks noGrp="1" noChangeAspect="1" noChangeArrowheads="1"/>
          </p:cNvSpPr>
          <p:nvPr isPhoto="1"/>
        </p:nvSpPr>
        <p:spPr bwMode="auto">
          <a:xfrm>
            <a:off x="395536" y="908720"/>
            <a:ext cx="3960440" cy="4392488"/>
          </a:xfrm>
          <a:prstGeom prst="rect">
            <a:avLst/>
          </a:prstGeom>
          <a:blipFill dpi="0" rotWithShape="1">
            <a:blip r:embed="rId2" cstate="print"/>
            <a:srcRect/>
            <a:stretch>
              <a:fillRect b="-25856"/>
            </a:stretch>
          </a:blipFill>
          <a:ln w="28575">
            <a:solidFill>
              <a:schemeClr val="tx1"/>
            </a:solidFill>
            <a:miter lim="800000"/>
            <a:headEnd/>
            <a:tailEnd/>
          </a:ln>
          <a:effectLst/>
        </p:spPr>
        <p:txBody>
          <a:bodyPr/>
          <a:lstStyle/>
          <a:p>
            <a:endParaRPr lang="en-US"/>
          </a:p>
        </p:txBody>
      </p:sp>
      <p:pic>
        <p:nvPicPr>
          <p:cNvPr id="74754" name="Picture 2" descr="http://library.med.utah.edu/WebPath/jpeg4/GI115.jpg"/>
          <p:cNvPicPr>
            <a:picLocks noChangeAspect="1" noChangeArrowheads="1"/>
          </p:cNvPicPr>
          <p:nvPr/>
        </p:nvPicPr>
        <p:blipFill>
          <a:blip r:embed="rId3" cstate="print"/>
          <a:srcRect/>
          <a:stretch>
            <a:fillRect/>
          </a:stretch>
        </p:blipFill>
        <p:spPr bwMode="auto">
          <a:xfrm>
            <a:off x="4572000" y="908720"/>
            <a:ext cx="4032448" cy="4392489"/>
          </a:xfrm>
          <a:prstGeom prst="rect">
            <a:avLst/>
          </a:prstGeom>
          <a:noFill/>
          <a:ln w="28575">
            <a:solidFill>
              <a:schemeClr val="tx1"/>
            </a:solidFill>
          </a:ln>
        </p:spPr>
      </p:pic>
      <p:sp>
        <p:nvSpPr>
          <p:cNvPr id="5" name="Rectangle 4"/>
          <p:cNvSpPr/>
          <p:nvPr/>
        </p:nvSpPr>
        <p:spPr>
          <a:xfrm>
            <a:off x="0" y="5380672"/>
            <a:ext cx="8280920" cy="1477328"/>
          </a:xfrm>
          <a:prstGeom prst="rect">
            <a:avLst/>
          </a:prstGeom>
        </p:spPr>
        <p:txBody>
          <a:bodyPr wrap="square">
            <a:spAutoFit/>
          </a:bodyPr>
          <a:lstStyle/>
          <a:p>
            <a:pPr algn="ctr"/>
            <a:r>
              <a:rPr lang="en-US" b="1" i="1" dirty="0" smtClean="0"/>
              <a:t>This small adenomatous polyp (tubular adenoma) on a small stalk is seen microscopically to have more crowded, disorganized glands than the normal underlying colonic mucosa. Goblet cells are less numerous and the cells lining the glands of the polyp have hyperchromatic nuclei</a:t>
            </a:r>
            <a:endParaRPr lang="en-US" b="1" i="1" dirty="0"/>
          </a:p>
        </p:txBody>
      </p:sp>
      <p:sp>
        <p:nvSpPr>
          <p:cNvPr id="6" name="Rounded Rectangle 5"/>
          <p:cNvSpPr/>
          <p:nvPr/>
        </p:nvSpPr>
        <p:spPr>
          <a:xfrm>
            <a:off x="1187624" y="260648"/>
            <a:ext cx="6480720" cy="5040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Adenomatous polyp of the colon</a:t>
            </a:r>
            <a:endParaRPr lang="en-US" sz="2400" b="1" i="1" dirty="0">
              <a:effectLst>
                <a:outerShdw blurRad="38100" dist="38100" dir="2700000" algn="tl">
                  <a:srgbClr val="000000">
                    <a:alpha val="43137"/>
                  </a:srgbClr>
                </a:outerShdw>
              </a:effectLst>
            </a:endParaRPr>
          </a:p>
        </p:txBody>
      </p:sp>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8247087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47138" name="Picture 2" descr="http://library.med.utah.edu/WebPath/jpeg4/GI068.jpg"/>
          <p:cNvPicPr>
            <a:picLocks noChangeAspect="1" noChangeArrowheads="1"/>
          </p:cNvPicPr>
          <p:nvPr/>
        </p:nvPicPr>
        <p:blipFill>
          <a:blip r:embed="rId2" cstate="print"/>
          <a:srcRect/>
          <a:stretch>
            <a:fillRect/>
          </a:stretch>
        </p:blipFill>
        <p:spPr bwMode="auto">
          <a:xfrm>
            <a:off x="539552" y="980728"/>
            <a:ext cx="7992888" cy="4608512"/>
          </a:xfrm>
          <a:prstGeom prst="rect">
            <a:avLst/>
          </a:prstGeom>
          <a:noFill/>
          <a:ln w="28575">
            <a:solidFill>
              <a:schemeClr val="tx1"/>
            </a:solidFill>
          </a:ln>
        </p:spPr>
      </p:pic>
      <p:sp>
        <p:nvSpPr>
          <p:cNvPr id="3" name="Rectangle 2"/>
          <p:cNvSpPr/>
          <p:nvPr/>
        </p:nvSpPr>
        <p:spPr>
          <a:xfrm>
            <a:off x="467544" y="5613047"/>
            <a:ext cx="7848872" cy="923330"/>
          </a:xfrm>
          <a:prstGeom prst="rect">
            <a:avLst/>
          </a:prstGeom>
        </p:spPr>
        <p:txBody>
          <a:bodyPr wrap="square">
            <a:spAutoFit/>
          </a:bodyPr>
          <a:lstStyle/>
          <a:p>
            <a:pPr algn="ctr"/>
            <a:r>
              <a:rPr lang="en-US" b="1" i="1" dirty="0" smtClean="0"/>
              <a:t>A microscopic comparison of normal colonic mucosa on the right and that of an adenomatous polyp (tubular adenoma) on the left is seen here. The neoplastic glands are more irregular with darker (hyperchromatic) and more crowded nuclei</a:t>
            </a:r>
            <a:endParaRPr lang="en-US" b="1" i="1" dirty="0"/>
          </a:p>
        </p:txBody>
      </p:sp>
      <p:sp>
        <p:nvSpPr>
          <p:cNvPr id="4" name="Rounded Rectangle 3"/>
          <p:cNvSpPr/>
          <p:nvPr/>
        </p:nvSpPr>
        <p:spPr>
          <a:xfrm>
            <a:off x="1676400" y="260648"/>
            <a:ext cx="5991944" cy="5040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Adenomatous polyp of the colon</a:t>
            </a:r>
            <a:endParaRPr lang="en-US" sz="2400" b="1" i="1" dirty="0">
              <a:effectLst>
                <a:outerShdw blurRad="38100" dist="38100" dir="2700000" algn="tl">
                  <a:srgbClr val="000000">
                    <a:alpha val="43137"/>
                  </a:srgbClr>
                </a:outerShdw>
              </a:effectLst>
            </a:endParaRPr>
          </a:p>
        </p:txBody>
      </p:sp>
      <p:cxnSp>
        <p:nvCxnSpPr>
          <p:cNvPr id="6" name="Straight Connector 5"/>
          <p:cNvCxnSpPr>
            <a:stCxn id="347138" idx="0"/>
          </p:cNvCxnSpPr>
          <p:nvPr/>
        </p:nvCxnSpPr>
        <p:spPr>
          <a:xfrm>
            <a:off x="4535996" y="980728"/>
            <a:ext cx="108012" cy="46085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
        <p:nvSpPr>
          <p:cNvPr id="8" name="TextBox 7"/>
          <p:cNvSpPr txBox="1"/>
          <p:nvPr/>
        </p:nvSpPr>
        <p:spPr>
          <a:xfrm>
            <a:off x="714348" y="304800"/>
            <a:ext cx="657252" cy="369332"/>
          </a:xfrm>
          <a:prstGeom prst="rect">
            <a:avLst/>
          </a:prstGeom>
          <a:noFill/>
        </p:spPr>
        <p:txBody>
          <a:bodyPr wrap="square" rtlCol="0">
            <a:spAutoFit/>
          </a:bodyPr>
          <a:lstStyle/>
          <a:p>
            <a:r>
              <a:rPr lang="en-US" dirty="0" smtClean="0"/>
              <a:t>Right</a:t>
            </a:r>
            <a:endParaRPr lang="en-US" dirty="0"/>
          </a:p>
        </p:txBody>
      </p:sp>
      <p:sp>
        <p:nvSpPr>
          <p:cNvPr id="11" name="TextBox 10"/>
          <p:cNvSpPr txBox="1"/>
          <p:nvPr/>
        </p:nvSpPr>
        <p:spPr>
          <a:xfrm>
            <a:off x="7848600" y="301481"/>
            <a:ext cx="523924" cy="369332"/>
          </a:xfrm>
          <a:prstGeom prst="rect">
            <a:avLst/>
          </a:prstGeom>
          <a:noFill/>
        </p:spPr>
        <p:txBody>
          <a:bodyPr wrap="square" rtlCol="0">
            <a:spAutoFit/>
          </a:bodyPr>
          <a:lstStyle/>
          <a:p>
            <a:r>
              <a:rPr lang="en-US" dirty="0" smtClean="0"/>
              <a:t>Left</a:t>
            </a:r>
            <a:endParaRPr lang="en-US" dirty="0"/>
          </a:p>
        </p:txBody>
      </p:sp>
    </p:spTree>
    <p:extLst>
      <p:ext uri="{BB962C8B-B14F-4D97-AF65-F5344CB8AC3E}">
        <p14:creationId xmlns:p14="http://schemas.microsoft.com/office/powerpoint/2010/main" val="1608982214"/>
      </p:ext>
    </p:extLst>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928794" y="2571744"/>
            <a:ext cx="6172200" cy="1240904"/>
          </a:xfrm>
        </p:spPr>
        <p:txBody>
          <a:bodyPr>
            <a:normAutofit/>
          </a:bodyPr>
          <a:lstStyle/>
          <a:p>
            <a:pPr algn="ctr"/>
            <a:r>
              <a:rPr lang="en-US" sz="4800" b="1" i="1" dirty="0" smtClean="0">
                <a:solidFill>
                  <a:srgbClr val="00CCFF"/>
                </a:solidFill>
                <a:effectLst>
                  <a:outerShdw blurRad="38100" dist="38100" dir="2700000" algn="tl">
                    <a:srgbClr val="000000">
                      <a:alpha val="43137"/>
                    </a:srgbClr>
                  </a:outerShdw>
                </a:effectLst>
              </a:rPr>
              <a:t>2- Lipoma</a:t>
            </a:r>
            <a:endParaRPr lang="en-US" sz="4800" b="1" i="1" dirty="0">
              <a:solidFill>
                <a:srgbClr val="00CCFF"/>
              </a:solidFill>
              <a:effectLst>
                <a:outerShdw blurRad="38100" dist="38100" dir="2700000" algn="tl">
                  <a:srgbClr val="000000">
                    <a:alpha val="43137"/>
                  </a:srgbClr>
                </a:outerShdw>
              </a:effectLst>
            </a:endParaRPr>
          </a:p>
        </p:txBody>
      </p:sp>
      <p:sp>
        <p:nvSpPr>
          <p:cNvPr id="5"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032776752"/>
      </p:ext>
    </p:extLst>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1683" name="Picture 2" descr="http://meded.ucsd.edu/clinicalimg/skin_lipoma.jpg"/>
          <p:cNvPicPr>
            <a:picLocks noChangeAspect="1" noChangeArrowheads="1"/>
          </p:cNvPicPr>
          <p:nvPr/>
        </p:nvPicPr>
        <p:blipFill>
          <a:blip r:embed="rId3" cstate="print"/>
          <a:srcRect/>
          <a:stretch>
            <a:fillRect/>
          </a:stretch>
        </p:blipFill>
        <p:spPr bwMode="auto">
          <a:xfrm>
            <a:off x="4644008" y="1268760"/>
            <a:ext cx="3888432" cy="4248471"/>
          </a:xfrm>
          <a:prstGeom prst="rect">
            <a:avLst/>
          </a:prstGeom>
          <a:noFill/>
          <a:ln w="28575">
            <a:solidFill>
              <a:schemeClr val="tx1"/>
            </a:solidFill>
            <a:miter lim="800000"/>
            <a:headEnd/>
            <a:tailEnd/>
          </a:ln>
        </p:spPr>
      </p:pic>
      <p:sp>
        <p:nvSpPr>
          <p:cNvPr id="71684" name="Rectangle 3"/>
          <p:cNvSpPr>
            <a:spLocks noChangeArrowheads="1"/>
          </p:cNvSpPr>
          <p:nvPr/>
        </p:nvSpPr>
        <p:spPr bwMode="auto">
          <a:xfrm>
            <a:off x="914400" y="5589240"/>
            <a:ext cx="6800872" cy="923330"/>
          </a:xfrm>
          <a:prstGeom prst="rect">
            <a:avLst/>
          </a:prstGeom>
          <a:noFill/>
          <a:ln w="9525">
            <a:noFill/>
            <a:miter lim="800000"/>
            <a:headEnd/>
            <a:tailEnd/>
          </a:ln>
        </p:spPr>
        <p:txBody>
          <a:bodyPr wrap="square">
            <a:spAutoFit/>
          </a:bodyPr>
          <a:lstStyle/>
          <a:p>
            <a:pPr algn="ctr"/>
            <a:r>
              <a:rPr lang="en-US" b="1" i="1" dirty="0"/>
              <a:t>Benign, slow growing, subcutaneous skin growth. In this case, the lipoma is rather </a:t>
            </a:r>
            <a:r>
              <a:rPr lang="en-US" b="1" i="1" dirty="0" smtClean="0"/>
              <a:t>large and </a:t>
            </a:r>
            <a:r>
              <a:rPr lang="en-US" b="1" i="1" dirty="0"/>
              <a:t>located in the neck region. On palpation, these are soft, </a:t>
            </a:r>
            <a:r>
              <a:rPr lang="en-US" b="1" i="1" dirty="0" smtClean="0"/>
              <a:t>non tender</a:t>
            </a:r>
            <a:r>
              <a:rPr lang="en-US" b="1" i="1" dirty="0"/>
              <a:t>, and </a:t>
            </a:r>
            <a:r>
              <a:rPr lang="en-US" b="1" i="1" dirty="0" smtClean="0"/>
              <a:t>mobile if it is small size. </a:t>
            </a:r>
            <a:endParaRPr lang="en-US" b="1" i="1" dirty="0"/>
          </a:p>
        </p:txBody>
      </p:sp>
      <p:sp>
        <p:nvSpPr>
          <p:cNvPr id="6" name="Rounded Rectangle 5"/>
          <p:cNvSpPr/>
          <p:nvPr/>
        </p:nvSpPr>
        <p:spPr>
          <a:xfrm>
            <a:off x="1907704" y="260648"/>
            <a:ext cx="4824536" cy="648072"/>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Lipoma of the Neck</a:t>
            </a:r>
            <a:endParaRPr lang="en-US" sz="2400" b="1" i="1" dirty="0"/>
          </a:p>
        </p:txBody>
      </p:sp>
      <p:pic>
        <p:nvPicPr>
          <p:cNvPr id="72707" name="Picture 3" descr="http://t1.gstatic.com/images?q=tbn:ANd9GcQpGwIloTaFcfsk6gYvxC4f9eVxt1v7FKqF12VJ_CpNoi3Q7RCm">
            <a:hlinkClick r:id="rId4"/>
          </p:cNvPr>
          <p:cNvPicPr>
            <a:picLocks noChangeAspect="1" noChangeArrowheads="1"/>
          </p:cNvPicPr>
          <p:nvPr/>
        </p:nvPicPr>
        <p:blipFill>
          <a:blip r:embed="rId5" cstate="print"/>
          <a:srcRect/>
          <a:stretch>
            <a:fillRect/>
          </a:stretch>
        </p:blipFill>
        <p:spPr bwMode="auto">
          <a:xfrm>
            <a:off x="323528" y="1268760"/>
            <a:ext cx="4092699" cy="4247381"/>
          </a:xfrm>
          <a:prstGeom prst="rect">
            <a:avLst/>
          </a:prstGeom>
          <a:noFill/>
          <a:ln w="28575">
            <a:solidFill>
              <a:schemeClr val="tx1"/>
            </a:solidFill>
          </a:ln>
        </p:spPr>
      </p:pic>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979750773"/>
      </p:ext>
    </p:extLst>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539552" y="5613047"/>
            <a:ext cx="7632848" cy="1200329"/>
          </a:xfrm>
          <a:prstGeom prst="rect">
            <a:avLst/>
          </a:prstGeom>
        </p:spPr>
        <p:txBody>
          <a:bodyPr wrap="square">
            <a:spAutoFit/>
          </a:bodyPr>
          <a:lstStyle/>
          <a:p>
            <a:pPr algn="ctr"/>
            <a:r>
              <a:rPr lang="en-US" b="1" i="1" dirty="0" smtClean="0"/>
              <a:t>Lipoma is a benign tumor composed of mature adipose tissue. Most of them are superficially located in the upper part of the body, although they can arise anywhere. Grossly, they appear bright yellow and lobulated</a:t>
            </a:r>
            <a:endParaRPr lang="en-US" b="1" i="1" dirty="0"/>
          </a:p>
        </p:txBody>
      </p:sp>
      <p:pic>
        <p:nvPicPr>
          <p:cNvPr id="314371" name="Picture 3"/>
          <p:cNvPicPr>
            <a:picLocks noChangeAspect="1" noChangeArrowheads="1"/>
          </p:cNvPicPr>
          <p:nvPr/>
        </p:nvPicPr>
        <p:blipFill>
          <a:blip r:embed="rId2" cstate="print"/>
          <a:srcRect/>
          <a:stretch>
            <a:fillRect/>
          </a:stretch>
        </p:blipFill>
        <p:spPr bwMode="auto">
          <a:xfrm>
            <a:off x="611560" y="1052736"/>
            <a:ext cx="7740649" cy="4536505"/>
          </a:xfrm>
          <a:prstGeom prst="rect">
            <a:avLst/>
          </a:prstGeom>
          <a:noFill/>
          <a:ln w="28575">
            <a:solidFill>
              <a:schemeClr val="tx1"/>
            </a:solidFill>
            <a:miter lim="800000"/>
            <a:headEnd/>
            <a:tailEnd/>
          </a:ln>
        </p:spPr>
      </p:pic>
      <p:sp>
        <p:nvSpPr>
          <p:cNvPr id="6" name="Rounded Rectangle 5"/>
          <p:cNvSpPr/>
          <p:nvPr/>
        </p:nvSpPr>
        <p:spPr>
          <a:xfrm>
            <a:off x="1907704" y="260648"/>
            <a:ext cx="4824536" cy="648072"/>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Lipoma – Cut section</a:t>
            </a:r>
            <a:endParaRPr lang="en-US" sz="2400" b="1" i="1" dirty="0"/>
          </a:p>
        </p:txBody>
      </p:sp>
      <p:sp>
        <p:nvSpPr>
          <p:cNvPr id="8"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60935097"/>
      </p:ext>
    </p:extLst>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171" name="Text Box 3"/>
          <p:cNvSpPr txBox="1">
            <a:spLocks noChangeArrowheads="1"/>
          </p:cNvSpPr>
          <p:nvPr/>
        </p:nvSpPr>
        <p:spPr bwMode="auto">
          <a:xfrm>
            <a:off x="609600" y="228600"/>
            <a:ext cx="1538288" cy="579438"/>
          </a:xfrm>
          <a:prstGeom prst="rect">
            <a:avLst/>
          </a:prstGeom>
          <a:noFill/>
          <a:ln w="9525">
            <a:noFill/>
            <a:miter lim="800000"/>
            <a:headEnd/>
            <a:tailEnd/>
          </a:ln>
          <a:effectLst/>
        </p:spPr>
        <p:txBody>
          <a:bodyPr wrap="none">
            <a:spAutoFit/>
          </a:bodyPr>
          <a:lstStyle/>
          <a:p>
            <a:r>
              <a:rPr lang="en-US" altLang="en-US" sz="3200" b="1" u="sng" dirty="0">
                <a:solidFill>
                  <a:schemeClr val="bg1"/>
                </a:solidFill>
              </a:rPr>
              <a:t>Lipoma</a:t>
            </a:r>
          </a:p>
        </p:txBody>
      </p:sp>
      <p:sp>
        <p:nvSpPr>
          <p:cNvPr id="6" name="Rounded Rectangle 5"/>
          <p:cNvSpPr/>
          <p:nvPr/>
        </p:nvSpPr>
        <p:spPr>
          <a:xfrm>
            <a:off x="2339752" y="188640"/>
            <a:ext cx="4464496" cy="576064"/>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Lipoma with fat necrosis</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323528" y="5589240"/>
            <a:ext cx="7848872" cy="923330"/>
          </a:xfrm>
          <a:prstGeom prst="rect">
            <a:avLst/>
          </a:prstGeom>
        </p:spPr>
        <p:txBody>
          <a:bodyPr wrap="square">
            <a:spAutoFit/>
          </a:bodyPr>
          <a:lstStyle/>
          <a:p>
            <a:pPr algn="ctr"/>
            <a:r>
              <a:rPr lang="en-US" b="1" i="1" dirty="0" smtClean="0"/>
              <a:t>This picture shows an area of fat necrosis within a lipoma. The masses are comprised primarily of mature adipocytes. Histiocytes present within these areas should not be mistaken for lipoblasts</a:t>
            </a:r>
            <a:endParaRPr lang="en-US" b="1" i="1" dirty="0"/>
          </a:p>
        </p:txBody>
      </p:sp>
      <p:pic>
        <p:nvPicPr>
          <p:cNvPr id="66564" name="Picture 4"/>
          <p:cNvPicPr>
            <a:picLocks noChangeAspect="1" noChangeArrowheads="1"/>
          </p:cNvPicPr>
          <p:nvPr/>
        </p:nvPicPr>
        <p:blipFill>
          <a:blip r:embed="rId2" cstate="print"/>
          <a:srcRect/>
          <a:stretch>
            <a:fillRect/>
          </a:stretch>
        </p:blipFill>
        <p:spPr bwMode="auto">
          <a:xfrm>
            <a:off x="683568" y="908720"/>
            <a:ext cx="7704856" cy="4666303"/>
          </a:xfrm>
          <a:prstGeom prst="rect">
            <a:avLst/>
          </a:prstGeom>
          <a:noFill/>
          <a:ln w="28575">
            <a:solidFill>
              <a:schemeClr val="tx1"/>
            </a:solidFill>
            <a:miter lim="800000"/>
            <a:headEnd/>
            <a:tailEnd/>
          </a:ln>
        </p:spPr>
      </p:pic>
      <p:sp>
        <p:nvSpPr>
          <p:cNvPr id="10"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1"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087117001"/>
      </p:ext>
    </p:extLst>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57290" y="2500306"/>
            <a:ext cx="7500990" cy="1368152"/>
          </a:xfrm>
        </p:spPr>
        <p:txBody>
          <a:bodyPr>
            <a:noAutofit/>
          </a:bodyPr>
          <a:lstStyle/>
          <a:p>
            <a:pPr algn="ctr"/>
            <a:r>
              <a:rPr lang="en-US" b="1" i="1" dirty="0" smtClean="0">
                <a:solidFill>
                  <a:srgbClr val="00CCFF"/>
                </a:solidFill>
                <a:effectLst>
                  <a:outerShdw blurRad="38100" dist="38100" dir="2700000" algn="tl">
                    <a:srgbClr val="000000">
                      <a:alpha val="43137"/>
                    </a:srgbClr>
                  </a:outerShdw>
                </a:effectLst>
              </a:rPr>
              <a:t>3- </a:t>
            </a:r>
            <a:r>
              <a:rPr lang="en-US" b="1" i="1" dirty="0" err="1" smtClean="0">
                <a:solidFill>
                  <a:srgbClr val="00CCFF"/>
                </a:solidFill>
                <a:effectLst>
                  <a:outerShdw blurRad="38100" dist="38100" dir="2700000" algn="tl">
                    <a:srgbClr val="000000">
                      <a:alpha val="43137"/>
                    </a:srgbClr>
                  </a:outerShdw>
                </a:effectLst>
              </a:rPr>
              <a:t>Intradermal</a:t>
            </a:r>
            <a:r>
              <a:rPr lang="en-US" b="1" i="1" dirty="0" smtClean="0">
                <a:solidFill>
                  <a:srgbClr val="00CCFF"/>
                </a:solidFill>
                <a:effectLst>
                  <a:outerShdw blurRad="38100" dist="38100" dir="2700000" algn="tl">
                    <a:srgbClr val="000000">
                      <a:alpha val="43137"/>
                    </a:srgbClr>
                  </a:outerShdw>
                </a:effectLst>
              </a:rPr>
              <a:t> Nevus</a:t>
            </a:r>
            <a:endParaRPr lang="en-US" b="1" i="1" dirty="0">
              <a:solidFill>
                <a:srgbClr val="00CCFF"/>
              </a:solidFill>
              <a:effectLst>
                <a:outerShdw blurRad="38100" dist="38100" dir="2700000" algn="tl">
                  <a:srgbClr val="000000">
                    <a:alpha val="43137"/>
                  </a:srgbClr>
                </a:outerShdw>
              </a:effectLst>
            </a:endParaRPr>
          </a:p>
        </p:txBody>
      </p:sp>
      <p:sp>
        <p:nvSpPr>
          <p:cNvPr id="5"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509797464"/>
      </p:ext>
    </p:extLst>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3" cstate="print"/>
          <a:srcRect/>
          <a:stretch>
            <a:fillRect/>
          </a:stretch>
        </p:blipFill>
        <p:spPr bwMode="auto">
          <a:xfrm>
            <a:off x="539552" y="980728"/>
            <a:ext cx="3916798" cy="2160240"/>
          </a:xfrm>
          <a:prstGeom prst="rect">
            <a:avLst/>
          </a:prstGeom>
          <a:noFill/>
          <a:ln w="28575">
            <a:solidFill>
              <a:schemeClr val="tx1"/>
            </a:solidFill>
            <a:round/>
            <a:headEnd/>
            <a:tailEnd/>
          </a:ln>
        </p:spPr>
      </p:pic>
      <p:sp>
        <p:nvSpPr>
          <p:cNvPr id="3" name="Rounded Rectangle 2"/>
          <p:cNvSpPr/>
          <p:nvPr/>
        </p:nvSpPr>
        <p:spPr>
          <a:xfrm>
            <a:off x="2483768" y="260648"/>
            <a:ext cx="4248472" cy="5040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Intradermal Nevus</a:t>
            </a:r>
            <a:endParaRPr lang="en-US" sz="2400" b="1" i="1" dirty="0">
              <a:effectLst>
                <a:outerShdw blurRad="38100" dist="38100" dir="2700000" algn="tl">
                  <a:srgbClr val="000000">
                    <a:alpha val="43137"/>
                  </a:srgbClr>
                </a:outerShdw>
              </a:effectLst>
            </a:endParaRPr>
          </a:p>
        </p:txBody>
      </p:sp>
      <p:sp>
        <p:nvSpPr>
          <p:cNvPr id="4" name="Rectangle 3"/>
          <p:cNvSpPr/>
          <p:nvPr/>
        </p:nvSpPr>
        <p:spPr>
          <a:xfrm>
            <a:off x="683568" y="5817458"/>
            <a:ext cx="7560840" cy="707886"/>
          </a:xfrm>
          <a:prstGeom prst="rect">
            <a:avLst/>
          </a:prstGeom>
        </p:spPr>
        <p:txBody>
          <a:bodyPr wrap="square">
            <a:spAutoFit/>
          </a:bodyPr>
          <a:lstStyle/>
          <a:p>
            <a:pPr algn="ctr"/>
            <a:r>
              <a:rPr lang="en-US" sz="2000" b="1" i="1" dirty="0" smtClean="0"/>
              <a:t>The lesion is small, symmetrical, and uniformly has different colors </a:t>
            </a:r>
          </a:p>
          <a:p>
            <a:pPr algn="ctr"/>
            <a:r>
              <a:rPr lang="en-US" sz="2000" b="1" i="1" dirty="0" smtClean="0"/>
              <a:t>(Pink – Tan – Brown etc)</a:t>
            </a:r>
            <a:endParaRPr lang="en-US" sz="2000" b="1" i="1" dirty="0"/>
          </a:p>
        </p:txBody>
      </p:sp>
      <p:pic>
        <p:nvPicPr>
          <p:cNvPr id="67586" name="Picture 2" descr="File:Spitz nevus.jpg">
            <a:hlinkClick r:id="rId4"/>
          </p:cNvPr>
          <p:cNvPicPr>
            <a:picLocks noChangeAspect="1" noChangeArrowheads="1"/>
          </p:cNvPicPr>
          <p:nvPr/>
        </p:nvPicPr>
        <p:blipFill>
          <a:blip r:embed="rId5" cstate="print"/>
          <a:srcRect/>
          <a:stretch>
            <a:fillRect/>
          </a:stretch>
        </p:blipFill>
        <p:spPr bwMode="auto">
          <a:xfrm>
            <a:off x="4716016" y="3284984"/>
            <a:ext cx="3622904" cy="2429669"/>
          </a:xfrm>
          <a:prstGeom prst="rect">
            <a:avLst/>
          </a:prstGeom>
          <a:noFill/>
          <a:ln w="28575">
            <a:solidFill>
              <a:schemeClr val="tx1"/>
            </a:solidFill>
          </a:ln>
        </p:spPr>
      </p:pic>
      <p:pic>
        <p:nvPicPr>
          <p:cNvPr id="67587" name="Picture 3"/>
          <p:cNvPicPr>
            <a:picLocks noChangeAspect="1" noChangeArrowheads="1"/>
          </p:cNvPicPr>
          <p:nvPr/>
        </p:nvPicPr>
        <p:blipFill>
          <a:blip r:embed="rId6" cstate="print"/>
          <a:srcRect/>
          <a:stretch>
            <a:fillRect/>
          </a:stretch>
        </p:blipFill>
        <p:spPr bwMode="auto">
          <a:xfrm>
            <a:off x="539552" y="3284984"/>
            <a:ext cx="3888432" cy="2448272"/>
          </a:xfrm>
          <a:prstGeom prst="rect">
            <a:avLst/>
          </a:prstGeom>
          <a:noFill/>
          <a:ln w="28575">
            <a:solidFill>
              <a:schemeClr val="tx1"/>
            </a:solidFill>
            <a:miter lim="800000"/>
            <a:headEnd/>
            <a:tailEnd/>
          </a:ln>
        </p:spPr>
      </p:pic>
      <p:pic>
        <p:nvPicPr>
          <p:cNvPr id="67588" name="Picture 4"/>
          <p:cNvPicPr>
            <a:picLocks noChangeAspect="1" noChangeArrowheads="1"/>
          </p:cNvPicPr>
          <p:nvPr/>
        </p:nvPicPr>
        <p:blipFill>
          <a:blip r:embed="rId7" cstate="print"/>
          <a:srcRect/>
          <a:stretch>
            <a:fillRect/>
          </a:stretch>
        </p:blipFill>
        <p:spPr bwMode="auto">
          <a:xfrm>
            <a:off x="4716016" y="947769"/>
            <a:ext cx="3642717" cy="2228273"/>
          </a:xfrm>
          <a:prstGeom prst="rect">
            <a:avLst/>
          </a:prstGeom>
          <a:noFill/>
          <a:ln w="28575">
            <a:solidFill>
              <a:schemeClr val="tx1"/>
            </a:solidFill>
            <a:miter lim="800000"/>
            <a:headEnd/>
            <a:tailEnd/>
          </a:ln>
        </p:spPr>
      </p:pic>
      <p:sp>
        <p:nvSpPr>
          <p:cNvPr id="10"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1"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58532900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09251" name="Rectangle 3"/>
          <p:cNvSpPr>
            <a:spLocks noChangeArrowheads="1"/>
          </p:cNvSpPr>
          <p:nvPr/>
        </p:nvSpPr>
        <p:spPr bwMode="auto">
          <a:xfrm>
            <a:off x="357158" y="5500702"/>
            <a:ext cx="7786742"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1" u="none" strike="noStrike" cap="none" normalizeH="0" baseline="0" dirty="0" smtClean="0">
                <a:ln>
                  <a:noFill/>
                </a:ln>
                <a:solidFill>
                  <a:schemeClr val="tx1"/>
                </a:solidFill>
                <a:effectLst/>
                <a:cs typeface="Arial" pitchFamily="34" charset="0"/>
              </a:rPr>
              <a:t>The mucosa of the appendix, like that of the colon, is characterized by straight crypts with no villi  It is also characterized by an abundance of lymphoid tissue, including numerous well-organized lymph nodules</a:t>
            </a:r>
          </a:p>
        </p:txBody>
      </p:sp>
      <p:sp>
        <p:nvSpPr>
          <p:cNvPr id="5" name="Rounded Rectangle 4"/>
          <p:cNvSpPr/>
          <p:nvPr/>
        </p:nvSpPr>
        <p:spPr>
          <a:xfrm>
            <a:off x="1857356" y="214290"/>
            <a:ext cx="4929222" cy="571504"/>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Histology of the appendix</a:t>
            </a:r>
            <a:endParaRPr lang="en-US" sz="2400" b="1" i="1" dirty="0">
              <a:effectLst>
                <a:outerShdw blurRad="38100" dist="38100" dir="2700000" algn="tl">
                  <a:srgbClr val="000000">
                    <a:alpha val="43137"/>
                  </a:srgbClr>
                </a:outerShdw>
              </a:effectLst>
            </a:endParaRPr>
          </a:p>
        </p:txBody>
      </p:sp>
      <p:pic>
        <p:nvPicPr>
          <p:cNvPr id="309254" name="Picture 6" descr="http://www.siumed.edu/~dking2/erg/images/GI187b.jpg"/>
          <p:cNvPicPr>
            <a:picLocks noChangeAspect="1" noChangeArrowheads="1"/>
          </p:cNvPicPr>
          <p:nvPr/>
        </p:nvPicPr>
        <p:blipFill>
          <a:blip r:embed="rId2" cstate="print"/>
          <a:srcRect/>
          <a:stretch>
            <a:fillRect/>
          </a:stretch>
        </p:blipFill>
        <p:spPr bwMode="auto">
          <a:xfrm>
            <a:off x="214283" y="947840"/>
            <a:ext cx="4786345" cy="4338548"/>
          </a:xfrm>
          <a:prstGeom prst="rect">
            <a:avLst/>
          </a:prstGeom>
          <a:noFill/>
          <a:ln w="19050">
            <a:solidFill>
              <a:schemeClr val="tx1"/>
            </a:solidFill>
          </a:ln>
        </p:spPr>
      </p:pic>
      <p:pic>
        <p:nvPicPr>
          <p:cNvPr id="309262" name="Picture 14" descr="http://slidebox.uwo.ca/histology/Original%20scans/Lymphatic%20Tissue%20and%20Organs%20-%20Part%201/webgen/thumbnails/45%20-%20Appendix.jpg"/>
          <p:cNvPicPr>
            <a:picLocks noChangeAspect="1" noChangeArrowheads="1"/>
          </p:cNvPicPr>
          <p:nvPr/>
        </p:nvPicPr>
        <p:blipFill>
          <a:blip r:embed="rId3" cstate="print"/>
          <a:srcRect/>
          <a:stretch>
            <a:fillRect/>
          </a:stretch>
        </p:blipFill>
        <p:spPr bwMode="auto">
          <a:xfrm>
            <a:off x="5143504" y="1142984"/>
            <a:ext cx="3551688" cy="3929090"/>
          </a:xfrm>
          <a:prstGeom prst="rect">
            <a:avLst/>
          </a:prstGeom>
          <a:noFill/>
        </p:spPr>
      </p:pic>
      <p:sp>
        <p:nvSpPr>
          <p:cNvPr id="8" name="TextBox 7"/>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srcRect/>
          <a:stretch>
            <a:fillRect/>
          </a:stretch>
        </p:blipFill>
        <p:spPr>
          <a:xfrm>
            <a:off x="395536" y="908720"/>
            <a:ext cx="8208912" cy="47526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323528" y="5805264"/>
            <a:ext cx="7776864" cy="707886"/>
          </a:xfrm>
          <a:prstGeom prst="rect">
            <a:avLst/>
          </a:prstGeom>
        </p:spPr>
        <p:txBody>
          <a:bodyPr wrap="square">
            <a:spAutoFit/>
          </a:bodyPr>
          <a:lstStyle/>
          <a:p>
            <a:pPr marL="534988" indent="-534988" algn="ctr" fontAlgn="auto">
              <a:spcBef>
                <a:spcPts val="0"/>
              </a:spcBef>
              <a:spcAft>
                <a:spcPts val="0"/>
              </a:spcAft>
              <a:defRPr/>
            </a:pPr>
            <a:r>
              <a:rPr lang="en-US" sz="2000" b="1" i="1" dirty="0" smtClean="0"/>
              <a:t>Nests and clusters of small round or spindle shaped nevus cells with few </a:t>
            </a:r>
            <a:r>
              <a:rPr lang="en-US" sz="2000" b="1" i="1" dirty="0" err="1" smtClean="0"/>
              <a:t>melanophages</a:t>
            </a:r>
            <a:r>
              <a:rPr lang="en-US" sz="2000" b="1" i="1" dirty="0" smtClean="0"/>
              <a:t> in the upper dermis.</a:t>
            </a:r>
            <a:endParaRPr lang="en-US" sz="2000" b="1" i="1" dirty="0"/>
          </a:p>
        </p:txBody>
      </p:sp>
      <p:sp>
        <p:nvSpPr>
          <p:cNvPr id="5" name="Rounded Rectangle 4"/>
          <p:cNvSpPr/>
          <p:nvPr/>
        </p:nvSpPr>
        <p:spPr>
          <a:xfrm>
            <a:off x="2483768" y="260648"/>
            <a:ext cx="4248472" cy="5040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Intradermal Nevus - LPF</a:t>
            </a:r>
            <a:endParaRPr lang="en-US" sz="2400" b="1" i="1" dirty="0">
              <a:effectLst>
                <a:outerShdw blurRad="38100" dist="38100" dir="2700000" algn="tl">
                  <a:srgbClr val="000000">
                    <a:alpha val="43137"/>
                  </a:srgbClr>
                </a:outerShdw>
              </a:effectLst>
            </a:endParaRPr>
          </a:p>
        </p:txBody>
      </p:sp>
      <p:sp>
        <p:nvSpPr>
          <p:cNvPr id="8"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358432087"/>
      </p:ext>
    </p:extLst>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srcRect/>
          <a:stretch>
            <a:fillRect/>
          </a:stretch>
        </p:blipFill>
        <p:spPr>
          <a:xfrm>
            <a:off x="467544" y="980728"/>
            <a:ext cx="8064896" cy="4608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611560" y="5733256"/>
            <a:ext cx="7560840" cy="707886"/>
          </a:xfrm>
          <a:prstGeom prst="rect">
            <a:avLst/>
          </a:prstGeom>
        </p:spPr>
        <p:txBody>
          <a:bodyPr wrap="square">
            <a:spAutoFit/>
          </a:bodyPr>
          <a:lstStyle/>
          <a:p>
            <a:pPr marL="534988" indent="-534988" algn="ctr" fontAlgn="auto">
              <a:spcBef>
                <a:spcPts val="0"/>
              </a:spcBef>
              <a:spcAft>
                <a:spcPts val="0"/>
              </a:spcAft>
              <a:defRPr/>
            </a:pPr>
            <a:r>
              <a:rPr lang="en-US" sz="2000" b="1" i="1" dirty="0" smtClean="0"/>
              <a:t>The cells contain varying amount of brown melanin pigment. No junctional activity</a:t>
            </a:r>
            <a:endParaRPr lang="en-US" sz="2000" b="1" i="1" dirty="0"/>
          </a:p>
        </p:txBody>
      </p:sp>
      <p:sp>
        <p:nvSpPr>
          <p:cNvPr id="6" name="Rounded Rectangle 5"/>
          <p:cNvSpPr/>
          <p:nvPr/>
        </p:nvSpPr>
        <p:spPr>
          <a:xfrm>
            <a:off x="2483768" y="260648"/>
            <a:ext cx="4248472" cy="5040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Intradermal Nevus - HPF</a:t>
            </a:r>
            <a:endParaRPr lang="en-US" sz="2400" b="1" i="1" dirty="0">
              <a:effectLst>
                <a:outerShdw blurRad="38100" dist="38100" dir="2700000" algn="tl">
                  <a:srgbClr val="000000">
                    <a:alpha val="43137"/>
                  </a:srgbClr>
                </a:outerShdw>
              </a:effectLst>
            </a:endParaRPr>
          </a:p>
        </p:txBody>
      </p:sp>
      <p:sp>
        <p:nvSpPr>
          <p:cNvPr id="8"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160684731"/>
      </p:ext>
    </p:extLst>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123728" y="1772816"/>
            <a:ext cx="5072098" cy="2357454"/>
          </a:xfrm>
        </p:spPr>
        <p:txBody>
          <a:bodyPr>
            <a:noAutofit/>
          </a:bodyPr>
          <a:lstStyle/>
          <a:p>
            <a:pPr algn="ctr"/>
            <a:r>
              <a:rPr lang="en-US" b="1" i="1" dirty="0" smtClean="0">
                <a:solidFill>
                  <a:srgbClr val="00CCFF"/>
                </a:solidFill>
                <a:effectLst>
                  <a:outerShdw blurRad="38100" dist="38100" dir="2700000" algn="tl">
                    <a:srgbClr val="000000">
                      <a:alpha val="43137"/>
                    </a:srgbClr>
                  </a:outerShdw>
                </a:effectLst>
              </a:rPr>
              <a:t>4- Uterine Leiomyomata </a:t>
            </a:r>
            <a:endParaRPr lang="en-US" b="1" i="1" dirty="0">
              <a:solidFill>
                <a:srgbClr val="00CCFF"/>
              </a:solidFill>
              <a:effectLst>
                <a:outerShdw blurRad="38100" dist="38100" dir="2700000" algn="tl">
                  <a:srgbClr val="000000">
                    <a:alpha val="43137"/>
                  </a:srgbClr>
                </a:outerShdw>
              </a:effectLst>
            </a:endParaRPr>
          </a:p>
        </p:txBody>
      </p:sp>
      <p:sp>
        <p:nvSpPr>
          <p:cNvPr id="5"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844225666"/>
      </p:ext>
    </p:extLst>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395536" y="5733256"/>
            <a:ext cx="8136904" cy="1015663"/>
          </a:xfrm>
          <a:prstGeom prst="rect">
            <a:avLst/>
          </a:prstGeom>
        </p:spPr>
        <p:txBody>
          <a:bodyPr wrap="square">
            <a:spAutoFit/>
          </a:bodyPr>
          <a:lstStyle/>
          <a:p>
            <a:pPr marL="534988" indent="-534988" algn="ctr"/>
            <a:r>
              <a:rPr lang="en-US" sz="2000" b="1" i="1" dirty="0" smtClean="0"/>
              <a:t>Smooth muscle tumors of the uterus are often multiple. </a:t>
            </a:r>
          </a:p>
          <a:p>
            <a:pPr marL="534988" indent="-534988" algn="ctr"/>
            <a:r>
              <a:rPr lang="en-US" sz="2000" b="1" i="1" dirty="0" smtClean="0"/>
              <a:t>Seen here are submucosal, intramural, and subserosal leiomyomata </a:t>
            </a:r>
          </a:p>
          <a:p>
            <a:pPr marL="534988" indent="-534988" algn="ctr"/>
            <a:r>
              <a:rPr lang="en-US" sz="2000" b="1" i="1" dirty="0" smtClean="0"/>
              <a:t>of the uterus.</a:t>
            </a:r>
            <a:endParaRPr lang="en-US" sz="2000" b="1" i="1" dirty="0"/>
          </a:p>
        </p:txBody>
      </p:sp>
      <p:sp>
        <p:nvSpPr>
          <p:cNvPr id="4" name="Rounded Rectangle 3"/>
          <p:cNvSpPr/>
          <p:nvPr/>
        </p:nvSpPr>
        <p:spPr>
          <a:xfrm>
            <a:off x="1259632" y="188640"/>
            <a:ext cx="6192688" cy="5040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Multiple Uterine Leiomyomata - Gross</a:t>
            </a:r>
            <a:endParaRPr lang="en-US" sz="2400" b="1" i="1" dirty="0"/>
          </a:p>
        </p:txBody>
      </p:sp>
      <p:pic>
        <p:nvPicPr>
          <p:cNvPr id="57346" name="Picture 2" descr="http://library.med.utah.edu/WebPath/jpeg4/FEM028.jpg"/>
          <p:cNvPicPr>
            <a:picLocks noChangeAspect="1" noChangeArrowheads="1"/>
          </p:cNvPicPr>
          <p:nvPr/>
        </p:nvPicPr>
        <p:blipFill>
          <a:blip r:embed="rId3" cstate="print"/>
          <a:srcRect/>
          <a:stretch>
            <a:fillRect/>
          </a:stretch>
        </p:blipFill>
        <p:spPr bwMode="auto">
          <a:xfrm>
            <a:off x="467544" y="820424"/>
            <a:ext cx="7992888" cy="4887730"/>
          </a:xfrm>
          <a:prstGeom prst="rect">
            <a:avLst/>
          </a:prstGeom>
          <a:noFill/>
          <a:ln w="28575">
            <a:solidFill>
              <a:schemeClr val="tx1"/>
            </a:solidFill>
          </a:ln>
        </p:spPr>
      </p:pic>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986234741"/>
      </p:ext>
    </p:extLst>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7522" name="Picture 1"/>
          <p:cNvPicPr>
            <a:picLocks noChangeAspect="1"/>
          </p:cNvPicPr>
          <p:nvPr/>
        </p:nvPicPr>
        <p:blipFill>
          <a:blip r:embed="rId3" cstate="print"/>
          <a:srcRect/>
          <a:stretch>
            <a:fillRect/>
          </a:stretch>
        </p:blipFill>
        <p:spPr bwMode="auto">
          <a:xfrm>
            <a:off x="539552" y="692696"/>
            <a:ext cx="7920880" cy="5112568"/>
          </a:xfrm>
          <a:prstGeom prst="rect">
            <a:avLst/>
          </a:prstGeom>
          <a:noFill/>
          <a:ln w="28575">
            <a:solidFill>
              <a:schemeClr val="tx1"/>
            </a:solidFill>
            <a:miter lim="800000"/>
            <a:headEnd/>
            <a:tailEnd/>
          </a:ln>
        </p:spPr>
      </p:pic>
      <p:sp>
        <p:nvSpPr>
          <p:cNvPr id="3" name="Rounded Rectangle 2"/>
          <p:cNvSpPr/>
          <p:nvPr/>
        </p:nvSpPr>
        <p:spPr>
          <a:xfrm>
            <a:off x="1259632" y="116632"/>
            <a:ext cx="6336704" cy="5040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Multiple Uterine Leiomyomata - Gross</a:t>
            </a:r>
            <a:endParaRPr lang="en-US" sz="2400" b="1" i="1" dirty="0"/>
          </a:p>
        </p:txBody>
      </p:sp>
      <p:sp>
        <p:nvSpPr>
          <p:cNvPr id="4" name="Rectangle 3"/>
          <p:cNvSpPr/>
          <p:nvPr/>
        </p:nvSpPr>
        <p:spPr>
          <a:xfrm>
            <a:off x="395536" y="5961474"/>
            <a:ext cx="8424936" cy="707886"/>
          </a:xfrm>
          <a:prstGeom prst="rect">
            <a:avLst/>
          </a:prstGeom>
        </p:spPr>
        <p:txBody>
          <a:bodyPr wrap="square">
            <a:spAutoFit/>
          </a:bodyPr>
          <a:lstStyle/>
          <a:p>
            <a:pPr marL="534988" indent="-534988" algn="ctr"/>
            <a:r>
              <a:rPr lang="en-US" sz="2000" b="1" i="1" dirty="0" smtClean="0"/>
              <a:t>A well demarcated tumour mass in the muscle coat of </a:t>
            </a:r>
          </a:p>
          <a:p>
            <a:pPr marL="534988" indent="-534988" algn="ctr"/>
            <a:r>
              <a:rPr lang="en-US" sz="2000" b="1" i="1" dirty="0" smtClean="0"/>
              <a:t>uterus without a definite capsule.</a:t>
            </a:r>
            <a:endParaRPr lang="en-US" sz="2000"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403151158"/>
      </p:ext>
    </p:extLst>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187624" y="188640"/>
            <a:ext cx="6552728" cy="5040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Uterine Leiomyoma – LPF Microscopy</a:t>
            </a:r>
            <a:endParaRPr lang="en-US" sz="2400" b="1" i="1" dirty="0"/>
          </a:p>
        </p:txBody>
      </p:sp>
      <p:sp>
        <p:nvSpPr>
          <p:cNvPr id="5" name="Rectangle 4"/>
          <p:cNvSpPr/>
          <p:nvPr/>
        </p:nvSpPr>
        <p:spPr>
          <a:xfrm>
            <a:off x="539552" y="5489937"/>
            <a:ext cx="7776864" cy="1015663"/>
          </a:xfrm>
          <a:prstGeom prst="rect">
            <a:avLst/>
          </a:prstGeom>
        </p:spPr>
        <p:txBody>
          <a:bodyPr wrap="square">
            <a:spAutoFit/>
          </a:bodyPr>
          <a:lstStyle/>
          <a:p>
            <a:pPr algn="ctr"/>
            <a:r>
              <a:rPr lang="en-US" sz="2000" b="1" i="1" dirty="0" smtClean="0"/>
              <a:t>Normal myometrium is at the left, and the neoplasm is well-differentiated so that the leiomyoma at the right hardly appears different. Bundles of smooth muscle are interlacing in the tumor mass</a:t>
            </a:r>
            <a:endParaRPr lang="en-US" sz="2000" b="1" i="1" dirty="0"/>
          </a:p>
        </p:txBody>
      </p:sp>
      <p:pic>
        <p:nvPicPr>
          <p:cNvPr id="53250" name="Picture 2" descr="http://library.med.utah.edu/WebPath/jpeg4/FEM030.jpg"/>
          <p:cNvPicPr>
            <a:picLocks noChangeAspect="1" noChangeArrowheads="1"/>
          </p:cNvPicPr>
          <p:nvPr/>
        </p:nvPicPr>
        <p:blipFill>
          <a:blip r:embed="rId2" cstate="print"/>
          <a:srcRect/>
          <a:stretch>
            <a:fillRect/>
          </a:stretch>
        </p:blipFill>
        <p:spPr bwMode="auto">
          <a:xfrm>
            <a:off x="539552" y="836712"/>
            <a:ext cx="7932663" cy="4581080"/>
          </a:xfrm>
          <a:prstGeom prst="rect">
            <a:avLst/>
          </a:prstGeom>
          <a:noFill/>
          <a:ln w="28575">
            <a:solidFill>
              <a:schemeClr val="tx1"/>
            </a:solidFill>
          </a:ln>
        </p:spPr>
      </p:pic>
      <p:cxnSp>
        <p:nvCxnSpPr>
          <p:cNvPr id="8" name="Straight Connector 7"/>
          <p:cNvCxnSpPr/>
          <p:nvPr/>
        </p:nvCxnSpPr>
        <p:spPr>
          <a:xfrm>
            <a:off x="3491880" y="836712"/>
            <a:ext cx="72008" cy="45365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224620875"/>
      </p:ext>
    </p:extLst>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7746" name="Picture 2"/>
          <p:cNvPicPr>
            <a:picLocks noChangeAspect="1" noChangeArrowheads="1"/>
          </p:cNvPicPr>
          <p:nvPr/>
        </p:nvPicPr>
        <p:blipFill>
          <a:blip r:embed="rId2" cstate="print"/>
          <a:srcRect/>
          <a:stretch>
            <a:fillRect/>
          </a:stretch>
        </p:blipFill>
        <p:spPr bwMode="auto">
          <a:xfrm>
            <a:off x="714348" y="836712"/>
            <a:ext cx="7818092" cy="4896544"/>
          </a:xfrm>
          <a:prstGeom prst="rect">
            <a:avLst/>
          </a:prstGeom>
          <a:noFill/>
          <a:ln w="28575">
            <a:solidFill>
              <a:schemeClr val="tx1"/>
            </a:solidFill>
            <a:miter lim="800000"/>
            <a:headEnd/>
            <a:tailEnd/>
          </a:ln>
        </p:spPr>
      </p:pic>
      <p:sp>
        <p:nvSpPr>
          <p:cNvPr id="3" name="Rounded Rectangle 2"/>
          <p:cNvSpPr/>
          <p:nvPr/>
        </p:nvSpPr>
        <p:spPr>
          <a:xfrm>
            <a:off x="1187624" y="188640"/>
            <a:ext cx="6552728" cy="5040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Uterine Leiomyoma – HPF Microscopy</a:t>
            </a:r>
            <a:endParaRPr lang="en-US" sz="2400" b="1" i="1" dirty="0"/>
          </a:p>
        </p:txBody>
      </p:sp>
      <p:sp>
        <p:nvSpPr>
          <p:cNvPr id="4" name="Rectangle 3"/>
          <p:cNvSpPr/>
          <p:nvPr/>
        </p:nvSpPr>
        <p:spPr>
          <a:xfrm>
            <a:off x="323528" y="5817458"/>
            <a:ext cx="7848872" cy="707886"/>
          </a:xfrm>
          <a:prstGeom prst="rect">
            <a:avLst/>
          </a:prstGeom>
        </p:spPr>
        <p:txBody>
          <a:bodyPr wrap="square">
            <a:spAutoFit/>
          </a:bodyPr>
          <a:lstStyle/>
          <a:p>
            <a:pPr algn="ctr"/>
            <a:r>
              <a:rPr lang="en-US" sz="2000" b="1" i="1" dirty="0" smtClean="0"/>
              <a:t>The muscle cells are spindle shaped with elongated</a:t>
            </a:r>
          </a:p>
          <a:p>
            <a:pPr algn="ctr"/>
            <a:r>
              <a:rPr lang="en-US" sz="2000" b="1" i="1" dirty="0" smtClean="0"/>
              <a:t> nuclei and eosinophilic cytoplasm</a:t>
            </a:r>
            <a:endParaRPr lang="en-US" sz="2000"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894826747"/>
      </p:ext>
    </p:extLst>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83768" y="3284984"/>
            <a:ext cx="5254352" cy="864096"/>
          </a:xfrm>
        </p:spPr>
        <p:txBody>
          <a:bodyPr>
            <a:noAutofit/>
          </a:bodyPr>
          <a:lstStyle/>
          <a:p>
            <a:pPr algn="ctr"/>
            <a:r>
              <a:rPr lang="en-US" b="1" i="1" dirty="0" smtClean="0">
                <a:solidFill>
                  <a:srgbClr val="00CCFF"/>
                </a:solidFill>
                <a:effectLst>
                  <a:outerShdw blurRad="38100" dist="38100" dir="2700000" algn="tl">
                    <a:srgbClr val="000000">
                      <a:alpha val="43137"/>
                    </a:srgbClr>
                  </a:outerShdw>
                </a:effectLst>
              </a:rPr>
              <a:t>5- Chondroma</a:t>
            </a:r>
            <a:endParaRPr lang="en-US" b="1" i="1" dirty="0">
              <a:solidFill>
                <a:srgbClr val="00CCFF"/>
              </a:solidFill>
              <a:effectLst>
                <a:outerShdw blurRad="38100" dist="38100" dir="2700000" algn="tl">
                  <a:srgbClr val="000000">
                    <a:alpha val="43137"/>
                  </a:srgbClr>
                </a:outerShdw>
              </a:effectLst>
            </a:endParaRPr>
          </a:p>
        </p:txBody>
      </p:sp>
      <p:sp>
        <p:nvSpPr>
          <p:cNvPr id="5"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755591573"/>
      </p:ext>
    </p:extLst>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4395167" y="828675"/>
            <a:ext cx="3705225" cy="5120605"/>
          </a:xfrm>
          <a:prstGeom prst="rect">
            <a:avLst/>
          </a:prstGeom>
          <a:noFill/>
          <a:ln w="28575">
            <a:solidFill>
              <a:schemeClr val="tx1"/>
            </a:solidFill>
            <a:miter lim="800000"/>
            <a:headEnd/>
            <a:tailEnd/>
          </a:ln>
        </p:spPr>
      </p:pic>
      <p:sp>
        <p:nvSpPr>
          <p:cNvPr id="5" name="Rounded Rectangle 4"/>
          <p:cNvSpPr/>
          <p:nvPr/>
        </p:nvSpPr>
        <p:spPr>
          <a:xfrm>
            <a:off x="1979712" y="144016"/>
            <a:ext cx="5040560" cy="548680"/>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20000"/>
              </a:spcBef>
              <a:buClr>
                <a:schemeClr val="accent1"/>
              </a:buClr>
              <a:buSzPct val="70000"/>
              <a:buFont typeface="Wingdings 2" pitchFamily="18" charset="2"/>
              <a:buNone/>
            </a:pPr>
            <a:r>
              <a:rPr lang="en-US" sz="2400" b="1" i="1" dirty="0" smtClean="0">
                <a:solidFill>
                  <a:schemeClr val="bg1"/>
                </a:solidFill>
              </a:rPr>
              <a:t>Enchondroma of the fibula</a:t>
            </a:r>
            <a:endParaRPr lang="en-US" sz="2400" b="1" i="1" dirty="0">
              <a:solidFill>
                <a:schemeClr val="bg1"/>
              </a:solidFill>
            </a:endParaRPr>
          </a:p>
        </p:txBody>
      </p:sp>
      <p:sp>
        <p:nvSpPr>
          <p:cNvPr id="6" name="Rectangle 5"/>
          <p:cNvSpPr/>
          <p:nvPr/>
        </p:nvSpPr>
        <p:spPr>
          <a:xfrm>
            <a:off x="683568" y="6033482"/>
            <a:ext cx="7488832" cy="707886"/>
          </a:xfrm>
          <a:prstGeom prst="rect">
            <a:avLst/>
          </a:prstGeom>
        </p:spPr>
        <p:txBody>
          <a:bodyPr wrap="square">
            <a:spAutoFit/>
          </a:bodyPr>
          <a:lstStyle/>
          <a:p>
            <a:pPr algn="ctr">
              <a:spcBef>
                <a:spcPct val="0"/>
              </a:spcBef>
              <a:defRPr/>
            </a:pPr>
            <a:r>
              <a:rPr lang="en-US" sz="2000" b="1" i="1" dirty="0" smtClean="0"/>
              <a:t>The picture shows intramedullary bone expansion, chondromyxoid material, thin bone cortex.</a:t>
            </a:r>
          </a:p>
        </p:txBody>
      </p:sp>
      <p:pic>
        <p:nvPicPr>
          <p:cNvPr id="1028" name="Picture 4" descr="http://www.rebone.com/images/case/bone/202.jpg"/>
          <p:cNvPicPr>
            <a:picLocks noChangeAspect="1" noChangeArrowheads="1"/>
          </p:cNvPicPr>
          <p:nvPr/>
        </p:nvPicPr>
        <p:blipFill>
          <a:blip r:embed="rId4" cstate="print"/>
          <a:srcRect/>
          <a:stretch>
            <a:fillRect/>
          </a:stretch>
        </p:blipFill>
        <p:spPr bwMode="auto">
          <a:xfrm>
            <a:off x="467544" y="842738"/>
            <a:ext cx="3744416" cy="5106542"/>
          </a:xfrm>
          <a:prstGeom prst="rect">
            <a:avLst/>
          </a:prstGeom>
          <a:noFill/>
          <a:ln w="28575">
            <a:solidFill>
              <a:schemeClr val="tx1"/>
            </a:solidFill>
          </a:ln>
        </p:spPr>
      </p:pic>
      <p:sp>
        <p:nvSpPr>
          <p:cNvPr id="8" name="Right Arrow 7"/>
          <p:cNvSpPr/>
          <p:nvPr/>
        </p:nvSpPr>
        <p:spPr>
          <a:xfrm rot="7529504">
            <a:off x="2761133" y="3528705"/>
            <a:ext cx="648072"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1"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817934614"/>
      </p:ext>
    </p:extLst>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descr="http://www.bioscience.org/atlases/tumpath/musbone/bone/1/micro1.jpg">
            <a:hlinkClick r:id="rId2"/>
          </p:cNvPr>
          <p:cNvPicPr>
            <a:picLocks noChangeAspect="1" noChangeArrowheads="1"/>
          </p:cNvPicPr>
          <p:nvPr/>
        </p:nvPicPr>
        <p:blipFill>
          <a:blip r:embed="rId3" cstate="print"/>
          <a:srcRect/>
          <a:stretch>
            <a:fillRect/>
          </a:stretch>
        </p:blipFill>
        <p:spPr bwMode="auto">
          <a:xfrm>
            <a:off x="251520" y="1340768"/>
            <a:ext cx="4104456" cy="3528392"/>
          </a:xfrm>
          <a:prstGeom prst="rect">
            <a:avLst/>
          </a:prstGeom>
          <a:noFill/>
          <a:ln w="28575">
            <a:solidFill>
              <a:schemeClr val="tx1"/>
            </a:solidFill>
          </a:ln>
        </p:spPr>
      </p:pic>
      <p:pic>
        <p:nvPicPr>
          <p:cNvPr id="2052" name="Picture 4" descr="http://www.bioscience.org/atlases/tumpath/musbone/bone/1/micro2.jpg"/>
          <p:cNvPicPr>
            <a:picLocks noChangeAspect="1" noChangeArrowheads="1"/>
          </p:cNvPicPr>
          <p:nvPr/>
        </p:nvPicPr>
        <p:blipFill>
          <a:blip r:embed="rId4" cstate="print"/>
          <a:srcRect/>
          <a:stretch>
            <a:fillRect/>
          </a:stretch>
        </p:blipFill>
        <p:spPr bwMode="auto">
          <a:xfrm>
            <a:off x="4499992" y="1340768"/>
            <a:ext cx="4131940" cy="3528392"/>
          </a:xfrm>
          <a:prstGeom prst="rect">
            <a:avLst/>
          </a:prstGeom>
          <a:noFill/>
          <a:ln w="28575">
            <a:solidFill>
              <a:schemeClr val="tx1"/>
            </a:solidFill>
          </a:ln>
        </p:spPr>
      </p:pic>
      <p:sp>
        <p:nvSpPr>
          <p:cNvPr id="5" name="Rectangle 4"/>
          <p:cNvSpPr/>
          <p:nvPr/>
        </p:nvSpPr>
        <p:spPr>
          <a:xfrm>
            <a:off x="539552" y="4966136"/>
            <a:ext cx="7776864" cy="1323439"/>
          </a:xfrm>
          <a:prstGeom prst="rect">
            <a:avLst/>
          </a:prstGeom>
        </p:spPr>
        <p:txBody>
          <a:bodyPr wrap="square">
            <a:spAutoFit/>
          </a:bodyPr>
          <a:lstStyle/>
          <a:p>
            <a:pPr marL="534988" indent="-534988" algn="ctr"/>
            <a:r>
              <a:rPr lang="en-US" sz="2000" b="1" i="1" dirty="0" smtClean="0"/>
              <a:t>Lobules consist of mature cartilage cells irregularly distributed through pale blue homogenous matrix and are contained within the lacunar spaces singly, in pairs or in tetrads.</a:t>
            </a:r>
          </a:p>
          <a:p>
            <a:pPr marL="534988" indent="-534988" algn="ctr"/>
            <a:r>
              <a:rPr lang="en-US" sz="2000" b="1" i="1" dirty="0" smtClean="0"/>
              <a:t>Few bony trabeculae are included in the </a:t>
            </a:r>
            <a:r>
              <a:rPr lang="en-US" sz="2000" b="1" i="1" dirty="0" err="1" smtClean="0"/>
              <a:t>tumour</a:t>
            </a:r>
            <a:r>
              <a:rPr lang="en-US" sz="2000" b="1" i="1" dirty="0" smtClean="0"/>
              <a:t>.</a:t>
            </a:r>
            <a:endParaRPr lang="en-US" sz="2000" b="1" i="1" dirty="0"/>
          </a:p>
        </p:txBody>
      </p:sp>
      <p:sp>
        <p:nvSpPr>
          <p:cNvPr id="6" name="Rounded Rectangle 5"/>
          <p:cNvSpPr/>
          <p:nvPr/>
        </p:nvSpPr>
        <p:spPr>
          <a:xfrm>
            <a:off x="971600" y="188640"/>
            <a:ext cx="7200800"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Enchondroma of the Fibula - Microscopic</a:t>
            </a:r>
            <a:endParaRPr lang="en-US" sz="2400" b="1" i="1" dirty="0"/>
          </a:p>
        </p:txBody>
      </p:sp>
      <p:sp>
        <p:nvSpPr>
          <p:cNvPr id="7" name="TextBox 6"/>
          <p:cNvSpPr txBox="1"/>
          <p:nvPr/>
        </p:nvSpPr>
        <p:spPr>
          <a:xfrm>
            <a:off x="1691680" y="836712"/>
            <a:ext cx="1440160" cy="461665"/>
          </a:xfrm>
          <a:prstGeom prst="rect">
            <a:avLst/>
          </a:prstGeom>
          <a:noFill/>
        </p:spPr>
        <p:txBody>
          <a:bodyPr wrap="square" rtlCol="0">
            <a:spAutoFit/>
          </a:bodyPr>
          <a:lstStyle/>
          <a:p>
            <a:pPr algn="ctr"/>
            <a:r>
              <a:rPr lang="en-US" sz="2400" b="1" i="1" dirty="0" smtClean="0">
                <a:effectLst>
                  <a:outerShdw blurRad="38100" dist="38100" dir="2700000" algn="tl">
                    <a:srgbClr val="000000">
                      <a:alpha val="43137"/>
                    </a:srgbClr>
                  </a:outerShdw>
                </a:effectLst>
              </a:rPr>
              <a:t>LPF</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5940152" y="836712"/>
            <a:ext cx="1440160" cy="461665"/>
          </a:xfrm>
          <a:prstGeom prst="rect">
            <a:avLst/>
          </a:prstGeom>
          <a:noFill/>
        </p:spPr>
        <p:txBody>
          <a:bodyPr wrap="square" rtlCol="0">
            <a:spAutoFit/>
          </a:bodyPr>
          <a:lstStyle/>
          <a:p>
            <a:pPr algn="ctr"/>
            <a:r>
              <a:rPr lang="en-US" sz="2400" b="1" i="1" dirty="0" smtClean="0">
                <a:effectLst>
                  <a:outerShdw blurRad="38100" dist="38100" dir="2700000" algn="tl">
                    <a:srgbClr val="000000">
                      <a:alpha val="43137"/>
                    </a:srgbClr>
                  </a:outerShdw>
                </a:effectLst>
              </a:rPr>
              <a:t>HPF</a:t>
            </a:r>
            <a:endParaRPr lang="en-US" sz="2400" b="1" i="1" dirty="0">
              <a:effectLst>
                <a:outerShdw blurRad="38100" dist="38100" dir="2700000" algn="tl">
                  <a:srgbClr val="000000">
                    <a:alpha val="43137"/>
                  </a:srgbClr>
                </a:outerShdw>
              </a:effectLst>
            </a:endParaRPr>
          </a:p>
        </p:txBody>
      </p:sp>
      <p:sp>
        <p:nvSpPr>
          <p:cNvPr id="11"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2"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95548864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library.med.utah.edu/WebPath/jpeg1/RENAL116.jpg"/>
          <p:cNvPicPr>
            <a:picLocks noChangeAspect="1" noChangeArrowheads="1"/>
          </p:cNvPicPr>
          <p:nvPr/>
        </p:nvPicPr>
        <p:blipFill>
          <a:blip r:embed="rId2" cstate="print"/>
          <a:srcRect/>
          <a:stretch>
            <a:fillRect/>
          </a:stretch>
        </p:blipFill>
        <p:spPr bwMode="auto">
          <a:xfrm>
            <a:off x="714348" y="871160"/>
            <a:ext cx="7572428" cy="4654096"/>
          </a:xfrm>
          <a:prstGeom prst="rect">
            <a:avLst/>
          </a:prstGeom>
          <a:noFill/>
        </p:spPr>
      </p:pic>
      <p:sp>
        <p:nvSpPr>
          <p:cNvPr id="3" name="Rectangle 2"/>
          <p:cNvSpPr/>
          <p:nvPr/>
        </p:nvSpPr>
        <p:spPr>
          <a:xfrm>
            <a:off x="609600" y="5486400"/>
            <a:ext cx="7620000" cy="1323439"/>
          </a:xfrm>
          <a:prstGeom prst="rect">
            <a:avLst/>
          </a:prstGeom>
        </p:spPr>
        <p:txBody>
          <a:bodyPr wrap="square">
            <a:spAutoFit/>
          </a:bodyPr>
          <a:lstStyle/>
          <a:p>
            <a:pPr algn="ctr"/>
            <a:r>
              <a:rPr lang="en-US" sz="2000" b="1" i="1" dirty="0" smtClean="0"/>
              <a:t>In cross section, this normal adult kidney demonstrates the lighter outer cortex and the darker medulla, with the renal pyramids into which the collecting ducts coalesce and drain into the calyces and central pelvis.</a:t>
            </a:r>
            <a:endParaRPr lang="en-US" sz="2000" b="1" i="1" dirty="0"/>
          </a:p>
        </p:txBody>
      </p:sp>
      <p:sp>
        <p:nvSpPr>
          <p:cNvPr id="5" name="Rounded Rectangle 4"/>
          <p:cNvSpPr/>
          <p:nvPr/>
        </p:nvSpPr>
        <p:spPr>
          <a:xfrm>
            <a:off x="2438400" y="228600"/>
            <a:ext cx="4038600" cy="533400"/>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Normal Kidney - Gross</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12321" name="Rectangle 1"/>
          <p:cNvSpPr>
            <a:spLocks noChangeArrowheads="1"/>
          </p:cNvSpPr>
          <p:nvPr/>
        </p:nvSpPr>
        <p:spPr bwMode="auto">
          <a:xfrm>
            <a:off x="916360" y="5331617"/>
            <a:ext cx="731324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smtClean="0">
                <a:ln>
                  <a:noFill/>
                </a:ln>
                <a:solidFill>
                  <a:srgbClr val="000000"/>
                </a:solidFill>
                <a:effectLst/>
                <a:cs typeface="Arial" pitchFamily="34" charset="0"/>
              </a:rPr>
              <a:t>Cartilage  shows hypo to moderate cellularity and contains</a:t>
            </a:r>
            <a:br>
              <a:rPr kumimoji="0" lang="en-US" sz="1800" b="1" i="1" u="none" strike="noStrike" cap="none" normalizeH="0" baseline="0" dirty="0" smtClean="0">
                <a:ln>
                  <a:noFill/>
                </a:ln>
                <a:solidFill>
                  <a:srgbClr val="000000"/>
                </a:solidFill>
                <a:effectLst/>
                <a:cs typeface="Arial" pitchFamily="34" charset="0"/>
              </a:rPr>
            </a:br>
            <a:r>
              <a:rPr kumimoji="0" lang="en-US" sz="1800" b="1" i="1" u="none" strike="noStrike" cap="none" normalizeH="0" baseline="0" dirty="0" smtClean="0">
                <a:ln>
                  <a:noFill/>
                </a:ln>
                <a:solidFill>
                  <a:srgbClr val="000000"/>
                </a:solidFill>
                <a:effectLst/>
                <a:cs typeface="Arial" pitchFamily="34" charset="0"/>
              </a:rPr>
              <a:t>  chondrocytes of variable sizes. Condrocyte nuclei tend to be small, round and hyperchromatic. Scattered binucleated cells may be found.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smtClean="0">
                <a:ln>
                  <a:noFill/>
                </a:ln>
                <a:solidFill>
                  <a:srgbClr val="000000"/>
                </a:solidFill>
                <a:effectLst/>
                <a:cs typeface="Arial" pitchFamily="34" charset="0"/>
              </a:rPr>
              <a:t>Irregular purple granules within the matrix represent calcifications.</a:t>
            </a:r>
            <a:r>
              <a:rPr kumimoji="0" lang="en-US" sz="1800" b="0" i="0" u="none" strike="noStrike" cap="none" normalizeH="0" baseline="0" dirty="0" smtClean="0">
                <a:ln>
                  <a:noFill/>
                </a:ln>
                <a:solidFill>
                  <a:srgbClr val="000000"/>
                </a:solidFill>
                <a:effectLst/>
                <a:latin typeface=" sans-serif"/>
                <a:cs typeface="Arial" pitchFamily="34" charset="0"/>
              </a:rPr>
              <a:t> </a:t>
            </a:r>
          </a:p>
        </p:txBody>
      </p:sp>
      <p:pic>
        <p:nvPicPr>
          <p:cNvPr id="312326" name="Picture 6" descr="http://www.pedorthpath.com/enchondroma_histo_1.jpg">
            <a:hlinkClick r:id="rId2"/>
          </p:cNvPr>
          <p:cNvPicPr>
            <a:picLocks noChangeAspect="1" noChangeArrowheads="1"/>
          </p:cNvPicPr>
          <p:nvPr/>
        </p:nvPicPr>
        <p:blipFill>
          <a:blip r:embed="rId3" cstate="print"/>
          <a:srcRect/>
          <a:stretch>
            <a:fillRect/>
          </a:stretch>
        </p:blipFill>
        <p:spPr bwMode="auto">
          <a:xfrm>
            <a:off x="611560" y="836712"/>
            <a:ext cx="7848872" cy="4451177"/>
          </a:xfrm>
          <a:prstGeom prst="rect">
            <a:avLst/>
          </a:prstGeom>
          <a:noFill/>
          <a:ln w="28575">
            <a:solidFill>
              <a:schemeClr val="tx1"/>
            </a:solidFill>
          </a:ln>
        </p:spPr>
      </p:pic>
      <p:sp>
        <p:nvSpPr>
          <p:cNvPr id="8" name="Rounded Rectangle 7"/>
          <p:cNvSpPr/>
          <p:nvPr/>
        </p:nvSpPr>
        <p:spPr>
          <a:xfrm>
            <a:off x="971600" y="188640"/>
            <a:ext cx="7200800"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Enchondroma of the Fibula - HPF</a:t>
            </a:r>
            <a:endParaRPr lang="en-US" sz="2400"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1"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727515081"/>
      </p:ext>
    </p:extLst>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071670" y="2928934"/>
            <a:ext cx="6172200" cy="1148708"/>
          </a:xfrm>
        </p:spPr>
        <p:txBody>
          <a:bodyPr>
            <a:noAutofit/>
          </a:bodyPr>
          <a:lstStyle/>
          <a:p>
            <a:pPr algn="ctr"/>
            <a:r>
              <a:rPr lang="en-US" b="1" i="1" dirty="0" smtClean="0">
                <a:solidFill>
                  <a:srgbClr val="00CCFF"/>
                </a:solidFill>
                <a:effectLst>
                  <a:outerShdw blurRad="38100" dist="38100" dir="2700000" algn="tl">
                    <a:srgbClr val="000000">
                      <a:alpha val="43137"/>
                    </a:srgbClr>
                  </a:outerShdw>
                </a:effectLst>
              </a:rPr>
              <a:t>6 - Hemangioma</a:t>
            </a:r>
            <a:endParaRPr lang="en-US" b="1" i="1" dirty="0">
              <a:solidFill>
                <a:srgbClr val="00CCFF"/>
              </a:solidFill>
              <a:effectLst>
                <a:outerShdw blurRad="38100" dist="38100" dir="2700000" algn="tl">
                  <a:srgbClr val="000000">
                    <a:alpha val="43137"/>
                  </a:srgbClr>
                </a:outerShdw>
              </a:effectLst>
            </a:endParaRPr>
          </a:p>
        </p:txBody>
      </p:sp>
      <p:sp>
        <p:nvSpPr>
          <p:cNvPr id="5"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190453854"/>
      </p:ext>
    </p:extLst>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1986" name="Picture 2" descr="D:\derm15.jpg"/>
          <p:cNvPicPr>
            <a:picLocks noChangeAspect="1" noChangeArrowheads="1"/>
          </p:cNvPicPr>
          <p:nvPr/>
        </p:nvPicPr>
        <p:blipFill>
          <a:blip r:embed="rId2" cstate="print"/>
          <a:srcRect/>
          <a:stretch>
            <a:fillRect/>
          </a:stretch>
        </p:blipFill>
        <p:spPr bwMode="auto">
          <a:xfrm>
            <a:off x="4610378" y="1196752"/>
            <a:ext cx="4176464" cy="3672408"/>
          </a:xfrm>
          <a:prstGeom prst="rect">
            <a:avLst/>
          </a:prstGeom>
          <a:noFill/>
          <a:ln w="28575">
            <a:solidFill>
              <a:schemeClr val="tx1"/>
            </a:solidFill>
          </a:ln>
        </p:spPr>
      </p:pic>
      <p:sp>
        <p:nvSpPr>
          <p:cNvPr id="3" name="Rectangle 2"/>
          <p:cNvSpPr/>
          <p:nvPr/>
        </p:nvSpPr>
        <p:spPr>
          <a:xfrm>
            <a:off x="395536" y="5301208"/>
            <a:ext cx="7920880" cy="1015663"/>
          </a:xfrm>
          <a:prstGeom prst="rect">
            <a:avLst/>
          </a:prstGeom>
        </p:spPr>
        <p:txBody>
          <a:bodyPr wrap="square">
            <a:spAutoFit/>
          </a:bodyPr>
          <a:lstStyle/>
          <a:p>
            <a:pPr marL="450850" indent="-450850" algn="ctr"/>
            <a:r>
              <a:rPr lang="en-US" sz="2000" b="1" i="1" dirty="0" smtClean="0"/>
              <a:t>A tumour mass in the dermis which consists of large number of vascular spaces of varying shapes and sizes separated by connective tissue stroma.</a:t>
            </a:r>
            <a:endParaRPr lang="en-US" sz="2000" b="1" i="1" dirty="0"/>
          </a:p>
        </p:txBody>
      </p:sp>
      <p:sp>
        <p:nvSpPr>
          <p:cNvPr id="4" name="Rounded Rectangle 3"/>
          <p:cNvSpPr/>
          <p:nvPr/>
        </p:nvSpPr>
        <p:spPr>
          <a:xfrm>
            <a:off x="1907704" y="260648"/>
            <a:ext cx="5184576" cy="504056"/>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Hemangioma of the Skin</a:t>
            </a:r>
            <a:endParaRPr lang="en-US" sz="2400" b="1" i="1" dirty="0"/>
          </a:p>
        </p:txBody>
      </p:sp>
      <p:pic>
        <p:nvPicPr>
          <p:cNvPr id="44034" name="Picture 2" descr="Infantile Hemangioma (Photo Courtesy University of California Regents)">
            <a:hlinkClick r:id="rId3" tooltip="Opens external link in new window"/>
          </p:cNvPr>
          <p:cNvPicPr>
            <a:picLocks noChangeAspect="1" noChangeArrowheads="1"/>
          </p:cNvPicPr>
          <p:nvPr/>
        </p:nvPicPr>
        <p:blipFill>
          <a:blip r:embed="rId4" cstate="print"/>
          <a:srcRect/>
          <a:stretch>
            <a:fillRect/>
          </a:stretch>
        </p:blipFill>
        <p:spPr bwMode="auto">
          <a:xfrm>
            <a:off x="337903" y="1196752"/>
            <a:ext cx="4128459" cy="3727301"/>
          </a:xfrm>
          <a:prstGeom prst="rect">
            <a:avLst/>
          </a:prstGeom>
          <a:noFill/>
          <a:ln w="28575">
            <a:solidFill>
              <a:schemeClr val="tx1"/>
            </a:solidFill>
          </a:ln>
        </p:spPr>
      </p:pic>
      <p:sp>
        <p:nvSpPr>
          <p:cNvPr id="8"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682004837"/>
      </p:ext>
    </p:extLst>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043608" y="188640"/>
            <a:ext cx="6696744" cy="504056"/>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Capillary Hemangioma of the skin – LPF</a:t>
            </a:r>
            <a:endParaRPr lang="en-US" sz="2400" b="1" i="1" dirty="0"/>
          </a:p>
        </p:txBody>
      </p:sp>
      <p:sp>
        <p:nvSpPr>
          <p:cNvPr id="6" name="Rectangle 5"/>
          <p:cNvSpPr/>
          <p:nvPr/>
        </p:nvSpPr>
        <p:spPr>
          <a:xfrm>
            <a:off x="539552" y="5817458"/>
            <a:ext cx="7560840" cy="707886"/>
          </a:xfrm>
          <a:prstGeom prst="rect">
            <a:avLst/>
          </a:prstGeom>
        </p:spPr>
        <p:txBody>
          <a:bodyPr wrap="square">
            <a:spAutoFit/>
          </a:bodyPr>
          <a:lstStyle/>
          <a:p>
            <a:pPr algn="ctr"/>
            <a:r>
              <a:rPr lang="en-US" sz="2000" b="1" i="1" dirty="0" smtClean="0"/>
              <a:t>Histopathology of cutaneous capillary hemangioma. Skin biopsy. H/E  stain</a:t>
            </a:r>
            <a:endParaRPr lang="en-US" sz="2000" b="1" i="1" dirty="0"/>
          </a:p>
        </p:txBody>
      </p:sp>
      <p:pic>
        <p:nvPicPr>
          <p:cNvPr id="43010" name="Picture 2" descr="File:Capillary hemangioma of skin (1).jpg">
            <a:hlinkClick r:id="rId3"/>
          </p:cNvPr>
          <p:cNvPicPr>
            <a:picLocks noChangeAspect="1" noChangeArrowheads="1"/>
          </p:cNvPicPr>
          <p:nvPr/>
        </p:nvPicPr>
        <p:blipFill>
          <a:blip r:embed="rId4" cstate="print"/>
          <a:srcRect/>
          <a:stretch>
            <a:fillRect/>
          </a:stretch>
        </p:blipFill>
        <p:spPr bwMode="auto">
          <a:xfrm>
            <a:off x="642910" y="836712"/>
            <a:ext cx="7817522" cy="4896544"/>
          </a:xfrm>
          <a:prstGeom prst="rect">
            <a:avLst/>
          </a:prstGeom>
          <a:noFill/>
          <a:ln w="28575">
            <a:solidFill>
              <a:schemeClr val="tx1"/>
            </a:solidFill>
          </a:ln>
        </p:spPr>
      </p:pic>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561543634"/>
      </p:ext>
    </p:extLst>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10000" contrast="20000"/>
          </a:blip>
          <a:srcRect/>
          <a:stretch>
            <a:fillRect/>
          </a:stretch>
        </p:blipFill>
        <p:spPr>
          <a:xfrm>
            <a:off x="857224" y="836712"/>
            <a:ext cx="7603208" cy="48245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621904" y="5733256"/>
            <a:ext cx="8064896" cy="1015663"/>
          </a:xfrm>
          <a:prstGeom prst="rect">
            <a:avLst/>
          </a:prstGeom>
        </p:spPr>
        <p:txBody>
          <a:bodyPr wrap="square">
            <a:spAutoFit/>
          </a:bodyPr>
          <a:lstStyle/>
          <a:p>
            <a:pPr algn="ctr"/>
            <a:r>
              <a:rPr lang="en-US" sz="2000" b="1" i="1" dirty="0" smtClean="0"/>
              <a:t>Vascular spaces are lined by the flattened endothelial cells and some contain blood. Delicate connective tissue stroma separated the capillary vascular spaces</a:t>
            </a:r>
            <a:endParaRPr lang="en-US" sz="2000" b="1" i="1" dirty="0"/>
          </a:p>
        </p:txBody>
      </p:sp>
      <p:sp>
        <p:nvSpPr>
          <p:cNvPr id="6" name="Rounded Rectangle 5"/>
          <p:cNvSpPr/>
          <p:nvPr/>
        </p:nvSpPr>
        <p:spPr>
          <a:xfrm>
            <a:off x="1159694" y="188640"/>
            <a:ext cx="6912768" cy="504056"/>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Capillary hemangioma of the skin - LPF</a:t>
            </a:r>
            <a:endParaRPr lang="en-US" sz="2400" b="1" i="1" dirty="0"/>
          </a:p>
        </p:txBody>
      </p:sp>
      <p:sp>
        <p:nvSpPr>
          <p:cNvPr id="8"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474035397"/>
      </p:ext>
    </p:extLst>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3346" name="Picture 2" descr="http://www.webpathology.com/slides/slides/Hemangioma_Cavernous3.jpg">
            <a:hlinkClick r:id="rId2"/>
          </p:cNvPr>
          <p:cNvPicPr>
            <a:picLocks noChangeAspect="1" noChangeArrowheads="1"/>
          </p:cNvPicPr>
          <p:nvPr/>
        </p:nvPicPr>
        <p:blipFill>
          <a:blip r:embed="rId3" cstate="print"/>
          <a:srcRect/>
          <a:stretch>
            <a:fillRect/>
          </a:stretch>
        </p:blipFill>
        <p:spPr bwMode="auto">
          <a:xfrm>
            <a:off x="652218" y="836713"/>
            <a:ext cx="7848872" cy="4752528"/>
          </a:xfrm>
          <a:prstGeom prst="rect">
            <a:avLst/>
          </a:prstGeom>
          <a:noFill/>
          <a:ln w="28575">
            <a:solidFill>
              <a:schemeClr val="tx1"/>
            </a:solidFill>
          </a:ln>
        </p:spPr>
      </p:pic>
      <p:sp>
        <p:nvSpPr>
          <p:cNvPr id="4" name="Rounded Rectangle 3"/>
          <p:cNvSpPr/>
          <p:nvPr/>
        </p:nvSpPr>
        <p:spPr>
          <a:xfrm>
            <a:off x="1043608" y="188640"/>
            <a:ext cx="6696744" cy="504056"/>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Cavernous </a:t>
            </a:r>
            <a:r>
              <a:rPr lang="en-US" sz="2400" b="1" i="1" dirty="0" err="1" smtClean="0"/>
              <a:t>Hemangioma</a:t>
            </a:r>
            <a:r>
              <a:rPr lang="en-US" sz="2400" b="1" i="1" dirty="0" smtClean="0"/>
              <a:t> of Skin – HPF</a:t>
            </a:r>
            <a:endParaRPr lang="en-US" sz="2400" b="1" i="1" dirty="0"/>
          </a:p>
        </p:txBody>
      </p:sp>
      <p:sp>
        <p:nvSpPr>
          <p:cNvPr id="5" name="Rectangle 4"/>
          <p:cNvSpPr/>
          <p:nvPr/>
        </p:nvSpPr>
        <p:spPr>
          <a:xfrm>
            <a:off x="509342" y="5589240"/>
            <a:ext cx="7848872" cy="1200329"/>
          </a:xfrm>
          <a:prstGeom prst="rect">
            <a:avLst/>
          </a:prstGeom>
        </p:spPr>
        <p:txBody>
          <a:bodyPr wrap="square">
            <a:spAutoFit/>
          </a:bodyPr>
          <a:lstStyle/>
          <a:p>
            <a:pPr algn="ctr"/>
            <a:r>
              <a:rPr lang="en-US" b="1" i="1" dirty="0" smtClean="0"/>
              <a:t>Large cavernous hemangioma, usually on an extremity, complicated by thrombocytopenic purpura. Blue rubber bleb nevus syndrome: cavernous hemangiomas of the skin and gastrointestinal tract.</a:t>
            </a:r>
            <a:endParaRPr lang="en-US" b="1" i="1" dirty="0"/>
          </a:p>
        </p:txBody>
      </p:sp>
      <p:sp>
        <p:nvSpPr>
          <p:cNvPr id="8"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881136713"/>
      </p:ext>
    </p:extLst>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85852" y="1714488"/>
            <a:ext cx="7572428" cy="2434592"/>
          </a:xfrm>
        </p:spPr>
        <p:txBody>
          <a:bodyPr>
            <a:noAutofit/>
          </a:bodyPr>
          <a:lstStyle/>
          <a:p>
            <a:pPr algn="ctr"/>
            <a:r>
              <a:rPr lang="en-US" b="1" i="1" dirty="0" smtClean="0">
                <a:solidFill>
                  <a:srgbClr val="00CCFF"/>
                </a:solidFill>
                <a:effectLst>
                  <a:outerShdw blurRad="38100" dist="38100" dir="2700000" algn="tl">
                    <a:srgbClr val="000000">
                      <a:alpha val="43137"/>
                    </a:srgbClr>
                  </a:outerShdw>
                </a:effectLst>
              </a:rPr>
              <a:t>7- Teratoma (dermoid cyst) </a:t>
            </a:r>
            <a:br>
              <a:rPr lang="en-US" b="1" i="1" dirty="0" smtClean="0">
                <a:solidFill>
                  <a:srgbClr val="00CCFF"/>
                </a:solidFill>
                <a:effectLst>
                  <a:outerShdw blurRad="38100" dist="38100" dir="2700000" algn="tl">
                    <a:srgbClr val="000000">
                      <a:alpha val="43137"/>
                    </a:srgbClr>
                  </a:outerShdw>
                </a:effectLst>
              </a:rPr>
            </a:br>
            <a:r>
              <a:rPr lang="en-US" b="1" i="1" dirty="0" smtClean="0">
                <a:solidFill>
                  <a:srgbClr val="00CCFF"/>
                </a:solidFill>
                <a:effectLst>
                  <a:outerShdw blurRad="38100" dist="38100" dir="2700000" algn="tl">
                    <a:srgbClr val="000000">
                      <a:alpha val="43137"/>
                    </a:srgbClr>
                  </a:outerShdw>
                </a:effectLst>
              </a:rPr>
              <a:t>of the ovary</a:t>
            </a:r>
            <a:endParaRPr lang="en-US" b="1" i="1" dirty="0">
              <a:solidFill>
                <a:srgbClr val="00CCFF"/>
              </a:solidFill>
              <a:effectLst>
                <a:outerShdw blurRad="38100" dist="38100" dir="2700000" algn="tl">
                  <a:srgbClr val="000000">
                    <a:alpha val="43137"/>
                  </a:srgbClr>
                </a:outerShdw>
              </a:effectLst>
            </a:endParaRPr>
          </a:p>
        </p:txBody>
      </p:sp>
      <p:sp>
        <p:nvSpPr>
          <p:cNvPr id="5"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832851779"/>
      </p:ext>
    </p:extLst>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8130" name="Picture 2" descr="H:\Cotran\Images\CH24\F024046.jpg"/>
          <p:cNvPicPr>
            <a:picLocks noChangeAspect="1" noChangeArrowheads="1"/>
          </p:cNvPicPr>
          <p:nvPr/>
        </p:nvPicPr>
        <p:blipFill>
          <a:blip r:embed="rId3" cstate="print"/>
          <a:srcRect/>
          <a:stretch>
            <a:fillRect/>
          </a:stretch>
        </p:blipFill>
        <p:spPr bwMode="auto">
          <a:xfrm>
            <a:off x="755576" y="836712"/>
            <a:ext cx="7467600" cy="4872037"/>
          </a:xfrm>
          <a:prstGeom prst="rect">
            <a:avLst/>
          </a:prstGeom>
          <a:noFill/>
          <a:ln w="28575">
            <a:solidFill>
              <a:schemeClr val="tx1"/>
            </a:solidFill>
          </a:ln>
        </p:spPr>
      </p:pic>
      <p:sp>
        <p:nvSpPr>
          <p:cNvPr id="7" name="Rounded Rectangle 6"/>
          <p:cNvSpPr/>
          <p:nvPr/>
        </p:nvSpPr>
        <p:spPr>
          <a:xfrm>
            <a:off x="1259632" y="116632"/>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Ovary: Mature Cystic Teratoma</a:t>
            </a:r>
            <a:endParaRPr lang="en-US" sz="2400" b="1" i="1" dirty="0"/>
          </a:p>
        </p:txBody>
      </p:sp>
      <p:sp>
        <p:nvSpPr>
          <p:cNvPr id="8" name="Rectangle 7"/>
          <p:cNvSpPr/>
          <p:nvPr/>
        </p:nvSpPr>
        <p:spPr>
          <a:xfrm>
            <a:off x="755576" y="5961474"/>
            <a:ext cx="7488832" cy="707886"/>
          </a:xfrm>
          <a:prstGeom prst="rect">
            <a:avLst/>
          </a:prstGeom>
        </p:spPr>
        <p:txBody>
          <a:bodyPr wrap="square">
            <a:spAutoFit/>
          </a:bodyPr>
          <a:lstStyle/>
          <a:p>
            <a:pPr algn="ctr"/>
            <a:r>
              <a:rPr lang="en-US" sz="2000" b="1" i="1" dirty="0" smtClean="0"/>
              <a:t>Opened mature cystic teratoma ( dermoid cyst ) shows hair (bottom ) and a mixture of tissues .</a:t>
            </a:r>
            <a:endParaRPr lang="en-US" sz="2000" b="1" i="1" dirty="0"/>
          </a:p>
        </p:txBody>
      </p:sp>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350450073"/>
      </p:ext>
    </p:extLst>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539552" y="5613047"/>
            <a:ext cx="7776864" cy="1200329"/>
          </a:xfrm>
          <a:prstGeom prst="rect">
            <a:avLst/>
          </a:prstGeom>
        </p:spPr>
        <p:txBody>
          <a:bodyPr wrap="square">
            <a:spAutoFit/>
          </a:bodyPr>
          <a:lstStyle/>
          <a:p>
            <a:pPr algn="ctr"/>
            <a:r>
              <a:rPr lang="en-US" b="1" i="1" dirty="0" smtClean="0"/>
              <a:t>This 4.0 cm dermoid cyst is filled with greasy material (keratin and sebaceous secretions) and shows tufts of hair. The rounded solid area at the bottom is called Rokitansky's protruberance. Microscopically, it also showed foci of neural tissue. </a:t>
            </a:r>
            <a:endParaRPr lang="en-US" b="1" i="1" dirty="0"/>
          </a:p>
        </p:txBody>
      </p:sp>
      <p:pic>
        <p:nvPicPr>
          <p:cNvPr id="315394" name="Picture 2" descr="http://www.webpathology.com/slides/slides/Ovary_MatureCysticTeratomaGross1.jpg"/>
          <p:cNvPicPr>
            <a:picLocks noChangeAspect="1" noChangeArrowheads="1"/>
          </p:cNvPicPr>
          <p:nvPr/>
        </p:nvPicPr>
        <p:blipFill>
          <a:blip r:embed="rId2" cstate="print"/>
          <a:srcRect/>
          <a:stretch>
            <a:fillRect/>
          </a:stretch>
        </p:blipFill>
        <p:spPr bwMode="auto">
          <a:xfrm>
            <a:off x="899592" y="797024"/>
            <a:ext cx="7200800" cy="4792216"/>
          </a:xfrm>
          <a:prstGeom prst="rect">
            <a:avLst/>
          </a:prstGeom>
          <a:noFill/>
          <a:ln w="28575">
            <a:solidFill>
              <a:schemeClr val="tx1"/>
            </a:solidFill>
          </a:ln>
        </p:spPr>
      </p:pic>
      <p:sp>
        <p:nvSpPr>
          <p:cNvPr id="4" name="Rounded Rectangle 3"/>
          <p:cNvSpPr/>
          <p:nvPr/>
        </p:nvSpPr>
        <p:spPr>
          <a:xfrm>
            <a:off x="1259632" y="116632"/>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Ovary: Mature Cystic Teratoma</a:t>
            </a:r>
            <a:endParaRPr lang="en-US" sz="2400"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68842445"/>
      </p:ext>
    </p:extLst>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67544" y="5541039"/>
            <a:ext cx="7920880" cy="1200329"/>
          </a:xfrm>
          <a:prstGeom prst="rect">
            <a:avLst/>
          </a:prstGeom>
        </p:spPr>
        <p:txBody>
          <a:bodyPr wrap="square">
            <a:spAutoFit/>
          </a:bodyPr>
          <a:lstStyle/>
          <a:p>
            <a:pPr algn="ctr"/>
            <a:r>
              <a:rPr lang="en-US" b="1" i="1" dirty="0" smtClean="0"/>
              <a:t>Ovarian teratoma showing neuroepithelial tubules and rosettes (immature component) adjacent to a hair follicle (mature component). They consist of epidermis, hair follicles, sweat and sebaceous glands and neuroectodermal derivatives</a:t>
            </a:r>
            <a:endParaRPr lang="en-US" b="1" i="1" dirty="0"/>
          </a:p>
        </p:txBody>
      </p:sp>
      <p:pic>
        <p:nvPicPr>
          <p:cNvPr id="316418" name="Picture 2" descr="http://www.webpathology.com/slides/slides/Ovary_GermCellTumors_MatureTeratomaB.jpg"/>
          <p:cNvPicPr>
            <a:picLocks noChangeAspect="1" noChangeArrowheads="1"/>
          </p:cNvPicPr>
          <p:nvPr/>
        </p:nvPicPr>
        <p:blipFill>
          <a:blip r:embed="rId2" cstate="print"/>
          <a:srcRect/>
          <a:stretch>
            <a:fillRect/>
          </a:stretch>
        </p:blipFill>
        <p:spPr bwMode="auto">
          <a:xfrm>
            <a:off x="539552" y="764704"/>
            <a:ext cx="7848872" cy="4752528"/>
          </a:xfrm>
          <a:prstGeom prst="rect">
            <a:avLst/>
          </a:prstGeom>
          <a:noFill/>
          <a:ln w="28575">
            <a:solidFill>
              <a:schemeClr val="tx1"/>
            </a:solidFill>
          </a:ln>
        </p:spPr>
      </p:pic>
      <p:sp>
        <p:nvSpPr>
          <p:cNvPr id="4" name="Rounded Rectangle 3"/>
          <p:cNvSpPr/>
          <p:nvPr/>
        </p:nvSpPr>
        <p:spPr>
          <a:xfrm>
            <a:off x="1259632" y="116632"/>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Ovary: Mature Cystic Teratoma</a:t>
            </a:r>
            <a:endParaRPr lang="en-US" sz="2400"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49991570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Rounded Rectangle 7"/>
          <p:cNvSpPr/>
          <p:nvPr/>
        </p:nvSpPr>
        <p:spPr>
          <a:xfrm>
            <a:off x="2195736" y="260648"/>
            <a:ext cx="4896544" cy="576064"/>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prstClr val="white"/>
                </a:solidFill>
                <a:effectLst>
                  <a:outerShdw blurRad="38100" dist="38100" dir="2700000" algn="tl">
                    <a:srgbClr val="000000">
                      <a:alpha val="43137"/>
                    </a:srgbClr>
                  </a:outerShdw>
                </a:effectLst>
              </a:rPr>
              <a:t>Anatomy of the Kidney</a:t>
            </a:r>
            <a:endParaRPr lang="en-US" sz="2400" b="1" i="1" dirty="0">
              <a:solidFill>
                <a:prstClr val="white"/>
              </a:solidFill>
              <a:effectLst>
                <a:outerShdw blurRad="38100" dist="38100" dir="2700000" algn="tl">
                  <a:srgbClr val="000000">
                    <a:alpha val="43137"/>
                  </a:srgbClr>
                </a:outerShdw>
              </a:effectLst>
            </a:endParaRPr>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857701"/>
            <a:ext cx="7560840" cy="5785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7" name="TextBox 6"/>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083856264"/>
      </p:ext>
    </p:extLst>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7442" name="Picture 2" descr="http://www.webpathology.com/slides/slides/Ovary_GermCellTumors_MatureTeratoma5.jpg"/>
          <p:cNvPicPr>
            <a:picLocks noChangeAspect="1" noChangeArrowheads="1"/>
          </p:cNvPicPr>
          <p:nvPr/>
        </p:nvPicPr>
        <p:blipFill>
          <a:blip r:embed="rId2" cstate="print"/>
          <a:srcRect/>
          <a:stretch>
            <a:fillRect/>
          </a:stretch>
        </p:blipFill>
        <p:spPr bwMode="auto">
          <a:xfrm>
            <a:off x="683568" y="836712"/>
            <a:ext cx="7631410" cy="4854699"/>
          </a:xfrm>
          <a:prstGeom prst="rect">
            <a:avLst/>
          </a:prstGeom>
          <a:noFill/>
          <a:ln w="28575">
            <a:solidFill>
              <a:schemeClr val="tx1"/>
            </a:solidFill>
          </a:ln>
        </p:spPr>
      </p:pic>
      <p:sp>
        <p:nvSpPr>
          <p:cNvPr id="3" name="Rectangle 2"/>
          <p:cNvSpPr/>
          <p:nvPr/>
        </p:nvSpPr>
        <p:spPr>
          <a:xfrm>
            <a:off x="611560" y="5807005"/>
            <a:ext cx="7560840" cy="707886"/>
          </a:xfrm>
          <a:prstGeom prst="rect">
            <a:avLst/>
          </a:prstGeom>
        </p:spPr>
        <p:txBody>
          <a:bodyPr wrap="square">
            <a:spAutoFit/>
          </a:bodyPr>
          <a:lstStyle/>
          <a:p>
            <a:pPr algn="ctr"/>
            <a:r>
              <a:rPr lang="en-US" sz="2000" b="1" i="1" dirty="0" smtClean="0"/>
              <a:t>This image shows skin and mucinous glands in </a:t>
            </a:r>
          </a:p>
          <a:p>
            <a:pPr algn="ctr"/>
            <a:r>
              <a:rPr lang="en-US" sz="2000" b="1" i="1" dirty="0" smtClean="0"/>
              <a:t>a mature solid teratoma of the ovary</a:t>
            </a:r>
            <a:endParaRPr lang="en-US" sz="2000" b="1" i="1" dirty="0"/>
          </a:p>
        </p:txBody>
      </p:sp>
      <p:sp>
        <p:nvSpPr>
          <p:cNvPr id="4" name="Rounded Rectangle 3"/>
          <p:cNvSpPr/>
          <p:nvPr/>
        </p:nvSpPr>
        <p:spPr>
          <a:xfrm>
            <a:off x="1259632" y="116632"/>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Ovary: Mature Cystic Teratoma</a:t>
            </a:r>
            <a:endParaRPr lang="en-US" sz="2400"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803765427"/>
      </p:ext>
    </p:extLst>
  </p:cSld>
  <p:clrMapOvr>
    <a:masterClrMapping/>
  </p:clrMapOv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10000" contrast="20000"/>
          </a:blip>
          <a:srcRect/>
          <a:stretch>
            <a:fillRect/>
          </a:stretch>
        </p:blipFill>
        <p:spPr>
          <a:xfrm>
            <a:off x="467544" y="764704"/>
            <a:ext cx="7992888" cy="45365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701824" y="5340952"/>
            <a:ext cx="7668344" cy="1200329"/>
          </a:xfrm>
          <a:prstGeom prst="rect">
            <a:avLst/>
          </a:prstGeom>
        </p:spPr>
        <p:txBody>
          <a:bodyPr wrap="square">
            <a:spAutoFit/>
          </a:bodyPr>
          <a:lstStyle/>
          <a:p>
            <a:pPr algn="ctr"/>
            <a:r>
              <a:rPr lang="en-US" b="1" i="1" dirty="0" smtClean="0"/>
              <a:t>Stratified  Squamous epithelium with underlying sweat glands, sebaceous glands, hair follicles, columnar ciliated epithelium, mucous and serous glands and structures from other germ layers such as bone and cartilage, lymphoid tissue, smooth  muscle and brain tissue containing neurons and glial cells</a:t>
            </a:r>
            <a:endParaRPr lang="en-US" b="1" i="1" dirty="0"/>
          </a:p>
        </p:txBody>
      </p:sp>
      <p:sp>
        <p:nvSpPr>
          <p:cNvPr id="6" name="Rounded Rectangle 5"/>
          <p:cNvSpPr/>
          <p:nvPr/>
        </p:nvSpPr>
        <p:spPr>
          <a:xfrm>
            <a:off x="1259632" y="116632"/>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Ovary: Mature Cystic Teratoma</a:t>
            </a:r>
            <a:endParaRPr lang="en-US" sz="2400" b="1" i="1" dirty="0"/>
          </a:p>
        </p:txBody>
      </p:sp>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553809694"/>
      </p:ext>
    </p:extLst>
  </p:cSld>
  <p:clrMapOvr>
    <a:masterClrMapping/>
  </p:clrMapOv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857356" y="2071678"/>
            <a:ext cx="6606480" cy="2928958"/>
          </a:xfrm>
        </p:spPr>
        <p:txBody>
          <a:bodyPr>
            <a:noAutofit/>
          </a:bodyPr>
          <a:lstStyle/>
          <a:p>
            <a:pPr algn="ctr"/>
            <a:r>
              <a:rPr lang="en-US" sz="6600" b="1" i="1" dirty="0" smtClean="0">
                <a:solidFill>
                  <a:srgbClr val="FF0000"/>
                </a:solidFill>
                <a:effectLst>
                  <a:outerShdw blurRad="38100" dist="38100" dir="2700000" algn="tl">
                    <a:srgbClr val="000000">
                      <a:alpha val="43137"/>
                    </a:srgbClr>
                  </a:outerShdw>
                </a:effectLst>
              </a:rPr>
              <a:t>NEOPLASIA</a:t>
            </a:r>
            <a:r>
              <a:rPr lang="en-US" sz="6600" b="1" i="1" dirty="0" smtClean="0">
                <a:solidFill>
                  <a:srgbClr val="1801A3"/>
                </a:solidFill>
                <a:effectLst>
                  <a:outerShdw blurRad="38100" dist="38100" dir="2700000" algn="tl">
                    <a:srgbClr val="000000">
                      <a:alpha val="43137"/>
                    </a:srgbClr>
                  </a:outerShdw>
                </a:effectLst>
              </a:rPr>
              <a:t/>
            </a:r>
            <a:br>
              <a:rPr lang="en-US" sz="6600" b="1" i="1" dirty="0" smtClean="0">
                <a:solidFill>
                  <a:srgbClr val="1801A3"/>
                </a:solidFill>
                <a:effectLst>
                  <a:outerShdw blurRad="38100" dist="38100" dir="2700000" algn="tl">
                    <a:srgbClr val="000000">
                      <a:alpha val="43137"/>
                    </a:srgbClr>
                  </a:outerShdw>
                </a:effectLst>
              </a:rPr>
            </a:br>
            <a:r>
              <a:rPr lang="en-US" sz="6600" b="1" i="1" dirty="0" smtClean="0">
                <a:solidFill>
                  <a:srgbClr val="1801A3"/>
                </a:solidFill>
                <a:effectLst>
                  <a:outerShdw blurRad="38100" dist="38100" dir="2700000" algn="tl">
                    <a:srgbClr val="000000">
                      <a:alpha val="43137"/>
                    </a:srgbClr>
                  </a:outerShdw>
                </a:effectLst>
              </a:rPr>
              <a:t>-------</a:t>
            </a:r>
            <a:r>
              <a:rPr lang="en-US" sz="5400" b="1" i="1" dirty="0" smtClean="0">
                <a:solidFill>
                  <a:srgbClr val="1801A3"/>
                </a:solidFill>
                <a:effectLst>
                  <a:outerShdw blurRad="38100" dist="38100" dir="2700000" algn="tl">
                    <a:srgbClr val="000000">
                      <a:alpha val="43137"/>
                    </a:srgbClr>
                  </a:outerShdw>
                </a:effectLst>
              </a:rPr>
              <a:t/>
            </a:r>
            <a:br>
              <a:rPr lang="en-US" sz="5400" b="1" i="1" dirty="0" smtClean="0">
                <a:solidFill>
                  <a:srgbClr val="1801A3"/>
                </a:solidFill>
                <a:effectLst>
                  <a:outerShdw blurRad="38100" dist="38100" dir="2700000" algn="tl">
                    <a:srgbClr val="000000">
                      <a:alpha val="43137"/>
                    </a:srgbClr>
                  </a:outerShdw>
                </a:effectLst>
              </a:rPr>
            </a:br>
            <a:r>
              <a:rPr lang="en-US" sz="5400" b="1" i="1" dirty="0" smtClean="0">
                <a:solidFill>
                  <a:srgbClr val="FFC000"/>
                </a:solidFill>
                <a:effectLst>
                  <a:outerShdw blurRad="38100" dist="38100" dir="2700000" algn="tl">
                    <a:srgbClr val="000000">
                      <a:alpha val="43137"/>
                    </a:srgbClr>
                  </a:outerShdw>
                </a:effectLst>
              </a:rPr>
              <a:t>(Malignant Tumors)</a:t>
            </a:r>
            <a:endParaRPr lang="en-US" sz="5400" b="1" i="1" dirty="0">
              <a:solidFill>
                <a:srgbClr val="FFC000"/>
              </a:solidFill>
              <a:effectLst>
                <a:outerShdw blurRad="38100" dist="38100" dir="2700000" algn="tl">
                  <a:srgbClr val="000000">
                    <a:alpha val="43137"/>
                  </a:srgbClr>
                </a:outerShdw>
              </a:effectLst>
            </a:endParaRPr>
          </a:p>
        </p:txBody>
      </p:sp>
      <p:sp>
        <p:nvSpPr>
          <p:cNvPr id="5" name="TextBox 4"/>
          <p:cNvSpPr txBox="1"/>
          <p:nvPr/>
        </p:nvSpPr>
        <p:spPr>
          <a:xfrm>
            <a:off x="3214678" y="714356"/>
            <a:ext cx="3672408" cy="769441"/>
          </a:xfrm>
          <a:prstGeom prst="rect">
            <a:avLst/>
          </a:prstGeom>
          <a:noFill/>
        </p:spPr>
        <p:txBody>
          <a:bodyPr wrap="square" rtlCol="0">
            <a:spAutoFit/>
          </a:bodyPr>
          <a:lstStyle/>
          <a:p>
            <a:pPr algn="ctr"/>
            <a:r>
              <a:rPr lang="en-US" sz="4400" b="1" i="1" dirty="0" smtClean="0">
                <a:effectLst>
                  <a:outerShdw blurRad="38100" dist="38100" dir="2700000" algn="tl">
                    <a:srgbClr val="000000">
                      <a:alpha val="43137"/>
                    </a:srgbClr>
                  </a:outerShdw>
                </a:effectLst>
              </a:rPr>
              <a:t>PRACTICAL 6</a:t>
            </a:r>
            <a:endParaRPr lang="en-US" sz="4400" b="1" i="1" dirty="0">
              <a:effectLst>
                <a:outerShdw blurRad="38100" dist="38100" dir="2700000" algn="tl">
                  <a:srgbClr val="000000">
                    <a:alpha val="43137"/>
                  </a:srgbClr>
                </a:outerShdw>
              </a:effectLst>
            </a:endParaRPr>
          </a:p>
        </p:txBody>
      </p:sp>
      <p:sp>
        <p:nvSpPr>
          <p:cNvPr id="6"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7"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711153263"/>
      </p:ext>
    </p:extLst>
  </p:cSld>
  <p:clrMapOvr>
    <a:masterClrMapping/>
  </p:clrMapOv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071538" y="1928802"/>
            <a:ext cx="7429552" cy="3022882"/>
          </a:xfrm>
        </p:spPr>
        <p:txBody>
          <a:bodyPr>
            <a:noAutofit/>
          </a:bodyPr>
          <a:lstStyle/>
          <a:p>
            <a:pPr algn="ctr"/>
            <a:r>
              <a:rPr lang="en-US" b="1" i="1" dirty="0" smtClean="0">
                <a:solidFill>
                  <a:srgbClr val="FFC000"/>
                </a:solidFill>
                <a:effectLst>
                  <a:outerShdw blurRad="38100" dist="38100" dir="2700000" algn="tl">
                    <a:srgbClr val="000000">
                      <a:alpha val="43137"/>
                    </a:srgbClr>
                  </a:outerShdw>
                </a:effectLst>
              </a:rPr>
              <a:t>1- Squamous cell carcinoma of</a:t>
            </a:r>
            <a:br>
              <a:rPr lang="en-US" b="1" i="1" dirty="0" smtClean="0">
                <a:solidFill>
                  <a:srgbClr val="FFC000"/>
                </a:solidFill>
                <a:effectLst>
                  <a:outerShdw blurRad="38100" dist="38100" dir="2700000" algn="tl">
                    <a:srgbClr val="000000">
                      <a:alpha val="43137"/>
                    </a:srgbClr>
                  </a:outerShdw>
                </a:effectLst>
              </a:rPr>
            </a:br>
            <a:r>
              <a:rPr lang="en-US" b="1" i="1" dirty="0" smtClean="0">
                <a:solidFill>
                  <a:srgbClr val="FFC000"/>
                </a:solidFill>
                <a:effectLst>
                  <a:outerShdw blurRad="38100" dist="38100" dir="2700000" algn="tl">
                    <a:srgbClr val="000000">
                      <a:alpha val="43137"/>
                    </a:srgbClr>
                  </a:outerShdw>
                </a:effectLst>
              </a:rPr>
              <a:t> the skin</a:t>
            </a:r>
            <a:endParaRPr lang="en-US" b="1" i="1" dirty="0">
              <a:solidFill>
                <a:srgbClr val="FFC000"/>
              </a:solidFill>
              <a:effectLst>
                <a:outerShdw blurRad="38100" dist="38100" dir="2700000" algn="tl">
                  <a:srgbClr val="000000">
                    <a:alpha val="43137"/>
                  </a:srgbClr>
                </a:outerShdw>
              </a:effectLst>
            </a:endParaRPr>
          </a:p>
        </p:txBody>
      </p:sp>
      <p:sp>
        <p:nvSpPr>
          <p:cNvPr id="5"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315884097"/>
      </p:ext>
    </p:extLst>
  </p:cSld>
  <p:clrMapOvr>
    <a:masterClrMapping/>
  </p:clrMapOv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8306" name="Picture 2" descr="http://wecareforyourskin.com/images/scc_kok7.jpg"/>
          <p:cNvPicPr>
            <a:picLocks noChangeAspect="1" noChangeArrowheads="1"/>
          </p:cNvPicPr>
          <p:nvPr/>
        </p:nvPicPr>
        <p:blipFill>
          <a:blip r:embed="rId2" cstate="print"/>
          <a:srcRect/>
          <a:stretch>
            <a:fillRect/>
          </a:stretch>
        </p:blipFill>
        <p:spPr bwMode="auto">
          <a:xfrm>
            <a:off x="179512" y="836713"/>
            <a:ext cx="3024336" cy="3312368"/>
          </a:xfrm>
          <a:prstGeom prst="rect">
            <a:avLst/>
          </a:prstGeom>
          <a:noFill/>
          <a:ln w="28575">
            <a:solidFill>
              <a:schemeClr val="tx1"/>
            </a:solidFill>
            <a:miter lim="800000"/>
            <a:headEnd/>
            <a:tailEnd/>
          </a:ln>
        </p:spPr>
      </p:pic>
      <p:pic>
        <p:nvPicPr>
          <p:cNvPr id="98308" name="Picture 6" descr="http://www.mskcc.org/mskcc/shared/graphics/Scc.jpg"/>
          <p:cNvPicPr>
            <a:picLocks noChangeAspect="1" noChangeArrowheads="1"/>
          </p:cNvPicPr>
          <p:nvPr/>
        </p:nvPicPr>
        <p:blipFill>
          <a:blip r:embed="rId3" cstate="print"/>
          <a:srcRect/>
          <a:stretch>
            <a:fillRect/>
          </a:stretch>
        </p:blipFill>
        <p:spPr bwMode="auto">
          <a:xfrm>
            <a:off x="3347864" y="836713"/>
            <a:ext cx="2664295" cy="3312368"/>
          </a:xfrm>
          <a:prstGeom prst="rect">
            <a:avLst/>
          </a:prstGeom>
          <a:noFill/>
          <a:ln w="28575">
            <a:solidFill>
              <a:schemeClr val="tx1"/>
            </a:solidFill>
            <a:miter lim="800000"/>
            <a:headEnd/>
            <a:tailEnd/>
          </a:ln>
        </p:spPr>
      </p:pic>
      <p:sp>
        <p:nvSpPr>
          <p:cNvPr id="5" name="Rounded Rectangle 4"/>
          <p:cNvSpPr/>
          <p:nvPr/>
        </p:nvSpPr>
        <p:spPr>
          <a:xfrm>
            <a:off x="899592" y="188640"/>
            <a:ext cx="7344816"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Squamous Cell Carcinoma - Gross</a:t>
            </a:r>
            <a:endParaRPr lang="en-US" sz="2400" b="1" i="1" dirty="0">
              <a:effectLst>
                <a:outerShdw blurRad="38100" dist="38100" dir="2700000" algn="tl">
                  <a:srgbClr val="000000">
                    <a:alpha val="43137"/>
                  </a:srgbClr>
                </a:outerShdw>
              </a:effectLst>
            </a:endParaRPr>
          </a:p>
        </p:txBody>
      </p:sp>
      <p:pic>
        <p:nvPicPr>
          <p:cNvPr id="23554" name="Picture 2" descr="http://www.ceri-hughes.com/content/images/lipscc.jpg"/>
          <p:cNvPicPr>
            <a:picLocks noChangeAspect="1" noChangeArrowheads="1"/>
          </p:cNvPicPr>
          <p:nvPr/>
        </p:nvPicPr>
        <p:blipFill>
          <a:blip r:embed="rId4" cstate="print"/>
          <a:srcRect/>
          <a:stretch>
            <a:fillRect/>
          </a:stretch>
        </p:blipFill>
        <p:spPr bwMode="auto">
          <a:xfrm>
            <a:off x="6156176" y="836712"/>
            <a:ext cx="2450223" cy="3312369"/>
          </a:xfrm>
          <a:prstGeom prst="rect">
            <a:avLst/>
          </a:prstGeom>
          <a:noFill/>
          <a:ln w="28575">
            <a:solidFill>
              <a:schemeClr val="tx1"/>
            </a:solidFill>
          </a:ln>
        </p:spPr>
      </p:pic>
      <p:sp>
        <p:nvSpPr>
          <p:cNvPr id="7" name="Rectangle 6"/>
          <p:cNvSpPr/>
          <p:nvPr/>
        </p:nvSpPr>
        <p:spPr>
          <a:xfrm>
            <a:off x="142844" y="4221088"/>
            <a:ext cx="8640960" cy="1754326"/>
          </a:xfrm>
          <a:prstGeom prst="rect">
            <a:avLst/>
          </a:prstGeom>
        </p:spPr>
        <p:txBody>
          <a:bodyPr wrap="square">
            <a:spAutoFit/>
          </a:bodyPr>
          <a:lstStyle/>
          <a:p>
            <a:pPr algn="ctr"/>
            <a:r>
              <a:rPr lang="en-US" b="1" i="1" dirty="0" smtClean="0"/>
              <a:t>Squamous cell carcinoma (SCC) is the second most common cancer of the skin A sore that does not heal or any change in an existing mole, wart, or skin lesion can point to SCC.  There may be an ulcer or reddish skin plaque that grows very slowly, may bleed occasionally (especially if located on the lip), may have an ulcerated center with raised, hard edges, may have a pearly quality with tiny blood vessels, is commonly present on sun-exposed areas (back of hands, lip</a:t>
            </a:r>
          </a:p>
          <a:p>
            <a:pPr algn="ctr"/>
            <a:r>
              <a:rPr lang="en-US" b="1" i="1" dirty="0" smtClean="0"/>
              <a:t> (usually a small ulcer which will not heal and bleeds sporadically, </a:t>
            </a:r>
            <a:r>
              <a:rPr lang="en-US" b="1" i="1" dirty="0" err="1" smtClean="0"/>
              <a:t>earsand</a:t>
            </a:r>
            <a:r>
              <a:rPr lang="en-US" b="1" i="1" dirty="0" smtClean="0"/>
              <a:t>  the scalp.</a:t>
            </a:r>
            <a:endParaRPr lang="en-US" b="1" i="1" dirty="0"/>
          </a:p>
        </p:txBody>
      </p:sp>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217545782"/>
      </p:ext>
    </p:extLst>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051" descr="scc"/>
          <p:cNvSpPr>
            <a:spLocks noGrp="1" noChangeAspect="1" noChangeArrowheads="1"/>
          </p:cNvSpPr>
          <p:nvPr isPhoto="1"/>
        </p:nvSpPr>
        <p:spPr bwMode="auto">
          <a:xfrm>
            <a:off x="467544" y="836712"/>
            <a:ext cx="8064896" cy="4824536"/>
          </a:xfrm>
          <a:prstGeom prst="rect">
            <a:avLst/>
          </a:prstGeom>
          <a:blipFill dpi="0" rotWithShape="1">
            <a:blip r:embed="rId2" cstate="print"/>
            <a:srcRect/>
            <a:stretch>
              <a:fillRect r="-14199"/>
            </a:stretch>
          </a:blipFill>
          <a:ln w="28575">
            <a:solidFill>
              <a:schemeClr val="tx1"/>
            </a:solidFill>
            <a:miter lim="800000"/>
            <a:headEnd/>
            <a:tailEnd/>
          </a:ln>
          <a:effectLst/>
        </p:spPr>
        <p:txBody>
          <a:bodyPr/>
          <a:lstStyle/>
          <a:p>
            <a:endParaRPr lang="en-US">
              <a:solidFill>
                <a:schemeClr val="bg2"/>
              </a:solidFill>
            </a:endParaRPr>
          </a:p>
        </p:txBody>
      </p:sp>
      <p:sp>
        <p:nvSpPr>
          <p:cNvPr id="4" name="Rounded Rectangle 3"/>
          <p:cNvSpPr/>
          <p:nvPr/>
        </p:nvSpPr>
        <p:spPr>
          <a:xfrm>
            <a:off x="827584" y="188640"/>
            <a:ext cx="7344816"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Squamous Cell Carcinoma - Histopathology</a:t>
            </a:r>
            <a:endParaRPr lang="en-US" sz="2400" b="1" i="1" dirty="0">
              <a:effectLst>
                <a:outerShdw blurRad="38100" dist="38100" dir="2700000" algn="tl">
                  <a:srgbClr val="000000">
                    <a:alpha val="43137"/>
                  </a:srgbClr>
                </a:outerShdw>
              </a:effectLst>
            </a:endParaRPr>
          </a:p>
        </p:txBody>
      </p:sp>
      <p:sp>
        <p:nvSpPr>
          <p:cNvPr id="5" name="Rectangle 4"/>
          <p:cNvSpPr/>
          <p:nvPr/>
        </p:nvSpPr>
        <p:spPr>
          <a:xfrm>
            <a:off x="467544" y="5643578"/>
            <a:ext cx="7992888" cy="923330"/>
          </a:xfrm>
          <a:prstGeom prst="rect">
            <a:avLst/>
          </a:prstGeom>
        </p:spPr>
        <p:txBody>
          <a:bodyPr wrap="square">
            <a:spAutoFit/>
          </a:bodyPr>
          <a:lstStyle/>
          <a:p>
            <a:pPr algn="ctr"/>
            <a:r>
              <a:rPr lang="en-US" b="1" i="1" dirty="0" smtClean="0"/>
              <a:t>The normal squamous epithelium at the right merges into the squamous </a:t>
            </a:r>
          </a:p>
          <a:p>
            <a:pPr algn="ctr"/>
            <a:r>
              <a:rPr lang="en-US" b="1" i="1" dirty="0" smtClean="0"/>
              <a:t>cell carcinoma at the left, which is infiltrating downward. The neoplastic squamous cells are still similar to the normal squamous cells, but are less orderly</a:t>
            </a:r>
            <a:endParaRPr lang="en-US" b="1" i="1" dirty="0"/>
          </a:p>
        </p:txBody>
      </p:sp>
      <p:cxnSp>
        <p:nvCxnSpPr>
          <p:cNvPr id="7" name="Straight Connector 6"/>
          <p:cNvCxnSpPr/>
          <p:nvPr/>
        </p:nvCxnSpPr>
        <p:spPr>
          <a:xfrm flipH="1">
            <a:off x="2411760" y="1052736"/>
            <a:ext cx="2520280" cy="45365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148064" y="980728"/>
            <a:ext cx="2304256" cy="369332"/>
          </a:xfrm>
          <a:prstGeom prst="rect">
            <a:avLst/>
          </a:prstGeom>
          <a:noFill/>
        </p:spPr>
        <p:txBody>
          <a:bodyPr wrap="square" rtlCol="0">
            <a:spAutoFit/>
          </a:bodyPr>
          <a:lstStyle/>
          <a:p>
            <a:r>
              <a:rPr lang="en-US" dirty="0" smtClean="0"/>
              <a:t>Sq Cell Carcinoma</a:t>
            </a:r>
            <a:endParaRPr lang="en-US" dirty="0"/>
          </a:p>
        </p:txBody>
      </p:sp>
      <p:sp>
        <p:nvSpPr>
          <p:cNvPr id="11"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2"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4263786883"/>
      </p:ext>
    </p:extLst>
  </p:cSld>
  <p:clrMapOvr>
    <a:masterClrMapping/>
  </p:clrMapOvr>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8466" name="Picture 2" descr="http://library.med.utah.edu/WebPath/jpeg1/NEO095.jpg"/>
          <p:cNvPicPr>
            <a:picLocks noChangeAspect="1" noChangeArrowheads="1"/>
          </p:cNvPicPr>
          <p:nvPr/>
        </p:nvPicPr>
        <p:blipFill>
          <a:blip r:embed="rId2" cstate="print"/>
          <a:srcRect/>
          <a:stretch>
            <a:fillRect/>
          </a:stretch>
        </p:blipFill>
        <p:spPr bwMode="auto">
          <a:xfrm>
            <a:off x="683568" y="836712"/>
            <a:ext cx="7776864" cy="4896544"/>
          </a:xfrm>
          <a:prstGeom prst="rect">
            <a:avLst/>
          </a:prstGeom>
          <a:noFill/>
          <a:ln w="28575">
            <a:solidFill>
              <a:schemeClr val="tx1"/>
            </a:solidFill>
          </a:ln>
        </p:spPr>
      </p:pic>
      <p:sp>
        <p:nvSpPr>
          <p:cNvPr id="3" name="Rectangle 2"/>
          <p:cNvSpPr/>
          <p:nvPr/>
        </p:nvSpPr>
        <p:spPr>
          <a:xfrm>
            <a:off x="899592" y="5818038"/>
            <a:ext cx="7272808" cy="646331"/>
          </a:xfrm>
          <a:prstGeom prst="rect">
            <a:avLst/>
          </a:prstGeom>
        </p:spPr>
        <p:txBody>
          <a:bodyPr wrap="square">
            <a:spAutoFit/>
          </a:bodyPr>
          <a:lstStyle/>
          <a:p>
            <a:pPr algn="ctr"/>
            <a:r>
              <a:rPr lang="en-US" b="1" i="1" dirty="0" smtClean="0"/>
              <a:t>Here is a moderately differentiated squamous cell carcinoma in which some, but not all, of the neoplastic cells in nests have pink cytoplasmic keratin</a:t>
            </a:r>
            <a:endParaRPr lang="en-US" b="1" i="1" dirty="0"/>
          </a:p>
        </p:txBody>
      </p:sp>
      <p:sp>
        <p:nvSpPr>
          <p:cNvPr id="4" name="Rounded Rectangle 3"/>
          <p:cNvSpPr/>
          <p:nvPr/>
        </p:nvSpPr>
        <p:spPr>
          <a:xfrm>
            <a:off x="899592" y="188640"/>
            <a:ext cx="7344816"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Squamous Cell Carcinoma - Histopathology</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295367029"/>
      </p:ext>
    </p:extLst>
  </p:cSld>
  <p:clrMapOvr>
    <a:masterClrMapping/>
  </p:clrMapOv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179512" y="5408056"/>
            <a:ext cx="8280920" cy="1477328"/>
          </a:xfrm>
          <a:prstGeom prst="rect">
            <a:avLst/>
          </a:prstGeom>
        </p:spPr>
        <p:txBody>
          <a:bodyPr wrap="square">
            <a:spAutoFit/>
          </a:bodyPr>
          <a:lstStyle/>
          <a:p>
            <a:pPr algn="ctr"/>
            <a:r>
              <a:rPr lang="en-US" b="1" i="1" dirty="0" smtClean="0"/>
              <a:t>At high magnification, this squamous cell carcinoma demonstrates enough differentiation to tell that the cells are of squamous origin. The cells are pink</a:t>
            </a:r>
          </a:p>
          <a:p>
            <a:pPr algn="ctr"/>
            <a:r>
              <a:rPr lang="en-US" b="1" i="1" dirty="0" smtClean="0"/>
              <a:t> and polygonal in shape with intercellular bridges.    </a:t>
            </a:r>
          </a:p>
          <a:p>
            <a:pPr algn="ctr"/>
            <a:r>
              <a:rPr lang="en-US" b="1" i="1" dirty="0" smtClean="0"/>
              <a:t>The neoplastic cells show pleomorphism, with hyperchromatic nuclei. </a:t>
            </a:r>
          </a:p>
          <a:p>
            <a:pPr algn="ctr"/>
            <a:r>
              <a:rPr lang="en-US" b="1" i="1" dirty="0" smtClean="0"/>
              <a:t>A mitotic figure is present  near the center</a:t>
            </a:r>
            <a:endParaRPr lang="en-US" b="1" i="1" dirty="0"/>
          </a:p>
        </p:txBody>
      </p:sp>
      <p:pic>
        <p:nvPicPr>
          <p:cNvPr id="21506" name="Picture 2" descr="http://library.med.utah.edu/WebPath/jpeg1/NEO096.jpg"/>
          <p:cNvPicPr>
            <a:picLocks noChangeAspect="1" noChangeArrowheads="1"/>
          </p:cNvPicPr>
          <p:nvPr/>
        </p:nvPicPr>
        <p:blipFill>
          <a:blip r:embed="rId2" cstate="print"/>
          <a:srcRect/>
          <a:stretch>
            <a:fillRect/>
          </a:stretch>
        </p:blipFill>
        <p:spPr bwMode="auto">
          <a:xfrm>
            <a:off x="642910" y="836712"/>
            <a:ext cx="7961538" cy="4592935"/>
          </a:xfrm>
          <a:prstGeom prst="rect">
            <a:avLst/>
          </a:prstGeom>
          <a:noFill/>
          <a:ln w="28575">
            <a:solidFill>
              <a:schemeClr val="tx1"/>
            </a:solidFill>
          </a:ln>
        </p:spPr>
      </p:pic>
      <p:sp>
        <p:nvSpPr>
          <p:cNvPr id="5" name="Rounded Rectangle 4"/>
          <p:cNvSpPr/>
          <p:nvPr/>
        </p:nvSpPr>
        <p:spPr>
          <a:xfrm>
            <a:off x="1619672" y="188640"/>
            <a:ext cx="597666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Squamous Cell Carcinoma - HPF</a:t>
            </a:r>
            <a:endParaRPr lang="en-US" sz="2400" b="1" i="1" dirty="0">
              <a:effectLst>
                <a:outerShdw blurRad="38100" dist="38100" dir="2700000" algn="tl">
                  <a:srgbClr val="000000">
                    <a:alpha val="43137"/>
                  </a:srgbClr>
                </a:outerShdw>
              </a:effectLst>
            </a:endParaRPr>
          </a:p>
        </p:txBody>
      </p:sp>
      <p:sp>
        <p:nvSpPr>
          <p:cNvPr id="8"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237447448"/>
      </p:ext>
    </p:extLst>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9490" name="Picture 2" descr="http://library.med.utah.edu/WebPath/jpeg1/NEO100.jpg"/>
          <p:cNvPicPr>
            <a:picLocks noChangeAspect="1" noChangeArrowheads="1"/>
          </p:cNvPicPr>
          <p:nvPr/>
        </p:nvPicPr>
        <p:blipFill>
          <a:blip r:embed="rId2" cstate="print"/>
          <a:srcRect/>
          <a:stretch>
            <a:fillRect/>
          </a:stretch>
        </p:blipFill>
        <p:spPr bwMode="auto">
          <a:xfrm>
            <a:off x="755576" y="836712"/>
            <a:ext cx="7488832" cy="4522070"/>
          </a:xfrm>
          <a:prstGeom prst="rect">
            <a:avLst/>
          </a:prstGeom>
          <a:noFill/>
          <a:ln w="28575">
            <a:solidFill>
              <a:schemeClr val="tx1"/>
            </a:solidFill>
          </a:ln>
        </p:spPr>
      </p:pic>
      <p:sp>
        <p:nvSpPr>
          <p:cNvPr id="3" name="Rectangle 2"/>
          <p:cNvSpPr/>
          <p:nvPr/>
        </p:nvSpPr>
        <p:spPr>
          <a:xfrm>
            <a:off x="755576" y="5373216"/>
            <a:ext cx="7488832" cy="1477328"/>
          </a:xfrm>
          <a:prstGeom prst="rect">
            <a:avLst/>
          </a:prstGeom>
        </p:spPr>
        <p:txBody>
          <a:bodyPr wrap="square">
            <a:spAutoFit/>
          </a:bodyPr>
          <a:lstStyle/>
          <a:p>
            <a:pPr algn="ctr"/>
            <a:r>
              <a:rPr lang="en-US" b="1" i="1" dirty="0" smtClean="0"/>
              <a:t>A mitotic figure is seen here in the center, surrounded by cells of a poorly differentiated squamous cell carcinoma, with pleomorphic cells that have minimal pink keratinization in their cytoplasm. In general, mitoses are more likely to be seen in malignant neoplasms</a:t>
            </a:r>
            <a:endParaRPr lang="en-US" b="1" i="1" dirty="0"/>
          </a:p>
        </p:txBody>
      </p:sp>
      <p:sp>
        <p:nvSpPr>
          <p:cNvPr id="4" name="Rounded Rectangle 3"/>
          <p:cNvSpPr/>
          <p:nvPr/>
        </p:nvSpPr>
        <p:spPr>
          <a:xfrm>
            <a:off x="1619672" y="188640"/>
            <a:ext cx="597666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Squamous Cell Carcinoma - HPF</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06482991"/>
      </p:ext>
    </p:extLst>
  </p:cSld>
  <p:clrMapOvr>
    <a:masterClrMapping/>
  </p:clrMapOvr>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20000" contrast="10000"/>
          </a:blip>
          <a:srcRect/>
          <a:stretch>
            <a:fillRect/>
          </a:stretch>
        </p:blipFill>
        <p:spPr>
          <a:xfrm>
            <a:off x="395536" y="764704"/>
            <a:ext cx="8208912" cy="4320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395536" y="5131058"/>
            <a:ext cx="8280920" cy="1477328"/>
          </a:xfrm>
          <a:prstGeom prst="rect">
            <a:avLst/>
          </a:prstGeom>
        </p:spPr>
        <p:txBody>
          <a:bodyPr wrap="square">
            <a:spAutoFit/>
          </a:bodyPr>
          <a:lstStyle/>
          <a:p>
            <a:pPr algn="ctr"/>
            <a:r>
              <a:rPr lang="en-US" b="1" i="1" dirty="0" smtClean="0"/>
              <a:t>The dermis is infiltrated by masses of well differentiated neoplastic squamous cells separated by fibrous tissue stroma with chronic inflammatory cells.  Tumour cells show pleomorphism, hyperchromatism and many mitotic figures .                                     </a:t>
            </a:r>
          </a:p>
          <a:p>
            <a:pPr algn="ctr"/>
            <a:r>
              <a:rPr lang="en-US" b="1" i="1" dirty="0" smtClean="0"/>
              <a:t>Pinkish laminated keratin pearls (epithelial cell nests) are present</a:t>
            </a:r>
          </a:p>
          <a:p>
            <a:pPr algn="ctr"/>
            <a:r>
              <a:rPr lang="en-US" b="1" i="1" dirty="0" smtClean="0"/>
              <a:t> in the center of some cell masses </a:t>
            </a:r>
            <a:endParaRPr lang="en-US" b="1" i="1" dirty="0"/>
          </a:p>
        </p:txBody>
      </p:sp>
      <p:sp>
        <p:nvSpPr>
          <p:cNvPr id="6" name="Rounded Rectangle 5"/>
          <p:cNvSpPr/>
          <p:nvPr/>
        </p:nvSpPr>
        <p:spPr>
          <a:xfrm>
            <a:off x="1619672" y="116632"/>
            <a:ext cx="597666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Squamous Cell Carcinoma - HPF</a:t>
            </a:r>
            <a:endParaRPr lang="en-US" sz="2400" b="1" i="1" dirty="0">
              <a:effectLst>
                <a:outerShdw blurRad="38100" dist="38100" dir="2700000" algn="tl">
                  <a:srgbClr val="000000">
                    <a:alpha val="43137"/>
                  </a:srgbClr>
                </a:outerShdw>
              </a:effectLst>
            </a:endParaRPr>
          </a:p>
        </p:txBody>
      </p:sp>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15243552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23728" y="2420888"/>
            <a:ext cx="4896544" cy="1512168"/>
          </a:xfrm>
          <a:solidFill>
            <a:schemeClr val="accent4">
              <a:lumMod val="40000"/>
              <a:lumOff val="60000"/>
            </a:schemeClr>
          </a:solidFill>
        </p:spPr>
        <p:txBody>
          <a:bodyPr>
            <a:noAutofit/>
          </a:bodyPr>
          <a:lstStyle/>
          <a:p>
            <a:pPr algn="ctr"/>
            <a:r>
              <a:rPr lang="en-US" sz="4400" b="1" i="1" dirty="0" smtClean="0">
                <a:solidFill>
                  <a:srgbClr val="FF0000"/>
                </a:solidFill>
                <a:effectLst>
                  <a:outerShdw blurRad="38100" dist="38100" dir="2700000" algn="tl">
                    <a:srgbClr val="000000">
                      <a:alpha val="43137"/>
                    </a:srgbClr>
                  </a:outerShdw>
                </a:effectLst>
              </a:rPr>
              <a:t>CELL INJURY &amp; INFLAMMATION - I </a:t>
            </a:r>
            <a:endParaRPr lang="en-US" sz="4400" b="1" i="1" dirty="0">
              <a:solidFill>
                <a:srgbClr val="FF0000"/>
              </a:solidFill>
              <a:effectLst>
                <a:outerShdw blurRad="38100" dist="38100" dir="2700000" algn="tl">
                  <a:srgbClr val="000000">
                    <a:alpha val="43137"/>
                  </a:srgbClr>
                </a:outerShdw>
              </a:effectLst>
            </a:endParaRPr>
          </a:p>
        </p:txBody>
      </p:sp>
      <p:sp>
        <p:nvSpPr>
          <p:cNvPr id="4" name="Rounded Rectangle 3"/>
          <p:cNvSpPr/>
          <p:nvPr/>
        </p:nvSpPr>
        <p:spPr>
          <a:xfrm>
            <a:off x="2590800" y="1143000"/>
            <a:ext cx="3886200" cy="792088"/>
          </a:xfrm>
          <a:prstGeom prst="roundRect">
            <a:avLst/>
          </a:prstGeom>
          <a:no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4800" b="1" i="1" dirty="0" smtClean="0">
                <a:solidFill>
                  <a:schemeClr val="tx1"/>
                </a:solidFill>
                <a:effectLst>
                  <a:outerShdw blurRad="38100" dist="38100" dir="2700000" algn="tl">
                    <a:srgbClr val="000000">
                      <a:alpha val="43137"/>
                    </a:srgbClr>
                  </a:outerShdw>
                </a:effectLst>
              </a:rPr>
              <a:t>PACTICAL 1  </a:t>
            </a:r>
            <a:endParaRPr lang="en-US" sz="4800" b="1" i="1" dirty="0">
              <a:solidFill>
                <a:schemeClr val="tx1"/>
              </a:solidFill>
              <a:effectLst>
                <a:outerShdw blurRad="38100" dist="38100" dir="2700000" algn="tl">
                  <a:srgbClr val="000000">
                    <a:alpha val="43137"/>
                  </a:srgbClr>
                </a:outerShdw>
              </a:effectLst>
            </a:endParaRPr>
          </a:p>
        </p:txBody>
      </p:sp>
      <p:sp>
        <p:nvSpPr>
          <p:cNvPr id="5" name="TextBox 4"/>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381000" y="5562600"/>
            <a:ext cx="8001000" cy="1323439"/>
          </a:xfrm>
          <a:prstGeom prst="rect">
            <a:avLst/>
          </a:prstGeom>
        </p:spPr>
        <p:txBody>
          <a:bodyPr wrap="square">
            <a:spAutoFit/>
          </a:bodyPr>
          <a:lstStyle/>
          <a:p>
            <a:pPr algn="ctr"/>
            <a:r>
              <a:rPr lang="en-US" sz="2000" b="1" i="1" dirty="0"/>
              <a:t>Normal glomerulus </a:t>
            </a:r>
            <a:r>
              <a:rPr lang="en-US" sz="2000" b="1" i="1" dirty="0" smtClean="0"/>
              <a:t>by light microscopy. The glomerular capillary loops are thin and delicate. Endothelial and mesangial cells are normal in number. The surrounding tubules are normal</a:t>
            </a:r>
            <a:endParaRPr lang="en-US" sz="2000" b="1" i="1" dirty="0"/>
          </a:p>
        </p:txBody>
      </p:sp>
      <p:sp>
        <p:nvSpPr>
          <p:cNvPr id="4" name="Rounded Rectangle 3"/>
          <p:cNvSpPr/>
          <p:nvPr/>
        </p:nvSpPr>
        <p:spPr>
          <a:xfrm>
            <a:off x="1547664" y="188640"/>
            <a:ext cx="5976664" cy="504056"/>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Renal Corpuscle – Normal Histology</a:t>
            </a:r>
            <a:endParaRPr lang="en-US" sz="2400" b="1" i="1" dirty="0">
              <a:effectLst>
                <a:outerShdw blurRad="38100" dist="38100" dir="2700000" algn="tl">
                  <a:srgbClr val="000000">
                    <a:alpha val="43137"/>
                  </a:srgbClr>
                </a:outerShdw>
              </a:effectLst>
            </a:endParaRPr>
          </a:p>
        </p:txBody>
      </p:sp>
      <p:pic>
        <p:nvPicPr>
          <p:cNvPr id="103426" name="Picture 2" descr="http://library.med.utah.edu/WebPath/jpeg1/RENAL101.jpg"/>
          <p:cNvPicPr>
            <a:picLocks noChangeAspect="1" noChangeArrowheads="1"/>
          </p:cNvPicPr>
          <p:nvPr/>
        </p:nvPicPr>
        <p:blipFill>
          <a:blip r:embed="rId2" cstate="print"/>
          <a:srcRect/>
          <a:stretch>
            <a:fillRect/>
          </a:stretch>
        </p:blipFill>
        <p:spPr bwMode="auto">
          <a:xfrm>
            <a:off x="457200" y="838200"/>
            <a:ext cx="7924800" cy="4724400"/>
          </a:xfrm>
          <a:prstGeom prst="rect">
            <a:avLst/>
          </a:prstGeom>
          <a:noFill/>
          <a:ln w="38100">
            <a:solidFill>
              <a:srgbClr val="6D0D62"/>
            </a:solidFill>
          </a:ln>
        </p:spPr>
      </p:pic>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73601853"/>
      </p:ext>
    </p:extLst>
  </p:cSld>
  <p:clrMapOvr>
    <a:masterClrMapping/>
  </p:clrMapOv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85852" y="2571744"/>
            <a:ext cx="7406640" cy="1472184"/>
          </a:xfrm>
        </p:spPr>
        <p:txBody>
          <a:bodyPr>
            <a:noAutofit/>
          </a:bodyPr>
          <a:lstStyle/>
          <a:p>
            <a:pPr algn="ctr"/>
            <a:r>
              <a:rPr lang="en-US" b="1" i="1" dirty="0" smtClean="0">
                <a:solidFill>
                  <a:srgbClr val="FFC000"/>
                </a:solidFill>
                <a:effectLst>
                  <a:outerShdw blurRad="38100" dist="38100" dir="2700000" algn="tl">
                    <a:srgbClr val="000000">
                      <a:alpha val="43137"/>
                    </a:srgbClr>
                  </a:outerShdw>
                </a:effectLst>
              </a:rPr>
              <a:t>2- Adenocarcinoma of the large intestine</a:t>
            </a:r>
            <a:endParaRPr lang="en-US" b="1" i="1" dirty="0">
              <a:solidFill>
                <a:srgbClr val="FFC000"/>
              </a:solidFill>
              <a:effectLst>
                <a:outerShdw blurRad="38100" dist="38100" dir="2700000" algn="tl">
                  <a:srgbClr val="000000">
                    <a:alpha val="43137"/>
                  </a:srgbClr>
                </a:outerShdw>
              </a:effectLst>
            </a:endParaRPr>
          </a:p>
        </p:txBody>
      </p:sp>
      <p:sp>
        <p:nvSpPr>
          <p:cNvPr id="5"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310973901"/>
      </p:ext>
    </p:extLst>
  </p:cSld>
  <p:clrMapOvr>
    <a:masterClrMapping/>
  </p:clrMapOvr>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8546" name="Picture 2" descr="http://www-medlib.med.utah.edu/WebPath/jpeg4/GI065.jpg"/>
          <p:cNvPicPr>
            <a:picLocks noChangeAspect="1" noChangeArrowheads="1"/>
          </p:cNvPicPr>
          <p:nvPr/>
        </p:nvPicPr>
        <p:blipFill>
          <a:blip r:embed="rId2" cstate="print"/>
          <a:stretch>
            <a:fillRect/>
          </a:stretch>
        </p:blipFill>
        <p:spPr bwMode="auto">
          <a:xfrm>
            <a:off x="539552" y="836712"/>
            <a:ext cx="7920880" cy="4896544"/>
          </a:xfrm>
          <a:prstGeom prst="rect">
            <a:avLst/>
          </a:prstGeom>
          <a:noFill/>
          <a:ln w="28575">
            <a:solidFill>
              <a:schemeClr val="tx1"/>
            </a:solidFill>
          </a:ln>
        </p:spPr>
      </p:pic>
      <p:sp>
        <p:nvSpPr>
          <p:cNvPr id="5" name="Rectangle 4"/>
          <p:cNvSpPr/>
          <p:nvPr/>
        </p:nvSpPr>
        <p:spPr>
          <a:xfrm>
            <a:off x="611560" y="5818038"/>
            <a:ext cx="7632848" cy="646331"/>
          </a:xfrm>
          <a:prstGeom prst="rect">
            <a:avLst/>
          </a:prstGeom>
        </p:spPr>
        <p:txBody>
          <a:bodyPr wrap="square">
            <a:spAutoFit/>
          </a:bodyPr>
          <a:lstStyle/>
          <a:p>
            <a:pPr algn="ctr"/>
            <a:r>
              <a:rPr lang="en-US" b="1" i="1" dirty="0" smtClean="0"/>
              <a:t>This cancer is more exophytic in its growth pattern. Thus, one of the complications of a carcinoma is obstruction (usually partial).</a:t>
            </a:r>
            <a:endParaRPr lang="en-US" b="1" i="1" dirty="0"/>
          </a:p>
        </p:txBody>
      </p:sp>
      <p:sp>
        <p:nvSpPr>
          <p:cNvPr id="6" name="Rounded Rectangle 5"/>
          <p:cNvSpPr/>
          <p:nvPr/>
        </p:nvSpPr>
        <p:spPr>
          <a:xfrm>
            <a:off x="1835696" y="188640"/>
            <a:ext cx="5184576"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Adenocarcinoma of the Colon</a:t>
            </a:r>
            <a:endParaRPr lang="en-US" sz="2400" b="1" i="1" dirty="0"/>
          </a:p>
        </p:txBody>
      </p:sp>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6613555"/>
      </p:ext>
    </p:extLst>
  </p:cSld>
  <p:clrMapOvr>
    <a:masterClrMapping/>
  </p:clrMapOv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611560" y="5613047"/>
            <a:ext cx="7776864" cy="923330"/>
          </a:xfrm>
          <a:prstGeom prst="rect">
            <a:avLst/>
          </a:prstGeom>
        </p:spPr>
        <p:txBody>
          <a:bodyPr wrap="square">
            <a:spAutoFit/>
          </a:bodyPr>
          <a:lstStyle/>
          <a:p>
            <a:pPr algn="ctr"/>
            <a:r>
              <a:rPr lang="en-US" b="1" i="1" dirty="0" smtClean="0"/>
              <a:t>This is an adenocarcinoma arising in a villous adenoma. The surface of the neoplasm is polypoid and reddish pink. Hemorrhage from the surface of the tumor creates a guaiac positive stool. This neoplasm was located in the  sigmoid colon</a:t>
            </a:r>
            <a:endParaRPr lang="en-US" b="1" i="1" dirty="0"/>
          </a:p>
        </p:txBody>
      </p:sp>
      <p:pic>
        <p:nvPicPr>
          <p:cNvPr id="15362" name="Picture 2" descr="http://library.med.utah.edu/WebPath/jpeg4/GI112.jpg"/>
          <p:cNvPicPr>
            <a:picLocks noChangeAspect="1" noChangeArrowheads="1"/>
          </p:cNvPicPr>
          <p:nvPr/>
        </p:nvPicPr>
        <p:blipFill>
          <a:blip r:embed="rId2" cstate="print"/>
          <a:srcRect/>
          <a:stretch>
            <a:fillRect/>
          </a:stretch>
        </p:blipFill>
        <p:spPr bwMode="auto">
          <a:xfrm>
            <a:off x="611560" y="836712"/>
            <a:ext cx="7824936" cy="4645893"/>
          </a:xfrm>
          <a:prstGeom prst="rect">
            <a:avLst/>
          </a:prstGeom>
          <a:noFill/>
          <a:ln w="28575">
            <a:solidFill>
              <a:schemeClr val="tx1"/>
            </a:solidFill>
          </a:ln>
        </p:spPr>
      </p:pic>
      <p:sp>
        <p:nvSpPr>
          <p:cNvPr id="5" name="Rounded Rectangle 4"/>
          <p:cNvSpPr/>
          <p:nvPr/>
        </p:nvSpPr>
        <p:spPr>
          <a:xfrm>
            <a:off x="1907704" y="188640"/>
            <a:ext cx="5184576"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Adenocarcinoma of the Colon</a:t>
            </a:r>
            <a:endParaRPr lang="en-US" sz="2400" b="1" i="1" dirty="0"/>
          </a:p>
        </p:txBody>
      </p:sp>
      <p:sp>
        <p:nvSpPr>
          <p:cNvPr id="8"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752589953"/>
      </p:ext>
    </p:extLst>
  </p:cSld>
  <p:clrMapOvr>
    <a:masterClrMapping/>
  </p:clrMapOvr>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571472" y="836712"/>
            <a:ext cx="8104984" cy="4824536"/>
          </a:xfrm>
          <a:prstGeom prst="rect">
            <a:avLst/>
          </a:prstGeom>
          <a:noFill/>
          <a:ln w="28575">
            <a:solidFill>
              <a:schemeClr val="tx1"/>
            </a:solidFill>
            <a:miter lim="800000"/>
            <a:headEnd/>
            <a:tailEnd/>
          </a:ln>
        </p:spPr>
      </p:pic>
      <p:sp>
        <p:nvSpPr>
          <p:cNvPr id="3" name="Rounded Rectangle 2"/>
          <p:cNvSpPr/>
          <p:nvPr/>
        </p:nvSpPr>
        <p:spPr>
          <a:xfrm>
            <a:off x="1907704" y="188640"/>
            <a:ext cx="5184576"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Adenocarcinoma of the Colon</a:t>
            </a:r>
            <a:endParaRPr lang="en-US" sz="2400" b="1" i="1" dirty="0"/>
          </a:p>
        </p:txBody>
      </p:sp>
      <p:sp>
        <p:nvSpPr>
          <p:cNvPr id="4" name="Rectangle 3"/>
          <p:cNvSpPr/>
          <p:nvPr/>
        </p:nvSpPr>
        <p:spPr>
          <a:xfrm>
            <a:off x="251520" y="5733256"/>
            <a:ext cx="8352928" cy="1015663"/>
          </a:xfrm>
          <a:prstGeom prst="rect">
            <a:avLst/>
          </a:prstGeom>
        </p:spPr>
        <p:txBody>
          <a:bodyPr wrap="square">
            <a:spAutoFit/>
          </a:bodyPr>
          <a:lstStyle/>
          <a:p>
            <a:pPr algn="ctr"/>
            <a:r>
              <a:rPr lang="en-US" sz="2000" b="1" i="1" dirty="0" smtClean="0"/>
              <a:t>A moderately differentiated colonic adenocarcinoma . </a:t>
            </a:r>
          </a:p>
          <a:p>
            <a:pPr algn="ctr"/>
            <a:r>
              <a:rPr lang="en-US" sz="2000" b="1" i="1" dirty="0" smtClean="0"/>
              <a:t>Tumour consists of crowded irregular malignant acini separated by </a:t>
            </a:r>
          </a:p>
          <a:p>
            <a:pPr algn="ctr"/>
            <a:r>
              <a:rPr lang="en-US" sz="2000" b="1" i="1" dirty="0" smtClean="0"/>
              <a:t>thin fibrovascular stroma.</a:t>
            </a:r>
            <a:endParaRPr lang="en-US" sz="2000"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789648522"/>
      </p:ext>
    </p:extLst>
  </p:cSld>
  <p:clrMapOvr>
    <a:masterClrMapping/>
  </p:clrMapOv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314" name="Picture 2" descr="http://library.med.utah.edu/WebPath/jpeg4/GI120.jpg"/>
          <p:cNvPicPr>
            <a:picLocks noChangeAspect="1" noChangeArrowheads="1"/>
          </p:cNvPicPr>
          <p:nvPr/>
        </p:nvPicPr>
        <p:blipFill>
          <a:blip r:embed="rId2" cstate="print"/>
          <a:srcRect/>
          <a:stretch>
            <a:fillRect/>
          </a:stretch>
        </p:blipFill>
        <p:spPr bwMode="auto">
          <a:xfrm>
            <a:off x="611560" y="836712"/>
            <a:ext cx="7848872" cy="4896544"/>
          </a:xfrm>
          <a:prstGeom prst="rect">
            <a:avLst/>
          </a:prstGeom>
          <a:noFill/>
          <a:ln w="28575">
            <a:solidFill>
              <a:schemeClr val="tx1"/>
            </a:solidFill>
          </a:ln>
        </p:spPr>
      </p:pic>
      <p:sp>
        <p:nvSpPr>
          <p:cNvPr id="4" name="Rectangle 3"/>
          <p:cNvSpPr/>
          <p:nvPr/>
        </p:nvSpPr>
        <p:spPr>
          <a:xfrm>
            <a:off x="827584" y="5805264"/>
            <a:ext cx="7344816" cy="707886"/>
          </a:xfrm>
          <a:prstGeom prst="rect">
            <a:avLst/>
          </a:prstGeom>
        </p:spPr>
        <p:txBody>
          <a:bodyPr wrap="square">
            <a:spAutoFit/>
          </a:bodyPr>
          <a:lstStyle/>
          <a:p>
            <a:pPr algn="ctr"/>
            <a:r>
              <a:rPr lang="en-US" sz="2000" b="1" i="1" dirty="0" smtClean="0"/>
              <a:t>Here is an adenocarcinoma in which the glands are much larger </a:t>
            </a:r>
          </a:p>
          <a:p>
            <a:pPr algn="ctr"/>
            <a:r>
              <a:rPr lang="en-US" sz="2000" b="1" i="1" dirty="0" smtClean="0"/>
              <a:t>and filled with necrotic debris.</a:t>
            </a:r>
            <a:endParaRPr lang="en-US" sz="2000" b="1" i="1" dirty="0"/>
          </a:p>
        </p:txBody>
      </p:sp>
      <p:sp>
        <p:nvSpPr>
          <p:cNvPr id="5" name="Rounded Rectangle 4"/>
          <p:cNvSpPr/>
          <p:nvPr/>
        </p:nvSpPr>
        <p:spPr>
          <a:xfrm>
            <a:off x="1331640" y="188640"/>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Adenocarcinoma of the Colon - LPF</a:t>
            </a:r>
            <a:endParaRPr lang="en-US" sz="2400" b="1" i="1" dirty="0"/>
          </a:p>
        </p:txBody>
      </p:sp>
      <p:sp>
        <p:nvSpPr>
          <p:cNvPr id="8"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026128331"/>
      </p:ext>
    </p:extLst>
  </p:cSld>
  <p:clrMapOvr>
    <a:masterClrMapping/>
  </p:clrMapOv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467544" y="764704"/>
            <a:ext cx="8028384" cy="4896543"/>
          </a:xfrm>
          <a:prstGeom prst="rect">
            <a:avLst/>
          </a:prstGeom>
          <a:noFill/>
          <a:ln w="28575">
            <a:solidFill>
              <a:schemeClr val="tx1"/>
            </a:solidFill>
            <a:miter lim="800000"/>
            <a:headEnd/>
            <a:tailEnd/>
          </a:ln>
        </p:spPr>
      </p:pic>
      <p:sp>
        <p:nvSpPr>
          <p:cNvPr id="3" name="Rectangle 2"/>
          <p:cNvSpPr/>
          <p:nvPr/>
        </p:nvSpPr>
        <p:spPr>
          <a:xfrm>
            <a:off x="467544" y="5733256"/>
            <a:ext cx="7848872" cy="923330"/>
          </a:xfrm>
          <a:prstGeom prst="rect">
            <a:avLst/>
          </a:prstGeom>
        </p:spPr>
        <p:txBody>
          <a:bodyPr wrap="square">
            <a:spAutoFit/>
          </a:bodyPr>
          <a:lstStyle/>
          <a:p>
            <a:pPr marL="531813" indent="-531813" algn="ctr" fontAlgn="auto">
              <a:spcBef>
                <a:spcPts val="0"/>
              </a:spcBef>
              <a:spcAft>
                <a:spcPts val="0"/>
              </a:spcAft>
              <a:defRPr/>
            </a:pPr>
            <a:r>
              <a:rPr lang="en-US" b="1" i="1" dirty="0" smtClean="0"/>
              <a:t>The acini are lined by one or several layers of neoplastic cells with papillary projection showing pleomorphism, hyperchromatism and few mitoses.</a:t>
            </a:r>
            <a:endParaRPr lang="en-US" b="1" i="1" dirty="0"/>
          </a:p>
        </p:txBody>
      </p:sp>
      <p:sp>
        <p:nvSpPr>
          <p:cNvPr id="4" name="Rounded Rectangle 3"/>
          <p:cNvSpPr/>
          <p:nvPr/>
        </p:nvSpPr>
        <p:spPr>
          <a:xfrm>
            <a:off x="1331640" y="116632"/>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Adenocarcinoma of the Colon - LPF</a:t>
            </a:r>
            <a:endParaRPr lang="en-US" sz="2400"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802212319"/>
      </p:ext>
    </p:extLst>
  </p:cSld>
  <p:clrMapOvr>
    <a:masterClrMapping/>
  </p:clrMapOvr>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0514" name="Picture 2" descr="http://library.med.utah.edu/WebPath/jpeg4/GI118.jpg"/>
          <p:cNvPicPr>
            <a:picLocks noChangeAspect="1" noChangeArrowheads="1"/>
          </p:cNvPicPr>
          <p:nvPr/>
        </p:nvPicPr>
        <p:blipFill>
          <a:blip r:embed="rId2" cstate="print"/>
          <a:srcRect/>
          <a:stretch>
            <a:fillRect/>
          </a:stretch>
        </p:blipFill>
        <p:spPr bwMode="auto">
          <a:xfrm>
            <a:off x="611560" y="882718"/>
            <a:ext cx="7848872" cy="4850538"/>
          </a:xfrm>
          <a:prstGeom prst="rect">
            <a:avLst/>
          </a:prstGeom>
          <a:noFill/>
          <a:ln w="28575">
            <a:solidFill>
              <a:schemeClr val="tx1"/>
            </a:solidFill>
          </a:ln>
        </p:spPr>
      </p:pic>
      <p:sp>
        <p:nvSpPr>
          <p:cNvPr id="3" name="Rectangle 2"/>
          <p:cNvSpPr/>
          <p:nvPr/>
        </p:nvSpPr>
        <p:spPr>
          <a:xfrm>
            <a:off x="611560" y="5890046"/>
            <a:ext cx="7632848" cy="923330"/>
          </a:xfrm>
          <a:prstGeom prst="rect">
            <a:avLst/>
          </a:prstGeom>
        </p:spPr>
        <p:txBody>
          <a:bodyPr wrap="square">
            <a:spAutoFit/>
          </a:bodyPr>
          <a:lstStyle/>
          <a:p>
            <a:pPr algn="ctr"/>
            <a:r>
              <a:rPr lang="en-US" b="1" i="1" dirty="0" smtClean="0"/>
              <a:t>At high magnification, the neoplastic glands of adenocarcinoma have crowded nuclei with hyperchromatism and pleomorphism. No normal goblet cells are seen</a:t>
            </a:r>
            <a:endParaRPr lang="en-US" b="1" i="1" dirty="0"/>
          </a:p>
        </p:txBody>
      </p:sp>
      <p:sp>
        <p:nvSpPr>
          <p:cNvPr id="4" name="Rounded Rectangle 3"/>
          <p:cNvSpPr/>
          <p:nvPr/>
        </p:nvSpPr>
        <p:spPr>
          <a:xfrm>
            <a:off x="1331640" y="188640"/>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Adenocarcinoma of the Colon - HPF</a:t>
            </a:r>
            <a:endParaRPr lang="en-US" sz="2400"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438785856"/>
      </p:ext>
    </p:extLst>
  </p:cSld>
  <p:clrMapOvr>
    <a:masterClrMapping/>
  </p:clrMapOvr>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14414" y="3143248"/>
            <a:ext cx="7572428" cy="936104"/>
          </a:xfrm>
        </p:spPr>
        <p:txBody>
          <a:bodyPr>
            <a:noAutofit/>
          </a:bodyPr>
          <a:lstStyle/>
          <a:p>
            <a:pPr algn="ctr"/>
            <a:r>
              <a:rPr lang="en-US" b="1" i="1" dirty="0" smtClean="0">
                <a:solidFill>
                  <a:srgbClr val="FFC000"/>
                </a:solidFill>
                <a:effectLst>
                  <a:outerShdw blurRad="38100" dist="38100" dir="2700000" algn="tl">
                    <a:srgbClr val="000000">
                      <a:alpha val="43137"/>
                    </a:srgbClr>
                  </a:outerShdw>
                </a:effectLst>
              </a:rPr>
              <a:t>3- Leiomyosarcoma</a:t>
            </a:r>
            <a:endParaRPr lang="en-US" b="1" i="1" dirty="0">
              <a:solidFill>
                <a:srgbClr val="FFC000"/>
              </a:solidFill>
              <a:effectLst>
                <a:outerShdw blurRad="38100" dist="38100" dir="2700000" algn="tl">
                  <a:srgbClr val="000000">
                    <a:alpha val="43137"/>
                  </a:srgbClr>
                </a:outerShdw>
              </a:effectLst>
            </a:endParaRPr>
          </a:p>
        </p:txBody>
      </p:sp>
      <p:sp>
        <p:nvSpPr>
          <p:cNvPr id="5"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702728996"/>
      </p:ext>
    </p:extLst>
  </p:cSld>
  <p:clrMapOvr>
    <a:masterClrMapping/>
  </p:clrMapOv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6082" name="Picture 2" descr="C:\Documents and Settings\Mr. Amer Shafie\My Documents\My Pictures\leiomyosarcoma.jpg"/>
          <p:cNvPicPr>
            <a:picLocks noGrp="1" noChangeAspect="1" noChangeArrowheads="1"/>
          </p:cNvPicPr>
          <p:nvPr>
            <p:ph idx="4294967295"/>
          </p:nvPr>
        </p:nvPicPr>
        <p:blipFill>
          <a:blip r:embed="rId2" cstate="print"/>
          <a:srcRect/>
          <a:stretch>
            <a:fillRect/>
          </a:stretch>
        </p:blipFill>
        <p:spPr bwMode="auto">
          <a:xfrm>
            <a:off x="756171" y="880402"/>
            <a:ext cx="7488237" cy="4826000"/>
          </a:xfrm>
          <a:prstGeom prst="rect">
            <a:avLst/>
          </a:prstGeom>
          <a:noFill/>
          <a:ln w="28575">
            <a:solidFill>
              <a:schemeClr val="tx1"/>
            </a:solidFill>
          </a:ln>
        </p:spPr>
      </p:pic>
      <p:sp>
        <p:nvSpPr>
          <p:cNvPr id="5" name="Rectangle 4"/>
          <p:cNvSpPr/>
          <p:nvPr/>
        </p:nvSpPr>
        <p:spPr>
          <a:xfrm>
            <a:off x="107504" y="5877272"/>
            <a:ext cx="8136904" cy="707886"/>
          </a:xfrm>
          <a:prstGeom prst="rect">
            <a:avLst/>
          </a:prstGeom>
        </p:spPr>
        <p:txBody>
          <a:bodyPr wrap="square">
            <a:spAutoFit/>
          </a:bodyPr>
          <a:lstStyle/>
          <a:p>
            <a:pPr algn="ctr"/>
            <a:r>
              <a:rPr lang="en-US" sz="2000" b="1" i="1" dirty="0" smtClean="0"/>
              <a:t> Cut surface of this leiomyosarcoma showing ill defined pale and soft large fleshy mass with hemorrhage and necrosis. </a:t>
            </a:r>
            <a:endParaRPr lang="en-US" sz="2000" b="1" i="1" dirty="0"/>
          </a:p>
        </p:txBody>
      </p:sp>
      <p:sp>
        <p:nvSpPr>
          <p:cNvPr id="4" name="Rounded Rectangle 3"/>
          <p:cNvSpPr/>
          <p:nvPr/>
        </p:nvSpPr>
        <p:spPr>
          <a:xfrm>
            <a:off x="2915816" y="260648"/>
            <a:ext cx="331236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Leiomyosarcoma</a:t>
            </a:r>
            <a:endParaRPr lang="en-US" sz="2400" b="1" i="1" dirty="0"/>
          </a:p>
        </p:txBody>
      </p:sp>
      <p:sp>
        <p:nvSpPr>
          <p:cNvPr id="8"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934119194"/>
      </p:ext>
    </p:extLst>
  </p:cSld>
  <p:clrMapOvr>
    <a:masterClrMapping/>
  </p:clrMapOv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1538" name="Picture 2" descr="http://library.med.utah.edu/WebPath/jpeg4/GI246.jpg"/>
          <p:cNvPicPr>
            <a:picLocks noChangeAspect="1" noChangeArrowheads="1"/>
          </p:cNvPicPr>
          <p:nvPr/>
        </p:nvPicPr>
        <p:blipFill>
          <a:blip r:embed="rId2" cstate="print"/>
          <a:srcRect/>
          <a:stretch>
            <a:fillRect/>
          </a:stretch>
        </p:blipFill>
        <p:spPr bwMode="auto">
          <a:xfrm>
            <a:off x="827584" y="836713"/>
            <a:ext cx="7488832" cy="4680520"/>
          </a:xfrm>
          <a:prstGeom prst="rect">
            <a:avLst/>
          </a:prstGeom>
          <a:noFill/>
        </p:spPr>
      </p:pic>
      <p:sp>
        <p:nvSpPr>
          <p:cNvPr id="3" name="Rectangle 2"/>
          <p:cNvSpPr/>
          <p:nvPr/>
        </p:nvSpPr>
        <p:spPr>
          <a:xfrm>
            <a:off x="683568" y="5613047"/>
            <a:ext cx="7344816" cy="1200329"/>
          </a:xfrm>
          <a:prstGeom prst="rect">
            <a:avLst/>
          </a:prstGeom>
        </p:spPr>
        <p:txBody>
          <a:bodyPr wrap="square">
            <a:spAutoFit/>
          </a:bodyPr>
          <a:lstStyle/>
          <a:p>
            <a:pPr algn="ctr"/>
            <a:r>
              <a:rPr lang="en-US" b="1" i="1" dirty="0" smtClean="0"/>
              <a:t>This is a leiomyosarcoma of the small bowel. As with sarcomas in general, this one is big and bad. Sarcomas are uncommon at this site, but must be distinguished from other types of neoplasms.</a:t>
            </a:r>
            <a:endParaRPr lang="en-US" b="1" i="1" dirty="0"/>
          </a:p>
        </p:txBody>
      </p:sp>
      <p:sp>
        <p:nvSpPr>
          <p:cNvPr id="4" name="Rounded Rectangle 3"/>
          <p:cNvSpPr/>
          <p:nvPr/>
        </p:nvSpPr>
        <p:spPr>
          <a:xfrm>
            <a:off x="1547664" y="188640"/>
            <a:ext cx="597666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Leiomyosarcoma of Small Intestine</a:t>
            </a:r>
            <a:endParaRPr lang="en-US" sz="2400"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400196155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2357422" y="214290"/>
            <a:ext cx="4572032" cy="500066"/>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Histology of the SKIN</a:t>
            </a:r>
            <a:endParaRPr lang="en-US" sz="2400" b="1" i="1" dirty="0">
              <a:effectLst>
                <a:outerShdw blurRad="38100" dist="38100" dir="2700000" algn="tl">
                  <a:srgbClr val="000000">
                    <a:alpha val="43137"/>
                  </a:srgbClr>
                </a:outerShdw>
              </a:effectLst>
            </a:endParaRPr>
          </a:p>
        </p:txBody>
      </p:sp>
      <p:sp>
        <p:nvSpPr>
          <p:cNvPr id="5" name="Rectangle 4"/>
          <p:cNvSpPr/>
          <p:nvPr/>
        </p:nvSpPr>
        <p:spPr>
          <a:xfrm>
            <a:off x="1142976" y="5357826"/>
            <a:ext cx="6572296" cy="1508105"/>
          </a:xfrm>
          <a:prstGeom prst="rect">
            <a:avLst/>
          </a:prstGeom>
        </p:spPr>
        <p:txBody>
          <a:bodyPr wrap="square">
            <a:spAutoFit/>
          </a:bodyPr>
          <a:lstStyle/>
          <a:p>
            <a:pPr algn="ctr"/>
            <a:r>
              <a:rPr lang="en-US" sz="2000" b="1" i="1" dirty="0" smtClean="0"/>
              <a:t>Normal Skin. Epidermis has 4 layers : </a:t>
            </a:r>
            <a:r>
              <a:rPr lang="en-US" b="1" i="1" dirty="0" smtClean="0"/>
              <a:t/>
            </a:r>
            <a:br>
              <a:rPr lang="en-US" b="1" i="1" dirty="0" smtClean="0"/>
            </a:br>
            <a:r>
              <a:rPr lang="en-US" b="1" i="1" dirty="0" smtClean="0"/>
              <a:t>1. Stratum basale</a:t>
            </a:r>
            <a:br>
              <a:rPr lang="en-US" b="1" i="1" dirty="0" smtClean="0"/>
            </a:br>
            <a:r>
              <a:rPr lang="en-US" b="1" i="1" dirty="0" smtClean="0"/>
              <a:t>2. Stratum spinosum (cells gain more cytoplasm)</a:t>
            </a:r>
            <a:br>
              <a:rPr lang="en-US" b="1" i="1" dirty="0" smtClean="0"/>
            </a:br>
            <a:r>
              <a:rPr lang="en-US" b="1" i="1" dirty="0" smtClean="0"/>
              <a:t>3. Stratum granulosum</a:t>
            </a:r>
            <a:br>
              <a:rPr lang="en-US" b="1" i="1" dirty="0" smtClean="0"/>
            </a:br>
            <a:r>
              <a:rPr lang="en-US" b="1" i="1" dirty="0" smtClean="0"/>
              <a:t>4. Stratum corneum (anucleate layer)</a:t>
            </a:r>
            <a:endParaRPr lang="en-US" b="1" i="1" dirty="0"/>
          </a:p>
        </p:txBody>
      </p:sp>
      <p:pic>
        <p:nvPicPr>
          <p:cNvPr id="7169" name="Picture 1"/>
          <p:cNvPicPr>
            <a:picLocks noChangeAspect="1" noChangeArrowheads="1"/>
          </p:cNvPicPr>
          <p:nvPr/>
        </p:nvPicPr>
        <p:blipFill>
          <a:blip r:embed="rId3" cstate="print"/>
          <a:srcRect/>
          <a:stretch>
            <a:fillRect/>
          </a:stretch>
        </p:blipFill>
        <p:spPr bwMode="auto">
          <a:xfrm>
            <a:off x="214282" y="785794"/>
            <a:ext cx="8420100" cy="4572032"/>
          </a:xfrm>
          <a:prstGeom prst="rect">
            <a:avLst/>
          </a:prstGeom>
          <a:noFill/>
          <a:ln w="12700">
            <a:solidFill>
              <a:schemeClr val="tx1"/>
            </a:solidFill>
            <a:miter lim="800000"/>
            <a:headEnd/>
            <a:tailEnd/>
          </a:ln>
          <a:effectLst/>
        </p:spPr>
      </p:pic>
      <p:sp>
        <p:nvSpPr>
          <p:cNvPr id="12" name="Right Arrow 11"/>
          <p:cNvSpPr/>
          <p:nvPr/>
        </p:nvSpPr>
        <p:spPr>
          <a:xfrm>
            <a:off x="285720" y="3643314"/>
            <a:ext cx="500066" cy="57150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1</a:t>
            </a:r>
            <a:endParaRPr lang="en-US" b="1" dirty="0">
              <a:solidFill>
                <a:srgbClr val="FF0000"/>
              </a:solidFill>
            </a:endParaRPr>
          </a:p>
        </p:txBody>
      </p:sp>
      <p:sp>
        <p:nvSpPr>
          <p:cNvPr id="13" name="Right Arrow 12"/>
          <p:cNvSpPr/>
          <p:nvPr/>
        </p:nvSpPr>
        <p:spPr>
          <a:xfrm>
            <a:off x="285720" y="2357430"/>
            <a:ext cx="500066" cy="57150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2</a:t>
            </a:r>
            <a:endParaRPr lang="en-US" b="1" dirty="0">
              <a:solidFill>
                <a:srgbClr val="FF0000"/>
              </a:solidFill>
            </a:endParaRPr>
          </a:p>
        </p:txBody>
      </p:sp>
      <p:sp>
        <p:nvSpPr>
          <p:cNvPr id="14" name="Right Arrow 13"/>
          <p:cNvSpPr/>
          <p:nvPr/>
        </p:nvSpPr>
        <p:spPr>
          <a:xfrm>
            <a:off x="285720" y="1500174"/>
            <a:ext cx="500066" cy="57150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3</a:t>
            </a:r>
            <a:endParaRPr lang="en-US" b="1" dirty="0">
              <a:solidFill>
                <a:srgbClr val="FF0000"/>
              </a:solidFill>
            </a:endParaRPr>
          </a:p>
        </p:txBody>
      </p:sp>
      <p:sp>
        <p:nvSpPr>
          <p:cNvPr id="15" name="Right Arrow 14"/>
          <p:cNvSpPr/>
          <p:nvPr/>
        </p:nvSpPr>
        <p:spPr>
          <a:xfrm>
            <a:off x="285720" y="928670"/>
            <a:ext cx="500066" cy="57150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4</a:t>
            </a:r>
            <a:endParaRPr lang="en-US" b="1" dirty="0">
              <a:solidFill>
                <a:srgbClr val="FF0000"/>
              </a:solidFill>
            </a:endParaRPr>
          </a:p>
        </p:txBody>
      </p:sp>
      <p:sp>
        <p:nvSpPr>
          <p:cNvPr id="11" name="TextBox 10"/>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6" name="TextBox 15"/>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539552" y="5818038"/>
            <a:ext cx="7920880" cy="923330"/>
          </a:xfrm>
          <a:prstGeom prst="rect">
            <a:avLst/>
          </a:prstGeom>
        </p:spPr>
        <p:txBody>
          <a:bodyPr wrap="square">
            <a:spAutoFit/>
          </a:bodyPr>
          <a:lstStyle/>
          <a:p>
            <a:pPr algn="ctr"/>
            <a:r>
              <a:rPr lang="en-US" b="1" i="1" dirty="0" smtClean="0"/>
              <a:t>Marked atypia and cellularity with multiple mitoses present.                                                                Classic features of leiomyosarcoma including cigar shaped nuclei and arrangement of cells in fascicles are seen. </a:t>
            </a:r>
            <a:endParaRPr lang="en-US" b="1" i="1" dirty="0"/>
          </a:p>
        </p:txBody>
      </p:sp>
      <p:pic>
        <p:nvPicPr>
          <p:cNvPr id="7170" name="Picture 2" descr="http://www.webpathology.com/slides/slides/SoftTissue_Leiomyosarcoma7.jpg"/>
          <p:cNvPicPr>
            <a:picLocks noChangeAspect="1" noChangeArrowheads="1"/>
          </p:cNvPicPr>
          <p:nvPr/>
        </p:nvPicPr>
        <p:blipFill>
          <a:blip r:embed="rId2" cstate="print"/>
          <a:srcRect/>
          <a:stretch>
            <a:fillRect/>
          </a:stretch>
        </p:blipFill>
        <p:spPr bwMode="auto">
          <a:xfrm>
            <a:off x="683568" y="908720"/>
            <a:ext cx="7632848" cy="4792216"/>
          </a:xfrm>
          <a:prstGeom prst="rect">
            <a:avLst/>
          </a:prstGeom>
          <a:noFill/>
          <a:ln w="28575">
            <a:solidFill>
              <a:schemeClr val="tx1"/>
            </a:solidFill>
          </a:ln>
        </p:spPr>
      </p:pic>
      <p:sp>
        <p:nvSpPr>
          <p:cNvPr id="6" name="Rounded Rectangle 5"/>
          <p:cNvSpPr/>
          <p:nvPr/>
        </p:nvSpPr>
        <p:spPr>
          <a:xfrm>
            <a:off x="1547664" y="188640"/>
            <a:ext cx="597666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Leiomyosarcoma – HPF Microscopy </a:t>
            </a:r>
            <a:endParaRPr lang="en-US" sz="2400" b="1" i="1" dirty="0"/>
          </a:p>
        </p:txBody>
      </p:sp>
      <p:sp>
        <p:nvSpPr>
          <p:cNvPr id="8"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049053499"/>
      </p:ext>
    </p:extLst>
  </p:cSld>
  <p:clrMapOvr>
    <a:masterClrMapping/>
  </p:clrMapOvr>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3586" name="Picture 2" descr="http://library.med.utah.edu/WebPath/jpeg4/FEM034.jpg"/>
          <p:cNvPicPr>
            <a:picLocks noChangeAspect="1" noChangeArrowheads="1"/>
          </p:cNvPicPr>
          <p:nvPr/>
        </p:nvPicPr>
        <p:blipFill>
          <a:blip r:embed="rId2" cstate="print"/>
          <a:srcRect/>
          <a:stretch>
            <a:fillRect/>
          </a:stretch>
        </p:blipFill>
        <p:spPr bwMode="auto">
          <a:xfrm>
            <a:off x="827584" y="908720"/>
            <a:ext cx="7464896" cy="4727426"/>
          </a:xfrm>
          <a:prstGeom prst="rect">
            <a:avLst/>
          </a:prstGeom>
          <a:noFill/>
          <a:ln w="28575">
            <a:solidFill>
              <a:schemeClr val="tx1"/>
            </a:solidFill>
          </a:ln>
        </p:spPr>
      </p:pic>
      <p:sp>
        <p:nvSpPr>
          <p:cNvPr id="3" name="Rounded Rectangle 2"/>
          <p:cNvSpPr/>
          <p:nvPr/>
        </p:nvSpPr>
        <p:spPr>
          <a:xfrm>
            <a:off x="1547664" y="188640"/>
            <a:ext cx="597666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Leiomyosarcoma of the Uterus - HPF</a:t>
            </a:r>
            <a:endParaRPr lang="en-US" sz="2400" b="1" i="1" dirty="0"/>
          </a:p>
        </p:txBody>
      </p:sp>
      <p:sp>
        <p:nvSpPr>
          <p:cNvPr id="4" name="Rectangle 3"/>
          <p:cNvSpPr/>
          <p:nvPr/>
        </p:nvSpPr>
        <p:spPr>
          <a:xfrm>
            <a:off x="755576" y="5746030"/>
            <a:ext cx="7488832" cy="923330"/>
          </a:xfrm>
          <a:prstGeom prst="rect">
            <a:avLst/>
          </a:prstGeom>
        </p:spPr>
        <p:txBody>
          <a:bodyPr wrap="square">
            <a:spAutoFit/>
          </a:bodyPr>
          <a:lstStyle/>
          <a:p>
            <a:pPr algn="ctr"/>
            <a:r>
              <a:rPr lang="en-US" b="1" i="1" dirty="0" smtClean="0"/>
              <a:t>Sarcomas, including leiomyosarcomas, often have very large bizarre giant cells along with the spindle cells. A couple of mitotic figures appear at </a:t>
            </a:r>
          </a:p>
          <a:p>
            <a:pPr algn="ctr"/>
            <a:r>
              <a:rPr lang="en-US" b="1" i="1" dirty="0" smtClean="0"/>
              <a:t>the right and lower right</a:t>
            </a:r>
            <a:endParaRPr lang="en-US"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659914581"/>
      </p:ext>
    </p:extLst>
  </p:cSld>
  <p:clrMapOvr>
    <a:masterClrMapping/>
  </p:clrMapOvr>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7704" y="2924944"/>
            <a:ext cx="5904656" cy="1107996"/>
          </a:xfrm>
          <a:prstGeom prst="rect">
            <a:avLst/>
          </a:prstGeom>
          <a:noFill/>
        </p:spPr>
        <p:txBody>
          <a:bodyPr wrap="square" rtlCol="0">
            <a:spAutoFit/>
          </a:bodyPr>
          <a:lstStyle/>
          <a:p>
            <a:pPr algn="ctr"/>
            <a:r>
              <a:rPr lang="en-US" sz="6600" b="1" i="1" dirty="0" smtClean="0">
                <a:solidFill>
                  <a:srgbClr val="00B0F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END</a:t>
            </a:r>
            <a:endParaRPr lang="en-US" sz="6600" b="1" i="1" dirty="0">
              <a:solidFill>
                <a:srgbClr val="00B0F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864201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4370" name="Picture 2"/>
          <p:cNvPicPr>
            <a:picLocks noChangeAspect="1" noChangeArrowheads="1"/>
          </p:cNvPicPr>
          <p:nvPr/>
        </p:nvPicPr>
        <p:blipFill>
          <a:blip r:embed="rId2" cstate="print"/>
          <a:srcRect/>
          <a:stretch>
            <a:fillRect/>
          </a:stretch>
        </p:blipFill>
        <p:spPr bwMode="auto">
          <a:xfrm>
            <a:off x="214281" y="571479"/>
            <a:ext cx="8480565" cy="6028845"/>
          </a:xfrm>
          <a:prstGeom prst="rect">
            <a:avLst/>
          </a:prstGeom>
          <a:noFill/>
          <a:ln w="9525">
            <a:noFill/>
            <a:miter lim="800000"/>
            <a:headEnd/>
            <a:tailEnd/>
          </a:ln>
          <a:effectLst/>
        </p:spPr>
      </p:pic>
      <p:sp>
        <p:nvSpPr>
          <p:cNvPr id="3" name="Rounded Rectangle 2"/>
          <p:cNvSpPr/>
          <p:nvPr/>
        </p:nvSpPr>
        <p:spPr>
          <a:xfrm>
            <a:off x="2285984" y="142852"/>
            <a:ext cx="4143404" cy="428628"/>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Anatomy of the Brain</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7" name="TextBox 6"/>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5395" name="Picture 3" descr="http://www.cnsatlas.com/medicalatlas/images/373/800_LBCCt7E94M4hI.jpg"/>
          <p:cNvPicPr>
            <a:picLocks noChangeAspect="1" noChangeArrowheads="1"/>
          </p:cNvPicPr>
          <p:nvPr/>
        </p:nvPicPr>
        <p:blipFill>
          <a:blip r:embed="rId2" cstate="print"/>
          <a:srcRect/>
          <a:stretch>
            <a:fillRect/>
          </a:stretch>
        </p:blipFill>
        <p:spPr bwMode="auto">
          <a:xfrm>
            <a:off x="214282" y="714356"/>
            <a:ext cx="4286280" cy="4786346"/>
          </a:xfrm>
          <a:prstGeom prst="rect">
            <a:avLst/>
          </a:prstGeom>
          <a:noFill/>
          <a:ln w="12700">
            <a:solidFill>
              <a:schemeClr val="tx1"/>
            </a:solidFill>
          </a:ln>
        </p:spPr>
      </p:pic>
      <p:sp>
        <p:nvSpPr>
          <p:cNvPr id="3" name="Rectangle 2"/>
          <p:cNvSpPr/>
          <p:nvPr/>
        </p:nvSpPr>
        <p:spPr>
          <a:xfrm>
            <a:off x="72008" y="5572140"/>
            <a:ext cx="4572000" cy="1200329"/>
          </a:xfrm>
          <a:prstGeom prst="rect">
            <a:avLst/>
          </a:prstGeom>
        </p:spPr>
        <p:txBody>
          <a:bodyPr wrap="square">
            <a:spAutoFit/>
          </a:bodyPr>
          <a:lstStyle/>
          <a:p>
            <a:pPr algn="ctr"/>
            <a:r>
              <a:rPr lang="en-US" b="1" i="1" dirty="0" smtClean="0">
                <a:solidFill>
                  <a:srgbClr val="FF0000"/>
                </a:solidFill>
              </a:rPr>
              <a:t>Normal white matter</a:t>
            </a:r>
            <a:r>
              <a:rPr lang="en-US" b="1" i="1" dirty="0" smtClean="0"/>
              <a:t>: 85% of the cells are </a:t>
            </a:r>
            <a:r>
              <a:rPr lang="en-US" b="1" i="1" dirty="0" err="1" smtClean="0"/>
              <a:t>oligodendrocytes</a:t>
            </a:r>
            <a:r>
              <a:rPr lang="en-US" b="1" i="1" dirty="0" smtClean="0"/>
              <a:t>. Note some tendency for the </a:t>
            </a:r>
            <a:r>
              <a:rPr lang="en-US" b="1" i="1" dirty="0" err="1" smtClean="0"/>
              <a:t>oligodendrocytes</a:t>
            </a:r>
            <a:r>
              <a:rPr lang="en-US" b="1" i="1" dirty="0" smtClean="0"/>
              <a:t> to line up in rows</a:t>
            </a:r>
            <a:endParaRPr lang="en-US" i="1" dirty="0"/>
          </a:p>
        </p:txBody>
      </p:sp>
      <p:sp>
        <p:nvSpPr>
          <p:cNvPr id="4" name="Rounded Rectangle 3"/>
          <p:cNvSpPr/>
          <p:nvPr/>
        </p:nvSpPr>
        <p:spPr>
          <a:xfrm>
            <a:off x="2285984" y="142852"/>
            <a:ext cx="4143404" cy="500066"/>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Histology of the Brain</a:t>
            </a:r>
            <a:endParaRPr lang="en-US" sz="2400" b="1" i="1" dirty="0">
              <a:effectLst>
                <a:outerShdw blurRad="38100" dist="38100" dir="2700000" algn="tl">
                  <a:srgbClr val="000000">
                    <a:alpha val="43137"/>
                  </a:srgbClr>
                </a:outerShdw>
              </a:effectLst>
            </a:endParaRPr>
          </a:p>
        </p:txBody>
      </p:sp>
      <p:pic>
        <p:nvPicPr>
          <p:cNvPr id="315397" name="Picture 5" descr="http://www.cnsatlas.com/medicalatlas/images/373/800_t8hPQbfEK3NO2.jpg"/>
          <p:cNvPicPr>
            <a:picLocks noChangeAspect="1" noChangeArrowheads="1"/>
          </p:cNvPicPr>
          <p:nvPr/>
        </p:nvPicPr>
        <p:blipFill>
          <a:blip r:embed="rId3" cstate="print"/>
          <a:srcRect/>
          <a:stretch>
            <a:fillRect/>
          </a:stretch>
        </p:blipFill>
        <p:spPr bwMode="auto">
          <a:xfrm>
            <a:off x="4643438" y="714357"/>
            <a:ext cx="4040194" cy="4786345"/>
          </a:xfrm>
          <a:prstGeom prst="rect">
            <a:avLst/>
          </a:prstGeom>
          <a:noFill/>
          <a:ln w="12700">
            <a:solidFill>
              <a:schemeClr val="tx1"/>
            </a:solidFill>
          </a:ln>
        </p:spPr>
      </p:pic>
      <p:sp>
        <p:nvSpPr>
          <p:cNvPr id="6" name="Rectangle 5"/>
          <p:cNvSpPr/>
          <p:nvPr/>
        </p:nvSpPr>
        <p:spPr>
          <a:xfrm>
            <a:off x="4572000" y="5572140"/>
            <a:ext cx="4143404" cy="1200329"/>
          </a:xfrm>
          <a:prstGeom prst="rect">
            <a:avLst/>
          </a:prstGeom>
          <a:solidFill>
            <a:schemeClr val="bg1"/>
          </a:solidFill>
        </p:spPr>
        <p:txBody>
          <a:bodyPr wrap="square">
            <a:spAutoFit/>
          </a:bodyPr>
          <a:lstStyle/>
          <a:p>
            <a:pPr algn="ctr"/>
            <a:r>
              <a:rPr lang="en-US" b="1" i="1" dirty="0" smtClean="0">
                <a:solidFill>
                  <a:srgbClr val="FF0000"/>
                </a:solidFill>
              </a:rPr>
              <a:t>Cerebral cortex</a:t>
            </a:r>
            <a:r>
              <a:rPr lang="en-US" b="1" i="1" dirty="0" smtClean="0"/>
              <a:t>: some degree of </a:t>
            </a:r>
            <a:r>
              <a:rPr lang="en-US" b="1" i="1" dirty="0" err="1" smtClean="0"/>
              <a:t>satelitosis</a:t>
            </a:r>
            <a:r>
              <a:rPr lang="en-US" b="1" i="1" dirty="0" smtClean="0"/>
              <a:t> (i.e., </a:t>
            </a:r>
            <a:r>
              <a:rPr lang="en-US" b="1" i="1" dirty="0" err="1" smtClean="0"/>
              <a:t>oligodendrocytes</a:t>
            </a:r>
            <a:r>
              <a:rPr lang="en-US" b="1" i="1" dirty="0" smtClean="0"/>
              <a:t> surrounding neurons) is a normal finding</a:t>
            </a:r>
            <a:endParaRPr lang="en-US" i="1" dirty="0"/>
          </a:p>
        </p:txBody>
      </p:sp>
      <p:sp>
        <p:nvSpPr>
          <p:cNvPr id="9" name="TextBox 8"/>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2" name="Picture 2" descr="http://www.stonybrookmedicalcenter.org/sbumcfiles/images/238-002.jpg"/>
          <p:cNvPicPr>
            <a:picLocks noChangeAspect="1" noChangeArrowheads="1"/>
          </p:cNvPicPr>
          <p:nvPr/>
        </p:nvPicPr>
        <p:blipFill>
          <a:blip r:embed="rId3" cstate="print"/>
          <a:srcRect/>
          <a:stretch>
            <a:fillRect/>
          </a:stretch>
        </p:blipFill>
        <p:spPr bwMode="auto">
          <a:xfrm>
            <a:off x="4286248" y="785794"/>
            <a:ext cx="4365624" cy="4357718"/>
          </a:xfrm>
          <a:prstGeom prst="rect">
            <a:avLst/>
          </a:prstGeom>
          <a:noFill/>
          <a:ln w="19050">
            <a:solidFill>
              <a:schemeClr val="tx1"/>
            </a:solidFill>
          </a:ln>
        </p:spPr>
      </p:pic>
      <p:sp>
        <p:nvSpPr>
          <p:cNvPr id="6" name="Rectangle 5"/>
          <p:cNvSpPr/>
          <p:nvPr/>
        </p:nvSpPr>
        <p:spPr>
          <a:xfrm>
            <a:off x="4111656" y="5103698"/>
            <a:ext cx="4651344" cy="1200329"/>
          </a:xfrm>
          <a:prstGeom prst="rect">
            <a:avLst/>
          </a:prstGeom>
        </p:spPr>
        <p:txBody>
          <a:bodyPr wrap="square">
            <a:spAutoFit/>
          </a:bodyPr>
          <a:lstStyle/>
          <a:p>
            <a:pPr algn="ctr"/>
            <a:r>
              <a:rPr lang="en-US" b="1" i="1" dirty="0" smtClean="0">
                <a:solidFill>
                  <a:srgbClr val="FF0000"/>
                </a:solidFill>
              </a:rPr>
              <a:t>Spinal  motor neuron</a:t>
            </a:r>
            <a:r>
              <a:rPr lang="en-US" b="1" i="1" dirty="0" smtClean="0"/>
              <a:t>, with its prominent nucleolus in the nucleus and the basophilic </a:t>
            </a:r>
            <a:r>
              <a:rPr lang="en-US" b="1" i="1" dirty="0" err="1" smtClean="0"/>
              <a:t>tigroid</a:t>
            </a:r>
            <a:r>
              <a:rPr lang="en-US" b="1" i="1" dirty="0" smtClean="0"/>
              <a:t> appearance of its cytoplasm,  which is due to the presence of abundant ribosomes</a:t>
            </a:r>
            <a:endParaRPr lang="en-US" b="1" i="1" dirty="0"/>
          </a:p>
        </p:txBody>
      </p:sp>
      <p:pic>
        <p:nvPicPr>
          <p:cNvPr id="5124" name="Picture 4" descr="http://encyclopedia.lubopitko-bg.com/images/Spinal%20cord%20and%20spinal%20nerves.jpg">
            <a:hlinkClick r:id="rId4"/>
          </p:cNvPr>
          <p:cNvPicPr>
            <a:picLocks noChangeAspect="1" noChangeArrowheads="1"/>
          </p:cNvPicPr>
          <p:nvPr/>
        </p:nvPicPr>
        <p:blipFill>
          <a:blip r:embed="rId5" cstate="print"/>
          <a:srcRect/>
          <a:stretch>
            <a:fillRect/>
          </a:stretch>
        </p:blipFill>
        <p:spPr bwMode="auto">
          <a:xfrm>
            <a:off x="285720" y="785794"/>
            <a:ext cx="3857652" cy="4357718"/>
          </a:xfrm>
          <a:prstGeom prst="rect">
            <a:avLst/>
          </a:prstGeom>
          <a:noFill/>
          <a:ln w="12700">
            <a:solidFill>
              <a:schemeClr val="tx1"/>
            </a:solidFill>
          </a:ln>
        </p:spPr>
      </p:pic>
      <p:sp>
        <p:nvSpPr>
          <p:cNvPr id="8" name="Rounded Rectangle 7"/>
          <p:cNvSpPr/>
          <p:nvPr/>
        </p:nvSpPr>
        <p:spPr>
          <a:xfrm>
            <a:off x="857224" y="214290"/>
            <a:ext cx="7215238" cy="428628"/>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Spinal Cord Nerve Branches and Histology</a:t>
            </a:r>
            <a:endParaRPr lang="en-US" sz="2400" b="1" i="1" dirty="0">
              <a:effectLst>
                <a:outerShdw blurRad="38100" dist="38100" dir="2700000" algn="tl">
                  <a:srgbClr val="000000">
                    <a:alpha val="43137"/>
                  </a:srgbClr>
                </a:outerShdw>
              </a:effectLst>
            </a:endParaRPr>
          </a:p>
        </p:txBody>
      </p:sp>
      <p:sp>
        <p:nvSpPr>
          <p:cNvPr id="10" name="TextBox 9"/>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1" name="TextBox 10"/>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3195638"/>
            <a:ext cx="5643586" cy="1162056"/>
          </a:xfrm>
        </p:spPr>
        <p:txBody>
          <a:bodyPr>
            <a:normAutofit/>
          </a:bodyPr>
          <a:lstStyle/>
          <a:p>
            <a:pPr algn="ctr"/>
            <a:r>
              <a:rPr lang="en-US" sz="6000" b="1" i="1" dirty="0" smtClean="0">
                <a:solidFill>
                  <a:srgbClr val="00CCFF"/>
                </a:solidFill>
                <a:effectLst>
                  <a:outerShdw blurRad="38100" dist="38100" dir="2700000" algn="tl">
                    <a:srgbClr val="000000">
                      <a:alpha val="43137"/>
                    </a:srgbClr>
                  </a:outerShdw>
                </a:effectLst>
              </a:rPr>
              <a:t>CELL INJURY</a:t>
            </a:r>
            <a:endParaRPr lang="en-US" sz="6000" b="1" i="1" dirty="0">
              <a:solidFill>
                <a:srgbClr val="00CCFF"/>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2286000" y="5003322"/>
            <a:ext cx="5643586" cy="711694"/>
          </a:xfrm>
        </p:spPr>
        <p:txBody>
          <a:bodyPr>
            <a:normAutofit/>
          </a:bodyPr>
          <a:lstStyle/>
          <a:p>
            <a:pPr algn="ctr"/>
            <a:r>
              <a:rPr lang="en-US" sz="4000" i="1" dirty="0" smtClean="0">
                <a:solidFill>
                  <a:srgbClr val="FFFF00"/>
                </a:solidFill>
                <a:effectLst>
                  <a:outerShdw blurRad="38100" dist="38100" dir="2700000" algn="tl">
                    <a:srgbClr val="000000">
                      <a:alpha val="43137"/>
                    </a:srgbClr>
                  </a:outerShdw>
                </a:effectLst>
              </a:rPr>
              <a:t>Gross and Histopathology</a:t>
            </a:r>
            <a:endParaRPr lang="en-US" sz="4000" i="1"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00298" y="2768132"/>
            <a:ext cx="5429288" cy="1589562"/>
          </a:xfrm>
        </p:spPr>
        <p:txBody>
          <a:bodyPr>
            <a:noAutofit/>
          </a:bodyPr>
          <a:lstStyle/>
          <a:p>
            <a:pPr algn="ctr"/>
            <a:r>
              <a:rPr lang="en-US" sz="4400" b="1" i="1" dirty="0" smtClean="0">
                <a:solidFill>
                  <a:srgbClr val="00CCFF"/>
                </a:solidFill>
                <a:effectLst>
                  <a:outerShdw blurRad="38100" dist="38100" dir="2700000" algn="tl">
                    <a:srgbClr val="000000">
                      <a:alpha val="43137"/>
                    </a:srgbClr>
                  </a:outerShdw>
                </a:effectLst>
              </a:rPr>
              <a:t>1- FATTY LIVER</a:t>
            </a:r>
            <a:br>
              <a:rPr lang="en-US" sz="4400" b="1" i="1" dirty="0" smtClean="0">
                <a:solidFill>
                  <a:srgbClr val="00CCFF"/>
                </a:solidFill>
                <a:effectLst>
                  <a:outerShdw blurRad="38100" dist="38100" dir="2700000" algn="tl">
                    <a:srgbClr val="000000">
                      <a:alpha val="43137"/>
                    </a:srgbClr>
                  </a:outerShdw>
                </a:effectLst>
              </a:rPr>
            </a:br>
            <a:r>
              <a:rPr lang="en-US" sz="4400" b="1" i="1" dirty="0" smtClean="0">
                <a:solidFill>
                  <a:srgbClr val="00CCFF"/>
                </a:solidFill>
                <a:effectLst>
                  <a:outerShdw blurRad="38100" dist="38100" dir="2700000" algn="tl">
                    <a:srgbClr val="000000">
                      <a:alpha val="43137"/>
                    </a:srgbClr>
                  </a:outerShdw>
                </a:effectLst>
              </a:rPr>
              <a:t>(STEATOSIS)</a:t>
            </a:r>
            <a:endParaRPr lang="en-US" sz="4400" b="1" i="1" dirty="0">
              <a:solidFill>
                <a:srgbClr val="00CCFF"/>
              </a:solidFill>
              <a:effectLst>
                <a:outerShdw blurRad="38100" dist="38100" dir="2700000" algn="tl">
                  <a:srgbClr val="000000">
                    <a:alpha val="43137"/>
                  </a:srgbClr>
                </a:outerShdw>
              </a:effectLst>
            </a:endParaRPr>
          </a:p>
        </p:txBody>
      </p:sp>
      <p:sp>
        <p:nvSpPr>
          <p:cNvPr id="4" name="TextBox 3"/>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214282" y="4657563"/>
            <a:ext cx="3857652" cy="923330"/>
          </a:xfrm>
          <a:prstGeom prst="rect">
            <a:avLst/>
          </a:prstGeom>
        </p:spPr>
        <p:txBody>
          <a:bodyPr wrap="square">
            <a:spAutoFit/>
          </a:bodyPr>
          <a:lstStyle/>
          <a:p>
            <a:pPr algn="ctr"/>
            <a:r>
              <a:rPr lang="en-US" b="1" i="1" dirty="0" smtClean="0"/>
              <a:t> </a:t>
            </a:r>
            <a:r>
              <a:rPr lang="en-US" b="1" i="1" dirty="0" smtClean="0">
                <a:solidFill>
                  <a:srgbClr val="FF0000"/>
                </a:solidFill>
              </a:rPr>
              <a:t>Normal Liver </a:t>
            </a:r>
            <a:r>
              <a:rPr lang="en-US" b="1" i="1" dirty="0" smtClean="0"/>
              <a:t>: This is the external surface of a normal liver. The color is brown and the surface is smooth</a:t>
            </a:r>
            <a:endParaRPr lang="en-US" b="1" i="1" dirty="0"/>
          </a:p>
        </p:txBody>
      </p:sp>
      <p:pic>
        <p:nvPicPr>
          <p:cNvPr id="1029" name="Picture 5" descr="http://library.med.utah.edu/WebPath/jpeg4/LIVER004.jpg"/>
          <p:cNvPicPr>
            <a:picLocks noChangeAspect="1" noChangeArrowheads="1"/>
          </p:cNvPicPr>
          <p:nvPr/>
        </p:nvPicPr>
        <p:blipFill>
          <a:blip r:embed="rId3" cstate="print"/>
          <a:srcRect/>
          <a:stretch>
            <a:fillRect/>
          </a:stretch>
        </p:blipFill>
        <p:spPr bwMode="auto">
          <a:xfrm>
            <a:off x="4500562" y="1214422"/>
            <a:ext cx="4229096" cy="3357585"/>
          </a:xfrm>
          <a:prstGeom prst="rect">
            <a:avLst/>
          </a:prstGeom>
          <a:noFill/>
        </p:spPr>
      </p:pic>
      <p:sp>
        <p:nvSpPr>
          <p:cNvPr id="7" name="Rectangle 6"/>
          <p:cNvSpPr/>
          <p:nvPr/>
        </p:nvSpPr>
        <p:spPr>
          <a:xfrm>
            <a:off x="4500562" y="4643446"/>
            <a:ext cx="4286248" cy="923330"/>
          </a:xfrm>
          <a:prstGeom prst="rect">
            <a:avLst/>
          </a:prstGeom>
        </p:spPr>
        <p:txBody>
          <a:bodyPr wrap="square">
            <a:spAutoFit/>
          </a:bodyPr>
          <a:lstStyle/>
          <a:p>
            <a:pPr algn="ctr"/>
            <a:r>
              <a:rPr lang="en-US" b="1" i="1" dirty="0" err="1" smtClean="0">
                <a:solidFill>
                  <a:srgbClr val="FF0000"/>
                </a:solidFill>
              </a:rPr>
              <a:t>Steatosis</a:t>
            </a:r>
            <a:r>
              <a:rPr lang="en-US" b="1" i="1" dirty="0" smtClean="0">
                <a:solidFill>
                  <a:srgbClr val="FF0000"/>
                </a:solidFill>
              </a:rPr>
              <a:t> </a:t>
            </a:r>
            <a:r>
              <a:rPr lang="en-US" b="1" i="1" dirty="0" smtClean="0"/>
              <a:t>: This liver is slightly enlarged and has a pale yellow appearance, seen both on the capsule and cut surface</a:t>
            </a:r>
            <a:endParaRPr lang="en-US" b="1" i="1" dirty="0"/>
          </a:p>
        </p:txBody>
      </p:sp>
      <p:pic>
        <p:nvPicPr>
          <p:cNvPr id="1031" name="Picture 7" descr="http://library.med.utah.edu/WebPath/jpeg4/LIVER002.jpg"/>
          <p:cNvPicPr>
            <a:picLocks noChangeAspect="1" noChangeArrowheads="1"/>
          </p:cNvPicPr>
          <p:nvPr/>
        </p:nvPicPr>
        <p:blipFill>
          <a:blip r:embed="rId4" cstate="print"/>
          <a:srcRect/>
          <a:stretch>
            <a:fillRect/>
          </a:stretch>
        </p:blipFill>
        <p:spPr bwMode="auto">
          <a:xfrm>
            <a:off x="214282" y="1214422"/>
            <a:ext cx="4214842" cy="3357586"/>
          </a:xfrm>
          <a:prstGeom prst="rect">
            <a:avLst/>
          </a:prstGeom>
          <a:noFill/>
        </p:spPr>
      </p:pic>
      <p:sp>
        <p:nvSpPr>
          <p:cNvPr id="9" name="Rounded Rectangle 8"/>
          <p:cNvSpPr/>
          <p:nvPr/>
        </p:nvSpPr>
        <p:spPr>
          <a:xfrm>
            <a:off x="928662" y="285728"/>
            <a:ext cx="7215238" cy="57150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Normal Liver &amp; Cut Section of Fatty Liver </a:t>
            </a:r>
            <a:endParaRPr lang="en-US" sz="2400" b="1" i="1" dirty="0">
              <a:effectLst>
                <a:outerShdw blurRad="38100" dist="38100" dir="2700000" algn="tl">
                  <a:srgbClr val="000000">
                    <a:alpha val="43137"/>
                  </a:srgbClr>
                </a:outerShdw>
              </a:effectLst>
            </a:endParaRPr>
          </a:p>
        </p:txBody>
      </p:sp>
      <p:sp>
        <p:nvSpPr>
          <p:cNvPr id="11" name="TextBox 10"/>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2" name="TextBox 11"/>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6178" name="Picture 2" descr="http://library.med.utah.edu/WebPath/jpeg4/LIVER006.jpg"/>
          <p:cNvPicPr>
            <a:picLocks noChangeAspect="1" noChangeArrowheads="1"/>
          </p:cNvPicPr>
          <p:nvPr/>
        </p:nvPicPr>
        <p:blipFill>
          <a:blip r:embed="rId2" cstate="print"/>
          <a:srcRect/>
          <a:stretch>
            <a:fillRect/>
          </a:stretch>
        </p:blipFill>
        <p:spPr bwMode="auto">
          <a:xfrm>
            <a:off x="500034" y="857232"/>
            <a:ext cx="7929618" cy="4587992"/>
          </a:xfrm>
          <a:prstGeom prst="rect">
            <a:avLst/>
          </a:prstGeom>
          <a:noFill/>
          <a:ln w="28575">
            <a:solidFill>
              <a:schemeClr val="tx1"/>
            </a:solidFill>
          </a:ln>
        </p:spPr>
      </p:pic>
      <p:sp>
        <p:nvSpPr>
          <p:cNvPr id="3" name="Rectangle 2"/>
          <p:cNvSpPr/>
          <p:nvPr/>
        </p:nvSpPr>
        <p:spPr>
          <a:xfrm>
            <a:off x="357158" y="5445224"/>
            <a:ext cx="7858180" cy="1200329"/>
          </a:xfrm>
          <a:prstGeom prst="rect">
            <a:avLst/>
          </a:prstGeom>
        </p:spPr>
        <p:txBody>
          <a:bodyPr wrap="square">
            <a:spAutoFit/>
          </a:bodyPr>
          <a:lstStyle/>
          <a:p>
            <a:pPr algn="ctr"/>
            <a:r>
              <a:rPr lang="en-US" b="1" i="1" dirty="0" smtClean="0"/>
              <a:t>This is the histologic appearance of hepatic fatty change. The lipid accumulates in the hepatocytes as vacuoles. These vacuoles have a clear appearance with H&amp;E staining. The most common cause of fatty change in developed nations is alcoholism. </a:t>
            </a:r>
            <a:endParaRPr lang="en-US" b="1" i="1" dirty="0"/>
          </a:p>
        </p:txBody>
      </p:sp>
      <p:sp>
        <p:nvSpPr>
          <p:cNvPr id="4" name="Rounded Rectangle 3"/>
          <p:cNvSpPr/>
          <p:nvPr/>
        </p:nvSpPr>
        <p:spPr>
          <a:xfrm>
            <a:off x="1928794" y="214290"/>
            <a:ext cx="5214974"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Steatosis – Fatty Liver</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202" name="Picture 2" descr="http://library.med.utah.edu/WebPath/jpeg4/LIVER007.jpg"/>
          <p:cNvPicPr>
            <a:picLocks noChangeAspect="1" noChangeArrowheads="1"/>
          </p:cNvPicPr>
          <p:nvPr/>
        </p:nvPicPr>
        <p:blipFill>
          <a:blip r:embed="rId2" cstate="print"/>
          <a:srcRect/>
          <a:stretch>
            <a:fillRect/>
          </a:stretch>
        </p:blipFill>
        <p:spPr bwMode="auto">
          <a:xfrm>
            <a:off x="500034" y="857232"/>
            <a:ext cx="8001056" cy="4643470"/>
          </a:xfrm>
          <a:prstGeom prst="rect">
            <a:avLst/>
          </a:prstGeom>
          <a:noFill/>
          <a:ln w="28575">
            <a:solidFill>
              <a:schemeClr val="tx1"/>
            </a:solidFill>
          </a:ln>
        </p:spPr>
      </p:pic>
      <p:sp>
        <p:nvSpPr>
          <p:cNvPr id="3" name="Rectangle 2"/>
          <p:cNvSpPr/>
          <p:nvPr/>
        </p:nvSpPr>
        <p:spPr>
          <a:xfrm>
            <a:off x="838200" y="5534585"/>
            <a:ext cx="7239000" cy="1261884"/>
          </a:xfrm>
          <a:prstGeom prst="rect">
            <a:avLst/>
          </a:prstGeom>
        </p:spPr>
        <p:txBody>
          <a:bodyPr wrap="square">
            <a:spAutoFit/>
          </a:bodyPr>
          <a:lstStyle/>
          <a:p>
            <a:pPr algn="ctr"/>
            <a:r>
              <a:rPr lang="en-US" sz="1900" b="1" i="1" dirty="0" smtClean="0"/>
              <a:t>Here are seen the lipid vacuoles within hepatocytes. </a:t>
            </a:r>
          </a:p>
          <a:p>
            <a:pPr algn="ctr"/>
            <a:r>
              <a:rPr lang="en-US" sz="1900" b="1" i="1" dirty="0" smtClean="0"/>
              <a:t>The lipid accumulates when lipoprotein transport is disrupted and/or when fatty acids accumulate. </a:t>
            </a:r>
          </a:p>
          <a:p>
            <a:pPr algn="ctr"/>
            <a:r>
              <a:rPr lang="en-US" sz="1900" b="1" i="1" dirty="0" smtClean="0"/>
              <a:t>Alcohol is the most common cause</a:t>
            </a:r>
            <a:endParaRPr lang="en-US" sz="1900" b="1" i="1" dirty="0"/>
          </a:p>
        </p:txBody>
      </p:sp>
      <p:sp>
        <p:nvSpPr>
          <p:cNvPr id="4" name="Rounded Rectangle 3"/>
          <p:cNvSpPr/>
          <p:nvPr/>
        </p:nvSpPr>
        <p:spPr>
          <a:xfrm>
            <a:off x="1928794" y="214290"/>
            <a:ext cx="5214974"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Steatosis – Fatty Liver</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0166" y="3571876"/>
            <a:ext cx="7429552" cy="1928826"/>
          </a:xfrm>
        </p:spPr>
        <p:txBody>
          <a:bodyPr>
            <a:noAutofit/>
          </a:bodyPr>
          <a:lstStyle/>
          <a:p>
            <a:pPr algn="ctr"/>
            <a:r>
              <a:rPr lang="en-US" sz="4000" b="1" i="1" dirty="0" smtClean="0">
                <a:solidFill>
                  <a:srgbClr val="FFFF00"/>
                </a:solidFill>
                <a:effectLst>
                  <a:outerShdw blurRad="38100" dist="38100" dir="2700000" algn="tl">
                    <a:srgbClr val="000000">
                      <a:alpha val="43137"/>
                    </a:srgbClr>
                  </a:outerShdw>
                </a:effectLst>
              </a:rPr>
              <a:t>Normal anatomy and histology of organs related to this chapter</a:t>
            </a:r>
            <a:endParaRPr lang="en-US" sz="4000" b="1" i="1"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5852" y="3143248"/>
            <a:ext cx="7572428" cy="1509888"/>
          </a:xfrm>
        </p:spPr>
        <p:txBody>
          <a:bodyPr>
            <a:noAutofit/>
          </a:bodyPr>
          <a:lstStyle/>
          <a:p>
            <a:pPr algn="ctr"/>
            <a:r>
              <a:rPr lang="en-US" sz="4400" b="1" i="1" dirty="0" smtClean="0">
                <a:solidFill>
                  <a:srgbClr val="00CCFF"/>
                </a:solidFill>
                <a:effectLst>
                  <a:outerShdw blurRad="38100" dist="38100" dir="2700000" algn="tl">
                    <a:srgbClr val="000000">
                      <a:alpha val="43137"/>
                    </a:srgbClr>
                  </a:outerShdw>
                </a:effectLst>
                <a:latin typeface="+mn-lt"/>
              </a:rPr>
              <a:t>2- COAGULATIVE NECROSIS </a:t>
            </a:r>
            <a:br>
              <a:rPr lang="en-US" sz="4400" b="1" i="1" dirty="0" smtClean="0">
                <a:solidFill>
                  <a:srgbClr val="00CCFF"/>
                </a:solidFill>
                <a:effectLst>
                  <a:outerShdw blurRad="38100" dist="38100" dir="2700000" algn="tl">
                    <a:srgbClr val="000000">
                      <a:alpha val="43137"/>
                    </a:srgbClr>
                  </a:outerShdw>
                </a:effectLst>
                <a:latin typeface="+mn-lt"/>
              </a:rPr>
            </a:br>
            <a:r>
              <a:rPr lang="en-US" sz="4400" b="1" i="1" dirty="0" smtClean="0">
                <a:solidFill>
                  <a:srgbClr val="00CCFF"/>
                </a:solidFill>
                <a:effectLst>
                  <a:outerShdw blurRad="38100" dist="38100" dir="2700000" algn="tl">
                    <a:srgbClr val="000000">
                      <a:alpha val="43137"/>
                    </a:srgbClr>
                  </a:outerShdw>
                </a:effectLst>
                <a:latin typeface="+mn-lt"/>
              </a:rPr>
              <a:t> </a:t>
            </a:r>
            <a:endParaRPr lang="en-US" sz="4400" b="1" i="1" dirty="0">
              <a:solidFill>
                <a:srgbClr val="00CCFF"/>
              </a:solidFill>
              <a:effectLst>
                <a:outerShdw blurRad="38100" dist="38100" dir="2700000" algn="tl">
                  <a:srgbClr val="000000">
                    <a:alpha val="43137"/>
                  </a:srgbClr>
                </a:outerShdw>
              </a:effectLst>
              <a:latin typeface="+mn-lt"/>
            </a:endParaRPr>
          </a:p>
        </p:txBody>
      </p:sp>
      <p:sp>
        <p:nvSpPr>
          <p:cNvPr id="4" name="TextBox 3"/>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357290" y="142852"/>
            <a:ext cx="6143668" cy="57150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Coagulative Necrosis of the Kidney</a:t>
            </a:r>
            <a:endParaRPr lang="en-US" sz="2400" b="1" i="1" dirty="0"/>
          </a:p>
        </p:txBody>
      </p:sp>
      <p:sp>
        <p:nvSpPr>
          <p:cNvPr id="5" name="Rectangle 4"/>
          <p:cNvSpPr/>
          <p:nvPr/>
        </p:nvSpPr>
        <p:spPr>
          <a:xfrm>
            <a:off x="642910" y="5534585"/>
            <a:ext cx="7500990" cy="1323439"/>
          </a:xfrm>
          <a:prstGeom prst="rect">
            <a:avLst/>
          </a:prstGeom>
        </p:spPr>
        <p:txBody>
          <a:bodyPr wrap="square">
            <a:spAutoFit/>
          </a:bodyPr>
          <a:lstStyle/>
          <a:p>
            <a:pPr algn="ctr"/>
            <a:r>
              <a:rPr lang="en-US" sz="2000" b="1" i="1" dirty="0" smtClean="0"/>
              <a:t>A typical pattern with ischemia and infarction of the kidney. Here, there is a wedge-shaped pale area of coagulative necrosis (infarction) in the renal cortex of the kidney.</a:t>
            </a:r>
            <a:endParaRPr lang="en-US" sz="2000" b="1" i="1" dirty="0"/>
          </a:p>
        </p:txBody>
      </p:sp>
      <p:pic>
        <p:nvPicPr>
          <p:cNvPr id="19459" name="Picture 3"/>
          <p:cNvPicPr>
            <a:picLocks noChangeAspect="1" noChangeArrowheads="1"/>
          </p:cNvPicPr>
          <p:nvPr/>
        </p:nvPicPr>
        <p:blipFill>
          <a:blip r:embed="rId2" cstate="print"/>
          <a:srcRect/>
          <a:stretch>
            <a:fillRect/>
          </a:stretch>
        </p:blipFill>
        <p:spPr bwMode="auto">
          <a:xfrm>
            <a:off x="2643174" y="785794"/>
            <a:ext cx="3429024" cy="4714908"/>
          </a:xfrm>
          <a:prstGeom prst="rect">
            <a:avLst/>
          </a:prstGeom>
          <a:noFill/>
          <a:ln w="9525">
            <a:noFill/>
            <a:miter lim="800000"/>
            <a:headEnd/>
            <a:tailEnd/>
          </a:ln>
          <a:effectLst/>
        </p:spPr>
      </p:pic>
      <p:sp>
        <p:nvSpPr>
          <p:cNvPr id="8" name="TextBox 7"/>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29378" name="Picture 2"/>
          <p:cNvPicPr>
            <a:picLocks noChangeAspect="1" noChangeArrowheads="1"/>
          </p:cNvPicPr>
          <p:nvPr/>
        </p:nvPicPr>
        <p:blipFill>
          <a:blip r:embed="rId2" cstate="print"/>
          <a:srcRect/>
          <a:stretch>
            <a:fillRect/>
          </a:stretch>
        </p:blipFill>
        <p:spPr bwMode="auto">
          <a:xfrm>
            <a:off x="714348" y="785794"/>
            <a:ext cx="7643866" cy="4643470"/>
          </a:xfrm>
          <a:prstGeom prst="rect">
            <a:avLst/>
          </a:prstGeom>
          <a:noFill/>
          <a:ln w="28575">
            <a:solidFill>
              <a:schemeClr val="tx1"/>
            </a:solidFill>
            <a:miter lim="800000"/>
            <a:headEnd/>
            <a:tailEnd/>
          </a:ln>
          <a:effectLst/>
        </p:spPr>
      </p:pic>
      <p:sp>
        <p:nvSpPr>
          <p:cNvPr id="3" name="Rectangle 2"/>
          <p:cNvSpPr/>
          <p:nvPr/>
        </p:nvSpPr>
        <p:spPr>
          <a:xfrm>
            <a:off x="642910" y="5429264"/>
            <a:ext cx="7715304" cy="1477328"/>
          </a:xfrm>
          <a:prstGeom prst="rect">
            <a:avLst/>
          </a:prstGeom>
        </p:spPr>
        <p:txBody>
          <a:bodyPr wrap="square">
            <a:spAutoFit/>
          </a:bodyPr>
          <a:lstStyle/>
          <a:p>
            <a:pPr algn="ctr"/>
            <a:r>
              <a:rPr lang="en-US" b="1" i="1" dirty="0" smtClean="0"/>
              <a:t>Coagulative necrosis of glomeruli, tubules and interstitial tissue with loss of cell nuclei</a:t>
            </a:r>
            <a:r>
              <a:rPr lang="en-US" dirty="0" smtClean="0">
                <a:latin typeface="Franklin Gothic Demi" pitchFamily="34" charset="0"/>
              </a:rPr>
              <a:t>. </a:t>
            </a:r>
            <a:r>
              <a:rPr lang="en-US" b="1" i="1" dirty="0" smtClean="0"/>
              <a:t>The haemorrhagic zone at the periphery of the infarct shows dilated and congested blood vessels and cellular infiltrate by neutrophils, red blood cells and lymphocytes</a:t>
            </a:r>
            <a:endParaRPr lang="en-US" b="1" i="1" dirty="0"/>
          </a:p>
        </p:txBody>
      </p:sp>
      <p:sp>
        <p:nvSpPr>
          <p:cNvPr id="4" name="Rounded Rectangle 3"/>
          <p:cNvSpPr/>
          <p:nvPr/>
        </p:nvSpPr>
        <p:spPr>
          <a:xfrm>
            <a:off x="785786" y="142852"/>
            <a:ext cx="7500990" cy="57150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Coagulative Necrosis of the Kidney - LPF</a:t>
            </a:r>
            <a:endParaRPr lang="en-US" sz="2400" b="1" i="1" dirty="0"/>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202" name="Picture 2" descr="http://oac.med.jhmi.edu/pathconcepts/Images/Histology/Urinary/KidneyCortexCollectingDuct/main.jpg"/>
          <p:cNvPicPr>
            <a:picLocks noChangeAspect="1" noChangeArrowheads="1"/>
          </p:cNvPicPr>
          <p:nvPr/>
        </p:nvPicPr>
        <p:blipFill>
          <a:blip r:embed="rId2" cstate="print"/>
          <a:srcRect/>
          <a:stretch>
            <a:fillRect/>
          </a:stretch>
        </p:blipFill>
        <p:spPr bwMode="auto">
          <a:xfrm>
            <a:off x="642910" y="928670"/>
            <a:ext cx="7739074" cy="4516554"/>
          </a:xfrm>
          <a:prstGeom prst="rect">
            <a:avLst/>
          </a:prstGeom>
          <a:noFill/>
          <a:ln w="28575">
            <a:solidFill>
              <a:schemeClr val="tx1"/>
            </a:solidFill>
          </a:ln>
        </p:spPr>
      </p:pic>
      <p:sp>
        <p:nvSpPr>
          <p:cNvPr id="3" name="Rectangle 2"/>
          <p:cNvSpPr/>
          <p:nvPr/>
        </p:nvSpPr>
        <p:spPr>
          <a:xfrm>
            <a:off x="642910" y="5445224"/>
            <a:ext cx="7786742" cy="1200329"/>
          </a:xfrm>
          <a:prstGeom prst="rect">
            <a:avLst/>
          </a:prstGeom>
        </p:spPr>
        <p:txBody>
          <a:bodyPr wrap="square">
            <a:spAutoFit/>
          </a:bodyPr>
          <a:lstStyle/>
          <a:p>
            <a:pPr algn="ctr"/>
            <a:r>
              <a:rPr lang="en-US" b="1" i="1" dirty="0" smtClean="0"/>
              <a:t>The majority of the tubules seen here are proximal convoluted tubules. The PAS stain colors the brush border of these structures a deep pink-lavender. </a:t>
            </a:r>
          </a:p>
          <a:p>
            <a:pPr algn="ctr"/>
            <a:r>
              <a:rPr lang="en-US" b="1" i="1" dirty="0" smtClean="0"/>
              <a:t>A pale-staining collecting  duct stands out in contrast to the abundant proximal tubules</a:t>
            </a:r>
            <a:endParaRPr lang="en-US" b="1" i="1" dirty="0"/>
          </a:p>
        </p:txBody>
      </p:sp>
      <p:sp>
        <p:nvSpPr>
          <p:cNvPr id="4" name="Rounded Rectangle 3"/>
          <p:cNvSpPr/>
          <p:nvPr/>
        </p:nvSpPr>
        <p:spPr>
          <a:xfrm>
            <a:off x="857224" y="214290"/>
            <a:ext cx="7215238" cy="57150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Coagulative Necrosis of the Kidney - HPF</a:t>
            </a:r>
            <a:endParaRPr lang="en-US" sz="2400" b="1" i="1" dirty="0"/>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3346" name="Picture 2" descr="http://library.med.utah.edu/WebPath/jpeg5/HEME048.jpg"/>
          <p:cNvPicPr>
            <a:picLocks noChangeAspect="1" noChangeArrowheads="1"/>
          </p:cNvPicPr>
          <p:nvPr/>
        </p:nvPicPr>
        <p:blipFill>
          <a:blip r:embed="rId2" cstate="print"/>
          <a:srcRect/>
          <a:stretch>
            <a:fillRect/>
          </a:stretch>
        </p:blipFill>
        <p:spPr bwMode="auto">
          <a:xfrm>
            <a:off x="785786" y="857232"/>
            <a:ext cx="7300931" cy="4857763"/>
          </a:xfrm>
          <a:prstGeom prst="rect">
            <a:avLst/>
          </a:prstGeom>
          <a:noFill/>
          <a:ln w="28575">
            <a:solidFill>
              <a:schemeClr val="tx1"/>
            </a:solidFill>
          </a:ln>
        </p:spPr>
      </p:pic>
      <p:sp>
        <p:nvSpPr>
          <p:cNvPr id="3" name="Rounded Rectangle 2"/>
          <p:cNvSpPr/>
          <p:nvPr/>
        </p:nvSpPr>
        <p:spPr>
          <a:xfrm>
            <a:off x="1357290" y="142852"/>
            <a:ext cx="6143668" cy="57150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Coagulative Necrosis of the Spleen</a:t>
            </a:r>
            <a:endParaRPr lang="en-US" sz="2400" b="1" i="1" dirty="0"/>
          </a:p>
        </p:txBody>
      </p:sp>
      <p:sp>
        <p:nvSpPr>
          <p:cNvPr id="4" name="Rectangle 3"/>
          <p:cNvSpPr/>
          <p:nvPr/>
        </p:nvSpPr>
        <p:spPr>
          <a:xfrm>
            <a:off x="714348" y="6007262"/>
            <a:ext cx="7500990" cy="707886"/>
          </a:xfrm>
          <a:prstGeom prst="rect">
            <a:avLst/>
          </a:prstGeom>
        </p:spPr>
        <p:txBody>
          <a:bodyPr wrap="square">
            <a:spAutoFit/>
          </a:bodyPr>
          <a:lstStyle/>
          <a:p>
            <a:pPr algn="ctr"/>
            <a:r>
              <a:rPr lang="en-US" sz="2000" b="1" i="1" dirty="0" smtClean="0"/>
              <a:t>Two large infarctions (areas of coagulative necrosis) are seen in this sectioned spleen</a:t>
            </a:r>
            <a:endParaRPr lang="en-US" sz="2000" b="1" i="1" dirty="0"/>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4370" name="Picture 2" descr="http://library.med.utah.edu/WebPath/jpeg1/INFL001.jpg"/>
          <p:cNvPicPr>
            <a:picLocks noChangeAspect="1" noChangeArrowheads="1"/>
          </p:cNvPicPr>
          <p:nvPr/>
        </p:nvPicPr>
        <p:blipFill>
          <a:blip r:embed="rId2" cstate="print"/>
          <a:srcRect/>
          <a:stretch>
            <a:fillRect/>
          </a:stretch>
        </p:blipFill>
        <p:spPr bwMode="auto">
          <a:xfrm>
            <a:off x="571472" y="857232"/>
            <a:ext cx="7858180" cy="4643470"/>
          </a:xfrm>
          <a:prstGeom prst="rect">
            <a:avLst/>
          </a:prstGeom>
          <a:noFill/>
          <a:ln w="28575">
            <a:solidFill>
              <a:schemeClr val="tx1"/>
            </a:solidFill>
          </a:ln>
        </p:spPr>
      </p:pic>
      <p:sp>
        <p:nvSpPr>
          <p:cNvPr id="3" name="Rectangle 2"/>
          <p:cNvSpPr/>
          <p:nvPr/>
        </p:nvSpPr>
        <p:spPr>
          <a:xfrm>
            <a:off x="642910" y="5572140"/>
            <a:ext cx="7572428" cy="1323439"/>
          </a:xfrm>
          <a:prstGeom prst="rect">
            <a:avLst/>
          </a:prstGeom>
        </p:spPr>
        <p:txBody>
          <a:bodyPr wrap="square">
            <a:spAutoFit/>
          </a:bodyPr>
          <a:lstStyle/>
          <a:p>
            <a:pPr algn="ctr"/>
            <a:r>
              <a:rPr lang="en-US" sz="2000" b="1" i="1" dirty="0" smtClean="0"/>
              <a:t>Many nuclei have become pyknotic (shrunken and dark) and have then undergone karyorrhexis (fragmentation) and karyolysis (dissolution). The cytoplasm and cell borders are not recognizable.</a:t>
            </a:r>
            <a:endParaRPr lang="en-US" sz="2000" b="1" i="1" dirty="0"/>
          </a:p>
        </p:txBody>
      </p:sp>
      <p:sp>
        <p:nvSpPr>
          <p:cNvPr id="5" name="Rounded Rectangle 4"/>
          <p:cNvSpPr/>
          <p:nvPr/>
        </p:nvSpPr>
        <p:spPr>
          <a:xfrm>
            <a:off x="571472" y="142852"/>
            <a:ext cx="7858180" cy="571504"/>
          </a:xfrm>
          <a:prstGeom prst="roundRect">
            <a:avLst/>
          </a:prstGeom>
          <a:solidFill>
            <a:srgbClr val="1C72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Coagulative Necrosis of Infarcted Myocardium</a:t>
            </a:r>
            <a:endParaRPr lang="en-US" sz="2400" b="1" i="1" dirty="0"/>
          </a:p>
        </p:txBody>
      </p:sp>
      <p:sp>
        <p:nvSpPr>
          <p:cNvPr id="8" name="TextBox 7"/>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5394" name="Picture 2" descr="http://library.med.utah.edu/WebPath/jpeg5/CV022.jpg"/>
          <p:cNvPicPr>
            <a:picLocks noChangeAspect="1" noChangeArrowheads="1"/>
          </p:cNvPicPr>
          <p:nvPr/>
        </p:nvPicPr>
        <p:blipFill>
          <a:blip r:embed="rId2" cstate="print"/>
          <a:srcRect/>
          <a:stretch>
            <a:fillRect/>
          </a:stretch>
        </p:blipFill>
        <p:spPr bwMode="auto">
          <a:xfrm>
            <a:off x="642910" y="813434"/>
            <a:ext cx="7715304" cy="4982524"/>
          </a:xfrm>
          <a:prstGeom prst="rect">
            <a:avLst/>
          </a:prstGeom>
          <a:noFill/>
          <a:ln w="28575">
            <a:solidFill>
              <a:schemeClr val="tx1"/>
            </a:solidFill>
          </a:ln>
        </p:spPr>
      </p:pic>
      <p:sp>
        <p:nvSpPr>
          <p:cNvPr id="3" name="Rectangle 2"/>
          <p:cNvSpPr/>
          <p:nvPr/>
        </p:nvSpPr>
        <p:spPr>
          <a:xfrm>
            <a:off x="642910" y="5857892"/>
            <a:ext cx="7572428" cy="1015663"/>
          </a:xfrm>
          <a:prstGeom prst="rect">
            <a:avLst/>
          </a:prstGeom>
        </p:spPr>
        <p:txBody>
          <a:bodyPr wrap="square">
            <a:spAutoFit/>
          </a:bodyPr>
          <a:lstStyle/>
          <a:p>
            <a:pPr algn="ctr"/>
            <a:r>
              <a:rPr lang="en-US" sz="2000" b="1" i="1" dirty="0" smtClean="0"/>
              <a:t>The nuclei of the myocardial fibers are being lost. </a:t>
            </a:r>
            <a:br>
              <a:rPr lang="en-US" sz="2000" b="1" i="1" dirty="0" smtClean="0"/>
            </a:br>
            <a:r>
              <a:rPr lang="en-US" sz="2000" b="1" i="1" dirty="0" smtClean="0"/>
              <a:t>The cytoplasm is losing its structure, because no well-defined cross-striations are seen.</a:t>
            </a:r>
            <a:endParaRPr lang="en-US" sz="2000" b="1" i="1" dirty="0"/>
          </a:p>
        </p:txBody>
      </p:sp>
      <p:sp>
        <p:nvSpPr>
          <p:cNvPr id="4" name="Rounded Rectangle 3"/>
          <p:cNvSpPr/>
          <p:nvPr/>
        </p:nvSpPr>
        <p:spPr>
          <a:xfrm>
            <a:off x="571472" y="142852"/>
            <a:ext cx="7858180" cy="571504"/>
          </a:xfrm>
          <a:prstGeom prst="roundRect">
            <a:avLst/>
          </a:prstGeom>
          <a:solidFill>
            <a:srgbClr val="1C72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Coagulative Necrosis of Infarcted Myocardium</a:t>
            </a:r>
            <a:endParaRPr lang="en-US" sz="2400" b="1" i="1" dirty="0"/>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7975" y="2133600"/>
            <a:ext cx="6572296" cy="1214446"/>
          </a:xfrm>
        </p:spPr>
        <p:txBody>
          <a:bodyPr>
            <a:noAutofit/>
          </a:bodyPr>
          <a:lstStyle/>
          <a:p>
            <a:pPr algn="ctr"/>
            <a:r>
              <a:rPr lang="en-US" sz="4400" i="1" dirty="0" smtClean="0">
                <a:solidFill>
                  <a:srgbClr val="00CCFF"/>
                </a:solidFill>
                <a:effectLst>
                  <a:outerShdw blurRad="38100" dist="38100" dir="2700000" algn="tl">
                    <a:srgbClr val="000000">
                      <a:alpha val="43137"/>
                    </a:srgbClr>
                  </a:outerShdw>
                </a:effectLst>
              </a:rPr>
              <a:t>3- </a:t>
            </a:r>
            <a:r>
              <a:rPr lang="en-US" sz="4400" b="1" i="1" dirty="0" smtClean="0">
                <a:solidFill>
                  <a:srgbClr val="00CCFF"/>
                </a:solidFill>
                <a:effectLst>
                  <a:outerShdw blurRad="38100" dist="38100" dir="2700000" algn="tl">
                    <a:srgbClr val="000000">
                      <a:alpha val="43137"/>
                    </a:srgbClr>
                  </a:outerShdw>
                </a:effectLst>
              </a:rPr>
              <a:t>Liquefactive</a:t>
            </a:r>
            <a:r>
              <a:rPr lang="en-US" sz="4400" i="1" dirty="0" smtClean="0">
                <a:solidFill>
                  <a:srgbClr val="00CCFF"/>
                </a:solidFill>
                <a:effectLst>
                  <a:outerShdw blurRad="38100" dist="38100" dir="2700000" algn="tl">
                    <a:srgbClr val="000000">
                      <a:alpha val="43137"/>
                    </a:srgbClr>
                  </a:outerShdw>
                </a:effectLst>
              </a:rPr>
              <a:t> </a:t>
            </a:r>
            <a:r>
              <a:rPr lang="en-US" sz="4400" b="1" i="1" dirty="0" smtClean="0">
                <a:solidFill>
                  <a:srgbClr val="00CCFF"/>
                </a:solidFill>
                <a:effectLst>
                  <a:outerShdw blurRad="38100" dist="38100" dir="2700000" algn="tl">
                    <a:srgbClr val="000000">
                      <a:alpha val="43137"/>
                    </a:srgbClr>
                  </a:outerShdw>
                </a:effectLst>
              </a:rPr>
              <a:t>Necrosis</a:t>
            </a:r>
            <a:r>
              <a:rPr lang="en-US" sz="4400" i="1" dirty="0" smtClean="0">
                <a:solidFill>
                  <a:srgbClr val="00CCFF"/>
                </a:solidFill>
                <a:effectLst>
                  <a:outerShdw blurRad="38100" dist="38100" dir="2700000" algn="tl">
                    <a:srgbClr val="000000">
                      <a:alpha val="43137"/>
                    </a:srgbClr>
                  </a:outerShdw>
                </a:effectLst>
              </a:rPr>
              <a:t>  </a:t>
            </a:r>
            <a:endParaRPr lang="en-US" sz="4400" i="1" dirty="0">
              <a:solidFill>
                <a:srgbClr val="00CCFF"/>
              </a:solidFill>
              <a:effectLst>
                <a:outerShdw blurRad="38100" dist="38100" dir="2700000" algn="tl">
                  <a:srgbClr val="000000">
                    <a:alpha val="43137"/>
                  </a:srgbClr>
                </a:outerShdw>
              </a:effectLst>
            </a:endParaRPr>
          </a:p>
        </p:txBody>
      </p:sp>
      <p:sp>
        <p:nvSpPr>
          <p:cNvPr id="5" name="TextBox 4"/>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3107" name="Picture 3"/>
          <p:cNvPicPr>
            <a:picLocks noChangeAspect="1" noChangeArrowheads="1"/>
          </p:cNvPicPr>
          <p:nvPr/>
        </p:nvPicPr>
        <p:blipFill>
          <a:blip r:embed="rId2" cstate="print"/>
          <a:srcRect/>
          <a:stretch>
            <a:fillRect/>
          </a:stretch>
        </p:blipFill>
        <p:spPr bwMode="auto">
          <a:xfrm>
            <a:off x="642910" y="785794"/>
            <a:ext cx="7572428" cy="4875454"/>
          </a:xfrm>
          <a:prstGeom prst="rect">
            <a:avLst/>
          </a:prstGeom>
          <a:noFill/>
          <a:ln w="9525">
            <a:noFill/>
            <a:miter lim="800000"/>
            <a:headEnd/>
            <a:tailEnd/>
          </a:ln>
          <a:effectLst/>
        </p:spPr>
      </p:pic>
      <p:sp>
        <p:nvSpPr>
          <p:cNvPr id="4" name="Rectangle 3"/>
          <p:cNvSpPr/>
          <p:nvPr/>
        </p:nvSpPr>
        <p:spPr>
          <a:xfrm>
            <a:off x="611560" y="5661248"/>
            <a:ext cx="7572428" cy="1015663"/>
          </a:xfrm>
          <a:prstGeom prst="rect">
            <a:avLst/>
          </a:prstGeom>
        </p:spPr>
        <p:txBody>
          <a:bodyPr wrap="square">
            <a:spAutoFit/>
          </a:bodyPr>
          <a:lstStyle/>
          <a:p>
            <a:pPr algn="ctr"/>
            <a:r>
              <a:rPr lang="en-US" sz="2000" b="1" i="1" dirty="0" smtClean="0"/>
              <a:t>Grossly, the cerebral infarction at the upper right here demonstrates liquefactive necrosis. Eventually, the removal of the dead tissue leaves behind a cavity.</a:t>
            </a:r>
            <a:endParaRPr lang="en-US" sz="2000" b="1" i="1" dirty="0"/>
          </a:p>
        </p:txBody>
      </p:sp>
      <p:sp>
        <p:nvSpPr>
          <p:cNvPr id="5" name="Rounded Rectangle 4"/>
          <p:cNvSpPr/>
          <p:nvPr/>
        </p:nvSpPr>
        <p:spPr>
          <a:xfrm>
            <a:off x="1142976" y="214290"/>
            <a:ext cx="6572296"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Liquefactive Necrosis of the Brain</a:t>
            </a:r>
            <a:endParaRPr lang="en-US" sz="2400" b="1" i="1" dirty="0"/>
          </a:p>
        </p:txBody>
      </p:sp>
      <p:sp>
        <p:nvSpPr>
          <p:cNvPr id="8" name="TextBox 7"/>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4627" name="Picture 2051" descr="http://medstat.med.utah.edu/WebPath/jpeg5/CNS043.jpg"/>
          <p:cNvPicPr>
            <a:picLocks noChangeAspect="1" noChangeArrowheads="1"/>
          </p:cNvPicPr>
          <p:nvPr/>
        </p:nvPicPr>
        <p:blipFill>
          <a:blip r:embed="rId2" cstate="print"/>
          <a:srcRect/>
          <a:stretch>
            <a:fillRect/>
          </a:stretch>
        </p:blipFill>
        <p:spPr bwMode="auto">
          <a:xfrm>
            <a:off x="500034" y="857232"/>
            <a:ext cx="7929618" cy="4857784"/>
          </a:xfrm>
          <a:prstGeom prst="rect">
            <a:avLst/>
          </a:prstGeom>
          <a:noFill/>
          <a:ln w="28575">
            <a:solidFill>
              <a:schemeClr val="tx1"/>
            </a:solidFill>
          </a:ln>
        </p:spPr>
      </p:pic>
      <p:sp>
        <p:nvSpPr>
          <p:cNvPr id="154628" name="Text Box 2052"/>
          <p:cNvSpPr txBox="1">
            <a:spLocks noChangeArrowheads="1"/>
          </p:cNvSpPr>
          <p:nvPr/>
        </p:nvSpPr>
        <p:spPr bwMode="auto">
          <a:xfrm>
            <a:off x="214282" y="5786454"/>
            <a:ext cx="7858180" cy="707886"/>
          </a:xfrm>
          <a:prstGeom prst="rect">
            <a:avLst/>
          </a:prstGeom>
          <a:noFill/>
          <a:ln w="9525">
            <a:noFill/>
            <a:miter lim="800000"/>
            <a:headEnd/>
            <a:tailEnd/>
          </a:ln>
          <a:effectLst/>
        </p:spPr>
        <p:txBody>
          <a:bodyPr wrap="square">
            <a:spAutoFit/>
          </a:bodyPr>
          <a:lstStyle/>
          <a:p>
            <a:pPr algn="ctr"/>
            <a:r>
              <a:rPr lang="en-US" sz="2000" b="1" i="1" dirty="0" smtClean="0"/>
              <a:t>Liquefactive </a:t>
            </a:r>
            <a:r>
              <a:rPr lang="en-US" sz="2000" b="1" i="1" dirty="0"/>
              <a:t>necrosis in brain leads to resolution with cystic spaces. </a:t>
            </a:r>
            <a:r>
              <a:rPr lang="en-US" sz="2000" b="1" i="1" dirty="0" smtClean="0"/>
              <a:t>The necrotic area is found in the upper right quadrant of the visual field.</a:t>
            </a:r>
            <a:endParaRPr lang="en-US" sz="2000" b="1" i="1" dirty="0"/>
          </a:p>
        </p:txBody>
      </p:sp>
      <p:sp>
        <p:nvSpPr>
          <p:cNvPr id="154630" name="Line 2054"/>
          <p:cNvSpPr>
            <a:spLocks noChangeShapeType="1"/>
          </p:cNvSpPr>
          <p:nvPr/>
        </p:nvSpPr>
        <p:spPr bwMode="auto">
          <a:xfrm>
            <a:off x="3200400" y="1828800"/>
            <a:ext cx="228600" cy="228600"/>
          </a:xfrm>
          <a:prstGeom prst="line">
            <a:avLst/>
          </a:prstGeom>
          <a:noFill/>
          <a:ln w="38100">
            <a:solidFill>
              <a:schemeClr val="tx1"/>
            </a:solidFill>
            <a:round/>
            <a:headEnd/>
            <a:tailEnd type="triangle" w="med" len="med"/>
          </a:ln>
          <a:effectLst/>
        </p:spPr>
        <p:txBody>
          <a:bodyPr/>
          <a:lstStyle/>
          <a:p>
            <a:endParaRPr lang="en-US"/>
          </a:p>
        </p:txBody>
      </p:sp>
      <p:sp>
        <p:nvSpPr>
          <p:cNvPr id="154631" name="Line 2055"/>
          <p:cNvSpPr>
            <a:spLocks noChangeShapeType="1"/>
          </p:cNvSpPr>
          <p:nvPr/>
        </p:nvSpPr>
        <p:spPr bwMode="auto">
          <a:xfrm>
            <a:off x="3124200" y="2362200"/>
            <a:ext cx="228600" cy="228600"/>
          </a:xfrm>
          <a:prstGeom prst="line">
            <a:avLst/>
          </a:prstGeom>
          <a:noFill/>
          <a:ln w="38100">
            <a:solidFill>
              <a:schemeClr val="tx1"/>
            </a:solidFill>
            <a:round/>
            <a:headEnd/>
            <a:tailEnd type="triangle" w="med" len="med"/>
          </a:ln>
          <a:effectLst/>
        </p:spPr>
        <p:txBody>
          <a:bodyPr/>
          <a:lstStyle/>
          <a:p>
            <a:endParaRPr lang="en-US"/>
          </a:p>
        </p:txBody>
      </p:sp>
      <p:sp>
        <p:nvSpPr>
          <p:cNvPr id="6" name="Rounded Rectangle 5"/>
          <p:cNvSpPr/>
          <p:nvPr/>
        </p:nvSpPr>
        <p:spPr>
          <a:xfrm>
            <a:off x="1142976" y="214290"/>
            <a:ext cx="6572296"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Liquefactive Necrosis of the Brain</a:t>
            </a:r>
            <a:endParaRPr lang="en-US" sz="2400" b="1" i="1" dirty="0"/>
          </a:p>
        </p:txBody>
      </p:sp>
      <p:sp>
        <p:nvSpPr>
          <p:cNvPr id="9" name="TextBox 8"/>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4" descr="http://extremeliversupport.com/Graphics/lungs_heart_healthy%20cop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20" y="1640929"/>
            <a:ext cx="3278169" cy="3660279"/>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331640" y="260648"/>
            <a:ext cx="6336704" cy="576064"/>
          </a:xfrm>
          <a:prstGeom prst="roundRect">
            <a:avLst/>
          </a:prstGeom>
          <a:solidFill>
            <a:schemeClr val="accent1">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Anatomy of the Respiratory System</a:t>
            </a:r>
            <a:endParaRPr lang="en-US" sz="2400" b="1" i="1" dirty="0">
              <a:effectLst>
                <a:outerShdw blurRad="38100" dist="38100" dir="2700000" algn="tl">
                  <a:srgbClr val="000000">
                    <a:alpha val="43137"/>
                  </a:srgbClr>
                </a:outerShdw>
              </a:effectLst>
            </a:endParaRPr>
          </a:p>
        </p:txBody>
      </p:sp>
      <p:pic>
        <p:nvPicPr>
          <p:cNvPr id="7" name="Picture 6" descr="http://www.jamesdisabilitylaw.com/images/Bronchi_and_Lung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9" y="908720"/>
            <a:ext cx="5252631" cy="554461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2707" name="Picture 3" descr="http://library.med.utah.edu/WebPath/jpeg5/CNS051.jpg"/>
          <p:cNvPicPr>
            <a:picLocks noChangeAspect="1" noChangeArrowheads="1"/>
          </p:cNvPicPr>
          <p:nvPr/>
        </p:nvPicPr>
        <p:blipFill>
          <a:blip r:embed="rId2" cstate="print"/>
          <a:srcRect/>
          <a:stretch>
            <a:fillRect/>
          </a:stretch>
        </p:blipFill>
        <p:spPr bwMode="auto">
          <a:xfrm>
            <a:off x="642910" y="857232"/>
            <a:ext cx="7715304" cy="4857784"/>
          </a:xfrm>
          <a:prstGeom prst="rect">
            <a:avLst/>
          </a:prstGeom>
          <a:noFill/>
          <a:ln w="28575">
            <a:solidFill>
              <a:schemeClr val="tx1"/>
            </a:solidFill>
          </a:ln>
        </p:spPr>
      </p:pic>
      <p:sp>
        <p:nvSpPr>
          <p:cNvPr id="3" name="Rectangle 2"/>
          <p:cNvSpPr/>
          <p:nvPr/>
        </p:nvSpPr>
        <p:spPr>
          <a:xfrm>
            <a:off x="815426" y="5770923"/>
            <a:ext cx="7500990" cy="1015663"/>
          </a:xfrm>
          <a:prstGeom prst="rect">
            <a:avLst/>
          </a:prstGeom>
        </p:spPr>
        <p:txBody>
          <a:bodyPr wrap="square">
            <a:spAutoFit/>
          </a:bodyPr>
          <a:lstStyle/>
          <a:p>
            <a:pPr algn="ctr"/>
            <a:r>
              <a:rPr lang="en-US" sz="2000" b="1" i="1" dirty="0" smtClean="0"/>
              <a:t>This cerebral infarction demonstrates the presence of many macrophages at the right which are cleaning up the lipid debris from the liquefactive necrosis.</a:t>
            </a:r>
            <a:endParaRPr lang="en-US" sz="2000" b="1" i="1" dirty="0"/>
          </a:p>
        </p:txBody>
      </p:sp>
      <p:sp>
        <p:nvSpPr>
          <p:cNvPr id="4" name="Rounded Rectangle 3"/>
          <p:cNvSpPr/>
          <p:nvPr/>
        </p:nvSpPr>
        <p:spPr>
          <a:xfrm>
            <a:off x="1142976" y="285728"/>
            <a:ext cx="6572296" cy="42862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Liquefactive Necrosis of the Brain</a:t>
            </a:r>
            <a:endParaRPr lang="en-US" sz="2400" b="1" i="1" dirty="0"/>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5155" name="Picture 3" descr="http://library.med.utah.edu/WebPath/jpeg5/CNS039.jpg"/>
          <p:cNvPicPr>
            <a:picLocks noChangeAspect="1" noChangeArrowheads="1"/>
          </p:cNvPicPr>
          <p:nvPr/>
        </p:nvPicPr>
        <p:blipFill>
          <a:blip r:embed="rId2" cstate="print"/>
          <a:srcRect/>
          <a:stretch>
            <a:fillRect/>
          </a:stretch>
        </p:blipFill>
        <p:spPr bwMode="auto">
          <a:xfrm>
            <a:off x="500034" y="785794"/>
            <a:ext cx="8001056" cy="4786346"/>
          </a:xfrm>
          <a:prstGeom prst="rect">
            <a:avLst/>
          </a:prstGeom>
          <a:noFill/>
          <a:ln w="28575">
            <a:solidFill>
              <a:schemeClr val="tx1"/>
            </a:solidFill>
          </a:ln>
        </p:spPr>
      </p:pic>
      <p:sp>
        <p:nvSpPr>
          <p:cNvPr id="3" name="Rectangle 2"/>
          <p:cNvSpPr/>
          <p:nvPr/>
        </p:nvSpPr>
        <p:spPr>
          <a:xfrm>
            <a:off x="642910" y="5572140"/>
            <a:ext cx="7715304" cy="1323439"/>
          </a:xfrm>
          <a:prstGeom prst="rect">
            <a:avLst/>
          </a:prstGeom>
        </p:spPr>
        <p:txBody>
          <a:bodyPr wrap="square">
            <a:spAutoFit/>
          </a:bodyPr>
          <a:lstStyle/>
          <a:p>
            <a:pPr algn="ctr"/>
            <a:r>
              <a:rPr lang="en-US" sz="2000" b="1" i="1" dirty="0" smtClean="0"/>
              <a:t>This is the microscopic appearance of a lacunar infarct. Note that it is a cystic space from the resolved liquefactive necrosis. There can be hemosiderin pigment from hemorrhage as well.</a:t>
            </a:r>
            <a:endParaRPr lang="en-US" sz="2000" b="1" i="1" dirty="0"/>
          </a:p>
        </p:txBody>
      </p:sp>
      <p:sp>
        <p:nvSpPr>
          <p:cNvPr id="4" name="Rounded Rectangle 3"/>
          <p:cNvSpPr/>
          <p:nvPr/>
        </p:nvSpPr>
        <p:spPr>
          <a:xfrm>
            <a:off x="1142976" y="285728"/>
            <a:ext cx="6572296" cy="42862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Liquefactive Necrosis of the Brain</a:t>
            </a:r>
            <a:endParaRPr lang="en-US" sz="2400" b="1" i="1" dirty="0"/>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7442" name="Picture 2" descr="http://library.med.utah.edu/WebPath/jpeg4/LIVER057.jpg"/>
          <p:cNvPicPr>
            <a:picLocks noChangeAspect="1" noChangeArrowheads="1"/>
          </p:cNvPicPr>
          <p:nvPr/>
        </p:nvPicPr>
        <p:blipFill>
          <a:blip r:embed="rId2" cstate="print"/>
          <a:srcRect/>
          <a:stretch>
            <a:fillRect/>
          </a:stretch>
        </p:blipFill>
        <p:spPr bwMode="auto">
          <a:xfrm>
            <a:off x="714348" y="747524"/>
            <a:ext cx="7586683" cy="4967472"/>
          </a:xfrm>
          <a:prstGeom prst="rect">
            <a:avLst/>
          </a:prstGeom>
          <a:noFill/>
          <a:ln w="28575">
            <a:solidFill>
              <a:schemeClr val="tx1"/>
            </a:solidFill>
          </a:ln>
        </p:spPr>
      </p:pic>
      <p:sp>
        <p:nvSpPr>
          <p:cNvPr id="3" name="Rounded Rectangle 2"/>
          <p:cNvSpPr/>
          <p:nvPr/>
        </p:nvSpPr>
        <p:spPr>
          <a:xfrm>
            <a:off x="1214414" y="214290"/>
            <a:ext cx="6572296" cy="42862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Liquefactive Necrosis - Liver Abscess</a:t>
            </a:r>
            <a:endParaRPr lang="en-US" sz="2400" b="1" i="1" dirty="0"/>
          </a:p>
        </p:txBody>
      </p:sp>
      <p:sp>
        <p:nvSpPr>
          <p:cNvPr id="4" name="Rectangle 3"/>
          <p:cNvSpPr/>
          <p:nvPr/>
        </p:nvSpPr>
        <p:spPr>
          <a:xfrm>
            <a:off x="714348" y="5842361"/>
            <a:ext cx="7572428" cy="1015663"/>
          </a:xfrm>
          <a:prstGeom prst="rect">
            <a:avLst/>
          </a:prstGeom>
        </p:spPr>
        <p:txBody>
          <a:bodyPr wrap="square">
            <a:spAutoFit/>
          </a:bodyPr>
          <a:lstStyle/>
          <a:p>
            <a:pPr algn="ctr"/>
            <a:r>
              <a:rPr lang="en-US" sz="2000" b="1" i="1" dirty="0" smtClean="0"/>
              <a:t>The liver shows a small abscess here filled with many neutrophils.  This abscess is an example of localized liquefactive necrosis</a:t>
            </a:r>
            <a:endParaRPr lang="en-US" sz="2000" b="1" i="1" dirty="0"/>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514600"/>
            <a:ext cx="6172200" cy="1090618"/>
          </a:xfrm>
        </p:spPr>
        <p:txBody>
          <a:bodyPr>
            <a:normAutofit/>
          </a:bodyPr>
          <a:lstStyle/>
          <a:p>
            <a:pPr algn="ctr"/>
            <a:r>
              <a:rPr lang="en-US" sz="4400" b="1" i="1" dirty="0" smtClean="0">
                <a:solidFill>
                  <a:srgbClr val="00CCFF"/>
                </a:solidFill>
                <a:effectLst>
                  <a:outerShdw blurRad="38100" dist="38100" dir="2700000" algn="tl">
                    <a:srgbClr val="000000">
                      <a:alpha val="43137"/>
                    </a:srgbClr>
                  </a:outerShdw>
                </a:effectLst>
              </a:rPr>
              <a:t>4- Caseous Necrosis  </a:t>
            </a:r>
            <a:endParaRPr lang="en-US" sz="4400" b="1" i="1" dirty="0">
              <a:solidFill>
                <a:srgbClr val="00CCFF"/>
              </a:solidFill>
              <a:effectLst>
                <a:outerShdw blurRad="38100" dist="38100" dir="2700000" algn="tl">
                  <a:srgbClr val="000000">
                    <a:alpha val="43137"/>
                  </a:srgbClr>
                </a:outerShdw>
              </a:effectLst>
            </a:endParaRPr>
          </a:p>
        </p:txBody>
      </p:sp>
      <p:sp>
        <p:nvSpPr>
          <p:cNvPr id="4" name="TextBox 3"/>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4342" name="Picture 5" descr="admintitle"/>
          <p:cNvSpPr>
            <a:spLocks noChangeAspect="1" noChangeArrowheads="1"/>
          </p:cNvSpPr>
          <p:nvPr/>
        </p:nvSpPr>
        <p:spPr bwMode="auto">
          <a:xfrm>
            <a:off x="107950" y="115888"/>
            <a:ext cx="990600" cy="314325"/>
          </a:xfrm>
          <a:prstGeom prst="rect">
            <a:avLst/>
          </a:prstGeom>
          <a:noFill/>
          <a:ln w="9525">
            <a:noFill/>
            <a:miter lim="800000"/>
            <a:headEnd/>
            <a:tailEnd/>
          </a:ln>
        </p:spPr>
        <p:txBody>
          <a:bodyPr/>
          <a:lstStyle/>
          <a:p>
            <a:endParaRPr lang="en-US"/>
          </a:p>
        </p:txBody>
      </p:sp>
      <p:pic>
        <p:nvPicPr>
          <p:cNvPr id="296961" name="Picture 1"/>
          <p:cNvPicPr>
            <a:picLocks noChangeAspect="1" noChangeArrowheads="1"/>
          </p:cNvPicPr>
          <p:nvPr/>
        </p:nvPicPr>
        <p:blipFill>
          <a:blip r:embed="rId3" cstate="print"/>
          <a:srcRect/>
          <a:stretch>
            <a:fillRect/>
          </a:stretch>
        </p:blipFill>
        <p:spPr bwMode="auto">
          <a:xfrm>
            <a:off x="1928794" y="785794"/>
            <a:ext cx="5357850" cy="5091478"/>
          </a:xfrm>
          <a:prstGeom prst="rect">
            <a:avLst/>
          </a:prstGeom>
          <a:noFill/>
          <a:ln w="9525">
            <a:noFill/>
            <a:miter lim="800000"/>
            <a:headEnd/>
            <a:tailEnd/>
          </a:ln>
          <a:effectLst/>
        </p:spPr>
      </p:pic>
      <p:sp>
        <p:nvSpPr>
          <p:cNvPr id="6" name="Rounded Rectangle 5"/>
          <p:cNvSpPr/>
          <p:nvPr/>
        </p:nvSpPr>
        <p:spPr>
          <a:xfrm>
            <a:off x="1142976" y="214290"/>
            <a:ext cx="6929486" cy="500066"/>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Caseous Necrosis of the Lung “ TB. Lung”</a:t>
            </a:r>
            <a:endParaRPr lang="en-US" sz="2400" b="1" i="1" dirty="0"/>
          </a:p>
        </p:txBody>
      </p:sp>
      <p:sp>
        <p:nvSpPr>
          <p:cNvPr id="7" name="Rectangle 6"/>
          <p:cNvSpPr/>
          <p:nvPr/>
        </p:nvSpPr>
        <p:spPr>
          <a:xfrm>
            <a:off x="1043608" y="5949280"/>
            <a:ext cx="7143800" cy="707886"/>
          </a:xfrm>
          <a:prstGeom prst="rect">
            <a:avLst/>
          </a:prstGeom>
        </p:spPr>
        <p:txBody>
          <a:bodyPr wrap="square">
            <a:spAutoFit/>
          </a:bodyPr>
          <a:lstStyle/>
          <a:p>
            <a:pPr algn="ctr"/>
            <a:r>
              <a:rPr lang="en-US" sz="2000" b="1" i="1" dirty="0" smtClean="0"/>
              <a:t>Tuberculosis of the lung, with a large area of caseous necrosis containing yellow-white and cheesy debris</a:t>
            </a:r>
            <a:endParaRPr lang="en-US" sz="2000" b="1" i="1" dirty="0"/>
          </a:p>
        </p:txBody>
      </p:sp>
      <p:sp>
        <p:nvSpPr>
          <p:cNvPr id="10" name="TextBox 9"/>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1" name="TextBox 10"/>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عنصر نائب للمحتوى 2"/>
          <p:cNvSpPr>
            <a:spLocks noGrp="1"/>
          </p:cNvSpPr>
          <p:nvPr>
            <p:ph sz="quarter" idx="1"/>
          </p:nvPr>
        </p:nvSpPr>
        <p:spPr>
          <a:xfrm>
            <a:off x="214282" y="5786454"/>
            <a:ext cx="8001056" cy="1000108"/>
          </a:xfrm>
        </p:spPr>
        <p:txBody>
          <a:bodyPr>
            <a:noAutofit/>
          </a:bodyPr>
          <a:lstStyle/>
          <a:p>
            <a:pPr marL="0" indent="0" algn="ctr">
              <a:buNone/>
            </a:pPr>
            <a:r>
              <a:rPr lang="en-US" sz="2000" b="1" i="1" dirty="0" smtClean="0"/>
              <a:t>Multiple caseating granulomas with giant cells and caseous necrosis. Note preserved alveolar spaces at the margins of the field. </a:t>
            </a:r>
            <a:endParaRPr lang="ar-SA" sz="2000" b="1" i="1" dirty="0"/>
          </a:p>
        </p:txBody>
      </p:sp>
      <p:sp>
        <p:nvSpPr>
          <p:cNvPr id="9" name="Rounded Rectangle 8"/>
          <p:cNvSpPr/>
          <p:nvPr/>
        </p:nvSpPr>
        <p:spPr>
          <a:xfrm>
            <a:off x="642910" y="214290"/>
            <a:ext cx="7858180" cy="428628"/>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en-GB" sz="2400" b="1" i="1" dirty="0" smtClean="0">
                <a:effectLst>
                  <a:outerShdw blurRad="38100" dist="38100" dir="2700000" algn="tl">
                    <a:srgbClr val="000000">
                      <a:alpha val="43137"/>
                    </a:srgbClr>
                  </a:outerShdw>
                </a:effectLst>
              </a:rPr>
              <a:t>T.B. Granuloma with Central </a:t>
            </a:r>
            <a:r>
              <a:rPr lang="en-GB" sz="2400" b="1" i="1" dirty="0" err="1" smtClean="0">
                <a:effectLst>
                  <a:outerShdw blurRad="38100" dist="38100" dir="2700000" algn="tl">
                    <a:srgbClr val="000000">
                      <a:alpha val="43137"/>
                    </a:srgbClr>
                  </a:outerShdw>
                </a:effectLst>
              </a:rPr>
              <a:t>Caseous</a:t>
            </a:r>
            <a:r>
              <a:rPr lang="en-GB" sz="2400" b="1" i="1" dirty="0" smtClean="0">
                <a:effectLst>
                  <a:outerShdw blurRad="38100" dist="38100" dir="2700000" algn="tl">
                    <a:srgbClr val="000000">
                      <a:alpha val="43137"/>
                    </a:srgbClr>
                  </a:outerShdw>
                </a:effectLst>
              </a:rPr>
              <a:t> Necrosis</a:t>
            </a:r>
            <a:endParaRPr lang="ar-SA" sz="2400" b="1" i="1" dirty="0">
              <a:effectLst>
                <a:outerShdw blurRad="38100" dist="38100" dir="2700000" algn="tl">
                  <a:srgbClr val="000000">
                    <a:alpha val="43137"/>
                  </a:srgbClr>
                </a:outerShdw>
              </a:effectLst>
            </a:endParaRPr>
          </a:p>
        </p:txBody>
      </p:sp>
      <p:pic>
        <p:nvPicPr>
          <p:cNvPr id="307202" name="Picture 2" descr="http://oac.med.jhmi.edu/pathconcepts/Images/Lung/162A/main.jpg"/>
          <p:cNvPicPr>
            <a:picLocks noChangeAspect="1" noChangeArrowheads="1"/>
          </p:cNvPicPr>
          <p:nvPr/>
        </p:nvPicPr>
        <p:blipFill>
          <a:blip r:embed="rId2" cstate="print"/>
          <a:srcRect/>
          <a:stretch>
            <a:fillRect/>
          </a:stretch>
        </p:blipFill>
        <p:spPr bwMode="auto">
          <a:xfrm>
            <a:off x="714348" y="785794"/>
            <a:ext cx="7643866" cy="4929222"/>
          </a:xfrm>
          <a:prstGeom prst="rect">
            <a:avLst/>
          </a:prstGeom>
          <a:noFill/>
          <a:ln w="28575">
            <a:solidFill>
              <a:schemeClr val="tx1"/>
            </a:solidFill>
          </a:ln>
        </p:spPr>
      </p:pic>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37618930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1604" y="2667000"/>
            <a:ext cx="6643734" cy="1571636"/>
          </a:xfrm>
        </p:spPr>
        <p:txBody>
          <a:bodyPr>
            <a:noAutofit/>
          </a:bodyPr>
          <a:lstStyle/>
          <a:p>
            <a:pPr algn="ctr"/>
            <a:r>
              <a:rPr lang="en-US" sz="4400" b="1" i="1" dirty="0" smtClean="0">
                <a:solidFill>
                  <a:srgbClr val="00CCFF"/>
                </a:solidFill>
                <a:effectLst>
                  <a:outerShdw blurRad="38100" dist="38100" dir="2700000" algn="tl">
                    <a:srgbClr val="000000">
                      <a:alpha val="43137"/>
                    </a:srgbClr>
                  </a:outerShdw>
                </a:effectLst>
              </a:rPr>
              <a:t>5 – Fibrinoid Necrosis </a:t>
            </a:r>
            <a:br>
              <a:rPr lang="en-US" sz="4400" b="1" i="1" dirty="0" smtClean="0">
                <a:solidFill>
                  <a:srgbClr val="00CCFF"/>
                </a:solidFill>
                <a:effectLst>
                  <a:outerShdw blurRad="38100" dist="38100" dir="2700000" algn="tl">
                    <a:srgbClr val="000000">
                      <a:alpha val="43137"/>
                    </a:srgbClr>
                  </a:outerShdw>
                </a:effectLst>
              </a:rPr>
            </a:br>
            <a:r>
              <a:rPr lang="en-US" sz="4400" b="1" i="1" dirty="0" smtClean="0">
                <a:solidFill>
                  <a:srgbClr val="00CCFF"/>
                </a:solidFill>
                <a:effectLst>
                  <a:outerShdw blurRad="38100" dist="38100" dir="2700000" algn="tl">
                    <a:srgbClr val="000000">
                      <a:alpha val="43137"/>
                    </a:srgbClr>
                  </a:outerShdw>
                </a:effectLst>
              </a:rPr>
              <a:t> </a:t>
            </a:r>
            <a:endParaRPr lang="en-US" sz="4400" b="1" i="1" dirty="0">
              <a:solidFill>
                <a:srgbClr val="00CCFF"/>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6178" name="Picture 2" descr="http://o.quizlet.com/i/4N95O6evsSSTW9s0mDm6ZA_m.jpg"/>
          <p:cNvPicPr>
            <a:picLocks noChangeAspect="1" noChangeArrowheads="1"/>
          </p:cNvPicPr>
          <p:nvPr/>
        </p:nvPicPr>
        <p:blipFill>
          <a:blip r:embed="rId2" cstate="print"/>
          <a:srcRect/>
          <a:stretch>
            <a:fillRect/>
          </a:stretch>
        </p:blipFill>
        <p:spPr bwMode="auto">
          <a:xfrm>
            <a:off x="714348" y="928670"/>
            <a:ext cx="7572428" cy="4660570"/>
          </a:xfrm>
          <a:prstGeom prst="rect">
            <a:avLst/>
          </a:prstGeom>
          <a:noFill/>
          <a:ln w="28575">
            <a:solidFill>
              <a:schemeClr val="tx1"/>
            </a:solidFill>
          </a:ln>
        </p:spPr>
      </p:pic>
      <p:sp>
        <p:nvSpPr>
          <p:cNvPr id="4" name="Rectangle 3"/>
          <p:cNvSpPr/>
          <p:nvPr/>
        </p:nvSpPr>
        <p:spPr>
          <a:xfrm>
            <a:off x="1285852" y="5661248"/>
            <a:ext cx="6029348" cy="1015663"/>
          </a:xfrm>
          <a:prstGeom prst="rect">
            <a:avLst/>
          </a:prstGeom>
        </p:spPr>
        <p:txBody>
          <a:bodyPr wrap="square">
            <a:spAutoFit/>
          </a:bodyPr>
          <a:lstStyle/>
          <a:p>
            <a:pPr algn="ctr"/>
            <a:r>
              <a:rPr lang="en-US" sz="2000" b="1" i="1" dirty="0" smtClean="0"/>
              <a:t>Fibrinoid necrosis in an artery. The wall of the artery shows a circumferential bright pink area of necrosis with inflammation (neutrophils with dark nuclei).</a:t>
            </a:r>
            <a:endParaRPr lang="en-US" sz="2000" b="1" i="1" dirty="0"/>
          </a:p>
        </p:txBody>
      </p:sp>
      <p:sp>
        <p:nvSpPr>
          <p:cNvPr id="5" name="Rounded Rectangle 4"/>
          <p:cNvSpPr/>
          <p:nvPr/>
        </p:nvSpPr>
        <p:spPr>
          <a:xfrm>
            <a:off x="1285852" y="285728"/>
            <a:ext cx="6500858" cy="500066"/>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Fibrinoid Necrosis of an Artery - HPF</a:t>
            </a:r>
            <a:endParaRPr lang="en-US" sz="2400" b="1" i="1" dirty="0"/>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209800"/>
            <a:ext cx="5357834" cy="1857388"/>
          </a:xfrm>
          <a:noFill/>
        </p:spPr>
        <p:txBody>
          <a:bodyPr>
            <a:noAutofit/>
          </a:bodyPr>
          <a:lstStyle/>
          <a:p>
            <a:pPr algn="ctr"/>
            <a:r>
              <a:rPr lang="en-US" sz="4400" b="1" i="1" dirty="0" smtClean="0">
                <a:solidFill>
                  <a:srgbClr val="00CCFF"/>
                </a:solidFill>
                <a:effectLst>
                  <a:outerShdw blurRad="38100" dist="38100" dir="2700000" algn="tl">
                    <a:srgbClr val="000000">
                      <a:alpha val="43137"/>
                    </a:srgbClr>
                  </a:outerShdw>
                </a:effectLst>
              </a:rPr>
              <a:t>6 – Fat Necrosis </a:t>
            </a:r>
            <a:br>
              <a:rPr lang="en-US" sz="4400" b="1" i="1" dirty="0" smtClean="0">
                <a:solidFill>
                  <a:srgbClr val="00CCFF"/>
                </a:solidFill>
                <a:effectLst>
                  <a:outerShdw blurRad="38100" dist="38100" dir="2700000" algn="tl">
                    <a:srgbClr val="000000">
                      <a:alpha val="43137"/>
                    </a:srgbClr>
                  </a:outerShdw>
                </a:effectLst>
              </a:rPr>
            </a:br>
            <a:r>
              <a:rPr lang="en-US" sz="4400" b="1" i="1" dirty="0" smtClean="0">
                <a:solidFill>
                  <a:srgbClr val="00CCFF"/>
                </a:solidFill>
                <a:effectLst>
                  <a:outerShdw blurRad="38100" dist="38100" dir="2700000" algn="tl">
                    <a:srgbClr val="000000">
                      <a:alpha val="43137"/>
                    </a:srgbClr>
                  </a:outerShdw>
                </a:effectLst>
              </a:rPr>
              <a:t> </a:t>
            </a:r>
            <a:endParaRPr lang="en-US" sz="4400" b="1" i="1" dirty="0">
              <a:solidFill>
                <a:srgbClr val="00CCFF"/>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8226" name="Picture 2" descr="http://o.quizlet.com/i/gS94MLdg5c9MvNcj2Csv5w_m.jpg"/>
          <p:cNvPicPr>
            <a:picLocks noChangeAspect="1" noChangeArrowheads="1"/>
          </p:cNvPicPr>
          <p:nvPr/>
        </p:nvPicPr>
        <p:blipFill>
          <a:blip r:embed="rId2" cstate="print"/>
          <a:srcRect/>
          <a:stretch>
            <a:fillRect/>
          </a:stretch>
        </p:blipFill>
        <p:spPr bwMode="auto">
          <a:xfrm>
            <a:off x="857224" y="1000108"/>
            <a:ext cx="7358114" cy="4762534"/>
          </a:xfrm>
          <a:prstGeom prst="rect">
            <a:avLst/>
          </a:prstGeom>
          <a:noFill/>
          <a:ln w="28575">
            <a:solidFill>
              <a:schemeClr val="tx1"/>
            </a:solidFill>
          </a:ln>
        </p:spPr>
      </p:pic>
      <p:sp>
        <p:nvSpPr>
          <p:cNvPr id="4" name="Rectangle 3"/>
          <p:cNvSpPr/>
          <p:nvPr/>
        </p:nvSpPr>
        <p:spPr>
          <a:xfrm>
            <a:off x="990600" y="5770923"/>
            <a:ext cx="7072338" cy="1015663"/>
          </a:xfrm>
          <a:prstGeom prst="rect">
            <a:avLst/>
          </a:prstGeom>
        </p:spPr>
        <p:txBody>
          <a:bodyPr wrap="square">
            <a:spAutoFit/>
          </a:bodyPr>
          <a:lstStyle/>
          <a:p>
            <a:pPr algn="ctr"/>
            <a:r>
              <a:rPr lang="en-US" sz="2000" b="1" i="1" dirty="0" smtClean="0"/>
              <a:t>The areas of white chalky deposits represent foci of fat necrosis with calcium soap formation (saponification) at sites of lipid breakdown in the mesentery</a:t>
            </a:r>
            <a:endParaRPr lang="en-US" sz="2000" b="1" i="1" dirty="0"/>
          </a:p>
        </p:txBody>
      </p:sp>
      <p:sp>
        <p:nvSpPr>
          <p:cNvPr id="5" name="Rounded Rectangle 4"/>
          <p:cNvSpPr/>
          <p:nvPr/>
        </p:nvSpPr>
        <p:spPr>
          <a:xfrm>
            <a:off x="1428728" y="285728"/>
            <a:ext cx="5786478" cy="50006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Fat Necrosis in the Mesentery</a:t>
            </a:r>
            <a:endParaRPr lang="en-US" sz="2400" b="1" i="1" dirty="0"/>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ext Placeholder 3"/>
          <p:cNvSpPr>
            <a:spLocks noGrp="1"/>
          </p:cNvSpPr>
          <p:nvPr>
            <p:ph type="body" sz="half" idx="1"/>
          </p:nvPr>
        </p:nvSpPr>
        <p:spPr>
          <a:xfrm>
            <a:off x="685800" y="5715016"/>
            <a:ext cx="7696200" cy="1045896"/>
          </a:xfrm>
        </p:spPr>
        <p:txBody>
          <a:bodyPr>
            <a:noAutofit/>
          </a:bodyPr>
          <a:lstStyle/>
          <a:p>
            <a:pPr algn="ctr">
              <a:buNone/>
            </a:pPr>
            <a:r>
              <a:rPr lang="en-US" sz="2000" b="1" i="1" dirty="0" smtClean="0"/>
              <a:t>Microscopic section of normal lung showing:</a:t>
            </a:r>
          </a:p>
          <a:p>
            <a:pPr algn="ctr">
              <a:buNone/>
            </a:pPr>
            <a:r>
              <a:rPr lang="en-US" sz="2000" b="1" i="1" dirty="0" smtClean="0"/>
              <a:t> terminal bronchiole (T) , respiratory bronchiole (R), alveolar duct (AD), alveolar sac (AS), and alveoli (A).</a:t>
            </a:r>
            <a:endParaRPr lang="en-US" sz="2000" b="1" i="1" dirty="0"/>
          </a:p>
        </p:txBody>
      </p:sp>
      <p:pic>
        <p:nvPicPr>
          <p:cNvPr id="6" name="Picture 2" descr="http://www.meddean.luc.edu/lumen/bbs/p/pulpathi/pulpath8.jpeg"/>
          <p:cNvPicPr>
            <a:picLocks noChangeAspect="1" noChangeArrowheads="1"/>
          </p:cNvPicPr>
          <p:nvPr/>
        </p:nvPicPr>
        <p:blipFill>
          <a:blip r:embed="rId2" cstate="print"/>
          <a:srcRect l="5607" r="5607"/>
          <a:stretch>
            <a:fillRect/>
          </a:stretch>
        </p:blipFill>
        <p:spPr bwMode="auto">
          <a:xfrm>
            <a:off x="395536" y="1142984"/>
            <a:ext cx="8319868" cy="4590272"/>
          </a:xfrm>
          <a:prstGeom prst="rect">
            <a:avLst/>
          </a:prstGeom>
          <a:noFill/>
          <a:ln w="28575">
            <a:solidFill>
              <a:schemeClr val="tx1"/>
            </a:solidFill>
          </a:ln>
        </p:spPr>
      </p:pic>
      <p:sp>
        <p:nvSpPr>
          <p:cNvPr id="8" name="Rounded Rectangle 7"/>
          <p:cNvSpPr/>
          <p:nvPr/>
        </p:nvSpPr>
        <p:spPr>
          <a:xfrm>
            <a:off x="357158" y="214290"/>
            <a:ext cx="8286808" cy="785818"/>
          </a:xfrm>
          <a:prstGeom prst="roundRect">
            <a:avLst/>
          </a:prstGeom>
          <a:solidFill>
            <a:schemeClr val="accent1">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Normal Histology of the Lung </a:t>
            </a:r>
          </a:p>
          <a:p>
            <a:pPr algn="ctr"/>
            <a:r>
              <a:rPr lang="en-US" sz="2400" b="1" i="1" dirty="0" smtClean="0">
                <a:effectLst>
                  <a:outerShdw blurRad="38100" dist="38100" dir="2700000" algn="tl">
                    <a:srgbClr val="000000">
                      <a:alpha val="43137"/>
                    </a:srgbClr>
                  </a:outerShdw>
                </a:effectLst>
              </a:rPr>
              <a:t>(Bronchiole, alveolar duct and alveoli)</a:t>
            </a:r>
            <a:endParaRPr lang="en-US" sz="2400" b="1" i="1" dirty="0">
              <a:effectLst>
                <a:outerShdw blurRad="38100" dist="38100" dir="2700000" algn="tl">
                  <a:srgbClr val="000000">
                    <a:alpha val="43137"/>
                  </a:srgbClr>
                </a:outerShdw>
              </a:effectLst>
            </a:endParaRPr>
          </a:p>
        </p:txBody>
      </p:sp>
      <p:sp>
        <p:nvSpPr>
          <p:cNvPr id="10" name="TextBox 9"/>
          <p:cNvSpPr txBox="1"/>
          <p:nvPr/>
        </p:nvSpPr>
        <p:spPr>
          <a:xfrm>
            <a:off x="928662" y="2130974"/>
            <a:ext cx="428628" cy="461665"/>
          </a:xfrm>
          <a:prstGeom prst="rect">
            <a:avLst/>
          </a:prstGeom>
          <a:noFill/>
        </p:spPr>
        <p:txBody>
          <a:bodyPr wrap="square" rtlCol="0">
            <a:spAutoFit/>
          </a:bodyPr>
          <a:lstStyle/>
          <a:p>
            <a:r>
              <a:rPr lang="en-US" sz="2400" b="1" i="1" dirty="0" smtClean="0"/>
              <a:t>T</a:t>
            </a:r>
            <a:endParaRPr lang="en-US" sz="2400" b="1" i="1" dirty="0"/>
          </a:p>
        </p:txBody>
      </p:sp>
      <p:sp>
        <p:nvSpPr>
          <p:cNvPr id="11" name="TextBox 10"/>
          <p:cNvSpPr txBox="1"/>
          <p:nvPr/>
        </p:nvSpPr>
        <p:spPr>
          <a:xfrm>
            <a:off x="1588356" y="3851871"/>
            <a:ext cx="429926" cy="461665"/>
          </a:xfrm>
          <a:prstGeom prst="rect">
            <a:avLst/>
          </a:prstGeom>
          <a:noFill/>
        </p:spPr>
        <p:txBody>
          <a:bodyPr wrap="none" rtlCol="0">
            <a:spAutoFit/>
          </a:bodyPr>
          <a:lstStyle/>
          <a:p>
            <a:r>
              <a:rPr lang="en-US" sz="2400" b="1" i="1" dirty="0" smtClean="0"/>
              <a:t>R</a:t>
            </a:r>
            <a:endParaRPr lang="en-US" sz="2400" b="1" i="1" dirty="0"/>
          </a:p>
        </p:txBody>
      </p:sp>
      <p:sp>
        <p:nvSpPr>
          <p:cNvPr id="12" name="TextBox 11"/>
          <p:cNvSpPr txBox="1"/>
          <p:nvPr/>
        </p:nvSpPr>
        <p:spPr>
          <a:xfrm>
            <a:off x="2944038" y="2857496"/>
            <a:ext cx="429926" cy="461665"/>
          </a:xfrm>
          <a:prstGeom prst="rect">
            <a:avLst/>
          </a:prstGeom>
          <a:noFill/>
        </p:spPr>
        <p:txBody>
          <a:bodyPr wrap="none" rtlCol="0">
            <a:spAutoFit/>
          </a:bodyPr>
          <a:lstStyle/>
          <a:p>
            <a:r>
              <a:rPr lang="en-US" sz="2400" b="1" i="1" dirty="0" smtClean="0"/>
              <a:t>R</a:t>
            </a:r>
            <a:endParaRPr lang="en-US" sz="2400" b="1" i="1" dirty="0"/>
          </a:p>
        </p:txBody>
      </p:sp>
      <p:sp>
        <p:nvSpPr>
          <p:cNvPr id="13" name="TextBox 12"/>
          <p:cNvSpPr txBox="1"/>
          <p:nvPr/>
        </p:nvSpPr>
        <p:spPr>
          <a:xfrm flipH="1">
            <a:off x="5076056" y="3279932"/>
            <a:ext cx="777267" cy="461665"/>
          </a:xfrm>
          <a:prstGeom prst="rect">
            <a:avLst/>
          </a:prstGeom>
          <a:noFill/>
        </p:spPr>
        <p:txBody>
          <a:bodyPr wrap="square" rtlCol="0">
            <a:spAutoFit/>
          </a:bodyPr>
          <a:lstStyle/>
          <a:p>
            <a:pPr algn="ctr"/>
            <a:r>
              <a:rPr lang="en-US" sz="2400" b="1" i="1" dirty="0" smtClean="0"/>
              <a:t>AD </a:t>
            </a:r>
            <a:endParaRPr lang="en-US" sz="2400" b="1" i="1" dirty="0"/>
          </a:p>
        </p:txBody>
      </p:sp>
      <p:sp>
        <p:nvSpPr>
          <p:cNvPr id="14" name="TextBox 13"/>
          <p:cNvSpPr txBox="1"/>
          <p:nvPr/>
        </p:nvSpPr>
        <p:spPr>
          <a:xfrm>
            <a:off x="6532448" y="3621039"/>
            <a:ext cx="624702" cy="461665"/>
          </a:xfrm>
          <a:prstGeom prst="rect">
            <a:avLst/>
          </a:prstGeom>
          <a:noFill/>
        </p:spPr>
        <p:txBody>
          <a:bodyPr wrap="square" rtlCol="0">
            <a:spAutoFit/>
          </a:bodyPr>
          <a:lstStyle/>
          <a:p>
            <a:pPr algn="ctr"/>
            <a:r>
              <a:rPr lang="en-US" sz="2400" b="1" i="1" dirty="0" smtClean="0"/>
              <a:t>AS</a:t>
            </a:r>
            <a:endParaRPr lang="en-US" sz="2400" b="1" i="1" dirty="0"/>
          </a:p>
        </p:txBody>
      </p:sp>
      <p:sp>
        <p:nvSpPr>
          <p:cNvPr id="15" name="TextBox 14"/>
          <p:cNvSpPr txBox="1"/>
          <p:nvPr/>
        </p:nvSpPr>
        <p:spPr>
          <a:xfrm>
            <a:off x="7628114" y="4530218"/>
            <a:ext cx="357190" cy="461665"/>
          </a:xfrm>
          <a:prstGeom prst="rect">
            <a:avLst/>
          </a:prstGeom>
          <a:noFill/>
        </p:spPr>
        <p:txBody>
          <a:bodyPr wrap="square" rtlCol="0">
            <a:spAutoFit/>
          </a:bodyPr>
          <a:lstStyle/>
          <a:p>
            <a:r>
              <a:rPr lang="en-US" sz="2400" b="1" i="1" dirty="0" smtClean="0"/>
              <a:t>A</a:t>
            </a:r>
            <a:endParaRPr lang="en-US" sz="2400" b="1" i="1" dirty="0"/>
          </a:p>
        </p:txBody>
      </p:sp>
      <p:sp>
        <p:nvSpPr>
          <p:cNvPr id="17" name="TextBox 16"/>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8" name="TextBox 1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42844" y="5929330"/>
            <a:ext cx="8101898" cy="707886"/>
          </a:xfrm>
          <a:prstGeom prst="rect">
            <a:avLst/>
          </a:prstGeom>
        </p:spPr>
        <p:txBody>
          <a:bodyPr wrap="none">
            <a:spAutoFit/>
          </a:bodyPr>
          <a:lstStyle/>
          <a:p>
            <a:pPr algn="ctr"/>
            <a:r>
              <a:rPr lang="en-US" sz="2000" b="1" i="1" dirty="0" smtClean="0"/>
              <a:t>Fat necrosis of the mesentery in a case of acute pancreatitis </a:t>
            </a:r>
          </a:p>
          <a:p>
            <a:pPr algn="ctr"/>
            <a:r>
              <a:rPr lang="en-US" sz="2000" b="1" i="1" dirty="0" smtClean="0"/>
              <a:t>Numerous round white fat necroses</a:t>
            </a:r>
            <a:endParaRPr lang="en-US" sz="2000" b="1" i="1" dirty="0"/>
          </a:p>
        </p:txBody>
      </p:sp>
      <p:pic>
        <p:nvPicPr>
          <p:cNvPr id="311298" name="Picture 2" descr="http://alf3.urz.unibas.ch/pathopic/getpic-img.cfm?id=8529">
            <a:hlinkClick r:id="rId2"/>
          </p:cNvPr>
          <p:cNvPicPr>
            <a:picLocks noChangeAspect="1" noChangeArrowheads="1"/>
          </p:cNvPicPr>
          <p:nvPr/>
        </p:nvPicPr>
        <p:blipFill>
          <a:blip r:embed="rId3" cstate="print"/>
          <a:srcRect/>
          <a:stretch>
            <a:fillRect/>
          </a:stretch>
        </p:blipFill>
        <p:spPr bwMode="auto">
          <a:xfrm>
            <a:off x="642910" y="928670"/>
            <a:ext cx="7500990" cy="4862529"/>
          </a:xfrm>
          <a:prstGeom prst="rect">
            <a:avLst/>
          </a:prstGeom>
          <a:noFill/>
          <a:ln w="28575">
            <a:solidFill>
              <a:schemeClr val="tx1"/>
            </a:solidFill>
          </a:ln>
        </p:spPr>
      </p:pic>
      <p:sp>
        <p:nvSpPr>
          <p:cNvPr id="7" name="Rounded Rectangle 6"/>
          <p:cNvSpPr/>
          <p:nvPr/>
        </p:nvSpPr>
        <p:spPr>
          <a:xfrm>
            <a:off x="1428728" y="285728"/>
            <a:ext cx="5786478" cy="50006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Fat Necrosis in the Mesentery</a:t>
            </a:r>
            <a:endParaRPr lang="en-US" sz="2400" b="1" i="1" dirty="0"/>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2324" name="Picture 4" descr="https://mywebspace.wisc.edu/wwolberg/breast/fatnecr.gif"/>
          <p:cNvPicPr>
            <a:picLocks noChangeAspect="1" noChangeArrowheads="1"/>
          </p:cNvPicPr>
          <p:nvPr/>
        </p:nvPicPr>
        <p:blipFill>
          <a:blip r:embed="rId2" cstate="print"/>
          <a:srcRect/>
          <a:stretch>
            <a:fillRect/>
          </a:stretch>
        </p:blipFill>
        <p:spPr bwMode="auto">
          <a:xfrm>
            <a:off x="785786" y="928671"/>
            <a:ext cx="7358114" cy="4714907"/>
          </a:xfrm>
          <a:prstGeom prst="rect">
            <a:avLst/>
          </a:prstGeom>
          <a:noFill/>
          <a:ln w="28575">
            <a:solidFill>
              <a:schemeClr val="tx1"/>
            </a:solidFill>
          </a:ln>
        </p:spPr>
      </p:pic>
      <p:sp>
        <p:nvSpPr>
          <p:cNvPr id="5" name="Rounded Rectangle 4"/>
          <p:cNvSpPr/>
          <p:nvPr/>
        </p:nvSpPr>
        <p:spPr>
          <a:xfrm>
            <a:off x="1714480" y="285728"/>
            <a:ext cx="5786478" cy="50006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Fat Necrosis – Histopathology</a:t>
            </a:r>
            <a:endParaRPr lang="en-US" sz="2400" b="1" i="1" dirty="0"/>
          </a:p>
        </p:txBody>
      </p:sp>
      <p:sp>
        <p:nvSpPr>
          <p:cNvPr id="6" name="Rectangle 5"/>
          <p:cNvSpPr/>
          <p:nvPr/>
        </p:nvSpPr>
        <p:spPr>
          <a:xfrm>
            <a:off x="895296" y="5643578"/>
            <a:ext cx="7248604" cy="1015663"/>
          </a:xfrm>
          <a:prstGeom prst="rect">
            <a:avLst/>
          </a:prstGeom>
        </p:spPr>
        <p:txBody>
          <a:bodyPr wrap="square">
            <a:spAutoFit/>
          </a:bodyPr>
          <a:lstStyle/>
          <a:p>
            <a:pPr algn="ctr"/>
            <a:r>
              <a:rPr lang="en-US" sz="2000" b="1" i="1" dirty="0" smtClean="0"/>
              <a:t>The necrotic fat cells have vague cellular outlines, have lost their peripheral nuclei, and their cytoplasm has become a pink amorphous mass of necrotic material</a:t>
            </a:r>
            <a:endParaRPr lang="en-US" sz="2000" dirty="0"/>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9490" name="Picture 2" descr="http://library.med.utah.edu/WebPath/jpeg4/GI104.jpg"/>
          <p:cNvPicPr>
            <a:picLocks noChangeAspect="1" noChangeArrowheads="1"/>
          </p:cNvPicPr>
          <p:nvPr/>
        </p:nvPicPr>
        <p:blipFill>
          <a:blip r:embed="rId2" cstate="print"/>
          <a:srcRect/>
          <a:stretch>
            <a:fillRect/>
          </a:stretch>
        </p:blipFill>
        <p:spPr bwMode="auto">
          <a:xfrm>
            <a:off x="571472" y="928669"/>
            <a:ext cx="7729559" cy="4500595"/>
          </a:xfrm>
          <a:prstGeom prst="rect">
            <a:avLst/>
          </a:prstGeom>
          <a:noFill/>
          <a:ln w="28575">
            <a:solidFill>
              <a:schemeClr val="tx1"/>
            </a:solidFill>
          </a:ln>
        </p:spPr>
      </p:pic>
      <p:sp>
        <p:nvSpPr>
          <p:cNvPr id="4" name="Rectangle 3"/>
          <p:cNvSpPr/>
          <p:nvPr/>
        </p:nvSpPr>
        <p:spPr>
          <a:xfrm>
            <a:off x="601682" y="5380696"/>
            <a:ext cx="7786742" cy="1477328"/>
          </a:xfrm>
          <a:prstGeom prst="rect">
            <a:avLst/>
          </a:prstGeom>
        </p:spPr>
        <p:txBody>
          <a:bodyPr wrap="square">
            <a:spAutoFit/>
          </a:bodyPr>
          <a:lstStyle/>
          <a:p>
            <a:pPr algn="ctr"/>
            <a:r>
              <a:rPr lang="en-US" b="1" i="1" dirty="0" smtClean="0"/>
              <a:t>Fat necrosis adjacent to pancreas is seen here. There are some remaining steatocytes at the left which are not necrotic. </a:t>
            </a:r>
            <a:br>
              <a:rPr lang="en-US" b="1" i="1" dirty="0" smtClean="0"/>
            </a:br>
            <a:r>
              <a:rPr lang="en-US" b="1" i="1" dirty="0" smtClean="0"/>
              <a:t>The necrotic fat cells at the right have vague cellular outlines, have lost their peripheral nuclei, and their cytoplasm has become a pink amorphous mass of necrotic material</a:t>
            </a:r>
            <a:endParaRPr lang="en-US" b="1" i="1" dirty="0"/>
          </a:p>
        </p:txBody>
      </p:sp>
      <p:sp>
        <p:nvSpPr>
          <p:cNvPr id="5" name="Rounded Rectangle 4"/>
          <p:cNvSpPr/>
          <p:nvPr/>
        </p:nvSpPr>
        <p:spPr>
          <a:xfrm>
            <a:off x="1714480" y="285728"/>
            <a:ext cx="5786478" cy="50006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Fat Necrosis – Histopathology</a:t>
            </a:r>
            <a:endParaRPr lang="en-US" sz="2400" b="1" i="1" dirty="0"/>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1604" y="2071678"/>
            <a:ext cx="7143800" cy="3429024"/>
          </a:xfrm>
        </p:spPr>
        <p:txBody>
          <a:bodyPr>
            <a:noAutofit/>
          </a:bodyPr>
          <a:lstStyle/>
          <a:p>
            <a:pPr algn="ctr"/>
            <a:r>
              <a:rPr lang="en-US" sz="4400" b="1" i="1" dirty="0" smtClean="0">
                <a:solidFill>
                  <a:srgbClr val="00CCFF"/>
                </a:solidFill>
                <a:effectLst>
                  <a:outerShdw blurRad="38100" dist="38100" dir="2700000" algn="tl">
                    <a:srgbClr val="000000">
                      <a:alpha val="43137"/>
                    </a:srgbClr>
                  </a:outerShdw>
                </a:effectLst>
              </a:rPr>
              <a:t>7 - Dystrophic calcification</a:t>
            </a:r>
            <a:br>
              <a:rPr lang="en-US" sz="4400" b="1" i="1" dirty="0" smtClean="0">
                <a:solidFill>
                  <a:srgbClr val="00CCFF"/>
                </a:solidFill>
                <a:effectLst>
                  <a:outerShdw blurRad="38100" dist="38100" dir="2700000" algn="tl">
                    <a:srgbClr val="000000">
                      <a:alpha val="43137"/>
                    </a:srgbClr>
                  </a:outerShdw>
                </a:effectLst>
              </a:rPr>
            </a:br>
            <a:r>
              <a:rPr lang="en-US" sz="2400" b="1" i="1" dirty="0" smtClean="0">
                <a:solidFill>
                  <a:srgbClr val="00CCFF"/>
                </a:solidFill>
                <a:effectLst>
                  <a:outerShdw blurRad="38100" dist="38100" dir="2700000" algn="tl">
                    <a:srgbClr val="000000">
                      <a:alpha val="43137"/>
                    </a:srgbClr>
                  </a:outerShdw>
                </a:effectLst>
              </a:rPr>
              <a:t> </a:t>
            </a:r>
            <a:r>
              <a:rPr lang="en-US" sz="4400" b="1" i="1" dirty="0" smtClean="0">
                <a:solidFill>
                  <a:srgbClr val="00CCFF"/>
                </a:solidFill>
                <a:effectLst>
                  <a:outerShdw blurRad="38100" dist="38100" dir="2700000" algn="tl">
                    <a:srgbClr val="000000">
                      <a:alpha val="43137"/>
                    </a:srgbClr>
                  </a:outerShdw>
                </a:effectLst>
              </a:rPr>
              <a:t/>
            </a:r>
            <a:br>
              <a:rPr lang="en-US" sz="4400" b="1" i="1" dirty="0" smtClean="0">
                <a:solidFill>
                  <a:srgbClr val="00CCFF"/>
                </a:solidFill>
                <a:effectLst>
                  <a:outerShdw blurRad="38100" dist="38100" dir="2700000" algn="tl">
                    <a:srgbClr val="000000">
                      <a:alpha val="43137"/>
                    </a:srgbClr>
                  </a:outerShdw>
                </a:effectLst>
              </a:rPr>
            </a:br>
            <a:r>
              <a:rPr lang="en-US" sz="4400" b="1" i="1" dirty="0" smtClean="0">
                <a:solidFill>
                  <a:srgbClr val="00CCFF"/>
                </a:solidFill>
                <a:effectLst>
                  <a:outerShdw blurRad="38100" dist="38100" dir="2700000" algn="tl">
                    <a:srgbClr val="000000">
                      <a:alpha val="43137"/>
                    </a:srgbClr>
                  </a:outerShdw>
                </a:effectLst>
              </a:rPr>
              <a:t> </a:t>
            </a:r>
            <a:r>
              <a:rPr lang="en-US" sz="2800" b="1" i="1" dirty="0" smtClean="0">
                <a:solidFill>
                  <a:srgbClr val="00CCFF"/>
                </a:solidFill>
                <a:effectLst>
                  <a:outerShdw blurRad="38100" dist="38100" dir="2700000" algn="tl">
                    <a:srgbClr val="000000">
                      <a:alpha val="43137"/>
                    </a:srgbClr>
                  </a:outerShdw>
                </a:effectLst>
              </a:rPr>
              <a:t>(Aortic valve – Stomach - Skin)</a:t>
            </a:r>
            <a:r>
              <a:rPr lang="en-US" sz="4400" b="1" i="1" dirty="0" smtClean="0">
                <a:solidFill>
                  <a:srgbClr val="00CCFF"/>
                </a:solidFill>
                <a:effectLst>
                  <a:outerShdw blurRad="38100" dist="38100" dir="2700000" algn="tl">
                    <a:srgbClr val="000000">
                      <a:alpha val="43137"/>
                    </a:srgbClr>
                  </a:outerShdw>
                </a:effectLst>
              </a:rPr>
              <a:t/>
            </a:r>
            <a:br>
              <a:rPr lang="en-US" sz="4400" b="1" i="1" dirty="0" smtClean="0">
                <a:solidFill>
                  <a:srgbClr val="00CCFF"/>
                </a:solidFill>
                <a:effectLst>
                  <a:outerShdw blurRad="38100" dist="38100" dir="2700000" algn="tl">
                    <a:srgbClr val="000000">
                      <a:alpha val="43137"/>
                    </a:srgbClr>
                  </a:outerShdw>
                </a:effectLst>
              </a:rPr>
            </a:br>
            <a:endParaRPr lang="en-US" sz="4400" b="1" i="1" dirty="0">
              <a:solidFill>
                <a:srgbClr val="00CCFF"/>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7350" name="Picture 6" descr="calcif-aorta"/>
          <p:cNvPicPr>
            <a:picLocks noGrp="1" noChangeAspect="1" noChangeArrowheads="1"/>
          </p:cNvPicPr>
          <p:nvPr>
            <p:ph/>
          </p:nvPr>
        </p:nvPicPr>
        <p:blipFill>
          <a:blip r:embed="rId3" cstate="print"/>
          <a:stretch>
            <a:fillRect/>
          </a:stretch>
        </p:blipFill>
        <p:spPr>
          <a:xfrm>
            <a:off x="571472" y="785794"/>
            <a:ext cx="7858180" cy="4643470"/>
          </a:xfrm>
          <a:noFill/>
          <a:ln w="28575">
            <a:solidFill>
              <a:schemeClr val="tx1"/>
            </a:solidFill>
          </a:ln>
        </p:spPr>
      </p:pic>
      <p:sp>
        <p:nvSpPr>
          <p:cNvPr id="4" name="Rounded Rectangle 3"/>
          <p:cNvSpPr/>
          <p:nvPr/>
        </p:nvSpPr>
        <p:spPr>
          <a:xfrm>
            <a:off x="1071538" y="142852"/>
            <a:ext cx="6715172" cy="500042"/>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Dystrophic calcification  of Aortic Valve</a:t>
            </a:r>
            <a:endParaRPr lang="en-US" sz="2400" b="1" i="1" dirty="0">
              <a:effectLst>
                <a:outerShdw blurRad="38100" dist="38100" dir="2700000" algn="tl">
                  <a:srgbClr val="000000">
                    <a:alpha val="43137"/>
                  </a:srgbClr>
                </a:outerShdw>
              </a:effectLst>
            </a:endParaRPr>
          </a:p>
        </p:txBody>
      </p:sp>
      <p:sp>
        <p:nvSpPr>
          <p:cNvPr id="5" name="Rectangle 4"/>
          <p:cNvSpPr/>
          <p:nvPr/>
        </p:nvSpPr>
        <p:spPr>
          <a:xfrm>
            <a:off x="500034" y="5380696"/>
            <a:ext cx="7715304" cy="1477328"/>
          </a:xfrm>
          <a:prstGeom prst="rect">
            <a:avLst/>
          </a:prstGeom>
        </p:spPr>
        <p:txBody>
          <a:bodyPr wrap="square">
            <a:spAutoFit/>
          </a:bodyPr>
          <a:lstStyle/>
          <a:p>
            <a:pPr algn="ctr"/>
            <a:r>
              <a:rPr lang="en-US" b="1" i="1" dirty="0" smtClean="0"/>
              <a:t> View looking down onto the unopened aortic valve in a heart with calcific aortic stenosis. It is markedly narrowed (stenosis). The semilunar cusps are thickened and fibrotic, and behind each cusp are irregular masses of piled-up dystrophic calcification</a:t>
            </a:r>
            <a:endParaRPr lang="en-US" b="1" i="1" dirty="0"/>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685800" y="5500702"/>
            <a:ext cx="7315200" cy="1015663"/>
          </a:xfrm>
          <a:prstGeom prst="rect">
            <a:avLst/>
          </a:prstGeom>
        </p:spPr>
        <p:txBody>
          <a:bodyPr wrap="square">
            <a:spAutoFit/>
          </a:bodyPr>
          <a:lstStyle/>
          <a:p>
            <a:pPr algn="ctr"/>
            <a:r>
              <a:rPr lang="en-US" sz="2000" b="1" i="1" dirty="0" smtClean="0"/>
              <a:t>Aortic valve. Fibrosis with some lymphocytes and dystrophic calcification (A) </a:t>
            </a:r>
            <a:r>
              <a:rPr lang="en-US" sz="2000" b="1" i="1" dirty="0" err="1" smtClean="0"/>
              <a:t>hematoxylin</a:t>
            </a:r>
            <a:r>
              <a:rPr lang="en-US" sz="2000" b="1" i="1" dirty="0" smtClean="0"/>
              <a:t> and eosin; 1.25× objective magnification; and </a:t>
            </a:r>
            <a:r>
              <a:rPr lang="en-US" sz="2000" b="1" i="1" dirty="0" err="1" smtClean="0"/>
              <a:t>siderosis</a:t>
            </a:r>
            <a:r>
              <a:rPr lang="en-US" sz="2000" b="1" i="1" dirty="0" smtClean="0"/>
              <a:t> (B) Berlin blue 40× objective magnification</a:t>
            </a:r>
            <a:endParaRPr lang="en-US" sz="2000" b="1" i="1" dirty="0"/>
          </a:p>
        </p:txBody>
      </p:sp>
      <p:sp>
        <p:nvSpPr>
          <p:cNvPr id="5" name="Rounded Rectangle 4"/>
          <p:cNvSpPr/>
          <p:nvPr/>
        </p:nvSpPr>
        <p:spPr>
          <a:xfrm>
            <a:off x="1071538" y="142852"/>
            <a:ext cx="6715172" cy="500042"/>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Dystrophic calcification  of Aortic Valve</a:t>
            </a:r>
            <a:endParaRPr lang="en-US" sz="2400" b="1" i="1" dirty="0">
              <a:effectLst>
                <a:outerShdw blurRad="38100" dist="38100" dir="2700000" algn="tl">
                  <a:srgbClr val="000000">
                    <a:alpha val="43137"/>
                  </a:srgbClr>
                </a:outerShdw>
              </a:effectLst>
            </a:endParaRPr>
          </a:p>
        </p:txBody>
      </p:sp>
      <p:pic>
        <p:nvPicPr>
          <p:cNvPr id="1030" name="Picture 6" descr="Full-size image (83 K)">
            <a:hlinkClick r:id="" tooltip="Full-size image (83 K)"/>
          </p:cNvPr>
          <p:cNvPicPr>
            <a:picLocks noChangeAspect="1" noChangeArrowheads="1"/>
          </p:cNvPicPr>
          <p:nvPr/>
        </p:nvPicPr>
        <p:blipFill>
          <a:blip r:embed="rId2" cstate="print"/>
          <a:srcRect/>
          <a:stretch>
            <a:fillRect/>
          </a:stretch>
        </p:blipFill>
        <p:spPr bwMode="auto">
          <a:xfrm>
            <a:off x="500034" y="857232"/>
            <a:ext cx="8001056" cy="4500594"/>
          </a:xfrm>
          <a:prstGeom prst="rect">
            <a:avLst/>
          </a:prstGeom>
          <a:noFill/>
          <a:ln w="28575">
            <a:solidFill>
              <a:schemeClr val="tx1"/>
            </a:solidFill>
          </a:ln>
        </p:spPr>
      </p:pic>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4130" name="Picture 2" descr="http://library.med.utah.edu/WebPath/jpeg4/GI105.jpg"/>
          <p:cNvPicPr>
            <a:picLocks noChangeAspect="1" noChangeArrowheads="1"/>
          </p:cNvPicPr>
          <p:nvPr/>
        </p:nvPicPr>
        <p:blipFill>
          <a:blip r:embed="rId2" cstate="print"/>
          <a:srcRect/>
          <a:stretch>
            <a:fillRect/>
          </a:stretch>
        </p:blipFill>
        <p:spPr bwMode="auto">
          <a:xfrm>
            <a:off x="642910" y="928670"/>
            <a:ext cx="7715304" cy="4643470"/>
          </a:xfrm>
          <a:prstGeom prst="rect">
            <a:avLst/>
          </a:prstGeom>
          <a:noFill/>
          <a:ln w="28575">
            <a:solidFill>
              <a:schemeClr val="tx1"/>
            </a:solidFill>
          </a:ln>
        </p:spPr>
      </p:pic>
      <p:sp>
        <p:nvSpPr>
          <p:cNvPr id="3" name="Rounded Rectangle 2"/>
          <p:cNvSpPr/>
          <p:nvPr/>
        </p:nvSpPr>
        <p:spPr>
          <a:xfrm>
            <a:off x="1500166" y="214290"/>
            <a:ext cx="6143668" cy="500066"/>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Dystrophic Calcification of Stomach</a:t>
            </a:r>
            <a:endParaRPr lang="en-US" sz="2400" b="1" i="1" dirty="0">
              <a:effectLst>
                <a:outerShdw blurRad="38100" dist="38100" dir="2700000" algn="tl">
                  <a:srgbClr val="000000">
                    <a:alpha val="43137"/>
                  </a:srgbClr>
                </a:outerShdw>
              </a:effectLst>
            </a:endParaRPr>
          </a:p>
        </p:txBody>
      </p:sp>
      <p:sp>
        <p:nvSpPr>
          <p:cNvPr id="4" name="Rectangle 3"/>
          <p:cNvSpPr/>
          <p:nvPr/>
        </p:nvSpPr>
        <p:spPr>
          <a:xfrm>
            <a:off x="990600" y="5657695"/>
            <a:ext cx="7224738" cy="923330"/>
          </a:xfrm>
          <a:prstGeom prst="rect">
            <a:avLst/>
          </a:prstGeom>
        </p:spPr>
        <p:txBody>
          <a:bodyPr wrap="square">
            <a:spAutoFit/>
          </a:bodyPr>
          <a:lstStyle/>
          <a:p>
            <a:pPr algn="ctr"/>
            <a:r>
              <a:rPr lang="en-US" b="1" i="1" dirty="0" smtClean="0"/>
              <a:t>This is a dystrophic calcification in the wall of the stomach. At the far right is an artery with calcification in its wall. There are also irregular bluish-purple deposits of calcium in the submucosa</a:t>
            </a:r>
            <a:endParaRPr lang="en-US" b="1" i="1" dirty="0"/>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0817" name="Picture 1"/>
          <p:cNvPicPr>
            <a:picLocks noChangeAspect="1" noChangeArrowheads="1"/>
          </p:cNvPicPr>
          <p:nvPr/>
        </p:nvPicPr>
        <p:blipFill>
          <a:blip r:embed="rId2" cstate="print"/>
          <a:srcRect/>
          <a:stretch>
            <a:fillRect/>
          </a:stretch>
        </p:blipFill>
        <p:spPr bwMode="auto">
          <a:xfrm>
            <a:off x="857224" y="928671"/>
            <a:ext cx="7429552" cy="4572032"/>
          </a:xfrm>
          <a:prstGeom prst="rect">
            <a:avLst/>
          </a:prstGeom>
          <a:noFill/>
          <a:ln w="28575">
            <a:solidFill>
              <a:schemeClr val="tx1"/>
            </a:solidFill>
            <a:miter lim="800000"/>
            <a:headEnd/>
            <a:tailEnd/>
          </a:ln>
          <a:effectLst/>
        </p:spPr>
      </p:pic>
      <p:sp>
        <p:nvSpPr>
          <p:cNvPr id="5" name="Rounded Rectangle 4"/>
          <p:cNvSpPr/>
          <p:nvPr/>
        </p:nvSpPr>
        <p:spPr>
          <a:xfrm>
            <a:off x="1500166" y="214290"/>
            <a:ext cx="6143668" cy="500066"/>
          </a:xfrm>
          <a:prstGeom prst="roundRect">
            <a:avLst/>
          </a:prstGeom>
          <a:solidFill>
            <a:srgbClr val="0064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Dystrophic Calcification of the Skin</a:t>
            </a:r>
            <a:endParaRPr lang="en-US" sz="2400" b="1" i="1" dirty="0">
              <a:effectLst>
                <a:outerShdw blurRad="38100" dist="38100" dir="2700000" algn="tl">
                  <a:srgbClr val="000000">
                    <a:alpha val="43137"/>
                  </a:srgbClr>
                </a:outerShdw>
              </a:effectLst>
            </a:endParaRPr>
          </a:p>
        </p:txBody>
      </p:sp>
      <p:sp>
        <p:nvSpPr>
          <p:cNvPr id="4" name="Rectangle 3"/>
          <p:cNvSpPr/>
          <p:nvPr/>
        </p:nvSpPr>
        <p:spPr>
          <a:xfrm>
            <a:off x="857224" y="5534585"/>
            <a:ext cx="7358114" cy="1323439"/>
          </a:xfrm>
          <a:prstGeom prst="rect">
            <a:avLst/>
          </a:prstGeom>
        </p:spPr>
        <p:txBody>
          <a:bodyPr wrap="square">
            <a:spAutoFit/>
          </a:bodyPr>
          <a:lstStyle/>
          <a:p>
            <a:pPr algn="ctr"/>
            <a:r>
              <a:rPr lang="en-US" sz="2000" b="1" i="1" dirty="0" smtClean="0"/>
              <a:t>Multiple erythematous hard papules in linear configuration on the extensor aspect of the arm. Within the lesion there were several 2-5 mm white calcifications</a:t>
            </a:r>
            <a:endParaRPr lang="en-US" sz="2000" b="1" i="1" dirty="0"/>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18113" name="Picture 1"/>
          <p:cNvPicPr>
            <a:picLocks noChangeAspect="1" noChangeArrowheads="1"/>
          </p:cNvPicPr>
          <p:nvPr/>
        </p:nvPicPr>
        <p:blipFill>
          <a:blip r:embed="rId3" cstate="print"/>
          <a:srcRect/>
          <a:stretch>
            <a:fillRect/>
          </a:stretch>
        </p:blipFill>
        <p:spPr bwMode="auto">
          <a:xfrm>
            <a:off x="714348" y="857232"/>
            <a:ext cx="7572428" cy="4633931"/>
          </a:xfrm>
          <a:prstGeom prst="rect">
            <a:avLst/>
          </a:prstGeom>
          <a:noFill/>
          <a:ln w="28575">
            <a:solidFill>
              <a:schemeClr val="tx1"/>
            </a:solidFill>
            <a:miter lim="800000"/>
            <a:headEnd/>
            <a:tailEnd/>
          </a:ln>
          <a:effectLst/>
        </p:spPr>
      </p:pic>
      <p:sp>
        <p:nvSpPr>
          <p:cNvPr id="5" name="Rectangle 4"/>
          <p:cNvSpPr/>
          <p:nvPr/>
        </p:nvSpPr>
        <p:spPr>
          <a:xfrm>
            <a:off x="642910" y="5534585"/>
            <a:ext cx="7643866" cy="1323439"/>
          </a:xfrm>
          <a:prstGeom prst="rect">
            <a:avLst/>
          </a:prstGeom>
        </p:spPr>
        <p:txBody>
          <a:bodyPr wrap="square">
            <a:spAutoFit/>
          </a:bodyPr>
          <a:lstStyle/>
          <a:p>
            <a:pPr algn="ctr"/>
            <a:r>
              <a:rPr lang="en-US" sz="2000" b="1" i="1" dirty="0" smtClean="0"/>
              <a:t>Calcifying panniculitis with fibrosis of the subcutaneous connective tissue septae, adjacent inflammation containing plasmocytes and lymphocytes, and a deposit of calcification (arrow). </a:t>
            </a:r>
            <a:endParaRPr lang="en-US" sz="2000" b="1" i="1" dirty="0"/>
          </a:p>
        </p:txBody>
      </p:sp>
      <p:sp>
        <p:nvSpPr>
          <p:cNvPr id="7" name="Right Arrow 6"/>
          <p:cNvSpPr/>
          <p:nvPr/>
        </p:nvSpPr>
        <p:spPr>
          <a:xfrm>
            <a:off x="3857620" y="3286124"/>
            <a:ext cx="857256" cy="35719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500166" y="214290"/>
            <a:ext cx="6143668" cy="500066"/>
          </a:xfrm>
          <a:prstGeom prst="roundRect">
            <a:avLst/>
          </a:prstGeom>
          <a:solidFill>
            <a:srgbClr val="0064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Dystrophic Calcification of the Skin</a:t>
            </a:r>
            <a:endParaRPr lang="en-US" sz="2400" b="1" i="1" dirty="0">
              <a:effectLst>
                <a:outerShdw blurRad="38100" dist="38100" dir="2700000" algn="tl">
                  <a:srgbClr val="000000">
                    <a:alpha val="43137"/>
                  </a:srgbClr>
                </a:outerShdw>
              </a:effectLst>
            </a:endParaRPr>
          </a:p>
        </p:txBody>
      </p:sp>
      <p:sp>
        <p:nvSpPr>
          <p:cNvPr id="10" name="TextBox 9"/>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1" name="TextBox 10"/>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5" descr="8 c"/>
          <p:cNvPicPr>
            <a:picLocks noChangeAspect="1" noChangeArrowheads="1"/>
          </p:cNvPicPr>
          <p:nvPr/>
        </p:nvPicPr>
        <p:blipFill>
          <a:blip r:embed="rId3" cstate="print"/>
          <a:srcRect/>
          <a:stretch>
            <a:fillRect/>
          </a:stretch>
        </p:blipFill>
        <p:spPr bwMode="auto">
          <a:xfrm>
            <a:off x="642910" y="857232"/>
            <a:ext cx="7715304" cy="47863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ounded Rectangle 4"/>
          <p:cNvSpPr/>
          <p:nvPr/>
        </p:nvSpPr>
        <p:spPr>
          <a:xfrm>
            <a:off x="1428728" y="214290"/>
            <a:ext cx="6143668" cy="500066"/>
          </a:xfrm>
          <a:prstGeom prst="roundRect">
            <a:avLst/>
          </a:prstGeom>
          <a:solidFill>
            <a:srgbClr val="0064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Dystrophic Calcification of the Skin</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642910" y="5770923"/>
            <a:ext cx="7500990" cy="1015663"/>
          </a:xfrm>
          <a:prstGeom prst="rect">
            <a:avLst/>
          </a:prstGeom>
        </p:spPr>
        <p:txBody>
          <a:bodyPr wrap="square">
            <a:spAutoFit/>
          </a:bodyPr>
          <a:lstStyle/>
          <a:p>
            <a:pPr algn="ctr"/>
            <a:r>
              <a:rPr lang="en-US" sz="2000" b="1" i="1" dirty="0" smtClean="0"/>
              <a:t>Irregular blue granular deposits of calcium in the dermis surrounded by fibrous tissue and foreign body giant cell reaction</a:t>
            </a:r>
            <a:endParaRPr lang="en-US" sz="2000" b="1" i="1" dirty="0"/>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395536" y="4902408"/>
            <a:ext cx="8280920" cy="1669864"/>
          </a:xfrm>
        </p:spPr>
        <p:txBody>
          <a:bodyPr>
            <a:noAutofit/>
          </a:bodyPr>
          <a:lstStyle/>
          <a:p>
            <a:pPr algn="ctr"/>
            <a:r>
              <a:rPr lang="en-US" sz="2000" b="1" i="1" dirty="0">
                <a:solidFill>
                  <a:schemeClr val="tx1"/>
                </a:solidFill>
                <a:latin typeface="+mn-lt"/>
              </a:rPr>
              <a:t>This view shows a BRONCHIOLE (right) </a:t>
            </a:r>
            <a:r>
              <a:rPr lang="en-US" sz="2000" b="1" i="1" dirty="0" smtClean="0">
                <a:solidFill>
                  <a:schemeClr val="tx1"/>
                </a:solidFill>
                <a:latin typeface="+mn-lt"/>
              </a:rPr>
              <a:t>and Blood Vessel (</a:t>
            </a:r>
            <a:r>
              <a:rPr lang="en-US" sz="2000" b="1" i="1" dirty="0">
                <a:solidFill>
                  <a:schemeClr val="tx1"/>
                </a:solidFill>
                <a:latin typeface="+mn-lt"/>
              </a:rPr>
              <a:t>left) </a:t>
            </a:r>
            <a:r>
              <a:rPr lang="en-US" sz="2000" b="1" i="1" dirty="0" smtClean="0">
                <a:solidFill>
                  <a:schemeClr val="tx1"/>
                </a:solidFill>
                <a:latin typeface="+mn-lt"/>
              </a:rPr>
              <a:t>in </a:t>
            </a:r>
            <a:r>
              <a:rPr lang="en-US" sz="2000" b="1" i="1" dirty="0">
                <a:solidFill>
                  <a:schemeClr val="tx1"/>
                </a:solidFill>
                <a:latin typeface="+mn-lt"/>
              </a:rPr>
              <a:t>cross-section as well as numerous ALVEOLI in </a:t>
            </a:r>
            <a:r>
              <a:rPr lang="en-US" sz="2000" b="1" i="1" dirty="0" smtClean="0">
                <a:solidFill>
                  <a:schemeClr val="tx1"/>
                </a:solidFill>
                <a:latin typeface="+mn-lt"/>
              </a:rPr>
              <a:t> </a:t>
            </a:r>
            <a:r>
              <a:rPr lang="en-US" sz="2000" b="1" i="1" dirty="0">
                <a:solidFill>
                  <a:schemeClr val="tx1"/>
                </a:solidFill>
                <a:latin typeface="+mn-lt"/>
              </a:rPr>
              <a:t>The bronchiole inner membrane is composed of pseudostratified columnar </a:t>
            </a:r>
            <a:r>
              <a:rPr lang="en-US" sz="2000" b="1" i="1" dirty="0" smtClean="0">
                <a:solidFill>
                  <a:schemeClr val="tx1"/>
                </a:solidFill>
                <a:latin typeface="+mn-lt"/>
              </a:rPr>
              <a:t>epithelium. </a:t>
            </a:r>
            <a:br>
              <a:rPr lang="en-US" sz="2000" b="1" i="1" dirty="0" smtClean="0">
                <a:solidFill>
                  <a:schemeClr val="tx1"/>
                </a:solidFill>
                <a:latin typeface="+mn-lt"/>
              </a:rPr>
            </a:br>
            <a:r>
              <a:rPr lang="en-US" sz="2000" b="1" i="1" dirty="0" smtClean="0">
                <a:solidFill>
                  <a:schemeClr val="tx1"/>
                </a:solidFill>
                <a:latin typeface="+mn-lt"/>
              </a:rPr>
              <a:t>Portions </a:t>
            </a:r>
            <a:r>
              <a:rPr lang="en-US" sz="2000" b="1" i="1" dirty="0">
                <a:solidFill>
                  <a:schemeClr val="tx1"/>
                </a:solidFill>
                <a:latin typeface="+mn-lt"/>
              </a:rPr>
              <a:t>of hyaline cartilage rings can also be seen outside of the bronchiole. </a:t>
            </a:r>
          </a:p>
        </p:txBody>
      </p:sp>
      <p:pic>
        <p:nvPicPr>
          <p:cNvPr id="6" name="Picture 4" descr="image 1"/>
          <p:cNvPicPr>
            <a:picLocks noChangeAspect="1" noChangeArrowheads="1"/>
          </p:cNvPicPr>
          <p:nvPr/>
        </p:nvPicPr>
        <p:blipFill>
          <a:blip r:embed="rId2" cstate="print">
            <a:extLst>
              <a:ext uri="{28A0092B-C50C-407E-A947-70E740481C1C}">
                <a14:useLocalDpi xmlns:a14="http://schemas.microsoft.com/office/drawing/2010/main" val="0"/>
              </a:ext>
            </a:extLst>
          </a:blip>
          <a:srcRect t="50" b="50"/>
          <a:stretch>
            <a:fillRect/>
          </a:stretch>
        </p:blipFill>
        <p:spPr bwMode="auto">
          <a:xfrm>
            <a:off x="285720" y="785794"/>
            <a:ext cx="8429684" cy="40719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785786" y="188640"/>
            <a:ext cx="7500990" cy="504056"/>
          </a:xfrm>
          <a:prstGeom prst="roundRect">
            <a:avLst/>
          </a:prstGeom>
          <a:solidFill>
            <a:schemeClr val="accent1">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Normal Histology of the Lungs - Bronchiole </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1" name="TextBox 10"/>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
        <p:nvSpPr>
          <p:cNvPr id="2" name="TextBox 1"/>
          <p:cNvSpPr txBox="1"/>
          <p:nvPr/>
        </p:nvSpPr>
        <p:spPr>
          <a:xfrm>
            <a:off x="1828800" y="1447800"/>
            <a:ext cx="228600" cy="369332"/>
          </a:xfrm>
          <a:prstGeom prst="rect">
            <a:avLst/>
          </a:prstGeom>
          <a:noFill/>
        </p:spPr>
        <p:txBody>
          <a:bodyPr wrap="square" rtlCol="0">
            <a:spAutoFit/>
          </a:bodyPr>
          <a:lstStyle/>
          <a:p>
            <a:r>
              <a:rPr lang="en-US" dirty="0" smtClean="0"/>
              <a:t>B</a:t>
            </a:r>
            <a:endParaRPr lang="en-US" dirty="0"/>
          </a:p>
        </p:txBody>
      </p:sp>
      <p:sp>
        <p:nvSpPr>
          <p:cNvPr id="7" name="TextBox 6"/>
          <p:cNvSpPr txBox="1"/>
          <p:nvPr/>
        </p:nvSpPr>
        <p:spPr>
          <a:xfrm>
            <a:off x="6477000" y="2514600"/>
            <a:ext cx="457200" cy="369332"/>
          </a:xfrm>
          <a:prstGeom prst="rect">
            <a:avLst/>
          </a:prstGeom>
          <a:noFill/>
        </p:spPr>
        <p:txBody>
          <a:bodyPr wrap="square" rtlCol="0">
            <a:spAutoFit/>
          </a:bodyPr>
          <a:lstStyle/>
          <a:p>
            <a:r>
              <a:rPr lang="en-US" dirty="0" smtClean="0"/>
              <a:t>BV</a:t>
            </a:r>
            <a:endParaRPr lang="en-US" dirty="0"/>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71604" y="1928802"/>
            <a:ext cx="6886596" cy="2500330"/>
          </a:xfrm>
        </p:spPr>
        <p:txBody>
          <a:bodyPr>
            <a:normAutofit/>
          </a:bodyPr>
          <a:lstStyle/>
          <a:p>
            <a:pPr algn="ctr"/>
            <a:r>
              <a:rPr lang="en-US" sz="4400" b="1" i="1" dirty="0" smtClean="0">
                <a:solidFill>
                  <a:srgbClr val="00CCFF"/>
                </a:solidFill>
                <a:effectLst>
                  <a:outerShdw blurRad="38100" dist="38100" dir="2700000" algn="tl">
                    <a:srgbClr val="000000">
                      <a:alpha val="43137"/>
                    </a:srgbClr>
                  </a:outerShdw>
                </a:effectLst>
              </a:rPr>
              <a:t>8- Atrophy of the Organs</a:t>
            </a:r>
            <a:br>
              <a:rPr lang="en-US" sz="4400" b="1" i="1" dirty="0" smtClean="0">
                <a:solidFill>
                  <a:srgbClr val="00CCFF"/>
                </a:solidFill>
                <a:effectLst>
                  <a:outerShdw blurRad="38100" dist="38100" dir="2700000" algn="tl">
                    <a:srgbClr val="000000">
                      <a:alpha val="43137"/>
                    </a:srgbClr>
                  </a:outerShdw>
                </a:effectLst>
              </a:rPr>
            </a:br>
            <a:r>
              <a:rPr lang="en-US" sz="2700" b="1" i="1" dirty="0" smtClean="0">
                <a:solidFill>
                  <a:srgbClr val="00CCFF"/>
                </a:solidFill>
                <a:effectLst>
                  <a:outerShdw blurRad="38100" dist="38100" dir="2700000" algn="tl">
                    <a:srgbClr val="000000">
                      <a:alpha val="43137"/>
                    </a:srgbClr>
                  </a:outerShdw>
                </a:effectLst>
              </a:rPr>
              <a:t/>
            </a:r>
            <a:br>
              <a:rPr lang="en-US" sz="2700" b="1" i="1" dirty="0" smtClean="0">
                <a:solidFill>
                  <a:srgbClr val="00CCFF"/>
                </a:solidFill>
                <a:effectLst>
                  <a:outerShdw blurRad="38100" dist="38100" dir="2700000" algn="tl">
                    <a:srgbClr val="000000">
                      <a:alpha val="43137"/>
                    </a:srgbClr>
                  </a:outerShdw>
                </a:effectLst>
              </a:rPr>
            </a:br>
            <a:r>
              <a:rPr lang="en-US" sz="3100" b="1" i="1" dirty="0" smtClean="0">
                <a:solidFill>
                  <a:srgbClr val="00CCFF"/>
                </a:solidFill>
                <a:effectLst>
                  <a:outerShdw blurRad="38100" dist="38100" dir="2700000" algn="tl">
                    <a:srgbClr val="000000">
                      <a:alpha val="43137"/>
                    </a:srgbClr>
                  </a:outerShdw>
                </a:effectLst>
              </a:rPr>
              <a:t>(Brain – Testis)</a:t>
            </a:r>
            <a:endParaRPr lang="en-US" sz="4400" b="1" i="1" dirty="0">
              <a:solidFill>
                <a:srgbClr val="00CCFF"/>
              </a:solidFill>
              <a:effectLst>
                <a:outerShdw blurRad="38100" dist="38100" dir="2700000" algn="tl">
                  <a:srgbClr val="000000">
                    <a:alpha val="43137"/>
                  </a:srgbClr>
                </a:outerShdw>
              </a:effectLst>
            </a:endParaRPr>
          </a:p>
        </p:txBody>
      </p:sp>
      <p:sp>
        <p:nvSpPr>
          <p:cNvPr id="5" name="TextBox 4"/>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5154" name="Picture 2" descr="http://library.med.utah.edu/WebPath/jpeg5/CNS088.jpg"/>
          <p:cNvPicPr>
            <a:picLocks noChangeAspect="1" noChangeArrowheads="1"/>
          </p:cNvPicPr>
          <p:nvPr/>
        </p:nvPicPr>
        <p:blipFill>
          <a:blip r:embed="rId2" cstate="print"/>
          <a:srcRect/>
          <a:stretch>
            <a:fillRect/>
          </a:stretch>
        </p:blipFill>
        <p:spPr bwMode="auto">
          <a:xfrm>
            <a:off x="642910" y="857232"/>
            <a:ext cx="7643866" cy="4643470"/>
          </a:xfrm>
          <a:prstGeom prst="rect">
            <a:avLst/>
          </a:prstGeom>
          <a:noFill/>
          <a:ln w="28575">
            <a:solidFill>
              <a:schemeClr val="tx1"/>
            </a:solidFill>
          </a:ln>
        </p:spPr>
      </p:pic>
      <p:sp>
        <p:nvSpPr>
          <p:cNvPr id="3" name="Rectangle 2"/>
          <p:cNvSpPr/>
          <p:nvPr/>
        </p:nvSpPr>
        <p:spPr>
          <a:xfrm>
            <a:off x="714348" y="5534585"/>
            <a:ext cx="7358114" cy="1015663"/>
          </a:xfrm>
          <a:prstGeom prst="rect">
            <a:avLst/>
          </a:prstGeom>
        </p:spPr>
        <p:txBody>
          <a:bodyPr wrap="square">
            <a:spAutoFit/>
          </a:bodyPr>
          <a:lstStyle/>
          <a:p>
            <a:pPr algn="ctr"/>
            <a:r>
              <a:rPr lang="en-US" sz="2000" b="1" i="1" dirty="0" smtClean="0"/>
              <a:t>This is cerebral atrophy in a patient with Alzheimer disease. The gyri are narrowed and the intervening sulci are widened, particularly pronounced toward the frontal lobe region.</a:t>
            </a:r>
            <a:endParaRPr lang="en-US" sz="2000" b="1" i="1" dirty="0"/>
          </a:p>
        </p:txBody>
      </p:sp>
      <p:sp>
        <p:nvSpPr>
          <p:cNvPr id="4" name="Rounded Rectangle 3"/>
          <p:cNvSpPr/>
          <p:nvPr/>
        </p:nvSpPr>
        <p:spPr>
          <a:xfrm>
            <a:off x="2071670" y="214290"/>
            <a:ext cx="4857784" cy="50006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Atrophy of the Brain</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6868" name="Picture 4" descr="http://www-medlib.med.utah.edu/WebPath/jpeg1/MALE082.jpg"/>
          <p:cNvPicPr>
            <a:picLocks noChangeAspect="1" noChangeArrowheads="1"/>
          </p:cNvPicPr>
          <p:nvPr/>
        </p:nvPicPr>
        <p:blipFill>
          <a:blip r:embed="rId2" cstate="print"/>
          <a:srcRect/>
          <a:stretch>
            <a:fillRect/>
          </a:stretch>
        </p:blipFill>
        <p:spPr bwMode="auto">
          <a:xfrm>
            <a:off x="714348" y="785794"/>
            <a:ext cx="7772400" cy="4929222"/>
          </a:xfrm>
          <a:prstGeom prst="rect">
            <a:avLst/>
          </a:prstGeom>
          <a:noFill/>
          <a:ln w="9525">
            <a:solidFill>
              <a:srgbClr val="FF6600"/>
            </a:solidFill>
            <a:miter lim="800000"/>
            <a:headEnd/>
            <a:tailEnd/>
          </a:ln>
        </p:spPr>
      </p:pic>
      <p:sp>
        <p:nvSpPr>
          <p:cNvPr id="36871" name="Text Box 7"/>
          <p:cNvSpPr txBox="1">
            <a:spLocks noChangeArrowheads="1"/>
          </p:cNvSpPr>
          <p:nvPr/>
        </p:nvSpPr>
        <p:spPr bwMode="auto">
          <a:xfrm>
            <a:off x="857224" y="1000108"/>
            <a:ext cx="1705916" cy="369332"/>
          </a:xfrm>
          <a:prstGeom prst="rect">
            <a:avLst/>
          </a:prstGeom>
          <a:noFill/>
          <a:ln w="9525">
            <a:noFill/>
            <a:miter lim="800000"/>
            <a:headEnd/>
            <a:tailEnd/>
          </a:ln>
          <a:effectLst/>
        </p:spPr>
        <p:txBody>
          <a:bodyPr wrap="none">
            <a:spAutoFit/>
          </a:bodyPr>
          <a:lstStyle/>
          <a:p>
            <a:r>
              <a:rPr lang="en-US" b="0" dirty="0" smtClean="0">
                <a:solidFill>
                  <a:schemeClr val="bg1"/>
                </a:solidFill>
              </a:rPr>
              <a:t>Normal Testis</a:t>
            </a:r>
            <a:endParaRPr lang="en-US" b="0" dirty="0">
              <a:solidFill>
                <a:schemeClr val="bg1"/>
              </a:solidFill>
            </a:endParaRPr>
          </a:p>
        </p:txBody>
      </p:sp>
      <p:sp>
        <p:nvSpPr>
          <p:cNvPr id="7" name="Rectangle 6"/>
          <p:cNvSpPr/>
          <p:nvPr/>
        </p:nvSpPr>
        <p:spPr>
          <a:xfrm>
            <a:off x="571472" y="5935824"/>
            <a:ext cx="7786742" cy="707886"/>
          </a:xfrm>
          <a:prstGeom prst="rect">
            <a:avLst/>
          </a:prstGeom>
        </p:spPr>
        <p:txBody>
          <a:bodyPr wrap="square">
            <a:spAutoFit/>
          </a:bodyPr>
          <a:lstStyle/>
          <a:p>
            <a:pPr algn="ctr"/>
            <a:r>
              <a:rPr lang="en-US" sz="2000" b="1" i="1" dirty="0" smtClean="0"/>
              <a:t>The testis at the left has undergone atrophy and is </a:t>
            </a:r>
          </a:p>
          <a:p>
            <a:pPr algn="ctr"/>
            <a:r>
              <a:rPr lang="en-US" sz="2000" b="1" i="1" dirty="0" smtClean="0"/>
              <a:t>much smaller than the normal testis at the right.</a:t>
            </a:r>
            <a:endParaRPr lang="en-US" sz="2000" b="1" i="1" dirty="0"/>
          </a:p>
        </p:txBody>
      </p:sp>
      <p:sp>
        <p:nvSpPr>
          <p:cNvPr id="8" name="Rounded Rectangle 7"/>
          <p:cNvSpPr/>
          <p:nvPr/>
        </p:nvSpPr>
        <p:spPr>
          <a:xfrm>
            <a:off x="2071670" y="214290"/>
            <a:ext cx="4857784" cy="50006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Atrophy of the Testis</a:t>
            </a:r>
            <a:endParaRPr lang="en-US" sz="2800" b="1" i="1" dirty="0">
              <a:effectLst>
                <a:outerShdw blurRad="38100" dist="38100" dir="2700000" algn="tl">
                  <a:srgbClr val="000000">
                    <a:alpha val="43137"/>
                  </a:srgbClr>
                </a:outerShdw>
              </a:effectLst>
            </a:endParaRPr>
          </a:p>
        </p:txBody>
      </p:sp>
      <p:sp>
        <p:nvSpPr>
          <p:cNvPr id="9" name="TextBox 8"/>
          <p:cNvSpPr txBox="1"/>
          <p:nvPr/>
        </p:nvSpPr>
        <p:spPr>
          <a:xfrm>
            <a:off x="5000628" y="1643050"/>
            <a:ext cx="2143140" cy="369332"/>
          </a:xfrm>
          <a:prstGeom prst="rect">
            <a:avLst/>
          </a:prstGeom>
          <a:noFill/>
          <a:ln>
            <a:noFill/>
          </a:ln>
        </p:spPr>
        <p:txBody>
          <a:bodyPr wrap="square" rtlCol="0">
            <a:spAutoFit/>
          </a:bodyPr>
          <a:lstStyle/>
          <a:p>
            <a:r>
              <a:rPr lang="en-US" dirty="0" smtClean="0">
                <a:solidFill>
                  <a:schemeClr val="bg1"/>
                </a:solidFill>
              </a:rPr>
              <a:t>Atrophied Testis</a:t>
            </a:r>
            <a:endParaRPr lang="en-US" dirty="0">
              <a:solidFill>
                <a:schemeClr val="bg1"/>
              </a:solidFill>
            </a:endParaRPr>
          </a:p>
        </p:txBody>
      </p:sp>
      <p:sp>
        <p:nvSpPr>
          <p:cNvPr id="12" name="TextBox 11"/>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3" name="TextBox 12"/>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
        <p:nvSpPr>
          <p:cNvPr id="2" name="TextBox 1"/>
          <p:cNvSpPr txBox="1"/>
          <p:nvPr/>
        </p:nvSpPr>
        <p:spPr>
          <a:xfrm>
            <a:off x="714348" y="304800"/>
            <a:ext cx="657252" cy="369332"/>
          </a:xfrm>
          <a:prstGeom prst="rect">
            <a:avLst/>
          </a:prstGeom>
          <a:noFill/>
        </p:spPr>
        <p:txBody>
          <a:bodyPr wrap="square" rtlCol="0">
            <a:spAutoFit/>
          </a:bodyPr>
          <a:lstStyle/>
          <a:p>
            <a:r>
              <a:rPr lang="en-US" dirty="0" smtClean="0"/>
              <a:t>Right</a:t>
            </a:r>
            <a:endParaRPr lang="en-US" dirty="0"/>
          </a:p>
        </p:txBody>
      </p:sp>
      <p:sp>
        <p:nvSpPr>
          <p:cNvPr id="10" name="TextBox 9"/>
          <p:cNvSpPr txBox="1"/>
          <p:nvPr/>
        </p:nvSpPr>
        <p:spPr>
          <a:xfrm>
            <a:off x="7848600" y="301481"/>
            <a:ext cx="523924" cy="369332"/>
          </a:xfrm>
          <a:prstGeom prst="rect">
            <a:avLst/>
          </a:prstGeom>
          <a:noFill/>
        </p:spPr>
        <p:txBody>
          <a:bodyPr wrap="square" rtlCol="0">
            <a:spAutoFit/>
          </a:bodyPr>
          <a:lstStyle/>
          <a:p>
            <a:r>
              <a:rPr lang="en-US" dirty="0" smtClean="0"/>
              <a:t>Left</a:t>
            </a:r>
            <a:endParaRPr lang="en-US" dirty="0"/>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1447800"/>
            <a:ext cx="7406640" cy="2000264"/>
          </a:xfrm>
        </p:spPr>
        <p:txBody>
          <a:bodyPr>
            <a:normAutofit/>
          </a:bodyPr>
          <a:lstStyle/>
          <a:p>
            <a:pPr algn="ctr"/>
            <a:r>
              <a:rPr lang="en-US" sz="4400" b="1" i="1" dirty="0" smtClean="0">
                <a:solidFill>
                  <a:srgbClr val="00CCFF"/>
                </a:solidFill>
                <a:effectLst>
                  <a:outerShdw blurRad="38100" dist="38100" dir="2700000" algn="tl">
                    <a:srgbClr val="000000">
                      <a:alpha val="43137"/>
                    </a:srgbClr>
                  </a:outerShdw>
                </a:effectLst>
              </a:rPr>
              <a:t>9 - Left Ventricular Hypertrophy</a:t>
            </a:r>
            <a:endParaRPr lang="en-US" sz="4400" b="1" i="1" dirty="0">
              <a:solidFill>
                <a:srgbClr val="00CCFF"/>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3554" name="Picture 3"/>
          <p:cNvPicPr>
            <a:picLocks noChangeArrowheads="1"/>
          </p:cNvPicPr>
          <p:nvPr/>
        </p:nvPicPr>
        <p:blipFill>
          <a:blip r:embed="rId3" cstate="print"/>
          <a:srcRect/>
          <a:stretch>
            <a:fillRect/>
          </a:stretch>
        </p:blipFill>
        <p:spPr bwMode="auto">
          <a:xfrm>
            <a:off x="4643438" y="1571612"/>
            <a:ext cx="4000528" cy="3929090"/>
          </a:xfrm>
          <a:prstGeom prst="rect">
            <a:avLst/>
          </a:prstGeom>
          <a:noFill/>
          <a:ln w="12700">
            <a:noFill/>
            <a:miter lim="800000"/>
            <a:headEnd/>
            <a:tailEnd/>
          </a:ln>
        </p:spPr>
      </p:pic>
      <p:pic>
        <p:nvPicPr>
          <p:cNvPr id="23555" name="Picture 2"/>
          <p:cNvPicPr>
            <a:picLocks noChangeArrowheads="1"/>
          </p:cNvPicPr>
          <p:nvPr/>
        </p:nvPicPr>
        <p:blipFill>
          <a:blip r:embed="rId4" cstate="print"/>
          <a:srcRect/>
          <a:stretch>
            <a:fillRect/>
          </a:stretch>
        </p:blipFill>
        <p:spPr bwMode="auto">
          <a:xfrm>
            <a:off x="142844" y="1571612"/>
            <a:ext cx="4214842" cy="3929090"/>
          </a:xfrm>
          <a:prstGeom prst="rect">
            <a:avLst/>
          </a:prstGeom>
          <a:noFill/>
          <a:ln w="12700">
            <a:noFill/>
            <a:miter lim="800000"/>
            <a:headEnd/>
            <a:tailEnd/>
          </a:ln>
        </p:spPr>
      </p:pic>
      <p:sp>
        <p:nvSpPr>
          <p:cNvPr id="23556" name="Text Box 4"/>
          <p:cNvSpPr txBox="1">
            <a:spLocks noChangeArrowheads="1"/>
          </p:cNvSpPr>
          <p:nvPr/>
        </p:nvSpPr>
        <p:spPr bwMode="auto">
          <a:xfrm>
            <a:off x="214282" y="5500702"/>
            <a:ext cx="4071966" cy="1077218"/>
          </a:xfrm>
          <a:prstGeom prst="rect">
            <a:avLst/>
          </a:prstGeom>
          <a:noFill/>
          <a:ln w="12700">
            <a:noFill/>
            <a:miter lim="800000"/>
            <a:headEnd/>
            <a:tailEnd/>
          </a:ln>
        </p:spPr>
        <p:txBody>
          <a:bodyPr wrap="square">
            <a:spAutoFit/>
          </a:bodyPr>
          <a:lstStyle/>
          <a:p>
            <a:pPr algn="ctr">
              <a:spcBef>
                <a:spcPct val="30000"/>
              </a:spcBef>
            </a:pPr>
            <a:r>
              <a:rPr lang="en-US" sz="1600" b="1" i="1" dirty="0" smtClean="0">
                <a:solidFill>
                  <a:srgbClr val="0000FF"/>
                </a:solidFill>
              </a:rPr>
              <a:t>Left </a:t>
            </a:r>
            <a:r>
              <a:rPr lang="en-US" sz="1600" b="1" i="1" dirty="0">
                <a:solidFill>
                  <a:srgbClr val="0000FF"/>
                </a:solidFill>
              </a:rPr>
              <a:t>ventricular </a:t>
            </a:r>
            <a:r>
              <a:rPr lang="en-US" sz="1600" b="1" i="1" dirty="0" smtClean="0">
                <a:solidFill>
                  <a:srgbClr val="0000FF"/>
                </a:solidFill>
              </a:rPr>
              <a:t>hypertrophy: </a:t>
            </a:r>
            <a:r>
              <a:rPr lang="en-US" sz="1600" b="1" i="1" dirty="0" smtClean="0"/>
              <a:t>The number of myocardial fibers does not increase </a:t>
            </a:r>
            <a:r>
              <a:rPr lang="ar-SA" sz="1600" b="1" i="1" dirty="0" smtClean="0"/>
              <a:t>, </a:t>
            </a:r>
            <a:r>
              <a:rPr lang="en-US" sz="1600" b="1" i="1" dirty="0" smtClean="0"/>
              <a:t>but their size increased in response to an increased workload</a:t>
            </a:r>
            <a:endParaRPr lang="en-US" sz="1600" b="1" i="1" dirty="0">
              <a:solidFill>
                <a:srgbClr val="0000FF"/>
              </a:solidFill>
            </a:endParaRPr>
          </a:p>
        </p:txBody>
      </p:sp>
      <p:sp>
        <p:nvSpPr>
          <p:cNvPr id="23557" name="Text Box 5"/>
          <p:cNvSpPr txBox="1">
            <a:spLocks noChangeArrowheads="1"/>
          </p:cNvSpPr>
          <p:nvPr/>
        </p:nvSpPr>
        <p:spPr bwMode="auto">
          <a:xfrm>
            <a:off x="5429256" y="5572140"/>
            <a:ext cx="2643206" cy="400110"/>
          </a:xfrm>
          <a:prstGeom prst="rect">
            <a:avLst/>
          </a:prstGeom>
          <a:noFill/>
          <a:ln w="12700">
            <a:noFill/>
            <a:miter lim="800000"/>
            <a:headEnd/>
            <a:tailEnd/>
          </a:ln>
        </p:spPr>
        <p:txBody>
          <a:bodyPr wrap="square">
            <a:spAutoFit/>
          </a:bodyPr>
          <a:lstStyle/>
          <a:p>
            <a:pPr>
              <a:spcBef>
                <a:spcPct val="50000"/>
              </a:spcBef>
            </a:pPr>
            <a:r>
              <a:rPr lang="en-US" sz="2000" b="1" i="1" dirty="0" smtClean="0">
                <a:solidFill>
                  <a:srgbClr val="0000FF"/>
                </a:solidFill>
              </a:rPr>
              <a:t>Normal ventricles</a:t>
            </a:r>
            <a:endParaRPr lang="en-US" sz="2000" b="1" i="1" dirty="0">
              <a:solidFill>
                <a:srgbClr val="0000FF"/>
              </a:solidFill>
            </a:endParaRPr>
          </a:p>
        </p:txBody>
      </p:sp>
      <p:sp>
        <p:nvSpPr>
          <p:cNvPr id="8" name="مستطيل مستدير الزوايا 7"/>
          <p:cNvSpPr/>
          <p:nvPr/>
        </p:nvSpPr>
        <p:spPr>
          <a:xfrm>
            <a:off x="1071538" y="357166"/>
            <a:ext cx="6786610" cy="57150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rPr>
              <a:t>Normal and Hypertrophied Left Ventricle</a:t>
            </a:r>
            <a:endParaRPr lang="ar-SA" sz="2400" b="1" i="1" dirty="0">
              <a:solidFill>
                <a:schemeClr val="bg1"/>
              </a:solidFill>
            </a:endParaRPr>
          </a:p>
        </p:txBody>
      </p:sp>
      <p:cxnSp>
        <p:nvCxnSpPr>
          <p:cNvPr id="12" name="رابط مستقيم 11"/>
          <p:cNvCxnSpPr/>
          <p:nvPr/>
        </p:nvCxnSpPr>
        <p:spPr>
          <a:xfrm rot="16200000" flipH="1">
            <a:off x="1893087" y="4179087"/>
            <a:ext cx="5286388" cy="7143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1" name="TextBox 10"/>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0354" name="Picture 2" descr="CVltvent severe untreated hyperten hypertrophy.jpg (72897 bytes)"/>
          <p:cNvPicPr>
            <a:picLocks noChangeAspect="1" noChangeArrowheads="1"/>
          </p:cNvPicPr>
          <p:nvPr/>
        </p:nvPicPr>
        <p:blipFill>
          <a:blip r:embed="rId3" cstate="print"/>
          <a:srcRect/>
          <a:stretch>
            <a:fillRect/>
          </a:stretch>
        </p:blipFill>
        <p:spPr bwMode="auto">
          <a:xfrm>
            <a:off x="428596" y="1154842"/>
            <a:ext cx="4143404" cy="3774356"/>
          </a:xfrm>
          <a:prstGeom prst="rect">
            <a:avLst/>
          </a:prstGeom>
          <a:noFill/>
          <a:ln w="28575">
            <a:solidFill>
              <a:schemeClr val="tx1"/>
            </a:solidFill>
          </a:ln>
        </p:spPr>
      </p:pic>
      <p:sp>
        <p:nvSpPr>
          <p:cNvPr id="3" name="Rectangle 2"/>
          <p:cNvSpPr/>
          <p:nvPr/>
        </p:nvSpPr>
        <p:spPr>
          <a:xfrm>
            <a:off x="428596" y="5155370"/>
            <a:ext cx="7715304" cy="1323439"/>
          </a:xfrm>
          <a:prstGeom prst="rect">
            <a:avLst/>
          </a:prstGeom>
        </p:spPr>
        <p:txBody>
          <a:bodyPr wrap="square">
            <a:spAutoFit/>
          </a:bodyPr>
          <a:lstStyle/>
          <a:p>
            <a:pPr algn="ctr"/>
            <a:r>
              <a:rPr lang="en-US" sz="2000" b="1" dirty="0" smtClean="0"/>
              <a:t>This cross section view of the heart shows the left ventricle in the right of the picture. The heart is from a severe hypertensive patient.  The left ventricle is grossly thickened.  The myocardial fibers have undergone hypertrophy.</a:t>
            </a:r>
            <a:endParaRPr lang="en-US" sz="2000" b="1" dirty="0"/>
          </a:p>
        </p:txBody>
      </p:sp>
      <p:pic>
        <p:nvPicPr>
          <p:cNvPr id="5" name="Picture 2" descr="http://www.pathpedia.com/education/eatlas/imagepedia/heart-left_ventricular_hypertrophy_and_dilatation.jpeg?Width=600&amp;Format=4"/>
          <p:cNvPicPr>
            <a:picLocks noChangeAspect="1" noChangeArrowheads="1"/>
          </p:cNvPicPr>
          <p:nvPr/>
        </p:nvPicPr>
        <p:blipFill>
          <a:blip r:embed="rId4" cstate="print"/>
          <a:srcRect/>
          <a:stretch>
            <a:fillRect/>
          </a:stretch>
        </p:blipFill>
        <p:spPr bwMode="auto">
          <a:xfrm>
            <a:off x="4643438" y="1154842"/>
            <a:ext cx="4071966" cy="3774356"/>
          </a:xfrm>
          <a:prstGeom prst="rect">
            <a:avLst/>
          </a:prstGeom>
          <a:noFill/>
          <a:ln w="28575">
            <a:solidFill>
              <a:schemeClr val="tx1"/>
            </a:solidFill>
          </a:ln>
        </p:spPr>
      </p:pic>
      <p:sp>
        <p:nvSpPr>
          <p:cNvPr id="6" name="مستطيل مستدير الزوايا 5"/>
          <p:cNvSpPr/>
          <p:nvPr/>
        </p:nvSpPr>
        <p:spPr>
          <a:xfrm>
            <a:off x="2071670" y="357166"/>
            <a:ext cx="5000660" cy="57150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rPr>
              <a:t>Left Ventricular Hypertrophy</a:t>
            </a:r>
            <a:endParaRPr lang="ar-SA" sz="2400" b="1" i="1" dirty="0">
              <a:solidFill>
                <a:schemeClr val="bg1"/>
              </a:solidFill>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
        <p:nvSpPr>
          <p:cNvPr id="10" name="TextBox 9"/>
          <p:cNvSpPr txBox="1"/>
          <p:nvPr/>
        </p:nvSpPr>
        <p:spPr>
          <a:xfrm>
            <a:off x="714348" y="304800"/>
            <a:ext cx="657252" cy="369332"/>
          </a:xfrm>
          <a:prstGeom prst="rect">
            <a:avLst/>
          </a:prstGeom>
          <a:noFill/>
        </p:spPr>
        <p:txBody>
          <a:bodyPr wrap="square" rtlCol="0">
            <a:spAutoFit/>
          </a:bodyPr>
          <a:lstStyle/>
          <a:p>
            <a:r>
              <a:rPr lang="en-US" dirty="0" smtClean="0"/>
              <a:t>Right</a:t>
            </a:r>
            <a:endParaRPr lang="en-US" dirty="0"/>
          </a:p>
        </p:txBody>
      </p:sp>
      <p:sp>
        <p:nvSpPr>
          <p:cNvPr id="11" name="TextBox 10"/>
          <p:cNvSpPr txBox="1"/>
          <p:nvPr/>
        </p:nvSpPr>
        <p:spPr>
          <a:xfrm>
            <a:off x="7848600" y="301481"/>
            <a:ext cx="523924" cy="369332"/>
          </a:xfrm>
          <a:prstGeom prst="rect">
            <a:avLst/>
          </a:prstGeom>
          <a:noFill/>
        </p:spPr>
        <p:txBody>
          <a:bodyPr wrap="square" rtlCol="0">
            <a:spAutoFit/>
          </a:bodyPr>
          <a:lstStyle/>
          <a:p>
            <a:r>
              <a:rPr lang="en-US" dirty="0" smtClean="0"/>
              <a:t>Left</a:t>
            </a:r>
            <a:endParaRPr lang="en-US" dirty="0"/>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143000" y="2057400"/>
            <a:ext cx="7406640" cy="1472184"/>
          </a:xfrm>
          <a:noFill/>
        </p:spPr>
        <p:txBody>
          <a:bodyPr>
            <a:normAutofit/>
          </a:bodyPr>
          <a:lstStyle/>
          <a:p>
            <a:pPr algn="ctr"/>
            <a:r>
              <a:rPr lang="en-US" sz="4400" b="1" i="1" dirty="0" smtClean="0">
                <a:solidFill>
                  <a:srgbClr val="00CCFF"/>
                </a:solidFill>
                <a:effectLst>
                  <a:outerShdw blurRad="38100" dist="38100" dir="2700000" algn="tl">
                    <a:srgbClr val="000000">
                      <a:alpha val="43137"/>
                    </a:srgbClr>
                  </a:outerShdw>
                </a:effectLst>
              </a:rPr>
              <a:t>10- Prostatic Hyperplasia</a:t>
            </a:r>
            <a:endParaRPr lang="en-US" sz="4400" b="1" i="1" dirty="0">
              <a:solidFill>
                <a:srgbClr val="00CCFF"/>
              </a:solidFill>
              <a:effectLst>
                <a:outerShdw blurRad="38100" dist="38100" dir="2700000" algn="tl">
                  <a:srgbClr val="000000">
                    <a:alpha val="43137"/>
                  </a:srgbClr>
                </a:outerShdw>
              </a:effectLst>
            </a:endParaRPr>
          </a:p>
        </p:txBody>
      </p:sp>
      <p:sp>
        <p:nvSpPr>
          <p:cNvPr id="5" name="TextBox 4"/>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2753" name="Picture 1"/>
          <p:cNvPicPr>
            <a:picLocks noChangeAspect="1" noChangeArrowheads="1"/>
          </p:cNvPicPr>
          <p:nvPr/>
        </p:nvPicPr>
        <p:blipFill>
          <a:blip r:embed="rId3" cstate="print"/>
          <a:srcRect/>
          <a:stretch>
            <a:fillRect/>
          </a:stretch>
        </p:blipFill>
        <p:spPr bwMode="auto">
          <a:xfrm>
            <a:off x="4572000" y="1071546"/>
            <a:ext cx="4071966" cy="4572032"/>
          </a:xfrm>
          <a:prstGeom prst="rect">
            <a:avLst/>
          </a:prstGeom>
          <a:noFill/>
          <a:ln w="9525">
            <a:noFill/>
            <a:miter lim="800000"/>
            <a:headEnd/>
            <a:tailEnd/>
          </a:ln>
          <a:effectLst/>
        </p:spPr>
      </p:pic>
      <p:pic>
        <p:nvPicPr>
          <p:cNvPr id="4" name="Picture 4" descr="BLAD062"/>
          <p:cNvPicPr>
            <a:picLocks noChangeAspect="1" noChangeArrowheads="1"/>
          </p:cNvPicPr>
          <p:nvPr/>
        </p:nvPicPr>
        <p:blipFill>
          <a:blip r:embed="rId4" cstate="print"/>
          <a:srcRect/>
          <a:stretch>
            <a:fillRect/>
          </a:stretch>
        </p:blipFill>
        <p:spPr bwMode="auto">
          <a:xfrm>
            <a:off x="285720" y="1071546"/>
            <a:ext cx="4225925" cy="4572032"/>
          </a:xfrm>
          <a:prstGeom prst="rect">
            <a:avLst/>
          </a:prstGeom>
          <a:noFill/>
        </p:spPr>
      </p:pic>
      <p:sp>
        <p:nvSpPr>
          <p:cNvPr id="5" name="Rectangle 4"/>
          <p:cNvSpPr/>
          <p:nvPr/>
        </p:nvSpPr>
        <p:spPr>
          <a:xfrm>
            <a:off x="357158" y="5770923"/>
            <a:ext cx="8215370" cy="1015663"/>
          </a:xfrm>
          <a:prstGeom prst="rect">
            <a:avLst/>
          </a:prstGeom>
        </p:spPr>
        <p:txBody>
          <a:bodyPr wrap="square">
            <a:spAutoFit/>
          </a:bodyPr>
          <a:lstStyle/>
          <a:p>
            <a:pPr algn="ctr"/>
            <a:r>
              <a:rPr lang="en-US" sz="2000" b="1" i="1" dirty="0" smtClean="0"/>
              <a:t>The normal adult male prostate is about 3 to 4 cm in diameter. The number of prostatic glands, as well as the stroma, has increased in this enlarged prostate</a:t>
            </a:r>
            <a:endParaRPr lang="en-US" sz="2000" b="1" i="1" dirty="0"/>
          </a:p>
        </p:txBody>
      </p:sp>
      <p:sp>
        <p:nvSpPr>
          <p:cNvPr id="6" name="مستطيل مستدير الزوايا 5"/>
          <p:cNvSpPr/>
          <p:nvPr/>
        </p:nvSpPr>
        <p:spPr>
          <a:xfrm>
            <a:off x="1500166" y="357166"/>
            <a:ext cx="6072230" cy="571504"/>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rPr>
              <a:t>Prostatic Hyperplasia - Gross</a:t>
            </a:r>
            <a:endParaRPr lang="ar-SA" sz="2400" b="1" i="1" dirty="0">
              <a:solidFill>
                <a:schemeClr val="bg1"/>
              </a:solidFill>
            </a:endParaRPr>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2626" name="Picture 2"/>
          <p:cNvPicPr>
            <a:picLocks noChangeAspect="1" noChangeArrowheads="1"/>
          </p:cNvPicPr>
          <p:nvPr/>
        </p:nvPicPr>
        <p:blipFill>
          <a:blip r:embed="rId2" cstate="print"/>
          <a:srcRect/>
          <a:stretch>
            <a:fillRect/>
          </a:stretch>
        </p:blipFill>
        <p:spPr bwMode="auto">
          <a:xfrm>
            <a:off x="571472" y="928670"/>
            <a:ext cx="7715304" cy="4572032"/>
          </a:xfrm>
          <a:prstGeom prst="rect">
            <a:avLst/>
          </a:prstGeom>
          <a:noFill/>
          <a:ln w="28575">
            <a:solidFill>
              <a:schemeClr val="tx1"/>
            </a:solidFill>
            <a:miter lim="800000"/>
            <a:headEnd/>
            <a:tailEnd/>
          </a:ln>
        </p:spPr>
      </p:pic>
      <p:sp>
        <p:nvSpPr>
          <p:cNvPr id="3" name="Rectangle 2"/>
          <p:cNvSpPr/>
          <p:nvPr/>
        </p:nvSpPr>
        <p:spPr>
          <a:xfrm>
            <a:off x="214282" y="5534585"/>
            <a:ext cx="8143932" cy="1015663"/>
          </a:xfrm>
          <a:prstGeom prst="rect">
            <a:avLst/>
          </a:prstGeom>
        </p:spPr>
        <p:txBody>
          <a:bodyPr wrap="square">
            <a:spAutoFit/>
          </a:bodyPr>
          <a:lstStyle/>
          <a:p>
            <a:pPr marL="533400" indent="-533400" algn="ctr"/>
            <a:r>
              <a:rPr lang="en-US" sz="2000" b="1" i="1" dirty="0" smtClean="0"/>
              <a:t>Nodular hyperplasia of glandular and fibromuscular stromal tissue. Each  nodule shows large number of glands of variable sizes lined by tall columnar epithelium and some are cystically dilated.</a:t>
            </a:r>
            <a:endParaRPr lang="en-US" sz="2000" b="1" i="1" dirty="0"/>
          </a:p>
        </p:txBody>
      </p:sp>
      <p:sp>
        <p:nvSpPr>
          <p:cNvPr id="4" name="مستطيل مستدير الزوايا 5"/>
          <p:cNvSpPr/>
          <p:nvPr/>
        </p:nvSpPr>
        <p:spPr>
          <a:xfrm>
            <a:off x="1500166" y="214290"/>
            <a:ext cx="6072230" cy="57150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rPr>
              <a:t>Prostatic Hyperplasia</a:t>
            </a:r>
            <a:endParaRPr lang="ar-SA" sz="2400" b="1" i="1" dirty="0">
              <a:solidFill>
                <a:schemeClr val="bg1"/>
              </a:solidFill>
            </a:endParaRPr>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4820" name="Picture 4" descr="MALE073"/>
          <p:cNvPicPr>
            <a:picLocks noChangeAspect="1" noChangeArrowheads="1"/>
          </p:cNvPicPr>
          <p:nvPr/>
        </p:nvPicPr>
        <p:blipFill>
          <a:blip r:embed="rId3" cstate="print"/>
          <a:srcRect/>
          <a:stretch>
            <a:fillRect/>
          </a:stretch>
        </p:blipFill>
        <p:spPr bwMode="auto">
          <a:xfrm>
            <a:off x="571472" y="928670"/>
            <a:ext cx="7786742" cy="4429156"/>
          </a:xfrm>
          <a:prstGeom prst="rect">
            <a:avLst/>
          </a:prstGeom>
          <a:noFill/>
          <a:ln w="28575">
            <a:solidFill>
              <a:schemeClr val="tx1"/>
            </a:solidFill>
          </a:ln>
        </p:spPr>
      </p:pic>
      <p:sp>
        <p:nvSpPr>
          <p:cNvPr id="3" name="Rectangle 2"/>
          <p:cNvSpPr/>
          <p:nvPr/>
        </p:nvSpPr>
        <p:spPr>
          <a:xfrm>
            <a:off x="571472" y="5357826"/>
            <a:ext cx="7786742" cy="1200329"/>
          </a:xfrm>
          <a:prstGeom prst="rect">
            <a:avLst/>
          </a:prstGeom>
        </p:spPr>
        <p:txBody>
          <a:bodyPr wrap="square">
            <a:spAutoFit/>
          </a:bodyPr>
          <a:lstStyle/>
          <a:p>
            <a:pPr algn="ctr"/>
            <a:r>
              <a:rPr lang="en-US" b="1" i="1" dirty="0" smtClean="0"/>
              <a:t>Here is one of the nodules of hyperplastic prostate, with many glands along with some intervening stroma.</a:t>
            </a:r>
            <a:br>
              <a:rPr lang="en-US" b="1" i="1" dirty="0" smtClean="0"/>
            </a:br>
            <a:r>
              <a:rPr lang="en-US" b="1" i="1" dirty="0" smtClean="0"/>
              <a:t>The cells making up the glands are normal in appearance, but there are just too many of them. Eosinophilic hyaline corpora amylacea is present in some glands.</a:t>
            </a:r>
            <a:endParaRPr lang="en-US" b="1" i="1" dirty="0"/>
          </a:p>
        </p:txBody>
      </p:sp>
      <p:sp>
        <p:nvSpPr>
          <p:cNvPr id="4" name="مستطيل مستدير الزوايا 5"/>
          <p:cNvSpPr/>
          <p:nvPr/>
        </p:nvSpPr>
        <p:spPr>
          <a:xfrm>
            <a:off x="1500166" y="214290"/>
            <a:ext cx="6072230" cy="57150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rPr>
              <a:t>Prostatic Hyperplasia</a:t>
            </a:r>
            <a:endParaRPr lang="ar-SA" sz="2400" b="1" i="1" dirty="0">
              <a:solidFill>
                <a:schemeClr val="bg1"/>
              </a:solidFill>
            </a:endParaRPr>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88032" y="5085184"/>
            <a:ext cx="8551168" cy="1477328"/>
          </a:xfrm>
          <a:prstGeom prst="rect">
            <a:avLst/>
          </a:prstGeom>
        </p:spPr>
        <p:txBody>
          <a:bodyPr wrap="square">
            <a:spAutoFit/>
          </a:bodyPr>
          <a:lstStyle/>
          <a:p>
            <a:pPr marL="342900" indent="-342900">
              <a:buFontTx/>
              <a:buChar char="-"/>
            </a:pPr>
            <a:r>
              <a:rPr lang="en-US" b="1" i="1" dirty="0" smtClean="0"/>
              <a:t>The heart serves as a mechanical pump to supply the entire body with blood, both providing nutrients and removing waste products.</a:t>
            </a:r>
          </a:p>
          <a:p>
            <a:pPr marL="342900" indent="-342900">
              <a:buFontTx/>
              <a:buChar char="-"/>
            </a:pPr>
            <a:r>
              <a:rPr lang="en-US" b="1" i="1" dirty="0" smtClean="0"/>
              <a:t>The great vessels exit the base of the heart.</a:t>
            </a:r>
          </a:p>
          <a:p>
            <a:pPr marL="342900" indent="-342900">
              <a:buFontTx/>
              <a:buChar char="-"/>
            </a:pPr>
            <a:r>
              <a:rPr lang="en-US" b="1" i="1" dirty="0" smtClean="0"/>
              <a:t>Blood flow: Body</a:t>
            </a:r>
            <a:r>
              <a:rPr lang="en-US" b="1" i="1" dirty="0" smtClean="0">
                <a:cs typeface="Arial" charset="0"/>
              </a:rPr>
              <a:t>→ venae cavae → right atrium → right ventricle  → lungs → left atrium → left ventricle→ Aorta → body</a:t>
            </a:r>
            <a:endParaRPr lang="en-US" b="1" i="1" dirty="0">
              <a:cs typeface="Arial" charset="0"/>
            </a:endParaRPr>
          </a:p>
        </p:txBody>
      </p:sp>
      <p:sp>
        <p:nvSpPr>
          <p:cNvPr id="8" name="Rounded Rectangle 7"/>
          <p:cNvSpPr/>
          <p:nvPr/>
        </p:nvSpPr>
        <p:spPr>
          <a:xfrm>
            <a:off x="2143108" y="428604"/>
            <a:ext cx="4857784" cy="552124"/>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Anatomy of the Heart</a:t>
            </a:r>
            <a:endParaRPr lang="en-US" sz="2400" b="1" i="1" dirty="0">
              <a:effectLst>
                <a:outerShdw blurRad="38100" dist="38100" dir="2700000" algn="tl">
                  <a:srgbClr val="000000">
                    <a:alpha val="43137"/>
                  </a:srgbClr>
                </a:outerShdw>
              </a:effectLst>
            </a:endParaRPr>
          </a:p>
        </p:txBody>
      </p:sp>
      <p:pic>
        <p:nvPicPr>
          <p:cNvPr id="124930" name="Picture 2" descr="http://www.medassoc.com/images/heart_diagram.gif"/>
          <p:cNvPicPr>
            <a:picLocks noChangeAspect="1" noChangeArrowheads="1"/>
          </p:cNvPicPr>
          <p:nvPr/>
        </p:nvPicPr>
        <p:blipFill>
          <a:blip r:embed="rId2" cstate="print"/>
          <a:srcRect/>
          <a:stretch>
            <a:fillRect/>
          </a:stretch>
        </p:blipFill>
        <p:spPr bwMode="auto">
          <a:xfrm>
            <a:off x="1907704" y="980728"/>
            <a:ext cx="5034136" cy="4124414"/>
          </a:xfrm>
          <a:prstGeom prst="rect">
            <a:avLst/>
          </a:prstGeom>
          <a:noFill/>
        </p:spPr>
      </p:pic>
      <p:sp>
        <p:nvSpPr>
          <p:cNvPr id="9" name="TextBox 8"/>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19200" y="2057400"/>
            <a:ext cx="6786610" cy="1894362"/>
          </a:xfrm>
        </p:spPr>
        <p:txBody>
          <a:bodyPr>
            <a:noAutofit/>
          </a:bodyPr>
          <a:lstStyle/>
          <a:p>
            <a:pPr algn="ctr"/>
            <a:r>
              <a:rPr lang="en-US" sz="4400" b="1" i="1" dirty="0" smtClean="0">
                <a:solidFill>
                  <a:srgbClr val="00CCFF"/>
                </a:solidFill>
                <a:effectLst>
                  <a:outerShdw blurRad="38100" dist="38100" dir="2700000" algn="tl">
                    <a:srgbClr val="000000">
                      <a:alpha val="43137"/>
                    </a:srgbClr>
                  </a:outerShdw>
                </a:effectLst>
              </a:rPr>
              <a:t>11- Squamous Metaplasia and Dysplasia </a:t>
            </a:r>
            <a:endParaRPr lang="en-US" sz="4400" b="1" i="1" dirty="0">
              <a:solidFill>
                <a:srgbClr val="00CCFF"/>
              </a:solidFill>
              <a:effectLst>
                <a:outerShdw blurRad="38100" dist="38100" dir="2700000" algn="tl">
                  <a:srgbClr val="000000">
                    <a:alpha val="43137"/>
                  </a:srgbClr>
                </a:outerShdw>
              </a:effectLst>
            </a:endParaRPr>
          </a:p>
        </p:txBody>
      </p:sp>
      <p:sp>
        <p:nvSpPr>
          <p:cNvPr id="5" name="TextBox 4"/>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1298" name="Picture 2" descr="http://library.med.utah.edu/WebPath/jpeg4/FEM002.jpg"/>
          <p:cNvPicPr>
            <a:picLocks noChangeAspect="1" noChangeArrowheads="1"/>
          </p:cNvPicPr>
          <p:nvPr/>
        </p:nvPicPr>
        <p:blipFill>
          <a:blip r:embed="rId2" cstate="print"/>
          <a:srcRect/>
          <a:stretch>
            <a:fillRect/>
          </a:stretch>
        </p:blipFill>
        <p:spPr bwMode="auto">
          <a:xfrm>
            <a:off x="914408" y="858104"/>
            <a:ext cx="7229492" cy="4499722"/>
          </a:xfrm>
          <a:prstGeom prst="rect">
            <a:avLst/>
          </a:prstGeom>
          <a:noFill/>
        </p:spPr>
      </p:pic>
      <p:sp>
        <p:nvSpPr>
          <p:cNvPr id="3" name="Rectangle 2"/>
          <p:cNvSpPr/>
          <p:nvPr/>
        </p:nvSpPr>
        <p:spPr>
          <a:xfrm>
            <a:off x="642910" y="5380696"/>
            <a:ext cx="7643866" cy="1477328"/>
          </a:xfrm>
          <a:prstGeom prst="rect">
            <a:avLst/>
          </a:prstGeom>
        </p:spPr>
        <p:txBody>
          <a:bodyPr wrap="square">
            <a:spAutoFit/>
          </a:bodyPr>
          <a:lstStyle/>
          <a:p>
            <a:pPr algn="ctr"/>
            <a:r>
              <a:rPr lang="en-US" b="1" i="1" dirty="0" smtClean="0"/>
              <a:t>Normal cervix with a smooth, glistening mucosal surface. There is a small rim of vaginal cuff from this hysterectomy specimen. The cervical </a:t>
            </a:r>
            <a:r>
              <a:rPr lang="en-US" b="1" i="1" dirty="0" err="1" smtClean="0"/>
              <a:t>os</a:t>
            </a:r>
            <a:r>
              <a:rPr lang="en-US" b="1" i="1" dirty="0" smtClean="0"/>
              <a:t> is small and round, typical for a nulliparous woman. The </a:t>
            </a:r>
            <a:r>
              <a:rPr lang="en-US" b="1" i="1" dirty="0" err="1" smtClean="0"/>
              <a:t>os</a:t>
            </a:r>
            <a:r>
              <a:rPr lang="en-US" b="1" i="1" dirty="0" smtClean="0"/>
              <a:t> will have a fish-mouth shape after one or more pregnancies</a:t>
            </a:r>
            <a:endParaRPr lang="en-US" b="1" i="1" dirty="0"/>
          </a:p>
        </p:txBody>
      </p:sp>
      <p:sp>
        <p:nvSpPr>
          <p:cNvPr id="4" name="Rounded Rectangle 3"/>
          <p:cNvSpPr/>
          <p:nvPr/>
        </p:nvSpPr>
        <p:spPr>
          <a:xfrm>
            <a:off x="2357422" y="214290"/>
            <a:ext cx="4214842"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Normal Uterine Cervix</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2322" name="Picture 2" descr="http://library.med.utah.edu/WebPath/jpeg4/FEM007.jpg"/>
          <p:cNvPicPr>
            <a:picLocks noChangeAspect="1" noChangeArrowheads="1"/>
          </p:cNvPicPr>
          <p:nvPr/>
        </p:nvPicPr>
        <p:blipFill>
          <a:blip r:embed="rId2" cstate="print"/>
          <a:srcRect/>
          <a:stretch>
            <a:fillRect/>
          </a:stretch>
        </p:blipFill>
        <p:spPr bwMode="auto">
          <a:xfrm>
            <a:off x="714348" y="1143006"/>
            <a:ext cx="7515244" cy="4643448"/>
          </a:xfrm>
          <a:prstGeom prst="rect">
            <a:avLst/>
          </a:prstGeom>
          <a:noFill/>
          <a:ln w="28575">
            <a:solidFill>
              <a:schemeClr val="tx1"/>
            </a:solidFill>
          </a:ln>
        </p:spPr>
      </p:pic>
      <p:sp>
        <p:nvSpPr>
          <p:cNvPr id="3" name="Rectangle 2"/>
          <p:cNvSpPr/>
          <p:nvPr/>
        </p:nvSpPr>
        <p:spPr>
          <a:xfrm>
            <a:off x="571472" y="5770923"/>
            <a:ext cx="7715304" cy="707886"/>
          </a:xfrm>
          <a:prstGeom prst="rect">
            <a:avLst/>
          </a:prstGeom>
        </p:spPr>
        <p:txBody>
          <a:bodyPr wrap="square">
            <a:spAutoFit/>
          </a:bodyPr>
          <a:lstStyle/>
          <a:p>
            <a:pPr algn="ctr"/>
            <a:r>
              <a:rPr lang="en-US" sz="2000" b="1" i="1" dirty="0" smtClean="0"/>
              <a:t>The normal cervical squamous epithelium at the right transforms to dysplastic changes on the left with  underlying chronic inflammation </a:t>
            </a:r>
            <a:endParaRPr lang="en-US" sz="2000" b="1" i="1" dirty="0"/>
          </a:p>
        </p:txBody>
      </p:sp>
      <p:sp>
        <p:nvSpPr>
          <p:cNvPr id="4" name="مستطيل مستدير الزوايا 5"/>
          <p:cNvSpPr/>
          <p:nvPr/>
        </p:nvSpPr>
        <p:spPr>
          <a:xfrm>
            <a:off x="1785918" y="214290"/>
            <a:ext cx="5500726" cy="78581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rPr>
              <a:t>Normal and Dysplastic Cervical Squamous Epithelium</a:t>
            </a:r>
            <a:endParaRPr lang="ar-SA" sz="2400" b="1" i="1" dirty="0">
              <a:solidFill>
                <a:schemeClr val="bg1"/>
              </a:solidFill>
            </a:endParaRPr>
          </a:p>
        </p:txBody>
      </p:sp>
      <p:sp>
        <p:nvSpPr>
          <p:cNvPr id="5" name="TextBox 4"/>
          <p:cNvSpPr txBox="1"/>
          <p:nvPr/>
        </p:nvSpPr>
        <p:spPr>
          <a:xfrm>
            <a:off x="857224" y="1785926"/>
            <a:ext cx="1357322" cy="369332"/>
          </a:xfrm>
          <a:prstGeom prst="rect">
            <a:avLst/>
          </a:prstGeom>
          <a:noFill/>
        </p:spPr>
        <p:txBody>
          <a:bodyPr wrap="square" rtlCol="0">
            <a:spAutoFit/>
          </a:bodyPr>
          <a:lstStyle/>
          <a:p>
            <a:r>
              <a:rPr lang="en-US" b="1" dirty="0" smtClean="0">
                <a:solidFill>
                  <a:srgbClr val="FF0000"/>
                </a:solidFill>
              </a:rPr>
              <a:t>Normal</a:t>
            </a:r>
            <a:endParaRPr lang="en-US" b="1" dirty="0">
              <a:solidFill>
                <a:srgbClr val="FF0000"/>
              </a:solidFill>
            </a:endParaRPr>
          </a:p>
        </p:txBody>
      </p:sp>
      <p:sp>
        <p:nvSpPr>
          <p:cNvPr id="6" name="TextBox 5"/>
          <p:cNvSpPr txBox="1"/>
          <p:nvPr/>
        </p:nvSpPr>
        <p:spPr>
          <a:xfrm>
            <a:off x="6429388" y="1785926"/>
            <a:ext cx="1500198" cy="369332"/>
          </a:xfrm>
          <a:prstGeom prst="rect">
            <a:avLst/>
          </a:prstGeom>
          <a:noFill/>
        </p:spPr>
        <p:txBody>
          <a:bodyPr wrap="square" rtlCol="0">
            <a:spAutoFit/>
          </a:bodyPr>
          <a:lstStyle/>
          <a:p>
            <a:r>
              <a:rPr lang="en-US" b="1" dirty="0" smtClean="0">
                <a:solidFill>
                  <a:srgbClr val="FF0000"/>
                </a:solidFill>
              </a:rPr>
              <a:t>Dysplasia</a:t>
            </a:r>
            <a:endParaRPr lang="en-US" b="1" dirty="0">
              <a:solidFill>
                <a:srgbClr val="FF0000"/>
              </a:solidFill>
            </a:endParaRPr>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
        <p:nvSpPr>
          <p:cNvPr id="11" name="TextBox 10"/>
          <p:cNvSpPr txBox="1"/>
          <p:nvPr/>
        </p:nvSpPr>
        <p:spPr>
          <a:xfrm>
            <a:off x="714348" y="304800"/>
            <a:ext cx="657252" cy="369332"/>
          </a:xfrm>
          <a:prstGeom prst="rect">
            <a:avLst/>
          </a:prstGeom>
          <a:noFill/>
        </p:spPr>
        <p:txBody>
          <a:bodyPr wrap="square" rtlCol="0">
            <a:spAutoFit/>
          </a:bodyPr>
          <a:lstStyle/>
          <a:p>
            <a:r>
              <a:rPr lang="en-US" dirty="0" smtClean="0"/>
              <a:t>Right</a:t>
            </a:r>
            <a:endParaRPr lang="en-US" dirty="0"/>
          </a:p>
        </p:txBody>
      </p:sp>
      <p:sp>
        <p:nvSpPr>
          <p:cNvPr id="12" name="TextBox 11"/>
          <p:cNvSpPr txBox="1"/>
          <p:nvPr/>
        </p:nvSpPr>
        <p:spPr>
          <a:xfrm>
            <a:off x="7848600" y="301481"/>
            <a:ext cx="523924" cy="369332"/>
          </a:xfrm>
          <a:prstGeom prst="rect">
            <a:avLst/>
          </a:prstGeom>
          <a:noFill/>
        </p:spPr>
        <p:txBody>
          <a:bodyPr wrap="square" rtlCol="0">
            <a:spAutoFit/>
          </a:bodyPr>
          <a:lstStyle/>
          <a:p>
            <a:r>
              <a:rPr lang="en-US" dirty="0" smtClean="0"/>
              <a:t>Left</a:t>
            </a:r>
            <a:endParaRPr lang="en-US" dirty="0"/>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4674" name="Picture 2" descr="C:\Documents and Settings\Mr. Amer Shafie\My Documents\My Pictures\CellInjuru_clip_image002_0004.jpg"/>
          <p:cNvPicPr>
            <a:picLocks noGrp="1" noChangeAspect="1" noChangeArrowheads="1"/>
          </p:cNvPicPr>
          <p:nvPr>
            <p:ph idx="4294967295"/>
          </p:nvPr>
        </p:nvPicPr>
        <p:blipFill>
          <a:blip r:embed="rId2" cstate="print"/>
          <a:srcRect/>
          <a:stretch>
            <a:fillRect/>
          </a:stretch>
        </p:blipFill>
        <p:spPr bwMode="auto">
          <a:xfrm>
            <a:off x="1439863" y="857250"/>
            <a:ext cx="7704137" cy="4857750"/>
          </a:xfrm>
          <a:prstGeom prst="rect">
            <a:avLst/>
          </a:prstGeom>
          <a:noFill/>
          <a:ln w="28575">
            <a:solidFill>
              <a:schemeClr val="tx1"/>
            </a:solidFill>
          </a:ln>
        </p:spPr>
      </p:pic>
      <p:sp>
        <p:nvSpPr>
          <p:cNvPr id="5" name="Rectangle 4"/>
          <p:cNvSpPr/>
          <p:nvPr/>
        </p:nvSpPr>
        <p:spPr>
          <a:xfrm>
            <a:off x="1524000" y="5770923"/>
            <a:ext cx="7560840" cy="707886"/>
          </a:xfrm>
          <a:prstGeom prst="rect">
            <a:avLst/>
          </a:prstGeom>
        </p:spPr>
        <p:txBody>
          <a:bodyPr wrap="square">
            <a:spAutoFit/>
          </a:bodyPr>
          <a:lstStyle/>
          <a:p>
            <a:pPr algn="ctr"/>
            <a:r>
              <a:rPr lang="en-US" sz="2000" b="1" i="1" dirty="0" smtClean="0"/>
              <a:t>A section of endocervix shows the normal columnar epithelium at both margins and a focus of squamous metaplasia in the center.</a:t>
            </a:r>
            <a:endParaRPr lang="en-US" sz="2000" b="1" i="1" dirty="0"/>
          </a:p>
        </p:txBody>
      </p:sp>
      <p:sp>
        <p:nvSpPr>
          <p:cNvPr id="4" name="مستطيل مستدير الزوايا 5"/>
          <p:cNvSpPr/>
          <p:nvPr/>
        </p:nvSpPr>
        <p:spPr>
          <a:xfrm>
            <a:off x="1571604" y="214290"/>
            <a:ext cx="6072230" cy="500066"/>
          </a:xfrm>
          <a:prstGeom prst="roundRect">
            <a:avLst/>
          </a:prstGeom>
          <a:solidFill>
            <a:srgbClr val="1801A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rPr>
              <a:t>Endocervical Squamous Metaplasia</a:t>
            </a:r>
            <a:endParaRPr lang="ar-SA" sz="2400" b="1" i="1" dirty="0">
              <a:solidFill>
                <a:schemeClr val="bg1"/>
              </a:solidFill>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http://library.med.utah.edu/WebPath/jpeg1/NEO022.jpg"/>
          <p:cNvPicPr/>
          <p:nvPr/>
        </p:nvPicPr>
        <p:blipFill>
          <a:blip r:embed="rId2" cstate="print"/>
          <a:srcRect/>
          <a:stretch>
            <a:fillRect/>
          </a:stretch>
        </p:blipFill>
        <p:spPr bwMode="auto">
          <a:xfrm>
            <a:off x="857224" y="928670"/>
            <a:ext cx="7358114" cy="4357717"/>
          </a:xfrm>
          <a:prstGeom prst="rect">
            <a:avLst/>
          </a:prstGeom>
          <a:noFill/>
          <a:ln w="28575">
            <a:solidFill>
              <a:schemeClr val="tx1"/>
            </a:solidFill>
            <a:miter lim="800000"/>
            <a:headEnd/>
            <a:tailEnd/>
          </a:ln>
        </p:spPr>
      </p:pic>
      <p:sp>
        <p:nvSpPr>
          <p:cNvPr id="3" name="مستطيل مستدير الزوايا 5"/>
          <p:cNvSpPr/>
          <p:nvPr/>
        </p:nvSpPr>
        <p:spPr>
          <a:xfrm>
            <a:off x="1500166" y="214290"/>
            <a:ext cx="6072230" cy="57150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rPr>
              <a:t>Laryngeal Squamous Metaplasia</a:t>
            </a:r>
            <a:endParaRPr lang="ar-SA" sz="2400" b="1" i="1" dirty="0">
              <a:solidFill>
                <a:schemeClr val="bg1"/>
              </a:solidFill>
            </a:endParaRPr>
          </a:p>
        </p:txBody>
      </p:sp>
      <p:sp>
        <p:nvSpPr>
          <p:cNvPr id="4" name="Rectangle 3"/>
          <p:cNvSpPr/>
          <p:nvPr/>
        </p:nvSpPr>
        <p:spPr>
          <a:xfrm>
            <a:off x="714348" y="5357826"/>
            <a:ext cx="7572428" cy="1200329"/>
          </a:xfrm>
          <a:prstGeom prst="rect">
            <a:avLst/>
          </a:prstGeom>
        </p:spPr>
        <p:txBody>
          <a:bodyPr wrap="square">
            <a:spAutoFit/>
          </a:bodyPr>
          <a:lstStyle/>
          <a:p>
            <a:pPr algn="ctr"/>
            <a:r>
              <a:rPr lang="en-US" b="1" i="1" dirty="0" smtClean="0"/>
              <a:t>Metaplasia of laryngeal respiratory epithelium has occurred here in a smoker</a:t>
            </a:r>
            <a:r>
              <a:rPr lang="ar-SA" b="1" i="1" dirty="0" smtClean="0"/>
              <a:t>. </a:t>
            </a:r>
            <a:r>
              <a:rPr lang="en-US" b="1" i="1" dirty="0" smtClean="0"/>
              <a:t>The chronic irritation has led to an exchanging of one type of epithelium (the normal respiratory epithelium at the left) for another (the more resilient squamous epithelium at the right)</a:t>
            </a:r>
            <a:endParaRPr lang="en-US" b="1" i="1" dirty="0"/>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
        <p:nvSpPr>
          <p:cNvPr id="9" name="TextBox 8"/>
          <p:cNvSpPr txBox="1"/>
          <p:nvPr/>
        </p:nvSpPr>
        <p:spPr>
          <a:xfrm>
            <a:off x="714348" y="304800"/>
            <a:ext cx="657252" cy="369332"/>
          </a:xfrm>
          <a:prstGeom prst="rect">
            <a:avLst/>
          </a:prstGeom>
          <a:noFill/>
        </p:spPr>
        <p:txBody>
          <a:bodyPr wrap="square" rtlCol="0">
            <a:spAutoFit/>
          </a:bodyPr>
          <a:lstStyle/>
          <a:p>
            <a:r>
              <a:rPr lang="en-US" dirty="0" smtClean="0"/>
              <a:t>Right</a:t>
            </a:r>
            <a:endParaRPr lang="en-US" dirty="0"/>
          </a:p>
        </p:txBody>
      </p:sp>
      <p:sp>
        <p:nvSpPr>
          <p:cNvPr id="10" name="TextBox 9"/>
          <p:cNvSpPr txBox="1"/>
          <p:nvPr/>
        </p:nvSpPr>
        <p:spPr>
          <a:xfrm>
            <a:off x="7848600" y="301481"/>
            <a:ext cx="523924" cy="369332"/>
          </a:xfrm>
          <a:prstGeom prst="rect">
            <a:avLst/>
          </a:prstGeom>
          <a:noFill/>
        </p:spPr>
        <p:txBody>
          <a:bodyPr wrap="square" rtlCol="0">
            <a:spAutoFit/>
          </a:bodyPr>
          <a:lstStyle/>
          <a:p>
            <a:r>
              <a:rPr lang="en-US" dirty="0" smtClean="0"/>
              <a:t>Left</a:t>
            </a:r>
            <a:endParaRPr lang="en-US" dirty="0"/>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48" y="2897068"/>
            <a:ext cx="5904656" cy="1107996"/>
          </a:xfrm>
          <a:prstGeom prst="rect">
            <a:avLst/>
          </a:prstGeom>
          <a:noFill/>
        </p:spPr>
        <p:txBody>
          <a:bodyPr wrap="square" rtlCol="0">
            <a:spAutoFit/>
          </a:bodyPr>
          <a:lstStyle/>
          <a:p>
            <a:pPr algn="ctr"/>
            <a:r>
              <a:rPr lang="en-US" sz="6600" b="1" i="1" dirty="0" smtClean="0">
                <a:solidFill>
                  <a:srgbClr val="00B0F0"/>
                </a:solidFill>
                <a:effectLst>
                  <a:outerShdw blurRad="38100" dist="38100" dir="2700000" algn="tl">
                    <a:srgbClr val="000000">
                      <a:alpha val="43137"/>
                    </a:srgbClr>
                  </a:outerShdw>
                </a:effectLst>
              </a:rPr>
              <a:t>GOOD LUCK</a:t>
            </a:r>
            <a:endParaRPr lang="en-US" sz="6600" b="1" i="1" dirty="0">
              <a:solidFill>
                <a:srgbClr val="00B0F0"/>
              </a:solidFill>
              <a:effectLst>
                <a:outerShdw blurRad="38100" dist="38100" dir="2700000" algn="tl">
                  <a:srgbClr val="000000">
                    <a:alpha val="43137"/>
                  </a:srgbClr>
                </a:outerShdw>
              </a:effectLst>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46415"/>
            <a:ext cx="6629400" cy="2000264"/>
          </a:xfr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100000" t="100000"/>
            </a:path>
            <a:tileRect r="-100000" b="-100000"/>
          </a:gradFill>
          <a:ln cap="rnd">
            <a:solidFill>
              <a:schemeClr val="bg1"/>
            </a:solidFill>
          </a:ln>
        </p:spPr>
        <p:txBody>
          <a:bodyPr>
            <a:noAutofit/>
          </a:bodyPr>
          <a:lstStyle/>
          <a:p>
            <a:pPr algn="ctr"/>
            <a:r>
              <a:rPr lang="en-US" sz="5400" b="1" i="1" dirty="0" smtClean="0">
                <a:solidFill>
                  <a:schemeClr val="accent1">
                    <a:lumMod val="20000"/>
                    <a:lumOff val="80000"/>
                  </a:schemeClr>
                </a:solidFill>
                <a:effectLst>
                  <a:outerShdw blurRad="38100" dist="38100" dir="2700000" algn="tl">
                    <a:srgbClr val="000000">
                      <a:alpha val="43137"/>
                    </a:srgbClr>
                  </a:outerShdw>
                </a:effectLst>
              </a:rPr>
              <a:t>CELL INJURY &amp; Inflammation - II</a:t>
            </a:r>
            <a:endParaRPr lang="en-US" sz="5400" b="1" i="1" dirty="0">
              <a:solidFill>
                <a:schemeClr val="accent1">
                  <a:lumMod val="20000"/>
                  <a:lumOff val="80000"/>
                </a:schemeClr>
              </a:solidFill>
              <a:effectLst>
                <a:outerShdw blurRad="38100" dist="38100" dir="2700000" algn="tl">
                  <a:srgbClr val="000000">
                    <a:alpha val="43137"/>
                  </a:srgbClr>
                </a:outerShdw>
              </a:effectLst>
            </a:endParaRPr>
          </a:p>
        </p:txBody>
      </p:sp>
      <p:sp>
        <p:nvSpPr>
          <p:cNvPr id="3" name="TextBox 2"/>
          <p:cNvSpPr txBox="1"/>
          <p:nvPr/>
        </p:nvSpPr>
        <p:spPr>
          <a:xfrm>
            <a:off x="2571736" y="357166"/>
            <a:ext cx="4088496" cy="923330"/>
          </a:xfrm>
          <a:prstGeom prst="rect">
            <a:avLst/>
          </a:prstGeom>
          <a:noFill/>
          <a:ln>
            <a:noFill/>
          </a:ln>
        </p:spPr>
        <p:txBody>
          <a:bodyPr wrap="square" rtlCol="0">
            <a:spAutoFit/>
          </a:bodyPr>
          <a:lstStyle/>
          <a:p>
            <a:pPr algn="ctr"/>
            <a:r>
              <a:rPr lang="en-US" sz="4800" b="1" i="1" dirty="0" smtClean="0">
                <a:effectLst>
                  <a:outerShdw blurRad="38100" dist="38100" dir="2700000" algn="tl">
                    <a:srgbClr val="000000">
                      <a:alpha val="43137"/>
                    </a:srgbClr>
                  </a:outerShdw>
                </a:effectLst>
              </a:rPr>
              <a:t>PRACTICAL</a:t>
            </a:r>
            <a:r>
              <a:rPr lang="en-US" sz="5400" b="1" i="1" dirty="0" smtClean="0">
                <a:solidFill>
                  <a:srgbClr val="FFC000"/>
                </a:solidFill>
                <a:effectLst>
                  <a:outerShdw blurRad="38100" dist="38100" dir="2700000" algn="tl">
                    <a:srgbClr val="000000">
                      <a:alpha val="43137"/>
                    </a:srgbClr>
                  </a:outerShdw>
                </a:effectLst>
              </a:rPr>
              <a:t>   </a:t>
            </a:r>
            <a:r>
              <a:rPr lang="en-US" sz="5400" b="1" i="1" dirty="0" smtClean="0">
                <a:effectLst>
                  <a:outerShdw blurRad="38100" dist="38100" dir="2700000" algn="tl">
                    <a:srgbClr val="000000">
                      <a:alpha val="43137"/>
                    </a:srgbClr>
                  </a:outerShdw>
                </a:effectLst>
              </a:rPr>
              <a:t>2</a:t>
            </a:r>
            <a:endParaRPr lang="en-US" sz="5400" b="1" i="1" dirty="0">
              <a:effectLst>
                <a:outerShdw blurRad="38100" dist="38100" dir="2700000" algn="tl">
                  <a:srgbClr val="000000">
                    <a:alpha val="43137"/>
                  </a:srgbClr>
                </a:outerShdw>
              </a:effectLst>
            </a:endParaRPr>
          </a:p>
        </p:txBody>
      </p:sp>
      <p:sp>
        <p:nvSpPr>
          <p:cNvPr id="5" name="Title 1"/>
          <p:cNvSpPr txBox="1">
            <a:spLocks/>
          </p:cNvSpPr>
          <p:nvPr/>
        </p:nvSpPr>
        <p:spPr>
          <a:xfrm>
            <a:off x="683568" y="4012598"/>
            <a:ext cx="7643866" cy="1000132"/>
          </a:xfrm>
          <a:prstGeom prst="rect">
            <a:avLst/>
          </a:prstGeom>
          <a:noFill/>
        </p:spPr>
        <p:txBody>
          <a:bodyPr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1"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j-lt"/>
                <a:ea typeface="+mj-ea"/>
                <a:cs typeface="+mj-cs"/>
              </a:rPr>
              <a:t> I - Acute Inflammation</a:t>
            </a:r>
            <a:endParaRPr kumimoji="0" lang="en-US" sz="54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j-lt"/>
              <a:ea typeface="+mj-ea"/>
              <a:cs typeface="+mj-cs"/>
            </a:endParaRPr>
          </a:p>
        </p:txBody>
      </p:sp>
      <p:sp>
        <p:nvSpPr>
          <p:cNvPr id="6" name="TextBox 5"/>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621030528"/>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http://library.med.utah.edu/WebPath/jpeg1/INFL031.gif"/>
          <p:cNvPicPr/>
          <p:nvPr/>
        </p:nvPicPr>
        <p:blipFill>
          <a:blip r:embed="rId2" cstate="print"/>
          <a:srcRect/>
          <a:stretch>
            <a:fillRect/>
          </a:stretch>
        </p:blipFill>
        <p:spPr bwMode="auto">
          <a:xfrm>
            <a:off x="642910" y="928670"/>
            <a:ext cx="7643866" cy="4156514"/>
          </a:xfrm>
          <a:prstGeom prst="rect">
            <a:avLst/>
          </a:prstGeom>
          <a:noFill/>
          <a:ln w="28575">
            <a:solidFill>
              <a:schemeClr val="tx1"/>
            </a:solidFill>
            <a:miter lim="800000"/>
            <a:headEnd/>
            <a:tailEnd/>
          </a:ln>
        </p:spPr>
      </p:pic>
      <p:sp>
        <p:nvSpPr>
          <p:cNvPr id="5" name="Rounded Rectangle 4"/>
          <p:cNvSpPr/>
          <p:nvPr/>
        </p:nvSpPr>
        <p:spPr>
          <a:xfrm>
            <a:off x="1571604" y="214290"/>
            <a:ext cx="5857916" cy="50006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Pathogenesis of Exudation </a:t>
            </a:r>
            <a:endParaRPr lang="en-US" sz="2400" b="1" i="1" dirty="0">
              <a:effectLst>
                <a:outerShdw blurRad="38100" dist="38100" dir="2700000" algn="tl">
                  <a:srgbClr val="000000">
                    <a:alpha val="43137"/>
                  </a:srgbClr>
                </a:outerShdw>
              </a:effectLst>
            </a:endParaRPr>
          </a:p>
        </p:txBody>
      </p:sp>
      <p:sp>
        <p:nvSpPr>
          <p:cNvPr id="1025" name="Rectangle 1"/>
          <p:cNvSpPr>
            <a:spLocks noChangeArrowheads="1"/>
          </p:cNvSpPr>
          <p:nvPr/>
        </p:nvSpPr>
        <p:spPr bwMode="auto">
          <a:xfrm>
            <a:off x="428596" y="5085184"/>
            <a:ext cx="8001056"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en-US" b="1" i="1" u="none" strike="noStrike" cap="none" normalizeH="0" baseline="0" dirty="0" smtClean="0">
                <a:ln>
                  <a:noFill/>
                </a:ln>
                <a:solidFill>
                  <a:srgbClr val="000000"/>
                </a:solidFill>
                <a:effectLst/>
                <a:ea typeface="Times New Roman" pitchFamily="18" charset="0"/>
                <a:cs typeface="Arial" pitchFamily="34" charset="0"/>
              </a:rPr>
              <a:t>The diagram shown here illustrates the process of exudation, aided by endothelial cell contraction and vasodilation, which typically is most pronounced in venules.</a:t>
            </a:r>
          </a:p>
          <a:p>
            <a:pPr lvl="0" algn="ctr" fontAlgn="base">
              <a:spcBef>
                <a:spcPct val="0"/>
              </a:spcBef>
              <a:spcAft>
                <a:spcPct val="0"/>
              </a:spcAft>
            </a:pPr>
            <a:r>
              <a:rPr lang="en-US" b="1" i="1" dirty="0" smtClean="0"/>
              <a:t>Collection of fluid in a space is a transudate. If this fluid is protein-rich or has many cells then it becomes an exudate.</a:t>
            </a:r>
            <a:r>
              <a:rPr kumimoji="0" lang="en-US" b="1" i="1" u="none" strike="noStrike" cap="none" normalizeH="0" baseline="0" dirty="0" smtClean="0">
                <a:ln>
                  <a:noFill/>
                </a:ln>
                <a:solidFill>
                  <a:srgbClr val="000000"/>
                </a:solidFill>
                <a:effectLst/>
                <a:ea typeface="Times New Roman" pitchFamily="18" charset="0"/>
                <a:cs typeface="Arial" pitchFamily="34" charset="0"/>
              </a:rPr>
              <a:t> </a:t>
            </a:r>
            <a:endParaRPr kumimoji="0" lang="en-US" b="1" i="1" u="none" strike="noStrike" cap="none" normalizeH="0" baseline="0" dirty="0" smtClean="0">
              <a:ln>
                <a:noFill/>
              </a:ln>
              <a:solidFill>
                <a:schemeClr val="tx1"/>
              </a:solidFill>
              <a:effectLst/>
              <a:cs typeface="Arial" pitchFamily="34" charset="0"/>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678968723"/>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http://library.med.utah.edu/WebPath/jpeg1/INFL006.jpg"/>
          <p:cNvPicPr/>
          <p:nvPr/>
        </p:nvPicPr>
        <p:blipFill>
          <a:blip r:embed="rId2" cstate="print"/>
          <a:srcRect/>
          <a:stretch>
            <a:fillRect/>
          </a:stretch>
        </p:blipFill>
        <p:spPr bwMode="auto">
          <a:xfrm>
            <a:off x="714348" y="857232"/>
            <a:ext cx="7500990" cy="4732008"/>
          </a:xfrm>
          <a:prstGeom prst="rect">
            <a:avLst/>
          </a:prstGeom>
          <a:noFill/>
          <a:ln w="28575">
            <a:solidFill>
              <a:schemeClr val="tx1"/>
            </a:solidFill>
            <a:miter lim="800000"/>
            <a:headEnd/>
            <a:tailEnd/>
          </a:ln>
        </p:spPr>
      </p:pic>
      <p:sp>
        <p:nvSpPr>
          <p:cNvPr id="5" name="Rounded Rectangle 4"/>
          <p:cNvSpPr/>
          <p:nvPr/>
        </p:nvSpPr>
        <p:spPr>
          <a:xfrm>
            <a:off x="1571604" y="214290"/>
            <a:ext cx="5857916" cy="50006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Exudation in the Alveolar Space </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714348" y="5589240"/>
            <a:ext cx="7362852" cy="923330"/>
          </a:xfrm>
          <a:prstGeom prst="rect">
            <a:avLst/>
          </a:prstGeom>
        </p:spPr>
        <p:txBody>
          <a:bodyPr wrap="square">
            <a:spAutoFit/>
          </a:bodyPr>
          <a:lstStyle/>
          <a:p>
            <a:pPr algn="ctr"/>
            <a:r>
              <a:rPr lang="en-US" b="1" i="1" dirty="0" smtClean="0"/>
              <a:t>Here is vasodilation with exudation that has led to an outpouring of fluid with fibrin into the alveolar spaces along with PMN's indicative of an acute bronchopneumonia of the lung, </a:t>
            </a:r>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787927255"/>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http://library.med.utah.edu/WebPath/jpeg1/INFL008.jpg"/>
          <p:cNvPicPr/>
          <p:nvPr/>
        </p:nvPicPr>
        <p:blipFill>
          <a:blip r:embed="rId2" cstate="print"/>
          <a:srcRect/>
          <a:stretch>
            <a:fillRect/>
          </a:stretch>
        </p:blipFill>
        <p:spPr bwMode="auto">
          <a:xfrm>
            <a:off x="571472" y="857232"/>
            <a:ext cx="7786742" cy="4786345"/>
          </a:xfrm>
          <a:prstGeom prst="rect">
            <a:avLst/>
          </a:prstGeom>
          <a:noFill/>
          <a:ln w="28575">
            <a:solidFill>
              <a:schemeClr val="tx1"/>
            </a:solidFill>
            <a:miter lim="800000"/>
            <a:headEnd/>
            <a:tailEnd/>
          </a:ln>
        </p:spPr>
      </p:pic>
      <p:sp>
        <p:nvSpPr>
          <p:cNvPr id="5" name="Rounded Rectangle 4"/>
          <p:cNvSpPr/>
          <p:nvPr/>
        </p:nvSpPr>
        <p:spPr>
          <a:xfrm>
            <a:off x="857224" y="214290"/>
            <a:ext cx="7358114" cy="50006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Exudation of Fibrin in Acute Inflammation</a:t>
            </a:r>
            <a:endParaRPr lang="en-US" sz="2400" b="1" i="1" dirty="0">
              <a:effectLst>
                <a:outerShdw blurRad="38100" dist="38100" dir="2700000" algn="tl">
                  <a:srgbClr val="000000">
                    <a:alpha val="43137"/>
                  </a:srgbClr>
                </a:outerShdw>
              </a:effectLst>
            </a:endParaRPr>
          </a:p>
        </p:txBody>
      </p:sp>
      <p:sp>
        <p:nvSpPr>
          <p:cNvPr id="305153" name="Rectangle 1"/>
          <p:cNvSpPr>
            <a:spLocks noChangeArrowheads="1"/>
          </p:cNvSpPr>
          <p:nvPr/>
        </p:nvSpPr>
        <p:spPr bwMode="auto">
          <a:xfrm>
            <a:off x="571472" y="5643578"/>
            <a:ext cx="757855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1" u="none" strike="noStrike" cap="none" normalizeH="0" baseline="0" dirty="0" smtClean="0">
                <a:ln>
                  <a:noFill/>
                </a:ln>
                <a:solidFill>
                  <a:srgbClr val="000000"/>
                </a:solidFill>
                <a:effectLst/>
                <a:ea typeface="Times New Roman" pitchFamily="18" charset="0"/>
                <a:cs typeface="Arial" pitchFamily="34" charset="0"/>
              </a:rPr>
              <a:t>Here is an example of the fibrin mesh in fluid with PMN's that has formed  in the area of acute inflammation. It is this fluid collection that produces the "tumor" or swelling aspect of acute inflammation</a:t>
            </a:r>
            <a:r>
              <a:rPr kumimoji="0" lang="en-US" b="1" i="1" u="none" strike="noStrike" cap="none" normalizeH="0" baseline="0" dirty="0" smtClean="0">
                <a:ln>
                  <a:noFill/>
                </a:ln>
                <a:solidFill>
                  <a:srgbClr val="FF0000"/>
                </a:solidFill>
                <a:effectLst/>
                <a:ea typeface="Times New Roman" pitchFamily="18" charset="0"/>
                <a:cs typeface="Arial" pitchFamily="34" charset="0"/>
              </a:rPr>
              <a:t>.</a:t>
            </a:r>
            <a:r>
              <a:rPr kumimoji="0" lang="en-US" b="1" i="1" u="none" strike="noStrike" cap="none" normalizeH="0" baseline="0" dirty="0" smtClean="0">
                <a:ln>
                  <a:noFill/>
                </a:ln>
                <a:solidFill>
                  <a:schemeClr val="tx1"/>
                </a:solidFill>
                <a:effectLst/>
                <a:cs typeface="Arial" pitchFamily="34" charset="0"/>
              </a:rPr>
              <a:t> </a:t>
            </a: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89537368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1314" name="Picture 2" descr="Label Heart Diagram Quiz"/>
          <p:cNvPicPr>
            <a:picLocks noChangeAspect="1" noChangeArrowheads="1"/>
          </p:cNvPicPr>
          <p:nvPr/>
        </p:nvPicPr>
        <p:blipFill>
          <a:blip r:embed="rId2" cstate="print"/>
          <a:srcRect/>
          <a:stretch>
            <a:fillRect/>
          </a:stretch>
        </p:blipFill>
        <p:spPr bwMode="auto">
          <a:xfrm>
            <a:off x="899592" y="965030"/>
            <a:ext cx="6840760" cy="5056258"/>
          </a:xfrm>
          <a:prstGeom prst="rect">
            <a:avLst/>
          </a:prstGeom>
          <a:noFill/>
        </p:spPr>
      </p:pic>
      <p:sp>
        <p:nvSpPr>
          <p:cNvPr id="4" name="Rounded Rectangle 3"/>
          <p:cNvSpPr/>
          <p:nvPr/>
        </p:nvSpPr>
        <p:spPr>
          <a:xfrm>
            <a:off x="1259632" y="620688"/>
            <a:ext cx="6048672"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Anatomy of the Heart – inside view</a:t>
            </a:r>
            <a:endParaRPr lang="en-US" sz="2400" b="1" i="1" dirty="0">
              <a:effectLst>
                <a:outerShdw blurRad="38100" dist="38100" dir="2700000" algn="tl">
                  <a:srgbClr val="000000">
                    <a:alpha val="43137"/>
                  </a:srgbClr>
                </a:outerShdw>
              </a:effectLst>
            </a:endParaRPr>
          </a:p>
        </p:txBody>
      </p:sp>
      <p:sp>
        <p:nvSpPr>
          <p:cNvPr id="5" name="TextBox 4"/>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5"/>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http://library.med.utah.edu/WebPath/jpeg3/SKIN117.jpg"/>
          <p:cNvPicPr/>
          <p:nvPr/>
        </p:nvPicPr>
        <p:blipFill>
          <a:blip r:embed="rId2" cstate="print"/>
          <a:srcRect/>
          <a:stretch>
            <a:fillRect/>
          </a:stretch>
        </p:blipFill>
        <p:spPr bwMode="auto">
          <a:xfrm>
            <a:off x="571472" y="857232"/>
            <a:ext cx="7858180" cy="4515984"/>
          </a:xfrm>
          <a:prstGeom prst="rect">
            <a:avLst/>
          </a:prstGeom>
          <a:noFill/>
          <a:ln w="28575">
            <a:solidFill>
              <a:schemeClr val="tx1"/>
            </a:solidFill>
            <a:miter lim="800000"/>
            <a:headEnd/>
            <a:tailEnd/>
          </a:ln>
        </p:spPr>
      </p:pic>
      <p:sp>
        <p:nvSpPr>
          <p:cNvPr id="5" name="Rounded Rectangle 4"/>
          <p:cNvSpPr/>
          <p:nvPr/>
        </p:nvSpPr>
        <p:spPr>
          <a:xfrm>
            <a:off x="1643042" y="214290"/>
            <a:ext cx="5786478" cy="50006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Inflammation with Necrosis - LPF</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571472" y="5373216"/>
            <a:ext cx="7581928" cy="923330"/>
          </a:xfrm>
          <a:prstGeom prst="rect">
            <a:avLst/>
          </a:prstGeom>
        </p:spPr>
        <p:txBody>
          <a:bodyPr wrap="square">
            <a:spAutoFit/>
          </a:bodyPr>
          <a:lstStyle/>
          <a:p>
            <a:pPr algn="ctr"/>
            <a:r>
              <a:rPr lang="en-US" b="1" i="1" dirty="0" smtClean="0"/>
              <a:t>The vasculitis shown here demonstrates the destruction that can accompany the acute inflammatory process and the interplay with the coagulation mechanism. The arterial wall is undergoing necrosis, and there is thrombus formation in the lumen</a:t>
            </a:r>
            <a:r>
              <a:rPr lang="ar-SA" b="1" i="1" dirty="0" smtClean="0"/>
              <a:t>.</a:t>
            </a:r>
            <a:endParaRPr lang="en-US" b="1" i="1" dirty="0"/>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360471913"/>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643042" y="214290"/>
            <a:ext cx="5786478" cy="50006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Inflammation with Necrosis - HPF</a:t>
            </a:r>
            <a:endParaRPr lang="en-US" sz="2400" b="1" i="1" dirty="0">
              <a:effectLst>
                <a:outerShdw blurRad="38100" dist="38100" dir="2700000" algn="tl">
                  <a:srgbClr val="000000">
                    <a:alpha val="43137"/>
                  </a:srgbClr>
                </a:outerShdw>
              </a:effectLst>
            </a:endParaRPr>
          </a:p>
        </p:txBody>
      </p:sp>
      <p:pic>
        <p:nvPicPr>
          <p:cNvPr id="5" name="Picture 4" descr="http://library.med.utah.edu/WebPath/jpeg3/SKIN119.jpg"/>
          <p:cNvPicPr/>
          <p:nvPr/>
        </p:nvPicPr>
        <p:blipFill>
          <a:blip r:embed="rId2" cstate="print"/>
          <a:srcRect/>
          <a:stretch>
            <a:fillRect/>
          </a:stretch>
        </p:blipFill>
        <p:spPr bwMode="auto">
          <a:xfrm>
            <a:off x="500034" y="857232"/>
            <a:ext cx="7929618" cy="4714908"/>
          </a:xfrm>
          <a:prstGeom prst="rect">
            <a:avLst/>
          </a:prstGeom>
          <a:noFill/>
          <a:ln w="28575">
            <a:solidFill>
              <a:schemeClr val="tx1"/>
            </a:solidFill>
            <a:miter lim="800000"/>
            <a:headEnd/>
            <a:tailEnd/>
          </a:ln>
        </p:spPr>
      </p:pic>
      <p:sp>
        <p:nvSpPr>
          <p:cNvPr id="6" name="Rectangle 5"/>
          <p:cNvSpPr/>
          <p:nvPr/>
        </p:nvSpPr>
        <p:spPr>
          <a:xfrm>
            <a:off x="428596" y="5586257"/>
            <a:ext cx="7929618" cy="1200329"/>
          </a:xfrm>
          <a:prstGeom prst="rect">
            <a:avLst/>
          </a:prstGeom>
        </p:spPr>
        <p:txBody>
          <a:bodyPr wrap="square">
            <a:spAutoFit/>
          </a:bodyPr>
          <a:lstStyle/>
          <a:p>
            <a:pPr algn="ctr"/>
            <a:r>
              <a:rPr lang="en-US" b="1" i="1" dirty="0" smtClean="0"/>
              <a:t>At higher magnification, vasculitis with arterial wall necrosis is seen. Note the fragmented remains of neutrophilic nuclei (karyorrhexis). Acute inflammation is a non-selective process that can lead to tissue destruction</a:t>
            </a:r>
            <a:endParaRPr lang="en-US" b="1" i="1" dirty="0"/>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344126944"/>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4414" y="2857496"/>
            <a:ext cx="7643866" cy="1143008"/>
          </a:xfrm>
        </p:spPr>
        <p:txBody>
          <a:bodyPr>
            <a:noAutofit/>
          </a:bodyPr>
          <a:lstStyle/>
          <a:p>
            <a:pPr algn="ctr"/>
            <a:r>
              <a:rPr lang="en-US" sz="5400" b="1" i="1" dirty="0" smtClean="0">
                <a:solidFill>
                  <a:srgbClr val="FFFF00"/>
                </a:solidFill>
                <a:effectLst>
                  <a:outerShdw blurRad="38100" dist="38100" dir="2700000" algn="tl">
                    <a:srgbClr val="000000">
                      <a:alpha val="43137"/>
                    </a:srgbClr>
                  </a:outerShdw>
                </a:effectLst>
              </a:rPr>
              <a:t>1- Fibrinous Pericarditis</a:t>
            </a:r>
            <a:endParaRPr lang="en-US" sz="5400" b="1" i="1" dirty="0">
              <a:solidFill>
                <a:srgbClr val="FFFF00"/>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692647268"/>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http://library.med.utah.edu/WebPath/jpeg5/CV045.jpg"/>
          <p:cNvPicPr/>
          <p:nvPr/>
        </p:nvPicPr>
        <p:blipFill>
          <a:blip r:embed="rId2" cstate="print"/>
          <a:srcRect/>
          <a:stretch>
            <a:fillRect/>
          </a:stretch>
        </p:blipFill>
        <p:spPr bwMode="auto">
          <a:xfrm>
            <a:off x="2143108" y="857232"/>
            <a:ext cx="4500594" cy="4732008"/>
          </a:xfrm>
          <a:prstGeom prst="rect">
            <a:avLst/>
          </a:prstGeom>
          <a:noFill/>
          <a:ln w="28575">
            <a:solidFill>
              <a:schemeClr val="tx1"/>
            </a:solidFill>
            <a:miter lim="800000"/>
            <a:headEnd/>
            <a:tailEnd/>
          </a:ln>
        </p:spPr>
      </p:pic>
      <p:sp>
        <p:nvSpPr>
          <p:cNvPr id="6" name="Rectangle 5"/>
          <p:cNvSpPr/>
          <p:nvPr/>
        </p:nvSpPr>
        <p:spPr>
          <a:xfrm>
            <a:off x="500034" y="5661248"/>
            <a:ext cx="7715304" cy="1015663"/>
          </a:xfrm>
          <a:prstGeom prst="rect">
            <a:avLst/>
          </a:prstGeom>
        </p:spPr>
        <p:txBody>
          <a:bodyPr wrap="square">
            <a:spAutoFit/>
          </a:bodyPr>
          <a:lstStyle/>
          <a:p>
            <a:pPr algn="ctr"/>
            <a:r>
              <a:rPr lang="en-US" sz="2000" b="1" i="1" dirty="0" smtClean="0"/>
              <a:t>Here, the pericardial cavity has been opened to reveal </a:t>
            </a:r>
          </a:p>
          <a:p>
            <a:pPr algn="ctr"/>
            <a:r>
              <a:rPr lang="en-US" sz="2000" b="1" i="1" dirty="0" smtClean="0"/>
              <a:t>a fibrinous pericarditis with strands of stringy pale fibrin between visceral and parietal pericardium</a:t>
            </a:r>
            <a:endParaRPr lang="en-US" sz="2000" b="1" i="1" dirty="0"/>
          </a:p>
        </p:txBody>
      </p:sp>
      <p:sp>
        <p:nvSpPr>
          <p:cNvPr id="7" name="Rounded Rectangle 6"/>
          <p:cNvSpPr/>
          <p:nvPr/>
        </p:nvSpPr>
        <p:spPr>
          <a:xfrm>
            <a:off x="1285852" y="214290"/>
            <a:ext cx="6429420"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Fibrinous Pericarditis - Gross</a:t>
            </a:r>
            <a:endParaRPr lang="en-US" sz="2400" b="1" i="1" dirty="0">
              <a:effectLst>
                <a:outerShdw blurRad="38100" dist="38100" dir="2700000" algn="tl">
                  <a:srgbClr val="000000">
                    <a:alpha val="43137"/>
                  </a:srgbClr>
                </a:outerShdw>
              </a:effectLst>
            </a:endParaRPr>
          </a:p>
        </p:txBody>
      </p:sp>
      <p:cxnSp>
        <p:nvCxnSpPr>
          <p:cNvPr id="9" name="Straight Arrow Connector 8"/>
          <p:cNvCxnSpPr/>
          <p:nvPr/>
        </p:nvCxnSpPr>
        <p:spPr>
          <a:xfrm rot="10800000">
            <a:off x="5572132" y="3933056"/>
            <a:ext cx="642942" cy="35719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2" name="TextBox 11"/>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321971792"/>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285852" y="214290"/>
            <a:ext cx="6429420"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Fibrinous Pericarditis - Gross</a:t>
            </a:r>
            <a:endParaRPr lang="en-US" sz="2400" b="1" i="1" dirty="0">
              <a:effectLst>
                <a:outerShdw blurRad="38100" dist="38100" dir="2700000" algn="tl">
                  <a:srgbClr val="000000">
                    <a:alpha val="43137"/>
                  </a:srgbClr>
                </a:outerShdw>
              </a:effectLst>
            </a:endParaRPr>
          </a:p>
        </p:txBody>
      </p:sp>
      <p:pic>
        <p:nvPicPr>
          <p:cNvPr id="188418" name="Picture 2" descr="http://library.med.utah.edu/WebPath/jpeg5/CV046.jpg"/>
          <p:cNvPicPr>
            <a:picLocks noChangeAspect="1" noChangeArrowheads="1"/>
          </p:cNvPicPr>
          <p:nvPr/>
        </p:nvPicPr>
        <p:blipFill>
          <a:blip r:embed="rId2" cstate="print"/>
          <a:srcRect/>
          <a:stretch>
            <a:fillRect/>
          </a:stretch>
        </p:blipFill>
        <p:spPr bwMode="auto">
          <a:xfrm>
            <a:off x="2643174" y="857232"/>
            <a:ext cx="3929090" cy="4587992"/>
          </a:xfrm>
          <a:prstGeom prst="rect">
            <a:avLst/>
          </a:prstGeom>
          <a:noFill/>
          <a:ln w="28575">
            <a:solidFill>
              <a:schemeClr val="tx1"/>
            </a:solidFill>
          </a:ln>
        </p:spPr>
      </p:pic>
      <p:sp>
        <p:nvSpPr>
          <p:cNvPr id="7" name="Rectangle 6"/>
          <p:cNvSpPr/>
          <p:nvPr/>
        </p:nvSpPr>
        <p:spPr>
          <a:xfrm>
            <a:off x="357158" y="5445224"/>
            <a:ext cx="7929618" cy="1323439"/>
          </a:xfrm>
          <a:prstGeom prst="rect">
            <a:avLst/>
          </a:prstGeom>
        </p:spPr>
        <p:txBody>
          <a:bodyPr wrap="square">
            <a:spAutoFit/>
          </a:bodyPr>
          <a:lstStyle/>
          <a:p>
            <a:pPr algn="ctr"/>
            <a:r>
              <a:rPr lang="en-US" sz="2000" b="1" i="1" dirty="0" smtClean="0"/>
              <a:t>Serous fluid at the bottom of the pericardial cavity (arrow) is visible. The epicardial surface appears roughened, compared to its normal glistening appearance; due to the strands of pink-tan fibrin that have formed</a:t>
            </a:r>
            <a:endParaRPr lang="en-US" sz="2000" b="1" i="1" dirty="0"/>
          </a:p>
        </p:txBody>
      </p:sp>
      <p:cxnSp>
        <p:nvCxnSpPr>
          <p:cNvPr id="11" name="Straight Arrow Connector 10"/>
          <p:cNvCxnSpPr/>
          <p:nvPr/>
        </p:nvCxnSpPr>
        <p:spPr>
          <a:xfrm flipV="1">
            <a:off x="2786050" y="4005064"/>
            <a:ext cx="785818" cy="7143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289422268"/>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714348" y="5357826"/>
            <a:ext cx="7500990" cy="1200329"/>
          </a:xfrm>
          <a:prstGeom prst="rect">
            <a:avLst/>
          </a:prstGeom>
        </p:spPr>
        <p:txBody>
          <a:bodyPr wrap="square">
            <a:spAutoFit/>
          </a:bodyPr>
          <a:lstStyle/>
          <a:p>
            <a:pPr algn="ctr"/>
            <a:r>
              <a:rPr lang="en-US" b="1" i="1" dirty="0" smtClean="0"/>
              <a:t>The fibrinous exudate is seen to consist of pink strands of fibrin gutting from the pericardial surface at the upper right</a:t>
            </a:r>
            <a:r>
              <a:rPr lang="ar-SA" b="1" i="1" dirty="0" smtClean="0"/>
              <a:t>. </a:t>
            </a:r>
            <a:r>
              <a:rPr lang="en-US" b="1" i="1" dirty="0" smtClean="0"/>
              <a:t>The exudate on the surface is shown enlarged in the inset.  Note a considerable number of erythrocytes trapped in the mesh of fibrin threads.  </a:t>
            </a:r>
            <a:endParaRPr lang="en-US" b="1" i="1" dirty="0"/>
          </a:p>
        </p:txBody>
      </p:sp>
      <p:sp>
        <p:nvSpPr>
          <p:cNvPr id="5" name="Rounded Rectangle 4"/>
          <p:cNvSpPr/>
          <p:nvPr/>
        </p:nvSpPr>
        <p:spPr>
          <a:xfrm>
            <a:off x="1557090" y="135806"/>
            <a:ext cx="5562600"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Fibrinous Pericarditis - Microscopically</a:t>
            </a:r>
            <a:endParaRPr lang="en-US" sz="2400" b="1" i="1" dirty="0">
              <a:effectLst>
                <a:outerShdw blurRad="38100" dist="38100" dir="2700000" algn="tl">
                  <a:srgbClr val="000000">
                    <a:alpha val="43137"/>
                  </a:srgbClr>
                </a:outerShdw>
              </a:effectLst>
            </a:endParaRPr>
          </a:p>
        </p:txBody>
      </p:sp>
      <p:pic>
        <p:nvPicPr>
          <p:cNvPr id="307202" name="Picture 2" descr="http://www.vetmed.vt.edu/education/Curriculum/VM8304/vet%20pathology/INFLAMMATION%20LAB/INFLAMMATION%20LAB_files/image024.jpg"/>
          <p:cNvPicPr>
            <a:picLocks noChangeAspect="1" noChangeArrowheads="1"/>
          </p:cNvPicPr>
          <p:nvPr/>
        </p:nvPicPr>
        <p:blipFill>
          <a:blip r:embed="rId2" cstate="print"/>
          <a:srcRect/>
          <a:stretch>
            <a:fillRect/>
          </a:stretch>
        </p:blipFill>
        <p:spPr bwMode="auto">
          <a:xfrm>
            <a:off x="571472" y="785794"/>
            <a:ext cx="7858180" cy="4572032"/>
          </a:xfrm>
          <a:prstGeom prst="rect">
            <a:avLst/>
          </a:prstGeom>
          <a:noFill/>
          <a:ln w="28575">
            <a:solidFill>
              <a:schemeClr val="tx1"/>
            </a:solidFill>
          </a:ln>
        </p:spPr>
      </p:pic>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
        <p:nvSpPr>
          <p:cNvPr id="7" name="TextBox 6"/>
          <p:cNvSpPr txBox="1"/>
          <p:nvPr/>
        </p:nvSpPr>
        <p:spPr>
          <a:xfrm>
            <a:off x="714348" y="304800"/>
            <a:ext cx="657252" cy="369332"/>
          </a:xfrm>
          <a:prstGeom prst="rect">
            <a:avLst/>
          </a:prstGeom>
          <a:noFill/>
        </p:spPr>
        <p:txBody>
          <a:bodyPr wrap="square" rtlCol="0">
            <a:spAutoFit/>
          </a:bodyPr>
          <a:lstStyle/>
          <a:p>
            <a:r>
              <a:rPr lang="en-US" dirty="0" smtClean="0"/>
              <a:t>Right</a:t>
            </a:r>
            <a:endParaRPr lang="en-US" dirty="0"/>
          </a:p>
        </p:txBody>
      </p:sp>
      <p:sp>
        <p:nvSpPr>
          <p:cNvPr id="10" name="TextBox 9"/>
          <p:cNvSpPr txBox="1"/>
          <p:nvPr/>
        </p:nvSpPr>
        <p:spPr>
          <a:xfrm>
            <a:off x="7848600" y="301481"/>
            <a:ext cx="523924" cy="369332"/>
          </a:xfrm>
          <a:prstGeom prst="rect">
            <a:avLst/>
          </a:prstGeom>
          <a:noFill/>
        </p:spPr>
        <p:txBody>
          <a:bodyPr wrap="square" rtlCol="0">
            <a:spAutoFit/>
          </a:bodyPr>
          <a:lstStyle/>
          <a:p>
            <a:r>
              <a:rPr lang="en-US" dirty="0" smtClean="0"/>
              <a:t>Left</a:t>
            </a:r>
            <a:endParaRPr lang="en-US" dirty="0"/>
          </a:p>
        </p:txBody>
      </p:sp>
    </p:spTree>
    <p:extLst>
      <p:ext uri="{BB962C8B-B14F-4D97-AF65-F5344CB8AC3E}">
        <p14:creationId xmlns:p14="http://schemas.microsoft.com/office/powerpoint/2010/main" val="997036293"/>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2866" name="Picture 2" descr="C:\Documents and Settings\Mr. Amer Shafie\My Documents\My Pictures\fibrinous_pericarditis.jpg"/>
          <p:cNvPicPr>
            <a:picLocks noGrp="1" noChangeAspect="1" noChangeArrowheads="1"/>
          </p:cNvPicPr>
          <p:nvPr>
            <p:ph sz="quarter" idx="1"/>
          </p:nvPr>
        </p:nvPicPr>
        <p:blipFill>
          <a:blip r:embed="rId2" cstate="print"/>
          <a:stretch>
            <a:fillRect/>
          </a:stretch>
        </p:blipFill>
        <p:spPr bwMode="auto">
          <a:xfrm>
            <a:off x="500034" y="857232"/>
            <a:ext cx="7929618" cy="4857784"/>
          </a:xfrm>
          <a:prstGeom prst="rect">
            <a:avLst/>
          </a:prstGeom>
          <a:noFill/>
          <a:ln w="28575">
            <a:solidFill>
              <a:srgbClr val="7030A0"/>
            </a:solidFill>
          </a:ln>
        </p:spPr>
      </p:pic>
      <p:sp>
        <p:nvSpPr>
          <p:cNvPr id="5" name="Rectangle 4"/>
          <p:cNvSpPr/>
          <p:nvPr/>
        </p:nvSpPr>
        <p:spPr>
          <a:xfrm>
            <a:off x="571472" y="5786454"/>
            <a:ext cx="7786742" cy="1015663"/>
          </a:xfrm>
          <a:prstGeom prst="rect">
            <a:avLst/>
          </a:prstGeom>
        </p:spPr>
        <p:txBody>
          <a:bodyPr wrap="square">
            <a:spAutoFit/>
          </a:bodyPr>
          <a:lstStyle/>
          <a:p>
            <a:pPr algn="ctr"/>
            <a:r>
              <a:rPr lang="en-US" sz="2000" b="1" i="1" dirty="0" smtClean="0"/>
              <a:t>The pericardium is distorted by thick irregular layer </a:t>
            </a:r>
          </a:p>
          <a:p>
            <a:pPr algn="ctr"/>
            <a:r>
              <a:rPr lang="en-US" sz="2000" b="1" i="1" dirty="0" smtClean="0"/>
              <a:t>of pinkish fibrinous exudate with some red cells and inflammatory cells</a:t>
            </a:r>
            <a:endParaRPr lang="en-US" sz="2000" i="1" dirty="0"/>
          </a:p>
        </p:txBody>
      </p:sp>
      <p:sp>
        <p:nvSpPr>
          <p:cNvPr id="6" name="Rounded Rectangle 5"/>
          <p:cNvSpPr/>
          <p:nvPr/>
        </p:nvSpPr>
        <p:spPr>
          <a:xfrm>
            <a:off x="1500166" y="214290"/>
            <a:ext cx="6143668"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Fibrinous Pericarditis - LPF</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537194069"/>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3890" name="Picture 2" descr="C:\Documents and Settings\Mr. Amer Shafie\My Documents\My Pictures\fibrinous_pericarditis_detail.jpg"/>
          <p:cNvPicPr>
            <a:picLocks noGrp="1" noChangeAspect="1" noChangeArrowheads="1"/>
          </p:cNvPicPr>
          <p:nvPr>
            <p:ph sz="quarter" idx="1"/>
          </p:nvPr>
        </p:nvPicPr>
        <p:blipFill>
          <a:blip r:embed="rId2" cstate="print"/>
          <a:stretch>
            <a:fillRect/>
          </a:stretch>
        </p:blipFill>
        <p:spPr bwMode="auto">
          <a:xfrm>
            <a:off x="571472" y="857232"/>
            <a:ext cx="7858180" cy="4786346"/>
          </a:xfrm>
          <a:prstGeom prst="rect">
            <a:avLst/>
          </a:prstGeom>
          <a:noFill/>
          <a:ln w="28575">
            <a:solidFill>
              <a:srgbClr val="7030A0"/>
            </a:solidFill>
          </a:ln>
        </p:spPr>
      </p:pic>
      <p:sp>
        <p:nvSpPr>
          <p:cNvPr id="4" name="Rectangle 3"/>
          <p:cNvSpPr/>
          <p:nvPr/>
        </p:nvSpPr>
        <p:spPr>
          <a:xfrm>
            <a:off x="642910" y="5715016"/>
            <a:ext cx="7429552" cy="1015663"/>
          </a:xfrm>
          <a:prstGeom prst="rect">
            <a:avLst/>
          </a:prstGeom>
        </p:spPr>
        <p:txBody>
          <a:bodyPr wrap="square">
            <a:spAutoFit/>
          </a:bodyPr>
          <a:lstStyle/>
          <a:p>
            <a:pPr marL="534988" indent="-534988" algn="ctr" fontAlgn="auto">
              <a:spcBef>
                <a:spcPts val="0"/>
              </a:spcBef>
              <a:spcAft>
                <a:spcPts val="0"/>
              </a:spcAft>
              <a:defRPr/>
            </a:pPr>
            <a:r>
              <a:rPr lang="en-US" sz="2000" b="1" i="1" dirty="0" smtClean="0"/>
              <a:t>The subpericardial layer is thickened by edema and shows dilated blood vessels, chronic inflammatory cells and areas of calcification.</a:t>
            </a:r>
            <a:endParaRPr lang="en-US" sz="2000" b="1" i="1" dirty="0"/>
          </a:p>
        </p:txBody>
      </p:sp>
      <p:sp>
        <p:nvSpPr>
          <p:cNvPr id="6" name="Rounded Rectangle 5"/>
          <p:cNvSpPr/>
          <p:nvPr/>
        </p:nvSpPr>
        <p:spPr>
          <a:xfrm>
            <a:off x="1500166" y="214290"/>
            <a:ext cx="6143668"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Fibrinous Pericarditis - HPF</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584524229"/>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1604" y="2786058"/>
            <a:ext cx="7000924" cy="1071570"/>
          </a:xfrm>
        </p:spPr>
        <p:txBody>
          <a:bodyPr>
            <a:noAutofit/>
          </a:bodyPr>
          <a:lstStyle/>
          <a:p>
            <a:pPr algn="ctr"/>
            <a:r>
              <a:rPr lang="en-US" sz="5400" b="1" i="1" dirty="0" smtClean="0">
                <a:solidFill>
                  <a:srgbClr val="FFFF00"/>
                </a:solidFill>
                <a:effectLst>
                  <a:outerShdw blurRad="38100" dist="38100" dir="2700000" algn="tl">
                    <a:srgbClr val="000000">
                      <a:alpha val="43137"/>
                    </a:srgbClr>
                  </a:outerShdw>
                </a:effectLst>
              </a:rPr>
              <a:t>2- Acute Appendicitis</a:t>
            </a:r>
            <a:endParaRPr lang="en-US" sz="5400" b="1" i="1" dirty="0">
              <a:solidFill>
                <a:srgbClr val="FFFF00"/>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879385666"/>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1298" name="Picture 2" descr="http://library.med.utah.edu/WebPath/jpeg4/GI192.jpg"/>
          <p:cNvPicPr>
            <a:picLocks noChangeAspect="1" noChangeArrowheads="1"/>
          </p:cNvPicPr>
          <p:nvPr/>
        </p:nvPicPr>
        <p:blipFill>
          <a:blip r:embed="rId2" cstate="print"/>
          <a:srcRect/>
          <a:stretch>
            <a:fillRect/>
          </a:stretch>
        </p:blipFill>
        <p:spPr bwMode="auto">
          <a:xfrm>
            <a:off x="500034" y="1071546"/>
            <a:ext cx="7880626" cy="4643470"/>
          </a:xfrm>
          <a:prstGeom prst="rect">
            <a:avLst/>
          </a:prstGeom>
          <a:noFill/>
          <a:ln w="28575">
            <a:solidFill>
              <a:srgbClr val="00642D"/>
            </a:solidFill>
          </a:ln>
        </p:spPr>
      </p:pic>
      <p:sp>
        <p:nvSpPr>
          <p:cNvPr id="5" name="Rounded Rectangle 4"/>
          <p:cNvSpPr/>
          <p:nvPr/>
        </p:nvSpPr>
        <p:spPr>
          <a:xfrm>
            <a:off x="1785918" y="214290"/>
            <a:ext cx="564360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Normal Appendix - Gross</a:t>
            </a:r>
            <a:endParaRPr lang="en-US" sz="2400" b="1" i="1" dirty="0"/>
          </a:p>
        </p:txBody>
      </p:sp>
      <p:sp>
        <p:nvSpPr>
          <p:cNvPr id="6" name="Rectangle 5"/>
          <p:cNvSpPr/>
          <p:nvPr/>
        </p:nvSpPr>
        <p:spPr>
          <a:xfrm>
            <a:off x="357158" y="5786454"/>
            <a:ext cx="8072494" cy="707886"/>
          </a:xfrm>
          <a:prstGeom prst="rect">
            <a:avLst/>
          </a:prstGeom>
        </p:spPr>
        <p:txBody>
          <a:bodyPr wrap="square">
            <a:spAutoFit/>
          </a:bodyPr>
          <a:lstStyle/>
          <a:p>
            <a:pPr algn="ctr"/>
            <a:r>
              <a:rPr lang="en-US" sz="2000" b="1" i="1" dirty="0" smtClean="0"/>
              <a:t>This is the normal appearance of the appendix against </a:t>
            </a:r>
          </a:p>
          <a:p>
            <a:pPr algn="ctr"/>
            <a:r>
              <a:rPr lang="en-US" sz="2000" b="1" i="1" dirty="0" smtClean="0"/>
              <a:t>the background of the caecum.</a:t>
            </a:r>
            <a:endParaRPr lang="en-US" sz="2000" b="1" i="1" dirty="0"/>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82226592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51520" y="843677"/>
            <a:ext cx="3384376" cy="2585323"/>
          </a:xfrm>
          <a:prstGeom prst="rect">
            <a:avLst/>
          </a:prstGeom>
          <a:noFill/>
          <a:ln w="9525">
            <a:noFill/>
            <a:miter lim="800000"/>
            <a:headEnd/>
            <a:tailEnd/>
          </a:ln>
          <a:effectLst/>
        </p:spPr>
        <p:txBody>
          <a:bodyPr wrap="square">
            <a:spAutoFit/>
          </a:bodyPr>
          <a:lstStyle/>
          <a:p>
            <a:pPr marL="342900" indent="-342900">
              <a:buFont typeface="Arial" pitchFamily="34" charset="0"/>
              <a:buChar char="•"/>
            </a:pPr>
            <a:r>
              <a:rPr lang="en-US" b="1" dirty="0" smtClean="0"/>
              <a:t> </a:t>
            </a:r>
            <a:r>
              <a:rPr lang="en-US" dirty="0" smtClean="0"/>
              <a:t>The </a:t>
            </a:r>
            <a:r>
              <a:rPr lang="en-US" dirty="0"/>
              <a:t>heart consists of 3 </a:t>
            </a:r>
            <a:r>
              <a:rPr lang="en-US" dirty="0" smtClean="0"/>
              <a:t>layers</a:t>
            </a:r>
          </a:p>
          <a:p>
            <a:r>
              <a:rPr lang="en-US" dirty="0"/>
              <a:t> </a:t>
            </a:r>
            <a:r>
              <a:rPr lang="en-US" dirty="0" smtClean="0"/>
              <a:t>    - the </a:t>
            </a:r>
            <a:r>
              <a:rPr lang="en-US" b="1" dirty="0"/>
              <a:t>endocardium</a:t>
            </a:r>
            <a:r>
              <a:rPr lang="en-US" dirty="0"/>
              <a:t>, </a:t>
            </a:r>
            <a:endParaRPr lang="en-US" dirty="0" smtClean="0"/>
          </a:p>
          <a:p>
            <a:pPr marL="342900" indent="-342900"/>
            <a:r>
              <a:rPr lang="en-US" dirty="0" smtClean="0"/>
              <a:t>	- the </a:t>
            </a:r>
            <a:r>
              <a:rPr lang="en-US" b="1" dirty="0" smtClean="0"/>
              <a:t>myocardium</a:t>
            </a:r>
            <a:r>
              <a:rPr lang="en-US" dirty="0"/>
              <a:t>, and </a:t>
            </a:r>
            <a:endParaRPr lang="en-US" dirty="0" smtClean="0"/>
          </a:p>
          <a:p>
            <a:pPr marL="342900" indent="-342900"/>
            <a:r>
              <a:rPr lang="en-US" dirty="0" smtClean="0"/>
              <a:t>	- the </a:t>
            </a:r>
            <a:r>
              <a:rPr lang="en-US" b="1" dirty="0" smtClean="0"/>
              <a:t>epicardium</a:t>
            </a:r>
            <a:r>
              <a:rPr lang="en-US" dirty="0"/>
              <a:t>. </a:t>
            </a:r>
            <a:endParaRPr lang="en-US" dirty="0" smtClean="0"/>
          </a:p>
          <a:p>
            <a:pPr marL="342900" indent="-342900">
              <a:buFont typeface="Arial" pitchFamily="34" charset="0"/>
              <a:buChar char="•"/>
            </a:pPr>
            <a:endParaRPr lang="en-US" dirty="0" smtClean="0"/>
          </a:p>
          <a:p>
            <a:pPr marL="342900" indent="-342900">
              <a:buFont typeface="Arial" pitchFamily="34" charset="0"/>
              <a:buChar char="•"/>
            </a:pPr>
            <a:r>
              <a:rPr lang="en-US" dirty="0" smtClean="0"/>
              <a:t>The </a:t>
            </a:r>
            <a:r>
              <a:rPr lang="en-US" b="1" dirty="0"/>
              <a:t>epicardium</a:t>
            </a:r>
            <a:r>
              <a:rPr lang="en-US" dirty="0"/>
              <a:t> </a:t>
            </a:r>
            <a:r>
              <a:rPr lang="en-US" dirty="0" smtClean="0"/>
              <a:t>consists </a:t>
            </a:r>
            <a:r>
              <a:rPr lang="en-US" dirty="0"/>
              <a:t>of arteries, veins, nerves, </a:t>
            </a:r>
            <a:r>
              <a:rPr lang="en-US" dirty="0" smtClean="0"/>
              <a:t>connective </a:t>
            </a:r>
            <a:r>
              <a:rPr lang="en-US" dirty="0"/>
              <a:t>tissue, and variable amounts of fat</a:t>
            </a:r>
            <a:r>
              <a:rPr lang="en-US" dirty="0" smtClean="0"/>
              <a:t>.</a:t>
            </a:r>
            <a:endParaRPr lang="en-US" dirty="0"/>
          </a:p>
        </p:txBody>
      </p:sp>
      <p:pic>
        <p:nvPicPr>
          <p:cNvPr id="3" name="Picture 6" descr="L1116"/>
          <p:cNvPicPr>
            <a:picLocks noChangeArrowheads="1"/>
          </p:cNvPicPr>
          <p:nvPr/>
        </p:nvPicPr>
        <p:blipFill>
          <a:blip r:embed="rId2" cstate="print"/>
          <a:srcRect/>
          <a:stretch>
            <a:fillRect/>
          </a:stretch>
        </p:blipFill>
        <p:spPr bwMode="auto">
          <a:xfrm>
            <a:off x="3995936" y="332656"/>
            <a:ext cx="4716016" cy="2952328"/>
          </a:xfrm>
          <a:prstGeom prst="rect">
            <a:avLst/>
          </a:prstGeom>
          <a:noFill/>
          <a:ln w="12700">
            <a:solidFill>
              <a:schemeClr val="tx1"/>
            </a:solidFill>
          </a:ln>
        </p:spPr>
      </p:pic>
      <p:pic>
        <p:nvPicPr>
          <p:cNvPr id="4" name="Picture 7" descr="L1117"/>
          <p:cNvPicPr>
            <a:picLocks noChangeArrowheads="1"/>
          </p:cNvPicPr>
          <p:nvPr/>
        </p:nvPicPr>
        <p:blipFill>
          <a:blip r:embed="rId3" cstate="print"/>
          <a:srcRect/>
          <a:stretch>
            <a:fillRect/>
          </a:stretch>
        </p:blipFill>
        <p:spPr bwMode="auto">
          <a:xfrm>
            <a:off x="3995936" y="3405060"/>
            <a:ext cx="4714428" cy="3024336"/>
          </a:xfrm>
          <a:prstGeom prst="rect">
            <a:avLst/>
          </a:prstGeom>
          <a:noFill/>
          <a:ln w="19050">
            <a:solidFill>
              <a:schemeClr val="tx1"/>
            </a:solidFill>
          </a:ln>
        </p:spPr>
      </p:pic>
      <p:sp>
        <p:nvSpPr>
          <p:cNvPr id="5" name="Rectangle 4"/>
          <p:cNvSpPr/>
          <p:nvPr/>
        </p:nvSpPr>
        <p:spPr>
          <a:xfrm>
            <a:off x="323528" y="4050938"/>
            <a:ext cx="3312368" cy="1754326"/>
          </a:xfrm>
          <a:prstGeom prst="rect">
            <a:avLst/>
          </a:prstGeom>
        </p:spPr>
        <p:txBody>
          <a:bodyPr wrap="square">
            <a:spAutoFit/>
          </a:bodyPr>
          <a:lstStyle/>
          <a:p>
            <a:pPr marL="342900" indent="-342900">
              <a:buFontTx/>
              <a:buChar char="-"/>
            </a:pPr>
            <a:r>
              <a:rPr lang="en-US" dirty="0" smtClean="0"/>
              <a:t>The </a:t>
            </a:r>
            <a:r>
              <a:rPr lang="en-US" b="1" dirty="0" smtClean="0"/>
              <a:t>myocardium</a:t>
            </a:r>
            <a:r>
              <a:rPr lang="en-US" dirty="0" smtClean="0"/>
              <a:t> contains </a:t>
            </a:r>
            <a:r>
              <a:rPr lang="en-US" b="1" dirty="0" smtClean="0"/>
              <a:t>branching, striated muscle cells with centrally located nuclei</a:t>
            </a:r>
            <a:r>
              <a:rPr lang="en-US" dirty="0" smtClean="0"/>
              <a:t>. They are connected by </a:t>
            </a:r>
            <a:r>
              <a:rPr lang="en-US" b="1" dirty="0" smtClean="0"/>
              <a:t>intercalated disks</a:t>
            </a:r>
            <a:r>
              <a:rPr lang="en-US" dirty="0" smtClean="0"/>
              <a:t> (arrowheads).</a:t>
            </a:r>
            <a:endParaRPr lang="en-US" dirty="0"/>
          </a:p>
        </p:txBody>
      </p:sp>
      <p:sp>
        <p:nvSpPr>
          <p:cNvPr id="7" name="Rounded Rectangle 6"/>
          <p:cNvSpPr/>
          <p:nvPr/>
        </p:nvSpPr>
        <p:spPr>
          <a:xfrm>
            <a:off x="683568" y="404664"/>
            <a:ext cx="2952328" cy="360040"/>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t>Histology of the Heart</a:t>
            </a:r>
            <a:endParaRPr lang="en-US" b="1" i="1" dirty="0"/>
          </a:p>
        </p:txBody>
      </p:sp>
      <p:sp>
        <p:nvSpPr>
          <p:cNvPr id="9" name="TextBox 8"/>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785918" y="214290"/>
            <a:ext cx="564360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Acute Appendicitis - Gross</a:t>
            </a:r>
            <a:endParaRPr lang="en-US" sz="2400" b="1" i="1" dirty="0"/>
          </a:p>
        </p:txBody>
      </p:sp>
      <p:pic>
        <p:nvPicPr>
          <p:cNvPr id="182273" name="Picture 1"/>
          <p:cNvPicPr>
            <a:picLocks noChangeAspect="1" noChangeArrowheads="1"/>
          </p:cNvPicPr>
          <p:nvPr/>
        </p:nvPicPr>
        <p:blipFill>
          <a:blip r:embed="rId3" cstate="print"/>
          <a:srcRect/>
          <a:stretch>
            <a:fillRect/>
          </a:stretch>
        </p:blipFill>
        <p:spPr bwMode="auto">
          <a:xfrm>
            <a:off x="642910" y="1071546"/>
            <a:ext cx="7786742" cy="4286280"/>
          </a:xfrm>
          <a:prstGeom prst="rect">
            <a:avLst/>
          </a:prstGeom>
          <a:noFill/>
          <a:ln w="28575">
            <a:solidFill>
              <a:srgbClr val="00642D"/>
            </a:solidFill>
            <a:miter lim="800000"/>
            <a:headEnd/>
            <a:tailEnd/>
          </a:ln>
          <a:effectLst/>
        </p:spPr>
      </p:pic>
      <p:sp>
        <p:nvSpPr>
          <p:cNvPr id="8" name="Rectangle 7"/>
          <p:cNvSpPr/>
          <p:nvPr/>
        </p:nvSpPr>
        <p:spPr>
          <a:xfrm>
            <a:off x="571472" y="5463147"/>
            <a:ext cx="7715304" cy="1323439"/>
          </a:xfrm>
          <a:prstGeom prst="rect">
            <a:avLst/>
          </a:prstGeom>
        </p:spPr>
        <p:txBody>
          <a:bodyPr wrap="square">
            <a:spAutoFit/>
          </a:bodyPr>
          <a:lstStyle/>
          <a:p>
            <a:pPr algn="ctr"/>
            <a:r>
              <a:rPr lang="en-US" sz="2000" b="1" i="1" dirty="0" smtClean="0"/>
              <a:t>Seen here is acute appendicitis with yellow to tan exudate and hyperemia, including the periappendiceal fat superiorly, rather than a smooth, glistening pale tan serosal surface</a:t>
            </a:r>
            <a:endParaRPr lang="en-US" sz="2000" b="1" i="1" dirty="0"/>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563898550"/>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675" name="Picture 2"/>
          <p:cNvPicPr>
            <a:picLocks noChangeAspect="1" noChangeArrowheads="1"/>
          </p:cNvPicPr>
          <p:nvPr/>
        </p:nvPicPr>
        <p:blipFill>
          <a:blip r:embed="rId2" cstate="print"/>
          <a:srcRect/>
          <a:stretch>
            <a:fillRect/>
          </a:stretch>
        </p:blipFill>
        <p:spPr bwMode="auto">
          <a:xfrm>
            <a:off x="770865" y="1000108"/>
            <a:ext cx="7503435" cy="3714776"/>
          </a:xfrm>
          <a:prstGeom prst="rect">
            <a:avLst/>
          </a:prstGeom>
          <a:noFill/>
          <a:ln w="9525">
            <a:solidFill>
              <a:srgbClr val="00642D"/>
            </a:solidFill>
            <a:miter lim="800000"/>
            <a:headEnd/>
            <a:tailEnd/>
          </a:ln>
        </p:spPr>
      </p:pic>
      <p:sp>
        <p:nvSpPr>
          <p:cNvPr id="4" name="Rounded Rectangle 3"/>
          <p:cNvSpPr/>
          <p:nvPr/>
        </p:nvSpPr>
        <p:spPr>
          <a:xfrm>
            <a:off x="714348" y="214290"/>
            <a:ext cx="7572428"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Acute Appendicitis – Longitudinal section</a:t>
            </a:r>
            <a:endParaRPr lang="en-US" sz="2400" b="1" i="1" dirty="0"/>
          </a:p>
        </p:txBody>
      </p:sp>
      <p:sp>
        <p:nvSpPr>
          <p:cNvPr id="5" name="Rectangle 4"/>
          <p:cNvSpPr/>
          <p:nvPr/>
        </p:nvSpPr>
        <p:spPr>
          <a:xfrm>
            <a:off x="571472" y="4786322"/>
            <a:ext cx="7572428" cy="1938992"/>
          </a:xfrm>
          <a:prstGeom prst="rect">
            <a:avLst/>
          </a:prstGeom>
        </p:spPr>
        <p:txBody>
          <a:bodyPr wrap="square">
            <a:spAutoFit/>
          </a:bodyPr>
          <a:lstStyle/>
          <a:p>
            <a:pPr algn="ctr"/>
            <a:r>
              <a:rPr lang="en-US" sz="2000" b="1" i="1" dirty="0" smtClean="0"/>
              <a:t>A case of acute appendicitis : The organ is enlarged and sausage-like (botuliform). This longitudinal section shows the angry red inflamed mucosa with its irregular luminal surface. This appendix does not show late complications, like transmural necrosis, perforation, and abscess formation</a:t>
            </a:r>
            <a:endParaRPr lang="en-US" sz="2000" b="1" i="1" dirty="0"/>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601150721"/>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4371" name="Picture 3"/>
          <p:cNvPicPr>
            <a:picLocks noChangeAspect="1" noChangeArrowheads="1"/>
          </p:cNvPicPr>
          <p:nvPr/>
        </p:nvPicPr>
        <p:blipFill>
          <a:blip r:embed="rId2" cstate="print"/>
          <a:srcRect/>
          <a:stretch>
            <a:fillRect/>
          </a:stretch>
        </p:blipFill>
        <p:spPr bwMode="auto">
          <a:xfrm>
            <a:off x="1214414" y="1081106"/>
            <a:ext cx="6786610" cy="4991100"/>
          </a:xfrm>
          <a:prstGeom prst="rect">
            <a:avLst/>
          </a:prstGeom>
          <a:noFill/>
          <a:ln w="9525">
            <a:solidFill>
              <a:schemeClr val="bg1"/>
            </a:solidFill>
            <a:miter lim="800000"/>
            <a:headEnd/>
            <a:tailEnd/>
          </a:ln>
          <a:effectLst/>
        </p:spPr>
      </p:pic>
      <p:sp>
        <p:nvSpPr>
          <p:cNvPr id="4" name="Rounded Rectangle 3"/>
          <p:cNvSpPr/>
          <p:nvPr/>
        </p:nvSpPr>
        <p:spPr>
          <a:xfrm>
            <a:off x="1071538" y="214290"/>
            <a:ext cx="707236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Acute Appendicitis – LPF of the cut section</a:t>
            </a:r>
            <a:endParaRPr lang="en-US" sz="2400" b="1" i="1" dirty="0"/>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493734733"/>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2322" name="Picture 2" descr="File:Acute Appendicitis, HE 1.jpg">
            <a:hlinkClick r:id="rId2"/>
          </p:cNvPr>
          <p:cNvPicPr>
            <a:picLocks noChangeAspect="1" noChangeArrowheads="1"/>
          </p:cNvPicPr>
          <p:nvPr/>
        </p:nvPicPr>
        <p:blipFill>
          <a:blip r:embed="rId3" cstate="print"/>
          <a:srcRect/>
          <a:stretch>
            <a:fillRect/>
          </a:stretch>
        </p:blipFill>
        <p:spPr bwMode="auto">
          <a:xfrm>
            <a:off x="571472" y="928670"/>
            <a:ext cx="7786742" cy="4857784"/>
          </a:xfrm>
          <a:prstGeom prst="rect">
            <a:avLst/>
          </a:prstGeom>
          <a:noFill/>
          <a:ln w="28575">
            <a:solidFill>
              <a:schemeClr val="tx1"/>
            </a:solidFill>
          </a:ln>
        </p:spPr>
      </p:pic>
      <p:sp>
        <p:nvSpPr>
          <p:cNvPr id="3" name="TextBox 2"/>
          <p:cNvSpPr txBox="1"/>
          <p:nvPr/>
        </p:nvSpPr>
        <p:spPr>
          <a:xfrm>
            <a:off x="5929322" y="5264363"/>
            <a:ext cx="2214578" cy="307777"/>
          </a:xfrm>
          <a:prstGeom prst="rect">
            <a:avLst/>
          </a:prstGeom>
          <a:noFill/>
        </p:spPr>
        <p:txBody>
          <a:bodyPr wrap="square" rtlCol="0">
            <a:spAutoFit/>
          </a:bodyPr>
          <a:lstStyle/>
          <a:p>
            <a:r>
              <a:rPr lang="en-US" sz="1400" b="1" i="1" dirty="0" smtClean="0"/>
              <a:t>Smooth Muscle layer</a:t>
            </a:r>
            <a:endParaRPr lang="en-US" sz="1400" b="1" i="1" dirty="0"/>
          </a:p>
        </p:txBody>
      </p:sp>
      <p:sp>
        <p:nvSpPr>
          <p:cNvPr id="4" name="Rounded Rectangle 3"/>
          <p:cNvSpPr/>
          <p:nvPr/>
        </p:nvSpPr>
        <p:spPr>
          <a:xfrm>
            <a:off x="1643042" y="214290"/>
            <a:ext cx="600079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Acute Appendicitis – LPF</a:t>
            </a:r>
            <a:endParaRPr lang="en-US" sz="2400" b="1" i="1" dirty="0"/>
          </a:p>
        </p:txBody>
      </p:sp>
      <p:sp>
        <p:nvSpPr>
          <p:cNvPr id="8" name="TextBox 7"/>
          <p:cNvSpPr txBox="1"/>
          <p:nvPr/>
        </p:nvSpPr>
        <p:spPr>
          <a:xfrm>
            <a:off x="6643702" y="3405846"/>
            <a:ext cx="1857388" cy="523220"/>
          </a:xfrm>
          <a:prstGeom prst="rect">
            <a:avLst/>
          </a:prstGeom>
          <a:noFill/>
        </p:spPr>
        <p:txBody>
          <a:bodyPr wrap="square" rtlCol="0">
            <a:spAutoFit/>
          </a:bodyPr>
          <a:lstStyle/>
          <a:p>
            <a:pPr algn="ctr"/>
            <a:r>
              <a:rPr lang="en-US" sz="1400" b="1" i="1" dirty="0" smtClean="0"/>
              <a:t>Fibrosis of Lamina propria</a:t>
            </a:r>
            <a:endParaRPr lang="en-US" sz="1400" b="1" i="1" dirty="0"/>
          </a:p>
        </p:txBody>
      </p:sp>
      <p:cxnSp>
        <p:nvCxnSpPr>
          <p:cNvPr id="15" name="Straight Arrow Connector 14"/>
          <p:cNvCxnSpPr/>
          <p:nvPr/>
        </p:nvCxnSpPr>
        <p:spPr>
          <a:xfrm rot="10800000">
            <a:off x="6643702" y="3571876"/>
            <a:ext cx="35719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6200000" flipV="1">
            <a:off x="6858016" y="5000636"/>
            <a:ext cx="357190" cy="21431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000496" y="3571876"/>
            <a:ext cx="2143140" cy="923330"/>
          </a:xfrm>
          <a:prstGeom prst="rect">
            <a:avLst/>
          </a:prstGeom>
          <a:noFill/>
        </p:spPr>
        <p:txBody>
          <a:bodyPr wrap="square" rtlCol="0">
            <a:spAutoFit/>
          </a:bodyPr>
          <a:lstStyle/>
          <a:p>
            <a:pPr algn="ctr"/>
            <a:r>
              <a:rPr lang="en-US" b="1" i="1" dirty="0" smtClean="0"/>
              <a:t>Scattered Neutrophils in the epithelium</a:t>
            </a:r>
            <a:endParaRPr lang="en-US" b="1" i="1" dirty="0"/>
          </a:p>
        </p:txBody>
      </p:sp>
      <p:cxnSp>
        <p:nvCxnSpPr>
          <p:cNvPr id="21" name="Straight Arrow Connector 20"/>
          <p:cNvCxnSpPr/>
          <p:nvPr/>
        </p:nvCxnSpPr>
        <p:spPr>
          <a:xfrm rot="16200000" flipV="1">
            <a:off x="4001290" y="3144042"/>
            <a:ext cx="785818" cy="698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a:off x="3643306" y="3000372"/>
            <a:ext cx="785818" cy="57150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357422" y="5072074"/>
            <a:ext cx="1500198" cy="646331"/>
          </a:xfrm>
          <a:prstGeom prst="rect">
            <a:avLst/>
          </a:prstGeom>
          <a:noFill/>
        </p:spPr>
        <p:txBody>
          <a:bodyPr wrap="square" rtlCol="0">
            <a:spAutoFit/>
          </a:bodyPr>
          <a:lstStyle/>
          <a:p>
            <a:pPr algn="ctr"/>
            <a:r>
              <a:rPr lang="en-US" b="1" i="1" dirty="0" smtClean="0">
                <a:solidFill>
                  <a:schemeClr val="tx1">
                    <a:lumMod val="95000"/>
                    <a:lumOff val="5000"/>
                  </a:schemeClr>
                </a:solidFill>
              </a:rPr>
              <a:t>Lymph Follicle</a:t>
            </a:r>
            <a:endParaRPr lang="en-US" b="1" i="1" dirty="0">
              <a:solidFill>
                <a:schemeClr val="tx1">
                  <a:lumMod val="95000"/>
                  <a:lumOff val="5000"/>
                </a:schemeClr>
              </a:solidFill>
            </a:endParaRPr>
          </a:p>
        </p:txBody>
      </p:sp>
      <p:sp>
        <p:nvSpPr>
          <p:cNvPr id="27" name="TextBox 26"/>
          <p:cNvSpPr txBox="1"/>
          <p:nvPr/>
        </p:nvSpPr>
        <p:spPr>
          <a:xfrm>
            <a:off x="571472" y="3143248"/>
            <a:ext cx="1285884" cy="646331"/>
          </a:xfrm>
          <a:prstGeom prst="rect">
            <a:avLst/>
          </a:prstGeom>
          <a:noFill/>
        </p:spPr>
        <p:txBody>
          <a:bodyPr wrap="square" rtlCol="0">
            <a:spAutoFit/>
          </a:bodyPr>
          <a:lstStyle/>
          <a:p>
            <a:pPr algn="ctr"/>
            <a:r>
              <a:rPr lang="en-US" b="1" i="1" dirty="0" smtClean="0">
                <a:solidFill>
                  <a:schemeClr val="tx1">
                    <a:lumMod val="95000"/>
                    <a:lumOff val="5000"/>
                  </a:schemeClr>
                </a:solidFill>
              </a:rPr>
              <a:t>Luminal </a:t>
            </a:r>
          </a:p>
          <a:p>
            <a:pPr algn="ctr"/>
            <a:r>
              <a:rPr lang="en-US" b="1" i="1" dirty="0" smtClean="0">
                <a:solidFill>
                  <a:schemeClr val="tx1">
                    <a:lumMod val="95000"/>
                    <a:lumOff val="5000"/>
                  </a:schemeClr>
                </a:solidFill>
              </a:rPr>
              <a:t>Debris</a:t>
            </a:r>
            <a:endParaRPr lang="en-US" b="1" i="1" dirty="0">
              <a:solidFill>
                <a:schemeClr val="tx1">
                  <a:lumMod val="95000"/>
                  <a:lumOff val="5000"/>
                </a:schemeClr>
              </a:solidFill>
            </a:endParaRPr>
          </a:p>
        </p:txBody>
      </p:sp>
      <p:cxnSp>
        <p:nvCxnSpPr>
          <p:cNvPr id="29" name="Straight Arrow Connector 28"/>
          <p:cNvCxnSpPr/>
          <p:nvPr/>
        </p:nvCxnSpPr>
        <p:spPr>
          <a:xfrm flipV="1">
            <a:off x="7215206" y="5000636"/>
            <a:ext cx="357190" cy="28575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9" name="TextBox 1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610193136"/>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3346" name="Picture 2" descr="File:Acute Appendicitis, HE 2.jpg">
            <a:hlinkClick r:id="rId2"/>
          </p:cNvPr>
          <p:cNvPicPr>
            <a:picLocks noChangeAspect="1" noChangeArrowheads="1"/>
          </p:cNvPicPr>
          <p:nvPr/>
        </p:nvPicPr>
        <p:blipFill>
          <a:blip r:embed="rId3" cstate="print"/>
          <a:srcRect/>
          <a:stretch>
            <a:fillRect/>
          </a:stretch>
        </p:blipFill>
        <p:spPr bwMode="auto">
          <a:xfrm>
            <a:off x="428596" y="928670"/>
            <a:ext cx="7286676" cy="4286280"/>
          </a:xfrm>
          <a:prstGeom prst="rect">
            <a:avLst/>
          </a:prstGeom>
          <a:noFill/>
          <a:ln w="28575">
            <a:solidFill>
              <a:schemeClr val="tx1"/>
            </a:solidFill>
          </a:ln>
        </p:spPr>
      </p:pic>
      <p:sp>
        <p:nvSpPr>
          <p:cNvPr id="3" name="Rounded Rectangle 2"/>
          <p:cNvSpPr/>
          <p:nvPr/>
        </p:nvSpPr>
        <p:spPr>
          <a:xfrm>
            <a:off x="1643042" y="214290"/>
            <a:ext cx="600079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Acute Appendicitis – HPF</a:t>
            </a:r>
            <a:endParaRPr lang="en-US" sz="2400" b="1" i="1" dirty="0"/>
          </a:p>
        </p:txBody>
      </p:sp>
      <p:sp>
        <p:nvSpPr>
          <p:cNvPr id="4" name="TextBox 3"/>
          <p:cNvSpPr txBox="1"/>
          <p:nvPr/>
        </p:nvSpPr>
        <p:spPr>
          <a:xfrm>
            <a:off x="1000100" y="5429264"/>
            <a:ext cx="6143668" cy="400110"/>
          </a:xfrm>
          <a:prstGeom prst="rect">
            <a:avLst/>
          </a:prstGeom>
          <a:noFill/>
        </p:spPr>
        <p:txBody>
          <a:bodyPr wrap="square" rtlCol="0">
            <a:spAutoFit/>
          </a:bodyPr>
          <a:lstStyle/>
          <a:p>
            <a:pPr algn="ctr"/>
            <a:r>
              <a:rPr lang="en-US" sz="2000" b="1" i="1" dirty="0" smtClean="0"/>
              <a:t>Scattered Neutrophils in the crypt epithelium</a:t>
            </a:r>
            <a:endParaRPr lang="en-US" sz="2000" b="1" i="1" dirty="0"/>
          </a:p>
        </p:txBody>
      </p:sp>
      <p:cxnSp>
        <p:nvCxnSpPr>
          <p:cNvPr id="8" name="Straight Arrow Connector 7"/>
          <p:cNvCxnSpPr/>
          <p:nvPr/>
        </p:nvCxnSpPr>
        <p:spPr>
          <a:xfrm rot="5400000" flipH="1" flipV="1">
            <a:off x="3643310" y="3500434"/>
            <a:ext cx="1000125" cy="14287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3143240" y="4143380"/>
            <a:ext cx="714380" cy="1428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13348" name="Picture 4" descr="Acute Appendicitis, HE 3.jpg"/>
          <p:cNvPicPr>
            <a:picLocks noChangeAspect="1" noChangeArrowheads="1"/>
          </p:cNvPicPr>
          <p:nvPr/>
        </p:nvPicPr>
        <p:blipFill>
          <a:blip r:embed="rId4" cstate="print"/>
          <a:srcRect/>
          <a:stretch>
            <a:fillRect/>
          </a:stretch>
        </p:blipFill>
        <p:spPr bwMode="auto">
          <a:xfrm>
            <a:off x="5214942" y="2071678"/>
            <a:ext cx="3429024" cy="2643206"/>
          </a:xfrm>
          <a:prstGeom prst="rect">
            <a:avLst/>
          </a:prstGeom>
          <a:noFill/>
          <a:ln w="57150">
            <a:solidFill>
              <a:schemeClr val="tx1"/>
            </a:solidFill>
          </a:ln>
        </p:spPr>
      </p:pic>
      <p:cxnSp>
        <p:nvCxnSpPr>
          <p:cNvPr id="19" name="Straight Arrow Connector 18"/>
          <p:cNvCxnSpPr/>
          <p:nvPr/>
        </p:nvCxnSpPr>
        <p:spPr>
          <a:xfrm rot="5400000" flipH="1" flipV="1">
            <a:off x="6465901" y="3679033"/>
            <a:ext cx="499272" cy="79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flipH="1" flipV="1">
            <a:off x="6108711" y="3892553"/>
            <a:ext cx="499272" cy="79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flipH="1" flipV="1">
            <a:off x="5537207" y="3749677"/>
            <a:ext cx="499272" cy="79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4" name="TextBox 13"/>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115144648"/>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5106" name="Picture 2" descr="http://www.uaz.edu.mx/histo/pathology/ed/ch_13/c13_s49.jpg">
            <a:hlinkClick r:id="rId3"/>
          </p:cNvPr>
          <p:cNvPicPr>
            <a:picLocks noChangeAspect="1" noChangeArrowheads="1"/>
          </p:cNvPicPr>
          <p:nvPr/>
        </p:nvPicPr>
        <p:blipFill>
          <a:blip r:embed="rId4" cstate="print"/>
          <a:srcRect/>
          <a:stretch>
            <a:fillRect/>
          </a:stretch>
        </p:blipFill>
        <p:spPr bwMode="auto">
          <a:xfrm>
            <a:off x="714348" y="1000108"/>
            <a:ext cx="7620027" cy="4762517"/>
          </a:xfrm>
          <a:prstGeom prst="rect">
            <a:avLst/>
          </a:prstGeom>
          <a:noFill/>
          <a:ln w="28575">
            <a:solidFill>
              <a:srgbClr val="FF0000"/>
            </a:solidFill>
          </a:ln>
        </p:spPr>
      </p:pic>
      <p:sp>
        <p:nvSpPr>
          <p:cNvPr id="5" name="Rectangle 4"/>
          <p:cNvSpPr/>
          <p:nvPr/>
        </p:nvSpPr>
        <p:spPr>
          <a:xfrm>
            <a:off x="714348" y="5786454"/>
            <a:ext cx="7358114" cy="1015663"/>
          </a:xfrm>
          <a:prstGeom prst="rect">
            <a:avLst/>
          </a:prstGeom>
        </p:spPr>
        <p:txBody>
          <a:bodyPr wrap="square">
            <a:spAutoFit/>
          </a:bodyPr>
          <a:lstStyle/>
          <a:p>
            <a:pPr algn="ctr"/>
            <a:r>
              <a:rPr lang="en-US" sz="2000" b="1" i="1" dirty="0" smtClean="0"/>
              <a:t>This slide shows the muscle layer of the appendix which is permeated with numerous polymorphonuclear leukocytes</a:t>
            </a:r>
            <a:endParaRPr lang="en-US" sz="2000" b="1" i="1" dirty="0"/>
          </a:p>
        </p:txBody>
      </p:sp>
      <p:sp>
        <p:nvSpPr>
          <p:cNvPr id="7" name="Rounded Rectangle 6"/>
          <p:cNvSpPr/>
          <p:nvPr/>
        </p:nvSpPr>
        <p:spPr>
          <a:xfrm>
            <a:off x="1571604" y="214290"/>
            <a:ext cx="600079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Acute Appendicitis – Histopathology</a:t>
            </a:r>
            <a:endParaRPr lang="en-US" sz="2400" b="1" i="1" dirty="0"/>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697157383"/>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4414" y="2214554"/>
            <a:ext cx="7406640" cy="1472184"/>
          </a:xfrm>
        </p:spPr>
        <p:txBody>
          <a:bodyPr>
            <a:normAutofit/>
          </a:bodyPr>
          <a:lstStyle/>
          <a:p>
            <a:pPr algn="ctr"/>
            <a:r>
              <a:rPr lang="en-US" sz="5400" b="1" i="1" dirty="0" smtClean="0">
                <a:solidFill>
                  <a:srgbClr val="FFFF00"/>
                </a:solidFill>
                <a:effectLst>
                  <a:outerShdw blurRad="38100" dist="38100" dir="2700000" algn="tl">
                    <a:srgbClr val="000000">
                      <a:alpha val="43137"/>
                    </a:srgbClr>
                  </a:outerShdw>
                </a:effectLst>
              </a:rPr>
              <a:t>3- Acute Cholecystitis</a:t>
            </a:r>
            <a:endParaRPr lang="en-US" sz="5400" b="1" i="1" dirty="0">
              <a:solidFill>
                <a:srgbClr val="FFFF00"/>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4284974185"/>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cstate="print"/>
          <a:srcRect/>
          <a:stretch>
            <a:fillRect/>
          </a:stretch>
        </p:blipFill>
        <p:spPr bwMode="auto">
          <a:xfrm>
            <a:off x="755576" y="1004942"/>
            <a:ext cx="7632847" cy="4756643"/>
          </a:xfrm>
          <a:prstGeom prst="rect">
            <a:avLst/>
          </a:prstGeom>
          <a:noFill/>
          <a:ln w="9525">
            <a:noFill/>
            <a:miter lim="800000"/>
            <a:headEnd/>
            <a:tailEnd/>
          </a:ln>
        </p:spPr>
      </p:pic>
      <p:sp>
        <p:nvSpPr>
          <p:cNvPr id="7" name="Rounded Rectangle 6"/>
          <p:cNvSpPr/>
          <p:nvPr/>
        </p:nvSpPr>
        <p:spPr>
          <a:xfrm>
            <a:off x="971600" y="438128"/>
            <a:ext cx="7072362"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Cholecystitis – Gross</a:t>
            </a:r>
            <a:endParaRPr lang="en-US" sz="2400" b="1" i="1" dirty="0">
              <a:effectLst>
                <a:outerShdw blurRad="38100" dist="38100" dir="2700000" algn="tl">
                  <a:srgbClr val="000000">
                    <a:alpha val="43137"/>
                  </a:srgbClr>
                </a:outerShdw>
              </a:effectLst>
            </a:endParaRPr>
          </a:p>
        </p:txBody>
      </p:sp>
      <p:sp>
        <p:nvSpPr>
          <p:cNvPr id="10" name="Rectangle 9"/>
          <p:cNvSpPr/>
          <p:nvPr/>
        </p:nvSpPr>
        <p:spPr>
          <a:xfrm>
            <a:off x="611560" y="5805264"/>
            <a:ext cx="7560840" cy="646331"/>
          </a:xfrm>
          <a:prstGeom prst="rect">
            <a:avLst/>
          </a:prstGeom>
        </p:spPr>
        <p:txBody>
          <a:bodyPr wrap="square">
            <a:spAutoFit/>
          </a:bodyPr>
          <a:lstStyle/>
          <a:p>
            <a:pPr algn="ctr"/>
            <a:r>
              <a:rPr lang="en-US" b="1" i="1" dirty="0" err="1" smtClean="0"/>
              <a:t>Mucocele</a:t>
            </a:r>
            <a:r>
              <a:rPr lang="en-US" b="1" i="1" dirty="0" smtClean="0"/>
              <a:t>, stone obstructed the neck , distended , aspiration done and removed by lap </a:t>
            </a:r>
            <a:r>
              <a:rPr lang="en-US" b="1" i="1" dirty="0" err="1" smtClean="0"/>
              <a:t>chole</a:t>
            </a:r>
            <a:endParaRPr lang="en-US" b="1" i="1" dirty="0"/>
          </a:p>
        </p:txBody>
      </p:sp>
      <p:sp>
        <p:nvSpPr>
          <p:cNvPr id="11" name="TextBox 10"/>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2" name="TextBox 11"/>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506287570"/>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descr="http://library.med.utah.edu/WebPath/jpeg4/GI106.jpg"/>
          <p:cNvPicPr/>
          <p:nvPr/>
        </p:nvPicPr>
        <p:blipFill>
          <a:blip r:embed="rId2" cstate="print"/>
          <a:srcRect/>
          <a:stretch>
            <a:fillRect/>
          </a:stretch>
        </p:blipFill>
        <p:spPr bwMode="auto">
          <a:xfrm>
            <a:off x="642910" y="928671"/>
            <a:ext cx="7786742" cy="4572031"/>
          </a:xfrm>
          <a:prstGeom prst="rect">
            <a:avLst/>
          </a:prstGeom>
          <a:noFill/>
          <a:ln w="28575">
            <a:solidFill>
              <a:schemeClr val="tx1"/>
            </a:solidFill>
            <a:miter lim="800000"/>
            <a:headEnd/>
            <a:tailEnd/>
          </a:ln>
        </p:spPr>
      </p:pic>
      <p:sp>
        <p:nvSpPr>
          <p:cNvPr id="4" name="Rectangle 3"/>
          <p:cNvSpPr/>
          <p:nvPr/>
        </p:nvSpPr>
        <p:spPr>
          <a:xfrm>
            <a:off x="428596" y="5534585"/>
            <a:ext cx="8072494" cy="1323439"/>
          </a:xfrm>
          <a:prstGeom prst="rect">
            <a:avLst/>
          </a:prstGeom>
        </p:spPr>
        <p:txBody>
          <a:bodyPr wrap="square">
            <a:spAutoFit/>
          </a:bodyPr>
          <a:lstStyle/>
          <a:p>
            <a:pPr algn="ctr"/>
            <a:r>
              <a:rPr lang="en-US" sz="2000" b="1" i="1" dirty="0" smtClean="0"/>
              <a:t>The neutrophils are seen infiltrating the mucosa and submucosa of the gallbladder in this patient with acute cholecystitis and right upper quadrant abdominal pain with tenderness on palpation</a:t>
            </a:r>
            <a:endParaRPr lang="en-US" sz="2000" b="1" i="1" dirty="0"/>
          </a:p>
        </p:txBody>
      </p:sp>
      <p:sp>
        <p:nvSpPr>
          <p:cNvPr id="5" name="Rounded Rectangle 4"/>
          <p:cNvSpPr/>
          <p:nvPr/>
        </p:nvSpPr>
        <p:spPr>
          <a:xfrm>
            <a:off x="1071538" y="285728"/>
            <a:ext cx="7072362"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Cholecystitis – Histopathology HPF</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030785991"/>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2976" y="2456882"/>
            <a:ext cx="7406640" cy="1472184"/>
          </a:xfrm>
        </p:spPr>
        <p:txBody>
          <a:bodyPr>
            <a:normAutofit/>
          </a:bodyPr>
          <a:lstStyle/>
          <a:p>
            <a:pPr algn="ctr"/>
            <a:r>
              <a:rPr lang="en-US" sz="5400" b="1" i="1" dirty="0" smtClean="0">
                <a:solidFill>
                  <a:srgbClr val="FFFF00"/>
                </a:solidFill>
                <a:effectLst>
                  <a:outerShdw blurRad="38100" dist="38100" dir="2700000" algn="tl">
                    <a:srgbClr val="000000">
                      <a:alpha val="43137"/>
                    </a:srgbClr>
                  </a:outerShdw>
                </a:effectLst>
              </a:rPr>
              <a:t>4- Skin Pilonidal Sinus</a:t>
            </a:r>
            <a:endParaRPr lang="en-US" sz="5400" b="1" i="1" dirty="0">
              <a:solidFill>
                <a:srgbClr val="FFFF00"/>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977831322"/>
      </p:ext>
    </p:extLst>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CVS Pathology Practicals -  2014- 2015 - Presentation</Template>
  <TotalTime>6790</TotalTime>
  <Words>6908</Words>
  <Application>Microsoft Office PowerPoint</Application>
  <PresentationFormat>On-screen Show (4:3)</PresentationFormat>
  <Paragraphs>943</Paragraphs>
  <Slides>212</Slides>
  <Notes>42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212</vt:i4>
      </vt:variant>
    </vt:vector>
  </HeadingPairs>
  <TitlesOfParts>
    <vt:vector size="225" baseType="lpstr">
      <vt:lpstr>Arial Unicode MS</vt:lpstr>
      <vt:lpstr> sans-serif</vt:lpstr>
      <vt:lpstr>Aharoni</vt:lpstr>
      <vt:lpstr>Arial</vt:lpstr>
      <vt:lpstr>Calibri</vt:lpstr>
      <vt:lpstr>DejaVuSans</vt:lpstr>
      <vt:lpstr>Franklin Gothic Demi</vt:lpstr>
      <vt:lpstr>Goudy Old Style</vt:lpstr>
      <vt:lpstr>Times New Roman</vt:lpstr>
      <vt:lpstr>Tw Cen MT</vt:lpstr>
      <vt:lpstr>Wingdings</vt:lpstr>
      <vt:lpstr>Wingdings 2</vt:lpstr>
      <vt:lpstr>Median</vt:lpstr>
      <vt:lpstr>PowerPoint Presentation</vt:lpstr>
      <vt:lpstr>PowerPoint Presentation</vt:lpstr>
      <vt:lpstr>Normal anatomy and histology of organs related to this chapter</vt:lpstr>
      <vt:lpstr>PowerPoint Presentation</vt:lpstr>
      <vt:lpstr>PowerPoint Presentation</vt:lpstr>
      <vt:lpstr>This view shows a BRONCHIOLE (right) and Blood Vessel (left) in cross-section as well as numerous ALVEOLI in  The bronchiole inner membrane is composed of pseudostratified columnar epithelium.  Portions of hyaline cartilage rings can also be seen outside of the bronchiole.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CELL INJURY</vt:lpstr>
      <vt:lpstr>1- FATTY LIVER (STEATOSIS)</vt:lpstr>
      <vt:lpstr>PowerPoint Presentation</vt:lpstr>
      <vt:lpstr>PowerPoint Presentation</vt:lpstr>
      <vt:lpstr>PowerPoint Presentation</vt:lpstr>
      <vt:lpstr>2- COAGULATIVE NECROSIS   </vt:lpstr>
      <vt:lpstr>PowerPoint Presentation</vt:lpstr>
      <vt:lpstr>PowerPoint Presentation</vt:lpstr>
      <vt:lpstr>PowerPoint Presentation</vt:lpstr>
      <vt:lpstr>PowerPoint Presentation</vt:lpstr>
      <vt:lpstr>PowerPoint Presentation</vt:lpstr>
      <vt:lpstr>PowerPoint Presentation</vt:lpstr>
      <vt:lpstr>3- Liquefactive Necrosis  </vt:lpstr>
      <vt:lpstr>PowerPoint Presentation</vt:lpstr>
      <vt:lpstr>PowerPoint Presentation</vt:lpstr>
      <vt:lpstr>PowerPoint Presentation</vt:lpstr>
      <vt:lpstr>PowerPoint Presentation</vt:lpstr>
      <vt:lpstr>PowerPoint Presentation</vt:lpstr>
      <vt:lpstr>4- Caseous Necrosis  </vt:lpstr>
      <vt:lpstr>PowerPoint Presentation</vt:lpstr>
      <vt:lpstr>PowerPoint Presentation</vt:lpstr>
      <vt:lpstr>5 – Fibrinoid Necrosis   </vt:lpstr>
      <vt:lpstr>PowerPoint Presentation</vt:lpstr>
      <vt:lpstr>6 – Fat Necrosis   </vt:lpstr>
      <vt:lpstr>PowerPoint Presentation</vt:lpstr>
      <vt:lpstr>PowerPoint Presentation</vt:lpstr>
      <vt:lpstr>PowerPoint Presentation</vt:lpstr>
      <vt:lpstr>PowerPoint Presentation</vt:lpstr>
      <vt:lpstr>7 - Dystrophic calcification    (Aortic valve – Stomach - Skin) </vt:lpstr>
      <vt:lpstr>PowerPoint Presentation</vt:lpstr>
      <vt:lpstr>PowerPoint Presentation</vt:lpstr>
      <vt:lpstr>PowerPoint Presentation</vt:lpstr>
      <vt:lpstr>PowerPoint Presentation</vt:lpstr>
      <vt:lpstr>PowerPoint Presentation</vt:lpstr>
      <vt:lpstr>PowerPoint Presentation</vt:lpstr>
      <vt:lpstr>8- Atrophy of the Organs  (Brain – Testis)</vt:lpstr>
      <vt:lpstr>PowerPoint Presentation</vt:lpstr>
      <vt:lpstr>PowerPoint Presentation</vt:lpstr>
      <vt:lpstr>9 - Left Ventricular Hypertrophy</vt:lpstr>
      <vt:lpstr>PowerPoint Presentation</vt:lpstr>
      <vt:lpstr>PowerPoint Presentation</vt:lpstr>
      <vt:lpstr>10- Prostatic Hyperplasia</vt:lpstr>
      <vt:lpstr>PowerPoint Presentation</vt:lpstr>
      <vt:lpstr>PowerPoint Presentation</vt:lpstr>
      <vt:lpstr>PowerPoint Presentation</vt:lpstr>
      <vt:lpstr>11- Squamous Metaplasia and Dysplasia </vt:lpstr>
      <vt:lpstr>PowerPoint Presentation</vt:lpstr>
      <vt:lpstr>PowerPoint Presentation</vt:lpstr>
      <vt:lpstr>PowerPoint Presentation</vt:lpstr>
      <vt:lpstr>PowerPoint Presentation</vt:lpstr>
      <vt:lpstr>PowerPoint Presentation</vt:lpstr>
      <vt:lpstr>CELL INJURY &amp; Inflammation - II</vt:lpstr>
      <vt:lpstr>PowerPoint Presentation</vt:lpstr>
      <vt:lpstr>PowerPoint Presentation</vt:lpstr>
      <vt:lpstr>PowerPoint Presentation</vt:lpstr>
      <vt:lpstr>PowerPoint Presentation</vt:lpstr>
      <vt:lpstr>PowerPoint Presentation</vt:lpstr>
      <vt:lpstr>1- Fibrinous Pericarditis</vt:lpstr>
      <vt:lpstr>PowerPoint Presentation</vt:lpstr>
      <vt:lpstr>PowerPoint Presentation</vt:lpstr>
      <vt:lpstr>PowerPoint Presentation</vt:lpstr>
      <vt:lpstr>PowerPoint Presentation</vt:lpstr>
      <vt:lpstr>PowerPoint Presentation</vt:lpstr>
      <vt:lpstr>2- Acute Appendicitis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Acute Cholecystitis</vt:lpstr>
      <vt:lpstr>PowerPoint Presentation</vt:lpstr>
      <vt:lpstr>PowerPoint Presentation</vt:lpstr>
      <vt:lpstr>4- Skin Pilonidal Sinus</vt:lpstr>
      <vt:lpstr>PowerPoint Presentation</vt:lpstr>
      <vt:lpstr>PowerPoint Presentation</vt:lpstr>
      <vt:lpstr>PowerPoint Presentation</vt:lpstr>
      <vt:lpstr>II - Chronic Inflammation</vt:lpstr>
      <vt:lpstr>1- Chronic cholecystitis  with stones</vt:lpstr>
      <vt:lpstr>PowerPoint Presentation</vt:lpstr>
      <vt:lpstr>PowerPoint Presentation</vt:lpstr>
      <vt:lpstr>PowerPoint Presentation</vt:lpstr>
      <vt:lpstr>2- Brain abscess</vt:lpstr>
      <vt:lpstr>PowerPoint Presentation</vt:lpstr>
      <vt:lpstr>PowerPoint Presentation</vt:lpstr>
      <vt:lpstr>3 - Granulation tissue</vt:lpstr>
      <vt:lpstr>PowerPoint Presentation</vt:lpstr>
      <vt:lpstr>PowerPoint Presentation</vt:lpstr>
      <vt:lpstr>PowerPoint Presentation</vt:lpstr>
      <vt:lpstr>     THROMBO-EMBOLIC Disorders</vt:lpstr>
      <vt:lpstr>1- Organizing Thrombus</vt:lpstr>
      <vt:lpstr>PowerPoint Presentation</vt:lpstr>
      <vt:lpstr>PowerPoint Presentation</vt:lpstr>
      <vt:lpstr>PowerPoint Presentation</vt:lpstr>
      <vt:lpstr>PowerPoint Presentation</vt:lpstr>
      <vt:lpstr>2- Pulmonary Embolus with Infarction</vt:lpstr>
      <vt:lpstr>PowerPoint Presentation</vt:lpstr>
      <vt:lpstr>PowerPoint Presentation</vt:lpstr>
      <vt:lpstr>3- Myocardial Infarction</vt:lpstr>
      <vt:lpstr>PowerPoint Presentation</vt:lpstr>
      <vt:lpstr>PowerPoint Presentation</vt:lpstr>
      <vt:lpstr>PowerPoint Presentation</vt:lpstr>
      <vt:lpstr>PowerPoint Presentation</vt:lpstr>
      <vt:lpstr>PowerPoint Presentation</vt:lpstr>
      <vt:lpstr>PowerPoint Presentation</vt:lpstr>
      <vt:lpstr>4- Infarction of the Small Intestine</vt:lpstr>
      <vt:lpstr>PowerPoint Presentation</vt:lpstr>
      <vt:lpstr>PowerPoint Presentation</vt:lpstr>
      <vt:lpstr>PowerPoint Presentation</vt:lpstr>
      <vt:lpstr>Granulomatous  Diseases</vt:lpstr>
      <vt:lpstr>1- Tuberculosis of the lung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Tuberculous Lymphadenitis</vt:lpstr>
      <vt:lpstr>PowerPoint Presentation</vt:lpstr>
      <vt:lpstr>PowerPoint Presentation</vt:lpstr>
      <vt:lpstr>PowerPoint Presentation</vt:lpstr>
      <vt:lpstr>PowerPoint Presentation</vt:lpstr>
      <vt:lpstr>3- Bilharzial Granulomas</vt:lpstr>
      <vt:lpstr>PowerPoint Presentation</vt:lpstr>
      <vt:lpstr>PowerPoint Presentation</vt:lpstr>
      <vt:lpstr>PowerPoint Presentation</vt:lpstr>
      <vt:lpstr>4- Cutaneous Leishmaniasis</vt:lpstr>
      <vt:lpstr>PowerPoint Presentation</vt:lpstr>
      <vt:lpstr>PowerPoint Presentation</vt:lpstr>
      <vt:lpstr>PowerPoint Presentation</vt:lpstr>
      <vt:lpstr>PowerPoint Presentation</vt:lpstr>
      <vt:lpstr>NEOPLASIA --------- (Benign Tumors)</vt:lpstr>
      <vt:lpstr>1- Adenomatous Polyp of Rectum / Colon</vt:lpstr>
      <vt:lpstr>PowerPoint Presentation</vt:lpstr>
      <vt:lpstr>PowerPoint Presentation</vt:lpstr>
      <vt:lpstr>PowerPoint Presentation</vt:lpstr>
      <vt:lpstr>2- Lipoma</vt:lpstr>
      <vt:lpstr>PowerPoint Presentation</vt:lpstr>
      <vt:lpstr>PowerPoint Presentation</vt:lpstr>
      <vt:lpstr>PowerPoint Presentation</vt:lpstr>
      <vt:lpstr>3- Intradermal Nevus</vt:lpstr>
      <vt:lpstr>PowerPoint Presentation</vt:lpstr>
      <vt:lpstr>PowerPoint Presentation</vt:lpstr>
      <vt:lpstr>PowerPoint Presentation</vt:lpstr>
      <vt:lpstr>4- Uterine Leiomyomata </vt:lpstr>
      <vt:lpstr>PowerPoint Presentation</vt:lpstr>
      <vt:lpstr>PowerPoint Presentation</vt:lpstr>
      <vt:lpstr>PowerPoint Presentation</vt:lpstr>
      <vt:lpstr>PowerPoint Presentation</vt:lpstr>
      <vt:lpstr>5- Chondroma</vt:lpstr>
      <vt:lpstr>PowerPoint Presentation</vt:lpstr>
      <vt:lpstr>PowerPoint Presentation</vt:lpstr>
      <vt:lpstr>PowerPoint Presentation</vt:lpstr>
      <vt:lpstr>6 - Hemangioma</vt:lpstr>
      <vt:lpstr>PowerPoint Presentation</vt:lpstr>
      <vt:lpstr>PowerPoint Presentation</vt:lpstr>
      <vt:lpstr>PowerPoint Presentation</vt:lpstr>
      <vt:lpstr>PowerPoint Presentation</vt:lpstr>
      <vt:lpstr>7- Teratoma (dermoid cyst)  of the ovary</vt:lpstr>
      <vt:lpstr>PowerPoint Presentation</vt:lpstr>
      <vt:lpstr>PowerPoint Presentation</vt:lpstr>
      <vt:lpstr>PowerPoint Presentation</vt:lpstr>
      <vt:lpstr>PowerPoint Presentation</vt:lpstr>
      <vt:lpstr>PowerPoint Presentation</vt:lpstr>
      <vt:lpstr>NEOPLASIA ------- (Malignant Tumors)</vt:lpstr>
      <vt:lpstr>1- Squamous cell carcinoma of  the skin</vt:lpstr>
      <vt:lpstr>PowerPoint Presentation</vt:lpstr>
      <vt:lpstr>PowerPoint Presentation</vt:lpstr>
      <vt:lpstr>PowerPoint Presentation</vt:lpstr>
      <vt:lpstr>PowerPoint Presentation</vt:lpstr>
      <vt:lpstr>PowerPoint Presentation</vt:lpstr>
      <vt:lpstr>PowerPoint Presentation</vt:lpstr>
      <vt:lpstr>2- Adenocarcinoma of the large intestine</vt:lpstr>
      <vt:lpstr>PowerPoint Presentation</vt:lpstr>
      <vt:lpstr>PowerPoint Presentation</vt:lpstr>
      <vt:lpstr>PowerPoint Presentation</vt:lpstr>
      <vt:lpstr>PowerPoint Presentation</vt:lpstr>
      <vt:lpstr>PowerPoint Presentation</vt:lpstr>
      <vt:lpstr>PowerPoint Presentation</vt:lpstr>
      <vt:lpstr>3- Leiomyosarcoma</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Foundation block</dc:title>
  <dc:creator>Dr. Sayed Esawy</dc:creator>
  <cp:lastModifiedBy>Dr.Syed</cp:lastModifiedBy>
  <cp:revision>469</cp:revision>
  <dcterms:created xsi:type="dcterms:W3CDTF">2010-05-18T06:02:25Z</dcterms:created>
  <dcterms:modified xsi:type="dcterms:W3CDTF">2015-09-01T06:41:01Z</dcterms:modified>
</cp:coreProperties>
</file>