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8" r:id="rId4"/>
    <p:sldId id="279" r:id="rId5"/>
    <p:sldId id="258" r:id="rId6"/>
    <p:sldId id="260" r:id="rId7"/>
    <p:sldId id="259" r:id="rId8"/>
    <p:sldId id="290" r:id="rId9"/>
    <p:sldId id="291" r:id="rId10"/>
    <p:sldId id="294" r:id="rId11"/>
    <p:sldId id="293" r:id="rId12"/>
    <p:sldId id="300" r:id="rId13"/>
    <p:sldId id="278" r:id="rId14"/>
    <p:sldId id="269" r:id="rId15"/>
    <p:sldId id="270" r:id="rId16"/>
    <p:sldId id="271" r:id="rId17"/>
    <p:sldId id="272" r:id="rId18"/>
    <p:sldId id="273" r:id="rId19"/>
    <p:sldId id="297" r:id="rId20"/>
    <p:sldId id="298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96" r:id="rId32"/>
    <p:sldId id="295" r:id="rId33"/>
    <p:sldId id="287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911B45-0CD4-4024-BD32-3FC0D87885E1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933398-14D9-48DA-9B5D-94FCC9DB14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977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33398-14D9-48DA-9B5D-94FCC9DB140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ersonl\Desktop\Design\blood template\blood template tit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onl\Desktop\Design\blood template\blood templa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05C2-F183-417F-B690-BCE83D898DE8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5300" dirty="0" smtClean="0"/>
              <a:t>Blood Groups</a:t>
            </a:r>
            <a:br>
              <a:rPr lang="en-US" sz="5300" dirty="0" smtClean="0"/>
            </a:br>
            <a:r>
              <a:rPr lang="en-US" sz="5300" dirty="0" smtClean="0"/>
              <a:t> Clotting Time and Bleeding Time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GB" sz="4900" dirty="0"/>
          </a:p>
        </p:txBody>
      </p:sp>
      <p:pic>
        <p:nvPicPr>
          <p:cNvPr id="4" name="Picture 3" descr="800px-US_Navy_060105-N-8154G-010_A_hospital_corpsman_with_the_Blood_Donor_Team_from_Portsmouth_Naval_Hospital_takes_samples_of_blood_from_a_donor_for_t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2438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17-15_BloodTypin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52728" cy="66693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blood 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24935" cy="5472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Blood Groups</a:t>
            </a:r>
            <a:endParaRPr lang="ar-SA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Clinical Applications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Important in the following conditions:</a:t>
            </a:r>
          </a:p>
          <a:p>
            <a:r>
              <a:rPr lang="en-US" sz="4000" b="1" dirty="0" smtClean="0"/>
              <a:t>Blood transfusion.</a:t>
            </a:r>
          </a:p>
          <a:p>
            <a:r>
              <a:rPr lang="en-US" sz="4000" b="1" dirty="0" smtClean="0"/>
              <a:t>Hemolytic disease of the newborn (HDN).</a:t>
            </a:r>
          </a:p>
          <a:p>
            <a:r>
              <a:rPr lang="en-US" sz="4000" b="1" dirty="0" smtClean="0"/>
              <a:t>Blood products.</a:t>
            </a:r>
            <a:endParaRPr lang="ar-SA" sz="4000" dirty="0"/>
          </a:p>
        </p:txBody>
      </p:sp>
      <p:pic>
        <p:nvPicPr>
          <p:cNvPr id="5" name="Picture 4" descr="blood-donation-transfusion-pic-rex-image-1-169611750-11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784921" cy="2667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548680"/>
            <a:ext cx="7772400" cy="172819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/>
              </a:rPr>
              <a:t>Clotting Time</a:t>
            </a:r>
            <a:endParaRPr lang="ar-SA" sz="48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Content Placeholder 3" descr="activated-clotting-ti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92896"/>
            <a:ext cx="2857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Clotting Time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0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effectLst/>
              </a:rPr>
              <a:t>The time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required for blood to form a 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clot.</a:t>
            </a:r>
          </a:p>
          <a:p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normal coagulation time in glass tubes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is 5 to 15 minutes</a:t>
            </a:r>
            <a:r>
              <a:rPr lang="en-US" sz="3200" b="1" dirty="0">
                <a:effectLst/>
              </a:rPr>
              <a:t>. </a:t>
            </a:r>
            <a:endParaRPr lang="en-US" sz="3200" b="1" dirty="0" smtClean="0">
              <a:effectLst/>
            </a:endParaRPr>
          </a:p>
          <a:p>
            <a:r>
              <a:rPr lang="en-US" sz="3200" b="1" dirty="0">
                <a:effectLst/>
              </a:rPr>
              <a:t>The whole blood clotting time is a rough measure of all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intrinsic clotting factors </a:t>
            </a:r>
            <a:r>
              <a:rPr lang="en-US" sz="3200" b="1" dirty="0">
                <a:effectLst/>
              </a:rPr>
              <a:t>in the absence of tissue </a:t>
            </a:r>
            <a:r>
              <a:rPr lang="en-US" sz="3200" b="1" dirty="0" smtClean="0">
                <a:effectLst/>
              </a:rPr>
              <a:t>factors.</a:t>
            </a:r>
          </a:p>
          <a:p>
            <a:r>
              <a:rPr lang="en-US" sz="3200" b="1" dirty="0" smtClean="0">
                <a:effectLst/>
              </a:rPr>
              <a:t>This simple test has been used to diagnose hemophilia. </a:t>
            </a:r>
          </a:p>
          <a:p>
            <a:r>
              <a:rPr lang="en-US" sz="3200" b="1" dirty="0" smtClean="0">
                <a:effectLst/>
              </a:rPr>
              <a:t>Its chief application is in monitoring anti-coagulant therapy. </a:t>
            </a:r>
            <a:endParaRPr lang="ar-SA" sz="32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2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Materials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36504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effectLst/>
              </a:rPr>
              <a:t>Capillary tubes </a:t>
            </a:r>
            <a:r>
              <a:rPr lang="en-US" sz="3600" b="1" dirty="0">
                <a:effectLst/>
              </a:rPr>
              <a:t>of uniform </a:t>
            </a:r>
            <a:r>
              <a:rPr lang="en-US" sz="3600" b="1" dirty="0" smtClean="0">
                <a:effectLst/>
              </a:rPr>
              <a:t>size.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err="1" smtClean="0">
                <a:effectLst/>
              </a:rPr>
              <a:t>petri</a:t>
            </a:r>
            <a:r>
              <a:rPr lang="en-US" sz="3600" b="1" dirty="0" smtClean="0">
                <a:effectLst/>
              </a:rPr>
              <a:t>-dish.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Alcohol </a:t>
            </a:r>
            <a:r>
              <a:rPr lang="en-US" sz="3600" b="1" dirty="0" smtClean="0">
                <a:effectLst/>
              </a:rPr>
              <a:t>swabs.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Cotton </a:t>
            </a:r>
            <a:r>
              <a:rPr lang="en-US" sz="3600" b="1" dirty="0" smtClean="0">
                <a:effectLst/>
              </a:rPr>
              <a:t>wool.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 err="1" smtClean="0">
                <a:effectLst/>
              </a:rPr>
              <a:t>Plasticine</a:t>
            </a:r>
            <a:r>
              <a:rPr lang="en-US" sz="3600" b="1" dirty="0" smtClean="0">
                <a:effectLst/>
              </a:rPr>
              <a:t>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water bath set at </a:t>
            </a:r>
            <a:r>
              <a:rPr lang="en-US" sz="3600" b="1" dirty="0" smtClean="0">
                <a:effectLst/>
              </a:rPr>
              <a:t>37°C.</a:t>
            </a:r>
            <a:endParaRPr lang="ar-S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95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Clean finger with alcohol swap, prick it with lancet and 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note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the time </a:t>
            </a:r>
            <a:r>
              <a:rPr lang="en-US" sz="3200" b="1" dirty="0">
                <a:effectLst/>
              </a:rPr>
              <a:t>that the prick is made.</a:t>
            </a:r>
          </a:p>
          <a:p>
            <a:pPr lvl="0"/>
            <a:r>
              <a:rPr lang="en-US" sz="3200" b="1" dirty="0">
                <a:effectLst/>
              </a:rPr>
              <a:t>Wipe away the first drop of </a:t>
            </a:r>
            <a:r>
              <a:rPr lang="en-US" sz="3200" b="1" dirty="0" smtClean="0">
                <a:effectLst/>
              </a:rPr>
              <a:t>blood. Then </a:t>
            </a:r>
            <a:r>
              <a:rPr lang="en-US" sz="3200" b="1" dirty="0">
                <a:effectLst/>
              </a:rPr>
              <a:t>while the blood is still flowing freely place one end of a capillary tube in the blood.  Holding the tube horizontally let it fill by capillary </a:t>
            </a:r>
            <a:r>
              <a:rPr lang="en-US" sz="3200" b="1" dirty="0" smtClean="0">
                <a:effectLst/>
              </a:rPr>
              <a:t>action, fill more than one tube.</a:t>
            </a:r>
          </a:p>
          <a:p>
            <a:r>
              <a:rPr lang="en-US" sz="3200" b="1" dirty="0" smtClean="0">
                <a:effectLst/>
              </a:rPr>
              <a:t>Close the </a:t>
            </a:r>
            <a:r>
              <a:rPr lang="en-US" sz="3200" b="1" dirty="0">
                <a:effectLst/>
              </a:rPr>
              <a:t>end of the capillary tube with </a:t>
            </a:r>
            <a:r>
              <a:rPr lang="en-US" sz="3200" b="1" dirty="0" err="1">
                <a:effectLst/>
              </a:rPr>
              <a:t>plasticine</a:t>
            </a:r>
            <a:r>
              <a:rPr lang="en-US" sz="3200" b="1" dirty="0">
                <a:effectLst/>
              </a:rPr>
              <a:t>.  Place the tube in the water bath.</a:t>
            </a:r>
          </a:p>
          <a:p>
            <a:pPr lvl="0"/>
            <a:endParaRPr lang="en-US" sz="3200" b="1" dirty="0" smtClean="0">
              <a:effectLst/>
            </a:endParaRPr>
          </a:p>
          <a:p>
            <a:pPr marL="0" lvl="0" indent="0">
              <a:buNone/>
            </a:pPr>
            <a:endParaRPr lang="en-US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26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511480" cy="5572472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effectLst/>
              </a:rPr>
              <a:t>Two </a:t>
            </a:r>
            <a:r>
              <a:rPr lang="en-US" sz="3200" b="1" dirty="0">
                <a:effectLst/>
              </a:rPr>
              <a:t>minutes after making the puncture, break a capillary tube and separate the two halves slowly.</a:t>
            </a:r>
          </a:p>
          <a:p>
            <a:pPr lvl="0"/>
            <a:r>
              <a:rPr lang="en-US" sz="3200" b="1" dirty="0">
                <a:effectLst/>
              </a:rPr>
              <a:t>Repeat the procedure at 30 second intervals with the remaining tubes.</a:t>
            </a:r>
          </a:p>
          <a:p>
            <a:pPr lvl="0"/>
            <a:r>
              <a:rPr lang="en-US" sz="3200" b="1" dirty="0">
                <a:effectLst/>
              </a:rPr>
              <a:t>When the blood forms a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continuous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thread-like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clot</a:t>
            </a:r>
            <a:r>
              <a:rPr lang="en-US" sz="3200" b="1" dirty="0">
                <a:effectLst/>
              </a:rPr>
              <a:t> between the broken ends of the tube, the end-point has been </a:t>
            </a:r>
            <a:r>
              <a:rPr lang="en-US" sz="3200" b="1" dirty="0" smtClean="0">
                <a:effectLst/>
              </a:rPr>
              <a:t>reached, note </a:t>
            </a:r>
            <a:r>
              <a:rPr lang="en-US" sz="3200" b="1" dirty="0">
                <a:effectLst/>
              </a:rPr>
              <a:t>the time.  </a:t>
            </a:r>
            <a:endParaRPr lang="en-US" sz="3200" b="1" dirty="0" smtClean="0">
              <a:effectLst/>
            </a:endParaRPr>
          </a:p>
          <a:p>
            <a:pPr lvl="0"/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time from pricking the finger to the appearance of the clot is </a:t>
            </a:r>
            <a:r>
              <a:rPr lang="en-US" sz="3200" b="1" dirty="0" smtClean="0">
                <a:effectLst/>
              </a:rPr>
              <a:t>the                          .</a:t>
            </a:r>
            <a:endParaRPr lang="en-US" sz="3200" b="1" dirty="0">
              <a:effectLst/>
            </a:endParaRPr>
          </a:p>
          <a:p>
            <a:endParaRPr lang="ar-SA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24128" y="5733256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clotting time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453419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541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47244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4467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45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l\Desktop\Design\blood template\t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"/>
            <a:ext cx="914400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 </a:t>
            </a:r>
            <a:r>
              <a:rPr lang="en-US" sz="4000" b="1" dirty="0" smtClean="0"/>
              <a:t>Aims of the Practical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To determine: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Blood groups.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Clotting time.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Bleeding time.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16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56084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/>
              </a:rPr>
              <a:t>Results</a:t>
            </a:r>
            <a:endParaRPr lang="ar-SA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Usually </a:t>
            </a:r>
            <a:r>
              <a:rPr lang="en-US" sz="3200" b="1" dirty="0">
                <a:effectLst/>
              </a:rPr>
              <a:t>the clotting time measured by this method is in the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range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5-15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minutes</a:t>
            </a:r>
            <a:r>
              <a:rPr lang="en-US" sz="3200" b="1" dirty="0" smtClean="0">
                <a:effectLst/>
              </a:rPr>
              <a:t>.</a:t>
            </a:r>
          </a:p>
          <a:p>
            <a:r>
              <a:rPr lang="en-US" sz="3200" b="1" dirty="0" smtClean="0">
                <a:effectLst/>
              </a:rPr>
              <a:t>Prolong clotting time seen in deficiencies in the intrinsic coagulation pathway.</a:t>
            </a:r>
          </a:p>
          <a:p>
            <a:r>
              <a:rPr lang="en-US" sz="3200" b="1" dirty="0" smtClean="0">
                <a:effectLst/>
              </a:rPr>
              <a:t>Example: </a:t>
            </a:r>
          </a:p>
          <a:p>
            <a:pPr>
              <a:buNone/>
            </a:pPr>
            <a:r>
              <a:rPr lang="en-US" sz="3200" b="1" dirty="0" smtClean="0"/>
              <a:t>   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hemophilia</a:t>
            </a:r>
            <a:r>
              <a:rPr lang="en-US" sz="3200" b="1" dirty="0" smtClean="0">
                <a:effectLst/>
              </a:rPr>
              <a:t> due to deficiency of Factor VIII (8).</a:t>
            </a:r>
          </a:p>
          <a:p>
            <a:endParaRPr lang="en-US" b="1" dirty="0">
              <a:effectLst/>
            </a:endParaRPr>
          </a:p>
          <a:p>
            <a:endParaRPr lang="ar-S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72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/>
              </a:rPr>
              <a:t>Clotting Time using Test </a:t>
            </a:r>
            <a:r>
              <a:rPr lang="en-US" sz="4400" b="1" dirty="0" smtClean="0">
                <a:solidFill>
                  <a:srgbClr val="C00000"/>
                </a:solidFill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effectLst/>
              </a:rPr>
              <a:t>ube </a:t>
            </a:r>
            <a:br>
              <a:rPr lang="en-US" sz="4400" b="1" dirty="0" smtClean="0">
                <a:solidFill>
                  <a:srgbClr val="C00000"/>
                </a:solidFill>
                <a:effectLst/>
              </a:rPr>
            </a:br>
            <a:r>
              <a:rPr lang="en-US" sz="4400" b="1" dirty="0" smtClean="0">
                <a:solidFill>
                  <a:srgbClr val="C00000"/>
                </a:solidFill>
                <a:effectLst/>
              </a:rPr>
              <a:t>Method</a:t>
            </a:r>
            <a:endParaRPr lang="ar-SA" sz="4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744416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Place 2 ml blood into non </a:t>
            </a:r>
            <a:r>
              <a:rPr lang="en-US" sz="3200" b="1" dirty="0" err="1" smtClean="0">
                <a:effectLst/>
              </a:rPr>
              <a:t>heparinized</a:t>
            </a:r>
            <a:r>
              <a:rPr lang="en-US" sz="3200" b="1" dirty="0" smtClean="0">
                <a:effectLst/>
              </a:rPr>
              <a:t> test tube incubated in water bath. </a:t>
            </a:r>
          </a:p>
          <a:p>
            <a:r>
              <a:rPr lang="en-US" sz="3200" b="1" dirty="0" smtClean="0">
                <a:effectLst/>
              </a:rPr>
              <a:t>Every 30 second invert gentle to check for clot formation.</a:t>
            </a:r>
          </a:p>
          <a:p>
            <a:r>
              <a:rPr lang="en-US" sz="3200" b="1" dirty="0" smtClean="0">
                <a:effectLst/>
              </a:rPr>
              <a:t>Time from pricking finger to clot formation is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clotting time.</a:t>
            </a:r>
            <a:endParaRPr lang="ar-SA" sz="32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27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Clotting Time using Test Tube </a:t>
            </a:r>
            <a:br>
              <a:rPr lang="en-US" sz="4000" b="1" dirty="0" smtClean="0"/>
            </a:br>
            <a:r>
              <a:rPr lang="en-US" sz="4000" b="1" dirty="0" smtClean="0"/>
              <a:t>Method</a:t>
            </a:r>
            <a:endParaRPr lang="ar-SA" sz="4000" b="1" dirty="0"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599"/>
            <a:ext cx="3505200" cy="27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0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Clot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formed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10787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 Clotting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4654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211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620688"/>
            <a:ext cx="7772400" cy="158417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/>
              </a:rPr>
              <a:t>Bleeding Time</a:t>
            </a:r>
            <a:endParaRPr lang="ar-SA" sz="54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hemophili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24536" cy="2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Bleeding Time</a:t>
            </a:r>
            <a:endParaRPr lang="ar-SA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3733875"/>
          </a:xfrm>
        </p:spPr>
        <p:txBody>
          <a:bodyPr>
            <a:normAutofit/>
          </a:bodyPr>
          <a:lstStyle/>
          <a:p>
            <a:r>
              <a:rPr lang="en-US" sz="3200" b="1" dirty="0"/>
              <a:t>Bleeding time is a </a:t>
            </a:r>
            <a:r>
              <a:rPr lang="en-US" sz="3200" b="1" dirty="0" smtClean="0"/>
              <a:t>test of </a:t>
            </a:r>
            <a:r>
              <a:rPr lang="en-US" sz="3200" b="1" dirty="0">
                <a:solidFill>
                  <a:schemeClr val="tx2"/>
                </a:solidFill>
              </a:rPr>
              <a:t>platelet </a:t>
            </a:r>
            <a:r>
              <a:rPr lang="en-US" sz="3200" b="1" dirty="0" smtClean="0">
                <a:solidFill>
                  <a:schemeClr val="tx2"/>
                </a:solidFill>
              </a:rPr>
              <a:t>function.</a:t>
            </a:r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b="1" dirty="0" smtClean="0"/>
              <a:t>The time it takes for bleeding to stop (time for a platelet plug to form).</a:t>
            </a:r>
            <a:endParaRPr lang="ar-SA" sz="3200" b="1" dirty="0" smtClean="0"/>
          </a:p>
          <a:p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chemeClr val="accent1"/>
                </a:solidFill>
              </a:rPr>
              <a:t>template </a:t>
            </a:r>
            <a:r>
              <a:rPr lang="en-US" sz="3200" b="1" dirty="0">
                <a:solidFill>
                  <a:schemeClr val="accent1"/>
                </a:solidFill>
              </a:rPr>
              <a:t>bleeding </a:t>
            </a:r>
            <a:r>
              <a:rPr lang="en-US" sz="3200" b="1" dirty="0" smtClean="0">
                <a:solidFill>
                  <a:schemeClr val="accent1"/>
                </a:solidFill>
              </a:rPr>
              <a:t>time </a:t>
            </a:r>
            <a:r>
              <a:rPr lang="en-US" sz="3200" b="1" dirty="0"/>
              <a:t>is used when the test is performed </a:t>
            </a:r>
            <a:r>
              <a:rPr lang="en-US" sz="3200" b="1" dirty="0" smtClean="0"/>
              <a:t>by standard template method.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7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</a:rPr>
              <a:t>Materials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r>
              <a:rPr lang="en-US" sz="3600" b="1" dirty="0" smtClean="0"/>
              <a:t>Alcohol swabs. </a:t>
            </a:r>
          </a:p>
          <a:p>
            <a:r>
              <a:rPr lang="en-US" sz="3600" b="1" dirty="0" smtClean="0"/>
              <a:t>Filter</a:t>
            </a:r>
            <a:r>
              <a:rPr lang="en-US" sz="3600" b="1" dirty="0" smtClean="0">
                <a:effectLst/>
              </a:rPr>
              <a:t> paper.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smtClean="0">
                <a:effectLst/>
              </a:rPr>
              <a:t>stop-watch.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err="1" smtClean="0">
                <a:solidFill>
                  <a:schemeClr val="tx2"/>
                </a:solidFill>
              </a:rPr>
              <a:t>stylette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>
                <a:effectLst/>
              </a:rPr>
              <a:t>to prick an ear </a:t>
            </a:r>
            <a:r>
              <a:rPr lang="en-US" sz="3600" b="1" dirty="0" smtClean="0">
                <a:effectLst/>
              </a:rPr>
              <a:t>lobe.</a:t>
            </a:r>
            <a:endParaRPr lang="en-US" sz="3600" b="1" dirty="0">
              <a:effectLst/>
            </a:endParaRPr>
          </a:p>
          <a:p>
            <a:pPr lvl="0">
              <a:buNone/>
            </a:pPr>
            <a:endParaRPr lang="en-US" sz="3600" b="1" dirty="0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9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Clean </a:t>
            </a:r>
            <a:r>
              <a:rPr lang="en-US" sz="3200" b="1" dirty="0">
                <a:effectLst/>
              </a:rPr>
              <a:t>the lobe of the ear </a:t>
            </a:r>
            <a:r>
              <a:rPr lang="en-US" sz="3200" b="1" dirty="0" smtClean="0">
                <a:effectLst/>
              </a:rPr>
              <a:t>with </a:t>
            </a:r>
            <a:r>
              <a:rPr lang="en-US" sz="3200" b="1" dirty="0">
                <a:effectLst/>
              </a:rPr>
              <a:t>an alcohol swab.</a:t>
            </a:r>
          </a:p>
          <a:p>
            <a:pPr lvl="0"/>
            <a:r>
              <a:rPr lang="en-US" sz="3200" b="1" dirty="0">
                <a:effectLst/>
              </a:rPr>
              <a:t>When it is dry, make a single puncture with a </a:t>
            </a:r>
            <a:r>
              <a:rPr lang="en-US" sz="3200" b="1" dirty="0" err="1">
                <a:effectLst/>
              </a:rPr>
              <a:t>stylette</a:t>
            </a:r>
            <a:r>
              <a:rPr lang="en-US" sz="3200" b="1" dirty="0">
                <a:effectLst/>
              </a:rPr>
              <a:t> (about 3mm deep).  </a:t>
            </a:r>
            <a:endParaRPr lang="en-US" sz="3200" b="1" dirty="0" smtClean="0">
              <a:effectLst/>
            </a:endParaRPr>
          </a:p>
          <a:p>
            <a:pPr lvl="0"/>
            <a:r>
              <a:rPr lang="en-US" sz="3200" b="1" dirty="0" smtClean="0">
                <a:effectLst/>
              </a:rPr>
              <a:t>Note </a:t>
            </a:r>
            <a:r>
              <a:rPr lang="en-US" sz="3200" b="1" dirty="0">
                <a:effectLst/>
              </a:rPr>
              <a:t>the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time at which the puncture </a:t>
            </a:r>
            <a:r>
              <a:rPr lang="en-US" sz="3200" b="1" dirty="0">
                <a:effectLst/>
              </a:rPr>
              <a:t>is made.</a:t>
            </a:r>
          </a:p>
          <a:p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skin of the ear </a:t>
            </a:r>
            <a:r>
              <a:rPr lang="en-US" sz="3200" b="1" dirty="0" smtClean="0">
                <a:effectLst/>
              </a:rPr>
              <a:t>should </a:t>
            </a:r>
            <a:r>
              <a:rPr lang="en-US" sz="3200" b="1" dirty="0">
                <a:effectLst/>
              </a:rPr>
              <a:t>not be touched once the puncture has been made until the experiment is over</a:t>
            </a:r>
            <a:r>
              <a:rPr lang="en-US" sz="3200" b="1" dirty="0" smtClean="0">
                <a:effectLst/>
              </a:rPr>
              <a:t>.</a:t>
            </a:r>
            <a:endParaRPr lang="en-US" sz="32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4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cont….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r>
              <a:rPr lang="en-US" sz="3600" b="1" dirty="0" smtClean="0">
                <a:effectLst/>
              </a:rPr>
              <a:t>Apply </a:t>
            </a:r>
            <a:r>
              <a:rPr lang="en-US" sz="3600" b="1" dirty="0">
                <a:effectLst/>
              </a:rPr>
              <a:t>a piece of filter paper to the blood-drop every 30 seconds until the bleeding stops.</a:t>
            </a:r>
          </a:p>
          <a:p>
            <a:r>
              <a:rPr lang="en-US" sz="3600" b="1" dirty="0" smtClean="0">
                <a:effectLst/>
              </a:rPr>
              <a:t>The </a:t>
            </a:r>
            <a:r>
              <a:rPr lang="en-US" sz="3600" b="1" dirty="0">
                <a:effectLst/>
              </a:rPr>
              <a:t>bleeding time estimated by this method of a normal subject </a:t>
            </a:r>
            <a:r>
              <a:rPr lang="en-US" sz="3600" b="1" dirty="0" smtClean="0">
                <a:effectLst/>
              </a:rPr>
              <a:t>is:</a:t>
            </a:r>
          </a:p>
          <a:p>
            <a:pPr>
              <a:buNone/>
            </a:pPr>
            <a:r>
              <a:rPr lang="en-US" sz="3600" b="1" dirty="0" smtClean="0"/>
              <a:t>    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2-5 minutes.</a:t>
            </a:r>
          </a:p>
          <a:p>
            <a:endParaRPr lang="ar-S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7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13407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Bleeding Time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988560" cy="37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1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28083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9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effectLst/>
              </a:rPr>
              <a:t>At the end of this lab you should be able to: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Understand and practice the method used in determining blood groups (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ABO</a:t>
            </a:r>
            <a:r>
              <a:rPr lang="en-US" sz="2800" b="1" dirty="0" smtClean="0">
                <a:effectLst/>
              </a:rPr>
              <a:t> and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Rhesus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</a:rPr>
              <a:t>(Rh) </a:t>
            </a:r>
            <a:r>
              <a:rPr lang="en-US" sz="2800" b="1" dirty="0" smtClean="0">
                <a:effectLst/>
              </a:rPr>
              <a:t>systems).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Determine your own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Bleeding</a:t>
            </a:r>
            <a:r>
              <a:rPr lang="en-US" sz="2800" b="1" dirty="0" smtClean="0">
                <a:effectLst/>
              </a:rPr>
              <a:t> and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clotting</a:t>
            </a:r>
            <a:r>
              <a:rPr lang="en-US" sz="2800" b="1" dirty="0" smtClean="0">
                <a:effectLst/>
              </a:rPr>
              <a:t> time compared to normal range of values expected for the bleeding and clotting time.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Recognize the importance of bleeding time and clotting time in </a:t>
            </a:r>
            <a:r>
              <a:rPr lang="en-US" sz="2800" b="1" dirty="0" err="1" smtClean="0">
                <a:effectLst/>
              </a:rPr>
              <a:t>haemostasis</a:t>
            </a:r>
            <a:r>
              <a:rPr lang="en-US" sz="2800" b="1" dirty="0" smtClean="0">
                <a:effectLst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5719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effectLst/>
              </a:rPr>
              <a:t>The </a:t>
            </a:r>
            <a:r>
              <a:rPr lang="en-US" sz="4400" b="1" dirty="0" smtClean="0">
                <a:solidFill>
                  <a:schemeClr val="tx2"/>
                </a:solidFill>
                <a:effectLst/>
              </a:rPr>
              <a:t>Standardized </a:t>
            </a:r>
            <a:r>
              <a:rPr lang="en-US" sz="4400" b="1" dirty="0" smtClean="0">
                <a:solidFill>
                  <a:schemeClr val="tx2"/>
                </a:solidFill>
              </a:rPr>
              <a:t>T</a:t>
            </a:r>
            <a:r>
              <a:rPr lang="en-US" sz="4400" b="1" dirty="0" smtClean="0">
                <a:solidFill>
                  <a:schemeClr val="tx2"/>
                </a:solidFill>
                <a:effectLst/>
              </a:rPr>
              <a:t>emplate </a:t>
            </a:r>
            <a:r>
              <a:rPr lang="en-US" sz="4400" b="1" dirty="0" smtClean="0">
                <a:solidFill>
                  <a:schemeClr val="tx2"/>
                </a:solidFill>
              </a:rPr>
              <a:t>M</a:t>
            </a:r>
            <a:r>
              <a:rPr lang="en-US" sz="4400" b="1" dirty="0" smtClean="0">
                <a:solidFill>
                  <a:schemeClr val="tx2"/>
                </a:solidFill>
                <a:effectLst/>
              </a:rPr>
              <a:t>ethod</a:t>
            </a:r>
            <a:endParaRPr lang="ar-SA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effectLst/>
              </a:rPr>
              <a:t>A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sphygmomanometer cuff </a:t>
            </a:r>
            <a:r>
              <a:rPr lang="en-US" sz="2800" b="1" dirty="0">
                <a:effectLst/>
              </a:rPr>
              <a:t>is applied to the subject’s arm and inflated to 40mmHg.</a:t>
            </a:r>
          </a:p>
          <a:p>
            <a:pPr lvl="0"/>
            <a:r>
              <a:rPr lang="en-US" sz="2800" b="1" dirty="0">
                <a:effectLst/>
              </a:rPr>
              <a:t>The volar surface is cleaned with 70% alcohol.</a:t>
            </a:r>
          </a:p>
          <a:p>
            <a:pPr lvl="0"/>
            <a:r>
              <a:rPr lang="en-US" sz="2800" b="1" dirty="0">
                <a:effectLst/>
              </a:rPr>
              <a:t>A sterile metal template with a linear slit (11mm long) is pressed firmly against the skin.</a:t>
            </a:r>
          </a:p>
          <a:p>
            <a:pPr lvl="0"/>
            <a:r>
              <a:rPr lang="en-US" sz="2800" b="1" dirty="0">
                <a:effectLst/>
              </a:rPr>
              <a:t>A scalpel blade, with a guard, is carefully introduced so that it protrudes 1mm through the template slit.  An incision, 1mm deep and 9mm long can then be made.</a:t>
            </a:r>
          </a:p>
          <a:p>
            <a:pPr lvl="0"/>
            <a:r>
              <a:rPr lang="en-US" sz="2800" b="1" dirty="0">
                <a:effectLst/>
              </a:rPr>
              <a:t>Blood is gently, but completely removed with filter paper at 15 second intervals until the bleeding stops.  </a:t>
            </a:r>
            <a:endParaRPr lang="en-US" sz="2800" b="1" dirty="0" smtClean="0">
              <a:effectLst/>
            </a:endParaRPr>
          </a:p>
          <a:p>
            <a:pPr lvl="0"/>
            <a:r>
              <a:rPr lang="en-US" sz="2800" b="1" dirty="0" smtClean="0">
                <a:effectLst/>
              </a:rPr>
              <a:t>Normal </a:t>
            </a:r>
            <a:r>
              <a:rPr lang="en-US" sz="2800" b="1" dirty="0">
                <a:effectLst/>
              </a:rPr>
              <a:t>bleeding times determined with this method are in the range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2.5-9.5 minutes</a:t>
            </a:r>
            <a:r>
              <a:rPr lang="en-US" sz="2800" b="1" dirty="0">
                <a:effectLst/>
              </a:rPr>
              <a:t>.</a:t>
            </a:r>
          </a:p>
          <a:p>
            <a:endParaRPr lang="ar-SA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9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852613"/>
            <a:ext cx="4905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116632"/>
            <a:ext cx="67687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Standardized Template Method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Note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If the bleeding time exceeds 15 minutes:</a:t>
            </a:r>
            <a:br>
              <a:rPr lang="en-US" sz="3600" b="1" dirty="0" smtClean="0"/>
            </a:br>
            <a:r>
              <a:rPr lang="en-US" sz="3600" b="1" dirty="0" smtClean="0"/>
              <a:t>- stop the procedure. </a:t>
            </a:r>
            <a:br>
              <a:rPr lang="en-US" sz="3600" b="1" dirty="0" smtClean="0"/>
            </a:br>
            <a:r>
              <a:rPr lang="en-US" sz="3600" b="1" dirty="0" smtClean="0"/>
              <a:t>- apply pressure to stop the bleeding. </a:t>
            </a:r>
            <a:br>
              <a:rPr lang="en-US" sz="3600" b="1" dirty="0" smtClean="0"/>
            </a:br>
            <a:r>
              <a:rPr lang="en-US" sz="3600" b="1" dirty="0" smtClean="0"/>
              <a:t>- report as greater than 15 min.</a:t>
            </a:r>
            <a:endParaRPr lang="ar-SA" sz="3600" b="1" dirty="0"/>
          </a:p>
        </p:txBody>
      </p:sp>
      <p:pic>
        <p:nvPicPr>
          <p:cNvPr id="4" name="Picture 3" descr="stop-w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212976"/>
            <a:ext cx="223224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Clinical Application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Bleeding </a:t>
            </a:r>
            <a:r>
              <a:rPr lang="en-US" sz="2800" b="1" dirty="0"/>
              <a:t>time is </a:t>
            </a:r>
            <a:r>
              <a:rPr lang="en-US" sz="2800" b="1" dirty="0" smtClean="0"/>
              <a:t>prolonged in the following conditions:</a:t>
            </a:r>
          </a:p>
          <a:p>
            <a:r>
              <a:rPr lang="en-US" sz="2800" b="1" dirty="0" smtClean="0"/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en-US" sz="2800" b="1" dirty="0" smtClean="0">
                <a:solidFill>
                  <a:schemeClr val="tx2"/>
                </a:solidFill>
              </a:rPr>
              <a:t>latelet dysfunction.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Blood vessel wall disorders.</a:t>
            </a:r>
          </a:p>
          <a:p>
            <a:r>
              <a:rPr lang="en-US" sz="2800" b="1" dirty="0" err="1" smtClean="0"/>
              <a:t>Haemophilia</a:t>
            </a:r>
            <a:r>
              <a:rPr lang="en-US" sz="2800" b="1" dirty="0" smtClean="0"/>
              <a:t>. </a:t>
            </a:r>
          </a:p>
          <a:p>
            <a:r>
              <a:rPr lang="en-US" sz="2800" b="1" dirty="0" smtClean="0"/>
              <a:t>Von </a:t>
            </a:r>
            <a:r>
              <a:rPr lang="en-US" sz="2800" b="1" dirty="0" err="1" smtClean="0"/>
              <a:t>Willebrand</a:t>
            </a:r>
            <a:r>
              <a:rPr lang="en-US" sz="2800" b="1" dirty="0" smtClean="0"/>
              <a:t> Disease.</a:t>
            </a:r>
          </a:p>
          <a:p>
            <a:r>
              <a:rPr lang="en-US" sz="2800" b="1" dirty="0" smtClean="0"/>
              <a:t>Thrombocytopenia.</a:t>
            </a:r>
          </a:p>
          <a:p>
            <a:r>
              <a:rPr lang="en-US" sz="2800" b="1" dirty="0" smtClean="0"/>
              <a:t>Vitamin K deficiency.</a:t>
            </a:r>
            <a:endParaRPr lang="en-US" sz="2800" b="1" dirty="0"/>
          </a:p>
          <a:p>
            <a:r>
              <a:rPr lang="en-US" sz="2800" b="1" dirty="0" smtClean="0"/>
              <a:t>Medications: Aspirin. </a:t>
            </a:r>
          </a:p>
          <a:p>
            <a:pPr>
              <a:buNone/>
            </a:pPr>
            <a:endParaRPr lang="ar-SA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aspi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429000"/>
            <a:ext cx="349188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0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58417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</a:rPr>
              <a:t>Thank you</a:t>
            </a:r>
            <a:endParaRPr lang="ar-SA" sz="5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Blood-Donation-Campaign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53200" cy="41010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88640"/>
            <a:ext cx="7772400" cy="216024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/>
              </a:rPr>
              <a:t>Blood Groups</a:t>
            </a:r>
            <a:endParaRPr lang="ar-SA" sz="54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Blood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ABO Blood Groups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ABO System: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 </a:t>
            </a:r>
            <a:r>
              <a:rPr lang="en-US" sz="3200" b="1" dirty="0" smtClean="0">
                <a:solidFill>
                  <a:schemeClr val="accent1"/>
                </a:solidFill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A on RBC membrane </a:t>
            </a:r>
            <a:r>
              <a:rPr lang="en-US" sz="3200" b="1" dirty="0" err="1" smtClean="0"/>
              <a:t>antiB</a:t>
            </a:r>
            <a:r>
              <a:rPr lang="en-US" sz="3200" b="1" dirty="0" smtClean="0"/>
              <a:t>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 </a:t>
            </a:r>
            <a:r>
              <a:rPr lang="en-US" sz="3200" b="1" dirty="0" smtClean="0">
                <a:solidFill>
                  <a:schemeClr val="accent1"/>
                </a:solidFill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B on RBC membrane </a:t>
            </a:r>
            <a:r>
              <a:rPr lang="en-US" sz="3200" b="1" dirty="0" err="1" smtClean="0"/>
              <a:t>AntiA</a:t>
            </a:r>
            <a:r>
              <a:rPr lang="en-US" sz="3200" b="1" dirty="0" smtClean="0"/>
              <a:t>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AB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A and B on RBC membrane NO antibodies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NO antigen on RBC membrane both </a:t>
            </a:r>
            <a:r>
              <a:rPr lang="en-US" sz="3200" b="1" dirty="0" err="1" smtClean="0"/>
              <a:t>AntiA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AntiB</a:t>
            </a:r>
            <a:r>
              <a:rPr lang="en-US" sz="3200" b="1" dirty="0" smtClean="0"/>
              <a:t> in plasma.</a:t>
            </a:r>
          </a:p>
          <a:p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Rhesus Blood Group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Rhesus antigen 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Rhesus positive (</a:t>
            </a:r>
            <a:r>
              <a:rPr lang="en-US" sz="4000" b="1" dirty="0" err="1" smtClean="0">
                <a:solidFill>
                  <a:srgbClr val="C00000"/>
                </a:solidFill>
              </a:rPr>
              <a:t>Rh+ve</a:t>
            </a:r>
            <a:r>
              <a:rPr lang="en-US" sz="4000" b="1" dirty="0" smtClean="0">
                <a:solidFill>
                  <a:srgbClr val="C00000"/>
                </a:solidFill>
              </a:rPr>
              <a:t>): </a:t>
            </a:r>
            <a:r>
              <a:rPr lang="en-US" sz="4000" b="1" dirty="0" smtClean="0"/>
              <a:t>Antigen D on RBC (96-98%).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Rhesus negative (</a:t>
            </a:r>
            <a:r>
              <a:rPr lang="en-US" sz="4000" b="1" dirty="0" err="1" smtClean="0">
                <a:solidFill>
                  <a:srgbClr val="C00000"/>
                </a:solidFill>
              </a:rPr>
              <a:t>Rh-ve</a:t>
            </a:r>
            <a:r>
              <a:rPr lang="en-US" sz="4000" b="1" dirty="0" smtClean="0">
                <a:solidFill>
                  <a:srgbClr val="C00000"/>
                </a:solidFill>
              </a:rPr>
              <a:t>): </a:t>
            </a:r>
            <a:r>
              <a:rPr lang="en-US" sz="4000" b="1" dirty="0" smtClean="0"/>
              <a:t>NO Antigen D on RBC (2-4%).</a:t>
            </a:r>
          </a:p>
          <a:p>
            <a:endParaRPr lang="ar-SA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Blood Groups Antigens</a:t>
            </a:r>
            <a:endParaRPr lang="ar-SA" sz="44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blood grou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24736" cy="45259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Materials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928992" cy="3877891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>
                <a:effectLst/>
              </a:rPr>
              <a:t>High titer anti-A, anti-B and anti-D sera.</a:t>
            </a:r>
          </a:p>
          <a:p>
            <a:pPr lvl="0"/>
            <a:r>
              <a:rPr lang="en-US" sz="4000" b="1" dirty="0" smtClean="0">
                <a:effectLst/>
              </a:rPr>
              <a:t>A grease pencil.</a:t>
            </a:r>
          </a:p>
          <a:p>
            <a:pPr lvl="0"/>
            <a:r>
              <a:rPr lang="en-US" sz="4000" b="1" dirty="0" smtClean="0">
                <a:effectLst/>
              </a:rPr>
              <a:t>Microscope slides.</a:t>
            </a:r>
          </a:p>
          <a:p>
            <a:pPr lvl="0"/>
            <a:r>
              <a:rPr lang="en-US" sz="4000" b="1" dirty="0" smtClean="0"/>
              <a:t>Alcohol swab and </a:t>
            </a:r>
          </a:p>
          <a:p>
            <a:pPr lvl="0">
              <a:buNone/>
            </a:pPr>
            <a:r>
              <a:rPr lang="en-US" sz="4000" b="1" dirty="0" smtClean="0"/>
              <a:t>   </a:t>
            </a:r>
            <a:r>
              <a:rPr lang="en-US" sz="4000" b="1" dirty="0" err="1" smtClean="0"/>
              <a:t>pricker</a:t>
            </a:r>
            <a:r>
              <a:rPr lang="en-US" sz="4000" b="1" dirty="0" smtClean="0">
                <a:effectLst/>
              </a:rPr>
              <a:t>.</a:t>
            </a:r>
            <a:endParaRPr lang="en-US" sz="4000" b="1" dirty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456384" cy="25603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lvl="0"/>
            <a:r>
              <a:rPr lang="en-US" sz="2800" b="1" dirty="0" smtClean="0">
                <a:effectLst/>
              </a:rPr>
              <a:t>Prick a finger and place one drop of blood in each of the compartments A, B and D (these are clearly labeled on the microscope slides provided).</a:t>
            </a:r>
          </a:p>
          <a:p>
            <a:pPr lvl="0"/>
            <a:r>
              <a:rPr lang="en-US" sz="2800" b="1" dirty="0" smtClean="0">
                <a:effectLst/>
              </a:rPr>
              <a:t>Quickly add a drop of anti-A, anti-B and anti-D sera to compartments A, B and D respectively.</a:t>
            </a:r>
          </a:p>
          <a:p>
            <a:pPr lvl="0"/>
            <a:r>
              <a:rPr lang="en-US" sz="2800" b="1" dirty="0" smtClean="0">
                <a:effectLst/>
              </a:rPr>
              <a:t>Mix the serum with the drop of blood by moving the slides gently  for a minute or two.  </a:t>
            </a:r>
          </a:p>
          <a:p>
            <a:pPr lvl="0"/>
            <a:r>
              <a:rPr lang="en-US" sz="2800" b="1" dirty="0" smtClean="0">
                <a:effectLst/>
              </a:rPr>
              <a:t>Examine the mixtures for signs of RBC agglutination or clump formation.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od template">
  <a:themeElements>
    <a:clrScheme name="Blood Template">
      <a:dk1>
        <a:sysClr val="windowText" lastClr="000000"/>
      </a:dk1>
      <a:lt1>
        <a:sysClr val="window" lastClr="FFFFFF"/>
      </a:lt1>
      <a:dk2>
        <a:srgbClr val="CC0000"/>
      </a:dk2>
      <a:lt2>
        <a:srgbClr val="A6A6A6"/>
      </a:lt2>
      <a:accent1>
        <a:srgbClr val="CC0000"/>
      </a:accent1>
      <a:accent2>
        <a:srgbClr val="F43156"/>
      </a:accent2>
      <a:accent3>
        <a:srgbClr val="990723"/>
      </a:accent3>
      <a:accent4>
        <a:srgbClr val="0C0C0C"/>
      </a:accent4>
      <a:accent5>
        <a:srgbClr val="A6A6A6"/>
      </a:accent5>
      <a:accent6>
        <a:srgbClr val="CC0000"/>
      </a:accent6>
      <a:hlink>
        <a:srgbClr val="6B0518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Blood template</Template>
  <TotalTime>354</TotalTime>
  <Words>980</Words>
  <Application>Microsoft Office PowerPoint</Application>
  <PresentationFormat>On-screen Show (4:3)</PresentationFormat>
  <Paragraphs>117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Blood template</vt:lpstr>
      <vt:lpstr> Blood Groups  Clotting Time and Bleeding Time </vt:lpstr>
      <vt:lpstr> Aims of the Practical</vt:lpstr>
      <vt:lpstr>Objectives</vt:lpstr>
      <vt:lpstr>Blood Groups</vt:lpstr>
      <vt:lpstr>ABO Blood Groups</vt:lpstr>
      <vt:lpstr>Rhesus Blood Group</vt:lpstr>
      <vt:lpstr>Blood Groups Antigens</vt:lpstr>
      <vt:lpstr>Materials</vt:lpstr>
      <vt:lpstr>Procedure </vt:lpstr>
      <vt:lpstr>PowerPoint Presentation</vt:lpstr>
      <vt:lpstr>PowerPoint Presentation</vt:lpstr>
      <vt:lpstr>Clinical Applications</vt:lpstr>
      <vt:lpstr>Clotting Time</vt:lpstr>
      <vt:lpstr>Clotting Time</vt:lpstr>
      <vt:lpstr>Materials</vt:lpstr>
      <vt:lpstr>Procedure</vt:lpstr>
      <vt:lpstr>Procedure</vt:lpstr>
      <vt:lpstr>PowerPoint Presentation</vt:lpstr>
      <vt:lpstr>PowerPoint Presentation</vt:lpstr>
      <vt:lpstr>PowerPoint Presentation</vt:lpstr>
      <vt:lpstr>Results</vt:lpstr>
      <vt:lpstr>Clotting Time using Test Tube  Method</vt:lpstr>
      <vt:lpstr>Clotting Time using Test Tube  Method</vt:lpstr>
      <vt:lpstr>Bleeding Time</vt:lpstr>
      <vt:lpstr>Bleeding Time</vt:lpstr>
      <vt:lpstr>Materials</vt:lpstr>
      <vt:lpstr>Procedure</vt:lpstr>
      <vt:lpstr>Procedure cont….</vt:lpstr>
      <vt:lpstr>Bleeding Time</vt:lpstr>
      <vt:lpstr>The Standardized Template Method</vt:lpstr>
      <vt:lpstr>The Standardized Template Method</vt:lpstr>
      <vt:lpstr>Note</vt:lpstr>
      <vt:lpstr>Clinical Application</vt:lpstr>
      <vt:lpstr>Thank you</vt:lpstr>
    </vt:vector>
  </TitlesOfParts>
  <Company>m62 visualcommunications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Text Here</dc:title>
  <dc:creator>pynej</dc:creator>
  <cp:lastModifiedBy>Mustafa</cp:lastModifiedBy>
  <cp:revision>73</cp:revision>
  <dcterms:created xsi:type="dcterms:W3CDTF">2011-11-28T20:19:15Z</dcterms:created>
  <dcterms:modified xsi:type="dcterms:W3CDTF">2015-10-13T07:06:03Z</dcterms:modified>
</cp:coreProperties>
</file>