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11" r:id="rId2"/>
    <p:sldId id="369" r:id="rId3"/>
    <p:sldId id="412" r:id="rId4"/>
    <p:sldId id="416" r:id="rId5"/>
    <p:sldId id="275" r:id="rId6"/>
    <p:sldId id="400" r:id="rId7"/>
    <p:sldId id="404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1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0066"/>
    <a:srgbClr val="00CC99"/>
    <a:srgbClr val="FA00B9"/>
    <a:srgbClr val="5100C8"/>
    <a:srgbClr val="FF00FF"/>
    <a:srgbClr val="EBE2F2"/>
    <a:srgbClr val="FFE5FF"/>
    <a:srgbClr val="7B48A2"/>
    <a:srgbClr val="DBCE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67" autoAdjust="0"/>
  </p:normalViewPr>
  <p:slideViewPr>
    <p:cSldViewPr>
      <p:cViewPr>
        <p:scale>
          <a:sx n="81" d="100"/>
          <a:sy n="81" d="100"/>
        </p:scale>
        <p:origin x="-270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FC63C-2F67-412C-B2B1-0B3FFE960C9E}" type="datetimeFigureOut">
              <a:rPr lang="en-US" smtClean="0"/>
              <a:pPr/>
              <a:t>11/1/2015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01110-AB8C-4187-8990-CF74EE5DA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2C86BA-C06B-4BFD-ACCF-82E7ABE99C32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FA2C1D7-C971-42FE-A045-C29984E2A4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F07E8-FC06-4B11-ABE5-E2A2C62658A3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5FDF9-25BF-4526-8413-8CC2AAD13C7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48DA9-2FD7-421C-B8B4-8ADE807B6EB3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F584-2479-412E-B3BA-F0677780DFA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F63C2-1971-45B5-8F19-E82830D92755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2AC39-2DB6-40F8-A3A4-7898DC8054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3CB51-33BC-48A2-A3C4-E1810E60A8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BDC56-3E8A-4EBE-B7F6-A60E665510A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75C9D-D634-4BE6-B8C9-05C9C9F402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217B0-1A62-4CBF-8FF7-7B05CCD189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FDDA-C9CA-4B70-B1E8-377DB247625E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8DC6-D3CE-4518-997C-6CDBA0A889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40561-1877-4E4B-9D48-CC44B364BA5A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AF9B-D776-4347-BB1A-ECA63DD9CB2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9ACFC-EBDB-4774-AEE3-7434292772FB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D7CC7-FBDF-480B-A357-C6391F34C31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F078-DCF6-454B-AF12-AC65099C3FDA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4E00-481F-495C-A5DC-9BC636E27D7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7DC5-A5B6-4BE4-B1F7-1A9BA9D42469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01D54-F728-4B1D-815B-24FCC53106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333B-25FF-431C-A291-21818927A64E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72F35-961D-4A70-BC8E-31AA8E888EC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9E377-FAD8-4F55-BAF4-7FD04CBC10C5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552DA-E8BB-47C1-9801-17F413804A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95A67-AAF6-4A52-8822-821C007D9D0B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DCE05-0EEE-4FA9-9E3B-0BC67C02747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0F84DC-8C69-4CB0-8B2A-58E02388FB7E}" type="datetimeFigureOut">
              <a:rPr lang="en-US"/>
              <a:pPr>
                <a:defRPr/>
              </a:pPr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37B6BE0-E4C1-4F56-8FC8-2B6DC44EBB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www.google.com.eg/url?sa=i&amp;rct=j&amp;q=&amp;esrc=s&amp;source=images&amp;cd=&amp;cad=rja&amp;uact=8&amp;ved=0CAcQjRxqFQoTCJKF6Zb58MgCFcc3FAod8IQHZg&amp;url=http%3A%2F%2Facediets.com%2F%3Fpage_id%3D99&amp;psig=AFQjCNFPN6lMc-QSgjjzcucfck9Gl1y7Zg&amp;ust=1446526445618032" TargetMode="Externa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hyperlink" Target="http://www.google.com.eg/url?sa=i&amp;rct=j&amp;q=&amp;esrc=s&amp;source=images&amp;cd=&amp;cad=rja&amp;uact=8&amp;ved=0CAcQjRxqFQoTCK6sr-aY3cgCFQntFAodAfgIMA&amp;url=http://australianmuseum.net.au/image/fur-seal-illustration&amp;psig=AFQjCNHMS_Ao3OOFhK12_-YQxx9zkmopOA&amp;ust=144584772270013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.eg/url?sa=i&amp;rct=j&amp;q=&amp;esrc=s&amp;source=images&amp;cd=&amp;cad=rja&amp;uact=8&amp;ved=0CAcQjRxqFQoTCJe2-sT37sgCFcTFFAoda_cHaw&amp;url=https%3A%2F%2Fwww.boundless.com%2Fbiology%2Ftextbooks%2Fboundless-biology-textbook%2Fstructure-and-function-of-plasma-membranes-5%2Fbulk-transport-67%2Fendocytosis-339-11476%2F&amp;psig=AFQjCNGutze6M393s1fAeZ3V4565eNu2DA&amp;ust=1446457275740272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14400" y="0"/>
            <a:ext cx="100584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0" y="3048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716088"/>
            <a:ext cx="30480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" y="914400"/>
            <a:ext cx="8305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PHARMACdYNAMICS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 IV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charset="0"/>
              <a:cs typeface="Arial" charset="0"/>
            </a:endParaRPr>
          </a:p>
        </p:txBody>
      </p:sp>
      <p:pic>
        <p:nvPicPr>
          <p:cNvPr id="10" name="Picture 2" descr="MECHANISM OF DRUG ACTION&#10;&#10;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981200"/>
            <a:ext cx="6108700" cy="45783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3810000"/>
            <a:ext cx="8839200" cy="2308324"/>
          </a:xfrm>
          <a:prstGeom prst="rect">
            <a:avLst/>
          </a:prstGeom>
          <a:solidFill>
            <a:srgbClr val="FFFFFF"/>
          </a:soli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Algerian" pitchFamily="82" charset="0"/>
              </a:rPr>
              <a:t>TOLERANCE / DESENSITIZATION  &amp;ADVERSE DRUG REACTIONS </a:t>
            </a:r>
            <a:endParaRPr lang="en-US" sz="4800" dirty="0">
              <a:solidFill>
                <a:srgbClr val="00206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0" y="2743200"/>
            <a:ext cx="3886200" cy="138499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consequence of the primary effect of the drug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4495800"/>
            <a:ext cx="3962400" cy="86793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5100C8"/>
                </a:solidFill>
              </a:rPr>
              <a:t>e.g. bleeding from </a:t>
            </a:r>
            <a:r>
              <a:rPr lang="en-US" sz="2800" b="1" dirty="0" err="1" smtClean="0">
                <a:solidFill>
                  <a:srgbClr val="5100C8"/>
                </a:solidFill>
              </a:rPr>
              <a:t>warfarin</a:t>
            </a:r>
            <a:endParaRPr lang="en-US" sz="2800" b="1" dirty="0">
              <a:solidFill>
                <a:srgbClr val="5100C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905000"/>
            <a:ext cx="21336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Narrow" pitchFamily="34" charset="0"/>
              </a:rPr>
              <a:t>80% of ADRs </a:t>
            </a:r>
            <a:endParaRPr lang="en-US" sz="28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286000"/>
            <a:ext cx="5410200" cy="138499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the ADR quantitatively or </a:t>
            </a:r>
            <a:r>
              <a:rPr lang="en-US" sz="2800" dirty="0" err="1" smtClean="0"/>
              <a:t>qualitativel</a:t>
            </a:r>
            <a:r>
              <a:rPr lang="en-US" sz="2800" dirty="0" smtClean="0"/>
              <a:t> different from the primary effect?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22860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it predictable?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5638800"/>
            <a:ext cx="38862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Hypoglycemia from hypoglycemic drugs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667000"/>
            <a:ext cx="39719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57200" y="304800"/>
            <a:ext cx="16764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Type a</a:t>
            </a:r>
            <a:endParaRPr lang="en-US" sz="32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lgerian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304800"/>
            <a:ext cx="26670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Augmented</a:t>
            </a:r>
            <a:endParaRPr lang="en-US" sz="3200" b="1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27432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is it treated?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24384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mortal is it ?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" y="2362200"/>
            <a:ext cx="47244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the incidence high or low?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22860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it dose dependent?</a:t>
            </a:r>
            <a:endParaRPr lang="en-US" sz="28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3048000"/>
            <a:ext cx="6324600" cy="138499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Idiosyncratic reactions are drug reactions that occur rarely and unpredictably amongst the population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6334780"/>
            <a:ext cx="5029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E00EE"/>
                </a:solidFill>
                <a:latin typeface="Arial Narrow" pitchFamily="34" charset="0"/>
                <a:sym typeface="Wingdings 3"/>
              </a:rPr>
              <a:t> Thrombocytopenia</a:t>
            </a:r>
            <a:r>
              <a:rPr lang="en-US" sz="2800" dirty="0" smtClean="0">
                <a:solidFill>
                  <a:srgbClr val="EE00EE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800" b="1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Quinine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4724400"/>
            <a:ext cx="5867400" cy="86793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smtClean="0">
                <a:latin typeface="Arial Narrow" pitchFamily="34" charset="0"/>
              </a:rPr>
              <a:t>Usually due to patient’s </a:t>
            </a:r>
            <a:r>
              <a:rPr lang="en-US" sz="2800" b="1" u="sng" dirty="0" smtClean="0">
                <a:latin typeface="Arial Narrow" pitchFamily="34" charset="0"/>
              </a:rPr>
              <a:t>genetic defect </a:t>
            </a:r>
            <a:r>
              <a:rPr lang="en-US" sz="2800" b="1" dirty="0" smtClean="0">
                <a:latin typeface="Arial Narrow" pitchFamily="34" charset="0"/>
              </a:rPr>
              <a:t>or </a:t>
            </a:r>
            <a:r>
              <a:rPr lang="en-US" sz="2800" b="1" u="sng" dirty="0" smtClean="0">
                <a:latin typeface="Arial Narrow" pitchFamily="34" charset="0"/>
              </a:rPr>
              <a:t>immunological response</a:t>
            </a:r>
            <a:r>
              <a:rPr lang="en-US" sz="2800" b="1" dirty="0" smtClean="0">
                <a:latin typeface="Arial Narrow" pitchFamily="34" charset="0"/>
              </a:rPr>
              <a:t>.</a:t>
            </a:r>
            <a:endParaRPr lang="en-US" sz="2800" b="1" dirty="0">
              <a:solidFill>
                <a:srgbClr val="5100C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219200"/>
            <a:ext cx="6248400" cy="1077218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latin typeface="Arial Narrow" pitchFamily="34" charset="0"/>
              </a:rPr>
              <a:t>Occurs different to known drug pharmacological effect[</a:t>
            </a:r>
            <a:r>
              <a:rPr lang="en-US" sz="3200" b="1" dirty="0" err="1" smtClean="0">
                <a:solidFill>
                  <a:srgbClr val="5100C8"/>
                </a:solidFill>
                <a:latin typeface="Arial Narrow" pitchFamily="34" charset="0"/>
              </a:rPr>
              <a:t>idiosyncrotic</a:t>
            </a:r>
            <a:r>
              <a:rPr lang="en-US" sz="3200" b="1" dirty="0" smtClean="0">
                <a:solidFill>
                  <a:srgbClr val="5100C8"/>
                </a:solidFill>
                <a:latin typeface="Arial Narrow" pitchFamily="34" charset="0"/>
              </a:rPr>
              <a:t> </a:t>
            </a:r>
            <a:r>
              <a:rPr lang="en-US" sz="3200" b="1" dirty="0" smtClean="0">
                <a:latin typeface="Arial Narrow" pitchFamily="34" charset="0"/>
              </a:rPr>
              <a:t>]  </a:t>
            </a:r>
            <a:endParaRPr lang="en-US" sz="32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228600"/>
            <a:ext cx="16002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Type b</a:t>
            </a:r>
            <a:endParaRPr lang="en-US" sz="32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228600"/>
            <a:ext cx="20574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bizarre</a:t>
            </a:r>
            <a:endParaRPr lang="en-US" sz="3200" b="1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19812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it predictable?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2667000"/>
            <a:ext cx="3886200" cy="2246769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the ADR quantitatively or </a:t>
            </a:r>
            <a:r>
              <a:rPr lang="en-US" sz="2800" dirty="0" err="1" smtClean="0"/>
              <a:t>qualitativel</a:t>
            </a:r>
            <a:r>
              <a:rPr lang="en-US" sz="2800" dirty="0" smtClean="0"/>
              <a:t> different from the primary effect?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066800" y="28194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it dose dependent?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066800" y="2667000"/>
            <a:ext cx="38862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smtClean="0"/>
              <a:t>Is the incidence high or low?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6800" y="27432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mortal is it ?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990600" y="30480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is it treated?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04800" y="5715000"/>
            <a:ext cx="5029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E00EE"/>
                </a:solidFill>
                <a:latin typeface="Arial Narrow" pitchFamily="34" charset="0"/>
                <a:sym typeface="Wingdings 3"/>
              </a:rPr>
              <a:t>Penicillin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800" b="1" dirty="0" smtClean="0">
                <a:solidFill>
                  <a:srgbClr val="6600FF"/>
                </a:solidFill>
                <a:latin typeface="Arial Narrow" pitchFamily="34" charset="0"/>
                <a:sym typeface="Wingdings 3"/>
              </a:rPr>
              <a:t>Anaphylactic shock</a:t>
            </a:r>
            <a:endParaRPr lang="en-US" sz="28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1" animBg="1"/>
      <p:bldP spid="22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4876800"/>
            <a:ext cx="3657600" cy="621132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800" b="1" dirty="0" smtClean="0">
                <a:solidFill>
                  <a:srgbClr val="EE00EE"/>
                </a:solidFill>
                <a:latin typeface="Arial Narrow" pitchFamily="34" charset="0"/>
              </a:rPr>
              <a:t>Osteoporosis 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ch</a:t>
            </a:r>
            <a:r>
              <a:rPr lang="en-US" sz="2800" b="1" dirty="0" smtClean="0">
                <a:latin typeface="Arial Narrow" pitchFamily="34" charset="0"/>
              </a:rPr>
              <a:t>ronic</a:t>
            </a:r>
          </a:p>
          <a:p>
            <a:pPr>
              <a:lnSpc>
                <a:spcPts val="2000"/>
              </a:lnSpc>
            </a:pP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6600FF"/>
                </a:solidFill>
                <a:latin typeface="Arial Narrow" pitchFamily="34" charset="0"/>
              </a:rPr>
              <a:t>corticosteroid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b="1" dirty="0" smtClean="0">
                <a:latin typeface="Arial Narrow" pitchFamily="34" charset="0"/>
              </a:rPr>
              <a:t>intake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2819400"/>
            <a:ext cx="6096000" cy="654282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Occurs </a:t>
            </a:r>
            <a:r>
              <a:rPr lang="en-US" sz="2800" b="1" u="sng" dirty="0" smtClean="0">
                <a:solidFill>
                  <a:srgbClr val="FF0000"/>
                </a:solidFill>
                <a:latin typeface="Arial Narrow" pitchFamily="34" charset="0"/>
              </a:rPr>
              <a:t>during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chronic drug administration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990600"/>
            <a:ext cx="15240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Type c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990600"/>
            <a:ext cx="22860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Algerian" pitchFamily="82" charset="0"/>
              </a:rPr>
              <a:t>COntinued</a:t>
            </a:r>
            <a:endParaRPr lang="en-US" sz="3200" dirty="0"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5122" name="Picture 2" descr="http://strictlynononsense.com/acediets/wp-content/uploads/2011/06/Osteoporosis-bon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914400"/>
            <a:ext cx="4572000" cy="5772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7200" y="3200400"/>
            <a:ext cx="38862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Refers to carcinogenic and </a:t>
            </a:r>
            <a:r>
              <a:rPr lang="en-US" sz="2800" dirty="0" err="1" smtClean="0"/>
              <a:t>teratogenic</a:t>
            </a:r>
            <a:r>
              <a:rPr lang="en-US" sz="2800" dirty="0" smtClean="0"/>
              <a:t> effects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152400"/>
            <a:ext cx="1752600" cy="535531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Type d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6600" y="228600"/>
            <a:ext cx="2133600" cy="535531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FF00"/>
                </a:solidFill>
                <a:latin typeface="Algerian" pitchFamily="82" charset="0"/>
              </a:rPr>
              <a:t>delayed</a:t>
            </a:r>
            <a:endParaRPr lang="en-US" sz="3200" b="1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4572000"/>
            <a:ext cx="57150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Teratogenicity</a:t>
            </a:r>
            <a:r>
              <a:rPr lang="en-US" sz="2800" dirty="0" err="1" smtClean="0">
                <a:latin typeface="Calibri"/>
              </a:rPr>
              <a:t>→Retinoids</a:t>
            </a:r>
            <a:endParaRPr lang="en-US" sz="2800" dirty="0" smtClean="0">
              <a:latin typeface="Calibri"/>
            </a:endParaRPr>
          </a:p>
          <a:p>
            <a:r>
              <a:rPr lang="en-US" sz="2800" dirty="0" smtClean="0">
                <a:latin typeface="Calibri"/>
              </a:rPr>
              <a:t>Carcinogenicity→ </a:t>
            </a:r>
            <a:r>
              <a:rPr lang="en-US" sz="2800" dirty="0" err="1" smtClean="0">
                <a:latin typeface="Calibri"/>
              </a:rPr>
              <a:t>Tobacoo</a:t>
            </a:r>
            <a:r>
              <a:rPr lang="en-US" sz="2800" dirty="0" smtClean="0">
                <a:latin typeface="Calibri"/>
              </a:rPr>
              <a:t> smoking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1676400"/>
            <a:ext cx="6324600" cy="95410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Occurs after long period of time even after drug stoppage (delayed in onset)</a:t>
            </a:r>
            <a:endParaRPr lang="en-US" sz="28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4343400"/>
            <a:ext cx="5257800" cy="36163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800" b="1" dirty="0" smtClean="0">
                <a:solidFill>
                  <a:srgbClr val="EE00EE"/>
                </a:solidFill>
                <a:latin typeface="Arial Narrow" pitchFamily="34" charset="0"/>
              </a:rPr>
              <a:t>Withdrawal syndrome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 </a:t>
            </a:r>
            <a:r>
              <a:rPr lang="en-US" sz="2800" b="1" dirty="0" smtClean="0">
                <a:solidFill>
                  <a:srgbClr val="EE00EE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6600FF"/>
                </a:solidFill>
                <a:latin typeface="Arial Narrow" pitchFamily="34" charset="0"/>
              </a:rPr>
              <a:t>Morphine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819400"/>
            <a:ext cx="6096000" cy="630942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800" b="1" dirty="0" smtClean="0">
                <a:latin typeface="Arial Narrow" pitchFamily="34" charset="0"/>
                <a:cs typeface="Aharoni" pitchFamily="2" charset="-79"/>
              </a:rPr>
              <a:t>Occurs after </a:t>
            </a:r>
            <a:r>
              <a:rPr lang="en-US" sz="2800" b="1" u="sng" dirty="0" smtClean="0">
                <a:latin typeface="Arial Narrow" pitchFamily="34" charset="0"/>
                <a:cs typeface="Aharoni" pitchFamily="2" charset="-79"/>
              </a:rPr>
              <a:t>sudden stoppage</a:t>
            </a:r>
            <a:r>
              <a:rPr lang="en-US" sz="2800" b="1" dirty="0" smtClean="0">
                <a:latin typeface="Arial Narrow" pitchFamily="34" charset="0"/>
                <a:cs typeface="Aharoni" pitchFamily="2" charset="-79"/>
              </a:rPr>
              <a:t> of chronic drug use due to existing adaptive changes</a:t>
            </a:r>
            <a:endParaRPr lang="en-US" sz="2800" b="1" dirty="0"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228600"/>
            <a:ext cx="1676400" cy="535531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Type e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228600"/>
            <a:ext cx="2362200" cy="535531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FF00"/>
                </a:solidFill>
                <a:latin typeface="Algerian" pitchFamily="82" charset="0"/>
              </a:rPr>
              <a:t>End of use</a:t>
            </a:r>
            <a:endParaRPr lang="en-US" sz="3200" b="1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5334000"/>
            <a:ext cx="6858000" cy="361637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800" b="1" dirty="0" smtClean="0">
                <a:solidFill>
                  <a:srgbClr val="EE00EE"/>
                </a:solidFill>
                <a:latin typeface="Arial Narrow" pitchFamily="34" charset="0"/>
              </a:rPr>
              <a:t>Withdrawal </a:t>
            </a:r>
            <a:r>
              <a:rPr lang="en-US" sz="2800" b="1" dirty="0" smtClean="0">
                <a:solidFill>
                  <a:srgbClr val="EE00EE"/>
                </a:solidFill>
                <a:latin typeface="Arial Narrow" pitchFamily="34" charset="0"/>
              </a:rPr>
              <a:t>of diazepam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800" b="1" dirty="0" smtClean="0">
                <a:solidFill>
                  <a:srgbClr val="EE00EE"/>
                </a:solidFill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6600FF"/>
                </a:solidFill>
                <a:latin typeface="Arial Narrow" pitchFamily="34" charset="0"/>
              </a:rPr>
              <a:t>anxiety, insomnia</a:t>
            </a:r>
            <a:endParaRPr lang="en-US" sz="28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6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  <a:gradFill>
            <a:gsLst>
              <a:gs pos="17000">
                <a:schemeClr val="accent6">
                  <a:lumMod val="20000"/>
                  <a:lumOff val="80000"/>
                </a:schemeClr>
              </a:gs>
              <a:gs pos="46000">
                <a:schemeClr val="bg1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outerShdw blurRad="50800" dist="38100" dir="2700000" algn="tl" rotWithShape="0">
              <a:schemeClr val="tx1"/>
            </a:outerShdw>
            <a:reflection blurRad="6350" stA="50000" endA="300" endPos="90000" dist="50800" dir="5400000" sy="-100000" algn="bl" rotWithShape="0"/>
          </a:effectLst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  TYPE B</a:t>
            </a:r>
          </a:p>
        </p:txBody>
      </p: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0" y="816858"/>
            <a:ext cx="18288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1</a:t>
            </a:r>
            <a:r>
              <a:rPr lang="en-US" sz="2200" b="1" baseline="30000" dirty="0">
                <a:solidFill>
                  <a:srgbClr val="5100C8"/>
                </a:solidFill>
                <a:latin typeface="Arial Narrow" pitchFamily="34" charset="0"/>
              </a:rPr>
              <a:t>st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 exposure to a drug</a:t>
            </a:r>
            <a:r>
              <a:rPr lang="en-US" sz="2200" dirty="0">
                <a:latin typeface="Arial Narrow" pitchFamily="34" charset="0"/>
              </a:rPr>
              <a:t> </a:t>
            </a:r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4114800" y="838200"/>
            <a:ext cx="157638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100"/>
              </a:lnSpc>
            </a:pP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Repeated exposures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063342" y="1036804"/>
            <a:ext cx="2954655" cy="400110"/>
          </a:xfrm>
          <a:prstGeom prst="rect">
            <a:avLst/>
          </a:prstGeom>
          <a:solidFill>
            <a:srgbClr val="FFE5FF"/>
          </a:solidFill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Bernard MT Condensed" pitchFamily="18" charset="0"/>
              </a:rPr>
              <a:t>HYPERSENSITIVITY REACTION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09800" y="1045030"/>
            <a:ext cx="1524000" cy="400110"/>
          </a:xfrm>
          <a:prstGeom prst="rect">
            <a:avLst/>
          </a:prstGeom>
          <a:solidFill>
            <a:srgbClr val="FFE5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Bernard MT Condensed" pitchFamily="18" charset="0"/>
              </a:rPr>
              <a:t>Sensitization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1676400" y="1066800"/>
            <a:ext cx="533400" cy="381000"/>
          </a:xfrm>
          <a:prstGeom prst="rightArrow">
            <a:avLst/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Curved Up Arrow 32"/>
          <p:cNvSpPr/>
          <p:nvPr/>
        </p:nvSpPr>
        <p:spPr>
          <a:xfrm rot="2879632" flipV="1">
            <a:off x="7368804" y="357363"/>
            <a:ext cx="838200" cy="457200"/>
          </a:xfrm>
          <a:prstGeom prst="curvedUpArrow">
            <a:avLst>
              <a:gd name="adj1" fmla="val 42793"/>
              <a:gd name="adj2" fmla="val 91667"/>
              <a:gd name="adj3" fmla="val 51191"/>
            </a:avLst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28600" y="1447800"/>
            <a:ext cx="8686800" cy="1812925"/>
            <a:chOff x="228600" y="1022350"/>
            <a:chExt cx="8686800" cy="1812925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 rot="5400000">
              <a:off x="989806" y="1761331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 bwMode="auto">
            <a:xfrm rot="5400000">
              <a:off x="5259388" y="1751012"/>
              <a:ext cx="304800" cy="3175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 bwMode="auto">
            <a:xfrm rot="5400000">
              <a:off x="7543006" y="178355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Line 14"/>
            <p:cNvSpPr>
              <a:spLocks noChangeShapeType="1"/>
            </p:cNvSpPr>
            <p:nvPr/>
          </p:nvSpPr>
          <p:spPr bwMode="auto">
            <a:xfrm>
              <a:off x="1143000" y="1631950"/>
              <a:ext cx="6553200" cy="0"/>
            </a:xfrm>
            <a:prstGeom prst="line">
              <a:avLst/>
            </a:prstGeom>
            <a:noFill/>
            <a:ln w="57150">
              <a:solidFill>
                <a:srgbClr val="5100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2" name="Straight Arrow Connector 26"/>
            <p:cNvCxnSpPr/>
            <p:nvPr/>
          </p:nvCxnSpPr>
          <p:spPr bwMode="auto">
            <a:xfrm rot="5400000">
              <a:off x="2972594" y="1761331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28600" y="1920875"/>
              <a:ext cx="19050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</a:t>
              </a:r>
            </a:p>
            <a:p>
              <a:pPr algn="ctr">
                <a:defRPr/>
              </a:pPr>
              <a:r>
                <a:rPr lang="en-US" sz="2600" dirty="0" err="1">
                  <a:solidFill>
                    <a:srgbClr val="FF00FF"/>
                  </a:solidFill>
                  <a:latin typeface="Bernard MT Condensed" pitchFamily="18" charset="0"/>
                </a:rPr>
                <a:t>Anaphylaxsis</a:t>
              </a:r>
              <a:endParaRPr lang="en-US" sz="2600" dirty="0">
                <a:solidFill>
                  <a:srgbClr val="FF00FF"/>
                </a:solidFill>
                <a:latin typeface="Bernard MT Condensed" pitchFamily="18" charset="0"/>
              </a:endParaRPr>
            </a:p>
          </p:txBody>
        </p:sp>
        <p:sp>
          <p:nvSpPr>
            <p:cNvPr id="44" name="TextBox 49"/>
            <p:cNvSpPr txBox="1"/>
            <p:nvPr/>
          </p:nvSpPr>
          <p:spPr>
            <a:xfrm>
              <a:off x="4114800" y="1920875"/>
              <a:ext cx="2438400" cy="89255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TYPE III</a:t>
              </a:r>
            </a:p>
            <a:p>
              <a:pPr algn="ctr">
                <a:defRPr/>
              </a:pPr>
              <a:r>
                <a:rPr lang="en-US" sz="2600">
                  <a:solidFill>
                    <a:srgbClr val="FF00FF"/>
                  </a:solidFill>
                  <a:latin typeface="Bernard MT Condensed" pitchFamily="18" charset="0"/>
                </a:rPr>
                <a:t>Immune complex</a:t>
              </a:r>
            </a:p>
          </p:txBody>
        </p:sp>
        <p:sp>
          <p:nvSpPr>
            <p:cNvPr id="45" name="TextBox 49"/>
            <p:cNvSpPr txBox="1"/>
            <p:nvPr/>
          </p:nvSpPr>
          <p:spPr>
            <a:xfrm>
              <a:off x="6781800" y="1920875"/>
              <a:ext cx="2133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IV</a:t>
              </a:r>
            </a:p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Cell mediated</a:t>
              </a:r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>
              <a:off x="7696200" y="1022350"/>
              <a:ext cx="0" cy="609600"/>
            </a:xfrm>
            <a:prstGeom prst="line">
              <a:avLst/>
            </a:prstGeom>
            <a:noFill/>
            <a:ln w="57150">
              <a:solidFill>
                <a:srgbClr val="5100C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9"/>
            <p:cNvSpPr txBox="1"/>
            <p:nvPr/>
          </p:nvSpPr>
          <p:spPr>
            <a:xfrm>
              <a:off x="2438400" y="1920875"/>
              <a:ext cx="1371600" cy="91440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FF00FF"/>
                  </a:solidFill>
                  <a:latin typeface="Bernard MT Condensed" pitchFamily="18" charset="0"/>
                </a:rPr>
                <a:t>TYPE II</a:t>
              </a:r>
            </a:p>
            <a:p>
              <a:pPr algn="ctr">
                <a:defRPr/>
              </a:pPr>
              <a:r>
                <a:rPr lang="en-US" sz="2600" dirty="0" err="1">
                  <a:solidFill>
                    <a:srgbClr val="FF00FF"/>
                  </a:solidFill>
                  <a:latin typeface="Bernard MT Condensed" pitchFamily="18" charset="0"/>
                </a:rPr>
                <a:t>Cytotoxic</a:t>
              </a:r>
              <a:endParaRPr lang="en-US" sz="2600" dirty="0">
                <a:solidFill>
                  <a:srgbClr val="FF00FF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48" name="Right Arrow 47"/>
          <p:cNvSpPr/>
          <p:nvPr/>
        </p:nvSpPr>
        <p:spPr>
          <a:xfrm>
            <a:off x="5486400" y="1066800"/>
            <a:ext cx="533400" cy="381000"/>
          </a:xfrm>
          <a:prstGeom prst="rightArrow">
            <a:avLst/>
          </a:prstGeom>
          <a:solidFill>
            <a:srgbClr val="FFE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429000" y="195942"/>
            <a:ext cx="38651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If due to immunological response</a:t>
            </a:r>
            <a:endParaRPr lang="en-US" sz="2200" dirty="0"/>
          </a:p>
        </p:txBody>
      </p:sp>
      <p:sp>
        <p:nvSpPr>
          <p:cNvPr id="50" name="TextBox 24"/>
          <p:cNvSpPr txBox="1">
            <a:spLocks noChangeArrowheads="1"/>
          </p:cNvSpPr>
          <p:nvPr/>
        </p:nvSpPr>
        <p:spPr bwMode="auto">
          <a:xfrm>
            <a:off x="76200" y="3418116"/>
            <a:ext cx="2057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Release of </a:t>
            </a:r>
            <a:r>
              <a:rPr lang="en-US" sz="2200" b="1" dirty="0" smtClean="0">
                <a:latin typeface="Arial Narrow" pitchFamily="34" charset="0"/>
              </a:rPr>
              <a:t>mediators from   </a:t>
            </a:r>
            <a:r>
              <a:rPr lang="en-US" sz="2200" b="1" dirty="0">
                <a:latin typeface="Arial Narrow" pitchFamily="34" charset="0"/>
              </a:rPr>
              <a:t>mast cells or blood </a:t>
            </a:r>
            <a:r>
              <a:rPr lang="en-US" sz="2200" b="1" dirty="0" err="1">
                <a:latin typeface="Arial Narrow" pitchFamily="34" charset="0"/>
              </a:rPr>
              <a:t>basophils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1" name="Rectangle 25"/>
          <p:cNvSpPr>
            <a:spLocks noChangeArrowheads="1"/>
          </p:cNvSpPr>
          <p:nvPr/>
        </p:nvSpPr>
        <p:spPr bwMode="auto">
          <a:xfrm>
            <a:off x="2209800" y="3418116"/>
            <a:ext cx="2006600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Antibody-directed  cell-mediated </a:t>
            </a:r>
            <a:r>
              <a:rPr lang="en-US" sz="2200" b="1" dirty="0" err="1">
                <a:latin typeface="Arial Narrow" pitchFamily="34" charset="0"/>
              </a:rPr>
              <a:t>lysis</a:t>
            </a:r>
            <a:r>
              <a:rPr lang="en-US" sz="2200" b="1" dirty="0">
                <a:latin typeface="Arial Narrow" pitchFamily="34" charset="0"/>
              </a:rPr>
              <a:t> </a:t>
            </a: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4027716" y="3418116"/>
            <a:ext cx="25146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Deposition of soluble antigen–antibody- complement complexes in small blood vessels </a:t>
            </a:r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6672940" y="3418116"/>
            <a:ext cx="24384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Interaction release cytokines  that attracts inflammatory cell infiltrate </a:t>
            </a:r>
          </a:p>
        </p:txBody>
      </p:sp>
      <p:sp>
        <p:nvSpPr>
          <p:cNvPr id="54" name="Rectangle 26"/>
          <p:cNvSpPr>
            <a:spLocks noChangeArrowheads="1"/>
          </p:cNvSpPr>
          <p:nvPr/>
        </p:nvSpPr>
        <p:spPr bwMode="auto">
          <a:xfrm>
            <a:off x="2133600" y="5181600"/>
            <a:ext cx="2209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err="1">
                <a:latin typeface="Arial Narrow" pitchFamily="34" charset="0"/>
              </a:rPr>
              <a:t>Haemolytic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err="1">
                <a:latin typeface="Arial Narrow" pitchFamily="34" charset="0"/>
              </a:rPr>
              <a:t>anaemia</a:t>
            </a:r>
            <a:r>
              <a:rPr lang="en-US" sz="2200" b="1" dirty="0">
                <a:latin typeface="Arial Narrow" pitchFamily="34" charset="0"/>
              </a:rPr>
              <a:t>  thrombocytopenia  by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</a:rPr>
              <a:t>Quinidine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343400" y="5181600"/>
            <a:ext cx="2895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Serum sickness </a:t>
            </a:r>
            <a:r>
              <a:rPr lang="en-US" sz="2000" b="1" i="1" dirty="0">
                <a:latin typeface="Arial Narrow" pitchFamily="34" charset="0"/>
              </a:rPr>
              <a:t>(</a:t>
            </a:r>
            <a:r>
              <a:rPr lang="en-US" sz="2000" b="1" i="1" dirty="0">
                <a:latin typeface="Arial Narrow" pitchFamily="34" charset="0"/>
                <a:sym typeface="Symbol" pitchFamily="18" charset="2"/>
              </a:rPr>
              <a:t>fever arthritis enlarged lymph nodes, </a:t>
            </a:r>
            <a:r>
              <a:rPr lang="en-US" sz="2000" b="1" i="1" dirty="0" err="1">
                <a:latin typeface="Arial Narrow" pitchFamily="34" charset="0"/>
                <a:sym typeface="Symbol" pitchFamily="18" charset="2"/>
              </a:rPr>
              <a:t>urticaria</a:t>
            </a:r>
            <a:r>
              <a:rPr lang="en-US" sz="2000" b="1" i="1" dirty="0">
                <a:latin typeface="Arial Narrow" pitchFamily="34" charset="0"/>
                <a:sym typeface="Symbol" pitchFamily="18" charset="2"/>
              </a:rPr>
              <a:t>)</a:t>
            </a:r>
            <a:r>
              <a:rPr lang="en-US" sz="2200" b="1" dirty="0">
                <a:latin typeface="Arial Narrow" pitchFamily="34" charset="0"/>
                <a:sym typeface="Symbol" pitchFamily="18" charset="2"/>
              </a:rPr>
              <a:t> </a:t>
            </a:r>
          </a:p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  <a:sym typeface="Symbol" pitchFamily="18" charset="2"/>
              </a:rPr>
              <a:t>by </a:t>
            </a:r>
            <a:r>
              <a:rPr lang="en-US" sz="2200" b="1" dirty="0" err="1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Sulphonamides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, 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56" name="TextBox 34"/>
          <p:cNvSpPr txBox="1">
            <a:spLocks noChangeArrowheads="1"/>
          </p:cNvSpPr>
          <p:nvPr/>
        </p:nvSpPr>
        <p:spPr bwMode="auto">
          <a:xfrm>
            <a:off x="7010400" y="5181600"/>
            <a:ext cx="20574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  <a:sym typeface="Symbol" pitchFamily="18" charset="2"/>
              </a:rPr>
              <a:t>Contact dermatitis by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local </a:t>
            </a:r>
            <a:r>
              <a:rPr lang="en-US" sz="2200" b="1" dirty="0" err="1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anaesthetics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Symbol" pitchFamily="18" charset="2"/>
              </a:rPr>
              <a:t>creams</a:t>
            </a:r>
            <a:endParaRPr lang="en-US" sz="2200" b="1" dirty="0">
              <a:solidFill>
                <a:srgbClr val="5100C8"/>
              </a:solidFill>
              <a:latin typeface="Arial Narrow" pitchFamily="34" charset="0"/>
            </a:endParaRPr>
          </a:p>
        </p:txBody>
      </p:sp>
      <p:sp>
        <p:nvSpPr>
          <p:cNvPr id="57" name="TextBox 35"/>
          <p:cNvSpPr txBox="1">
            <a:spLocks noChangeArrowheads="1"/>
          </p:cNvSpPr>
          <p:nvPr/>
        </p:nvSpPr>
        <p:spPr bwMode="auto">
          <a:xfrm>
            <a:off x="152400" y="5181600"/>
            <a:ext cx="2057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err="1">
                <a:latin typeface="Arial Narrow" pitchFamily="34" charset="0"/>
              </a:rPr>
              <a:t>Urticaria</a:t>
            </a:r>
            <a:r>
              <a:rPr lang="en-US" sz="2200" b="1" dirty="0">
                <a:latin typeface="Arial Narrow" pitchFamily="34" charset="0"/>
              </a:rPr>
              <a:t> rhinitis, bronchial asthma </a:t>
            </a:r>
          </a:p>
          <a:p>
            <a:pPr algn="ctr">
              <a:lnSpc>
                <a:spcPts val="2100"/>
              </a:lnSpc>
            </a:pPr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</a:rPr>
              <a:t>Penicillin, 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7" grpId="0"/>
      <p:bldP spid="42018" grpId="0"/>
      <p:bldP spid="16" grpId="0" animBg="1"/>
      <p:bldP spid="20" grpId="0" animBg="1"/>
      <p:bldP spid="21" grpId="0" animBg="1"/>
      <p:bldP spid="48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514600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9600" y="15240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Thalidomide crisis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2438400"/>
            <a:ext cx="5029200" cy="1815882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Thalidomide was marketed in 1958 in West Germany as a hypnotic &amp; as for morning sickness during pregnancy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609600"/>
            <a:ext cx="3886200" cy="523220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66"/>
                </a:solidFill>
              </a:rPr>
              <a:t>Phocomelia</a:t>
            </a:r>
            <a:endParaRPr lang="en-US" sz="2800" b="1" dirty="0">
              <a:solidFill>
                <a:srgbClr val="FF006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685800"/>
            <a:ext cx="2457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نتيجة بحث الصور عن ‪thalidomide‬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495800"/>
            <a:ext cx="2362200" cy="20574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33400" y="4648200"/>
            <a:ext cx="4953000" cy="138499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1961 a report of out break of </a:t>
            </a:r>
            <a:r>
              <a:rPr lang="en-US" sz="2800" dirty="0" err="1" smtClean="0">
                <a:solidFill>
                  <a:srgbClr val="FF0000"/>
                </a:solidFill>
              </a:rPr>
              <a:t>phocomelia</a:t>
            </a:r>
            <a:r>
              <a:rPr lang="en-US" sz="2800" dirty="0" smtClean="0"/>
              <a:t> in the </a:t>
            </a:r>
            <a:r>
              <a:rPr lang="en-US" sz="2800" dirty="0" err="1" smtClean="0"/>
              <a:t>neoborn</a:t>
            </a:r>
            <a:r>
              <a:rPr lang="en-US" sz="2800" dirty="0" smtClean="0"/>
              <a:t> babies(40000-100000 cases)</a:t>
            </a:r>
            <a:endParaRPr lang="en-US" sz="2800" dirty="0"/>
          </a:p>
        </p:txBody>
      </p:sp>
      <p:pic>
        <p:nvPicPr>
          <p:cNvPr id="19458" name="Picture 2" descr="https://encrypted-tbn2.gstatic.com/images?q=tbn:ANd9GcQPPiDruXShs41-b4rS6Z41sISMW67GAnY_j1j0YZiX3wsx5OAwuQ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2209800"/>
            <a:ext cx="2990850" cy="23082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33400" y="2743200"/>
            <a:ext cx="47244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Algerian" pitchFamily="82" charset="0"/>
              </a:rPr>
              <a:t>Iatrogenic disease</a:t>
            </a:r>
            <a:endParaRPr lang="en-US" sz="3200" b="1" dirty="0">
              <a:solidFill>
                <a:srgbClr val="FF0066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7" grpId="1" animBg="1"/>
      <p:bldP spid="17" grpId="2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24600" y="1524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752600"/>
            <a:ext cx="32004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4800" y="2286000"/>
            <a:ext cx="67056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  <a:t>Distinguish difference between  tolerance and desensitization (</a:t>
            </a:r>
            <a:r>
              <a:rPr lang="en-US" sz="2800" b="1" dirty="0" err="1" smtClean="0">
                <a:solidFill>
                  <a:srgbClr val="07044C"/>
                </a:solidFill>
                <a:latin typeface="Calibri" pitchFamily="34" charset="0"/>
              </a:rPr>
              <a:t>tachyphylaxis</a:t>
            </a:r>
            <a: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  <a:t>) and reasons for their development </a:t>
            </a:r>
            <a:endParaRPr lang="en-US" sz="28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685800"/>
            <a:ext cx="60198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Ilos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724400"/>
            <a:ext cx="62484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  <a:t>Recognize patterns of adverse  drug </a:t>
            </a:r>
            <a:b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800" b="1" dirty="0" smtClean="0">
                <a:solidFill>
                  <a:srgbClr val="07044C"/>
                </a:solidFill>
                <a:latin typeface="Calibri" pitchFamily="34" charset="0"/>
              </a:rPr>
              <a:t>    reactions (ADR)</a:t>
            </a:r>
            <a:endParaRPr lang="en-US" sz="2800" b="1" dirty="0">
              <a:solidFill>
                <a:srgbClr val="07044C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362200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5800" y="2590800"/>
            <a:ext cx="3886200" cy="3108543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Phenomenon of variation in drug response, whereby there is a gradual diminution of the response to the drug when given continuously or repeatedly </a:t>
            </a:r>
            <a:endParaRPr lang="en-US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838200"/>
            <a:ext cx="68580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TOLERANCE and DESENSITIZATION 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057400"/>
            <a:ext cx="40862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174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976" y="204787"/>
            <a:ext cx="2456999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" name="TextBox 174"/>
          <p:cNvSpPr txBox="1"/>
          <p:nvPr/>
        </p:nvSpPr>
        <p:spPr>
          <a:xfrm>
            <a:off x="1931574" y="1295400"/>
            <a:ext cx="1828800" cy="1107996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</a:rPr>
              <a:t>Rapid, in the course of few minutes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4903374" y="1295400"/>
            <a:ext cx="1828800" cy="1107996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 dirty="0">
                <a:latin typeface="Arial Narrow" pitchFamily="34" charset="0"/>
              </a:rPr>
              <a:t>Gradual in the course of few days  to weeks</a:t>
            </a:r>
          </a:p>
        </p:txBody>
      </p:sp>
      <p:sp>
        <p:nvSpPr>
          <p:cNvPr id="177" name="TextBox 30"/>
          <p:cNvSpPr txBox="1">
            <a:spLocks noChangeArrowheads="1"/>
          </p:cNvSpPr>
          <p:nvPr/>
        </p:nvSpPr>
        <p:spPr bwMode="auto">
          <a:xfrm>
            <a:off x="4903788" y="2797175"/>
            <a:ext cx="2133600" cy="46196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Constantia" pitchFamily="18" charset="0"/>
              </a:rPr>
              <a:t>TOLERANCE</a:t>
            </a:r>
          </a:p>
        </p:txBody>
      </p:sp>
      <p:sp>
        <p:nvSpPr>
          <p:cNvPr id="178" name="TextBox 30"/>
          <p:cNvSpPr txBox="1">
            <a:spLocks noChangeArrowheads="1"/>
          </p:cNvSpPr>
          <p:nvPr/>
        </p:nvSpPr>
        <p:spPr bwMode="auto">
          <a:xfrm>
            <a:off x="712788" y="2797175"/>
            <a:ext cx="2971800" cy="83185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5100C8"/>
                </a:solidFill>
                <a:latin typeface="Constantia" pitchFamily="18" charset="0"/>
              </a:rPr>
              <a:t>TACHYPHYLAXIS / DESENSITIZATION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1981200" y="175490"/>
            <a:ext cx="5181600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srgbClr val="5100C8"/>
            </a:outerShdw>
            <a:softEdge rad="3175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5100C8"/>
                </a:solidFill>
                <a:latin typeface="Comic Sans MS" pitchFamily="66" charset="0"/>
              </a:rPr>
              <a:t>DIMINUTION OF A RESPONSE</a:t>
            </a:r>
          </a:p>
        </p:txBody>
      </p:sp>
      <p:cxnSp>
        <p:nvCxnSpPr>
          <p:cNvPr id="180" name="Straight Arrow Connector 179"/>
          <p:cNvCxnSpPr/>
          <p:nvPr/>
        </p:nvCxnSpPr>
        <p:spPr>
          <a:xfrm rot="10800000" flipV="1">
            <a:off x="30749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rot="10800000" flipH="1" flipV="1">
            <a:off x="4751388" y="685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rot="10800000" flipV="1">
            <a:off x="2998788" y="2209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rot="10800000" flipH="1" flipV="1">
            <a:off x="4903788" y="22098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5334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" name="Rectangle 188"/>
          <p:cNvSpPr>
            <a:spLocks noChangeArrowheads="1"/>
          </p:cNvSpPr>
          <p:nvPr/>
        </p:nvSpPr>
        <p:spPr bwMode="auto">
          <a:xfrm>
            <a:off x="5718175" y="6167437"/>
            <a:ext cx="1520825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Arial Narrow" pitchFamily="34" charset="0"/>
              </a:rPr>
              <a:t>Resistance</a:t>
            </a:r>
            <a:endParaRPr lang="en-US" sz="24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5486400" y="5100637"/>
            <a:ext cx="28686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 Narrow" pitchFamily="34" charset="0"/>
              </a:rPr>
              <a:t>Loss of effectiveness of antimicrobial agent</a:t>
            </a:r>
          </a:p>
        </p:txBody>
      </p:sp>
      <p:sp>
        <p:nvSpPr>
          <p:cNvPr id="193" name="5-Point Star 192"/>
          <p:cNvSpPr/>
          <p:nvPr/>
        </p:nvSpPr>
        <p:spPr>
          <a:xfrm>
            <a:off x="3505200" y="4343400"/>
            <a:ext cx="457200" cy="381000"/>
          </a:xfrm>
          <a:prstGeom prst="star5">
            <a:avLst/>
          </a:prstGeom>
          <a:solidFill>
            <a:srgbClr val="7B48A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000" y="3962400"/>
            <a:ext cx="4495800" cy="769441"/>
          </a:xfrm>
          <a:prstGeom prst="rect">
            <a:avLst/>
          </a:prstGeom>
          <a:gradFill flip="none" rotWithShape="1">
            <a:gsLst>
              <a:gs pos="17000">
                <a:srgbClr val="EBE2F2">
                  <a:alpha val="30000"/>
                </a:srgbClr>
              </a:gs>
              <a:gs pos="46000">
                <a:schemeClr val="bg1"/>
              </a:gs>
              <a:gs pos="80000">
                <a:schemeClr val="bg1">
                  <a:alpha val="3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smtClean="0">
                <a:latin typeface="Arial Narrow" pitchFamily="34" charset="0"/>
              </a:rPr>
              <a:t>These SHOULD BE DISTINGUISHED FROM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555 C 0.00399 -0.01342 0.01805 -0.0213 0.02291 -0.0213 C 0.05399 -0.0213 0.08594 0.10301 0.08594 0.22778 C 0.08594 0.16482 0.10191 0.10301 0.11701 0.10301 C 0.13298 0.10301 0.14809 0.16597 0.14809 0.22778 C 0.14809 0.19676 0.15607 0.16482 0.16406 0.16482 C 0.17205 0.16482 0.18003 0.19583 0.18003 0.22778 C 0.18003 0.21181 0.18403 0.19676 0.18802 0.19676 C 0.19201 0.19676 0.19601 0.2125 0.19601 0.22778 C 0.19601 0.21968 0.19809 0.21181 0.2 0.21181 C 0.20104 0.21181 0.20399 0.21968 0.20399 0.22778 C 0.20399 0.22361 0.20503 0.21968 0.20607 0.21968 C 0.20607 0.22083 0.20816 0.22361 0.20816 0.22778 C 0.20816 0.2257 0.20816 0.22361 0.2092 0.22361 C 0.2092 0.22477 0.21024 0.2257 0.21024 0.22778 C 0.21024 0.22662 0.21024 0.2257 0.21024 0.22477 C 0.21128 0.22477 0.21128 0.2257 0.21128 0.22685 C 0.21232 0.22685 0.21232 0.2257 0.21232 0.22477 C 0.21337 0.22477 0.21337 0.2257 0.21337 0.22685 " pathEditMode="relative" rAng="0" ptsTypes="fffffffffffffffffff">
                                      <p:cBhvr>
                                        <p:cTn id="5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10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78" grpId="0" animBg="1"/>
      <p:bldP spid="189" grpId="0" animBg="1"/>
      <p:bldP spid="1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0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4478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01613" y="1104900"/>
            <a:ext cx="1703387" cy="1422400"/>
            <a:chOff x="76200" y="2856708"/>
            <a:chExt cx="1447800" cy="1422806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76200" y="3187002"/>
              <a:ext cx="1447800" cy="10925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 RECEPTOR EVENTS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487615" y="1087438"/>
            <a:ext cx="2019300" cy="1065212"/>
            <a:chOff x="4528008" y="2895600"/>
            <a:chExt cx="2362200" cy="1063982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528008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7135813" y="1087438"/>
            <a:ext cx="1627187" cy="1398587"/>
            <a:chOff x="7086600" y="2895600"/>
            <a:chExt cx="1752600" cy="1397407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6600" y="3200143"/>
              <a:ext cx="1752600" cy="109286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17475" y="2514600"/>
            <a:ext cx="37687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↓ drug availability at </a:t>
            </a:r>
            <a:r>
              <a:rPr lang="en-US" sz="2200" b="1" dirty="0" smtClean="0">
                <a:latin typeface="Arial Narrow" pitchFamily="34" charset="0"/>
              </a:rPr>
              <a:t>the relevant </a:t>
            </a:r>
            <a:r>
              <a:rPr lang="en-US" sz="2200" b="1" dirty="0">
                <a:latin typeface="Arial Narrow" pitchFamily="34" charset="0"/>
              </a:rPr>
              <a:t>receptors due to </a:t>
            </a:r>
            <a:r>
              <a:rPr lang="en-US" sz="2200" b="1" dirty="0" err="1" smtClean="0">
                <a:latin typeface="Arial Narrow" pitchFamily="34" charset="0"/>
              </a:rPr>
              <a:t>pharmaco</a:t>
            </a:r>
            <a:r>
              <a:rPr lang="en-US" sz="2200" b="1" dirty="0" smtClean="0">
                <a:latin typeface="Arial Narrow" pitchFamily="34" charset="0"/>
              </a:rPr>
              <a:t>- kinetic  </a:t>
            </a:r>
            <a:r>
              <a:rPr lang="en-US" sz="2200" b="1" dirty="0">
                <a:latin typeface="Arial Narrow" pitchFamily="34" charset="0"/>
              </a:rPr>
              <a:t>variables 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17475" y="3549650"/>
            <a:ext cx="457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Drug </a:t>
            </a:r>
            <a:r>
              <a:rPr lang="en-US" sz="2200" b="1" dirty="0" smtClean="0">
                <a:latin typeface="Arial Narrow" pitchFamily="34" charset="0"/>
              </a:rPr>
              <a:t>becomes:</a:t>
            </a:r>
          </a:p>
          <a:p>
            <a:r>
              <a:rPr lang="en-US" sz="2200" b="1" dirty="0" smtClean="0">
                <a:latin typeface="Arial Narrow" pitchFamily="34" charset="0"/>
              </a:rPr>
              <a:t>  &gt; </a:t>
            </a:r>
            <a:r>
              <a:rPr lang="en-US" sz="2200" b="1" dirty="0">
                <a:latin typeface="Arial Narrow" pitchFamily="34" charset="0"/>
              </a:rPr>
              <a:t>metabolized or </a:t>
            </a:r>
            <a:r>
              <a:rPr lang="en-US" sz="2200" b="1" dirty="0" smtClean="0">
                <a:latin typeface="Arial Narrow" pitchFamily="34" charset="0"/>
              </a:rPr>
              <a:t>excreted</a:t>
            </a:r>
          </a:p>
          <a:p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>
                <a:latin typeface="Arial Narrow" pitchFamily="34" charset="0"/>
              </a:rPr>
              <a:t>&lt; absorbed 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  altered distribution </a:t>
            </a:r>
            <a:r>
              <a:rPr lang="en-US" sz="2200" b="1" dirty="0">
                <a:latin typeface="Arial Narrow" pitchFamily="34" charset="0"/>
              </a:rPr>
              <a:t>to </a:t>
            </a:r>
            <a:r>
              <a:rPr lang="en-US" sz="2200" b="1" dirty="0" smtClean="0">
                <a:latin typeface="Arial Narrow" pitchFamily="34" charset="0"/>
              </a:rPr>
              <a:t>tissues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791200" y="2514600"/>
            <a:ext cx="3048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Nullification of drug response by a physiological </a:t>
            </a:r>
            <a:r>
              <a:rPr lang="en-US" sz="2200" b="1" dirty="0" err="1" smtClean="0">
                <a:latin typeface="Arial Narrow" pitchFamily="34" charset="0"/>
                <a:sym typeface="Symbol" pitchFamily="18" charset="2"/>
              </a:rPr>
              <a:t>adaptative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homeostatic response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105400" y="3886200"/>
            <a:ext cx="3886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 Narrow" pitchFamily="34" charset="0"/>
              </a:rPr>
              <a:t>Antihypertensive effects of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ACE Is </a:t>
            </a:r>
            <a:r>
              <a:rPr lang="en-US" sz="2200" b="1" dirty="0" smtClean="0">
                <a:latin typeface="Arial Narrow" pitchFamily="34" charset="0"/>
              </a:rPr>
              <a:t>become </a:t>
            </a:r>
            <a:r>
              <a:rPr lang="en-US" sz="2200" b="1" dirty="0">
                <a:latin typeface="Arial Narrow" pitchFamily="34" charset="0"/>
              </a:rPr>
              <a:t>nullified by activation of </a:t>
            </a:r>
            <a:r>
              <a:rPr lang="en-US" sz="2200" b="1" dirty="0" err="1" smtClean="0">
                <a:latin typeface="Arial Narrow" pitchFamily="34" charset="0"/>
              </a:rPr>
              <a:t>renin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angiotensin</a:t>
            </a:r>
            <a:r>
              <a:rPr lang="en-US" sz="2200" b="1" dirty="0" smtClean="0">
                <a:latin typeface="Arial Narrow" pitchFamily="34" charset="0"/>
              </a:rPr>
              <a:t> system by 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NSAIDs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257800" y="6319837"/>
            <a:ext cx="2024062" cy="461963"/>
          </a:xfrm>
          <a:prstGeom prst="rect">
            <a:avLst/>
          </a:prstGeom>
          <a:solidFill>
            <a:srgbClr val="7B48A2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Arial Narrow" pitchFamily="34" charset="0"/>
              </a:rPr>
              <a:t>Refractoriness </a:t>
            </a:r>
            <a:endParaRPr lang="en-US" sz="2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114800" y="5867400"/>
            <a:ext cx="457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LOSS OF THERAPEUTIC EFFICACY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8600" y="5029200"/>
            <a:ext cx="4038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e</a:t>
            </a:r>
            <a:r>
              <a:rPr lang="en-US" sz="2200" b="1" dirty="0" err="1" smtClean="0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g</a:t>
            </a:r>
            <a:r>
              <a:rPr lang="en-US" sz="2200" b="1" dirty="0" smtClean="0">
                <a:solidFill>
                  <a:srgbClr val="7616EA"/>
                </a:solidFill>
                <a:latin typeface="Arial Narrow" pitchFamily="34" charset="0"/>
                <a:sym typeface="Symbol" pitchFamily="18" charset="2"/>
              </a:rPr>
              <a:t>. Barbiturates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metabolism of </a:t>
            </a:r>
            <a:r>
              <a:rPr lang="en-US" sz="2200" b="1" dirty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C</a:t>
            </a:r>
            <a:r>
              <a:rPr lang="en-US" sz="2200" b="1" dirty="0" smtClean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ontraceptive pills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=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it availability</a:t>
            </a:r>
            <a:endParaRPr lang="en-US" sz="2200" b="1" dirty="0">
              <a:latin typeface="Arial Narrow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0800000" flipV="1">
            <a:off x="5638800" y="5181600"/>
            <a:ext cx="762000" cy="6096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819400" y="5791200"/>
            <a:ext cx="1295400" cy="304800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514600"/>
            <a:ext cx="43243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9" grpId="0"/>
      <p:bldP spid="53" grpId="0"/>
      <p:bldP spid="55" grpId="0"/>
      <p:bldP spid="39" grpId="0" animBg="1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432" y="-12700"/>
            <a:ext cx="9205913" cy="6870700"/>
            <a:chOff x="-35" y="-4"/>
            <a:chExt cx="5799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-35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28600" y="3799219"/>
            <a:ext cx="2667000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Depletion </a:t>
            </a:r>
            <a:r>
              <a:rPr lang="en-US" sz="2200" b="1" dirty="0">
                <a:latin typeface="Arial Narrow" pitchFamily="34" charset="0"/>
              </a:rPr>
              <a:t>of </a:t>
            </a:r>
            <a:r>
              <a:rPr lang="en-US" sz="2200" b="1" dirty="0" smtClean="0">
                <a:latin typeface="Arial Narrow" pitchFamily="34" charset="0"/>
              </a:rPr>
              <a:t>mediator  stores  </a:t>
            </a:r>
            <a:r>
              <a:rPr lang="en-US" sz="2200" b="1" dirty="0">
                <a:latin typeface="Arial Narrow" pitchFamily="34" charset="0"/>
              </a:rPr>
              <a:t>by 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amphetamine</a:t>
            </a:r>
            <a:endParaRPr lang="en-US" sz="2200" b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pic>
        <p:nvPicPr>
          <p:cNvPr id="42" name="Picture 2" descr="http://scientopia.org/img-archive/scicurious/img_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22" y="3429000"/>
            <a:ext cx="3266378" cy="3124200"/>
          </a:xfrm>
          <a:prstGeom prst="rect">
            <a:avLst/>
          </a:prstGeom>
          <a:noFill/>
        </p:spPr>
      </p:pic>
      <p:sp>
        <p:nvSpPr>
          <p:cNvPr id="23554" name="Rectangle 172"/>
          <p:cNvSpPr>
            <a:spLocks noChangeArrowheads="1"/>
          </p:cNvSpPr>
          <p:nvPr/>
        </p:nvSpPr>
        <p:spPr bwMode="auto">
          <a:xfrm>
            <a:off x="1295400" y="152400"/>
            <a:ext cx="6324600" cy="461963"/>
          </a:xfrm>
          <a:prstGeom prst="rect">
            <a:avLst/>
          </a:prstGeom>
          <a:solidFill>
            <a:srgbClr val="7B48A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latin typeface="Britannic Bold" pitchFamily="34" charset="0"/>
              </a:rPr>
              <a:t>REASONS FOR DEVELOPMENT OF TOLERANCE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76200"/>
            <a:ext cx="1655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01613" y="1104901"/>
            <a:ext cx="1703387" cy="1350159"/>
            <a:chOff x="76200" y="2856708"/>
            <a:chExt cx="1447800" cy="1350544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rot="5400000">
              <a:off x="621346" y="3007802"/>
              <a:ext cx="304887" cy="2699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 bwMode="auto">
            <a:xfrm>
              <a:off x="76200" y="3187002"/>
              <a:ext cx="1447800" cy="10202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PRE RECEPTOR EVENTS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543300" y="1087437"/>
            <a:ext cx="2019300" cy="1065213"/>
            <a:chOff x="4610779" y="2895599"/>
            <a:chExt cx="2362200" cy="1063983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5563385" y="3046895"/>
              <a:ext cx="304448" cy="185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610779" y="3200048"/>
              <a:ext cx="2362200" cy="75953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EVENTS AT RECEPTORS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7135813" y="1087438"/>
            <a:ext cx="1627187" cy="1324760"/>
            <a:chOff x="7086600" y="2895599"/>
            <a:chExt cx="1752600" cy="1323642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>
              <a:off x="7849955" y="3047016"/>
              <a:ext cx="304543" cy="1710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86600" y="3200143"/>
              <a:ext cx="1752600" cy="1019098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r"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POST RECEPTOR EVENTS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1066800" y="609600"/>
            <a:ext cx="6934200" cy="495300"/>
            <a:chOff x="983558" y="609601"/>
            <a:chExt cx="7246042" cy="494506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983558" y="1066068"/>
              <a:ext cx="7246042" cy="38039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342680" y="837005"/>
              <a:ext cx="456467" cy="1659"/>
            </a:xfrm>
            <a:prstGeom prst="line">
              <a:avLst/>
            </a:prstGeom>
            <a:ln w="57150">
              <a:solidFill>
                <a:srgbClr val="51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5562602" y="2133602"/>
            <a:ext cx="3124198" cy="1543048"/>
            <a:chOff x="1991414" y="3733802"/>
            <a:chExt cx="3124198" cy="1543048"/>
          </a:xfrm>
        </p:grpSpPr>
        <p:sp>
          <p:nvSpPr>
            <p:cNvPr id="52" name="TextBox 51"/>
            <p:cNvSpPr txBox="1"/>
            <p:nvPr/>
          </p:nvSpPr>
          <p:spPr>
            <a:xfrm>
              <a:off x="2982012" y="4495800"/>
              <a:ext cx="2133600" cy="781050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00FF"/>
                  </a:solidFill>
                  <a:latin typeface="+mn-lt"/>
                  <a:cs typeface="+mn-cs"/>
                </a:rPr>
                <a:t>DOWN REGULATION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1991414" y="3733802"/>
              <a:ext cx="1142998" cy="91439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3581400" y="2209800"/>
            <a:ext cx="1752600" cy="1612105"/>
            <a:chOff x="6096000" y="2896474"/>
            <a:chExt cx="1752600" cy="1612386"/>
          </a:xfrm>
        </p:grpSpPr>
        <p:cxnSp>
          <p:nvCxnSpPr>
            <p:cNvPr id="57" name="Straight Arrow Connector 56"/>
            <p:cNvCxnSpPr/>
            <p:nvPr/>
          </p:nvCxnSpPr>
          <p:spPr bwMode="auto">
            <a:xfrm rot="5400000">
              <a:off x="6591227" y="3314853"/>
              <a:ext cx="838346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 bwMode="auto">
            <a:xfrm>
              <a:off x="6096000" y="3718148"/>
              <a:ext cx="1752600" cy="790712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BINDING ALTERATION</a:t>
              </a: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381000" y="2133599"/>
            <a:ext cx="3200400" cy="1676402"/>
            <a:chOff x="761568" y="2293445"/>
            <a:chExt cx="3126407" cy="1676342"/>
          </a:xfrm>
        </p:grpSpPr>
        <p:sp>
          <p:nvSpPr>
            <p:cNvPr id="61" name="TextBox 60"/>
            <p:cNvSpPr txBox="1"/>
            <p:nvPr/>
          </p:nvSpPr>
          <p:spPr bwMode="auto">
            <a:xfrm>
              <a:off x="761568" y="3200373"/>
              <a:ext cx="1981475" cy="769414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EXHUSTION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OF  MEDIATORS</a:t>
              </a:r>
              <a:endParaRPr lang="en-US" sz="2200" b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 rot="10800000" flipV="1">
              <a:off x="2514413" y="2293445"/>
              <a:ext cx="1373562" cy="983126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505200" y="3810000"/>
            <a:ext cx="2819400" cy="23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1-Phosphorylation </a:t>
            </a:r>
            <a:r>
              <a:rPr lang="en-US" sz="2200" b="1" dirty="0">
                <a:latin typeface="Arial Narrow" pitchFamily="34" charset="0"/>
              </a:rPr>
              <a:t>of R </a:t>
            </a:r>
            <a:r>
              <a:rPr lang="en-US" sz="2200" b="1" dirty="0" smtClean="0">
                <a:latin typeface="Arial Narrow" pitchFamily="34" charset="0"/>
              </a:rPr>
              <a:t>i.e. 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ß-</a:t>
            </a: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adrenoceptors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→</a:t>
            </a:r>
            <a:r>
              <a:rPr lang="en-US" sz="2200" b="1" dirty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solidFill>
                  <a:srgbClr val="6600FF"/>
                </a:solidFill>
                <a:latin typeface="Calibri" pitchFamily="34" charset="0"/>
              </a:rPr>
              <a:t>↓ </a:t>
            </a:r>
            <a:r>
              <a:rPr lang="en-US" sz="2200" b="1" dirty="0">
                <a:latin typeface="Arial Narrow" pitchFamily="34" charset="0"/>
              </a:rPr>
              <a:t> activation of AC to related  ionic </a:t>
            </a:r>
            <a:r>
              <a:rPr lang="en-US" sz="2200" b="1" dirty="0" smtClean="0">
                <a:latin typeface="Arial Narrow" pitchFamily="34" charset="0"/>
              </a:rPr>
              <a:t>channel [functional defect] 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200" b="1" dirty="0" smtClean="0">
                <a:latin typeface="Arial Narrow" pitchFamily="34" charset="0"/>
              </a:rPr>
              <a:t>2-Desenzitiation of Ach- receptors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6553200" y="3733800"/>
            <a:ext cx="2438400" cy="265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200" b="1" dirty="0">
                <a:latin typeface="Calibri" pitchFamily="34" charset="0"/>
              </a:rPr>
              <a:t>↓ </a:t>
            </a:r>
            <a:r>
              <a:rPr lang="en-US" sz="2200" b="1" dirty="0" smtClean="0">
                <a:latin typeface="Arial Narrow" pitchFamily="34" charset="0"/>
              </a:rPr>
              <a:t>number </a:t>
            </a:r>
            <a:r>
              <a:rPr lang="en-US" sz="2200" b="1" dirty="0">
                <a:latin typeface="Arial Narrow" pitchFamily="34" charset="0"/>
              </a:rPr>
              <a:t>of receptors.</a:t>
            </a:r>
          </a:p>
          <a:p>
            <a:pPr algn="ctr">
              <a:lnSpc>
                <a:spcPts val="2500"/>
              </a:lnSpc>
            </a:pPr>
            <a:r>
              <a:rPr lang="en-US" sz="2400" b="1" dirty="0" err="1">
                <a:solidFill>
                  <a:srgbClr val="6600FF"/>
                </a:solidFill>
                <a:latin typeface="Arial Narrow" pitchFamily="34" charset="0"/>
              </a:rPr>
              <a:t>Isoprenaline</a:t>
            </a:r>
            <a:r>
              <a:rPr lang="en-US" sz="2200" b="1" dirty="0">
                <a:latin typeface="Arial Narrow" pitchFamily="34" charset="0"/>
              </a:rPr>
              <a:t> activation to </a:t>
            </a:r>
            <a:r>
              <a:rPr lang="en-US" sz="2200" b="1" dirty="0">
                <a:latin typeface="Symbol" pitchFamily="18" charset="2"/>
              </a:rPr>
              <a:t>b</a:t>
            </a:r>
            <a:r>
              <a:rPr lang="en-US" sz="2200" b="1" dirty="0">
                <a:latin typeface="Arial Narrow" pitchFamily="34" charset="0"/>
              </a:rPr>
              <a:t> receptors </a:t>
            </a:r>
            <a:r>
              <a:rPr lang="en-US" sz="2200" b="1" dirty="0">
                <a:latin typeface="Calibri" pitchFamily="34" charset="0"/>
              </a:rPr>
              <a:t>→↑ R recycling by </a:t>
            </a:r>
            <a:r>
              <a:rPr lang="en-US" sz="2200" b="1" dirty="0" err="1" smtClean="0">
                <a:latin typeface="Calibri" pitchFamily="34" charset="0"/>
              </a:rPr>
              <a:t>endocytosis</a:t>
            </a:r>
            <a:r>
              <a:rPr lang="en-US" sz="2200" b="1" dirty="0" smtClean="0">
                <a:latin typeface="Calibri" pitchFamily="34" charset="0"/>
              </a:rPr>
              <a:t> [structural defect]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2590800"/>
            <a:ext cx="6553200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figures.boundless.com/18645/large/figure-05-04-03.jp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1600200"/>
            <a:ext cx="3581400" cy="47434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" y="3200400"/>
            <a:ext cx="5867400" cy="1255728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US" sz="2800" b="1" dirty="0" smtClean="0">
                <a:solidFill>
                  <a:srgbClr val="5100C8"/>
                </a:solidFill>
              </a:rPr>
              <a:t>Harmful or seriously</a:t>
            </a:r>
            <a:r>
              <a:rPr lang="en-US" sz="2800" dirty="0" smtClean="0">
                <a:solidFill>
                  <a:srgbClr val="5100C8"/>
                </a:solidFill>
              </a:rPr>
              <a:t> unpleasant effects occurring at doses intended for </a:t>
            </a:r>
            <a:r>
              <a:rPr lang="en-US" sz="2800" b="1" dirty="0" smtClean="0">
                <a:solidFill>
                  <a:srgbClr val="5100C8"/>
                </a:solidFill>
              </a:rPr>
              <a:t>therapeutic effects.</a:t>
            </a:r>
            <a:endParaRPr lang="en-US" sz="2800" b="1" dirty="0">
              <a:solidFill>
                <a:srgbClr val="5100C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219200"/>
            <a:ext cx="6096000" cy="1077218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ADVERSE DRUG REACTIONS [ADRs]</a:t>
            </a:r>
            <a:endParaRPr lang="en-US" sz="32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3"/>
          <p:cNvGrpSpPr>
            <a:grpSpLocks/>
          </p:cNvGrpSpPr>
          <p:nvPr/>
        </p:nvGrpSpPr>
        <p:grpSpPr bwMode="auto">
          <a:xfrm>
            <a:off x="-12700" y="152400"/>
            <a:ext cx="9156700" cy="6870700"/>
            <a:chOff x="-4" y="-4"/>
            <a:chExt cx="5768" cy="4328"/>
          </a:xfrm>
          <a:gradFill>
            <a:gsLst>
              <a:gs pos="35000">
                <a:srgbClr val="EBE2F2">
                  <a:alpha val="72000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</p:grpSpPr>
        <p:pic>
          <p:nvPicPr>
            <p:cNvPr id="3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629400" y="533400"/>
            <a:ext cx="2660424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04800"/>
            <a:ext cx="1655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0" y="3962400"/>
            <a:ext cx="22860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Algerian" pitchFamily="82" charset="0"/>
              </a:rPr>
              <a:t>COntinued</a:t>
            </a:r>
            <a:endParaRPr lang="en-US" sz="3200" b="1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886200"/>
            <a:ext cx="15240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Type c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04800"/>
            <a:ext cx="5867400" cy="535531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Types of </a:t>
            </a:r>
            <a:r>
              <a:rPr lang="en-US" sz="3200" b="1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2895600"/>
            <a:ext cx="20574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bizarre</a:t>
            </a:r>
            <a:endParaRPr lang="en-US" sz="3200" b="1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2895600"/>
            <a:ext cx="16002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Type b</a:t>
            </a:r>
            <a:endParaRPr lang="en-US" sz="32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0" y="1676400"/>
            <a:ext cx="26670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Augmented</a:t>
            </a:r>
            <a:endParaRPr lang="en-US" sz="3200" b="1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676400"/>
            <a:ext cx="1676400" cy="584775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lgerian" pitchFamily="82" charset="0"/>
              </a:rPr>
              <a:t>Type a</a:t>
            </a:r>
            <a:endParaRPr lang="en-US" sz="32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6172200"/>
            <a:ext cx="2362200" cy="535531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FF00"/>
                </a:solidFill>
                <a:latin typeface="Algerian" pitchFamily="82" charset="0"/>
              </a:rPr>
              <a:t>End of use</a:t>
            </a:r>
            <a:endParaRPr lang="en-US" sz="3200" b="1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6172200"/>
            <a:ext cx="1676400" cy="535531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Type e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0" y="5029200"/>
            <a:ext cx="2133600" cy="535531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FF00"/>
                </a:solidFill>
                <a:latin typeface="Algerian" pitchFamily="82" charset="0"/>
              </a:rPr>
              <a:t>delayed</a:t>
            </a:r>
            <a:endParaRPr lang="en-US" sz="3200" b="1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4953000"/>
            <a:ext cx="1752600" cy="535531"/>
          </a:xfrm>
          <a:prstGeom prst="rect">
            <a:avLst/>
          </a:prstGeom>
          <a:solidFill>
            <a:srgbClr val="00CC99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84150" h="412750" prst="cross"/>
          </a:sp3d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Algerian" pitchFamily="82" charset="0"/>
              </a:rPr>
              <a:t>Type d</a:t>
            </a:r>
            <a:endParaRPr lang="en-US" sz="3200" b="1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11084</TotalTime>
  <Words>635</Words>
  <Application>Microsoft Office PowerPoint</Application>
  <PresentationFormat>On-screen Show (4:3)</PresentationFormat>
  <Paragraphs>125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Osama</cp:lastModifiedBy>
  <cp:revision>601</cp:revision>
  <dcterms:created xsi:type="dcterms:W3CDTF">2010-09-28T15:47:12Z</dcterms:created>
  <dcterms:modified xsi:type="dcterms:W3CDTF">2015-11-02T06:09:38Z</dcterms:modified>
</cp:coreProperties>
</file>