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321" r:id="rId3"/>
    <p:sldId id="318" r:id="rId4"/>
    <p:sldId id="319" r:id="rId5"/>
    <p:sldId id="314" r:id="rId6"/>
    <p:sldId id="315" r:id="rId7"/>
    <p:sldId id="262" r:id="rId8"/>
    <p:sldId id="267" r:id="rId9"/>
    <p:sldId id="265" r:id="rId10"/>
    <p:sldId id="282" r:id="rId11"/>
    <p:sldId id="266" r:id="rId12"/>
    <p:sldId id="323" r:id="rId13"/>
    <p:sldId id="286" r:id="rId14"/>
    <p:sldId id="302" r:id="rId15"/>
    <p:sldId id="296" r:id="rId16"/>
    <p:sldId id="31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FF"/>
    <a:srgbClr val="0099CC"/>
    <a:srgbClr val="0000FF"/>
    <a:srgbClr val="339933"/>
    <a:srgbClr val="FF6600"/>
    <a:srgbClr val="0099FF"/>
    <a:srgbClr val="FF9900"/>
    <a:srgbClr val="00FFCC"/>
    <a:srgbClr val="E6A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EA043-7FE3-47D5-A512-E13B2753FD1D}" type="datetimeFigureOut">
              <a:rPr lang="en-US"/>
              <a:pPr>
                <a:defRPr/>
              </a:pPr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B3A181C-82A3-482C-BC53-F8B0921D7E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3F09F1-4CCB-47C7-8C2C-0AADEDFD1257}" type="slidenum">
              <a:rPr lang="ar-SA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CD917-DA69-4ED3-98B5-ED6F7824A73C}" type="slidenum">
              <a:rPr lang="ar-SA" sz="1200">
                <a:latin typeface="Calibri" pitchFamily="34" charset="0"/>
              </a:rPr>
              <a:pPr algn="r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609898-B78A-49DC-8FDE-27E81576EFB2}" type="slidenum">
              <a:rPr lang="ar-SA" smtClean="0">
                <a:cs typeface="Arial" pitchFamily="34" charset="0"/>
              </a:rPr>
              <a:pPr/>
              <a:t>11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B1119F-9241-40F6-8DEA-38A7A5C88D7E}" type="slidenum">
              <a:rPr lang="ar-SA" smtClean="0">
                <a:cs typeface="Arial" pitchFamily="34" charset="0"/>
              </a:rPr>
              <a:pPr/>
              <a:t>13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EE9F48-FFE8-46C7-92AC-6356D6F61CE5}" type="slidenum">
              <a:rPr lang="ar-SA" smtClean="0">
                <a:cs typeface="Arial" pitchFamily="34" charset="0"/>
              </a:rPr>
              <a:pPr/>
              <a:t>14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5E25F0-2AA8-4A16-B9D6-4245E516C0B2}" type="slidenum">
              <a:rPr lang="ar-SA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16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FF83-58C2-4A67-ABF5-0907C7BE0FB2}" type="datetimeFigureOut">
              <a:rPr lang="en-US"/>
              <a:pPr>
                <a:defRPr/>
              </a:pPr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E63A-8FC9-4CA9-8626-08D18DA3A7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6629-0C78-4509-A659-D621FFF0DDCA}" type="datetimeFigureOut">
              <a:rPr lang="en-US"/>
              <a:pPr>
                <a:defRPr/>
              </a:pPr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B3C9-A463-4F50-9ABB-EBC1181215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9A2E-F20D-455B-91CC-527E5FAA4BA4}" type="datetimeFigureOut">
              <a:rPr lang="en-US"/>
              <a:pPr>
                <a:defRPr/>
              </a:pPr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86CA-40D7-4C98-9B53-A29236C95A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464A-2121-41B9-8A03-4D2005C66136}" type="datetimeFigureOut">
              <a:rPr lang="en-US"/>
              <a:pPr>
                <a:defRPr/>
              </a:pPr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CEAA-ED53-414F-A6F6-62C5E0F9BF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7B52-318C-4E66-BC72-7B1B8AE8DFE9}" type="datetimeFigureOut">
              <a:rPr lang="en-US"/>
              <a:pPr>
                <a:defRPr/>
              </a:pPr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7B7E-5592-4BB8-BA10-38AB41D2FC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6FA8-542A-4D71-8256-A46AFFBE5673}" type="datetimeFigureOut">
              <a:rPr lang="en-US"/>
              <a:pPr>
                <a:defRPr/>
              </a:pPr>
              <a:t>10/14/2015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8E3B-8438-4E29-A329-1F680F4915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09F1-0EAD-4330-AAA9-BC8A684E8955}" type="datetimeFigureOut">
              <a:rPr lang="en-US"/>
              <a:pPr>
                <a:defRPr/>
              </a:pPr>
              <a:t>10/14/2015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8399-4919-4690-8DCC-420244D922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6E25-129D-48A9-AF27-2085C754CEA0}" type="datetimeFigureOut">
              <a:rPr lang="en-US"/>
              <a:pPr>
                <a:defRPr/>
              </a:pPr>
              <a:t>10/14/2015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95A9-FB19-42E9-B167-06DBC70156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852D-C0F7-4F71-8B2D-78B8F54F567D}" type="datetimeFigureOut">
              <a:rPr lang="en-US"/>
              <a:pPr>
                <a:defRPr/>
              </a:pPr>
              <a:t>10/14/2015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AF71-8CDB-400B-A1CC-0D58CF9862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1F9D-3517-4FB9-BEA0-2E6F234610E0}" type="datetimeFigureOut">
              <a:rPr lang="en-US"/>
              <a:pPr>
                <a:defRPr/>
              </a:pPr>
              <a:t>10/14/2015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59E1-16B4-46A7-A781-B0F949EC03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D447-F0D4-4BB2-9948-9F36EB7CC8F2}" type="datetimeFigureOut">
              <a:rPr lang="en-US"/>
              <a:pPr>
                <a:defRPr/>
              </a:pPr>
              <a:t>10/14/2015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0777-B0AF-4BA7-A7AB-B5621A9B91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7DCE3-9647-46D3-9F7E-364B9851798C}" type="datetimeFigureOut">
              <a:rPr lang="en-US"/>
              <a:pPr>
                <a:defRPr/>
              </a:pPr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4D95B1-4587-42FE-973A-7DF9C04D5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JyZxNOtusgCFcu6GgodmFoBmA&amp;url=http://www.ablongman.com/html/psychplace_acts/synapse/binding.html&amp;psig=AFQjCNH0bsNGWGr8W9NlwAAIYdtwgl9X9w&amp;ust=144465061871790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elordsheritage.com/j0290950-doctors.gif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.eg/url?sa=i&amp;rct=j&amp;q=&amp;esrc=s&amp;source=images&amp;cd=&amp;cad=rja&amp;uact=8&amp;ved=0CAcQjRxqFQoTCOrz1ur4vsgCFYK8FAodbwYCOA&amp;url=http://academic.reed.edu/biology/courses/BIO342/2012_syllabus/2012_WEBSITES/CSLP%20Nov%2020%20Monkey%20and%20Addiction/mechanism.html&amp;psig=AFQjCNHbwmKSavSrKcMajPzsq9Jsyek7DQ&amp;ust=1444808259122155" TargetMode="Externa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14400" y="0"/>
            <a:ext cx="100584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048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14400" y="914400"/>
            <a:ext cx="7848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PHARMACdYNAMICS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  <p:pic>
        <p:nvPicPr>
          <p:cNvPr id="10" name="Picture 2" descr="MECHANISM OF DRUG ACTION&#10;&#10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981200"/>
            <a:ext cx="6108700" cy="45783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00200" y="3810000"/>
            <a:ext cx="7391400" cy="707886"/>
          </a:xfrm>
          <a:prstGeom prst="rect">
            <a:avLst/>
          </a:prstGeom>
          <a:solidFill>
            <a:srgbClr val="FFFFFF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lgerian" pitchFamily="82" charset="0"/>
              </a:rPr>
              <a:t>Mechanisms of Drug Action </a:t>
            </a:r>
            <a:endParaRPr lang="en-US" sz="4000" b="1" dirty="0">
              <a:latin typeface="Algerian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6631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6632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048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sp>
        <p:nvSpPr>
          <p:cNvPr id="26636" name="TextBox 55"/>
          <p:cNvSpPr txBox="1">
            <a:spLocks noChangeArrowheads="1"/>
          </p:cNvSpPr>
          <p:nvPr/>
        </p:nvSpPr>
        <p:spPr bwMode="auto">
          <a:xfrm>
            <a:off x="304800" y="2971800"/>
            <a:ext cx="8686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Sulfonylurea drugs  </a:t>
            </a:r>
            <a:r>
              <a:rPr lang="en-US" sz="2200" i="1" dirty="0">
                <a:latin typeface="Calibri" pitchFamily="34" charset="0"/>
              </a:rPr>
              <a:t>block   K</a:t>
            </a:r>
            <a:r>
              <a:rPr lang="en-US" sz="2200" i="1" baseline="30000" dirty="0">
                <a:latin typeface="Calibri" pitchFamily="34" charset="0"/>
              </a:rPr>
              <a:t>+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 </a:t>
            </a:r>
            <a:r>
              <a:rPr lang="en-US" sz="2200" i="1" dirty="0">
                <a:latin typeface="Calibri" pitchFamily="34" charset="0"/>
              </a:rPr>
              <a:t>out flux via the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K </a:t>
            </a:r>
            <a:r>
              <a:rPr lang="en-US" sz="2200" b="1" dirty="0" smtClean="0">
                <a:solidFill>
                  <a:srgbClr val="FF00FF"/>
                </a:solidFill>
                <a:latin typeface="Calibri" pitchFamily="34" charset="0"/>
              </a:rPr>
              <a:t>channels </a:t>
            </a:r>
            <a:r>
              <a:rPr lang="en-US" sz="2200" i="1" dirty="0" smtClean="0">
                <a:latin typeface="Calibri" pitchFamily="34" charset="0"/>
              </a:rPr>
              <a:t>in </a:t>
            </a:r>
            <a:r>
              <a:rPr lang="en-US" sz="2200" i="1" dirty="0">
                <a:latin typeface="Calibri" pitchFamily="34" charset="0"/>
              </a:rPr>
              <a:t>pancreatic cells </a:t>
            </a:r>
            <a:r>
              <a:rPr lang="en-US" sz="2200" i="1" dirty="0" smtClean="0">
                <a:latin typeface="Calibri" pitchFamily="34" charset="0"/>
              </a:rPr>
              <a:t>. They </a:t>
            </a:r>
            <a:r>
              <a:rPr lang="en-US" sz="2200" i="1" dirty="0">
                <a:latin typeface="Calibri" pitchFamily="34" charset="0"/>
              </a:rPr>
              <a:t>are </a:t>
            </a:r>
            <a:r>
              <a:rPr lang="en-US" sz="2200" b="1" i="1" dirty="0">
                <a:solidFill>
                  <a:srgbClr val="7300E6"/>
                </a:solidFill>
                <a:latin typeface="Calibri" pitchFamily="34" charset="0"/>
              </a:rPr>
              <a:t>K</a:t>
            </a:r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 Channel  Modulator</a:t>
            </a:r>
            <a:endParaRPr lang="en-US" sz="2400" i="1" dirty="0">
              <a:solidFill>
                <a:srgbClr val="7300E6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7655" name="TextBox 23"/>
          <p:cNvSpPr txBox="1">
            <a:spLocks noChangeArrowheads="1"/>
          </p:cNvSpPr>
          <p:nvPr/>
        </p:nvSpPr>
        <p:spPr bwMode="auto">
          <a:xfrm>
            <a:off x="6400800" y="533400"/>
            <a:ext cx="23622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1066800" y="1428750"/>
            <a:ext cx="6934200" cy="1588"/>
          </a:xfrm>
          <a:prstGeom prst="line">
            <a:avLst/>
          </a:prstGeom>
          <a:ln w="38100">
            <a:solidFill>
              <a:srgbClr val="730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rot="5400000">
            <a:off x="7820819" y="1246981"/>
            <a:ext cx="361950" cy="1588"/>
          </a:xfrm>
          <a:prstGeom prst="line">
            <a:avLst/>
          </a:prstGeom>
          <a:ln w="38100">
            <a:solidFill>
              <a:srgbClr val="730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1447800" y="17526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Drugs bind and alter R signal transduction machinery.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057400" y="142875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Responsible for selectively sensing and binding  of a stimulus (ligand) and its coupling to a response  via a set of signal transduction machinery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05300" y="46482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43400" y="6096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133600" y="4267200"/>
            <a:ext cx="2019300" cy="1295400"/>
            <a:chOff x="2933163" y="2362200"/>
            <a:chExt cx="2019837" cy="1295400"/>
          </a:xfrm>
        </p:grpSpPr>
        <p:sp>
          <p:nvSpPr>
            <p:cNvPr id="27" name="Oval 26"/>
            <p:cNvSpPr/>
            <p:nvPr/>
          </p:nvSpPr>
          <p:spPr>
            <a:xfrm>
              <a:off x="2971273" y="2362200"/>
              <a:ext cx="1981727" cy="1295400"/>
            </a:xfrm>
            <a:prstGeom prst="ellipse">
              <a:avLst/>
            </a:prstGeom>
            <a:solidFill>
              <a:srgbClr val="32CC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33163" y="2590800"/>
              <a:ext cx="342991" cy="3048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4648200" y="4648200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673600" y="6096000"/>
            <a:ext cx="344488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019800" y="4648200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4400" y="46482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2500" y="6096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858000" y="44704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Pharmacological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72200" y="6057900"/>
            <a:ext cx="220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NO RESPONSE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4400" y="3048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635500" y="3060700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292600" y="3048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948488" y="28829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Physiological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019800" y="3048000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" y="5345113"/>
            <a:ext cx="1219200" cy="369887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9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DRUGS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28600" y="3505200"/>
            <a:ext cx="2057400" cy="554038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>
                <a:solidFill>
                  <a:schemeClr val="bg1"/>
                </a:solidFill>
              </a:rPr>
              <a:t>ENDOGENOUS</a:t>
            </a:r>
          </a:p>
          <a:p>
            <a:pPr algn="ctr">
              <a:lnSpc>
                <a:spcPts val="1800"/>
              </a:lnSpc>
            </a:pPr>
            <a:r>
              <a:rPr lang="en-US" b="1">
                <a:solidFill>
                  <a:schemeClr val="bg1"/>
                </a:solidFill>
              </a:rPr>
              <a:t>LIGAND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rot="5400000">
            <a:off x="926307" y="1586706"/>
            <a:ext cx="3048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8600" y="1752600"/>
            <a:ext cx="1752600" cy="49371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RECEPTOR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038600" y="22860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Bind</a:t>
            </a:r>
          </a:p>
          <a:p>
            <a:pPr algn="ctr"/>
            <a:r>
              <a:rPr lang="en-US" b="1" dirty="0"/>
              <a:t>Occupy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562600" y="2249488"/>
            <a:ext cx="144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705600" y="32004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705600" y="4799013"/>
            <a:ext cx="3048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20700" y="4572000"/>
            <a:ext cx="12192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Agonist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096000" y="62484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33400" y="6030913"/>
            <a:ext cx="160020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62000" y="4811713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E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E600"/>
                </a:solidFill>
              </a:rPr>
              <a:t>ACh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825500" y="6248400"/>
            <a:ext cx="16891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Tubocurarine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10000" y="3135313"/>
            <a:ext cx="1524000" cy="369887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9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AFFINITY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638800" y="3124200"/>
            <a:ext cx="14478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EFFICACY</a:t>
            </a: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2209800" y="4572000"/>
            <a:ext cx="6629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A drug that possesses both affinity and efficacy</a:t>
            </a:r>
            <a:endParaRPr lang="en-US" sz="2200"/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2514600" y="6008688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A drug that possesses an affinity but no efficacy</a:t>
            </a:r>
            <a:endParaRPr lang="en-US" sz="2000"/>
          </a:p>
        </p:txBody>
      </p:sp>
      <p:sp>
        <p:nvSpPr>
          <p:cNvPr id="51" name="TextBox 50"/>
          <p:cNvSpPr txBox="1"/>
          <p:nvPr/>
        </p:nvSpPr>
        <p:spPr>
          <a:xfrm>
            <a:off x="2590800" y="645789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Analogous to the Key &amp; the lock</a:t>
            </a:r>
            <a:endParaRPr lang="en-US" sz="2000" b="1" dirty="0"/>
          </a:p>
        </p:txBody>
      </p:sp>
      <p:pic>
        <p:nvPicPr>
          <p:cNvPr id="64" name="Picture 2" descr="http://www.ablongman.com/html/psychplace_acts/synapse/images/lockkey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447800"/>
            <a:ext cx="43434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C -0.00018 0.03562 -0.00035 0.07147 0.01093 0.08326 C 0.02239 0.09529 0.05694 0.06037 0.06909 0.071 C 0.08142 0.08141 0.07274 0.12928 0.08489 0.14617 C 0.09687 0.16305 0.1335 0.16235 0.14166 0.17322 C 0.15 0.18409 0.13507 0.20468 0.13368 0.21092 " pathEditMode="relative" rAng="0" ptsTypes="aaaa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42 -0.01133 0.02101 -0.02243 0.03385 -0.01873 C 0.0467 -0.01503 0.06163 0.02267 0.0776 0.02244 C 0.09358 0.02221 0.12101 -0.01341 0.12969 -0.02058 " pathEditMode="relative" ptsTypes="aaaA"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988E-6 C 0.0165 -0.00648 0.03334 -0.01249 0.03924 -0.02544 C 0.04514 -0.03816 0.02587 -0.06244 0.03507 -0.07725 C 0.04427 -0.09205 0.0783 -0.08881 0.09393 -0.11494 C 0.10955 -0.14084 0.12327 -0.21462 0.12917 -0.23312 " pathEditMode="relative" rAng="0" ptsTypes="aaaaA">
                                      <p:cBhvr>
                                        <p:cTn id="1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/>
      <p:bldP spid="19" grpId="0"/>
      <p:bldP spid="19" grpId="1"/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6" grpId="1"/>
      <p:bldP spid="36" grpId="2"/>
      <p:bldP spid="37" grpId="0"/>
      <p:bldP spid="37" grpId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/>
      <p:bldP spid="43" grpId="1"/>
      <p:bldP spid="44" grpId="0" animBg="1"/>
      <p:bldP spid="44" grpId="1" animBg="1"/>
      <p:bldP spid="46" grpId="0" animBg="1"/>
      <p:bldP spid="47" grpId="0" animBg="1"/>
      <p:bldP spid="47" grpId="1" animBg="1"/>
      <p:bldP spid="50" grpId="0"/>
      <p:bldP spid="52" grpId="0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53" grpId="0"/>
      <p:bldP spid="63" grpId="0"/>
      <p:bldP spid="51" grpId="0"/>
      <p:bldP spid="5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1524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752600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228600"/>
            <a:ext cx="685800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Affinity</a:t>
            </a:r>
            <a:r>
              <a:rPr lang="en-US" sz="2800" dirty="0" smtClean="0"/>
              <a:t> is the capacity of a drug to form a complex with the receptor(DR complex)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590800"/>
            <a:ext cx="5105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value of intrinsic activity ranges from 0 to 1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1447800"/>
            <a:ext cx="830580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Efficacy</a:t>
            </a:r>
            <a:r>
              <a:rPr lang="en-US" sz="2800" dirty="0" smtClean="0"/>
              <a:t>(Intrinsic activity) the ability of the drug once bound to the receptor to trigger response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5791200"/>
            <a:ext cx="8305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Antagonist</a:t>
            </a:r>
            <a:r>
              <a:rPr lang="en-US" sz="2800" dirty="0" smtClean="0"/>
              <a:t> having full affinity to the receptor but no intrinsic activity(0</a:t>
            </a:r>
            <a:r>
              <a:rPr lang="en-US" dirty="0" smtClean="0"/>
              <a:t>) </a:t>
            </a:r>
            <a:r>
              <a:rPr lang="en-US" sz="2800" dirty="0" smtClean="0"/>
              <a:t>e.g. atropine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3657600"/>
            <a:ext cx="8686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Full agonist </a:t>
            </a:r>
            <a:r>
              <a:rPr lang="en-US" sz="2800" dirty="0" smtClean="0"/>
              <a:t>having a full affinity to the receptor and a maximal intrinsic activity (1) e.g. acetylcholine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4724400"/>
            <a:ext cx="8153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Partial agonist </a:t>
            </a:r>
            <a:r>
              <a:rPr lang="en-US" sz="2800" dirty="0" smtClean="0"/>
              <a:t>having a full affinity to the receptor but with low intrinsic activity (&lt;1) e.g. </a:t>
            </a:r>
            <a:r>
              <a:rPr lang="en-US" sz="2800" dirty="0" err="1" smtClean="0"/>
              <a:t>pindolol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"/>
            <a:ext cx="281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048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28600"/>
            <a:ext cx="274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[D] (concentration units) % Maximal Effect 0.01 0.10 1.00 10.00 100.00 1000.00 0.0 0.2 0.4 0.6 0.8 1.0 Partial agonist Ful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304800"/>
            <a:ext cx="68580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6" name="TextBox 3"/>
          <p:cNvSpPr txBox="1">
            <a:spLocks noChangeArrowheads="1"/>
          </p:cNvSpPr>
          <p:nvPr/>
        </p:nvSpPr>
        <p:spPr bwMode="auto">
          <a:xfrm>
            <a:off x="838200" y="1066800"/>
            <a:ext cx="78486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Broadway" pitchFamily="82" charset="0"/>
              </a:rPr>
              <a:t>QUANTIFICATION </a:t>
            </a:r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OF  DRUG  ACTION</a:t>
            </a:r>
          </a:p>
        </p:txBody>
      </p:sp>
      <p:grpSp>
        <p:nvGrpSpPr>
          <p:cNvPr id="29733" name="Group 37"/>
          <p:cNvGrpSpPr>
            <a:grpSpLocks/>
          </p:cNvGrpSpPr>
          <p:nvPr/>
        </p:nvGrpSpPr>
        <p:grpSpPr bwMode="auto">
          <a:xfrm>
            <a:off x="609600" y="2590800"/>
            <a:ext cx="8382000" cy="1897063"/>
            <a:chOff x="384" y="2309"/>
            <a:chExt cx="5280" cy="763"/>
          </a:xfrm>
        </p:grpSpPr>
        <p:sp>
          <p:nvSpPr>
            <p:cNvPr id="74" name="Rounded Rectangle 73"/>
            <p:cNvSpPr/>
            <p:nvPr/>
          </p:nvSpPr>
          <p:spPr>
            <a:xfrm>
              <a:off x="2837" y="2832"/>
              <a:ext cx="225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612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4839" name="TextBox 75"/>
            <p:cNvSpPr txBox="1">
              <a:spLocks noChangeArrowheads="1"/>
            </p:cNvSpPr>
            <p:nvPr/>
          </p:nvSpPr>
          <p:spPr bwMode="auto">
            <a:xfrm>
              <a:off x="2431" y="2332"/>
              <a:ext cx="7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Bind</a:t>
              </a:r>
            </a:p>
            <a:p>
              <a:pPr algn="ctr"/>
              <a:r>
                <a:rPr lang="en-US" b="1" dirty="0"/>
                <a:t>Occupy</a:t>
              </a:r>
            </a:p>
          </p:txBody>
        </p:sp>
        <p:sp>
          <p:nvSpPr>
            <p:cNvPr id="34840" name="TextBox 76"/>
            <p:cNvSpPr txBox="1">
              <a:spLocks noChangeArrowheads="1"/>
            </p:cNvSpPr>
            <p:nvPr/>
          </p:nvSpPr>
          <p:spPr bwMode="auto">
            <a:xfrm>
              <a:off x="3529" y="2309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Initiate</a:t>
              </a:r>
            </a:p>
            <a:p>
              <a:pPr algn="ctr"/>
              <a:r>
                <a:rPr lang="en-US" b="1" dirty="0"/>
                <a:t>Activate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74" y="2832"/>
              <a:ext cx="224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84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4843" name="TextBox 32"/>
            <p:cNvSpPr txBox="1">
              <a:spLocks noChangeArrowheads="1"/>
            </p:cNvSpPr>
            <p:nvPr/>
          </p:nvSpPr>
          <p:spPr bwMode="auto">
            <a:xfrm>
              <a:off x="4428" y="2825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Constantia" pitchFamily="18" charset="0"/>
                </a:rPr>
                <a:t>RESPONSE[R]</a:t>
              </a:r>
              <a:endParaRPr lang="en-US" b="1" dirty="0">
                <a:latin typeface="Constantia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326" y="2920"/>
              <a:ext cx="571" cy="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34843" idx="1"/>
            </p:cNvCxnSpPr>
            <p:nvPr/>
          </p:nvCxnSpPr>
          <p:spPr>
            <a:xfrm>
              <a:off x="3130" y="2934"/>
              <a:ext cx="1298" cy="7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576" y="2832"/>
              <a:ext cx="199" cy="1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744" y="2832"/>
              <a:ext cx="399" cy="240"/>
            </a:xfrm>
            <a:prstGeom prst="round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>
                  <a:solidFill>
                    <a:srgbClr val="269996"/>
                  </a:solidFill>
                </a:rPr>
                <a:t>R*</a:t>
              </a:r>
            </a:p>
          </p:txBody>
        </p:sp>
      </p:grpSp>
      <p:sp>
        <p:nvSpPr>
          <p:cNvPr id="29712" name="TextBox 85"/>
          <p:cNvSpPr txBox="1">
            <a:spLocks noChangeArrowheads="1"/>
          </p:cNvSpPr>
          <p:nvPr/>
        </p:nvSpPr>
        <p:spPr bwMode="auto">
          <a:xfrm>
            <a:off x="4876800" y="4648200"/>
            <a:ext cx="4267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Relate concentration [C] of 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 dirty="0">
                <a:latin typeface="Arial Narrow" pitchFamily="34" charset="0"/>
              </a:rPr>
              <a:t> used (x- axis) to the </a:t>
            </a:r>
            <a:r>
              <a:rPr lang="en-US" sz="2200" b="1" dirty="0" smtClean="0">
                <a:latin typeface="Arial Narrow" pitchFamily="34" charset="0"/>
              </a:rPr>
              <a:t>response </a:t>
            </a:r>
            <a:r>
              <a:rPr lang="en-US" sz="2200" b="1" dirty="0">
                <a:latin typeface="Arial Narrow" pitchFamily="34" charset="0"/>
              </a:rPr>
              <a:t>produced (y-axis)</a:t>
            </a:r>
          </a:p>
        </p:txBody>
      </p:sp>
      <p:sp>
        <p:nvSpPr>
          <p:cNvPr id="29714" name="TextBox 87"/>
          <p:cNvSpPr txBox="1">
            <a:spLocks noChangeArrowheads="1"/>
          </p:cNvSpPr>
          <p:nvPr/>
        </p:nvSpPr>
        <p:spPr bwMode="auto">
          <a:xfrm>
            <a:off x="76200" y="4640263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Relate concentration [C] of 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 dirty="0">
                <a:latin typeface="Arial Narrow" pitchFamily="34" charset="0"/>
              </a:rPr>
              <a:t> used (x- axis) to the binding capacity at receptors (y-axis)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5659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4290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2743200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AFFINITY</a:t>
            </a:r>
          </a:p>
        </p:txBody>
      </p:sp>
      <p:sp>
        <p:nvSpPr>
          <p:cNvPr id="39" name="Rectangle 88"/>
          <p:cNvSpPr>
            <a:spLocks noChangeArrowheads="1"/>
          </p:cNvSpPr>
          <p:nvPr/>
        </p:nvSpPr>
        <p:spPr bwMode="auto">
          <a:xfrm>
            <a:off x="1054100" y="4791075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sp>
        <p:nvSpPr>
          <p:cNvPr id="40" name="TextBox 86"/>
          <p:cNvSpPr txBox="1">
            <a:spLocks noChangeArrowheads="1"/>
          </p:cNvSpPr>
          <p:nvPr/>
        </p:nvSpPr>
        <p:spPr bwMode="auto">
          <a:xfrm>
            <a:off x="5867400" y="4800600"/>
            <a:ext cx="2852738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6662738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2CB5B2"/>
                </a:solidFill>
                <a:latin typeface="Constantia" pitchFamily="18" charset="0"/>
              </a:rPr>
              <a:t>EFFICACY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5720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8674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4724400" y="6162675"/>
            <a:ext cx="17526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POTENCY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12" grpId="0"/>
      <p:bldP spid="29714" grpId="0"/>
      <p:bldP spid="38" grpId="0" animBg="1"/>
      <p:bldP spid="39" grpId="0" animBg="1"/>
      <p:bldP spid="39" grpId="1" animBg="1"/>
      <p:bldP spid="40" grpId="0" animBg="1"/>
      <p:bldP spid="41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b="1" baseline="-25000" dirty="0">
              <a:latin typeface="Arial Narrow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200275" y="2390775"/>
            <a:ext cx="554038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</a:rPr>
              <a:t>k</a:t>
            </a:r>
            <a:r>
              <a:rPr lang="en-US" b="1" i="1" baseline="-25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171700" y="2924175"/>
            <a:ext cx="555625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</a:rPr>
              <a:t>k</a:t>
            </a:r>
            <a:r>
              <a:rPr lang="en-US" b="1" i="1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431925" y="2032000"/>
            <a:ext cx="294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Arial Narrow" pitchFamily="34" charset="0"/>
              </a:rPr>
              <a:t>association rate constant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447800" y="3160713"/>
            <a:ext cx="2947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Arial Narrow" pitchFamily="34" charset="0"/>
              </a:rPr>
              <a:t>dissociation rate constant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429125" y="2619375"/>
            <a:ext cx="34925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4078289" y="2619375"/>
            <a:ext cx="31115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6879" name="TextBox 37"/>
          <p:cNvSpPr txBox="1">
            <a:spLocks noChangeArrowheads="1"/>
          </p:cNvSpPr>
          <p:nvPr/>
        </p:nvSpPr>
        <p:spPr bwMode="auto">
          <a:xfrm>
            <a:off x="3795713" y="1408113"/>
            <a:ext cx="1166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Bind</a:t>
            </a:r>
          </a:p>
          <a:p>
            <a:pPr algn="ctr"/>
            <a:r>
              <a:rPr lang="en-US" b="1"/>
              <a:t>Occupy</a:t>
            </a:r>
          </a:p>
        </p:txBody>
      </p:sp>
      <p:sp>
        <p:nvSpPr>
          <p:cNvPr id="36880" name="TextBox 38"/>
          <p:cNvSpPr txBox="1">
            <a:spLocks noChangeArrowheads="1"/>
          </p:cNvSpPr>
          <p:nvPr/>
        </p:nvSpPr>
        <p:spPr bwMode="auto">
          <a:xfrm>
            <a:off x="5505450" y="1371600"/>
            <a:ext cx="147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1216025" y="2619375"/>
            <a:ext cx="34925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609600" y="2619375"/>
            <a:ext cx="31115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6883" name="TextBox 32"/>
          <p:cNvSpPr txBox="1">
            <a:spLocks noChangeArrowheads="1"/>
          </p:cNvSpPr>
          <p:nvPr/>
        </p:nvSpPr>
        <p:spPr bwMode="auto">
          <a:xfrm>
            <a:off x="6905244" y="2607976"/>
            <a:ext cx="1705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nstantia" pitchFamily="18" charset="0"/>
              </a:rPr>
              <a:t>RESPONSE[R]</a:t>
            </a:r>
            <a:endParaRPr lang="en-US" b="1" dirty="0">
              <a:latin typeface="Constantia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076450" y="2695575"/>
            <a:ext cx="889000" cy="317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2076450" y="2847975"/>
            <a:ext cx="889000" cy="3175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6883" idx="1"/>
          </p:cNvCxnSpPr>
          <p:nvPr/>
        </p:nvCxnSpPr>
        <p:spPr bwMode="auto">
          <a:xfrm>
            <a:off x="4884738" y="2779713"/>
            <a:ext cx="2020506" cy="12929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 bwMode="auto">
          <a:xfrm>
            <a:off x="908050" y="2619375"/>
            <a:ext cx="31115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5840413" y="2619375"/>
            <a:ext cx="622300" cy="3810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6" name="Rectangle 88"/>
          <p:cNvSpPr>
            <a:spLocks noChangeArrowheads="1"/>
          </p:cNvSpPr>
          <p:nvPr/>
        </p:nvSpPr>
        <p:spPr bwMode="auto">
          <a:xfrm>
            <a:off x="1066800" y="533400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105025" y="2768600"/>
            <a:ext cx="906463" cy="317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164"/>
          <p:cNvGrpSpPr>
            <a:grpSpLocks/>
          </p:cNvGrpSpPr>
          <p:nvPr/>
        </p:nvGrpSpPr>
        <p:grpSpPr bwMode="auto">
          <a:xfrm>
            <a:off x="1905000" y="5486400"/>
            <a:ext cx="1828800" cy="776288"/>
            <a:chOff x="3648" y="2976"/>
            <a:chExt cx="1152" cy="489"/>
          </a:xfrm>
        </p:grpSpPr>
        <p:sp>
          <p:nvSpPr>
            <p:cNvPr id="24" name="Rectangle 59"/>
            <p:cNvSpPr>
              <a:spLocks noChangeArrowheads="1"/>
            </p:cNvSpPr>
            <p:nvPr/>
          </p:nvSpPr>
          <p:spPr bwMode="auto">
            <a:xfrm>
              <a:off x="3648" y="3056"/>
              <a:ext cx="8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 Narrow" pitchFamily="34" charset="0"/>
                </a:rPr>
                <a:t>B =  </a:t>
              </a:r>
              <a:r>
                <a:rPr lang="en-US" b="1" dirty="0">
                  <a:latin typeface="Arial Narrow" pitchFamily="34" charset="0"/>
                </a:rPr>
                <a:t>-----------</a:t>
              </a:r>
              <a:endParaRPr lang="en-US" b="1" baseline="-25000" dirty="0">
                <a:latin typeface="Arial Narrow" pitchFamily="34" charset="0"/>
              </a:endParaRPr>
            </a:p>
          </p:txBody>
        </p:sp>
        <p:sp>
          <p:nvSpPr>
            <p:cNvPr id="26" name="Rectangle 60"/>
            <p:cNvSpPr>
              <a:spLocks noChangeArrowheads="1"/>
            </p:cNvSpPr>
            <p:nvPr/>
          </p:nvSpPr>
          <p:spPr bwMode="auto">
            <a:xfrm>
              <a:off x="3951" y="2976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 err="1">
                  <a:latin typeface="Arial Narrow" pitchFamily="34" charset="0"/>
                </a:rPr>
                <a:t>B</a:t>
              </a:r>
              <a:r>
                <a:rPr lang="en-US" b="1" baseline="-25000" dirty="0" err="1" smtClean="0">
                  <a:latin typeface="Arial Narrow" pitchFamily="34" charset="0"/>
                </a:rPr>
                <a:t>max</a:t>
              </a:r>
              <a:r>
                <a:rPr lang="en-US" b="1" baseline="-25000" dirty="0" smtClean="0">
                  <a:latin typeface="Arial Narrow" pitchFamily="34" charset="0"/>
                </a:rPr>
                <a:t> </a:t>
              </a:r>
              <a:r>
                <a:rPr lang="en-US" b="1" dirty="0" err="1" smtClean="0">
                  <a:latin typeface="Arial Narrow" pitchFamily="34" charset="0"/>
                </a:rPr>
                <a:t>xC</a:t>
              </a:r>
              <a:r>
                <a:rPr lang="en-US" b="1" dirty="0" smtClean="0">
                  <a:latin typeface="Arial Narrow" pitchFamily="34" charset="0"/>
                </a:rPr>
                <a:t> </a:t>
              </a:r>
              <a:endParaRPr lang="en-US" b="1" baseline="-25000" dirty="0">
                <a:latin typeface="Arial Narrow" pitchFamily="34" charset="0"/>
              </a:endParaRPr>
            </a:p>
          </p:txBody>
        </p:sp>
        <p:sp>
          <p:nvSpPr>
            <p:cNvPr id="27" name="Rectangle 61"/>
            <p:cNvSpPr>
              <a:spLocks noChangeArrowheads="1"/>
            </p:cNvSpPr>
            <p:nvPr/>
          </p:nvSpPr>
          <p:spPr bwMode="auto">
            <a:xfrm>
              <a:off x="3982" y="3196"/>
              <a:ext cx="81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 dirty="0">
                  <a:latin typeface="Arial Narrow" pitchFamily="34" charset="0"/>
                </a:rPr>
                <a:t>C+ </a:t>
              </a:r>
              <a:r>
                <a:rPr lang="en-US" sz="2200" b="1" dirty="0" smtClean="0">
                  <a:latin typeface="Arial Narrow" pitchFamily="34" charset="0"/>
                </a:rPr>
                <a:t>KD</a:t>
              </a:r>
              <a:r>
                <a:rPr lang="en-US" sz="2200" b="1" baseline="-25000" dirty="0" smtClean="0">
                  <a:latin typeface="Arial Narrow" pitchFamily="34" charset="0"/>
                </a:rPr>
                <a:t>50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endParaRPr lang="en-US" sz="2200" b="1" baseline="-25000" dirty="0">
                <a:latin typeface="Arial Narrow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28600" y="39624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000" b="1" dirty="0" smtClean="0">
                <a:latin typeface="Arial Narrow" pitchFamily="34" charset="0"/>
                <a:cs typeface="Arial" charset="0"/>
              </a:rPr>
              <a:t>The relationship between drug binding &amp; drug concentration is expressed mathematically by the following equation</a:t>
            </a:r>
            <a:endParaRPr lang="en-US" sz="2000" b="1" dirty="0"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6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2734"/>
            <a:ext cx="1447800" cy="139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8" name="Rectangle 31"/>
          <p:cNvSpPr>
            <a:spLocks noChangeArrowheads="1"/>
          </p:cNvSpPr>
          <p:nvPr/>
        </p:nvSpPr>
        <p:spPr bwMode="auto">
          <a:xfrm>
            <a:off x="990600" y="223838"/>
            <a:ext cx="3810000" cy="461962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Curve</a:t>
            </a: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304800" y="1066800"/>
            <a:ext cx="4640263" cy="3200400"/>
            <a:chOff x="304800" y="1981200"/>
            <a:chExt cx="4640609" cy="3199829"/>
          </a:xfrm>
        </p:grpSpPr>
        <p:pic>
          <p:nvPicPr>
            <p:cNvPr id="3893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981200"/>
              <a:ext cx="4640609" cy="31998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5" name="Rounded Rectangle 54"/>
            <p:cNvSpPr/>
            <p:nvPr/>
          </p:nvSpPr>
          <p:spPr>
            <a:xfrm>
              <a:off x="1828914" y="3504928"/>
              <a:ext cx="671563" cy="4285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5121275" y="1066800"/>
            <a:ext cx="3565525" cy="3159125"/>
            <a:chOff x="5122041" y="1981200"/>
            <a:chExt cx="3564759" cy="3159325"/>
          </a:xfrm>
        </p:grpSpPr>
        <p:pic>
          <p:nvPicPr>
            <p:cNvPr id="38928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22041" y="1981200"/>
              <a:ext cx="3564759" cy="31593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6" name="Rounded Rectangle 55"/>
            <p:cNvSpPr/>
            <p:nvPr/>
          </p:nvSpPr>
          <p:spPr>
            <a:xfrm>
              <a:off x="7544046" y="3581501"/>
              <a:ext cx="671369" cy="4286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3968750" y="681038"/>
            <a:ext cx="4899098" cy="768350"/>
            <a:chOff x="3969241" y="681335"/>
            <a:chExt cx="4898523" cy="767259"/>
          </a:xfrm>
        </p:grpSpPr>
        <p:sp>
          <p:nvSpPr>
            <p:cNvPr id="38926" name="Rectangle 5"/>
            <p:cNvSpPr>
              <a:spLocks noChangeArrowheads="1"/>
            </p:cNvSpPr>
            <p:nvPr/>
          </p:nvSpPr>
          <p:spPr bwMode="auto">
            <a:xfrm>
              <a:off x="3969241" y="681335"/>
              <a:ext cx="4898523" cy="46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 Narrow" pitchFamily="34" charset="0"/>
                </a:rPr>
                <a:t>(</a:t>
              </a:r>
              <a:r>
                <a:rPr lang="en-US" sz="2400" b="1" i="1" dirty="0" err="1">
                  <a:solidFill>
                    <a:srgbClr val="FF0000"/>
                  </a:solidFill>
                  <a:latin typeface="Arial Narrow" pitchFamily="34" charset="0"/>
                </a:rPr>
                <a:t>B</a:t>
              </a:r>
              <a:r>
                <a:rPr lang="en-US" sz="2400" b="1" baseline="-25000" dirty="0" err="1">
                  <a:solidFill>
                    <a:srgbClr val="FF0000"/>
                  </a:solidFill>
                  <a:latin typeface="Arial Narrow" pitchFamily="34" charset="0"/>
                </a:rPr>
                <a:t>max</a:t>
              </a:r>
              <a:r>
                <a:rPr lang="en-US" sz="2400" b="1" dirty="0">
                  <a:solidFill>
                    <a:srgbClr val="FF0000"/>
                  </a:solidFill>
                  <a:latin typeface="Arial Narrow" pitchFamily="34" charset="0"/>
                </a:rPr>
                <a:t>): </a:t>
              </a:r>
              <a:r>
                <a:rPr lang="en-US" sz="2400" b="1" dirty="0" smtClean="0">
                  <a:latin typeface="Arial Narrow" pitchFamily="34" charset="0"/>
                </a:rPr>
                <a:t>T</a:t>
              </a:r>
              <a:r>
                <a:rPr lang="en-US" sz="2000" b="1" dirty="0" smtClean="0">
                  <a:latin typeface="Arial Narrow" pitchFamily="34" charset="0"/>
                </a:rPr>
                <a:t>otal </a:t>
              </a:r>
              <a:r>
                <a:rPr lang="en-US" sz="2000" b="1" dirty="0">
                  <a:latin typeface="Arial Narrow" pitchFamily="34" charset="0"/>
                </a:rPr>
                <a:t>density of </a:t>
              </a:r>
              <a:r>
                <a:rPr lang="en-US" sz="2000" b="1" dirty="0" smtClean="0">
                  <a:latin typeface="Arial Narrow" pitchFamily="34" charset="0"/>
                </a:rPr>
                <a:t>receptors </a:t>
              </a:r>
              <a:r>
                <a:rPr lang="en-US" sz="2000" b="1" dirty="0">
                  <a:latin typeface="Arial Narrow" pitchFamily="34" charset="0"/>
                </a:rPr>
                <a:t>in the tissue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5400000">
              <a:off x="4076634" y="1257571"/>
              <a:ext cx="380459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0" y="4800600"/>
            <a:ext cx="9144000" cy="2062103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 smtClean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Concentration-Binding </a:t>
            </a:r>
            <a:r>
              <a:rPr lang="en-US" sz="2400" b="1" u="sng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curves are used to determine:</a:t>
            </a:r>
          </a:p>
          <a:p>
            <a:pPr>
              <a:defRPr/>
            </a:pPr>
            <a:r>
              <a:rPr lang="en-US" sz="1600" b="1" dirty="0">
                <a:latin typeface="Arial Narrow" pitchFamily="34" charset="0"/>
                <a:cs typeface="Arial" charset="0"/>
              </a:rPr>
              <a:t> </a:t>
            </a:r>
            <a:endParaRPr lang="en-US" sz="1000" b="1" dirty="0">
              <a:latin typeface="Arial Narrow" pitchFamily="34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  <a:cs typeface="Arial" charset="0"/>
              </a:rPr>
              <a:t>The </a:t>
            </a:r>
            <a:r>
              <a:rPr lang="en-US" sz="2200" b="1" i="1" dirty="0">
                <a:latin typeface="Arial Narrow" pitchFamily="34" charset="0"/>
                <a:cs typeface="Arial" charset="0"/>
              </a:rPr>
              <a:t>binding capacity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 (</a:t>
            </a:r>
            <a:r>
              <a:rPr lang="en-US" sz="2200" b="1" i="1" dirty="0" err="1">
                <a:latin typeface="Arial Narrow" pitchFamily="34" charset="0"/>
                <a:cs typeface="Arial" charset="0"/>
              </a:rPr>
              <a:t>B</a:t>
            </a:r>
            <a:r>
              <a:rPr lang="en-US" sz="2200" b="1" baseline="-25000" dirty="0" err="1">
                <a:latin typeface="Arial Narrow" pitchFamily="34" charset="0"/>
                <a:cs typeface="Arial" charset="0"/>
              </a:rPr>
              <a:t>max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) → total density of receptors in the tissues.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  <a:cs typeface="Arial" charset="0"/>
              </a:rPr>
              <a:t>The affinity of D for </a:t>
            </a:r>
            <a:r>
              <a:rPr lang="en-US" sz="2200" b="1" dirty="0" smtClean="0">
                <a:latin typeface="Arial Narrow" pitchFamily="34" charset="0"/>
                <a:cs typeface="Arial" charset="0"/>
              </a:rPr>
              <a:t>receptor</a:t>
            </a:r>
            <a:endParaRPr lang="en-US" sz="2200" b="1" dirty="0">
              <a:latin typeface="Arial Narrow" pitchFamily="34" charset="0"/>
              <a:cs typeface="Arial" charset="0"/>
            </a:endParaRPr>
          </a:p>
          <a:p>
            <a:pPr marL="342900" indent="-342900">
              <a:defRPr/>
            </a:pPr>
            <a:r>
              <a:rPr lang="en-US" sz="2200" b="1" dirty="0">
                <a:latin typeface="Arial Narrow" pitchFamily="34" charset="0"/>
                <a:cs typeface="Arial" charset="0"/>
              </a:rPr>
              <a:t>      The higher the affinity of D for </a:t>
            </a:r>
            <a:r>
              <a:rPr lang="en-US" sz="2200" b="1" dirty="0" smtClean="0">
                <a:latin typeface="Arial Narrow" pitchFamily="34" charset="0"/>
                <a:cs typeface="Arial" charset="0"/>
              </a:rPr>
              <a:t>receptor 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the lower is the K</a:t>
            </a:r>
            <a:r>
              <a:rPr lang="en-US" sz="2200" b="1" baseline="-25000" dirty="0">
                <a:latin typeface="Arial Narrow" pitchFamily="34" charset="0"/>
                <a:cs typeface="Arial" charset="0"/>
              </a:rPr>
              <a:t>D  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 i.e. inverse </a:t>
            </a:r>
            <a:r>
              <a:rPr lang="en-US" sz="2200" b="1" dirty="0" smtClean="0">
                <a:latin typeface="Arial Narrow" pitchFamily="34" charset="0"/>
                <a:cs typeface="Arial" charset="0"/>
              </a:rPr>
              <a:t>relation</a:t>
            </a:r>
          </a:p>
          <a:p>
            <a:pPr marL="342900" indent="-342900">
              <a:defRPr/>
            </a:pPr>
            <a:r>
              <a:rPr lang="en-US" sz="2200" b="1" dirty="0" smtClean="0">
                <a:latin typeface="Arial Narrow" pitchFamily="34" charset="0"/>
                <a:cs typeface="Arial" charset="0"/>
              </a:rPr>
              <a:t>3.    Classification of receptors to receptor subtypes  </a:t>
            </a:r>
            <a:endParaRPr lang="en-US" sz="2200" b="1" dirty="0">
              <a:latin typeface="Arial Narrow" pitchFamily="34" charset="0"/>
              <a:cs typeface="Arial" charset="0"/>
            </a:endParaRP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762000" y="3429000"/>
            <a:ext cx="8001000" cy="1223853"/>
            <a:chOff x="762000" y="3429000"/>
            <a:chExt cx="8001000" cy="1223555"/>
          </a:xfrm>
        </p:grpSpPr>
        <p:sp>
          <p:nvSpPr>
            <p:cNvPr id="38924" name="Rectangle 53"/>
            <p:cNvSpPr>
              <a:spLocks noChangeArrowheads="1"/>
            </p:cNvSpPr>
            <p:nvPr/>
          </p:nvSpPr>
          <p:spPr bwMode="auto">
            <a:xfrm>
              <a:off x="762000" y="4191002"/>
              <a:ext cx="8001000" cy="46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 </a:t>
              </a:r>
              <a:r>
                <a:rPr lang="en-US" sz="2400" b="1" dirty="0">
                  <a:solidFill>
                    <a:srgbClr val="FF0000"/>
                  </a:solidFill>
                </a:rPr>
                <a:t>(</a:t>
              </a:r>
              <a:r>
                <a:rPr lang="en-US" sz="2400" b="1" dirty="0" err="1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 err="1">
                  <a:solidFill>
                    <a:srgbClr val="FF0000"/>
                  </a:solidFill>
                </a:rPr>
                <a:t>D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</a:rPr>
                <a:t>) </a:t>
              </a:r>
              <a:r>
                <a:rPr lang="en-US" b="1" dirty="0"/>
                <a:t>= </a:t>
              </a:r>
              <a:r>
                <a:rPr lang="en-US" b="1" dirty="0" smtClean="0"/>
                <a:t>[C] </a:t>
              </a:r>
              <a:r>
                <a:rPr lang="en-US" b="1" dirty="0"/>
                <a:t>of D required to occupy  50% of </a:t>
              </a:r>
              <a:r>
                <a:rPr lang="en-US" b="1" dirty="0" smtClean="0"/>
                <a:t>receptors at </a:t>
              </a:r>
              <a:r>
                <a:rPr lang="en-US" b="1" dirty="0"/>
                <a:t>equilibrium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rot="5400000" flipH="1" flipV="1">
              <a:off x="914511" y="3733689"/>
              <a:ext cx="914177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685800" y="457200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905000"/>
            <a:ext cx="5410200" cy="4683688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4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447800"/>
            <a:ext cx="2362200" cy="2257779"/>
          </a:xfrm>
          <a:prstGeom prst="rect">
            <a:avLst/>
          </a:prstGeom>
          <a:noFill/>
        </p:spPr>
      </p:pic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1219200" y="1676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>
                <a:latin typeface="Arial Narrow" pitchFamily="34" charset="0"/>
              </a:rPr>
              <a:t>BP, HR, FBG, Cholesterol,… </a:t>
            </a:r>
          </a:p>
        </p:txBody>
      </p:sp>
      <p:grpSp>
        <p:nvGrpSpPr>
          <p:cNvPr id="30" name="Group 21"/>
          <p:cNvGrpSpPr>
            <a:grpSpLocks/>
          </p:cNvGrpSpPr>
          <p:nvPr/>
        </p:nvGrpSpPr>
        <p:grpSpPr bwMode="auto">
          <a:xfrm>
            <a:off x="4648200" y="1295400"/>
            <a:ext cx="228600" cy="685800"/>
            <a:chOff x="3936" y="816"/>
            <a:chExt cx="144" cy="432"/>
          </a:xfrm>
        </p:grpSpPr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04800" y="2514600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GRADED DOSE RESPONSE CURVE</a:t>
            </a:r>
          </a:p>
        </p:txBody>
      </p:sp>
      <p:sp>
        <p:nvSpPr>
          <p:cNvPr id="34" name="TextBox 23"/>
          <p:cNvSpPr txBox="1">
            <a:spLocks noChangeArrowheads="1"/>
          </p:cNvSpPr>
          <p:nvPr/>
        </p:nvSpPr>
        <p:spPr bwMode="auto">
          <a:xfrm>
            <a:off x="5181600" y="2895600"/>
            <a:ext cx="2971800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An all-or-non response</a:t>
            </a:r>
            <a:r>
              <a:rPr lang="en-US" sz="2200" b="1">
                <a:latin typeface="Arial Narrow" pitchFamily="34" charset="0"/>
              </a:rPr>
              <a:t> prevention of convulsion, arrhythmias or death…..</a:t>
            </a: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 flipH="1">
            <a:off x="4953000" y="1295400"/>
            <a:ext cx="228600" cy="2057400"/>
            <a:chOff x="3936" y="816"/>
            <a:chExt cx="144" cy="432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43"/>
          <p:cNvSpPr txBox="1">
            <a:spLocks noChangeArrowheads="1"/>
          </p:cNvSpPr>
          <p:nvPr/>
        </p:nvSpPr>
        <p:spPr bwMode="auto">
          <a:xfrm>
            <a:off x="5029200" y="411480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Relate C to % of patients eliciting the :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specified therapeutic response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adverse response 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lethal outcome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4343400" y="540067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QUANTAL DOSE  RESPONSE CURVE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67000" y="838200"/>
            <a:ext cx="6172200" cy="492443"/>
          </a:xfrm>
          <a:prstGeom prst="rect">
            <a:avLst/>
          </a:prstGeom>
          <a:solidFill>
            <a:schemeClr val="bg1"/>
          </a:solidFill>
          <a:ln w="28575">
            <a:solidFill>
              <a:srgbClr val="1E477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Narrow" pitchFamily="34" charset="0"/>
              </a:rPr>
              <a:t>How does response vary with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</a:rPr>
              <a:t>Concentration? </a:t>
            </a:r>
            <a:endParaRPr lang="en-US" sz="2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1524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752600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905000"/>
            <a:ext cx="5867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Identify  different targets of drug action</a:t>
            </a:r>
            <a:endParaRPr lang="en-US" sz="28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685800"/>
            <a:ext cx="6019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5638800"/>
            <a:ext cx="6172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Elaborate on drug binding to receptors 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4038600"/>
            <a:ext cx="6248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Differentiate between their patterns of </a:t>
            </a:r>
            <a:b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 action; </a:t>
            </a:r>
            <a:r>
              <a:rPr lang="en-US" sz="2800" b="1" dirty="0" err="1" smtClean="0">
                <a:solidFill>
                  <a:srgbClr val="07044C"/>
                </a:solidFill>
                <a:latin typeface="Calibri" pitchFamily="34" charset="0"/>
              </a:rPr>
              <a:t>agonism</a:t>
            </a: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 versus antagonism</a:t>
            </a:r>
            <a:endParaRPr lang="en-US" sz="28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1524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752600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2286000"/>
            <a:ext cx="60198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Study of biochemical or physiological effects of drugs and their mechanism of action at cellular and organ level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752600"/>
            <a:ext cx="61722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Principles </a:t>
            </a:r>
            <a:r>
              <a:rPr lang="en-US" sz="3200" dirty="0" smtClean="0">
                <a:latin typeface="Algerian" pitchFamily="82" charset="0"/>
              </a:rPr>
              <a:t>of drug action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990600"/>
            <a:ext cx="6248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is </a:t>
            </a:r>
            <a:r>
              <a:rPr lang="en-US" sz="3200" dirty="0" err="1" smtClean="0">
                <a:latin typeface="Algerian" pitchFamily="82" charset="0"/>
              </a:rPr>
              <a:t>Pharmacodynamics</a:t>
            </a:r>
            <a:r>
              <a:rPr lang="en-US" sz="3200" dirty="0" smtClean="0">
                <a:latin typeface="Algerian" pitchFamily="82" charset="0"/>
              </a:rPr>
              <a:t>?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743200"/>
            <a:ext cx="1828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Activate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3581400"/>
            <a:ext cx="3733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Depress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5791200"/>
            <a:ext cx="3733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Destroy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5029200"/>
            <a:ext cx="2743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Irritate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4267200"/>
            <a:ext cx="1676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Replace</a:t>
            </a:r>
            <a:endParaRPr lang="en-US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57200"/>
            <a:ext cx="9144000" cy="73152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1524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752600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1981200"/>
            <a:ext cx="5867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1-By binding </a:t>
            </a:r>
            <a:r>
              <a:rPr lang="en-US" sz="2800" dirty="0" smtClean="0"/>
              <a:t>with </a:t>
            </a:r>
            <a:r>
              <a:rPr lang="en-US" sz="2800" dirty="0" smtClean="0"/>
              <a:t>a </a:t>
            </a:r>
            <a:r>
              <a:rPr lang="en-US" sz="2800" dirty="0" err="1" smtClean="0"/>
              <a:t>biomolecule</a:t>
            </a:r>
            <a:r>
              <a:rPr lang="en-US" sz="2800" dirty="0" smtClean="0"/>
              <a:t> (Majority)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3810000"/>
            <a:ext cx="6400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2-Or not by binding with a </a:t>
            </a:r>
            <a:r>
              <a:rPr lang="en-US" sz="2800" dirty="0" err="1" smtClean="0"/>
              <a:t>biomolecule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3048000"/>
            <a:ext cx="6934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Mostly protein in nature (protein target)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791200"/>
            <a:ext cx="3733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 physical action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4495800"/>
            <a:ext cx="3733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 chemical action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5715000"/>
            <a:ext cx="4114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Osmosis , purgative effect of MgSO4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4495800"/>
            <a:ext cx="3733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Neutralization of acid by antacids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304800"/>
            <a:ext cx="5867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Based on the drug target site, the mechanism of action can be classified as:</a:t>
            </a:r>
            <a:endParaRPr lang="en-US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1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350" y="635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7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17416" name="TextBox 20"/>
          <p:cNvSpPr txBox="1">
            <a:spLocks noChangeArrowheads="1"/>
          </p:cNvSpPr>
          <p:nvPr/>
        </p:nvSpPr>
        <p:spPr bwMode="auto">
          <a:xfrm>
            <a:off x="533400" y="1817688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STRUCTURAL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054100" y="1066800"/>
            <a:ext cx="6935788" cy="736600"/>
            <a:chOff x="1054100" y="1066800"/>
            <a:chExt cx="6935788" cy="7366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4267994" y="1294606"/>
              <a:ext cx="4572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572" name="Group 35"/>
            <p:cNvGrpSpPr>
              <a:grpSpLocks/>
            </p:cNvGrpSpPr>
            <p:nvPr/>
          </p:nvGrpSpPr>
          <p:grpSpPr bwMode="auto">
            <a:xfrm>
              <a:off x="1054100" y="1498600"/>
              <a:ext cx="6935788" cy="304800"/>
              <a:chOff x="1053921" y="1447800"/>
              <a:chExt cx="6935788" cy="3048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913428" y="1599406"/>
                <a:ext cx="304800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7836515" y="1599406"/>
                <a:ext cx="304800" cy="1588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053921" y="1447800"/>
                <a:ext cx="6934200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438400" y="2895600"/>
            <a:ext cx="1752600" cy="1196975"/>
            <a:chOff x="2438400" y="2895600"/>
            <a:chExt cx="1752600" cy="1196975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>
              <a:off x="3123407" y="3047206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4384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CARRIER MOLECULE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81000" y="2303463"/>
            <a:ext cx="7621588" cy="1430337"/>
            <a:chOff x="381000" y="2261830"/>
            <a:chExt cx="7621588" cy="1430695"/>
          </a:xfrm>
        </p:grpSpPr>
        <p:grpSp>
          <p:nvGrpSpPr>
            <p:cNvPr id="66580" name="Group 46"/>
            <p:cNvGrpSpPr>
              <a:grpSpLocks/>
            </p:cNvGrpSpPr>
            <p:nvPr/>
          </p:nvGrpSpPr>
          <p:grpSpPr bwMode="auto">
            <a:xfrm>
              <a:off x="1066800" y="2261830"/>
              <a:ext cx="6935788" cy="912812"/>
              <a:chOff x="1066800" y="2286794"/>
              <a:chExt cx="6934994" cy="913606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926135" y="3047264"/>
                <a:ext cx="305141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66800" y="2895487"/>
                <a:ext cx="6933406" cy="1590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7696654" y="2590347"/>
                <a:ext cx="608693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381000" y="3200277"/>
              <a:ext cx="1447800" cy="49224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ENZYME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876800" y="2895600"/>
            <a:ext cx="1752600" cy="1196975"/>
            <a:chOff x="4876800" y="2895600"/>
            <a:chExt cx="1752600" cy="1196975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8768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ION CHANNEL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086600" y="2895600"/>
            <a:ext cx="1752600" cy="796925"/>
            <a:chOff x="7086600" y="2895600"/>
            <a:chExt cx="1752600" cy="796925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6600" y="3200400"/>
              <a:ext cx="1752600" cy="49212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RECEPTOR</a:t>
              </a:r>
            </a:p>
          </p:txBody>
        </p:sp>
      </p:grpSp>
      <p:sp>
        <p:nvSpPr>
          <p:cNvPr id="17428" name="TextBox 26"/>
          <p:cNvSpPr txBox="1">
            <a:spLocks noChangeArrowheads="1"/>
          </p:cNvSpPr>
          <p:nvPr/>
        </p:nvSpPr>
        <p:spPr bwMode="auto">
          <a:xfrm>
            <a:off x="457200" y="2514600"/>
            <a:ext cx="6553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Tubulin</a:t>
            </a:r>
            <a:r>
              <a:rPr lang="en-US" sz="2800" b="1" dirty="0">
                <a:solidFill>
                  <a:srgbClr val="FF00FF"/>
                </a:solidFill>
                <a:latin typeface="Calibri" pitchFamily="34" charset="0"/>
              </a:rPr>
              <a:t>  </a:t>
            </a:r>
            <a:r>
              <a:rPr lang="en-US" sz="2400" i="1" dirty="0">
                <a:solidFill>
                  <a:srgbClr val="07044C"/>
                </a:solidFill>
                <a:latin typeface="Calibri" pitchFamily="34" charset="0"/>
              </a:rPr>
              <a:t>is target </a:t>
            </a:r>
            <a:r>
              <a:rPr lang="en-US" sz="2400" i="1" dirty="0" smtClean="0">
                <a:solidFill>
                  <a:srgbClr val="07044C"/>
                </a:solidFill>
                <a:latin typeface="Calibri" pitchFamily="34" charset="0"/>
              </a:rPr>
              <a:t>for: </a:t>
            </a:r>
          </a:p>
          <a:p>
            <a:r>
              <a:rPr lang="en-US" sz="2800" b="1" dirty="0" smtClean="0">
                <a:solidFill>
                  <a:srgbClr val="7300E6"/>
                </a:solidFill>
                <a:latin typeface="Calibri" pitchFamily="34" charset="0"/>
              </a:rPr>
              <a:t>               </a:t>
            </a:r>
            <a:r>
              <a:rPr lang="en-US" sz="2400" b="1" dirty="0" err="1" smtClean="0">
                <a:solidFill>
                  <a:srgbClr val="7300E6"/>
                </a:solidFill>
                <a:latin typeface="Calibri" pitchFamily="34" charset="0"/>
              </a:rPr>
              <a:t>Vincristine</a:t>
            </a:r>
            <a:endParaRPr lang="en-US" sz="2400" b="1" dirty="0">
              <a:solidFill>
                <a:srgbClr val="7300E6"/>
              </a:solidFill>
              <a:latin typeface="Calibri" pitchFamily="34" charset="0"/>
            </a:endParaRPr>
          </a:p>
          <a:p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                                 </a:t>
            </a:r>
            <a:endParaRPr lang="en-US" sz="2400" b="1" dirty="0" smtClean="0">
              <a:solidFill>
                <a:srgbClr val="07044C"/>
              </a:solidFill>
              <a:latin typeface="Calibri" pitchFamily="34" charset="0"/>
            </a:endParaRPr>
          </a:p>
          <a:p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                   </a:t>
            </a:r>
            <a:r>
              <a:rPr lang="en-US" sz="2400" b="1" dirty="0" err="1" smtClean="0">
                <a:solidFill>
                  <a:srgbClr val="7300E6"/>
                </a:solidFill>
                <a:latin typeface="Calibri" pitchFamily="34" charset="0"/>
              </a:rPr>
              <a:t>Colchicine</a:t>
            </a:r>
            <a:r>
              <a:rPr lang="en-US" sz="2400" b="1" dirty="0" smtClean="0">
                <a:solidFill>
                  <a:srgbClr val="7300E6"/>
                </a:solidFill>
                <a:latin typeface="Calibri" pitchFamily="34" charset="0"/>
              </a:rPr>
              <a:t> </a:t>
            </a:r>
            <a:endParaRPr lang="en-US" sz="2400" b="1" dirty="0">
              <a:solidFill>
                <a:srgbClr val="7300E6"/>
              </a:solidFill>
              <a:latin typeface="Calibri" pitchFamily="34" charset="0"/>
            </a:endParaRPr>
          </a:p>
        </p:txBody>
      </p: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6324600" y="1803400"/>
            <a:ext cx="2387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66592" name="Group 32"/>
          <p:cNvGrpSpPr>
            <a:grpSpLocks/>
          </p:cNvGrpSpPr>
          <p:nvPr/>
        </p:nvGrpSpPr>
        <p:grpSpPr bwMode="auto">
          <a:xfrm>
            <a:off x="4191000" y="1841500"/>
            <a:ext cx="4549775" cy="4864100"/>
            <a:chOff x="1440" y="1008"/>
            <a:chExt cx="2866" cy="3064"/>
          </a:xfrm>
        </p:grpSpPr>
        <p:pic>
          <p:nvPicPr>
            <p:cNvPr id="66593" name="Picture 3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 l="928" t="2826" r="43658" b="7004"/>
            <a:stretch>
              <a:fillRect/>
            </a:stretch>
          </p:blipFill>
          <p:spPr bwMode="auto">
            <a:xfrm>
              <a:off x="1440" y="1008"/>
              <a:ext cx="2866" cy="30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6594" name="Rectangle 34"/>
            <p:cNvSpPr>
              <a:spLocks noChangeArrowheads="1"/>
            </p:cNvSpPr>
            <p:nvPr/>
          </p:nvSpPr>
          <p:spPr bwMode="auto">
            <a:xfrm>
              <a:off x="3536" y="3448"/>
              <a:ext cx="768" cy="50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E05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Tubulin</a:t>
              </a:r>
            </a:p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Structure</a:t>
              </a:r>
            </a:p>
          </p:txBody>
        </p:sp>
      </p:grpSp>
      <p:sp>
        <p:nvSpPr>
          <p:cNvPr id="34" name="Left-Right Arrow 33"/>
          <p:cNvSpPr/>
          <p:nvPr/>
        </p:nvSpPr>
        <p:spPr>
          <a:xfrm>
            <a:off x="3352800" y="3124200"/>
            <a:ext cx="381000" cy="304800"/>
          </a:xfrm>
          <a:prstGeom prst="leftRightArrow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>
            <a:off x="3352800" y="3810000"/>
            <a:ext cx="381000" cy="304800"/>
          </a:xfrm>
          <a:prstGeom prst="leftRightArrow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C 0.01285 0.01227 0.02604 0.02477 0.03802 0.03148 C 0.05 0.03819 0.05781 0.03356 0.07135 0.04074 C 0.08507 0.04791 0.08594 0.06643 0.12014 0.07407 C 0.15434 0.08171 0.21979 0.08449 0.27674 0.08703 C 0.33385 0.08958 0.43125 0.08889 0.4625 0.08889 " pathEditMode="relative" rAng="0" ptsTypes="aaaaaA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5 -0.00139 0.01407 -0.00255 0.02917 0.01296 C 0.04428 0.02847 0.06875 0.08264 0.09028 0.09259 C 0.11181 0.10255 0.12848 0.0706 0.15834 0.07222 C 0.1882 0.07384 0.24028 0.09722 0.26945 0.10185 C 0.29862 0.10648 0.30782 0.0963 0.33334 0.1 C 0.35886 0.1037 0.40122 0.11574 0.42223 0.12407 C 0.44323 0.13241 0.45365 0.14606 0.45973 0.15 " pathEditMode="relative" ptsTypes="aaaaaaaA">
                                      <p:cBhvr>
                                        <p:cTn id="8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6" grpId="1" animBg="1"/>
      <p:bldP spid="17428" grpId="0"/>
      <p:bldP spid="17417" grpId="0" animBg="1"/>
      <p:bldP spid="17417" grpId="1" animBg="1"/>
      <p:bldP spid="34" grpId="0" animBg="1"/>
      <p:bldP spid="34" grpId="1" animBg="1"/>
      <p:bldP spid="36" grpId="0" animBg="1"/>
      <p:bldP spid="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1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67592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3622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67593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81000" y="1979613"/>
            <a:ext cx="1447800" cy="49371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ENZYME</a:t>
            </a:r>
          </a:p>
        </p:txBody>
      </p:sp>
      <p:sp>
        <p:nvSpPr>
          <p:cNvPr id="20490" name="TextBox 51"/>
          <p:cNvSpPr txBox="1">
            <a:spLocks noChangeArrowheads="1"/>
          </p:cNvSpPr>
          <p:nvPr/>
        </p:nvSpPr>
        <p:spPr bwMode="auto">
          <a:xfrm>
            <a:off x="2133600" y="19050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 drug competes with the natural substrate </a:t>
            </a:r>
          </a:p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for the enzyme </a:t>
            </a:r>
          </a:p>
        </p:txBody>
      </p:sp>
      <p:sp>
        <p:nvSpPr>
          <p:cNvPr id="18443" name="TextBox 52"/>
          <p:cNvSpPr txBox="1">
            <a:spLocks noChangeArrowheads="1"/>
          </p:cNvSpPr>
          <p:nvPr/>
        </p:nvSpPr>
        <p:spPr bwMode="auto">
          <a:xfrm>
            <a:off x="228600" y="2895600"/>
            <a:ext cx="19050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Britannic Bold" pitchFamily="34" charset="0"/>
              </a:rPr>
              <a:t>REVERSIBLE</a:t>
            </a:r>
          </a:p>
        </p:txBody>
      </p:sp>
      <p:sp>
        <p:nvSpPr>
          <p:cNvPr id="18444" name="TextBox 53"/>
          <p:cNvSpPr txBox="1">
            <a:spLocks noChangeArrowheads="1"/>
          </p:cNvSpPr>
          <p:nvPr/>
        </p:nvSpPr>
        <p:spPr bwMode="auto">
          <a:xfrm>
            <a:off x="228600" y="4495800"/>
            <a:ext cx="22098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Britannic Bold" pitchFamily="34" charset="0"/>
              </a:rPr>
              <a:t>IRREVERSIBLE</a:t>
            </a:r>
          </a:p>
        </p:txBody>
      </p:sp>
      <p:sp>
        <p:nvSpPr>
          <p:cNvPr id="18445" name="TextBox 54"/>
          <p:cNvSpPr txBox="1">
            <a:spLocks noChangeArrowheads="1"/>
          </p:cNvSpPr>
          <p:nvPr/>
        </p:nvSpPr>
        <p:spPr bwMode="auto">
          <a:xfrm>
            <a:off x="228600" y="5181600"/>
            <a:ext cx="8915400" cy="457200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Organophosphates </a:t>
            </a:r>
            <a:r>
              <a:rPr lang="en-US" sz="2200" b="1" i="1">
                <a:latin typeface="Calibri" pitchFamily="34" charset="0"/>
              </a:rPr>
              <a:t>irreversibly competes with ACH for </a:t>
            </a: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cholinestrase</a:t>
            </a:r>
          </a:p>
        </p:txBody>
      </p:sp>
      <p:sp>
        <p:nvSpPr>
          <p:cNvPr id="18446" name="TextBox 55"/>
          <p:cNvSpPr txBox="1">
            <a:spLocks noChangeArrowheads="1"/>
          </p:cNvSpPr>
          <p:nvPr/>
        </p:nvSpPr>
        <p:spPr bwMode="auto">
          <a:xfrm>
            <a:off x="228600" y="3521075"/>
            <a:ext cx="8915400" cy="830997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7300E6"/>
                </a:solidFill>
                <a:latin typeface="Calibri" pitchFamily="34" charset="0"/>
              </a:rPr>
              <a:t>Neostigmine</a:t>
            </a:r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 </a:t>
            </a:r>
            <a:r>
              <a:rPr lang="en-US" sz="2200" b="1" dirty="0">
                <a:latin typeface="Calibri" pitchFamily="34" charset="0"/>
              </a:rPr>
              <a:t>reversibly compete with ACH for </a:t>
            </a:r>
            <a:r>
              <a:rPr lang="en-US" sz="2400" b="1" dirty="0" err="1">
                <a:solidFill>
                  <a:srgbClr val="FF00FF"/>
                </a:solidFill>
                <a:latin typeface="Calibri" pitchFamily="34" charset="0"/>
              </a:rPr>
              <a:t>cholinestrase</a:t>
            </a:r>
            <a:r>
              <a:rPr lang="en-US" sz="2400" b="1" dirty="0">
                <a:solidFill>
                  <a:srgbClr val="FF00FF"/>
                </a:solidFill>
                <a:latin typeface="Calibri" pitchFamily="34" charset="0"/>
              </a:rPr>
              <a:t> at </a:t>
            </a:r>
            <a:r>
              <a:rPr lang="en-US" sz="2400" b="1" dirty="0" smtClean="0">
                <a:solidFill>
                  <a:srgbClr val="FF00FF"/>
                </a:solidFill>
                <a:latin typeface="Calibri" pitchFamily="34" charset="0"/>
              </a:rPr>
              <a:t>motor end plate</a:t>
            </a:r>
            <a:endParaRPr lang="en-US" sz="24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Proteins</a:t>
            </a:r>
            <a:endParaRPr lang="en-US" sz="28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709738"/>
            <a:ext cx="289560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28956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828800"/>
            <a:ext cx="28956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8443" grpId="0" animBg="1"/>
      <p:bldP spid="18444" grpId="0" animBg="1"/>
      <p:bldP spid="18445" grpId="0" animBg="1"/>
      <p:bldP spid="184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Proteins</a:t>
            </a:r>
            <a:endParaRPr lang="en-US" sz="28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1511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810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sp>
        <p:nvSpPr>
          <p:cNvPr id="19466" name="TextBox 51"/>
          <p:cNvSpPr txBox="1">
            <a:spLocks noChangeArrowheads="1"/>
          </p:cNvSpPr>
          <p:nvPr/>
        </p:nvSpPr>
        <p:spPr bwMode="auto">
          <a:xfrm>
            <a:off x="2133600" y="1828800"/>
            <a:ext cx="655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transport of ions and small organic molecules between intracellular compartments, through cell membranes or in extracellular fluids.</a:t>
            </a:r>
          </a:p>
        </p:txBody>
      </p:sp>
      <p:pic>
        <p:nvPicPr>
          <p:cNvPr id="17" name="Picture 23" descr="symprtan.gif - 78.9 K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505200"/>
            <a:ext cx="2552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symprtan.gif - 78.9 K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505200"/>
            <a:ext cx="2552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2514600" y="5715000"/>
            <a:ext cx="1600200" cy="457200"/>
          </a:xfrm>
          <a:prstGeom prst="rect">
            <a:avLst/>
          </a:prstGeom>
          <a:solidFill>
            <a:srgbClr val="D1FF75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Antiporter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5486400" y="5715000"/>
            <a:ext cx="1600200" cy="457200"/>
          </a:xfrm>
          <a:prstGeom prst="rect">
            <a:avLst/>
          </a:prstGeom>
          <a:solidFill>
            <a:srgbClr val="D1FF75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Symporter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2895600" y="1989138"/>
            <a:ext cx="472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 drug binds to such molecules altering their transport ability</a:t>
            </a:r>
          </a:p>
        </p:txBody>
      </p:sp>
      <p:sp>
        <p:nvSpPr>
          <p:cNvPr id="25" name="TextBox 55"/>
          <p:cNvSpPr txBox="1">
            <a:spLocks noChangeArrowheads="1"/>
          </p:cNvSpPr>
          <p:nvPr/>
        </p:nvSpPr>
        <p:spPr bwMode="auto">
          <a:xfrm>
            <a:off x="381000" y="3043238"/>
            <a:ext cx="8839200" cy="461962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Cocaine  </a:t>
            </a:r>
            <a:r>
              <a:rPr lang="en-US" sz="2200" b="1" dirty="0">
                <a:latin typeface="Calibri" pitchFamily="34" charset="0"/>
              </a:rPr>
              <a:t> blocks transport of </a:t>
            </a:r>
            <a:r>
              <a:rPr lang="en-US" sz="2200" b="1" dirty="0" err="1">
                <a:solidFill>
                  <a:srgbClr val="FF00FF"/>
                </a:solidFill>
                <a:latin typeface="Calibri" pitchFamily="34" charset="0"/>
              </a:rPr>
              <a:t>catecholamines</a:t>
            </a:r>
            <a:r>
              <a:rPr lang="en-US" sz="2200" b="1" dirty="0">
                <a:latin typeface="Calibri" pitchFamily="34" charset="0"/>
              </a:rPr>
              <a:t> at synaptic cleft</a:t>
            </a:r>
            <a:endParaRPr lang="en-US" sz="24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23554" name="Picture 2" descr="http://academic.reed.edu/biology/courses/BIO342/2012_syllabus/2012_WEBSITES/CSLP%20Nov%2020%20Monkey%20and%20Addiction/images/dopaminecocain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2209800"/>
            <a:ext cx="5105400" cy="43053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6" grpId="1"/>
      <p:bldP spid="20" grpId="0" animBg="1"/>
      <p:bldP spid="22" grpId="0" animBg="1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3559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3560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810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sp>
        <p:nvSpPr>
          <p:cNvPr id="19" name="TextBox 55"/>
          <p:cNvSpPr txBox="1">
            <a:spLocks noChangeArrowheads="1"/>
          </p:cNvSpPr>
          <p:nvPr/>
        </p:nvSpPr>
        <p:spPr bwMode="auto">
          <a:xfrm>
            <a:off x="381000" y="3043238"/>
            <a:ext cx="8839200" cy="431800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 smtClean="0">
                <a:solidFill>
                  <a:srgbClr val="7300E6"/>
                </a:solidFill>
                <a:latin typeface="Calibri" pitchFamily="34" charset="0"/>
              </a:rPr>
              <a:t>Digitalis(</a:t>
            </a:r>
            <a:r>
              <a:rPr lang="en-US" sz="2200" b="1" dirty="0" err="1" smtClean="0">
                <a:solidFill>
                  <a:srgbClr val="7300E6"/>
                </a:solidFill>
                <a:latin typeface="Calibri" pitchFamily="34" charset="0"/>
              </a:rPr>
              <a:t>digoxin</a:t>
            </a:r>
            <a:r>
              <a:rPr lang="en-US" sz="2200" b="1" dirty="0" smtClean="0">
                <a:solidFill>
                  <a:srgbClr val="7300E6"/>
                </a:solidFill>
                <a:latin typeface="Calibri" pitchFamily="34" charset="0"/>
              </a:rPr>
              <a:t>)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b="1" dirty="0">
                <a:latin typeface="Calibri" pitchFamily="34" charset="0"/>
              </a:rPr>
              <a:t>blocks efflux of Na by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Na pump</a:t>
            </a:r>
            <a:endParaRPr lang="en-US" sz="24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17" name="Picture 19" descr="Na-K-pum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63261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iamond 20"/>
          <p:cNvSpPr/>
          <p:nvPr/>
        </p:nvSpPr>
        <p:spPr>
          <a:xfrm>
            <a:off x="4724400" y="3124200"/>
            <a:ext cx="19050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Digitalis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5607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5608" name="Group 46"/>
          <p:cNvGrpSpPr>
            <a:grpSpLocks/>
          </p:cNvGrpSpPr>
          <p:nvPr/>
        </p:nvGrpSpPr>
        <p:grpSpPr bwMode="auto">
          <a:xfrm>
            <a:off x="1066800" y="1066801"/>
            <a:ext cx="6935788" cy="533400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04800" y="1524000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sp>
        <p:nvSpPr>
          <p:cNvPr id="21520" name="TextBox 19"/>
          <p:cNvSpPr txBox="1">
            <a:spLocks noChangeArrowheads="1"/>
          </p:cNvSpPr>
          <p:nvPr/>
        </p:nvSpPr>
        <p:spPr bwMode="auto">
          <a:xfrm>
            <a:off x="2057400" y="1600200"/>
            <a:ext cx="678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 influx or out-flux  of ions through cell membranes along their concentration gradients. </a:t>
            </a:r>
          </a:p>
          <a:p>
            <a:pPr algn="ctr"/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They are activated by alteration in action potential and are controlled by gating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mechanisms.</a:t>
            </a:r>
            <a:endParaRPr lang="en-US" sz="2400" dirty="0" smtClean="0">
              <a:solidFill>
                <a:srgbClr val="07044C"/>
              </a:solidFill>
              <a:latin typeface="Calibri" pitchFamily="34" charset="0"/>
            </a:endParaRPr>
          </a:p>
          <a:p>
            <a:pPr algn="ctr"/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pic>
        <p:nvPicPr>
          <p:cNvPr id="17" name="Picture 2" descr="C:\Users\Administrator\Desktop\pharma\RANGE Pharmacology 5th edition\Images\3.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993" t="26667" r="10094" b="60000"/>
          <a:stretch>
            <a:fillRect/>
          </a:stretch>
        </p:blipFill>
        <p:spPr bwMode="auto">
          <a:xfrm>
            <a:off x="1143000" y="3581400"/>
            <a:ext cx="6934200" cy="2133600"/>
          </a:xfrm>
          <a:prstGeom prst="rect">
            <a:avLst/>
          </a:prstGeom>
          <a:noFill/>
        </p:spPr>
      </p:pic>
      <p:pic>
        <p:nvPicPr>
          <p:cNvPr id="19" name="Picture 16" descr="ion channel animation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799" y="3047999"/>
            <a:ext cx="4724401" cy="330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362200" y="1752600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Drugs bind to alter channel  function by block or modulation</a:t>
            </a:r>
          </a:p>
          <a:p>
            <a:pPr algn="ctr"/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3" name="TextBox 55"/>
          <p:cNvSpPr txBox="1">
            <a:spLocks noChangeArrowheads="1"/>
          </p:cNvSpPr>
          <p:nvPr/>
        </p:nvSpPr>
        <p:spPr bwMode="auto">
          <a:xfrm>
            <a:off x="228600" y="2971800"/>
            <a:ext cx="868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Local Anesthetics </a:t>
            </a:r>
            <a:r>
              <a:rPr lang="en-US" sz="2200" i="1" dirty="0">
                <a:latin typeface="Calibri" pitchFamily="34" charset="0"/>
              </a:rPr>
              <a:t>block Na influx through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Na channel </a:t>
            </a:r>
          </a:p>
          <a:p>
            <a:r>
              <a:rPr lang="en-US" sz="2200" i="1" dirty="0">
                <a:latin typeface="Calibri" pitchFamily="34" charset="0"/>
              </a:rPr>
              <a:t>in nerve fibers. They are </a:t>
            </a:r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Na channel Blockers.</a:t>
            </a:r>
            <a:endParaRPr lang="en-US" sz="2400" i="1" dirty="0">
              <a:solidFill>
                <a:srgbClr val="7300E6"/>
              </a:solidFill>
              <a:latin typeface="Calibri" pitchFamily="34" charset="0"/>
            </a:endParaRPr>
          </a:p>
        </p:txBody>
      </p:sp>
      <p:pic>
        <p:nvPicPr>
          <p:cNvPr id="24" name="Picture 13" descr="voltgtan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840163"/>
            <a:ext cx="51816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Diamond 24"/>
          <p:cNvSpPr/>
          <p:nvPr/>
        </p:nvSpPr>
        <p:spPr>
          <a:xfrm>
            <a:off x="2667000" y="5334000"/>
            <a:ext cx="3124200" cy="609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L.Anaesthesia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21520" grpId="1"/>
      <p:bldP spid="22" grpId="0"/>
      <p:bldP spid="23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784</Words>
  <Application>Microsoft Office PowerPoint</Application>
  <PresentationFormat>On-screen Show (4:3)</PresentationFormat>
  <Paragraphs>189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214</cp:revision>
  <dcterms:created xsi:type="dcterms:W3CDTF">2010-09-28T15:47:12Z</dcterms:created>
  <dcterms:modified xsi:type="dcterms:W3CDTF">2015-10-14T04:49:16Z</dcterms:modified>
</cp:coreProperties>
</file>