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21" r:id="rId2"/>
    <p:sldId id="322" r:id="rId3"/>
    <p:sldId id="328" r:id="rId4"/>
    <p:sldId id="323" r:id="rId5"/>
    <p:sldId id="340" r:id="rId6"/>
    <p:sldId id="330" r:id="rId7"/>
    <p:sldId id="334" r:id="rId8"/>
    <p:sldId id="335" r:id="rId9"/>
    <p:sldId id="336" r:id="rId10"/>
    <p:sldId id="339" r:id="rId11"/>
    <p:sldId id="319" r:id="rId12"/>
    <p:sldId id="318" r:id="rId13"/>
    <p:sldId id="332" r:id="rId14"/>
    <p:sldId id="337" r:id="rId15"/>
    <p:sldId id="338" r:id="rId16"/>
    <p:sldId id="331" r:id="rId17"/>
    <p:sldId id="31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DFF"/>
    <a:srgbClr val="6600FF"/>
    <a:srgbClr val="DA8FFF"/>
    <a:srgbClr val="008582"/>
    <a:srgbClr val="0099FF"/>
    <a:srgbClr val="9BFFD7"/>
    <a:srgbClr val="F6E7E6"/>
    <a:srgbClr val="C5FFF4"/>
    <a:srgbClr val="BF3FFF"/>
    <a:srgbClr val="99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0F592-B969-4446-987A-7940AC16DA1B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0AB28-8C1D-43B4-A916-6FA7CADEF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8019A-080F-42E2-83F7-DAE4887BD60D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D4DD4-0702-45AD-8ABD-8CE82B096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77AE1-2C05-4194-B70C-40D59158C7DC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blinds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9.bin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10.bin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.jpe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11.bin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5.jpe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12.bin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914400" y="0"/>
            <a:ext cx="100584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" y="3048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16088"/>
            <a:ext cx="30480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57200" y="914400"/>
            <a:ext cx="830580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PHARMACdYNAMICS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 </a:t>
            </a:r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IIi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 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Arial" charset="0"/>
            </a:endParaRPr>
          </a:p>
        </p:txBody>
      </p:sp>
      <p:pic>
        <p:nvPicPr>
          <p:cNvPr id="10" name="Picture 2" descr="MECHANISM OF DRUG ACTION&#10;&#10;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981200"/>
            <a:ext cx="6108700" cy="4578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00200" y="3810000"/>
            <a:ext cx="7391400" cy="830997"/>
          </a:xfrm>
          <a:prstGeom prst="rect">
            <a:avLst/>
          </a:prstGeom>
          <a:solidFill>
            <a:srgbClr val="FFFFFF"/>
          </a:solidFill>
          <a:ln>
            <a:solidFill>
              <a:srgbClr val="FF00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800" b="1" cap="all" dirty="0" smtClean="0">
                <a:ln>
                  <a:solidFill>
                    <a:srgbClr val="6600FF"/>
                  </a:solidFill>
                </a:ln>
                <a:solidFill>
                  <a:srgbClr val="9966FF"/>
                </a:solidFill>
                <a:effectLst>
                  <a:outerShdw blurRad="50800" dist="38100" algn="l" rotWithShape="0">
                    <a:srgbClr val="9BFFD7">
                      <a:alpha val="4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RECEPTOR FAMILIES</a:t>
            </a:r>
            <a:endParaRPr lang="en-US" sz="4800" b="1" cap="all" dirty="0">
              <a:ln>
                <a:solidFill>
                  <a:srgbClr val="6600FF"/>
                </a:solidFill>
              </a:ln>
              <a:solidFill>
                <a:srgbClr val="9966FF"/>
              </a:solidFill>
              <a:effectLst>
                <a:outerShdw blurRad="50800" dist="38100" algn="l" rotWithShape="0">
                  <a:srgbClr val="9BFFD7">
                    <a:alpha val="40000"/>
                  </a:srgb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91490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1000" y="5486400"/>
            <a:ext cx="579120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Narrow" pitchFamily="34" charset="0"/>
              </a:rPr>
              <a:t>Receptors are selective to </a:t>
            </a:r>
            <a:r>
              <a:rPr lang="en-US" sz="2800" b="1" dirty="0" smtClean="0">
                <a:latin typeface="Symbol" pitchFamily="18" charset="2"/>
              </a:rPr>
              <a:t>a</a:t>
            </a:r>
            <a:r>
              <a:rPr lang="en-US" sz="2800" b="1" dirty="0" smtClean="0">
                <a:latin typeface="Arial Narrow" pitchFamily="34" charset="0"/>
              </a:rPr>
              <a:t> subunit &amp; </a:t>
            </a:r>
            <a:r>
              <a:rPr lang="en-US" sz="2800" b="1" dirty="0" err="1" smtClean="0">
                <a:latin typeface="Arial Narrow" pitchFamily="34" charset="0"/>
              </a:rPr>
              <a:t>effector</a:t>
            </a:r>
            <a:r>
              <a:rPr lang="en-US" sz="2800" b="1" dirty="0" smtClean="0">
                <a:latin typeface="Arial Narrow" pitchFamily="34" charset="0"/>
              </a:rPr>
              <a:t> with which they couple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1000" y="4343400"/>
            <a:ext cx="457200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8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q</a:t>
            </a:r>
            <a:r>
              <a:rPr lang="en-US" sz="2800" b="1" dirty="0" smtClean="0">
                <a:latin typeface="Arial Narrow" pitchFamily="34" charset="0"/>
              </a:rPr>
              <a:t> is linked to activation of </a:t>
            </a:r>
            <a:r>
              <a:rPr lang="en-US" sz="2800" b="1" dirty="0" err="1" smtClean="0">
                <a:solidFill>
                  <a:srgbClr val="F20000"/>
                </a:solidFill>
                <a:latin typeface="Arial Narrow" pitchFamily="34" charset="0"/>
              </a:rPr>
              <a:t>Phospholipase</a:t>
            </a:r>
            <a:r>
              <a:rPr lang="en-US" sz="2800" b="1" dirty="0" smtClean="0">
                <a:solidFill>
                  <a:srgbClr val="F20000"/>
                </a:solidFill>
                <a:latin typeface="Arial Narrow" pitchFamily="34" charset="0"/>
              </a:rPr>
              <a:t> C system</a:t>
            </a:r>
            <a:endParaRPr lang="en-US" sz="2800" b="1" dirty="0">
              <a:solidFill>
                <a:srgbClr val="F20000"/>
              </a:solidFill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1000" y="3200400"/>
            <a:ext cx="563880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800" b="1" baseline="-25000" dirty="0" smtClean="0">
                <a:solidFill>
                  <a:srgbClr val="0000FF"/>
                </a:solidFill>
                <a:latin typeface="Arial Narrow" pitchFamily="34" charset="0"/>
              </a:rPr>
              <a:t>s</a:t>
            </a:r>
            <a:r>
              <a:rPr lang="en-US" sz="2800" b="1" dirty="0" smtClean="0">
                <a:latin typeface="Arial Narrow" pitchFamily="34" charset="0"/>
              </a:rPr>
              <a:t> and </a:t>
            </a:r>
            <a:r>
              <a:rPr lang="en-US" sz="28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8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i</a:t>
            </a:r>
            <a:r>
              <a:rPr lang="en-US" sz="2800" b="1" dirty="0" smtClean="0">
                <a:latin typeface="Arial Narrow" pitchFamily="34" charset="0"/>
              </a:rPr>
              <a:t> produce, respective, </a:t>
            </a:r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stimulation</a:t>
            </a:r>
            <a:r>
              <a:rPr lang="en-US" sz="2800" b="1" dirty="0" smtClean="0">
                <a:latin typeface="Arial Narrow" pitchFamily="34" charset="0"/>
              </a:rPr>
              <a:t> and </a:t>
            </a:r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inhibition </a:t>
            </a:r>
            <a:r>
              <a:rPr lang="en-US" sz="2800" b="1" dirty="0" smtClean="0">
                <a:latin typeface="Arial Narrow" pitchFamily="34" charset="0"/>
              </a:rPr>
              <a:t>of </a:t>
            </a:r>
            <a:r>
              <a:rPr lang="en-US" sz="2800" b="1" dirty="0" smtClean="0">
                <a:solidFill>
                  <a:srgbClr val="F20000"/>
                </a:solidFill>
                <a:latin typeface="Arial Narrow" pitchFamily="34" charset="0"/>
              </a:rPr>
              <a:t>AC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81000" y="2057400"/>
            <a:ext cx="457200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Narrow" pitchFamily="34" charset="0"/>
              </a:rPr>
              <a:t>Divided according to their </a:t>
            </a:r>
            <a:r>
              <a:rPr lang="en-US" sz="28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</a:rPr>
              <a:t>α-subunits</a:t>
            </a:r>
            <a:r>
              <a:rPr lang="en-US" sz="2800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</a:rPr>
              <a:t> </a:t>
            </a:r>
            <a:r>
              <a:rPr lang="en-US" sz="2800" dirty="0" smtClean="0"/>
              <a:t> into </a:t>
            </a:r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800" b="1" baseline="-25000" dirty="0" smtClean="0">
                <a:solidFill>
                  <a:srgbClr val="0000FF"/>
                </a:solidFill>
                <a:latin typeface="Arial Narrow" pitchFamily="34" charset="0"/>
              </a:rPr>
              <a:t>s</a:t>
            </a:r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8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8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i</a:t>
            </a:r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 and </a:t>
            </a:r>
            <a:r>
              <a:rPr lang="en-US" sz="28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8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q</a:t>
            </a:r>
            <a:endParaRPr lang="en-US" sz="2800" dirty="0" smtClean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304800"/>
            <a:ext cx="63246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Classes of G protein</a:t>
            </a:r>
            <a:endParaRPr lang="en-US" sz="3200" dirty="0">
              <a:latin typeface="Algerian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990600"/>
            <a:ext cx="762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/>
              <a:t>a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Adrenoceptors</a:t>
            </a:r>
            <a:r>
              <a:rPr lang="en-US" sz="2400" b="1" dirty="0" smtClean="0"/>
              <a:t>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q</a:t>
            </a:r>
            <a:r>
              <a:rPr lang="en-US" sz="2400" b="1" dirty="0" smtClean="0"/>
              <a:t> to stimulate PLC.</a:t>
            </a:r>
          </a:p>
          <a:p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baseline="-25000" dirty="0" smtClean="0"/>
              <a:t>2 </a:t>
            </a:r>
            <a:r>
              <a:rPr lang="en-US" sz="2400" b="1" dirty="0" err="1" smtClean="0"/>
              <a:t>Adrenoceptors</a:t>
            </a:r>
            <a:r>
              <a:rPr lang="en-US" sz="2400" b="1" dirty="0" smtClean="0"/>
              <a:t>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i</a:t>
            </a:r>
            <a:r>
              <a:rPr lang="en-US" sz="2400" b="1" dirty="0" smtClean="0"/>
              <a:t> to inhibit AC.</a:t>
            </a:r>
          </a:p>
          <a:p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baseline="-25000" dirty="0" smtClean="0"/>
              <a:t>1&amp;2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Adrenoceptors</a:t>
            </a:r>
            <a:r>
              <a:rPr lang="en-US" sz="2400" b="1" dirty="0" smtClean="0"/>
              <a:t> couple to G</a:t>
            </a:r>
            <a:r>
              <a:rPr lang="en-US" sz="2400" b="1" baseline="-25000" dirty="0" smtClean="0"/>
              <a:t>s</a:t>
            </a:r>
            <a:r>
              <a:rPr lang="en-US" sz="2400" b="1" dirty="0" smtClean="0"/>
              <a:t> to stimulate AC</a:t>
            </a:r>
            <a:endParaRPr lang="en-US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304800" y="381000"/>
            <a:ext cx="2209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/>
              <a:t>ADRENOCEPTORS</a:t>
            </a:r>
            <a:endParaRPr lang="en-US" sz="2000" dirty="0"/>
          </a:p>
        </p:txBody>
      </p:sp>
      <p:grpSp>
        <p:nvGrpSpPr>
          <p:cNvPr id="2" name="Group 9"/>
          <p:cNvGrpSpPr/>
          <p:nvPr/>
        </p:nvGrpSpPr>
        <p:grpSpPr>
          <a:xfrm>
            <a:off x="0" y="3366234"/>
            <a:ext cx="9144000" cy="2146479"/>
            <a:chOff x="0" y="1282521"/>
            <a:chExt cx="9144000" cy="2146479"/>
          </a:xfrm>
        </p:grpSpPr>
        <p:sp>
          <p:nvSpPr>
            <p:cNvPr id="11" name="Rectangle 10"/>
            <p:cNvSpPr/>
            <p:nvPr/>
          </p:nvSpPr>
          <p:spPr>
            <a:xfrm>
              <a:off x="0" y="2209800"/>
              <a:ext cx="9144000" cy="609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" descr="C:\Users\Administrator\Desktop\pharma\RANGE Pharmacology 5th edition\Images\3.9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 contrast="-10000"/>
            </a:blip>
            <a:srcRect t="19048" b="14286"/>
            <a:stretch>
              <a:fillRect/>
            </a:stretch>
          </p:blipFill>
          <p:spPr bwMode="auto">
            <a:xfrm>
              <a:off x="0" y="1752600"/>
              <a:ext cx="9144000" cy="1600200"/>
            </a:xfrm>
            <a:prstGeom prst="rect">
              <a:avLst/>
            </a:prstGeom>
            <a:noFill/>
          </p:spPr>
        </p:pic>
        <p:sp>
          <p:nvSpPr>
            <p:cNvPr id="13" name="Oval 12"/>
            <p:cNvSpPr/>
            <p:nvPr/>
          </p:nvSpPr>
          <p:spPr>
            <a:xfrm>
              <a:off x="7696200" y="1828800"/>
              <a:ext cx="304800" cy="381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066800" y="1828800"/>
              <a:ext cx="304800" cy="381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038600" y="2209800"/>
              <a:ext cx="990600" cy="5334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" descr="C:\Users\Administrator\Desktop\pharma\RANGE Pharmacology 5th edition\Images\3.9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 contrast="-10000"/>
            </a:blip>
            <a:srcRect r="92500" b="14286"/>
            <a:stretch>
              <a:fillRect/>
            </a:stretch>
          </p:blipFill>
          <p:spPr bwMode="auto">
            <a:xfrm>
              <a:off x="4343400" y="1295400"/>
              <a:ext cx="685800" cy="2057400"/>
            </a:xfrm>
            <a:prstGeom prst="rect">
              <a:avLst/>
            </a:prstGeom>
            <a:noFill/>
          </p:spPr>
        </p:pic>
        <p:pic>
          <p:nvPicPr>
            <p:cNvPr id="18" name="Picture 1" descr="C:\Users\Administrator\Desktop\pharma\RANGE Pharmacology 5th edition\Images\3.9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 contrast="-10000"/>
            </a:blip>
            <a:srcRect r="92500" b="14286"/>
            <a:stretch>
              <a:fillRect/>
            </a:stretch>
          </p:blipFill>
          <p:spPr bwMode="auto">
            <a:xfrm>
              <a:off x="3962400" y="1282521"/>
              <a:ext cx="685800" cy="2057400"/>
            </a:xfrm>
            <a:prstGeom prst="rect">
              <a:avLst/>
            </a:prstGeom>
            <a:noFill/>
          </p:spPr>
        </p:pic>
        <p:grpSp>
          <p:nvGrpSpPr>
            <p:cNvPr id="3" name="Group 19"/>
            <p:cNvGrpSpPr/>
            <p:nvPr/>
          </p:nvGrpSpPr>
          <p:grpSpPr>
            <a:xfrm>
              <a:off x="3886200" y="1905000"/>
              <a:ext cx="1316038" cy="1133475"/>
              <a:chOff x="4572000" y="4572000"/>
              <a:chExt cx="1011238" cy="1133475"/>
            </a:xfrm>
          </p:grpSpPr>
          <p:pic>
            <p:nvPicPr>
              <p:cNvPr id="24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0000" contrast="-10000"/>
              </a:blip>
              <a:srcRect/>
              <a:stretch>
                <a:fillRect/>
              </a:stretch>
            </p:blipFill>
            <p:spPr bwMode="auto">
              <a:xfrm flipH="1">
                <a:off x="5029200" y="4572000"/>
                <a:ext cx="554038" cy="1133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0000" contrast="-10000"/>
              </a:blip>
              <a:srcRect/>
              <a:stretch>
                <a:fillRect/>
              </a:stretch>
            </p:blipFill>
            <p:spPr bwMode="auto">
              <a:xfrm>
                <a:off x="4572000" y="4572000"/>
                <a:ext cx="554038" cy="1133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1" name="Pie 20"/>
            <p:cNvSpPr/>
            <p:nvPr/>
          </p:nvSpPr>
          <p:spPr>
            <a:xfrm rot="5876635">
              <a:off x="4749172" y="2789891"/>
              <a:ext cx="384254" cy="510081"/>
            </a:xfrm>
            <a:prstGeom prst="pie">
              <a:avLst>
                <a:gd name="adj1" fmla="val 0"/>
                <a:gd name="adj2" fmla="val 17998613"/>
              </a:avLst>
            </a:prstGeom>
            <a:solidFill>
              <a:srgbClr val="FF66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105400" y="3048000"/>
              <a:ext cx="304800" cy="381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+</a:t>
              </a:r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657600" y="3048000"/>
              <a:ext cx="304800" cy="3048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267200" y="4064913"/>
            <a:ext cx="532646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oper Black" pitchFamily="18" charset="0"/>
              </a:rPr>
              <a:t>AC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27" name="Arc 26"/>
          <p:cNvSpPr/>
          <p:nvPr/>
        </p:nvSpPr>
        <p:spPr>
          <a:xfrm>
            <a:off x="-152400" y="29219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/>
          <p:cNvSpPr/>
          <p:nvPr/>
        </p:nvSpPr>
        <p:spPr>
          <a:xfrm flipH="1">
            <a:off x="7848600" y="29219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rot="10800000" flipH="1">
            <a:off x="3657600" y="5284113"/>
            <a:ext cx="3048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344725" y="4369713"/>
            <a:ext cx="182614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Symbol" pitchFamily="18" charset="2"/>
              </a:rPr>
              <a:t>b </a:t>
            </a:r>
            <a:r>
              <a:rPr lang="en-US" sz="2000" b="1" dirty="0" err="1" smtClean="0">
                <a:latin typeface="Arial Narrow" pitchFamily="34" charset="0"/>
              </a:rPr>
              <a:t>Adrenoceptor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-31169" y="4413924"/>
            <a:ext cx="1911485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Symbol" pitchFamily="18" charset="2"/>
              </a:rPr>
              <a:t>a</a:t>
            </a:r>
            <a:r>
              <a:rPr lang="en-US" sz="2000" b="1" baseline="-25000" dirty="0" smtClean="0">
                <a:latin typeface="Arial Narrow" pitchFamily="34" charset="0"/>
              </a:rPr>
              <a:t>2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Adrenoceptor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623927" y="3150513"/>
            <a:ext cx="2109873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Inhibitory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86400" y="3150513"/>
            <a:ext cx="231185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Stimulatory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4" name="Diamond 33"/>
          <p:cNvSpPr/>
          <p:nvPr/>
        </p:nvSpPr>
        <p:spPr>
          <a:xfrm>
            <a:off x="0" y="2514600"/>
            <a:ext cx="1066800" cy="60960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Arial Narrow" pitchFamily="34" charset="0"/>
              </a:rPr>
              <a:t>Adr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43600" y="3836313"/>
            <a:ext cx="685800" cy="461665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oper Black" pitchFamily="18" charset="0"/>
              </a:rPr>
              <a:t>G</a:t>
            </a:r>
            <a:r>
              <a:rPr lang="en-US" sz="2400" baseline="-25000" dirty="0" smtClean="0">
                <a:latin typeface="Cooper Black" pitchFamily="18" charset="0"/>
              </a:rPr>
              <a:t>s</a:t>
            </a:r>
            <a:endParaRPr lang="en-US" sz="2400" baseline="-25000" dirty="0">
              <a:latin typeface="Cooper Black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14600" y="3836313"/>
            <a:ext cx="609600" cy="461665"/>
          </a:xfrm>
          <a:prstGeom prst="rect">
            <a:avLst/>
          </a:prstGeom>
          <a:solidFill>
            <a:srgbClr val="FC5D04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ooper Black" pitchFamily="18" charset="0"/>
              </a:rPr>
              <a:t>G</a:t>
            </a:r>
            <a:r>
              <a:rPr lang="en-US" sz="2400" baseline="-25000" dirty="0" err="1" smtClean="0">
                <a:latin typeface="Cooper Black" pitchFamily="18" charset="0"/>
              </a:rPr>
              <a:t>i</a:t>
            </a:r>
            <a:endParaRPr lang="en-US" sz="2400" baseline="-25000" dirty="0">
              <a:latin typeface="Cooper Black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62600" y="5436513"/>
            <a:ext cx="1447800" cy="430887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/>
              </a:rPr>
              <a:t>↑</a:t>
            </a:r>
            <a:r>
              <a:rPr lang="en-US" sz="2200" dirty="0" err="1" smtClean="0">
                <a:latin typeface="Cooper Black" pitchFamily="18" charset="0"/>
              </a:rPr>
              <a:t>cAMP</a:t>
            </a:r>
            <a:endParaRPr lang="en-US" sz="2200" baseline="-25000" dirty="0">
              <a:latin typeface="Cooper Black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33600" y="5436513"/>
            <a:ext cx="1447800" cy="430887"/>
          </a:xfrm>
          <a:prstGeom prst="rect">
            <a:avLst/>
          </a:prstGeom>
          <a:solidFill>
            <a:srgbClr val="FC5D04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ooper Black" pitchFamily="18" charset="0"/>
                <a:sym typeface="Wingdings 3"/>
              </a:rPr>
              <a:t></a:t>
            </a:r>
            <a:r>
              <a:rPr lang="en-US" sz="2200" dirty="0" err="1" smtClean="0">
                <a:latin typeface="Cooper Black" pitchFamily="18" charset="0"/>
              </a:rPr>
              <a:t>cAMP</a:t>
            </a:r>
            <a:endParaRPr lang="en-US" sz="2200" baseline="-25000" dirty="0">
              <a:latin typeface="Cooper Black" pitchFamily="18" charset="0"/>
            </a:endParaRPr>
          </a:p>
        </p:txBody>
      </p:sp>
      <p:sp>
        <p:nvSpPr>
          <p:cNvPr id="39" name="Diamond 38"/>
          <p:cNvSpPr/>
          <p:nvPr/>
        </p:nvSpPr>
        <p:spPr>
          <a:xfrm>
            <a:off x="8077200" y="2590800"/>
            <a:ext cx="1066800" cy="60960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Arial Narrow" pitchFamily="34" charset="0"/>
              </a:rPr>
              <a:t>Adr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7" grpId="0" animBg="1"/>
      <p:bldP spid="38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9906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 &amp; M</a:t>
            </a:r>
            <a:r>
              <a:rPr lang="en-US" sz="2400" b="1" baseline="-25000" dirty="0" smtClean="0"/>
              <a:t>3</a:t>
            </a:r>
            <a:r>
              <a:rPr lang="en-US" sz="2400" b="1" dirty="0" smtClean="0"/>
              <a:t> Ach receptors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q</a:t>
            </a:r>
            <a:r>
              <a:rPr lang="en-US" sz="2400" b="1" dirty="0" smtClean="0"/>
              <a:t> to stimulate PLC </a:t>
            </a:r>
          </a:p>
          <a:p>
            <a:r>
              <a:rPr lang="en-US" sz="2400" b="1" dirty="0" smtClean="0"/>
              <a:t>M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&amp; M</a:t>
            </a:r>
            <a:r>
              <a:rPr lang="en-US" sz="2400" b="1" baseline="-25000" dirty="0" smtClean="0"/>
              <a:t>4</a:t>
            </a:r>
            <a:r>
              <a:rPr lang="en-US" sz="2400" b="1" dirty="0" smtClean="0"/>
              <a:t> Ach receptors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i</a:t>
            </a:r>
            <a:r>
              <a:rPr lang="en-US" sz="2400" b="1" dirty="0" smtClean="0"/>
              <a:t> to inhibit AC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381001" y="457200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/>
              <a:t>CHOLINERGIC RECEPTORS</a:t>
            </a:r>
          </a:p>
        </p:txBody>
      </p:sp>
      <p:grpSp>
        <p:nvGrpSpPr>
          <p:cNvPr id="2" name="Group 9"/>
          <p:cNvGrpSpPr/>
          <p:nvPr/>
        </p:nvGrpSpPr>
        <p:grpSpPr>
          <a:xfrm>
            <a:off x="0" y="2680434"/>
            <a:ext cx="9144000" cy="2429431"/>
            <a:chOff x="0" y="4204434"/>
            <a:chExt cx="9144000" cy="2429431"/>
          </a:xfrm>
        </p:grpSpPr>
        <p:grpSp>
          <p:nvGrpSpPr>
            <p:cNvPr id="3" name="Group 88"/>
            <p:cNvGrpSpPr/>
            <p:nvPr/>
          </p:nvGrpSpPr>
          <p:grpSpPr>
            <a:xfrm>
              <a:off x="0" y="4204434"/>
              <a:ext cx="9144000" cy="2429431"/>
              <a:chOff x="0" y="4204434"/>
              <a:chExt cx="9144000" cy="2429431"/>
            </a:xfrm>
          </p:grpSpPr>
          <p:grpSp>
            <p:nvGrpSpPr>
              <p:cNvPr id="4" name="Group 53"/>
              <p:cNvGrpSpPr/>
              <p:nvPr/>
            </p:nvGrpSpPr>
            <p:grpSpPr>
              <a:xfrm>
                <a:off x="0" y="4204434"/>
                <a:ext cx="9144000" cy="2146479"/>
                <a:chOff x="0" y="1282521"/>
                <a:chExt cx="9144000" cy="2146479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0" y="2209800"/>
                  <a:ext cx="9144000" cy="6096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3" name="Picture 1" descr="C:\Users\Administrator\Desktop\pharma\RANGE Pharmacology 5th edition\Images\3.9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 contrast="-10000"/>
                </a:blip>
                <a:srcRect t="19048" b="14286"/>
                <a:stretch>
                  <a:fillRect/>
                </a:stretch>
              </p:blipFill>
              <p:spPr bwMode="auto">
                <a:xfrm>
                  <a:off x="0" y="1752600"/>
                  <a:ext cx="9144000" cy="1600200"/>
                </a:xfrm>
                <a:prstGeom prst="rect">
                  <a:avLst/>
                </a:prstGeom>
                <a:noFill/>
              </p:spPr>
            </p:pic>
            <p:sp>
              <p:nvSpPr>
                <p:cNvPr id="24" name="Oval 23"/>
                <p:cNvSpPr/>
                <p:nvPr/>
              </p:nvSpPr>
              <p:spPr>
                <a:xfrm>
                  <a:off x="7696200" y="1828800"/>
                  <a:ext cx="304800" cy="381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1066800" y="1828800"/>
                  <a:ext cx="304800" cy="38100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038600" y="2209800"/>
                  <a:ext cx="990600" cy="5334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7" name="Picture 1" descr="C:\Users\Administrator\Desktop\pharma\RANGE Pharmacology 5th edition\Images\3.9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 contrast="-10000"/>
                </a:blip>
                <a:srcRect r="92500" b="14286"/>
                <a:stretch>
                  <a:fillRect/>
                </a:stretch>
              </p:blipFill>
              <p:spPr bwMode="auto">
                <a:xfrm>
                  <a:off x="4343400" y="1295400"/>
                  <a:ext cx="685800" cy="20574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8" name="Picture 1" descr="C:\Users\Administrator\Desktop\pharma\RANGE Pharmacology 5th edition\Images\3.9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 contrast="-10000"/>
                </a:blip>
                <a:srcRect r="92500" b="14286"/>
                <a:stretch>
                  <a:fillRect/>
                </a:stretch>
              </p:blipFill>
              <p:spPr bwMode="auto">
                <a:xfrm>
                  <a:off x="3962400" y="1282521"/>
                  <a:ext cx="685800" cy="2057400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5" name="Group 61"/>
                <p:cNvGrpSpPr/>
                <p:nvPr/>
              </p:nvGrpSpPr>
              <p:grpSpPr>
                <a:xfrm>
                  <a:off x="3657598" y="1905000"/>
                  <a:ext cx="1676400" cy="1133475"/>
                  <a:chOff x="4396345" y="4572000"/>
                  <a:chExt cx="1288139" cy="1133475"/>
                </a:xfrm>
              </p:grpSpPr>
              <p:pic>
                <p:nvPicPr>
                  <p:cNvPr id="34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duotone>
                      <a:schemeClr val="accent2">
                        <a:shade val="45000"/>
                        <a:satMod val="135000"/>
                      </a:schemeClr>
                      <a:prstClr val="white"/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5130446" y="4572000"/>
                    <a:ext cx="554038" cy="11334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35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duotone>
                      <a:schemeClr val="accent2">
                        <a:shade val="45000"/>
                        <a:satMod val="135000"/>
                      </a:schemeClr>
                      <a:prstClr val="white"/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96345" y="4572000"/>
                    <a:ext cx="554038" cy="11334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sp>
              <p:nvSpPr>
                <p:cNvPr id="30" name="Pie 29"/>
                <p:cNvSpPr/>
                <p:nvPr/>
              </p:nvSpPr>
              <p:spPr>
                <a:xfrm rot="5876635">
                  <a:off x="4749172" y="2789891"/>
                  <a:ext cx="384254" cy="510081"/>
                </a:xfrm>
                <a:prstGeom prst="pie">
                  <a:avLst>
                    <a:gd name="adj1" fmla="val 0"/>
                    <a:gd name="adj2" fmla="val 17998613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14300" prst="artDeco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5105400" y="3048000"/>
                  <a:ext cx="304800" cy="381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 smtClean="0">
                      <a:solidFill>
                        <a:schemeClr val="tx1"/>
                      </a:solidFill>
                    </a:rPr>
                    <a:t>+</a:t>
                  </a:r>
                  <a:endParaRPr lang="en-US" sz="28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3607158" y="3021687"/>
                  <a:ext cx="304800" cy="381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 smtClean="0">
                      <a:solidFill>
                        <a:schemeClr val="tx1"/>
                      </a:solidFill>
                    </a:rPr>
                    <a:t>+</a:t>
                  </a:r>
                  <a:endParaRPr lang="en-US" sz="28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Pie 32"/>
                <p:cNvSpPr/>
                <p:nvPr/>
              </p:nvSpPr>
              <p:spPr>
                <a:xfrm rot="15723365" flipH="1">
                  <a:off x="3872127" y="2763576"/>
                  <a:ext cx="384254" cy="510081"/>
                </a:xfrm>
                <a:prstGeom prst="pie">
                  <a:avLst>
                    <a:gd name="adj1" fmla="val 0"/>
                    <a:gd name="adj2" fmla="val 17998613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14300" prst="artDeco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3733800" y="4876800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ooper Black" pitchFamily="18" charset="0"/>
                  </a:rPr>
                  <a:t>PLC</a:t>
                </a:r>
                <a:endParaRPr lang="en-US" dirty="0">
                  <a:latin typeface="Cooper Black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943600" y="4674513"/>
                <a:ext cx="685800" cy="461665"/>
              </a:xfrm>
              <a:prstGeom prst="rect">
                <a:avLst/>
              </a:prstGeom>
              <a:solidFill>
                <a:srgbClr val="99FF33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err="1" smtClean="0">
                    <a:latin typeface="Cooper Black" pitchFamily="18" charset="0"/>
                  </a:rPr>
                  <a:t>G</a:t>
                </a:r>
                <a:r>
                  <a:rPr lang="en-US" sz="2400" baseline="-25000" dirty="0" err="1" smtClean="0">
                    <a:latin typeface="Cooper Black" pitchFamily="18" charset="0"/>
                  </a:rPr>
                  <a:t>q</a:t>
                </a:r>
                <a:endParaRPr lang="en-US" sz="2400" baseline="-25000" dirty="0">
                  <a:latin typeface="Cooper Black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514600" y="4674513"/>
                <a:ext cx="609600" cy="461665"/>
              </a:xfrm>
              <a:prstGeom prst="rect">
                <a:avLst/>
              </a:prstGeom>
              <a:solidFill>
                <a:srgbClr val="99FF33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err="1" smtClean="0">
                    <a:latin typeface="Cooper Black" pitchFamily="18" charset="0"/>
                  </a:rPr>
                  <a:t>G</a:t>
                </a:r>
                <a:r>
                  <a:rPr lang="en-US" sz="2400" baseline="-25000" dirty="0" err="1" smtClean="0">
                    <a:latin typeface="Cooper Black" pitchFamily="18" charset="0"/>
                  </a:rPr>
                  <a:t>q</a:t>
                </a:r>
                <a:endParaRPr lang="en-US" sz="2400" baseline="-25000" dirty="0">
                  <a:latin typeface="Cooper Black" pitchFamily="18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458237" y="4419600"/>
                <a:ext cx="76200" cy="2057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0" y="6172200"/>
                <a:ext cx="1752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Bernard MT Condensed" pitchFamily="18" charset="0"/>
                  </a:rPr>
                  <a:t>Bronchi</a:t>
                </a:r>
                <a:endParaRPr lang="en-US" sz="2400" dirty="0">
                  <a:latin typeface="Bernard MT Condensed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934200" y="6172200"/>
                <a:ext cx="2209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Bernard MT Condensed" pitchFamily="18" charset="0"/>
                  </a:rPr>
                  <a:t>Blood Vessel</a:t>
                </a:r>
                <a:endParaRPr lang="en-US" sz="2400" dirty="0">
                  <a:latin typeface="Bernard MT Condensed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648200" y="48768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ooper Black" pitchFamily="18" charset="0"/>
                </a:rPr>
                <a:t>PLC</a:t>
              </a:r>
              <a:endParaRPr lang="en-US" dirty="0">
                <a:latin typeface="Cooper Black" pitchFamily="18" charset="0"/>
              </a:endParaRPr>
            </a:p>
          </p:txBody>
        </p:sp>
      </p:grpSp>
      <p:sp>
        <p:nvSpPr>
          <p:cNvPr id="37" name="Arc 36"/>
          <p:cNvSpPr/>
          <p:nvPr/>
        </p:nvSpPr>
        <p:spPr>
          <a:xfrm>
            <a:off x="-152400" y="22361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/>
          <p:cNvSpPr/>
          <p:nvPr/>
        </p:nvSpPr>
        <p:spPr>
          <a:xfrm flipH="1">
            <a:off x="7848600" y="22361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010400" y="3696792"/>
            <a:ext cx="1961178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Symbol" pitchFamily="18" charset="2"/>
              </a:rPr>
              <a:t>a</a:t>
            </a:r>
            <a:r>
              <a:rPr lang="en-US" sz="2000" b="1" baseline="-25000" dirty="0" smtClean="0">
                <a:latin typeface="Symbol" pitchFamily="18" charset="2"/>
              </a:rPr>
              <a:t>1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Adrenoceptor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14" y="3728124"/>
            <a:ext cx="1842556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M</a:t>
            </a:r>
            <a:r>
              <a:rPr lang="en-US" sz="2000" b="1" baseline="-25000" dirty="0" smtClean="0">
                <a:latin typeface="Arial Narrow" pitchFamily="34" charset="0"/>
              </a:rPr>
              <a:t>3</a:t>
            </a:r>
            <a:r>
              <a:rPr lang="en-US" sz="2000" b="1" dirty="0" smtClean="0">
                <a:latin typeface="Arial Narrow" pitchFamily="34" charset="0"/>
              </a:rPr>
              <a:t> Ach receptor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47800" y="2464713"/>
            <a:ext cx="231185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Stimulatory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86400" y="2464713"/>
            <a:ext cx="231185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Stimulatory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15000" y="4750713"/>
            <a:ext cx="1219200" cy="430887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/>
              </a:rPr>
              <a:t>↑</a:t>
            </a:r>
            <a:r>
              <a:rPr lang="en-US" sz="2200" dirty="0" smtClean="0">
                <a:latin typeface="Cooper Black" pitchFamily="18" charset="0"/>
              </a:rPr>
              <a:t>Ca </a:t>
            </a:r>
            <a:r>
              <a:rPr lang="en-US" sz="2200" baseline="30000" dirty="0" smtClean="0">
                <a:latin typeface="Cooper Black" pitchFamily="18" charset="0"/>
              </a:rPr>
              <a:t>++</a:t>
            </a:r>
            <a:endParaRPr lang="en-US" sz="2200" baseline="30000" dirty="0">
              <a:latin typeface="Cooper Black" pitchFamily="18" charset="0"/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8001000" y="2006600"/>
            <a:ext cx="1066800" cy="60960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Arial Narrow" pitchFamily="34" charset="0"/>
              </a:rPr>
              <a:t>Adr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5" name="Diamond 44"/>
          <p:cNvSpPr/>
          <p:nvPr/>
        </p:nvSpPr>
        <p:spPr>
          <a:xfrm>
            <a:off x="-76200" y="2057400"/>
            <a:ext cx="1143000" cy="609600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Ach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286000" y="4724400"/>
            <a:ext cx="1219200" cy="430887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/>
              </a:rPr>
              <a:t>↑</a:t>
            </a:r>
            <a:r>
              <a:rPr lang="en-US" sz="2200" dirty="0" smtClean="0">
                <a:latin typeface="Cooper Black" pitchFamily="18" charset="0"/>
              </a:rPr>
              <a:t>Ca </a:t>
            </a:r>
            <a:r>
              <a:rPr lang="en-US" sz="2200" baseline="30000" dirty="0" smtClean="0">
                <a:latin typeface="Cooper Black" pitchFamily="18" charset="0"/>
              </a:rPr>
              <a:t>++</a:t>
            </a:r>
            <a:endParaRPr lang="en-US" sz="2200" baseline="30000" dirty="0">
              <a:latin typeface="Cooper Black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67938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400" y="5410200"/>
            <a:ext cx="5257800" cy="1255728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6"/>
              </a:buBlip>
            </a:pPr>
            <a:r>
              <a:rPr lang="en-US" sz="2800" dirty="0" smtClean="0">
                <a:sym typeface="Symbol" pitchFamily="18" charset="2"/>
              </a:rPr>
              <a:t>They are involved mainly in events controlling cell growth &amp; differentiation</a:t>
            </a:r>
            <a:endParaRPr lang="en-US" sz="2800" dirty="0">
              <a:sym typeface="Symbol" pitchFamily="18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400" y="1295400"/>
            <a:ext cx="5257800" cy="1643527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6"/>
              </a:buBlip>
            </a:pPr>
            <a:r>
              <a:rPr lang="en-US" sz="2800" dirty="0" smtClean="0"/>
              <a:t>The receptors have a large </a:t>
            </a:r>
            <a:r>
              <a:rPr lang="en-US" sz="2800" b="1" dirty="0" smtClean="0">
                <a:solidFill>
                  <a:srgbClr val="9900CC"/>
                </a:solidFill>
              </a:rPr>
              <a:t>extracellular </a:t>
            </a:r>
            <a:r>
              <a:rPr lang="en-US" sz="2800" b="1" dirty="0" err="1" smtClean="0">
                <a:solidFill>
                  <a:srgbClr val="9900CC"/>
                </a:solidFill>
              </a:rPr>
              <a:t>ligand</a:t>
            </a:r>
            <a:r>
              <a:rPr lang="en-US" sz="2800" b="1" dirty="0" smtClean="0">
                <a:solidFill>
                  <a:srgbClr val="9900CC"/>
                </a:solidFill>
              </a:rPr>
              <a:t>- binding</a:t>
            </a:r>
            <a:r>
              <a:rPr lang="en-US" sz="2800" dirty="0" smtClean="0"/>
              <a:t> domain connected via a single </a:t>
            </a:r>
            <a:r>
              <a:rPr lang="en-US" sz="2800" dirty="0" smtClean="0">
                <a:sym typeface="Symbol" pitchFamily="18" charset="2"/>
              </a:rPr>
              <a:t>-helix to the </a:t>
            </a:r>
            <a:r>
              <a:rPr lang="en-US" sz="2800" b="1" dirty="0" smtClean="0">
                <a:solidFill>
                  <a:srgbClr val="333300"/>
                </a:solidFill>
                <a:sym typeface="Symbol" pitchFamily="18" charset="2"/>
              </a:rPr>
              <a:t>intracellular domain</a:t>
            </a:r>
            <a:endParaRPr lang="en-US" sz="2800" b="1" dirty="0">
              <a:solidFill>
                <a:srgbClr val="333300"/>
              </a:solidFill>
              <a:sym typeface="Symbol" pitchFamily="18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2400" y="4267200"/>
            <a:ext cx="525780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/>
              <a:t>Receptors for various </a:t>
            </a:r>
            <a:r>
              <a:rPr lang="en-US" sz="2800" b="1" dirty="0" smtClean="0">
                <a:solidFill>
                  <a:srgbClr val="FF3300"/>
                </a:solidFill>
              </a:rPr>
              <a:t>hormones </a:t>
            </a:r>
            <a:r>
              <a:rPr lang="en-US" sz="2800" b="1" dirty="0" err="1" smtClean="0">
                <a:solidFill>
                  <a:srgbClr val="FF3300"/>
                </a:solidFill>
              </a:rPr>
              <a:t>e.g</a:t>
            </a:r>
            <a:r>
              <a:rPr lang="en-US" sz="2800" b="1" dirty="0" smtClean="0">
                <a:solidFill>
                  <a:srgbClr val="FF3300"/>
                </a:solidFill>
              </a:rPr>
              <a:t> insulin , growth factors</a:t>
            </a:r>
            <a:endParaRPr lang="en-US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57200" y="304800"/>
            <a:ext cx="63246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Algerian" pitchFamily="82" charset="0"/>
              </a:rPr>
              <a:t>Enzyme- linked receptors</a:t>
            </a:r>
            <a:endParaRPr lang="en-US" sz="32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latin typeface="Algerian" pitchFamily="82" charset="0"/>
            </a:endParaRPr>
          </a:p>
        </p:txBody>
      </p:sp>
      <p:pic>
        <p:nvPicPr>
          <p:cNvPr id="16793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1752600"/>
            <a:ext cx="33528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52400" y="3124200"/>
            <a:ext cx="525780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/>
              <a:t>Some have intrinsic tyrosine </a:t>
            </a:r>
            <a:r>
              <a:rPr lang="en-US" sz="2800" dirty="0" err="1" smtClean="0"/>
              <a:t>kinase</a:t>
            </a:r>
            <a:r>
              <a:rPr lang="en-US" sz="2800" dirty="0" smtClean="0"/>
              <a:t> activity</a:t>
            </a:r>
            <a:endParaRPr lang="en-US" sz="2800" b="1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89442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304800"/>
            <a:ext cx="63246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Algerian" pitchFamily="82" charset="0"/>
              </a:rPr>
              <a:t>Enzyme- linked receptors</a:t>
            </a:r>
            <a:endParaRPr lang="en-US" sz="32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1600200"/>
            <a:ext cx="4267200" cy="3194721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6"/>
              </a:buBlip>
            </a:pPr>
            <a:r>
              <a:rPr lang="en-US" sz="2800" b="1" dirty="0" smtClean="0">
                <a:solidFill>
                  <a:srgbClr val="333399"/>
                </a:solidFill>
              </a:rPr>
              <a:t>Signal transduction</a:t>
            </a:r>
            <a:r>
              <a:rPr lang="en-US" sz="2800" dirty="0" smtClean="0"/>
              <a:t> involves </a:t>
            </a:r>
            <a:r>
              <a:rPr lang="en-US" sz="2800" b="1" dirty="0" err="1" smtClean="0">
                <a:solidFill>
                  <a:srgbClr val="009900"/>
                </a:solidFill>
              </a:rPr>
              <a:t>autophosphorylation</a:t>
            </a:r>
            <a:r>
              <a:rPr lang="en-US" sz="2800" dirty="0" smtClean="0"/>
              <a:t> of tyrosine residue which acts as acceptor of SH2 domain of various proteins , thereby allowing control of various cell functions.</a:t>
            </a:r>
            <a:endParaRPr lang="en-US" sz="2800" dirty="0"/>
          </a:p>
        </p:txBody>
      </p:sp>
      <p:pic>
        <p:nvPicPr>
          <p:cNvPr id="16794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2133600"/>
            <a:ext cx="419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28600" y="5105400"/>
            <a:ext cx="4114800" cy="137473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This usually require many intracellular signaling steps that take time to process (</a:t>
            </a:r>
            <a:r>
              <a:rPr lang="en-US" sz="2800" b="1" dirty="0" err="1" smtClean="0">
                <a:latin typeface="Arial Narrow" pitchFamily="34" charset="0"/>
              </a:rPr>
              <a:t>miutes</a:t>
            </a:r>
            <a:r>
              <a:rPr lang="en-US" sz="2800" b="1" dirty="0" smtClean="0">
                <a:latin typeface="Arial Narrow" pitchFamily="34" charset="0"/>
              </a:rPr>
              <a:t> to hours).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90466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4419600"/>
            <a:ext cx="4419600" cy="203132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6"/>
              </a:buBlip>
            </a:pPr>
            <a:r>
              <a:rPr lang="en-US" sz="2800" dirty="0" smtClean="0"/>
              <a:t>DNA- binding  domain recognizes specific base sequences(response element) , thus </a:t>
            </a:r>
            <a:r>
              <a:rPr lang="en-US" sz="2800" b="1" dirty="0" smtClean="0">
                <a:solidFill>
                  <a:srgbClr val="FF3300"/>
                </a:solidFill>
              </a:rPr>
              <a:t>promoting or repressing</a:t>
            </a:r>
            <a:r>
              <a:rPr lang="en-US" sz="2800" dirty="0" smtClean="0"/>
              <a:t> particular genes.</a:t>
            </a:r>
            <a:endParaRPr lang="en-US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2286000"/>
            <a:ext cx="5257800" cy="1643527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6"/>
              </a:buBlip>
            </a:pPr>
            <a:r>
              <a:rPr lang="en-US" sz="2800" dirty="0" smtClean="0"/>
              <a:t>Receptors consist of a conserved DNA- binding domain attached to variable </a:t>
            </a:r>
            <a:r>
              <a:rPr lang="en-US" sz="2800" b="1" dirty="0" err="1" smtClean="0">
                <a:solidFill>
                  <a:srgbClr val="333399"/>
                </a:solidFill>
              </a:rPr>
              <a:t>ligand</a:t>
            </a:r>
            <a:r>
              <a:rPr lang="en-US" sz="2800" b="1" dirty="0" smtClean="0">
                <a:solidFill>
                  <a:srgbClr val="333399"/>
                </a:solidFill>
              </a:rPr>
              <a:t> –binding &amp; transcription</a:t>
            </a:r>
            <a:r>
              <a:rPr lang="en-US" sz="2800" dirty="0" smtClean="0"/>
              <a:t> control domains.</a:t>
            </a:r>
            <a:endParaRPr lang="en-US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228600" y="1219200"/>
            <a:ext cx="5257800" cy="867930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6"/>
              </a:buBlip>
            </a:pPr>
            <a:r>
              <a:rPr lang="en-US" sz="2800" dirty="0" smtClean="0"/>
              <a:t>Receptors are </a:t>
            </a:r>
            <a:r>
              <a:rPr lang="en-US" sz="2800" dirty="0" smtClean="0">
                <a:solidFill>
                  <a:srgbClr val="009900"/>
                </a:solidFill>
              </a:rPr>
              <a:t>intracellular proteins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381000" y="228600"/>
            <a:ext cx="63246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Nuclear </a:t>
            </a:r>
            <a:r>
              <a:rPr lang="en-US" sz="3200" dirty="0" err="1" smtClean="0">
                <a:latin typeface="Algerian" pitchFamily="82" charset="0"/>
              </a:rPr>
              <a:t>receptpors</a:t>
            </a:r>
            <a:endParaRPr lang="en-US" sz="3200" dirty="0">
              <a:latin typeface="Algerian" pitchFamily="82" charset="0"/>
            </a:endParaRPr>
          </a:p>
        </p:txBody>
      </p:sp>
      <p:pic>
        <p:nvPicPr>
          <p:cNvPr id="16691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4114800"/>
            <a:ext cx="40290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91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5000" y="1143000"/>
            <a:ext cx="31623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66914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81000" y="228600"/>
            <a:ext cx="63246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Nuclear </a:t>
            </a:r>
            <a:r>
              <a:rPr lang="en-US" sz="3200" dirty="0" err="1" smtClean="0">
                <a:latin typeface="Algerian" pitchFamily="82" charset="0"/>
              </a:rPr>
              <a:t>receptpors</a:t>
            </a:r>
            <a:endParaRPr lang="en-US" sz="3200" dirty="0"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5486400"/>
            <a:ext cx="502920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err="1" smtClean="0"/>
              <a:t>ligands</a:t>
            </a:r>
            <a:r>
              <a:rPr lang="en-US" sz="2800" dirty="0" smtClean="0"/>
              <a:t> include </a:t>
            </a:r>
            <a:r>
              <a:rPr lang="en-US" sz="2800" b="1" dirty="0" smtClean="0">
                <a:solidFill>
                  <a:srgbClr val="FF33CC"/>
                </a:solidFill>
              </a:rPr>
              <a:t>steroid hormones , vitamin D &amp; thyroid hormone</a:t>
            </a:r>
            <a:endParaRPr lang="en-US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2590800"/>
            <a:ext cx="5029200" cy="1255728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6"/>
              </a:buBlip>
            </a:pPr>
            <a:r>
              <a:rPr lang="en-US" sz="2800" dirty="0" smtClean="0"/>
              <a:t>Effects are produced as a result of </a:t>
            </a:r>
            <a:r>
              <a:rPr lang="en-US" sz="2800" b="1" dirty="0" smtClean="0">
                <a:solidFill>
                  <a:srgbClr val="333300"/>
                </a:solidFill>
              </a:rPr>
              <a:t>protein synthesis</a:t>
            </a:r>
            <a:r>
              <a:rPr lang="en-US" sz="2800" dirty="0" smtClean="0"/>
              <a:t> , thus they are slow in onset(hours &amp; days).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" y="4038600"/>
            <a:ext cx="5029200" cy="1255728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6"/>
              </a:buBlip>
            </a:pPr>
            <a:r>
              <a:rPr lang="en-US" sz="2800" dirty="0" smtClean="0"/>
              <a:t>Pattern of gene activation depends on both </a:t>
            </a:r>
            <a:r>
              <a:rPr lang="en-US" sz="2800" b="1" dirty="0" smtClean="0">
                <a:solidFill>
                  <a:srgbClr val="9900CC"/>
                </a:solidFill>
              </a:rPr>
              <a:t>cell type &amp; nature of </a:t>
            </a:r>
            <a:r>
              <a:rPr lang="en-US" sz="2800" b="1" dirty="0" err="1" smtClean="0">
                <a:solidFill>
                  <a:srgbClr val="9900CC"/>
                </a:solidFill>
              </a:rPr>
              <a:t>ligands</a:t>
            </a:r>
            <a:endParaRPr lang="en-US" sz="2800" b="1" dirty="0">
              <a:solidFill>
                <a:srgbClr val="9900CC"/>
              </a:solidFill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1295400"/>
            <a:ext cx="3200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38800" y="1295400"/>
            <a:ext cx="310515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152400" y="1219200"/>
            <a:ext cx="5105400" cy="1261884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Narrow" pitchFamily="34" charset="0"/>
              </a:rPr>
              <a:t>They react as TRANSCRIPTION  FACTORS expressing or </a:t>
            </a:r>
            <a:r>
              <a:rPr lang="en-US" sz="2800" b="1" dirty="0" err="1" smtClean="0">
                <a:latin typeface="Arial Narrow" pitchFamily="34" charset="0"/>
              </a:rPr>
              <a:t>epressing</a:t>
            </a:r>
            <a:endParaRPr lang="en-US" sz="2800" b="1" dirty="0" smtClean="0">
              <a:latin typeface="Arial Narrow" pitchFamily="34" charset="0"/>
            </a:endParaRPr>
          </a:p>
          <a:p>
            <a:pPr>
              <a:lnSpc>
                <a:spcPts val="2400"/>
              </a:lnSpc>
            </a:pPr>
            <a:r>
              <a:rPr lang="en-US" sz="2800" b="1" dirty="0" smtClean="0">
                <a:latin typeface="Arial Narrow" pitchFamily="34" charset="0"/>
              </a:rPr>
              <a:t>target genes.</a:t>
            </a:r>
            <a:endParaRPr lang="en-US" sz="2800" b="1" dirty="0">
              <a:solidFill>
                <a:srgbClr val="9900CC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5054600" y="1760415"/>
            <a:ext cx="812800" cy="906585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CC99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>
            <a:off x="6883400" y="2057400"/>
            <a:ext cx="584200" cy="762000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CC99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7416800" y="2971800"/>
            <a:ext cx="711200" cy="878254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CC99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WordArt 10"/>
          <p:cNvSpPr>
            <a:spLocks noChangeArrowheads="1" noChangeShapeType="1" noTextEdit="1"/>
          </p:cNvSpPr>
          <p:nvPr/>
        </p:nvSpPr>
        <p:spPr bwMode="auto">
          <a:xfrm>
            <a:off x="6324600" y="1219200"/>
            <a:ext cx="609600" cy="950259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CC99FF">
                    <a:alpha val="5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73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769619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447800" y="304800"/>
            <a:ext cx="63246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synopsis</a:t>
            </a:r>
            <a:endParaRPr lang="en-US" sz="3200" dirty="0">
              <a:latin typeface="Algerian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1524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1752600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2400" y="1905000"/>
            <a:ext cx="5867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Classify receptors into their main families</a:t>
            </a:r>
            <a:endParaRPr lang="en-US" sz="28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685800"/>
            <a:ext cx="60198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Algerian" pitchFamily="82" charset="0"/>
              </a:rPr>
              <a:t>Ilos</a:t>
            </a:r>
            <a:endParaRPr lang="en-US" sz="3200" dirty="0"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5638800"/>
            <a:ext cx="61722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Identify the nature &amp; time frame of their response </a:t>
            </a:r>
            <a:endParaRPr lang="en-US" sz="28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038600"/>
            <a:ext cx="6248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Recognize their different  transduction mechanism</a:t>
            </a:r>
            <a:endParaRPr lang="en-US" sz="2800" b="1" dirty="0">
              <a:solidFill>
                <a:srgbClr val="07044C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47458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1000" y="5105400"/>
            <a:ext cx="4572000" cy="523220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 smtClean="0"/>
              <a:t>Nuclear Receptors</a:t>
            </a:r>
            <a:endParaRPr lang="en-US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81000" y="4114800"/>
            <a:ext cx="4572000" cy="523220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 smtClean="0"/>
              <a:t>Enzyme-Linked Receptors</a:t>
            </a:r>
            <a:endParaRPr lang="en-US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81000" y="3200400"/>
            <a:ext cx="4648200" cy="523220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 smtClean="0"/>
              <a:t>G-Protein Coupled  Receptors</a:t>
            </a:r>
            <a:endParaRPr lang="en-US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81000" y="2057400"/>
            <a:ext cx="4572000" cy="523220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 smtClean="0"/>
              <a:t>Channel-Linked Receptor</a:t>
            </a:r>
            <a:endParaRPr lang="en-US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295400" y="304800"/>
            <a:ext cx="63246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Classification of receptors</a:t>
            </a:r>
            <a:endParaRPr lang="en-US" sz="3200" dirty="0">
              <a:latin typeface="Algerian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42338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4800" y="5715000"/>
            <a:ext cx="4267200" cy="523220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sz="2800" dirty="0" smtClean="0"/>
              <a:t>e.g. </a:t>
            </a:r>
            <a:r>
              <a:rPr lang="en-US" sz="2800" b="1" dirty="0" smtClean="0">
                <a:solidFill>
                  <a:srgbClr val="333399"/>
                </a:solidFill>
              </a:rPr>
              <a:t>nicotinic Ach </a:t>
            </a:r>
            <a:endParaRPr lang="en-US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" y="2286000"/>
            <a:ext cx="5105400" cy="138499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009900"/>
                </a:solidFill>
              </a:rPr>
              <a:t>Involved in  fast synaptic</a:t>
            </a:r>
            <a:r>
              <a:rPr lang="en-US" sz="2800" dirty="0" smtClean="0"/>
              <a:t> </a:t>
            </a:r>
            <a:r>
              <a:rPr lang="en-US" sz="2800" dirty="0" err="1" smtClean="0"/>
              <a:t>neurotransmittion</a:t>
            </a:r>
            <a:r>
              <a:rPr lang="en-US" sz="2800" dirty="0" smtClean="0"/>
              <a:t>, </a:t>
            </a:r>
            <a:r>
              <a:rPr lang="en-US" sz="2800" dirty="0" err="1" smtClean="0"/>
              <a:t>ligand</a:t>
            </a:r>
            <a:r>
              <a:rPr lang="en-US" sz="2800" dirty="0" smtClean="0"/>
              <a:t> binding &amp; opening occur in </a:t>
            </a:r>
            <a:r>
              <a:rPr lang="en-US" sz="2800" dirty="0" err="1" smtClean="0"/>
              <a:t>milli</a:t>
            </a:r>
            <a:r>
              <a:rPr lang="en-US" sz="2800" dirty="0" smtClean="0"/>
              <a:t> seconds</a:t>
            </a:r>
            <a:endParaRPr lang="en-US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28600" y="3962400"/>
            <a:ext cx="510540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/>
              <a:t>Membrane receptors coupled</a:t>
            </a:r>
          </a:p>
          <a:p>
            <a:pPr>
              <a:defRPr/>
            </a:pPr>
            <a:r>
              <a:rPr lang="en-US" sz="2800" dirty="0" smtClean="0"/>
              <a:t> directly to ion channels</a:t>
            </a:r>
            <a:endParaRPr lang="en-US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8600" y="1219200"/>
            <a:ext cx="4267200" cy="523220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 err="1" smtClean="0">
                <a:solidFill>
                  <a:srgbClr val="9900CC"/>
                </a:solidFill>
              </a:rPr>
              <a:t>Ionotropic</a:t>
            </a:r>
            <a:endParaRPr lang="en-US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04800" y="228600"/>
            <a:ext cx="63246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Channel- linked receptors</a:t>
            </a:r>
            <a:endParaRPr lang="en-US" sz="3200" dirty="0">
              <a:latin typeface="Algerian" pitchFamily="82" charset="0"/>
            </a:endParaRPr>
          </a:p>
        </p:txBody>
      </p:sp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1752600"/>
            <a:ext cx="3505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1828800"/>
            <a:ext cx="3581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0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62600" y="1905000"/>
            <a:ext cx="3581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 descr="C:\Users\Administrator\Pictures\Picture 22.bmp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4" t="1381" r="1575"/>
          <a:stretch>
            <a:fillRect/>
          </a:stretch>
        </p:blipFill>
        <p:spPr bwMode="auto">
          <a:xfrm>
            <a:off x="5562600" y="1524000"/>
            <a:ext cx="3352800" cy="4953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94562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-228600" y="45720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600" y="4495800"/>
            <a:ext cx="4724400" cy="203132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6"/>
              </a:buBlip>
            </a:pPr>
            <a:r>
              <a:rPr lang="en-US" sz="2800" dirty="0" smtClean="0">
                <a:sym typeface="Symbol" pitchFamily="18" charset="2"/>
              </a:rPr>
              <a:t>When the </a:t>
            </a:r>
            <a:r>
              <a:rPr lang="en-US" sz="2800" dirty="0" err="1" smtClean="0">
                <a:sym typeface="Symbol" pitchFamily="18" charset="2"/>
              </a:rPr>
              <a:t>trimer</a:t>
            </a:r>
            <a:r>
              <a:rPr lang="en-US" sz="2800" dirty="0" smtClean="0">
                <a:sym typeface="Symbol" pitchFamily="18" charset="2"/>
              </a:rPr>
              <a:t> binds to agonist- occupied receptor , </a:t>
            </a:r>
            <a:r>
              <a:rPr lang="en-US" sz="2800" b="1" dirty="0" smtClean="0">
                <a:solidFill>
                  <a:srgbClr val="9900CC"/>
                </a:solidFill>
                <a:sym typeface="Symbol" pitchFamily="18" charset="2"/>
              </a:rPr>
              <a:t>the -subunit dissociates</a:t>
            </a:r>
            <a:r>
              <a:rPr lang="en-US" sz="2800" dirty="0" smtClean="0">
                <a:sym typeface="Symbol" pitchFamily="18" charset="2"/>
              </a:rPr>
              <a:t> &amp; is then free to activate an </a:t>
            </a:r>
            <a:r>
              <a:rPr lang="en-US" sz="2800" dirty="0" err="1" smtClean="0">
                <a:sym typeface="Symbol" pitchFamily="18" charset="2"/>
              </a:rPr>
              <a:t>effector</a:t>
            </a:r>
            <a:endParaRPr lang="en-US" sz="2800" dirty="0">
              <a:sym typeface="Symbol" pitchFamily="18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4800" y="304800"/>
            <a:ext cx="76962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latin typeface="Algerian" pitchFamily="82" charset="0"/>
              </a:rPr>
              <a:t>G-Protein Coupled  Receptors</a:t>
            </a:r>
            <a:endParaRPr lang="en-US" sz="3200" b="1" dirty="0">
              <a:latin typeface="Algerian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2819400"/>
            <a:ext cx="4648200" cy="1255728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The G- protein comprises 3 subunits </a:t>
            </a:r>
            <a:r>
              <a:rPr lang="en-US" sz="2800" b="1" dirty="0" smtClean="0">
                <a:solidFill>
                  <a:schemeClr val="accent2"/>
                </a:solidFill>
              </a:rPr>
              <a:t>[</a:t>
            </a:r>
            <a:r>
              <a:rPr lang="en-US" sz="2800" b="1" dirty="0" smtClean="0">
                <a:solidFill>
                  <a:schemeClr val="accent2"/>
                </a:solidFill>
                <a:sym typeface="Symbol" pitchFamily="18" charset="2"/>
              </a:rPr>
              <a:t></a:t>
            </a:r>
            <a:r>
              <a:rPr lang="en-US" sz="2800" dirty="0" smtClean="0">
                <a:sym typeface="Symbol" pitchFamily="18" charset="2"/>
              </a:rPr>
              <a:t>], the - subunit possesses</a:t>
            </a:r>
            <a:r>
              <a:rPr lang="en-US" sz="2800" b="1" dirty="0" smtClean="0">
                <a:solidFill>
                  <a:srgbClr val="FF3300"/>
                </a:solidFill>
                <a:sym typeface="Symbol" pitchFamily="18" charset="2"/>
              </a:rPr>
              <a:t> </a:t>
            </a:r>
            <a:r>
              <a:rPr lang="en-US" sz="2800" b="1" dirty="0" err="1" smtClean="0">
                <a:solidFill>
                  <a:srgbClr val="FF3300"/>
                </a:solidFill>
                <a:sym typeface="Symbol" pitchFamily="18" charset="2"/>
              </a:rPr>
              <a:t>GTPase</a:t>
            </a:r>
            <a:r>
              <a:rPr lang="en-US" sz="2800" dirty="0" smtClean="0">
                <a:sym typeface="Symbol" pitchFamily="18" charset="2"/>
              </a:rPr>
              <a:t> activity</a:t>
            </a:r>
            <a:endParaRPr lang="en-US" sz="2800" dirty="0">
              <a:sym typeface="Symbol" pitchFamily="18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1143000"/>
            <a:ext cx="4800600" cy="138499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/>
              <a:t>Membrane receptors, coupled to intracellular </a:t>
            </a:r>
            <a:r>
              <a:rPr lang="en-US" sz="2800" dirty="0" err="1" smtClean="0"/>
              <a:t>effector</a:t>
            </a:r>
            <a:r>
              <a:rPr lang="en-US" sz="2800" dirty="0" smtClean="0"/>
              <a:t> system via G </a:t>
            </a:r>
            <a:r>
              <a:rPr lang="en-US" sz="2800" dirty="0" err="1" smtClean="0"/>
              <a:t>protein</a:t>
            </a:r>
            <a:r>
              <a:rPr lang="en-US" sz="2800" b="1" dirty="0" err="1" smtClean="0">
                <a:solidFill>
                  <a:srgbClr val="FFFF00"/>
                </a:solidFill>
              </a:rPr>
              <a:t>G</a:t>
            </a:r>
            <a:r>
              <a:rPr lang="en-US" sz="2800" b="1" dirty="0" smtClean="0">
                <a:solidFill>
                  <a:srgbClr val="FFFF00"/>
                </a:solidFill>
              </a:rPr>
              <a:t> protein</a:t>
            </a:r>
            <a:endParaRPr lang="en-US" sz="2800" b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1905000"/>
            <a:ext cx="4038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49506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-304800"/>
            <a:ext cx="9144000" cy="71628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1000" y="3276600"/>
            <a:ext cx="6248400" cy="1255728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Receptors for many hormones &amp; slow transmitters(seconds) e.g.</a:t>
            </a:r>
            <a:r>
              <a:rPr lang="en-US" sz="2800" b="1" dirty="0" smtClean="0">
                <a:solidFill>
                  <a:srgbClr val="9900CC"/>
                </a:solidFill>
              </a:rPr>
              <a:t> </a:t>
            </a:r>
            <a:r>
              <a:rPr lang="en-US" sz="2800" b="1" dirty="0" err="1" smtClean="0">
                <a:solidFill>
                  <a:srgbClr val="9900CC"/>
                </a:solidFill>
              </a:rPr>
              <a:t>mAch</a:t>
            </a:r>
            <a:r>
              <a:rPr lang="en-US" sz="2800" b="1" dirty="0" smtClean="0">
                <a:solidFill>
                  <a:srgbClr val="9900CC"/>
                </a:solidFill>
              </a:rPr>
              <a:t> </a:t>
            </a:r>
            <a:r>
              <a:rPr lang="en-US" sz="2800" dirty="0" smtClean="0"/>
              <a:t>&amp; </a:t>
            </a:r>
            <a:r>
              <a:rPr lang="en-US" sz="2800" b="1" dirty="0" smtClean="0">
                <a:solidFill>
                  <a:schemeClr val="accent2"/>
                </a:solidFill>
              </a:rPr>
              <a:t>adrenergic</a:t>
            </a:r>
            <a:r>
              <a:rPr lang="en-US" sz="2800" dirty="0" smtClean="0"/>
              <a:t> receptors</a:t>
            </a:r>
            <a:endParaRPr lang="en-US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304800" y="304800"/>
            <a:ext cx="76962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latin typeface="Algerian" pitchFamily="82" charset="0"/>
              </a:rPr>
              <a:t>G-Protein Coupled  Receptors</a:t>
            </a:r>
            <a:endParaRPr lang="en-US" sz="3200" b="1" dirty="0"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" y="4953000"/>
            <a:ext cx="5791200" cy="1255728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There are several types of G- proteins ,which interact with receptors &amp; control different effectors.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1600200"/>
            <a:ext cx="7162800" cy="1255728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6"/>
              </a:buBlip>
            </a:pPr>
            <a:r>
              <a:rPr lang="en-US" sz="2800" dirty="0" smtClean="0"/>
              <a:t>Activation of the </a:t>
            </a:r>
            <a:r>
              <a:rPr lang="en-US" sz="2800" dirty="0" err="1" smtClean="0"/>
              <a:t>effector</a:t>
            </a:r>
            <a:r>
              <a:rPr lang="en-US" sz="2800" dirty="0" smtClean="0"/>
              <a:t> is terminated when the bound GTP molecule is </a:t>
            </a:r>
            <a:r>
              <a:rPr lang="en-US" sz="2800" b="1" dirty="0" err="1" smtClean="0">
                <a:solidFill>
                  <a:srgbClr val="009900"/>
                </a:solidFill>
              </a:rPr>
              <a:t>hydrolysed</a:t>
            </a:r>
            <a:r>
              <a:rPr lang="en-US" sz="2800" dirty="0" smtClean="0"/>
              <a:t> , which allows the </a:t>
            </a:r>
            <a:r>
              <a:rPr lang="en-US" sz="2800" dirty="0" smtClean="0">
                <a:sym typeface="Symbol" pitchFamily="18" charset="2"/>
              </a:rPr>
              <a:t>-subunit to recombine with </a:t>
            </a:r>
            <a:r>
              <a:rPr lang="en-US" sz="2800" b="1" dirty="0" smtClean="0">
                <a:solidFill>
                  <a:srgbClr val="FF33CC"/>
                </a:solidFill>
                <a:sym typeface="Symbol" pitchFamily="18" charset="2"/>
              </a:rPr>
              <a:t></a:t>
            </a:r>
            <a:r>
              <a:rPr lang="en-US" sz="2800" b="1" dirty="0" smtClean="0">
                <a:solidFill>
                  <a:srgbClr val="FF33CC"/>
                </a:solidFill>
              </a:rPr>
              <a:t> .</a:t>
            </a:r>
            <a:endParaRPr lang="en-US" sz="2800" b="1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69986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4800" y="3657600"/>
            <a:ext cx="4267200" cy="138499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buBlip>
                <a:blip r:embed="rId6"/>
              </a:buBlip>
            </a:pPr>
            <a:r>
              <a:rPr lang="en-US" sz="2800" dirty="0" smtClean="0"/>
              <a:t>e.g. K+, Ca++thus affecting membrane excitability, transmitter release 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04800" y="2057400"/>
            <a:ext cx="4267200" cy="523220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FF3300"/>
                </a:solidFill>
              </a:rPr>
              <a:t>1-Ion </a:t>
            </a:r>
            <a:r>
              <a:rPr lang="en-US" sz="2800" b="1" dirty="0" smtClean="0">
                <a:solidFill>
                  <a:srgbClr val="FF3300"/>
                </a:solidFill>
              </a:rPr>
              <a:t>channels</a:t>
            </a:r>
            <a:endParaRPr lang="en-US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04800" y="304800"/>
            <a:ext cx="63246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2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lgerian" pitchFamily="82" charset="0"/>
              </a:rPr>
              <a:t>Effectors for G-proteins</a:t>
            </a:r>
            <a:endParaRPr lang="en-US" sz="3200" b="1" dirty="0">
              <a:latin typeface="Algerian" pitchFamily="82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1600" y="1905000"/>
            <a:ext cx="3429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71010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1676400"/>
            <a:ext cx="2895600" cy="1077218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FF33CC"/>
                </a:solidFill>
              </a:rPr>
              <a:t>2-Adenylate </a:t>
            </a:r>
            <a:r>
              <a:rPr lang="en-US" sz="3200" b="1" dirty="0" err="1" smtClean="0">
                <a:solidFill>
                  <a:srgbClr val="FF33CC"/>
                </a:solidFill>
              </a:rPr>
              <a:t>cyclase</a:t>
            </a:r>
            <a:r>
              <a:rPr lang="en-US" sz="3200" b="1" dirty="0" smtClean="0">
                <a:solidFill>
                  <a:srgbClr val="FF33CC"/>
                </a:solidFill>
              </a:rPr>
              <a:t>/</a:t>
            </a:r>
            <a:r>
              <a:rPr lang="en-US" sz="3200" b="1" dirty="0" err="1" smtClean="0">
                <a:solidFill>
                  <a:srgbClr val="FF33CC"/>
                </a:solidFill>
              </a:rPr>
              <a:t>cAMP</a:t>
            </a:r>
            <a:endParaRPr lang="en-US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228600"/>
            <a:ext cx="63246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2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lgerian" pitchFamily="82" charset="0"/>
              </a:rPr>
              <a:t>Effectors </a:t>
            </a:r>
            <a:r>
              <a:rPr lang="en-US" sz="32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lgerian" pitchFamily="82" charset="0"/>
              </a:rPr>
              <a:t>for G-proteins</a:t>
            </a:r>
            <a:endParaRPr lang="en-US" sz="3200" b="1" dirty="0">
              <a:latin typeface="Algerian" pitchFamily="82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1676400"/>
            <a:ext cx="5257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72034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8600" y="1905000"/>
            <a:ext cx="2971800" cy="523220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chemeClr val="accent2"/>
                </a:solidFill>
              </a:rPr>
              <a:t>3-Phospholipase C</a:t>
            </a:r>
            <a:endParaRPr 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228600"/>
            <a:ext cx="6324600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90DFF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2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lgerian" pitchFamily="82" charset="0"/>
              </a:rPr>
              <a:t>effectors </a:t>
            </a:r>
            <a:r>
              <a:rPr lang="en-US" sz="32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lgerian" pitchFamily="82" charset="0"/>
              </a:rPr>
              <a:t>for G-proteins</a:t>
            </a:r>
            <a:endParaRPr lang="en-US" sz="3200" b="1" dirty="0">
              <a:latin typeface="Algerian" pitchFamily="82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1600200"/>
            <a:ext cx="5562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4749</TotalTime>
  <Words>567</Words>
  <Application>Microsoft Office PowerPoint</Application>
  <PresentationFormat>On-screen Show (4:3)</PresentationFormat>
  <Paragraphs>102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Photo Editor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Osama</cp:lastModifiedBy>
  <cp:revision>142</cp:revision>
  <dcterms:created xsi:type="dcterms:W3CDTF">2010-10-20T01:36:34Z</dcterms:created>
  <dcterms:modified xsi:type="dcterms:W3CDTF">2015-10-22T04:25:25Z</dcterms:modified>
</cp:coreProperties>
</file>