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1" r:id="rId2"/>
    <p:sldId id="322" r:id="rId3"/>
    <p:sldId id="328" r:id="rId4"/>
    <p:sldId id="323" r:id="rId5"/>
    <p:sldId id="340" r:id="rId6"/>
    <p:sldId id="330" r:id="rId7"/>
    <p:sldId id="334" r:id="rId8"/>
    <p:sldId id="335" r:id="rId9"/>
    <p:sldId id="336" r:id="rId10"/>
    <p:sldId id="339" r:id="rId11"/>
    <p:sldId id="319" r:id="rId12"/>
    <p:sldId id="318" r:id="rId13"/>
    <p:sldId id="332" r:id="rId14"/>
    <p:sldId id="337" r:id="rId15"/>
    <p:sldId id="338" r:id="rId16"/>
    <p:sldId id="331" r:id="rId17"/>
    <p:sldId id="31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DFF"/>
    <a:srgbClr val="6600FF"/>
    <a:srgbClr val="DA8FFF"/>
    <a:srgbClr val="008582"/>
    <a:srgbClr val="0099FF"/>
    <a:srgbClr val="9BFFD7"/>
    <a:srgbClr val="F6E7E6"/>
    <a:srgbClr val="C5FFF4"/>
    <a:srgbClr val="BF3FFF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0F592-B969-4446-987A-7940AC16DA1B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0AB28-8C1D-43B4-A916-6FA7CADEF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019A-080F-42E2-83F7-DAE4887BD60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4DD4-0702-45AD-8ABD-8CE82B09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7AE1-2C05-4194-B70C-40D59158C7DC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14400" y="0"/>
            <a:ext cx="100584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048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048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914400"/>
            <a:ext cx="830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PHARMACdYNAMICS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IIi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pic>
        <p:nvPicPr>
          <p:cNvPr id="10" name="Picture 2" descr="MECHANISM OF DRUG ACTION&#10;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81200"/>
            <a:ext cx="6108700" cy="45783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3810000"/>
            <a:ext cx="7391400" cy="830997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smtClean="0">
                <a:ln>
                  <a:solidFill>
                    <a:srgbClr val="6600FF"/>
                  </a:solidFill>
                </a:ln>
                <a:solidFill>
                  <a:srgbClr val="9966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RECEPTOR FAMILIES</a:t>
            </a:r>
            <a:endParaRPr lang="en-US" sz="4800" b="1" cap="all" dirty="0">
              <a:ln>
                <a:solidFill>
                  <a:srgbClr val="6600FF"/>
                </a:solidFill>
              </a:ln>
              <a:solidFill>
                <a:srgbClr val="9966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91490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5486400"/>
            <a:ext cx="57912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Receptors are selective to </a:t>
            </a:r>
            <a:r>
              <a:rPr lang="en-US" sz="2800" b="1" dirty="0" smtClean="0">
                <a:latin typeface="Symbol" pitchFamily="18" charset="2"/>
              </a:rPr>
              <a:t>a</a:t>
            </a:r>
            <a:r>
              <a:rPr lang="en-US" sz="2800" b="1" dirty="0" smtClean="0">
                <a:latin typeface="Arial Narrow" pitchFamily="34" charset="0"/>
              </a:rPr>
              <a:t> subunit &amp; </a:t>
            </a:r>
            <a:r>
              <a:rPr lang="en-US" sz="2800" b="1" dirty="0" err="1" smtClean="0">
                <a:latin typeface="Arial Narrow" pitchFamily="34" charset="0"/>
              </a:rPr>
              <a:t>effector</a:t>
            </a:r>
            <a:r>
              <a:rPr lang="en-US" sz="2800" b="1" dirty="0" smtClean="0">
                <a:latin typeface="Arial Narrow" pitchFamily="34" charset="0"/>
              </a:rPr>
              <a:t> with which they couple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" y="4343400"/>
            <a:ext cx="45720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r>
              <a:rPr lang="en-US" sz="2800" b="1" dirty="0" smtClean="0">
                <a:latin typeface="Arial Narrow" pitchFamily="34" charset="0"/>
              </a:rPr>
              <a:t> is linked to activation of </a:t>
            </a:r>
            <a:r>
              <a:rPr lang="en-US" sz="2800" b="1" dirty="0" err="1" smtClean="0">
                <a:solidFill>
                  <a:srgbClr val="F20000"/>
                </a:solidFill>
                <a:latin typeface="Arial Narrow" pitchFamily="34" charset="0"/>
              </a:rPr>
              <a:t>Phospholipase</a:t>
            </a:r>
            <a:r>
              <a:rPr lang="en-US" sz="2800" b="1" dirty="0" smtClean="0">
                <a:solidFill>
                  <a:srgbClr val="F20000"/>
                </a:solidFill>
                <a:latin typeface="Arial Narrow" pitchFamily="34" charset="0"/>
              </a:rPr>
              <a:t> C system</a:t>
            </a:r>
            <a:endParaRPr lang="en-US" sz="2800" b="1" dirty="0">
              <a:solidFill>
                <a:srgbClr val="F20000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3200400"/>
            <a:ext cx="56388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800" b="1" dirty="0" smtClean="0">
                <a:latin typeface="Arial Narrow" pitchFamily="34" charset="0"/>
              </a:rPr>
              <a:t> and </a:t>
            </a:r>
            <a:r>
              <a:rPr lang="en-US" sz="28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800" b="1" dirty="0" smtClean="0">
                <a:latin typeface="Arial Narrow" pitchFamily="34" charset="0"/>
              </a:rPr>
              <a:t> produce, respective, </a:t>
            </a:r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stimulation</a:t>
            </a:r>
            <a:r>
              <a:rPr lang="en-US" sz="2800" b="1" dirty="0" smtClean="0">
                <a:latin typeface="Arial Narrow" pitchFamily="34" charset="0"/>
              </a:rPr>
              <a:t> and </a:t>
            </a:r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inhibition </a:t>
            </a:r>
            <a:r>
              <a:rPr lang="en-US" sz="2800" b="1" dirty="0" smtClean="0">
                <a:latin typeface="Arial Narrow" pitchFamily="34" charset="0"/>
              </a:rPr>
              <a:t>of </a:t>
            </a:r>
            <a:r>
              <a:rPr lang="en-US" sz="2800" b="1" dirty="0" smtClean="0">
                <a:solidFill>
                  <a:srgbClr val="F20000"/>
                </a:solidFill>
                <a:latin typeface="Arial Narrow" pitchFamily="34" charset="0"/>
              </a:rPr>
              <a:t>AC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00" y="2057400"/>
            <a:ext cx="45720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Divided according to their </a:t>
            </a:r>
            <a:r>
              <a:rPr lang="en-US" sz="28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α-subunits</a:t>
            </a:r>
            <a:r>
              <a:rPr lang="en-US" sz="2800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dirty="0" smtClean="0"/>
              <a:t> into </a:t>
            </a:r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 and </a:t>
            </a:r>
            <a:r>
              <a:rPr lang="en-US" sz="28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304800"/>
            <a:ext cx="63246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Classes of G protein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PLC.</a:t>
            </a:r>
          </a:p>
          <a:p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/>
              <a:t>2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AC.</a:t>
            </a:r>
          </a:p>
          <a:p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/>
              <a:t>1&amp;2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G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 to stimulate AC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2209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ADRENOCEPTORS</a:t>
            </a:r>
            <a:endParaRPr lang="en-US" sz="2000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3366234"/>
            <a:ext cx="9144000" cy="2146479"/>
            <a:chOff x="0" y="1282521"/>
            <a:chExt cx="9144000" cy="2146479"/>
          </a:xfrm>
        </p:grpSpPr>
        <p:sp>
          <p:nvSpPr>
            <p:cNvPr id="11" name="Rectangle 10"/>
            <p:cNvSpPr/>
            <p:nvPr/>
          </p:nvSpPr>
          <p:spPr>
            <a:xfrm>
              <a:off x="0" y="2209800"/>
              <a:ext cx="91440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t="19048" b="14286"/>
            <a:stretch>
              <a:fillRect/>
            </a:stretch>
          </p:blipFill>
          <p:spPr bwMode="auto">
            <a:xfrm>
              <a:off x="0" y="1752600"/>
              <a:ext cx="9144000" cy="1600200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76962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668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38600" y="2209800"/>
              <a:ext cx="9906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4343400" y="1295400"/>
              <a:ext cx="685800" cy="2057400"/>
            </a:xfrm>
            <a:prstGeom prst="rect">
              <a:avLst/>
            </a:prstGeom>
            <a:noFill/>
          </p:spPr>
        </p:pic>
        <p:pic>
          <p:nvPicPr>
            <p:cNvPr id="18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3962400" y="1282521"/>
              <a:ext cx="685800" cy="2057400"/>
            </a:xfrm>
            <a:prstGeom prst="rect">
              <a:avLst/>
            </a:prstGeom>
            <a:noFill/>
          </p:spPr>
        </p:pic>
        <p:grpSp>
          <p:nvGrpSpPr>
            <p:cNvPr id="3" name="Group 19"/>
            <p:cNvGrpSpPr/>
            <p:nvPr/>
          </p:nvGrpSpPr>
          <p:grpSpPr>
            <a:xfrm>
              <a:off x="3886200" y="1905000"/>
              <a:ext cx="1316038" cy="1133475"/>
              <a:chOff x="4572000" y="4572000"/>
              <a:chExt cx="1011238" cy="1133475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 flipH="1">
                <a:off x="50292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>
                <a:off x="45720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Pie 20"/>
            <p:cNvSpPr/>
            <p:nvPr/>
          </p:nvSpPr>
          <p:spPr>
            <a:xfrm rot="5876635">
              <a:off x="4749172" y="2789891"/>
              <a:ext cx="384254" cy="510081"/>
            </a:xfrm>
            <a:prstGeom prst="pie">
              <a:avLst>
                <a:gd name="adj1" fmla="val 0"/>
                <a:gd name="adj2" fmla="val 17998613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05400" y="30480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+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57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67200" y="4064913"/>
            <a:ext cx="532646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AC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-1524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H="1">
            <a:off x="78486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0800000" flipH="1">
            <a:off x="3657600" y="5284113"/>
            <a:ext cx="304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44725" y="4369713"/>
            <a:ext cx="182614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b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1169" y="4413924"/>
            <a:ext cx="191148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23927" y="3150513"/>
            <a:ext cx="2109873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Inhibitory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86400" y="31505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0" y="2514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3836313"/>
            <a:ext cx="685800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G</a:t>
            </a:r>
            <a:r>
              <a:rPr lang="en-US" sz="2400" baseline="-25000" dirty="0" smtClean="0">
                <a:latin typeface="Cooper Black" pitchFamily="18" charset="0"/>
              </a:rPr>
              <a:t>s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4600" y="3836313"/>
            <a:ext cx="609600" cy="461665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oper Black" pitchFamily="18" charset="0"/>
              </a:rPr>
              <a:t>G</a:t>
            </a:r>
            <a:r>
              <a:rPr lang="en-US" sz="2400" baseline="-25000" dirty="0" err="1" smtClean="0">
                <a:latin typeface="Cooper Black" pitchFamily="18" charset="0"/>
              </a:rPr>
              <a:t>i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5436513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436513"/>
            <a:ext cx="1447800" cy="430887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oper Black" pitchFamily="18" charset="0"/>
                <a:sym typeface="Wingdings 3"/>
              </a:rPr>
              <a:t>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8077200" y="25908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990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 </a:t>
            </a:r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81001" y="457200"/>
            <a:ext cx="2971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CHOLINERGIC RECEPTORS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2680434"/>
            <a:ext cx="9144000" cy="2429431"/>
            <a:chOff x="0" y="4204434"/>
            <a:chExt cx="9144000" cy="2429431"/>
          </a:xfrm>
        </p:grpSpPr>
        <p:grpSp>
          <p:nvGrpSpPr>
            <p:cNvPr id="3" name="Group 88"/>
            <p:cNvGrpSpPr/>
            <p:nvPr/>
          </p:nvGrpSpPr>
          <p:grpSpPr>
            <a:xfrm>
              <a:off x="0" y="4204434"/>
              <a:ext cx="9144000" cy="2429431"/>
              <a:chOff x="0" y="4204434"/>
              <a:chExt cx="9144000" cy="2429431"/>
            </a:xfrm>
          </p:grpSpPr>
          <p:grpSp>
            <p:nvGrpSpPr>
              <p:cNvPr id="4" name="Group 53"/>
              <p:cNvGrpSpPr/>
              <p:nvPr/>
            </p:nvGrpSpPr>
            <p:grpSpPr>
              <a:xfrm>
                <a:off x="0" y="4204434"/>
                <a:ext cx="9144000" cy="2146479"/>
                <a:chOff x="0" y="1282521"/>
                <a:chExt cx="9144000" cy="214647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0" y="2209800"/>
                  <a:ext cx="9144000" cy="609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t="19048" b="14286"/>
                <a:stretch>
                  <a:fillRect/>
                </a:stretch>
              </p:blipFill>
              <p:spPr bwMode="auto">
                <a:xfrm>
                  <a:off x="0" y="1752600"/>
                  <a:ext cx="9144000" cy="16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7696200" y="18288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066800" y="1828800"/>
                  <a:ext cx="304800" cy="381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038600" y="2209800"/>
                  <a:ext cx="990600" cy="5334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4343400" y="1295400"/>
                  <a:ext cx="685800" cy="2057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3962400" y="1282521"/>
                  <a:ext cx="685800" cy="20574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" name="Group 61"/>
                <p:cNvGrpSpPr/>
                <p:nvPr/>
              </p:nvGrpSpPr>
              <p:grpSpPr>
                <a:xfrm>
                  <a:off x="3657598" y="1905000"/>
                  <a:ext cx="1676400" cy="1133475"/>
                  <a:chOff x="4396345" y="4572000"/>
                  <a:chExt cx="1288139" cy="1133475"/>
                </a:xfrm>
              </p:grpSpPr>
              <p:pic>
                <p:nvPicPr>
                  <p:cNvPr id="3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130446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6345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30" name="Pie 29"/>
                <p:cNvSpPr/>
                <p:nvPr/>
              </p:nvSpPr>
              <p:spPr>
                <a:xfrm rot="5876635">
                  <a:off x="4749172" y="2789891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105400" y="30480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607158" y="3021687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ie 32"/>
                <p:cNvSpPr/>
                <p:nvPr/>
              </p:nvSpPr>
              <p:spPr>
                <a:xfrm rot="15723365" flipH="1">
                  <a:off x="3872127" y="2763576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733800" y="4876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oper Black" pitchFamily="18" charset="0"/>
                  </a:rPr>
                  <a:t>PLC</a:t>
                </a:r>
                <a:endParaRPr lang="en-US" dirty="0">
                  <a:latin typeface="Cooper Black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43600" y="4674513"/>
                <a:ext cx="6858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4674513"/>
                <a:ext cx="6096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8237" y="4419600"/>
                <a:ext cx="76200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0" y="61722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Bronchi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34200" y="6172200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Blood Vessel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6482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oper Black" pitchFamily="18" charset="0"/>
                </a:rPr>
                <a:t>PLC</a:t>
              </a:r>
              <a:endParaRPr lang="en-US" dirty="0">
                <a:latin typeface="Cooper Black" pitchFamily="18" charset="0"/>
              </a:endParaRPr>
            </a:p>
          </p:txBody>
        </p:sp>
      </p:grpSp>
      <p:sp>
        <p:nvSpPr>
          <p:cNvPr id="37" name="Arc 36"/>
          <p:cNvSpPr/>
          <p:nvPr/>
        </p:nvSpPr>
        <p:spPr>
          <a:xfrm>
            <a:off x="-1524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H="1">
            <a:off x="78486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10400" y="3696792"/>
            <a:ext cx="1961178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Symbol" pitchFamily="18" charset="2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414" y="3728124"/>
            <a:ext cx="184255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M</a:t>
            </a:r>
            <a:r>
              <a:rPr lang="en-US" sz="2000" b="1" baseline="-25000" dirty="0" smtClean="0">
                <a:latin typeface="Arial Narrow" pitchFamily="34" charset="0"/>
              </a:rPr>
              <a:t>3</a:t>
            </a:r>
            <a:r>
              <a:rPr lang="en-US" sz="2000" b="1" dirty="0" smtClean="0">
                <a:latin typeface="Arial Narrow" pitchFamily="34" charset="0"/>
              </a:rPr>
              <a:t> Ach receptor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478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864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0" y="4750713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8001000" y="2006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Diamond 44"/>
          <p:cNvSpPr/>
          <p:nvPr/>
        </p:nvSpPr>
        <p:spPr>
          <a:xfrm>
            <a:off x="-76200" y="2057400"/>
            <a:ext cx="1143000" cy="6096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Ach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0" y="4724400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67938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5410200"/>
            <a:ext cx="5257800" cy="1255728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sz="2800" dirty="0" smtClean="0">
                <a:sym typeface="Symbol" pitchFamily="18" charset="2"/>
              </a:rPr>
              <a:t>They are involved mainly in events controlling cell growth &amp; differentiation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1295400"/>
            <a:ext cx="5257800" cy="1643527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sz="2800" dirty="0" smtClean="0"/>
              <a:t>The receptors have a large </a:t>
            </a:r>
            <a:r>
              <a:rPr lang="en-US" sz="2800" b="1" dirty="0" smtClean="0">
                <a:solidFill>
                  <a:srgbClr val="9900CC"/>
                </a:solidFill>
              </a:rPr>
              <a:t>extracellular </a:t>
            </a:r>
            <a:r>
              <a:rPr lang="en-US" sz="2800" b="1" dirty="0" err="1" smtClean="0">
                <a:solidFill>
                  <a:srgbClr val="9900CC"/>
                </a:solidFill>
              </a:rPr>
              <a:t>ligand</a:t>
            </a:r>
            <a:r>
              <a:rPr lang="en-US" sz="2800" b="1" dirty="0" smtClean="0">
                <a:solidFill>
                  <a:srgbClr val="9900CC"/>
                </a:solidFill>
              </a:rPr>
              <a:t>- binding</a:t>
            </a:r>
            <a:r>
              <a:rPr lang="en-US" sz="2800" dirty="0" smtClean="0"/>
              <a:t> domain connected via a single </a:t>
            </a:r>
            <a:r>
              <a:rPr lang="en-US" sz="2800" dirty="0" smtClean="0">
                <a:sym typeface="Symbol" pitchFamily="18" charset="2"/>
              </a:rPr>
              <a:t>-helix to the </a:t>
            </a:r>
            <a:r>
              <a:rPr lang="en-US" sz="2800" b="1" dirty="0" smtClean="0">
                <a:solidFill>
                  <a:srgbClr val="333300"/>
                </a:solidFill>
                <a:sym typeface="Symbol" pitchFamily="18" charset="2"/>
              </a:rPr>
              <a:t>intracellular domain</a:t>
            </a:r>
            <a:endParaRPr lang="en-US" sz="2800" b="1" dirty="0">
              <a:solidFill>
                <a:srgbClr val="333300"/>
              </a:solidFill>
              <a:sym typeface="Symbol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4267200"/>
            <a:ext cx="52578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/>
              <a:t>Receptors for various </a:t>
            </a:r>
            <a:r>
              <a:rPr lang="en-US" sz="2800" b="1" dirty="0" smtClean="0">
                <a:solidFill>
                  <a:srgbClr val="FF3300"/>
                </a:solidFill>
              </a:rPr>
              <a:t>hormones </a:t>
            </a:r>
            <a:r>
              <a:rPr lang="en-US" sz="2800" b="1" dirty="0" err="1" smtClean="0">
                <a:solidFill>
                  <a:srgbClr val="FF3300"/>
                </a:solidFill>
              </a:rPr>
              <a:t>e.g</a:t>
            </a:r>
            <a:r>
              <a:rPr lang="en-US" sz="2800" b="1" dirty="0" smtClean="0">
                <a:solidFill>
                  <a:srgbClr val="FF3300"/>
                </a:solidFill>
              </a:rPr>
              <a:t> insulin , growth factors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304800"/>
            <a:ext cx="63246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lgerian" pitchFamily="82" charset="0"/>
              </a:rPr>
              <a:t>Enzyme- linked receptors</a:t>
            </a:r>
            <a:endParaRPr lang="en-US" sz="32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Algerian" pitchFamily="82" charset="0"/>
            </a:endParaRP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752600"/>
            <a:ext cx="3352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" y="3124200"/>
            <a:ext cx="52578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/>
              <a:t>Some have intrinsic tyrosine </a:t>
            </a:r>
            <a:r>
              <a:rPr lang="en-US" sz="2800" dirty="0" err="1" smtClean="0"/>
              <a:t>kinase</a:t>
            </a:r>
            <a:r>
              <a:rPr lang="en-US" sz="2800" dirty="0" smtClean="0"/>
              <a:t> activity</a:t>
            </a:r>
            <a:endParaRPr lang="en-US" sz="28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89442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304800"/>
            <a:ext cx="63246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lgerian" pitchFamily="82" charset="0"/>
              </a:rPr>
              <a:t>Enzyme- linked receptors</a:t>
            </a:r>
            <a:endParaRPr lang="en-US" sz="32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600200"/>
            <a:ext cx="4267200" cy="3194721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sz="2800" b="1" dirty="0" smtClean="0">
                <a:solidFill>
                  <a:srgbClr val="333399"/>
                </a:solidFill>
              </a:rPr>
              <a:t>Signal transduction</a:t>
            </a:r>
            <a:r>
              <a:rPr lang="en-US" sz="2800" dirty="0" smtClean="0"/>
              <a:t> involves </a:t>
            </a:r>
            <a:r>
              <a:rPr lang="en-US" sz="2800" b="1" dirty="0" err="1" smtClean="0">
                <a:solidFill>
                  <a:srgbClr val="009900"/>
                </a:solidFill>
              </a:rPr>
              <a:t>autophosphorylation</a:t>
            </a:r>
            <a:r>
              <a:rPr lang="en-US" sz="2800" dirty="0" smtClean="0"/>
              <a:t> of tyrosine residue which acts as acceptor of SH2 domain of various proteins , thereby allowing control of various cell functions.</a:t>
            </a:r>
            <a:endParaRPr lang="en-US" sz="2800" dirty="0"/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1336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28600" y="5105400"/>
            <a:ext cx="4114800" cy="137473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This usually require many intracellular signaling steps that take time to process (</a:t>
            </a:r>
            <a:r>
              <a:rPr lang="en-US" sz="2800" b="1" dirty="0" err="1" smtClean="0">
                <a:latin typeface="Arial Narrow" pitchFamily="34" charset="0"/>
              </a:rPr>
              <a:t>miutes</a:t>
            </a:r>
            <a:r>
              <a:rPr lang="en-US" sz="2800" b="1" dirty="0" smtClean="0">
                <a:latin typeface="Arial Narrow" pitchFamily="34" charset="0"/>
              </a:rPr>
              <a:t> to hours).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90466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4419600"/>
            <a:ext cx="4419600" cy="203132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sz="2800" dirty="0" smtClean="0"/>
              <a:t>DNA- binding  domain recognizes specific base sequences(response element) , thus </a:t>
            </a:r>
            <a:r>
              <a:rPr lang="en-US" sz="2800" b="1" dirty="0" smtClean="0">
                <a:solidFill>
                  <a:srgbClr val="FF3300"/>
                </a:solidFill>
              </a:rPr>
              <a:t>promoting or repressing</a:t>
            </a:r>
            <a:r>
              <a:rPr lang="en-US" sz="2800" dirty="0" smtClean="0"/>
              <a:t> particular genes.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2286000"/>
            <a:ext cx="5257800" cy="1643527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sz="2800" dirty="0" smtClean="0"/>
              <a:t>Receptors consist of a conserved DNA- binding domain attached to variable </a:t>
            </a:r>
            <a:r>
              <a:rPr lang="en-US" sz="2800" b="1" dirty="0" err="1" smtClean="0">
                <a:solidFill>
                  <a:srgbClr val="333399"/>
                </a:solidFill>
              </a:rPr>
              <a:t>ligand</a:t>
            </a:r>
            <a:r>
              <a:rPr lang="en-US" sz="2800" b="1" dirty="0" smtClean="0">
                <a:solidFill>
                  <a:srgbClr val="333399"/>
                </a:solidFill>
              </a:rPr>
              <a:t> –binding &amp; transcription</a:t>
            </a:r>
            <a:r>
              <a:rPr lang="en-US" sz="2800" dirty="0" smtClean="0"/>
              <a:t> control domains.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1219200"/>
            <a:ext cx="5257800" cy="867930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sz="2800" dirty="0" smtClean="0"/>
              <a:t>Receptors are </a:t>
            </a:r>
            <a:r>
              <a:rPr lang="en-US" sz="2800" dirty="0" smtClean="0">
                <a:solidFill>
                  <a:srgbClr val="009900"/>
                </a:solidFill>
              </a:rPr>
              <a:t>intracellular proteins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" y="228600"/>
            <a:ext cx="63246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Nuclear </a:t>
            </a:r>
            <a:r>
              <a:rPr lang="en-US" sz="3200" dirty="0" err="1" smtClean="0">
                <a:latin typeface="Algerian" pitchFamily="82" charset="0"/>
              </a:rPr>
              <a:t>receptpors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114800"/>
            <a:ext cx="40290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1143000"/>
            <a:ext cx="3162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66914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228600"/>
            <a:ext cx="63246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Nuclear </a:t>
            </a:r>
            <a:r>
              <a:rPr lang="en-US" sz="3200" dirty="0" err="1" smtClean="0">
                <a:latin typeface="Algerian" pitchFamily="82" charset="0"/>
              </a:rPr>
              <a:t>receptpors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486400"/>
            <a:ext cx="50292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 smtClean="0"/>
              <a:t>ligands</a:t>
            </a:r>
            <a:r>
              <a:rPr lang="en-US" sz="2800" dirty="0" smtClean="0"/>
              <a:t> include </a:t>
            </a:r>
            <a:r>
              <a:rPr lang="en-US" sz="2800" b="1" dirty="0" smtClean="0">
                <a:solidFill>
                  <a:srgbClr val="FF33CC"/>
                </a:solidFill>
              </a:rPr>
              <a:t>steroid hormones , vitamin D &amp; thyroid hormone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2590800"/>
            <a:ext cx="5029200" cy="1255728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sz="2800" dirty="0" smtClean="0"/>
              <a:t>Effects are produced as a result of </a:t>
            </a:r>
            <a:r>
              <a:rPr lang="en-US" sz="2800" b="1" dirty="0" smtClean="0">
                <a:solidFill>
                  <a:srgbClr val="333300"/>
                </a:solidFill>
              </a:rPr>
              <a:t>protein synthesis</a:t>
            </a:r>
            <a:r>
              <a:rPr lang="en-US" sz="2800" dirty="0" smtClean="0"/>
              <a:t> , thus they are slow in onset(hours &amp; days).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038600"/>
            <a:ext cx="5029200" cy="1255728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sz="2800" dirty="0" smtClean="0"/>
              <a:t>Pattern of gene activation depends on both </a:t>
            </a:r>
            <a:r>
              <a:rPr lang="en-US" sz="2800" b="1" dirty="0" smtClean="0">
                <a:solidFill>
                  <a:srgbClr val="9900CC"/>
                </a:solidFill>
              </a:rPr>
              <a:t>cell type &amp; nature of </a:t>
            </a:r>
            <a:r>
              <a:rPr lang="en-US" sz="2800" b="1" dirty="0" err="1" smtClean="0">
                <a:solidFill>
                  <a:srgbClr val="9900CC"/>
                </a:solidFill>
              </a:rPr>
              <a:t>ligands</a:t>
            </a:r>
            <a:endParaRPr lang="en-US" sz="2800" b="1" dirty="0">
              <a:solidFill>
                <a:srgbClr val="9900CC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295400"/>
            <a:ext cx="3200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295400"/>
            <a:ext cx="31051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" y="1219200"/>
            <a:ext cx="5105400" cy="1261884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They react as TRANSCRIPTION  FACTORS expressing or </a:t>
            </a:r>
            <a:r>
              <a:rPr lang="en-US" sz="2800" b="1" dirty="0" err="1" smtClean="0">
                <a:latin typeface="Arial Narrow" pitchFamily="34" charset="0"/>
              </a:rPr>
              <a:t>epressing</a:t>
            </a: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800" b="1" dirty="0" smtClean="0">
                <a:latin typeface="Arial Narrow" pitchFamily="34" charset="0"/>
              </a:rPr>
              <a:t>target genes.</a:t>
            </a:r>
            <a:endParaRPr lang="en-US" sz="28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054600" y="17604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883400" y="20574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7416800" y="29718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6324600" y="12192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76961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47800" y="304800"/>
            <a:ext cx="63246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synopsis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7526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905000"/>
            <a:ext cx="5867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Classify receptors into their main families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85800"/>
            <a:ext cx="6019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638800"/>
            <a:ext cx="61722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Identify the nature &amp; time frame of their response 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038600"/>
            <a:ext cx="6248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Recognize their different  transduction mechanism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47458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5105400"/>
            <a:ext cx="45720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Nuclear Receptors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" y="4114800"/>
            <a:ext cx="45720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Enzyme-Linked Receptors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3200400"/>
            <a:ext cx="46482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G-Protein Coupled  Receptors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2057400"/>
            <a:ext cx="45720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Channel-Linked Receptor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304800"/>
            <a:ext cx="63246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Classification of receptors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42338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5715000"/>
            <a:ext cx="42672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sz="2800" dirty="0" smtClean="0"/>
              <a:t>e.g. </a:t>
            </a:r>
            <a:r>
              <a:rPr lang="en-US" sz="2800" b="1" dirty="0" smtClean="0">
                <a:solidFill>
                  <a:srgbClr val="333399"/>
                </a:solidFill>
              </a:rPr>
              <a:t>nicotinic Ach 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2286000"/>
            <a:ext cx="5105400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9900"/>
                </a:solidFill>
              </a:rPr>
              <a:t>Involved in  fast synaptic</a:t>
            </a:r>
            <a:r>
              <a:rPr lang="en-US" sz="2800" dirty="0" smtClean="0"/>
              <a:t> </a:t>
            </a:r>
            <a:r>
              <a:rPr lang="en-US" sz="2800" dirty="0" err="1" smtClean="0"/>
              <a:t>neurotransmittion</a:t>
            </a:r>
            <a:r>
              <a:rPr lang="en-US" sz="2800" dirty="0" smtClean="0"/>
              <a:t>, </a:t>
            </a:r>
            <a:r>
              <a:rPr lang="en-US" sz="2800" dirty="0" err="1" smtClean="0"/>
              <a:t>ligand</a:t>
            </a:r>
            <a:r>
              <a:rPr lang="en-US" sz="2800" dirty="0" smtClean="0"/>
              <a:t> binding &amp; opening occur in </a:t>
            </a:r>
            <a:r>
              <a:rPr lang="en-US" sz="2800" dirty="0" err="1" smtClean="0"/>
              <a:t>milli</a:t>
            </a:r>
            <a:r>
              <a:rPr lang="en-US" sz="2800" dirty="0" smtClean="0"/>
              <a:t> seconds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" y="3962400"/>
            <a:ext cx="51054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/>
              <a:t>Membrane receptors coupled</a:t>
            </a:r>
          </a:p>
          <a:p>
            <a:pPr>
              <a:defRPr/>
            </a:pPr>
            <a:r>
              <a:rPr lang="en-US" sz="2800" dirty="0" smtClean="0"/>
              <a:t> directly to ion channels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1219200"/>
            <a:ext cx="42672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9900CC"/>
                </a:solidFill>
              </a:rPr>
              <a:t>Ionotropic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" y="228600"/>
            <a:ext cx="63246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Channel- linked receptors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752600"/>
            <a:ext cx="350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828800"/>
            <a:ext cx="358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905000"/>
            <a:ext cx="3581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5562600" y="1524000"/>
            <a:ext cx="33528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94562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-228600" y="45720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495800"/>
            <a:ext cx="4724400" cy="203132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sz="2800" dirty="0" smtClean="0">
                <a:sym typeface="Symbol" pitchFamily="18" charset="2"/>
              </a:rPr>
              <a:t>When the </a:t>
            </a:r>
            <a:r>
              <a:rPr lang="en-US" sz="2800" dirty="0" err="1" smtClean="0">
                <a:sym typeface="Symbol" pitchFamily="18" charset="2"/>
              </a:rPr>
              <a:t>trimer</a:t>
            </a:r>
            <a:r>
              <a:rPr lang="en-US" sz="2800" dirty="0" smtClean="0">
                <a:sym typeface="Symbol" pitchFamily="18" charset="2"/>
              </a:rPr>
              <a:t> binds to agonist- occupied receptor , </a:t>
            </a:r>
            <a:r>
              <a:rPr lang="en-US" sz="2800" b="1" dirty="0" smtClean="0">
                <a:solidFill>
                  <a:srgbClr val="9900CC"/>
                </a:solidFill>
                <a:sym typeface="Symbol" pitchFamily="18" charset="2"/>
              </a:rPr>
              <a:t>the -subunit dissociates</a:t>
            </a:r>
            <a:r>
              <a:rPr lang="en-US" sz="2800" dirty="0" smtClean="0">
                <a:sym typeface="Symbol" pitchFamily="18" charset="2"/>
              </a:rPr>
              <a:t> &amp; is then free to activate an </a:t>
            </a:r>
            <a:r>
              <a:rPr lang="en-US" sz="2800" dirty="0" err="1" smtClean="0">
                <a:sym typeface="Symbol" pitchFamily="18" charset="2"/>
              </a:rPr>
              <a:t>effector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304800"/>
            <a:ext cx="76962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Algerian" pitchFamily="82" charset="0"/>
              </a:rPr>
              <a:t>G-Protein Coupled  Receptors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819400"/>
            <a:ext cx="4648200" cy="1255728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G- protein comprises 3 subunits </a:t>
            </a:r>
            <a:r>
              <a:rPr lang="en-US" sz="2800" b="1" dirty="0" smtClean="0">
                <a:solidFill>
                  <a:schemeClr val="accent2"/>
                </a:solidFill>
              </a:rPr>
              <a:t>[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</a:t>
            </a:r>
            <a:r>
              <a:rPr lang="en-US" sz="2800" dirty="0" smtClean="0">
                <a:sym typeface="Symbol" pitchFamily="18" charset="2"/>
              </a:rPr>
              <a:t>], the - subunit possesses</a:t>
            </a:r>
            <a:r>
              <a:rPr lang="en-US" sz="2800" b="1" dirty="0" smtClean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sym typeface="Symbol" pitchFamily="18" charset="2"/>
              </a:rPr>
              <a:t>GTPase</a:t>
            </a:r>
            <a:r>
              <a:rPr lang="en-US" sz="2800" dirty="0" smtClean="0">
                <a:sym typeface="Symbol" pitchFamily="18" charset="2"/>
              </a:rPr>
              <a:t> activity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143000"/>
            <a:ext cx="4800600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/>
              <a:t>Membrane receptors, coupled to intracellular </a:t>
            </a:r>
            <a:r>
              <a:rPr lang="en-US" sz="2800" dirty="0" err="1" smtClean="0"/>
              <a:t>effector</a:t>
            </a:r>
            <a:r>
              <a:rPr lang="en-US" sz="2800" dirty="0" smtClean="0"/>
              <a:t> system via G </a:t>
            </a:r>
            <a:r>
              <a:rPr lang="en-US" sz="2800" dirty="0" err="1" smtClean="0"/>
              <a:t>protein</a:t>
            </a:r>
            <a:r>
              <a:rPr lang="en-US" sz="2800" b="1" dirty="0" err="1" smtClean="0">
                <a:solidFill>
                  <a:srgbClr val="FFFF00"/>
                </a:solidFill>
              </a:rPr>
              <a:t>G</a:t>
            </a:r>
            <a:r>
              <a:rPr lang="en-US" sz="2800" b="1" dirty="0" smtClean="0">
                <a:solidFill>
                  <a:srgbClr val="FFFF00"/>
                </a:solidFill>
              </a:rPr>
              <a:t> protein</a:t>
            </a:r>
            <a:endParaRPr lang="en-US" sz="2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9050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49506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-304800"/>
            <a:ext cx="9144000" cy="71628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3276600"/>
            <a:ext cx="6248400" cy="1255728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Receptors for many hormones &amp; slow transmitters(seconds) e.g.</a:t>
            </a:r>
            <a:r>
              <a:rPr lang="en-US" sz="2800" b="1" dirty="0" smtClean="0">
                <a:solidFill>
                  <a:srgbClr val="9900CC"/>
                </a:solidFill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</a:rPr>
              <a:t>mAch</a:t>
            </a:r>
            <a:r>
              <a:rPr lang="en-US" sz="2800" b="1" dirty="0" smtClean="0">
                <a:solidFill>
                  <a:srgbClr val="9900CC"/>
                </a:solidFill>
              </a:rPr>
              <a:t> </a:t>
            </a:r>
            <a:r>
              <a:rPr lang="en-US" sz="2800" dirty="0" smtClean="0"/>
              <a:t>&amp; </a:t>
            </a:r>
            <a:r>
              <a:rPr lang="en-US" sz="2800" b="1" dirty="0" smtClean="0">
                <a:solidFill>
                  <a:schemeClr val="accent2"/>
                </a:solidFill>
              </a:rPr>
              <a:t>adrenergic</a:t>
            </a:r>
            <a:r>
              <a:rPr lang="en-US" sz="2800" dirty="0" smtClean="0"/>
              <a:t> receptors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" y="304800"/>
            <a:ext cx="76962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Algerian" pitchFamily="82" charset="0"/>
              </a:rPr>
              <a:t>G-Protein Coupled  Receptors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953000"/>
            <a:ext cx="5791200" cy="1255728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There are several types of G- proteins ,which interact with receptors &amp; control different effectors.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1600200"/>
            <a:ext cx="7162800" cy="1255728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sz="2800" dirty="0" smtClean="0"/>
              <a:t>Activation of the </a:t>
            </a:r>
            <a:r>
              <a:rPr lang="en-US" sz="2800" dirty="0" err="1" smtClean="0"/>
              <a:t>effector</a:t>
            </a:r>
            <a:r>
              <a:rPr lang="en-US" sz="2800" dirty="0" smtClean="0"/>
              <a:t> is terminated when the bound GTP molecule is </a:t>
            </a:r>
            <a:r>
              <a:rPr lang="en-US" sz="2800" b="1" dirty="0" err="1" smtClean="0">
                <a:solidFill>
                  <a:srgbClr val="009900"/>
                </a:solidFill>
              </a:rPr>
              <a:t>hydrolysed</a:t>
            </a:r>
            <a:r>
              <a:rPr lang="en-US" sz="2800" dirty="0" smtClean="0"/>
              <a:t> , which allows the </a:t>
            </a:r>
            <a:r>
              <a:rPr lang="en-US" sz="2800" dirty="0" smtClean="0">
                <a:sym typeface="Symbol" pitchFamily="18" charset="2"/>
              </a:rPr>
              <a:t>-subunit to recombine with </a:t>
            </a:r>
            <a:r>
              <a:rPr lang="en-US" sz="2800" b="1" dirty="0" smtClean="0">
                <a:solidFill>
                  <a:srgbClr val="FF33CC"/>
                </a:solidFill>
                <a:sym typeface="Symbol" pitchFamily="18" charset="2"/>
              </a:rPr>
              <a:t></a:t>
            </a:r>
            <a:r>
              <a:rPr lang="en-US" sz="2800" b="1" dirty="0" smtClean="0">
                <a:solidFill>
                  <a:srgbClr val="FF33CC"/>
                </a:solidFill>
              </a:rPr>
              <a:t> .</a:t>
            </a:r>
            <a:endParaRPr lang="en-US" sz="28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69986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3657600"/>
            <a:ext cx="4267200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sz="2800" dirty="0" smtClean="0"/>
              <a:t>e.g. K+, Ca++thus affecting membrane excitability, transmitter release 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" y="2057400"/>
            <a:ext cx="42672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1-Ion </a:t>
            </a:r>
            <a:r>
              <a:rPr lang="en-US" sz="2800" b="1" dirty="0" smtClean="0">
                <a:solidFill>
                  <a:srgbClr val="FF3300"/>
                </a:solidFill>
              </a:rPr>
              <a:t>channels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" y="304800"/>
            <a:ext cx="63246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itchFamily="82" charset="0"/>
              </a:rPr>
              <a:t>Effectors for G-proteins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905000"/>
            <a:ext cx="342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71010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676400"/>
            <a:ext cx="2895600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33CC"/>
                </a:solidFill>
              </a:rPr>
              <a:t>2-Adenylate </a:t>
            </a:r>
            <a:r>
              <a:rPr lang="en-US" sz="3200" b="1" dirty="0" err="1" smtClean="0">
                <a:solidFill>
                  <a:srgbClr val="FF33CC"/>
                </a:solidFill>
              </a:rPr>
              <a:t>cyclase</a:t>
            </a:r>
            <a:r>
              <a:rPr lang="en-US" sz="3200" b="1" dirty="0" smtClean="0">
                <a:solidFill>
                  <a:srgbClr val="FF33CC"/>
                </a:solidFill>
              </a:rPr>
              <a:t>/</a:t>
            </a:r>
            <a:r>
              <a:rPr lang="en-US" sz="3200" b="1" dirty="0" err="1" smtClean="0">
                <a:solidFill>
                  <a:srgbClr val="FF33CC"/>
                </a:solidFill>
              </a:rPr>
              <a:t>cAMP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228600"/>
            <a:ext cx="63246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itchFamily="82" charset="0"/>
              </a:rPr>
              <a:t>Effectors </a:t>
            </a:r>
            <a:r>
              <a:rPr lang="en-US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itchFamily="82" charset="0"/>
              </a:rPr>
              <a:t>for G-proteins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676400"/>
            <a:ext cx="5257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72034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1905000"/>
            <a:ext cx="29718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3-Phospholipase C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28600"/>
            <a:ext cx="63246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90DFF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itchFamily="82" charset="0"/>
              </a:rPr>
              <a:t>effectors </a:t>
            </a:r>
            <a:r>
              <a:rPr lang="en-US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itchFamily="82" charset="0"/>
              </a:rPr>
              <a:t>for G-proteins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600200"/>
            <a:ext cx="5562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4749</TotalTime>
  <Words>567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142</cp:revision>
  <dcterms:created xsi:type="dcterms:W3CDTF">2010-10-20T01:36:34Z</dcterms:created>
  <dcterms:modified xsi:type="dcterms:W3CDTF">2015-10-22T04:25:25Z</dcterms:modified>
</cp:coreProperties>
</file>