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394" r:id="rId2"/>
    <p:sldId id="350" r:id="rId3"/>
    <p:sldId id="385" r:id="rId4"/>
    <p:sldId id="355" r:id="rId5"/>
    <p:sldId id="393" r:id="rId6"/>
    <p:sldId id="356" r:id="rId7"/>
    <p:sldId id="353" r:id="rId8"/>
    <p:sldId id="375" r:id="rId9"/>
    <p:sldId id="354" r:id="rId10"/>
    <p:sldId id="359" r:id="rId11"/>
    <p:sldId id="360" r:id="rId12"/>
    <p:sldId id="368" r:id="rId13"/>
    <p:sldId id="272" r:id="rId14"/>
    <p:sldId id="377" r:id="rId15"/>
    <p:sldId id="378" r:id="rId16"/>
    <p:sldId id="381" r:id="rId17"/>
    <p:sldId id="379" r:id="rId18"/>
    <p:sldId id="386" r:id="rId19"/>
    <p:sldId id="387" r:id="rId20"/>
    <p:sldId id="382" r:id="rId21"/>
    <p:sldId id="391" r:id="rId22"/>
    <p:sldId id="389" r:id="rId23"/>
    <p:sldId id="392" r:id="rId2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00"/>
    <a:srgbClr val="00FF00"/>
    <a:srgbClr val="CC0066"/>
    <a:srgbClr val="FFE5E5"/>
    <a:srgbClr val="0099FF"/>
    <a:srgbClr val="00FFFF"/>
    <a:srgbClr val="CCFFFF"/>
    <a:srgbClr val="CCFF33"/>
    <a:srgbClr val="00A2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04" autoAdjust="0"/>
    <p:restoredTop sz="94667" autoAdjust="0"/>
  </p:normalViewPr>
  <p:slideViewPr>
    <p:cSldViewPr>
      <p:cViewPr>
        <p:scale>
          <a:sx n="70" d="100"/>
          <a:sy n="70" d="100"/>
        </p:scale>
        <p:origin x="-122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3DBF619-4120-49FB-BBB9-0C2396D64222}" type="datetimeFigureOut">
              <a:rPr lang="en-US" smtClean="0"/>
              <a:pPr/>
              <a:t>10/24/2015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35942A2-A0F5-4976-AF5E-32201624EC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8508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942A2-A0F5-4976-AF5E-32201624EC9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942A2-A0F5-4976-AF5E-32201624EC9C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942A2-A0F5-4976-AF5E-32201624EC9C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942A2-A0F5-4976-AF5E-32201624EC9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942A2-A0F5-4976-AF5E-32201624EC9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942A2-A0F5-4976-AF5E-32201624EC9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942A2-A0F5-4976-AF5E-32201624EC9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942A2-A0F5-4976-AF5E-32201624EC9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942A2-A0F5-4976-AF5E-32201624EC9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942A2-A0F5-4976-AF5E-32201624EC9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942A2-A0F5-4976-AF5E-32201624EC9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2CB18-DD90-41EF-B211-96E9A4EC0C1E}" type="datetimeFigureOut">
              <a:rPr lang="en-US" smtClean="0"/>
              <a:pPr/>
              <a:t>10/24/2015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86A8D-A9B8-4360-80F3-9D2588347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2CB18-DD90-41EF-B211-96E9A4EC0C1E}" type="datetimeFigureOut">
              <a:rPr lang="en-US" smtClean="0"/>
              <a:pPr/>
              <a:t>10/24/2015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86A8D-A9B8-4360-80F3-9D2588347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2CB18-DD90-41EF-B211-96E9A4EC0C1E}" type="datetimeFigureOut">
              <a:rPr lang="en-US" smtClean="0"/>
              <a:pPr/>
              <a:t>10/24/2015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86A8D-A9B8-4360-80F3-9D2588347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2CB18-DD90-41EF-B211-96E9A4EC0C1E}" type="datetimeFigureOut">
              <a:rPr lang="en-US" smtClean="0"/>
              <a:pPr/>
              <a:t>10/24/2015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86A8D-A9B8-4360-80F3-9D2588347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2CB18-DD90-41EF-B211-96E9A4EC0C1E}" type="datetimeFigureOut">
              <a:rPr lang="en-US" smtClean="0"/>
              <a:pPr/>
              <a:t>10/24/2015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86A8D-A9B8-4360-80F3-9D2588347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2CB18-DD90-41EF-B211-96E9A4EC0C1E}" type="datetimeFigureOut">
              <a:rPr lang="en-US" smtClean="0"/>
              <a:pPr/>
              <a:t>10/24/2015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86A8D-A9B8-4360-80F3-9D2588347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2CB18-DD90-41EF-B211-96E9A4EC0C1E}" type="datetimeFigureOut">
              <a:rPr lang="en-US" smtClean="0"/>
              <a:pPr/>
              <a:t>10/24/2015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86A8D-A9B8-4360-80F3-9D2588347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2CB18-DD90-41EF-B211-96E9A4EC0C1E}" type="datetimeFigureOut">
              <a:rPr lang="en-US" smtClean="0"/>
              <a:pPr/>
              <a:t>10/24/2015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86A8D-A9B8-4360-80F3-9D2588347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2CB18-DD90-41EF-B211-96E9A4EC0C1E}" type="datetimeFigureOut">
              <a:rPr lang="en-US" smtClean="0"/>
              <a:pPr/>
              <a:t>10/24/2015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86A8D-A9B8-4360-80F3-9D2588347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2CB18-DD90-41EF-B211-96E9A4EC0C1E}" type="datetimeFigureOut">
              <a:rPr lang="en-US" smtClean="0"/>
              <a:pPr/>
              <a:t>10/24/2015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86A8D-A9B8-4360-80F3-9D2588347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2CB18-DD90-41EF-B211-96E9A4EC0C1E}" type="datetimeFigureOut">
              <a:rPr lang="en-US" smtClean="0"/>
              <a:pPr/>
              <a:t>10/24/2015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86A8D-A9B8-4360-80F3-9D2588347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62CB18-DD90-41EF-B211-96E9A4EC0C1E}" type="datetimeFigureOut">
              <a:rPr lang="en-US" smtClean="0"/>
              <a:pPr/>
              <a:t>10/24/2015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E86A8D-A9B8-4360-80F3-9D2588347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7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00FF"/>
                </a:solidFill>
              </a:rPr>
              <a:t>Autocrine /Paracrine mediators</a:t>
            </a:r>
            <a:r>
              <a:rPr lang="en-US" b="1" i="1" dirty="0" smtClean="0">
                <a:solidFill>
                  <a:srgbClr val="0000FF"/>
                </a:solidFill>
              </a:rPr>
              <a:t/>
            </a:r>
            <a:br>
              <a:rPr lang="en-US" b="1" i="1" dirty="0" smtClean="0">
                <a:solidFill>
                  <a:srgbClr val="0000FF"/>
                </a:solidFill>
              </a:rPr>
            </a:br>
            <a:r>
              <a:rPr lang="en-US" b="1" i="1" dirty="0" smtClean="0">
                <a:solidFill>
                  <a:srgbClr val="0000FF"/>
                </a:solidFill>
              </a:rPr>
              <a:t>(Autacoids)</a:t>
            </a:r>
            <a:endParaRPr lang="en-US" b="1" i="1" dirty="0">
              <a:solidFill>
                <a:srgbClr val="0000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i="1" dirty="0" err="1" smtClean="0">
                <a:solidFill>
                  <a:schemeClr val="tx1"/>
                </a:solidFill>
              </a:rPr>
              <a:t>Dr.Abdul</a:t>
            </a:r>
            <a:r>
              <a:rPr lang="en-US" b="1" i="1" dirty="0" smtClean="0">
                <a:solidFill>
                  <a:schemeClr val="tx1"/>
                </a:solidFill>
              </a:rPr>
              <a:t> latif Mahesar</a:t>
            </a:r>
          </a:p>
          <a:p>
            <a:r>
              <a:rPr lang="en-US" b="1" i="1" dirty="0" smtClean="0">
                <a:solidFill>
                  <a:schemeClr val="tx1"/>
                </a:solidFill>
              </a:rPr>
              <a:t>Medical Pharmacology </a:t>
            </a:r>
          </a:p>
          <a:p>
            <a:r>
              <a:rPr lang="en-US" b="1" i="1" dirty="0" smtClean="0">
                <a:solidFill>
                  <a:schemeClr val="tx1"/>
                </a:solidFill>
              </a:rPr>
              <a:t>College Of Medicine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accent4">
                <a:lumMod val="60000"/>
                <a:lumOff val="40000"/>
                <a:alpha val="78000"/>
              </a:schemeClr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76200" y="-76200"/>
            <a:ext cx="8915400" cy="830997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800" b="1" spc="50" dirty="0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Nitric Oxide</a:t>
            </a:r>
            <a:endParaRPr lang="en-US" sz="4800" b="1" spc="50" dirty="0">
              <a:ln w="11430">
                <a:solidFill>
                  <a:srgbClr val="CCFFFF"/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665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7" name="Picture 6" descr="http://medicalmyths.files.wordpress.com/2008/07/noendoschematic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3EFF0"/>
              </a:clrFrom>
              <a:clrTo>
                <a:srgbClr val="F3EFF0">
                  <a:alpha val="0"/>
                </a:srgbClr>
              </a:clrTo>
            </a:clrChange>
            <a:lum bright="-10000" contrast="40000"/>
          </a:blip>
          <a:srcRect l="5177" t="3252" r="5524" b="5438"/>
          <a:stretch>
            <a:fillRect/>
          </a:stretch>
        </p:blipFill>
        <p:spPr bwMode="auto">
          <a:xfrm>
            <a:off x="228600" y="145197"/>
            <a:ext cx="7391400" cy="5334000"/>
          </a:xfrm>
          <a:prstGeom prst="rect">
            <a:avLst/>
          </a:prstGeom>
          <a:noFill/>
        </p:spPr>
      </p:pic>
      <p:sp>
        <p:nvSpPr>
          <p:cNvPr id="18" name="Rectangle 17"/>
          <p:cNvSpPr/>
          <p:nvPr/>
        </p:nvSpPr>
        <p:spPr>
          <a:xfrm>
            <a:off x="6400800" y="3878997"/>
            <a:ext cx="15231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pc="50" dirty="0" smtClean="0">
                <a:ln w="11430">
                  <a:solidFill>
                    <a:srgbClr val="D60093"/>
                  </a:solidFill>
                </a:ln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lin Sans FB Demi" pitchFamily="34" charset="0"/>
              </a:rPr>
              <a:t>PARACRINE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5943600" y="221397"/>
            <a:ext cx="15231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pc="50" dirty="0" smtClean="0">
                <a:ln w="11430">
                  <a:solidFill>
                    <a:srgbClr val="D60093"/>
                  </a:solidFill>
                </a:ln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lin Sans FB Demi" pitchFamily="34" charset="0"/>
              </a:rPr>
              <a:t>PARACRINE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3657600" y="-7203"/>
            <a:ext cx="15231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pc="50" dirty="0" smtClean="0">
                <a:ln w="11430">
                  <a:solidFill>
                    <a:srgbClr val="D60093"/>
                  </a:solidFill>
                </a:ln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lin Sans FB Demi" pitchFamily="34" charset="0"/>
              </a:rPr>
              <a:t>PARACRINE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6629400" y="2126397"/>
            <a:ext cx="15167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pc="50" dirty="0" smtClean="0">
                <a:ln w="11430">
                  <a:solidFill>
                    <a:srgbClr val="D60093"/>
                  </a:solidFill>
                </a:ln>
                <a:solidFill>
                  <a:srgbClr val="0000FF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lin Sans FB Demi" pitchFamily="34" charset="0"/>
              </a:rPr>
              <a:t>AUTOCRINE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52400" y="5668010"/>
            <a:ext cx="8915400" cy="656590"/>
          </a:xfrm>
          <a:prstGeom prst="rect">
            <a:avLst/>
          </a:prstGeom>
          <a:solidFill>
            <a:srgbClr val="FFE5E5"/>
          </a:solidFill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sz="2400" b="1" dirty="0" smtClean="0">
                <a:solidFill>
                  <a:srgbClr val="D60093"/>
                </a:solidFill>
                <a:latin typeface="Berlin Sans FB Demi" pitchFamily="34" charset="0"/>
                <a:ea typeface="Times New Roman"/>
              </a:rPr>
              <a:t>Role of NO in blood vessels </a:t>
            </a:r>
          </a:p>
          <a:p>
            <a:pPr>
              <a:lnSpc>
                <a:spcPts val="2200"/>
              </a:lnSpc>
            </a:pPr>
            <a:r>
              <a:rPr lang="en-US" sz="2400" b="1" dirty="0" smtClean="0">
                <a:ea typeface="Times New Roman"/>
              </a:rPr>
              <a:t>Relaxation of VSMC (Vasodilatation) + </a:t>
            </a:r>
            <a:r>
              <a:rPr lang="en-US" sz="2400" b="1" dirty="0" err="1" smtClean="0">
                <a:ea typeface="Times New Roman"/>
              </a:rPr>
              <a:t>Cytoprotection</a:t>
            </a:r>
            <a:r>
              <a:rPr lang="en-US" sz="2400" b="1" dirty="0" smtClean="0">
                <a:ea typeface="Times New Roman"/>
              </a:rPr>
              <a:t> on ECs</a:t>
            </a:r>
            <a:endParaRPr lang="en-US" sz="2400" b="1" dirty="0">
              <a:ea typeface="Times New Roman"/>
            </a:endParaRPr>
          </a:p>
        </p:txBody>
      </p:sp>
      <p:sp>
        <p:nvSpPr>
          <p:cNvPr id="11" name="Isosceles Triangle 10"/>
          <p:cNvSpPr/>
          <p:nvPr/>
        </p:nvSpPr>
        <p:spPr>
          <a:xfrm flipV="1">
            <a:off x="4876800" y="2625072"/>
            <a:ext cx="457200" cy="457200"/>
          </a:xfrm>
          <a:prstGeom prst="triangl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-0.03007 C -0.00208 -0.03909 -0.00364 -0.04834 0.00226 -0.05782 C 0.00816 -0.0673 0.02101 -0.08048 0.03594 -0.08673 C 0.05105 -0.09297 0.07205 -0.09575 0.09271 -0.09482 C 0.11337 -0.0939 0.14514 -0.0939 0.16025 -0.08095 C 0.17535 -0.06823 0.17952 -0.02799 0.18334 -0.01712 " pathEditMode="relative" rAng="0" ptsTypes="aaaaaA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00" y="-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3" grpId="0"/>
      <p:bldP spid="24" grpId="0"/>
      <p:bldP spid="25" grpId="0" animBg="1"/>
      <p:bldP spid="11" grpId="0" animBg="1"/>
      <p:bldP spid="11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accent4">
                <a:lumMod val="60000"/>
                <a:lumOff val="40000"/>
                <a:alpha val="78000"/>
              </a:schemeClr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4" descr="http://www.mun.ca/biology/desmid/brian/BIOL2060/BIOL2060-14/141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2041" r="15918" b="76364"/>
          <a:stretch>
            <a:fillRect/>
          </a:stretch>
        </p:blipFill>
        <p:spPr bwMode="auto">
          <a:xfrm>
            <a:off x="4798968" y="-228600"/>
            <a:ext cx="3124200" cy="1676400"/>
          </a:xfrm>
          <a:prstGeom prst="rect">
            <a:avLst/>
          </a:prstGeom>
          <a:noFill/>
        </p:spPr>
      </p:pic>
      <p:sp>
        <p:nvSpPr>
          <p:cNvPr id="7" name="Freeform 6"/>
          <p:cNvSpPr/>
          <p:nvPr/>
        </p:nvSpPr>
        <p:spPr>
          <a:xfrm>
            <a:off x="76200" y="0"/>
            <a:ext cx="8915400" cy="830997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800" b="1" spc="50" dirty="0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Nitric Oxide</a:t>
            </a:r>
            <a:endParaRPr lang="en-US" sz="4800" b="1" spc="50" dirty="0">
              <a:ln w="11430">
                <a:solidFill>
                  <a:srgbClr val="CCFFFF"/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2400" y="609600"/>
            <a:ext cx="137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heavy" dirty="0" smtClean="0">
                <a:solidFill>
                  <a:srgbClr val="C00000"/>
                </a:solidFill>
                <a:uFill>
                  <a:solidFill>
                    <a:srgbClr val="6600FF"/>
                  </a:solidFill>
                </a:uFill>
                <a:latin typeface="Berlin Sans FB Demi" pitchFamily="34" charset="0"/>
              </a:rPr>
              <a:t>Action</a:t>
            </a:r>
          </a:p>
        </p:txBody>
      </p:sp>
      <p:sp>
        <p:nvSpPr>
          <p:cNvPr id="665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04800" y="2504767"/>
            <a:ext cx="3429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2400"/>
              </a:lnSpc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Activate PKG &amp;</a:t>
            </a:r>
          </a:p>
          <a:p>
            <a:pPr lvl="0">
              <a:lnSpc>
                <a:spcPts val="2400"/>
              </a:lnSpc>
              <a:buFont typeface="Wingdings 3"/>
              <a:buChar char="¤"/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Ca </a:t>
            </a:r>
          </a:p>
          <a:p>
            <a:pPr lvl="0">
              <a:lnSpc>
                <a:spcPts val="2400"/>
              </a:lnSpc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Inactivate MLCK</a:t>
            </a:r>
          </a:p>
          <a:p>
            <a:pPr lvl="0">
              <a:lnSpc>
                <a:spcPts val="2400"/>
              </a:lnSpc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Prevent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actin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myosin cross link </a:t>
            </a:r>
          </a:p>
          <a:p>
            <a:pPr lvl="0">
              <a:lnSpc>
                <a:spcPts val="2400"/>
              </a:lnSpc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No contraction</a:t>
            </a:r>
          </a:p>
          <a:p>
            <a:pPr lvl="0">
              <a:lnSpc>
                <a:spcPts val="2400"/>
              </a:lnSpc>
            </a:pPr>
            <a:r>
              <a:rPr lang="en-US" sz="2200" dirty="0" smtClean="0">
                <a:solidFill>
                  <a:srgbClr val="CC0066"/>
                </a:solidFill>
                <a:latin typeface="Bernard MT Condensed" pitchFamily="18" charset="0"/>
                <a:sym typeface="Wingdings 3"/>
              </a:rPr>
              <a:t>RELAXATION</a:t>
            </a:r>
            <a:endParaRPr lang="en-US" sz="2200" dirty="0">
              <a:solidFill>
                <a:srgbClr val="CC0066"/>
              </a:solidFill>
              <a:latin typeface="Bernard MT Condensed" pitchFamily="18" charset="0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3440574" y="1534453"/>
            <a:ext cx="1905000" cy="1113100"/>
            <a:chOff x="3796949" y="2265033"/>
            <a:chExt cx="1313179" cy="2044758"/>
          </a:xfrm>
        </p:grpSpPr>
        <p:sp>
          <p:nvSpPr>
            <p:cNvPr id="53" name="Rectangle 52"/>
            <p:cNvSpPr/>
            <p:nvPr/>
          </p:nvSpPr>
          <p:spPr>
            <a:xfrm>
              <a:off x="3796949" y="3135033"/>
              <a:ext cx="1313179" cy="1174758"/>
            </a:xfrm>
            <a:prstGeom prst="rect">
              <a:avLst/>
            </a:prstGeom>
            <a:noFill/>
            <a:ln w="38100">
              <a:solidFill>
                <a:srgbClr val="CC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849477" y="2265033"/>
              <a:ext cx="1212508" cy="621922"/>
            </a:xfrm>
            <a:prstGeom prst="rect">
              <a:avLst/>
            </a:prstGeom>
            <a:solidFill>
              <a:srgbClr val="FFE1E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Bernard MT Condensed" pitchFamily="18" charset="0"/>
                </a:rPr>
                <a:t>Endothelial Cell [EC] </a:t>
              </a:r>
              <a:endParaRPr lang="en-US" sz="1600" dirty="0">
                <a:latin typeface="Bernard MT Condensed" pitchFamily="18" charset="0"/>
              </a:endParaRPr>
            </a:p>
          </p:txBody>
        </p:sp>
      </p:grpSp>
      <p:cxnSp>
        <p:nvCxnSpPr>
          <p:cNvPr id="61" name="Straight Arrow Connector 60"/>
          <p:cNvCxnSpPr/>
          <p:nvPr/>
        </p:nvCxnSpPr>
        <p:spPr>
          <a:xfrm rot="5400000">
            <a:off x="300677" y="2356491"/>
            <a:ext cx="314636" cy="1589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304800" y="1056967"/>
            <a:ext cx="3429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lnSpc>
                <a:spcPts val="2400"/>
              </a:lnSpc>
            </a:pPr>
            <a:r>
              <a:rPr lang="en-US" sz="2200" dirty="0" smtClean="0">
                <a:latin typeface="Bernard MT Condensed" pitchFamily="18" charset="0"/>
                <a:sym typeface="Wingdings 3"/>
              </a:rPr>
              <a:t>1.Vasodilatation</a:t>
            </a:r>
          </a:p>
          <a:p>
            <a:pPr marL="457200" lvl="0" indent="-457200">
              <a:lnSpc>
                <a:spcPts val="2400"/>
              </a:lnSpc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Diffuse to VSMC</a:t>
            </a:r>
          </a:p>
          <a:p>
            <a:pPr lvl="0">
              <a:lnSpc>
                <a:spcPts val="2400"/>
              </a:lnSpc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Binds soluble GC</a:t>
            </a:r>
          </a:p>
          <a:p>
            <a:pPr lvl="0">
              <a:lnSpc>
                <a:spcPts val="2400"/>
              </a:lnSpc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Change GTP to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cGMP</a:t>
            </a:r>
            <a:endParaRPr lang="en-US" sz="2200" dirty="0">
              <a:latin typeface="Bernard MT Condensed" pitchFamily="18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452150" y="2155628"/>
            <a:ext cx="1765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Site of formation</a:t>
            </a:r>
            <a:endParaRPr lang="en-US" dirty="0"/>
          </a:p>
        </p:txBody>
      </p:sp>
      <p:grpSp>
        <p:nvGrpSpPr>
          <p:cNvPr id="68" name="Group 67"/>
          <p:cNvGrpSpPr/>
          <p:nvPr/>
        </p:nvGrpSpPr>
        <p:grpSpPr>
          <a:xfrm>
            <a:off x="6008225" y="1546028"/>
            <a:ext cx="2983375" cy="2971800"/>
            <a:chOff x="6008225" y="2590800"/>
            <a:chExt cx="2983375" cy="2971800"/>
          </a:xfrm>
        </p:grpSpPr>
        <p:pic>
          <p:nvPicPr>
            <p:cNvPr id="22" name="Picture 4" descr="http://www.mun.ca/biology/desmid/brian/BIOL2060/BIOL2060-14/1415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9649" t="51970" b="13323"/>
            <a:stretch>
              <a:fillRect/>
            </a:stretch>
          </p:blipFill>
          <p:spPr bwMode="auto">
            <a:xfrm>
              <a:off x="6033300" y="2907175"/>
              <a:ext cx="2958300" cy="2590800"/>
            </a:xfrm>
            <a:prstGeom prst="rect">
              <a:avLst/>
            </a:prstGeom>
            <a:noFill/>
          </p:spPr>
        </p:pic>
        <p:sp>
          <p:nvSpPr>
            <p:cNvPr id="23" name="TextBox 22"/>
            <p:cNvSpPr txBox="1"/>
            <p:nvPr/>
          </p:nvSpPr>
          <p:spPr>
            <a:xfrm>
              <a:off x="6047775" y="2590800"/>
              <a:ext cx="2707706" cy="338554"/>
            </a:xfrm>
            <a:prstGeom prst="rect">
              <a:avLst/>
            </a:prstGeom>
            <a:solidFill>
              <a:srgbClr val="FFE1E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Bernard MT Condensed" pitchFamily="18" charset="0"/>
                </a:rPr>
                <a:t>Vascular Smooth Muscle [ VSMC]</a:t>
              </a: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7677875" y="4839120"/>
              <a:ext cx="517963" cy="29618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kumimoji="1" lang="en-US" altLang="ja-JP" sz="1600" dirty="0" smtClean="0">
                  <a:solidFill>
                    <a:srgbClr val="7030A0"/>
                  </a:solidFill>
                  <a:latin typeface="Bernard MT Condensed" pitchFamily="18" charset="0"/>
                  <a:ea typeface="MS Gothic" pitchFamily="49" charset="-128"/>
                </a:rPr>
                <a:t>MLCK</a:t>
              </a:r>
              <a:endParaRPr lang="en-US" sz="1600" dirty="0">
                <a:solidFill>
                  <a:srgbClr val="7030A0"/>
                </a:solidFill>
                <a:latin typeface="Bernard MT Condensed" pitchFamily="18" charset="0"/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7783975" y="4676175"/>
              <a:ext cx="304800" cy="172872"/>
            </a:xfrm>
            <a:prstGeom prst="ellipse">
              <a:avLst/>
            </a:prstGeom>
            <a:solidFill>
              <a:srgbClr val="66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/>
                <a:t>-</a:t>
              </a:r>
              <a:endParaRPr lang="en-US" sz="1600" b="1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008225" y="2895600"/>
              <a:ext cx="2743200" cy="2667000"/>
            </a:xfrm>
            <a:prstGeom prst="rect">
              <a:avLst/>
            </a:prstGeom>
            <a:noFill/>
            <a:ln w="38100">
              <a:solidFill>
                <a:srgbClr val="CC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66" name="Straight Arrow Connector 65"/>
          <p:cNvCxnSpPr/>
          <p:nvPr/>
        </p:nvCxnSpPr>
        <p:spPr>
          <a:xfrm>
            <a:off x="9906000" y="3810000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/>
          <p:cNvGrpSpPr/>
          <p:nvPr/>
        </p:nvGrpSpPr>
        <p:grpSpPr>
          <a:xfrm>
            <a:off x="5357150" y="860228"/>
            <a:ext cx="685800" cy="2286000"/>
            <a:chOff x="5451726" y="2438400"/>
            <a:chExt cx="685800" cy="2286000"/>
          </a:xfrm>
        </p:grpSpPr>
        <p:sp>
          <p:nvSpPr>
            <p:cNvPr id="34" name="TextBox 33"/>
            <p:cNvSpPr txBox="1"/>
            <p:nvPr/>
          </p:nvSpPr>
          <p:spPr>
            <a:xfrm>
              <a:off x="5486400" y="2438400"/>
              <a:ext cx="492443" cy="166473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CC0000"/>
                  </a:solidFill>
                </a:rPr>
                <a:t>Diffusion</a:t>
              </a:r>
              <a:endParaRPr lang="en-US" sz="2000" b="1" dirty="0">
                <a:solidFill>
                  <a:srgbClr val="CC0000"/>
                </a:solidFill>
              </a:endParaRPr>
            </a:p>
          </p:txBody>
        </p:sp>
        <p:cxnSp>
          <p:nvCxnSpPr>
            <p:cNvPr id="33" name="Straight Connector 32"/>
            <p:cNvCxnSpPr/>
            <p:nvPr/>
          </p:nvCxnSpPr>
          <p:spPr>
            <a:xfrm>
              <a:off x="5451726" y="4191000"/>
              <a:ext cx="685800" cy="533400"/>
            </a:xfrm>
            <a:prstGeom prst="line">
              <a:avLst/>
            </a:prstGeom>
            <a:ln w="38100">
              <a:solidFill>
                <a:srgbClr val="5A212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Rectangle 23"/>
          <p:cNvSpPr/>
          <p:nvPr/>
        </p:nvSpPr>
        <p:spPr>
          <a:xfrm>
            <a:off x="304800" y="5001161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ts val="2400"/>
              </a:lnSpc>
            </a:pPr>
            <a:r>
              <a:rPr lang="en-US" sz="2000" dirty="0" smtClean="0">
                <a:latin typeface="Bernard MT Condensed" pitchFamily="18" charset="0"/>
                <a:sym typeface="Wingdings 3"/>
              </a:rPr>
              <a:t>2. </a:t>
            </a:r>
            <a:r>
              <a:rPr lang="en-US" sz="2000" dirty="0" err="1" smtClean="0">
                <a:latin typeface="Bernard MT Condensed" pitchFamily="18" charset="0"/>
                <a:sym typeface="Wingdings 3"/>
              </a:rPr>
              <a:t>Cytoprotection</a:t>
            </a:r>
            <a:endParaRPr lang="en-US" sz="2000" dirty="0" smtClean="0">
              <a:latin typeface="Bernard MT Condensed" pitchFamily="18" charset="0"/>
              <a:sym typeface="Wingdings 3"/>
            </a:endParaRPr>
          </a:p>
          <a:p>
            <a:pPr>
              <a:lnSpc>
                <a:spcPts val="2400"/>
              </a:lnSpc>
            </a:pPr>
            <a:r>
              <a:rPr lang="en-US" sz="2000" b="1" dirty="0" smtClean="0">
                <a:latin typeface="Arial Narrow" pitchFamily="34" charset="0"/>
                <a:sym typeface="Wingdings 3"/>
              </a:rPr>
              <a:t>platelet aggregation</a:t>
            </a:r>
          </a:p>
          <a:p>
            <a:pPr>
              <a:lnSpc>
                <a:spcPts val="2400"/>
              </a:lnSpc>
              <a:buFont typeface="Wingdings 3"/>
              <a:buChar char="¤"/>
            </a:pPr>
            <a:r>
              <a:rPr lang="en-US" sz="2000" b="1" dirty="0" smtClean="0">
                <a:latin typeface="Arial Narrow" pitchFamily="34" charset="0"/>
                <a:sym typeface="Wingdings 3"/>
              </a:rPr>
              <a:t>inflammatory cell recruitment</a:t>
            </a:r>
          </a:p>
          <a:p>
            <a:pPr>
              <a:lnSpc>
                <a:spcPts val="2400"/>
              </a:lnSpc>
              <a:buFont typeface="Wingdings 3"/>
              <a:buChar char="¤"/>
            </a:pPr>
            <a:r>
              <a:rPr lang="en-US" sz="2000" b="1" dirty="0" smtClean="0">
                <a:latin typeface="Arial Narrow" pitchFamily="34" charset="0"/>
                <a:sym typeface="Wingdings 3"/>
              </a:rPr>
              <a:t> Cholesterol deposition…etc.</a:t>
            </a:r>
            <a:endParaRPr lang="en-US" sz="2000" dirty="0"/>
          </a:p>
        </p:txBody>
      </p:sp>
      <p:sp>
        <p:nvSpPr>
          <p:cNvPr id="27" name="Rectangle 26"/>
          <p:cNvSpPr/>
          <p:nvPr/>
        </p:nvSpPr>
        <p:spPr>
          <a:xfrm>
            <a:off x="2209800" y="1066800"/>
            <a:ext cx="15231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pc="50" dirty="0" smtClean="0">
                <a:ln w="11430">
                  <a:solidFill>
                    <a:srgbClr val="D60093"/>
                  </a:solidFill>
                </a:ln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lin Sans FB Demi" pitchFamily="34" charset="0"/>
              </a:rPr>
              <a:t>PARACRINE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3733800" y="5007592"/>
            <a:ext cx="15167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pc="50" dirty="0" smtClean="0">
                <a:ln w="11430">
                  <a:solidFill>
                    <a:srgbClr val="D60093"/>
                  </a:solidFill>
                </a:ln>
                <a:solidFill>
                  <a:srgbClr val="0000FF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lin Sans FB Demi" pitchFamily="34" charset="0"/>
              </a:rPr>
              <a:t>AUTOCRINE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286000" y="5001904"/>
            <a:ext cx="15231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pc="50" dirty="0" smtClean="0">
                <a:ln w="11430">
                  <a:solidFill>
                    <a:srgbClr val="D60093"/>
                  </a:solidFill>
                </a:ln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lin Sans FB Demi" pitchFamily="34" charset="0"/>
              </a:rPr>
              <a:t>PARACRINE</a:t>
            </a:r>
            <a:endParaRPr lang="en-US" dirty="0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3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62" grpId="0"/>
      <p:bldP spid="24" grpId="0"/>
      <p:bldP spid="27" grpId="0"/>
      <p:bldP spid="29" grpId="0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bg1"/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152400" y="685800"/>
            <a:ext cx="327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heavy" dirty="0" smtClean="0">
                <a:solidFill>
                  <a:srgbClr val="C00000"/>
                </a:solidFill>
                <a:uFill>
                  <a:solidFill>
                    <a:srgbClr val="6600FF"/>
                  </a:solidFill>
                </a:uFill>
                <a:latin typeface="Berlin Sans FB Demi" pitchFamily="34" charset="0"/>
              </a:rPr>
              <a:t>Termination  of action</a:t>
            </a:r>
          </a:p>
        </p:txBody>
      </p:sp>
      <p:sp>
        <p:nvSpPr>
          <p:cNvPr id="48" name="Freeform 47"/>
          <p:cNvSpPr/>
          <p:nvPr/>
        </p:nvSpPr>
        <p:spPr>
          <a:xfrm>
            <a:off x="76200" y="0"/>
            <a:ext cx="8915400" cy="830997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800" b="1" spc="50" dirty="0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Nitric Oxide</a:t>
            </a:r>
            <a:endParaRPr lang="en-US" sz="4800" b="1" spc="50" dirty="0">
              <a:ln w="11430">
                <a:solidFill>
                  <a:srgbClr val="CCFFFF"/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676400" y="1189300"/>
            <a:ext cx="6172200" cy="1220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lnSpc>
                <a:spcPts val="2200"/>
              </a:lnSpc>
            </a:pPr>
            <a:r>
              <a:rPr lang="en-US" sz="2200" b="1" dirty="0" smtClean="0">
                <a:latin typeface="Arial Narrow" pitchFamily="34" charset="0"/>
              </a:rPr>
              <a:t>By formation of </a:t>
            </a:r>
          </a:p>
          <a:p>
            <a:pPr lvl="1" indent="-457200">
              <a:lnSpc>
                <a:spcPts val="2200"/>
              </a:lnSpc>
            </a:pPr>
            <a:r>
              <a:rPr lang="en-US" sz="2200" b="1" dirty="0" smtClean="0">
                <a:latin typeface="Arial Narrow" pitchFamily="34" charset="0"/>
              </a:rPr>
              <a:t>1. Stable analogues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 </a:t>
            </a:r>
            <a:r>
              <a:rPr lang="en-US" sz="2200" b="1" dirty="0" smtClean="0">
                <a:latin typeface="Arial Narrow" pitchFamily="34" charset="0"/>
              </a:rPr>
              <a:t>with </a:t>
            </a:r>
          </a:p>
          <a:p>
            <a:pPr lvl="1" indent="-457200">
              <a:lnSpc>
                <a:spcPts val="2200"/>
              </a:lnSpc>
            </a:pPr>
            <a:r>
              <a:rPr lang="en-US" sz="2200" b="1" dirty="0" smtClean="0">
                <a:latin typeface="Arial Narrow" pitchFamily="34" charset="0"/>
              </a:rPr>
              <a:t>       proteins containing SH ….</a:t>
            </a:r>
          </a:p>
          <a:p>
            <a:pPr marL="0" lvl="1">
              <a:lnSpc>
                <a:spcPts val="2200"/>
              </a:lnSpc>
            </a:pPr>
            <a:r>
              <a:rPr lang="en-US" sz="2200" b="1" dirty="0" smtClean="0">
                <a:latin typeface="Arial Narrow" pitchFamily="34" charset="0"/>
              </a:rPr>
              <a:t>2. Free radical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</a:t>
            </a:r>
            <a:r>
              <a:rPr lang="en-US" sz="2200" b="1" dirty="0" err="1" smtClean="0">
                <a:latin typeface="Arial Narrow" pitchFamily="34" charset="0"/>
              </a:rPr>
              <a:t>Peroxynitrite</a:t>
            </a: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 in oxidative stress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94525" y="2695200"/>
            <a:ext cx="22860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lnSpc>
                <a:spcPts val="2200"/>
              </a:lnSpc>
            </a:pPr>
            <a:r>
              <a:rPr lang="en-US" sz="2400" b="1" dirty="0" smtClean="0">
                <a:latin typeface="Arial Narrow" pitchFamily="34" charset="0"/>
              </a:rPr>
              <a:t>By break down of its downstream signal [</a:t>
            </a:r>
            <a:r>
              <a:rPr lang="en-US" sz="2400" b="1" dirty="0" err="1" smtClean="0">
                <a:latin typeface="Arial Narrow" pitchFamily="34" charset="0"/>
              </a:rPr>
              <a:t>cGMP</a:t>
            </a:r>
            <a:r>
              <a:rPr lang="en-US" sz="2400" b="1" dirty="0" smtClean="0">
                <a:latin typeface="Arial Narrow" pitchFamily="34" charset="0"/>
              </a:rPr>
              <a:t>]</a:t>
            </a:r>
          </a:p>
          <a:p>
            <a:pPr marL="0" lvl="1">
              <a:lnSpc>
                <a:spcPts val="2200"/>
              </a:lnSpc>
            </a:pPr>
            <a:r>
              <a:rPr lang="en-US" sz="2400" b="1" dirty="0" smtClean="0">
                <a:latin typeface="Arial Narrow" pitchFamily="34" charset="0"/>
              </a:rPr>
              <a:t>by  </a:t>
            </a:r>
          </a:p>
          <a:p>
            <a:pPr marL="0" lvl="1">
              <a:lnSpc>
                <a:spcPts val="2200"/>
              </a:lnSpc>
            </a:pPr>
            <a:r>
              <a:rPr lang="en-US" sz="2400" b="1" dirty="0" smtClean="0">
                <a:latin typeface="Arial Narrow" pitchFamily="34" charset="0"/>
              </a:rPr>
              <a:t>PDE </a:t>
            </a:r>
          </a:p>
          <a:p>
            <a:pPr marL="0" lvl="1">
              <a:lnSpc>
                <a:spcPts val="2200"/>
              </a:lnSpc>
            </a:pPr>
            <a:r>
              <a:rPr lang="en-US" sz="2400" b="1" dirty="0" smtClean="0">
                <a:latin typeface="Arial Narrow" pitchFamily="34" charset="0"/>
              </a:rPr>
              <a:t>to form GMP</a:t>
            </a:r>
            <a:endParaRPr lang="en-US" sz="2400" b="1" dirty="0">
              <a:latin typeface="Arial Narrow" pitchFamily="34" charset="0"/>
            </a:endParaRPr>
          </a:p>
        </p:txBody>
      </p:sp>
      <p:cxnSp>
        <p:nvCxnSpPr>
          <p:cNvPr id="51" name="Straight Arrow Connector 50"/>
          <p:cNvCxnSpPr/>
          <p:nvPr/>
        </p:nvCxnSpPr>
        <p:spPr>
          <a:xfrm rot="5400000">
            <a:off x="-558337" y="1866900"/>
            <a:ext cx="1600200" cy="1588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2" descr="Slide 8. Mechanisms of CV Disease: Role of eNOS Uncoupli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200" t="29867" b="12533"/>
          <a:stretch>
            <a:fillRect/>
          </a:stretch>
        </p:blipFill>
        <p:spPr bwMode="auto">
          <a:xfrm>
            <a:off x="5791200" y="152400"/>
            <a:ext cx="3124200" cy="2568137"/>
          </a:xfrm>
          <a:prstGeom prst="rect">
            <a:avLst/>
          </a:prstGeom>
          <a:noFill/>
        </p:spPr>
      </p:pic>
      <p:grpSp>
        <p:nvGrpSpPr>
          <p:cNvPr id="65" name="Group 64"/>
          <p:cNvGrpSpPr/>
          <p:nvPr/>
        </p:nvGrpSpPr>
        <p:grpSpPr>
          <a:xfrm>
            <a:off x="1295400" y="1066800"/>
            <a:ext cx="381000" cy="304800"/>
            <a:chOff x="1295400" y="1066800"/>
            <a:chExt cx="381000" cy="304800"/>
          </a:xfrm>
        </p:grpSpPr>
        <p:cxnSp>
          <p:nvCxnSpPr>
            <p:cNvPr id="46" name="Straight Arrow Connector 45"/>
            <p:cNvCxnSpPr/>
            <p:nvPr/>
          </p:nvCxnSpPr>
          <p:spPr>
            <a:xfrm>
              <a:off x="1295400" y="1360025"/>
              <a:ext cx="381000" cy="1588"/>
            </a:xfrm>
            <a:prstGeom prst="straightConnector1">
              <a:avLst/>
            </a:prstGeom>
            <a:ln w="38100">
              <a:solidFill>
                <a:srgbClr val="66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5400000">
              <a:off x="1143000" y="1219200"/>
              <a:ext cx="304800" cy="0"/>
            </a:xfrm>
            <a:prstGeom prst="line">
              <a:avLst/>
            </a:prstGeom>
            <a:ln w="38100">
              <a:solidFill>
                <a:srgbClr val="66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oup 63"/>
          <p:cNvGrpSpPr/>
          <p:nvPr/>
        </p:nvGrpSpPr>
        <p:grpSpPr>
          <a:xfrm>
            <a:off x="2133600" y="2362200"/>
            <a:ext cx="5567082" cy="4343400"/>
            <a:chOff x="2133600" y="2362200"/>
            <a:chExt cx="5567082" cy="4343400"/>
          </a:xfrm>
        </p:grpSpPr>
        <p:pic>
          <p:nvPicPr>
            <p:cNvPr id="54" name="Picture 6" descr="http://www.dimensionsguide.com/wp-content/uploads/2009/11/Blood-Vessels-Diameter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3634" r="41141" b="74400"/>
            <a:stretch>
              <a:fillRect/>
            </a:stretch>
          </p:blipFill>
          <p:spPr bwMode="auto">
            <a:xfrm rot="763664" flipH="1">
              <a:off x="5657725" y="2795116"/>
              <a:ext cx="1275176" cy="1005749"/>
            </a:xfrm>
            <a:prstGeom prst="rect">
              <a:avLst/>
            </a:prstGeom>
            <a:noFill/>
          </p:spPr>
        </p:pic>
        <p:pic>
          <p:nvPicPr>
            <p:cNvPr id="57" name="Picture 4" descr="http://static.howstuffworks.com/gif/viagra-chemicals.gif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1923"/>
            <a:stretch>
              <a:fillRect/>
            </a:stretch>
          </p:blipFill>
          <p:spPr bwMode="auto">
            <a:xfrm>
              <a:off x="2133600" y="2362200"/>
              <a:ext cx="5567082" cy="4343400"/>
            </a:xfrm>
            <a:prstGeom prst="rect">
              <a:avLst/>
            </a:prstGeom>
            <a:noFill/>
          </p:spPr>
        </p:pic>
        <p:sp>
          <p:nvSpPr>
            <p:cNvPr id="59" name="Arc 58"/>
            <p:cNvSpPr/>
            <p:nvPr/>
          </p:nvSpPr>
          <p:spPr>
            <a:xfrm rot="1296351" flipH="1">
              <a:off x="5408049" y="3366111"/>
              <a:ext cx="762000" cy="609600"/>
            </a:xfrm>
            <a:prstGeom prst="arc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6324600" y="3124200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BV</a:t>
              </a:r>
              <a:endParaRPr lang="en-US" b="1" dirty="0"/>
            </a:p>
          </p:txBody>
        </p:sp>
      </p:grpSp>
      <p:sp>
        <p:nvSpPr>
          <p:cNvPr id="16" name="Oval 15"/>
          <p:cNvSpPr/>
          <p:nvPr/>
        </p:nvSpPr>
        <p:spPr>
          <a:xfrm>
            <a:off x="3886200" y="5410200"/>
            <a:ext cx="1676400" cy="1295400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6553200" y="5029200"/>
            <a:ext cx="762000" cy="685800"/>
            <a:chOff x="7772400" y="5334000"/>
            <a:chExt cx="762000" cy="685800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7772400" y="5334000"/>
              <a:ext cx="762000" cy="68580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7772400" y="5334000"/>
              <a:ext cx="762000" cy="68580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bg1"/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152400" y="685800"/>
            <a:ext cx="327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heavy" dirty="0" smtClean="0">
                <a:solidFill>
                  <a:srgbClr val="C00000"/>
                </a:solidFill>
                <a:uFill>
                  <a:solidFill>
                    <a:srgbClr val="6600FF"/>
                  </a:solidFill>
                </a:uFill>
                <a:latin typeface="Berlin Sans FB Demi" pitchFamily="34" charset="0"/>
              </a:rPr>
              <a:t>Drugs modulating </a:t>
            </a:r>
          </a:p>
        </p:txBody>
      </p:sp>
      <p:sp>
        <p:nvSpPr>
          <p:cNvPr id="48" name="Freeform 47"/>
          <p:cNvSpPr/>
          <p:nvPr/>
        </p:nvSpPr>
        <p:spPr>
          <a:xfrm>
            <a:off x="76200" y="0"/>
            <a:ext cx="8915400" cy="830997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800" b="1" spc="50" dirty="0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Nitric Oxide</a:t>
            </a:r>
            <a:endParaRPr lang="en-US" sz="4800" b="1" spc="50" dirty="0">
              <a:ln w="11430">
                <a:solidFill>
                  <a:srgbClr val="CCFFFF"/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279000" y="1295400"/>
            <a:ext cx="69342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indent="-457200">
              <a:lnSpc>
                <a:spcPts val="2800"/>
              </a:lnSpc>
            </a:pPr>
            <a:r>
              <a:rPr lang="en-US" sz="2400" b="1" dirty="0" smtClean="0">
                <a:latin typeface="Arial Narrow" pitchFamily="34" charset="0"/>
              </a:rPr>
              <a:t>1. Express </a:t>
            </a:r>
            <a:r>
              <a:rPr lang="en-US" sz="2400" b="1" dirty="0" err="1" smtClean="0">
                <a:latin typeface="Arial Narrow" pitchFamily="34" charset="0"/>
              </a:rPr>
              <a:t>eNOS</a:t>
            </a:r>
            <a:r>
              <a:rPr lang="en-US" sz="2400" b="1" dirty="0" smtClean="0">
                <a:latin typeface="Arial Narrow" pitchFamily="34" charset="0"/>
              </a:rPr>
              <a:t>: </a:t>
            </a:r>
          </a:p>
          <a:p>
            <a:pPr lvl="1" indent="-457200">
              <a:lnSpc>
                <a:spcPts val="2800"/>
              </a:lnSpc>
            </a:pPr>
            <a:r>
              <a:rPr lang="en-US" sz="2400" dirty="0" smtClean="0">
                <a:solidFill>
                  <a:srgbClr val="0000FF"/>
                </a:solidFill>
                <a:latin typeface="Bernard MT Condensed" pitchFamily="18" charset="0"/>
              </a:rPr>
              <a:t>       Statins</a:t>
            </a:r>
            <a:r>
              <a:rPr lang="en-US" sz="2400" dirty="0" smtClean="0">
                <a:solidFill>
                  <a:srgbClr val="0000FF"/>
                </a:solidFill>
                <a:latin typeface="Bernard MT Condensed" pitchFamily="18" charset="0"/>
              </a:rPr>
              <a:t>, like atorvastatin and</a:t>
            </a:r>
          </a:p>
          <a:p>
            <a:pPr lvl="1" indent="-457200">
              <a:lnSpc>
                <a:spcPts val="2800"/>
              </a:lnSpc>
            </a:pPr>
            <a:r>
              <a:rPr lang="en-US" sz="2400" dirty="0" smtClean="0">
                <a:solidFill>
                  <a:srgbClr val="0000FF"/>
                </a:solidFill>
                <a:latin typeface="Bernard MT Condensed" pitchFamily="18" charset="0"/>
              </a:rPr>
              <a:t> Estrogens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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CVS 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Cytoprotection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048475" y="2994950"/>
            <a:ext cx="74676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lnSpc>
                <a:spcPts val="2800"/>
              </a:lnSpc>
            </a:pPr>
            <a:r>
              <a:rPr lang="en-US" sz="2400" b="1" dirty="0" smtClean="0">
                <a:latin typeface="Arial Narrow" pitchFamily="34" charset="0"/>
              </a:rPr>
              <a:t>2. Act as NO </a:t>
            </a:r>
            <a:r>
              <a:rPr lang="en-US" sz="2400" b="1" dirty="0" err="1" smtClean="0">
                <a:latin typeface="Arial Narrow" pitchFamily="34" charset="0"/>
              </a:rPr>
              <a:t>donners</a:t>
            </a:r>
            <a:r>
              <a:rPr lang="en-US" sz="2400" b="1" dirty="0" smtClean="0">
                <a:latin typeface="Arial Narrow" pitchFamily="34" charset="0"/>
              </a:rPr>
              <a:t>:</a:t>
            </a:r>
          </a:p>
          <a:p>
            <a:pPr marL="0" lvl="1">
              <a:lnSpc>
                <a:spcPts val="2800"/>
              </a:lnSpc>
            </a:pPr>
            <a:r>
              <a:rPr lang="en-US" sz="2400" b="1" dirty="0" smtClean="0">
                <a:latin typeface="Arial Narrow" pitchFamily="34" charset="0"/>
              </a:rPr>
              <a:t>       a. </a:t>
            </a:r>
            <a:r>
              <a:rPr lang="en-US" sz="2400" dirty="0" smtClean="0">
                <a:solidFill>
                  <a:srgbClr val="0000FF"/>
                </a:solidFill>
                <a:latin typeface="Bernard MT Condensed" pitchFamily="18" charset="0"/>
              </a:rPr>
              <a:t>Nitrates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 &gt;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Venulodilators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in angina</a:t>
            </a:r>
          </a:p>
          <a:p>
            <a:pPr marL="0" lvl="1">
              <a:lnSpc>
                <a:spcPts val="2800"/>
              </a:lnSpc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       b. </a:t>
            </a:r>
            <a:r>
              <a:rPr lang="en-US" sz="2400" dirty="0" smtClean="0">
                <a:solidFill>
                  <a:srgbClr val="0000FF"/>
                </a:solidFill>
                <a:latin typeface="Bernard MT Condensed" pitchFamily="18" charset="0"/>
                <a:sym typeface="Wingdings 3"/>
              </a:rPr>
              <a:t>Na </a:t>
            </a:r>
            <a:r>
              <a:rPr lang="en-US" sz="2400" dirty="0" err="1" smtClean="0">
                <a:solidFill>
                  <a:srgbClr val="0000FF"/>
                </a:solidFill>
                <a:latin typeface="Bernard MT Condensed" pitchFamily="18" charset="0"/>
                <a:sym typeface="Wingdings 3"/>
              </a:rPr>
              <a:t>Nitroprusside</a:t>
            </a:r>
            <a:r>
              <a:rPr lang="en-US" sz="2400" dirty="0" smtClean="0">
                <a:solidFill>
                  <a:srgbClr val="0000FF"/>
                </a:solidFill>
                <a:latin typeface="Bernard MT Condensed" pitchFamily="18" charset="0"/>
                <a:sym typeface="Wingdings 3"/>
              </a:rPr>
              <a:t> 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 Arteriolar dilator in hypertension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6200" y="4846900"/>
            <a:ext cx="7620000" cy="810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lnSpc>
                <a:spcPts val="2800"/>
              </a:lnSpc>
            </a:pPr>
            <a:endParaRPr lang="en-US" sz="2400" b="1" dirty="0" smtClean="0">
              <a:latin typeface="Arial Narrow" pitchFamily="34" charset="0"/>
            </a:endParaRPr>
          </a:p>
          <a:p>
            <a:pPr marL="0" lvl="1">
              <a:lnSpc>
                <a:spcPts val="2800"/>
              </a:lnSpc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    Selective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PDE</a:t>
            </a:r>
            <a:r>
              <a:rPr lang="en-US" sz="2400" b="1" baseline="-25000" dirty="0" smtClean="0">
                <a:latin typeface="Arial Narrow" pitchFamily="34" charset="0"/>
                <a:sym typeface="Wingdings 3"/>
              </a:rPr>
              <a:t>5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Inhibitors; </a:t>
            </a:r>
            <a:r>
              <a:rPr lang="en-US" sz="2400" dirty="0" smtClean="0">
                <a:solidFill>
                  <a:srgbClr val="0000FF"/>
                </a:solidFill>
                <a:latin typeface="Bernard MT Condensed" pitchFamily="18" charset="0"/>
                <a:sym typeface="Wingdings 3"/>
              </a:rPr>
              <a:t>Sildenafil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 Erectile dysfunction</a:t>
            </a:r>
            <a:endParaRPr lang="en-US" sz="2400" b="1" dirty="0">
              <a:latin typeface="Arial Narrow" pitchFamily="34" charset="0"/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 rot="5400000">
            <a:off x="-1667650" y="2965800"/>
            <a:ext cx="3808088" cy="13916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 54"/>
          <p:cNvGrpSpPr/>
          <p:nvPr/>
        </p:nvGrpSpPr>
        <p:grpSpPr>
          <a:xfrm>
            <a:off x="990600" y="1066800"/>
            <a:ext cx="381000" cy="367145"/>
            <a:chOff x="1295400" y="1066800"/>
            <a:chExt cx="381000" cy="304800"/>
          </a:xfrm>
        </p:grpSpPr>
        <p:cxnSp>
          <p:nvCxnSpPr>
            <p:cNvPr id="56" name="Straight Arrow Connector 55"/>
            <p:cNvCxnSpPr/>
            <p:nvPr/>
          </p:nvCxnSpPr>
          <p:spPr>
            <a:xfrm>
              <a:off x="1295400" y="1360025"/>
              <a:ext cx="381000" cy="1588"/>
            </a:xfrm>
            <a:prstGeom prst="straightConnector1">
              <a:avLst/>
            </a:prstGeom>
            <a:ln w="38100">
              <a:solidFill>
                <a:srgbClr val="66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1143000" y="1219200"/>
              <a:ext cx="304800" cy="0"/>
            </a:xfrm>
            <a:prstGeom prst="line">
              <a:avLst/>
            </a:prstGeom>
            <a:ln w="38100">
              <a:solidFill>
                <a:srgbClr val="66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/>
          <p:cNvGrpSpPr/>
          <p:nvPr/>
        </p:nvGrpSpPr>
        <p:grpSpPr>
          <a:xfrm>
            <a:off x="762000" y="1066800"/>
            <a:ext cx="381000" cy="2111086"/>
            <a:chOff x="1295400" y="1066800"/>
            <a:chExt cx="381000" cy="304800"/>
          </a:xfrm>
        </p:grpSpPr>
        <p:cxnSp>
          <p:nvCxnSpPr>
            <p:cNvPr id="60" name="Straight Arrow Connector 59"/>
            <p:cNvCxnSpPr/>
            <p:nvPr/>
          </p:nvCxnSpPr>
          <p:spPr>
            <a:xfrm>
              <a:off x="1295400" y="1366710"/>
              <a:ext cx="381000" cy="1588"/>
            </a:xfrm>
            <a:prstGeom prst="straightConnector1">
              <a:avLst/>
            </a:prstGeom>
            <a:ln w="38100">
              <a:solidFill>
                <a:srgbClr val="66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5400000">
              <a:off x="1143000" y="1219200"/>
              <a:ext cx="304800" cy="0"/>
            </a:xfrm>
            <a:prstGeom prst="line">
              <a:avLst/>
            </a:prstGeom>
            <a:ln w="38100">
              <a:solidFill>
                <a:srgbClr val="66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8"/>
          <p:cNvGrpSpPr/>
          <p:nvPr/>
        </p:nvGrpSpPr>
        <p:grpSpPr>
          <a:xfrm>
            <a:off x="6400800" y="457200"/>
            <a:ext cx="2743200" cy="2971800"/>
            <a:chOff x="279042" y="1321158"/>
            <a:chExt cx="5893159" cy="5105400"/>
          </a:xfrm>
        </p:grpSpPr>
        <p:pic>
          <p:nvPicPr>
            <p:cNvPr id="64" name="Picture 2" descr="circulatory animation blood cells 3d model - Blood Cells Animation v2.0 by Cuc Flavius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EFCFD"/>
                </a:clrFrom>
                <a:clrTo>
                  <a:srgbClr val="FEFCFD">
                    <a:alpha val="0"/>
                  </a:srgbClr>
                </a:clrTo>
              </a:clrChange>
              <a:lum bright="40000" contrast="30000"/>
            </a:blip>
            <a:srcRect r="14000" b="18000"/>
            <a:stretch>
              <a:fillRect/>
            </a:stretch>
          </p:blipFill>
          <p:spPr bwMode="auto">
            <a:xfrm>
              <a:off x="3810001" y="3234068"/>
              <a:ext cx="2362200" cy="2252331"/>
            </a:xfrm>
            <a:prstGeom prst="ellipse">
              <a:avLst/>
            </a:prstGeom>
            <a:noFill/>
          </p:spPr>
        </p:pic>
        <p:pic>
          <p:nvPicPr>
            <p:cNvPr id="65" name="Picture 2" descr="C:\Users\Administrator\Pictures\hhh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DFE"/>
                </a:clrFrom>
                <a:clrTo>
                  <a:srgbClr val="FFFD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79042" y="1321158"/>
              <a:ext cx="3962400" cy="5105400"/>
            </a:xfrm>
            <a:prstGeom prst="rect">
              <a:avLst/>
            </a:prstGeom>
            <a:noFill/>
          </p:spPr>
        </p:pic>
        <p:sp>
          <p:nvSpPr>
            <p:cNvPr id="66" name="Lightning Bolt 65"/>
            <p:cNvSpPr/>
            <p:nvPr/>
          </p:nvSpPr>
          <p:spPr>
            <a:xfrm rot="4918632">
              <a:off x="3545445" y="4064857"/>
              <a:ext cx="588080" cy="792867"/>
            </a:xfrm>
            <a:prstGeom prst="lightningBolt">
              <a:avLst/>
            </a:prstGeom>
            <a:gradFill flip="none" rotWithShape="1">
              <a:gsLst>
                <a:gs pos="0">
                  <a:schemeClr val="accent2">
                    <a:shade val="30000"/>
                    <a:satMod val="115000"/>
                  </a:schemeClr>
                </a:gs>
                <a:gs pos="50000">
                  <a:schemeClr val="accent1">
                    <a:lumMod val="20000"/>
                    <a:lumOff val="80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67" name="Picture 66" descr="C:\Users\Administrator\Pictures\pppp.jpg"/>
          <p:cNvPicPr>
            <a:picLocks noChangeAspect="1" noChangeArrowheads="1"/>
          </p:cNvPicPr>
          <p:nvPr/>
        </p:nvPicPr>
        <p:blipFill>
          <a:blip r:embed="rId4" cstate="print"/>
          <a:srcRect l="57702" t="15610" r="10024" b="42764"/>
          <a:stretch>
            <a:fillRect/>
          </a:stretch>
        </p:blipFill>
        <p:spPr bwMode="auto">
          <a:xfrm>
            <a:off x="6877050" y="5604164"/>
            <a:ext cx="1135856" cy="1101436"/>
          </a:xfrm>
          <a:prstGeom prst="ellipse">
            <a:avLst/>
          </a:prstGeom>
          <a:noFill/>
        </p:spPr>
      </p:pic>
      <p:pic>
        <p:nvPicPr>
          <p:cNvPr id="68" name="Picture 67" descr="C:\Users\Administrator\Pictures\pppp.jpg"/>
          <p:cNvPicPr>
            <a:picLocks noChangeAspect="1" noChangeArrowheads="1"/>
          </p:cNvPicPr>
          <p:nvPr/>
        </p:nvPicPr>
        <p:blipFill>
          <a:blip r:embed="rId4" cstate="print"/>
          <a:srcRect l="28362" t="52033" r="32518" b="6341"/>
          <a:stretch>
            <a:fillRect/>
          </a:stretch>
        </p:blipFill>
        <p:spPr bwMode="auto">
          <a:xfrm>
            <a:off x="7562850" y="5146964"/>
            <a:ext cx="1352550" cy="108204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  <p:bldP spid="5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bg1"/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9"/>
          <p:cNvSpPr/>
          <p:nvPr/>
        </p:nvSpPr>
        <p:spPr>
          <a:xfrm>
            <a:off x="228600" y="2133600"/>
            <a:ext cx="8915400" cy="830997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800" b="1" spc="50" dirty="0" err="1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Angiotensin</a:t>
            </a:r>
            <a:endParaRPr lang="en-US" sz="4800" b="1" spc="50" dirty="0">
              <a:ln w="11430">
                <a:solidFill>
                  <a:srgbClr val="CCFFFF"/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pic>
        <p:nvPicPr>
          <p:cNvPr id="21" name="Picture 2" descr="C:\Documents and Settings\DR.OMNIA\My Documents\My Pictures\NO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63" t="2777" r="2632" b="4181"/>
          <a:stretch>
            <a:fillRect/>
          </a:stretch>
        </p:blipFill>
        <p:spPr bwMode="auto">
          <a:xfrm flipH="1">
            <a:off x="5724525" y="0"/>
            <a:ext cx="2971800" cy="7010400"/>
          </a:xfrm>
          <a:prstGeom prst="rect">
            <a:avLst/>
          </a:prstGeom>
          <a:noFill/>
        </p:spPr>
      </p:pic>
      <p:pic>
        <p:nvPicPr>
          <p:cNvPr id="22" name="Picture 2" descr="http://www.mymcat.com/w/images/c/c7/Paracrine_signaling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00525" y="381000"/>
            <a:ext cx="2167647" cy="1787358"/>
          </a:xfrm>
          <a:prstGeom prst="rect">
            <a:avLst/>
          </a:prstGeom>
          <a:noFill/>
        </p:spPr>
      </p:pic>
      <p:pic>
        <p:nvPicPr>
          <p:cNvPr id="23" name="Picture 6" descr="http://www.mymcat.com/w/images/c/cd/Autocrine_signaling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60289" y="152400"/>
            <a:ext cx="1874036" cy="1598444"/>
          </a:xfrm>
          <a:prstGeom prst="rect">
            <a:avLst/>
          </a:prstGeom>
          <a:noFill/>
        </p:spPr>
      </p:pic>
      <p:pic>
        <p:nvPicPr>
          <p:cNvPr id="24" name="Picture 2" descr="http://www.myfrienddebbie.com/images/lucindabedogne_inflammation_1.jpg"/>
          <p:cNvPicPr>
            <a:picLocks noChangeAspect="1" noChangeArrowheads="1"/>
          </p:cNvPicPr>
          <p:nvPr/>
        </p:nvPicPr>
        <p:blipFill>
          <a:blip r:embed="rId5" cstate="print"/>
          <a:srcRect t="10631"/>
          <a:stretch>
            <a:fillRect/>
          </a:stretch>
        </p:blipFill>
        <p:spPr bwMode="auto">
          <a:xfrm>
            <a:off x="3962400" y="3180664"/>
            <a:ext cx="2905125" cy="3677336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25" name="Picture 2" descr="C:\Users\Administrator\Pictures\hhh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33925" y="1905000"/>
            <a:ext cx="3581400" cy="428579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bg1"/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/>
          <p:nvPr/>
        </p:nvGrpSpPr>
        <p:grpSpPr>
          <a:xfrm>
            <a:off x="76200" y="1066800"/>
            <a:ext cx="7010400" cy="4419600"/>
            <a:chOff x="76200" y="1066800"/>
            <a:chExt cx="7010400" cy="4419600"/>
          </a:xfrm>
        </p:grpSpPr>
        <p:grpSp>
          <p:nvGrpSpPr>
            <p:cNvPr id="45" name="Group 44"/>
            <p:cNvGrpSpPr/>
            <p:nvPr/>
          </p:nvGrpSpPr>
          <p:grpSpPr>
            <a:xfrm>
              <a:off x="381000" y="1066800"/>
              <a:ext cx="6705600" cy="4419600"/>
              <a:chOff x="381000" y="1066800"/>
              <a:chExt cx="6705600" cy="4419600"/>
            </a:xfrm>
          </p:grpSpPr>
          <p:pic>
            <p:nvPicPr>
              <p:cNvPr id="2056" name="Picture 8" descr="C:\Documents and Settings\DR.OMNIA\My Documents\My Pictures\Ag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1111" t="1660" r="1111" b="2075"/>
              <a:stretch>
                <a:fillRect/>
              </a:stretch>
            </p:blipFill>
            <p:spPr bwMode="auto">
              <a:xfrm>
                <a:off x="381000" y="1066800"/>
                <a:ext cx="6705600" cy="4419600"/>
              </a:xfrm>
              <a:prstGeom prst="rect">
                <a:avLst/>
              </a:prstGeom>
              <a:noFill/>
            </p:spPr>
          </p:pic>
          <p:sp>
            <p:nvSpPr>
              <p:cNvPr id="26" name="Rectangle 25"/>
              <p:cNvSpPr/>
              <p:nvPr/>
            </p:nvSpPr>
            <p:spPr>
              <a:xfrm>
                <a:off x="2244525" y="1136250"/>
                <a:ext cx="222734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i="1" dirty="0" smtClean="0">
                    <a:solidFill>
                      <a:srgbClr val="386129"/>
                    </a:solidFill>
                  </a:rPr>
                  <a:t>Endothelium, brain &amp;</a:t>
                </a:r>
                <a:endParaRPr lang="en-US" b="1" i="1" dirty="0">
                  <a:solidFill>
                    <a:srgbClr val="386129"/>
                  </a:solidFill>
                </a:endParaRPr>
              </a:p>
            </p:txBody>
          </p:sp>
        </p:grpSp>
        <p:sp>
          <p:nvSpPr>
            <p:cNvPr id="31" name="TextBox 24"/>
            <p:cNvSpPr txBox="1"/>
            <p:nvPr/>
          </p:nvSpPr>
          <p:spPr>
            <a:xfrm>
              <a:off x="76200" y="2895600"/>
              <a:ext cx="251460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000" b="1" dirty="0" err="1" smtClean="0">
                  <a:cs typeface="Aharoni" pitchFamily="2" charset="-79"/>
                </a:rPr>
                <a:t>Angiotensinogen</a:t>
              </a:r>
              <a:r>
                <a:rPr lang="en-US" sz="2000" b="1" dirty="0" smtClean="0">
                  <a:cs typeface="Aharoni" pitchFamily="2" charset="-79"/>
                </a:rPr>
                <a:t> (Ag)</a:t>
              </a:r>
              <a:endParaRPr lang="en-US" sz="2000" b="1" dirty="0">
                <a:cs typeface="Aharoni" pitchFamily="2" charset="-79"/>
              </a:endParaRPr>
            </a:p>
          </p:txBody>
        </p:sp>
      </p:grpSp>
      <p:sp>
        <p:nvSpPr>
          <p:cNvPr id="15" name="Rounded Rectangle 14"/>
          <p:cNvSpPr/>
          <p:nvPr/>
        </p:nvSpPr>
        <p:spPr>
          <a:xfrm>
            <a:off x="152400" y="2819400"/>
            <a:ext cx="2286000" cy="533400"/>
          </a:xfrm>
          <a:prstGeom prst="roundRect">
            <a:avLst/>
          </a:prstGeom>
          <a:noFill/>
          <a:ln w="38100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036425" y="3325796"/>
            <a:ext cx="28746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Arial Rounded MT Bold" pitchFamily="34" charset="0"/>
              </a:rPr>
              <a:t>Other </a:t>
            </a:r>
            <a:r>
              <a:rPr lang="en-US" sz="1600" dirty="0" err="1" smtClean="0">
                <a:latin typeface="Arial Rounded MT Bold" pitchFamily="34" charset="0"/>
              </a:rPr>
              <a:t>Proteolytic</a:t>
            </a:r>
            <a:r>
              <a:rPr lang="en-US" sz="1600" dirty="0" smtClean="0">
                <a:latin typeface="Arial Rounded MT Bold" pitchFamily="34" charset="0"/>
              </a:rPr>
              <a:t> Enzymes </a:t>
            </a:r>
            <a:endParaRPr lang="en-US" sz="1600" dirty="0">
              <a:latin typeface="Arial Rounded MT Bold" pitchFamily="34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152400" y="2819400"/>
            <a:ext cx="762000" cy="533400"/>
          </a:xfrm>
          <a:prstGeom prst="roundRect">
            <a:avLst/>
          </a:prstGeom>
          <a:noFill/>
          <a:ln w="38100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3135775" y="2819400"/>
            <a:ext cx="762000" cy="533400"/>
          </a:xfrm>
          <a:prstGeom prst="roundRect">
            <a:avLst/>
          </a:prstGeom>
          <a:noFill/>
          <a:ln w="38100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429000" y="3563872"/>
            <a:ext cx="19812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b="1" i="1" dirty="0" err="1" smtClean="0">
                <a:solidFill>
                  <a:srgbClr val="CC0000"/>
                </a:solidFill>
                <a:latin typeface="Arial Rounded MT Bold" pitchFamily="34" charset="0"/>
              </a:rPr>
              <a:t>Chymase</a:t>
            </a:r>
            <a:endParaRPr lang="en-US" sz="1700" b="1" i="1" dirty="0" smtClean="0">
              <a:solidFill>
                <a:srgbClr val="CC0000"/>
              </a:solidFill>
              <a:latin typeface="Arial Rounded MT Bold" pitchFamily="34" charset="0"/>
            </a:endParaRPr>
          </a:p>
          <a:p>
            <a:pPr algn="ctr"/>
            <a:r>
              <a:rPr lang="en-US" sz="1700" b="1" i="1" dirty="0" err="1" smtClean="0">
                <a:solidFill>
                  <a:srgbClr val="CC0000"/>
                </a:solidFill>
                <a:latin typeface="Arial Rounded MT Bold" pitchFamily="34" charset="0"/>
              </a:rPr>
              <a:t>Endoperoxidase</a:t>
            </a:r>
            <a:endParaRPr lang="en-US" sz="1700" b="1" i="1" dirty="0">
              <a:solidFill>
                <a:srgbClr val="CC0000"/>
              </a:solidFill>
              <a:latin typeface="Arial Rounded MT Bold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0" y="210275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 Narrow" pitchFamily="34" charset="0"/>
              </a:rPr>
              <a:t>A  vasoconstrictor peptide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" y="609600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heavy" dirty="0" smtClean="0">
                <a:solidFill>
                  <a:srgbClr val="C00000"/>
                </a:solidFill>
                <a:uFill>
                  <a:solidFill>
                    <a:srgbClr val="6600FF"/>
                  </a:solidFill>
                </a:uFill>
                <a:latin typeface="Berlin Sans FB Demi" pitchFamily="34" charset="0"/>
              </a:rPr>
              <a:t>Synthesis</a:t>
            </a:r>
            <a:endParaRPr lang="en-US" sz="2400" u="heavy" dirty="0" smtClean="0">
              <a:solidFill>
                <a:srgbClr val="C00000"/>
              </a:solidFill>
              <a:uFill>
                <a:solidFill>
                  <a:srgbClr val="6600FF"/>
                </a:solidFill>
              </a:uFill>
              <a:latin typeface="Berlin Sans FB Demi" pitchFamily="34" charset="0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152400" y="-76200"/>
            <a:ext cx="4648200" cy="830997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800" b="1" spc="50" dirty="0" err="1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Angiotensin</a:t>
            </a:r>
            <a:r>
              <a:rPr lang="en-US" sz="4800" b="1" spc="50" dirty="0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 [Ag]</a:t>
            </a:r>
            <a:endParaRPr lang="en-US" sz="4800" b="1" spc="50" dirty="0">
              <a:ln w="11430">
                <a:solidFill>
                  <a:srgbClr val="CCFFFF"/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0" y="685800"/>
            <a:ext cx="7620000" cy="400110"/>
          </a:xfrm>
          <a:prstGeom prst="rect">
            <a:avLst/>
          </a:prstGeom>
          <a:solidFill>
            <a:srgbClr val="FFE5E5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 Narrow" pitchFamily="34" charset="0"/>
              </a:rPr>
              <a:t>Precursor is </a:t>
            </a:r>
            <a:r>
              <a:rPr lang="en-US" dirty="0" err="1" smtClean="0">
                <a:latin typeface="Arial Rounded MT Bold" pitchFamily="34" charset="0"/>
              </a:rPr>
              <a:t>Angiotensinogen</a:t>
            </a:r>
            <a:r>
              <a:rPr lang="en-US" sz="2000" dirty="0" smtClean="0">
                <a:latin typeface="Arial Narrow" pitchFamily="34" charset="0"/>
              </a:rPr>
              <a:t>; a plasma </a:t>
            </a:r>
            <a:r>
              <a:rPr lang="en-US" sz="2000" dirty="0" smtClean="0">
                <a:latin typeface="Arial Narrow" pitchFamily="34" charset="0"/>
                <a:sym typeface="Symbol"/>
              </a:rPr>
              <a:t></a:t>
            </a:r>
            <a:r>
              <a:rPr lang="en-US" sz="2000" dirty="0" smtClean="0">
                <a:latin typeface="Arial Narrow" pitchFamily="34" charset="0"/>
              </a:rPr>
              <a:t>-globulin synthesized in the liver.</a:t>
            </a:r>
            <a:endParaRPr lang="en-US" sz="2000" dirty="0">
              <a:latin typeface="Arial Narrow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7200" y="5467290"/>
            <a:ext cx="4724400" cy="400110"/>
          </a:xfrm>
          <a:prstGeom prst="rect">
            <a:avLst/>
          </a:prstGeom>
          <a:solidFill>
            <a:srgbClr val="E5FF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latin typeface="Arial Narrow" pitchFamily="34" charset="0"/>
              </a:rPr>
              <a:t>Secreted by renal </a:t>
            </a:r>
            <a:r>
              <a:rPr lang="en-US" sz="2000" b="1" dirty="0" err="1" smtClean="0">
                <a:latin typeface="Arial Narrow" pitchFamily="34" charset="0"/>
              </a:rPr>
              <a:t>juxtaglomerular</a:t>
            </a:r>
            <a:r>
              <a:rPr lang="en-US" sz="2000" b="1" dirty="0" smtClean="0">
                <a:latin typeface="Arial Narrow" pitchFamily="34" charset="0"/>
              </a:rPr>
              <a:t> apparatus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27" name="Diamond 26"/>
          <p:cNvSpPr/>
          <p:nvPr/>
        </p:nvSpPr>
        <p:spPr>
          <a:xfrm>
            <a:off x="7204275" y="4495800"/>
            <a:ext cx="1524000" cy="609600"/>
          </a:xfrm>
          <a:prstGeom prst="diamond">
            <a:avLst/>
          </a:prstGeom>
          <a:solidFill>
            <a:srgbClr val="D60093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Bernard MT Condensed" pitchFamily="18" charset="0"/>
              </a:rPr>
              <a:t>AT</a:t>
            </a:r>
            <a:r>
              <a:rPr lang="en-US" sz="2000" baseline="-25000" dirty="0" smtClean="0">
                <a:latin typeface="Bernard MT Condensed" pitchFamily="18" charset="0"/>
              </a:rPr>
              <a:t>1</a:t>
            </a:r>
            <a:endParaRPr lang="en-US" sz="2000" baseline="-25000" dirty="0">
              <a:latin typeface="Bernard MT Condensed" pitchFamily="18" charset="0"/>
            </a:endParaRPr>
          </a:p>
        </p:txBody>
      </p:sp>
      <p:sp>
        <p:nvSpPr>
          <p:cNvPr id="28" name="Diamond 27"/>
          <p:cNvSpPr/>
          <p:nvPr/>
        </p:nvSpPr>
        <p:spPr>
          <a:xfrm>
            <a:off x="7162800" y="3581400"/>
            <a:ext cx="1524000" cy="609600"/>
          </a:xfrm>
          <a:prstGeom prst="diamond">
            <a:avLst/>
          </a:prstGeom>
          <a:solidFill>
            <a:srgbClr val="6969FF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Bernard MT Condensed" pitchFamily="18" charset="0"/>
              </a:rPr>
              <a:t>AT</a:t>
            </a:r>
            <a:r>
              <a:rPr lang="en-US" sz="2000" baseline="-25000" dirty="0" smtClean="0">
                <a:latin typeface="Bernard MT Condensed" pitchFamily="18" charset="0"/>
              </a:rPr>
              <a:t>2</a:t>
            </a:r>
            <a:endParaRPr lang="en-US" sz="2000" baseline="-25000" dirty="0">
              <a:latin typeface="Bernard MT Condensed" pitchFamily="18" charset="0"/>
            </a:endParaRP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228600" y="5962710"/>
            <a:ext cx="2209800" cy="374461"/>
          </a:xfrm>
          <a:prstGeom prst="rect">
            <a:avLst/>
          </a:prstGeom>
          <a:solidFill>
            <a:srgbClr val="E5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FFFF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lnSpc>
                <a:spcPts val="2160"/>
              </a:lnSpc>
              <a:spcBef>
                <a:spcPct val="0"/>
              </a:spcBef>
            </a:pPr>
            <a:r>
              <a:rPr lang="en-US" sz="2000" b="1" dirty="0" smtClean="0">
                <a:latin typeface="Arial Narrow" pitchFamily="34" charset="0"/>
                <a:sym typeface="Wingdings 3"/>
              </a:rPr>
              <a:t>Blood Pressure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3086100" y="5975520"/>
            <a:ext cx="2324100" cy="355162"/>
          </a:xfrm>
          <a:prstGeom prst="rect">
            <a:avLst/>
          </a:prstGeom>
          <a:solidFill>
            <a:srgbClr val="E5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FFFF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  <a:sym typeface="Wingdings 3" pitchFamily="18" charset="2"/>
              </a:rPr>
              <a:t>R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enal Blood flow</a:t>
            </a:r>
            <a:endParaRPr kumimoji="0" lang="en-US" sz="32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Elephant" pitchFamily="18" charset="0"/>
              <a:cs typeface="Arial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2256100" y="5581710"/>
            <a:ext cx="1066800" cy="621175"/>
            <a:chOff x="7239000" y="6084425"/>
            <a:chExt cx="1066800" cy="621175"/>
          </a:xfrm>
        </p:grpSpPr>
        <p:sp>
          <p:nvSpPr>
            <p:cNvPr id="32" name="Arc 31"/>
            <p:cNvSpPr/>
            <p:nvPr/>
          </p:nvSpPr>
          <p:spPr>
            <a:xfrm flipV="1">
              <a:off x="7239000" y="6096000"/>
              <a:ext cx="533400" cy="609600"/>
            </a:xfrm>
            <a:prstGeom prst="arc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10800000" algn="r" rotWithShape="0">
                <a:srgbClr val="00FFFF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Arc 32"/>
            <p:cNvSpPr/>
            <p:nvPr/>
          </p:nvSpPr>
          <p:spPr>
            <a:xfrm flipH="1" flipV="1">
              <a:off x="7772400" y="6084425"/>
              <a:ext cx="533400" cy="609600"/>
            </a:xfrm>
            <a:prstGeom prst="arc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algn="l" rotWithShape="0">
                <a:srgbClr val="00FFFF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781801" y="3810001"/>
            <a:ext cx="621174" cy="1066800"/>
            <a:chOff x="6781801" y="3810001"/>
            <a:chExt cx="621174" cy="1066800"/>
          </a:xfrm>
        </p:grpSpPr>
        <p:sp>
          <p:nvSpPr>
            <p:cNvPr id="36" name="Arc 35"/>
            <p:cNvSpPr/>
            <p:nvPr/>
          </p:nvSpPr>
          <p:spPr>
            <a:xfrm rot="16200000" flipH="1" flipV="1">
              <a:off x="6831475" y="3771901"/>
              <a:ext cx="533400" cy="609600"/>
            </a:xfrm>
            <a:prstGeom prst="arc">
              <a:avLst/>
            </a:prstGeom>
            <a:ln w="38100">
              <a:solidFill>
                <a:schemeClr val="tx1"/>
              </a:solidFill>
              <a:headEnd type="triangle" w="med" len="med"/>
              <a:tailEnd type="none" w="med" len="med"/>
            </a:ln>
            <a:effectLst>
              <a:outerShdw blurRad="50800" dist="38100" dir="10800000" algn="r" rotWithShape="0">
                <a:srgbClr val="0000FF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Arc 36"/>
            <p:cNvSpPr/>
            <p:nvPr/>
          </p:nvSpPr>
          <p:spPr>
            <a:xfrm rot="16200000" flipV="1">
              <a:off x="6819901" y="4305301"/>
              <a:ext cx="533400" cy="609600"/>
            </a:xfrm>
            <a:prstGeom prst="arc">
              <a:avLst/>
            </a:prstGeom>
            <a:ln w="38100">
              <a:solidFill>
                <a:schemeClr val="tx1"/>
              </a:solidFill>
              <a:headEnd type="triangle" w="med" len="med"/>
              <a:tailEnd type="none" w="med" len="med"/>
            </a:ln>
            <a:effectLst>
              <a:outerShdw blurRad="50800" dist="38100" algn="l" rotWithShape="0">
                <a:srgbClr val="FF33CC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Rectangle 40"/>
          <p:cNvSpPr/>
          <p:nvPr/>
        </p:nvSpPr>
        <p:spPr>
          <a:xfrm rot="7073322">
            <a:off x="7036060" y="5301590"/>
            <a:ext cx="1329210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urveUp">
              <a:avLst/>
            </a:prstTxWarp>
            <a:spAutoFit/>
            <a:scene3d>
              <a:camera prst="isometricOffAxis1Top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solidFill>
                  <a:srgbClr val="FF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IIIIII</a:t>
            </a:r>
            <a:endParaRPr lang="en-US" sz="5400" b="1" cap="none" spc="50" dirty="0">
              <a:ln w="11430"/>
              <a:solidFill>
                <a:srgbClr val="FF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2" name="Rectangle 41"/>
          <p:cNvSpPr/>
          <p:nvPr/>
        </p:nvSpPr>
        <p:spPr>
          <a:xfrm rot="4607606">
            <a:off x="7497102" y="5274398"/>
            <a:ext cx="1329210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urveUp">
              <a:avLst/>
            </a:prstTxWarp>
            <a:spAutoFit/>
            <a:scene3d>
              <a:camera prst="isometricOffAxis1Top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solidFill>
                  <a:srgbClr val="FF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IIIIII</a:t>
            </a:r>
            <a:endParaRPr lang="en-US" sz="5400" b="1" cap="none" spc="50" dirty="0">
              <a:ln w="11430"/>
              <a:solidFill>
                <a:srgbClr val="FF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3" name="Rectangle 42"/>
          <p:cNvSpPr/>
          <p:nvPr/>
        </p:nvSpPr>
        <p:spPr>
          <a:xfrm rot="1327512">
            <a:off x="7973538" y="4712116"/>
            <a:ext cx="1329210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urveUp">
              <a:avLst/>
            </a:prstTxWarp>
            <a:spAutoFit/>
            <a:scene3d>
              <a:camera prst="isometricOffAxis1Top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solidFill>
                  <a:srgbClr val="FF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IIIIII</a:t>
            </a:r>
            <a:endParaRPr lang="en-US" sz="5400" b="1" cap="none" spc="50" dirty="0">
              <a:ln w="11430"/>
              <a:solidFill>
                <a:srgbClr val="FF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5" name="Oval 34"/>
          <p:cNvSpPr/>
          <p:nvPr/>
        </p:nvSpPr>
        <p:spPr>
          <a:xfrm>
            <a:off x="2209800" y="3276600"/>
            <a:ext cx="838200" cy="762000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3886200" y="2286000"/>
            <a:ext cx="838200" cy="762000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788 0.00555 L 0.32622 -3.3025E-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00" y="-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 0 " pathEditMode="relative" ptsTypes="AA">
                                      <p:cBhvr>
                                        <p:cTn id="5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4" grpId="0"/>
      <p:bldP spid="16" grpId="0" animBg="1"/>
      <p:bldP spid="16" grpId="1" animBg="1"/>
      <p:bldP spid="17" grpId="0" animBg="1"/>
      <p:bldP spid="17" grpId="1" animBg="1"/>
      <p:bldP spid="18" grpId="0"/>
      <p:bldP spid="11" grpId="0" animBg="1"/>
      <p:bldP spid="13" grpId="0" animBg="1"/>
      <p:bldP spid="27" grpId="0" animBg="1"/>
      <p:bldP spid="28" grpId="0" animBg="1"/>
      <p:bldP spid="2054" grpId="0" animBg="1"/>
      <p:bldP spid="2055" grpId="0" animBg="1"/>
      <p:bldP spid="41" grpId="0"/>
      <p:bldP spid="42" grpId="0"/>
      <p:bldP spid="43" grpId="0"/>
      <p:bldP spid="35" grpId="0" animBg="1"/>
      <p:bldP spid="4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bg1"/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 14. Renin-Angiotensin-Aldosterone System"/>
          <p:cNvPicPr>
            <a:picLocks noChangeAspect="1" noChangeArrowheads="1"/>
          </p:cNvPicPr>
          <p:nvPr/>
        </p:nvPicPr>
        <p:blipFill>
          <a:blip r:embed="rId2" cstate="print">
            <a:lum bright="-10000" contrast="30000"/>
          </a:blip>
          <a:srcRect l="12045" t="11736" r="13676" b="2674"/>
          <a:stretch>
            <a:fillRect/>
          </a:stretch>
        </p:blipFill>
        <p:spPr bwMode="auto">
          <a:xfrm>
            <a:off x="228600" y="152399"/>
            <a:ext cx="7315200" cy="6326659"/>
          </a:xfrm>
          <a:prstGeom prst="rect">
            <a:avLst/>
          </a:prstGeom>
          <a:noFill/>
        </p:spPr>
      </p:pic>
      <p:sp>
        <p:nvSpPr>
          <p:cNvPr id="3" name="Arc 2"/>
          <p:cNvSpPr/>
          <p:nvPr/>
        </p:nvSpPr>
        <p:spPr>
          <a:xfrm>
            <a:off x="5181600" y="3112625"/>
            <a:ext cx="762000" cy="609600"/>
          </a:xfrm>
          <a:prstGeom prst="arc">
            <a:avLst>
              <a:gd name="adj1" fmla="val 16200000"/>
              <a:gd name="adj2" fmla="val 4189947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Arc 3"/>
          <p:cNvSpPr/>
          <p:nvPr/>
        </p:nvSpPr>
        <p:spPr>
          <a:xfrm rot="20048907" flipV="1">
            <a:off x="4927925" y="2355450"/>
            <a:ext cx="921150" cy="808300"/>
          </a:xfrm>
          <a:prstGeom prst="arc">
            <a:avLst>
              <a:gd name="adj1" fmla="val 16200000"/>
              <a:gd name="adj2" fmla="val 4189947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162800" y="1667470"/>
            <a:ext cx="1766830" cy="923330"/>
          </a:xfrm>
          <a:prstGeom prst="rect">
            <a:avLst/>
          </a:prstGeom>
          <a:solidFill>
            <a:srgbClr val="FEDD9A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RAAS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343400" y="3669268"/>
            <a:ext cx="15231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pc="50" dirty="0" smtClean="0">
                <a:ln w="11430">
                  <a:solidFill>
                    <a:srgbClr val="D60093"/>
                  </a:solidFill>
                </a:ln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lin Sans FB Demi" pitchFamily="34" charset="0"/>
              </a:rPr>
              <a:t>PARACRINE</a:t>
            </a:r>
            <a:endParaRPr lang="en-US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962400" y="1905000"/>
            <a:ext cx="15231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pc="50" dirty="0" smtClean="0">
                <a:ln w="11430">
                  <a:solidFill>
                    <a:srgbClr val="D60093"/>
                  </a:solidFill>
                </a:ln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lin Sans FB Demi" pitchFamily="34" charset="0"/>
              </a:rPr>
              <a:t>PARACRINE</a:t>
            </a:r>
            <a:endParaRPr lang="en-US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218988" y="1295400"/>
            <a:ext cx="15440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pc="50" dirty="0" smtClean="0">
                <a:ln w="11430">
                  <a:solidFill>
                    <a:srgbClr val="D60093"/>
                  </a:solidFill>
                </a:ln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lin Sans FB Demi" pitchFamily="34" charset="0"/>
              </a:rPr>
              <a:t>ENDOCRINE</a:t>
            </a:r>
            <a:endParaRPr lang="en-US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17780" y="2743200"/>
            <a:ext cx="1654620" cy="369332"/>
          </a:xfrm>
          <a:prstGeom prst="rect">
            <a:avLst/>
          </a:prstGeom>
          <a:solidFill>
            <a:srgbClr val="FEDD9A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ritannic Bold" pitchFamily="34" charset="0"/>
              </a:rPr>
              <a:t>ALDOSTERONE</a:t>
            </a:r>
            <a:endParaRPr lang="en-US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ritannic Bold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58000" y="4495800"/>
            <a:ext cx="18565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>
                <a:solidFill>
                  <a:srgbClr val="386129"/>
                </a:solidFill>
              </a:rPr>
              <a:t>Suprarenal Gland</a:t>
            </a:r>
            <a:endParaRPr lang="en-US" b="1" i="1" dirty="0">
              <a:solidFill>
                <a:srgbClr val="386129"/>
              </a:solidFill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bg1"/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DR.OMNIA\My Documents\My Pictures\AG reg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47" t="1990" r="1124" b="4478"/>
          <a:stretch>
            <a:fillRect/>
          </a:stretch>
        </p:blipFill>
        <p:spPr bwMode="auto">
          <a:xfrm>
            <a:off x="228600" y="486410"/>
            <a:ext cx="8763000" cy="4343400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3505200" y="4220210"/>
            <a:ext cx="1828800" cy="656590"/>
          </a:xfrm>
          <a:prstGeom prst="rect">
            <a:avLst/>
          </a:prstGeom>
          <a:solidFill>
            <a:srgbClr val="FFE5E5"/>
          </a:solidFill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sz="2000" b="1" dirty="0" smtClean="0">
                <a:latin typeface="Arial Narrow" pitchFamily="34" charset="0"/>
                <a:sym typeface="Wingdings 3"/>
              </a:rPr>
              <a:t></a:t>
            </a:r>
            <a:r>
              <a:rPr lang="en-US" sz="2000" b="1" dirty="0" err="1" smtClean="0">
                <a:latin typeface="Arial Narrow" pitchFamily="34" charset="0"/>
                <a:sym typeface="Wingdings 3"/>
              </a:rPr>
              <a:t>Inotropy</a:t>
            </a:r>
            <a:endParaRPr lang="en-US" sz="2000" b="1" dirty="0" smtClean="0">
              <a:latin typeface="Arial Narrow" pitchFamily="34" charset="0"/>
              <a:sym typeface="Wingdings 3"/>
            </a:endParaRPr>
          </a:p>
          <a:p>
            <a:pPr>
              <a:lnSpc>
                <a:spcPts val="2200"/>
              </a:lnSpc>
            </a:pPr>
            <a:r>
              <a:rPr lang="en-US" sz="2000" b="1" dirty="0" smtClean="0">
                <a:latin typeface="Arial Narrow" pitchFamily="34" charset="0"/>
                <a:sym typeface="Wingdings 3"/>
              </a:rPr>
              <a:t></a:t>
            </a:r>
            <a:r>
              <a:rPr lang="en-US" sz="2000" b="1" dirty="0" err="1" smtClean="0">
                <a:latin typeface="Arial Narrow" pitchFamily="34" charset="0"/>
                <a:sym typeface="Wingdings 3"/>
              </a:rPr>
              <a:t>Chronotropy</a:t>
            </a:r>
            <a:endParaRPr lang="en-US" sz="2000" b="1" dirty="0" smtClean="0">
              <a:latin typeface="Arial Narrow" pitchFamily="34" charset="0"/>
              <a:sym typeface="Wingdings 3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681335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heavy" dirty="0" smtClean="0">
                <a:solidFill>
                  <a:srgbClr val="C00000"/>
                </a:solidFill>
                <a:uFill>
                  <a:solidFill>
                    <a:srgbClr val="6600FF"/>
                  </a:solidFill>
                </a:uFill>
                <a:latin typeface="Berlin Sans FB Demi" pitchFamily="34" charset="0"/>
              </a:rPr>
              <a:t>Action</a:t>
            </a:r>
          </a:p>
        </p:txBody>
      </p:sp>
      <p:sp>
        <p:nvSpPr>
          <p:cNvPr id="3" name="Freeform 2"/>
          <p:cNvSpPr/>
          <p:nvPr/>
        </p:nvSpPr>
        <p:spPr>
          <a:xfrm>
            <a:off x="0" y="0"/>
            <a:ext cx="3429000" cy="830997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800" b="1" spc="50" dirty="0" err="1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Angiotensin</a:t>
            </a:r>
            <a:endParaRPr lang="en-US" sz="4800" b="1" spc="50" dirty="0">
              <a:ln w="11430">
                <a:solidFill>
                  <a:srgbClr val="CCFFFF"/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34925" y="3153410"/>
            <a:ext cx="1654620" cy="369332"/>
          </a:xfrm>
          <a:prstGeom prst="rect">
            <a:avLst/>
          </a:prstGeom>
          <a:solidFill>
            <a:srgbClr val="FEDD9A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ritannic Bold" pitchFamily="34" charset="0"/>
              </a:rPr>
              <a:t>ALDOSTERONE</a:t>
            </a:r>
            <a:endParaRPr lang="en-US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ritannic Bold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191000" y="105410"/>
            <a:ext cx="646331" cy="369332"/>
          </a:xfrm>
          <a:prstGeom prst="rect">
            <a:avLst/>
          </a:prstGeom>
          <a:solidFill>
            <a:srgbClr val="C00000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ritannic Bold" pitchFamily="34" charset="0"/>
              </a:rPr>
              <a:t>Ag II</a:t>
            </a:r>
            <a:endParaRPr lang="en-US" dirty="0">
              <a:solidFill>
                <a:schemeClr val="bg1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ritannic Bold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200" y="4220210"/>
            <a:ext cx="1676400" cy="374461"/>
          </a:xfrm>
          <a:prstGeom prst="rect">
            <a:avLst/>
          </a:prstGeom>
          <a:solidFill>
            <a:srgbClr val="FFE5E5"/>
          </a:solidFill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sz="2000" b="1" dirty="0" smtClean="0">
                <a:latin typeface="Arial Narrow" pitchFamily="34" charset="0"/>
                <a:sym typeface="Wingdings 3"/>
              </a:rPr>
              <a:t>Na retention</a:t>
            </a:r>
            <a:endParaRPr lang="en-US" sz="2000" b="1" dirty="0" smtClean="0">
              <a:latin typeface="Arial Narrow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05200" y="4191000"/>
            <a:ext cx="1828800" cy="656590"/>
          </a:xfrm>
          <a:prstGeom prst="rect">
            <a:avLst/>
          </a:prstGeom>
          <a:solidFill>
            <a:srgbClr val="CCFFFF"/>
          </a:solidFill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sz="2000" b="1" dirty="0" smtClean="0">
                <a:latin typeface="Arial Narrow" pitchFamily="34" charset="0"/>
                <a:sym typeface="Wingdings 3"/>
              </a:rPr>
              <a:t>Hypertrophy</a:t>
            </a:r>
          </a:p>
          <a:p>
            <a:pPr>
              <a:lnSpc>
                <a:spcPts val="2200"/>
              </a:lnSpc>
            </a:pPr>
            <a:r>
              <a:rPr lang="en-US" sz="2000" b="1" dirty="0" smtClean="0">
                <a:latin typeface="Arial Narrow" pitchFamily="34" charset="0"/>
                <a:sym typeface="Wingdings 3"/>
              </a:rPr>
              <a:t>Fibrosis</a:t>
            </a:r>
            <a:endParaRPr lang="en-US" sz="2000" b="1" dirty="0" smtClean="0">
              <a:latin typeface="Arial Narrow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772400" y="3077210"/>
            <a:ext cx="614271" cy="369332"/>
          </a:xfrm>
          <a:prstGeom prst="rect">
            <a:avLst/>
          </a:prstGeom>
          <a:solidFill>
            <a:srgbClr val="FEDD9A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ritannic Bold" pitchFamily="34" charset="0"/>
              </a:rPr>
              <a:t>ADH</a:t>
            </a:r>
            <a:endParaRPr lang="en-US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ritannic Bold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20000" y="638810"/>
            <a:ext cx="1295400" cy="374461"/>
          </a:xfrm>
          <a:prstGeom prst="rect">
            <a:avLst/>
          </a:prstGeom>
          <a:solidFill>
            <a:srgbClr val="FFE5E5"/>
          </a:solidFill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sz="2000" b="1" dirty="0" smtClean="0">
                <a:latin typeface="Arial Narrow" pitchFamily="34" charset="0"/>
                <a:sym typeface="Wingdings 3"/>
              </a:rPr>
              <a:t>Thirst</a:t>
            </a:r>
            <a:endParaRPr lang="en-US" sz="2000" b="1" dirty="0" smtClean="0">
              <a:latin typeface="Arial Narrow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20000" y="1049020"/>
            <a:ext cx="1295400" cy="656590"/>
          </a:xfrm>
          <a:prstGeom prst="rect">
            <a:avLst/>
          </a:prstGeom>
          <a:solidFill>
            <a:srgbClr val="FFE5E5"/>
          </a:solidFill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2000" b="1" dirty="0" smtClean="0">
                <a:latin typeface="Arial Narrow" pitchFamily="34" charset="0"/>
                <a:sym typeface="Wingdings 3"/>
              </a:rPr>
              <a:t>SNS activation</a:t>
            </a:r>
            <a:endParaRPr lang="en-US" sz="2000" b="1" dirty="0" smtClean="0">
              <a:latin typeface="Arial Narrow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86400" y="4220210"/>
            <a:ext cx="1905000" cy="374461"/>
          </a:xfrm>
          <a:prstGeom prst="rect">
            <a:avLst/>
          </a:prstGeom>
          <a:solidFill>
            <a:srgbClr val="FFE5E5"/>
          </a:solidFill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sz="2000" b="1" dirty="0" smtClean="0">
                <a:latin typeface="Arial Narrow" pitchFamily="34" charset="0"/>
                <a:sym typeface="Wingdings 3"/>
              </a:rPr>
              <a:t>Vasoconstriction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486400" y="4191000"/>
            <a:ext cx="1905000" cy="656590"/>
          </a:xfrm>
          <a:prstGeom prst="rect">
            <a:avLst/>
          </a:prstGeom>
          <a:solidFill>
            <a:srgbClr val="CCFFFF"/>
          </a:solidFill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sz="2000" b="1" dirty="0" smtClean="0">
                <a:latin typeface="Arial Narrow" pitchFamily="34" charset="0"/>
                <a:sym typeface="Wingdings 3"/>
              </a:rPr>
              <a:t>Remodeling</a:t>
            </a:r>
          </a:p>
          <a:p>
            <a:pPr>
              <a:lnSpc>
                <a:spcPts val="2200"/>
              </a:lnSpc>
            </a:pPr>
            <a:r>
              <a:rPr lang="en-US" sz="2000" b="1" dirty="0" smtClean="0">
                <a:latin typeface="Arial Narrow" pitchFamily="34" charset="0"/>
                <a:sym typeface="Wingdings 3"/>
              </a:rPr>
              <a:t>    =Hypertrophy</a:t>
            </a:r>
            <a:endParaRPr lang="en-US" sz="2000" b="1" dirty="0" smtClean="0">
              <a:latin typeface="Arial Narrow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2400" y="4191000"/>
            <a:ext cx="1676400" cy="374461"/>
          </a:xfrm>
          <a:prstGeom prst="rect">
            <a:avLst/>
          </a:prstGeom>
          <a:solidFill>
            <a:srgbClr val="CCFFFF"/>
          </a:solidFill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sz="2000" b="1" dirty="0" smtClean="0">
                <a:latin typeface="Arial Narrow" pitchFamily="34" charset="0"/>
                <a:sym typeface="Wingdings 3"/>
              </a:rPr>
              <a:t>Fibrosis</a:t>
            </a:r>
            <a:endParaRPr lang="en-US" sz="2000" b="1" dirty="0" smtClean="0">
              <a:latin typeface="Arial Narrow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191000" y="100585"/>
            <a:ext cx="646331" cy="369332"/>
          </a:xfrm>
          <a:prstGeom prst="rect">
            <a:avLst/>
          </a:prstGeom>
          <a:solidFill>
            <a:srgbClr val="C00000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ritannic Bold" pitchFamily="34" charset="0"/>
              </a:rPr>
              <a:t>Ag II</a:t>
            </a:r>
            <a:endParaRPr lang="en-US" dirty="0">
              <a:solidFill>
                <a:schemeClr val="bg1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ritannic Bold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191000" y="105410"/>
            <a:ext cx="646331" cy="369332"/>
          </a:xfrm>
          <a:prstGeom prst="rect">
            <a:avLst/>
          </a:prstGeom>
          <a:solidFill>
            <a:srgbClr val="C00000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ritannic Bold" pitchFamily="34" charset="0"/>
              </a:rPr>
              <a:t>Ag II</a:t>
            </a:r>
            <a:endParaRPr lang="en-US" dirty="0">
              <a:solidFill>
                <a:schemeClr val="bg1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ritannic Bold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209800" y="2104935"/>
            <a:ext cx="646331" cy="369332"/>
          </a:xfrm>
          <a:prstGeom prst="rect">
            <a:avLst/>
          </a:prstGeom>
          <a:solidFill>
            <a:srgbClr val="C00000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ritannic Bold" pitchFamily="34" charset="0"/>
              </a:rPr>
              <a:t>Ag II</a:t>
            </a:r>
            <a:endParaRPr lang="en-US" dirty="0">
              <a:solidFill>
                <a:schemeClr val="bg1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ritannic Bold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197750" y="95760"/>
            <a:ext cx="646331" cy="369332"/>
          </a:xfrm>
          <a:prstGeom prst="rect">
            <a:avLst/>
          </a:prstGeom>
          <a:solidFill>
            <a:srgbClr val="C00000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ritannic Bold" pitchFamily="34" charset="0"/>
              </a:rPr>
              <a:t>Ag II</a:t>
            </a:r>
            <a:endParaRPr lang="en-US" dirty="0">
              <a:solidFill>
                <a:schemeClr val="bg1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ritannic Bold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543654" y="4854714"/>
            <a:ext cx="385714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  <a:sym typeface="Wingdings 3"/>
              </a:rPr>
              <a:t>Blood Pressure</a:t>
            </a:r>
            <a:endParaRPr lang="en-US" sz="4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Narrow" pitchFamily="34" charset="0"/>
            </a:endParaRPr>
          </a:p>
        </p:txBody>
      </p:sp>
      <p:cxnSp>
        <p:nvCxnSpPr>
          <p:cNvPr id="32" name="Elbow Connector 31"/>
          <p:cNvCxnSpPr/>
          <p:nvPr/>
        </p:nvCxnSpPr>
        <p:spPr>
          <a:xfrm>
            <a:off x="6324600" y="5257800"/>
            <a:ext cx="2514600" cy="1588"/>
          </a:xfrm>
          <a:prstGeom prst="bentConnector3">
            <a:avLst>
              <a:gd name="adj1" fmla="val 50000"/>
            </a:avLst>
          </a:prstGeom>
          <a:ln w="38100">
            <a:solidFill>
              <a:srgbClr val="C0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32"/>
          <p:cNvCxnSpPr/>
          <p:nvPr/>
        </p:nvCxnSpPr>
        <p:spPr>
          <a:xfrm flipH="1">
            <a:off x="152400" y="5257800"/>
            <a:ext cx="2514600" cy="1588"/>
          </a:xfrm>
          <a:prstGeom prst="bentConnector3">
            <a:avLst>
              <a:gd name="adj1" fmla="val 50000"/>
            </a:avLst>
          </a:prstGeom>
          <a:ln w="38100">
            <a:solidFill>
              <a:srgbClr val="C0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03492 C 0.01076 0.05851 0.02135 0.0821 0.02413 0.10592 C 0.02691 0.12974 0.01649 0.16142 0.01649 0.17831 C 0.01649 0.19519 -0.00608 0.20051 0.02413 0.20698 C 0.05434 0.21346 0.16684 0.20513 0.19757 0.21716 C 0.2283 0.22919 0.20711 0.2692 0.20902 0.2796 " pathEditMode="relative" ptsTypes="aaaa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2201 " pathEditMode="relative" ptsTypes="AA">
                                      <p:cBhvr>
                                        <p:cTn id="1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087 0.0451 0.00191 0.09043 0 0.12304 C -0.00191 0.15565 0.01041 0.1827 -0.01129 0.19542 C -0.03299 0.20814 -0.09775 0.19658 -0.13038 0.19889 C -0.16302 0.20121 -0.19341 0.19565 -0.20747 0.20907 C -0.22153 0.22248 -0.21389 0.26804 -0.21511 0.27984 " pathEditMode="relative" ptsTypes="aaaaaA">
                                      <p:cBhvr>
                                        <p:cTn id="3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 0 " pathEditMode="relative" ptsTypes="AA">
                                      <p:cBhvr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9" presetID="4" presetClass="entr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358 -0.00462 L -0.13524 -0.00462 " pathEditMode="relative" ptsTypes="AA">
                                      <p:cBhvr>
                                        <p:cTn id="4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365 0.03515 -0.00712 0.07031 -0.00243 0.09783 C 0.00226 0.12512 -0.03733 0.15056 0.02795 0.16536 C 0.09323 0.18016 0.32899 0.16605 0.38993 0.1871 C 0.45087 0.20814 0.39271 0.27243 0.39375 0.29186 C 0.39479 0.31129 0.39583 0.3018 0.39618 0.30365 " pathEditMode="relative" ptsTypes="aaaaaA">
                                      <p:cBhvr>
                                        <p:cTn id="6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2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0.03169 C 0.01024 0.05343 0.02066 0.07516 -0.00261 0.08719 C -0.02587 0.09922 -0.01545 0.10639 -0.13924 0.10407 C -0.26302 0.10176 -0.64462 0.07886 -0.74566 0.07378 " pathEditMode="relative" rAng="0" ptsTypes="aaaA">
                                      <p:cBhvr>
                                        <p:cTn id="8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300" y="3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8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8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8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0"/>
                            </p:stCondLst>
                            <p:childTnLst>
                              <p:par>
                                <p:cTn id="113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532 " pathEditMode="relative" ptsTypes="AA">
                                      <p:cBhvr>
                                        <p:cTn id="1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532 " pathEditMode="relative" ptsTypes="AA">
                                      <p:cBhvr>
                                        <p:cTn id="11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532 " pathEditMode="relative" ptsTypes="AA">
                                      <p:cBhvr>
                                        <p:cTn id="11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6" grpId="0" animBg="1"/>
      <p:bldP spid="6" grpId="1" animBg="1"/>
      <p:bldP spid="7" grpId="0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4" grpId="0" animBg="1"/>
      <p:bldP spid="15" grpId="0" animBg="1"/>
      <p:bldP spid="16" grpId="0" animBg="1"/>
      <p:bldP spid="18" grpId="0" animBg="1"/>
      <p:bldP spid="18" grpId="1" animBg="1"/>
      <p:bldP spid="20" grpId="0" animBg="1"/>
      <p:bldP spid="20" grpId="1" animBg="1"/>
      <p:bldP spid="21" grpId="0" animBg="1"/>
      <p:bldP spid="21" grpId="1" animBg="1"/>
      <p:bldP spid="22" grpId="2" animBg="1"/>
      <p:bldP spid="22" grpId="3" animBg="1"/>
      <p:bldP spid="22" grpId="4" animBg="1"/>
      <p:bldP spid="23" grpId="0" animBg="1"/>
      <p:bldP spid="23" grpId="1" animBg="1"/>
      <p:bldP spid="24" grpId="0" animBg="1"/>
      <p:bldP spid="24" grpId="1" animBg="1"/>
      <p:bldP spid="2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bg1"/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DR.OMNIA\My Documents\My Pictures\ATR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88906" y="990600"/>
            <a:ext cx="6519606" cy="5562600"/>
          </a:xfrm>
          <a:prstGeom prst="rect">
            <a:avLst/>
          </a:prstGeom>
          <a:noFill/>
        </p:spPr>
      </p:pic>
      <p:sp>
        <p:nvSpPr>
          <p:cNvPr id="12" name="Freeform 11"/>
          <p:cNvSpPr/>
          <p:nvPr/>
        </p:nvSpPr>
        <p:spPr>
          <a:xfrm>
            <a:off x="0" y="0"/>
            <a:ext cx="3429000" cy="830997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800" b="1" spc="50" dirty="0" err="1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Angiotensin</a:t>
            </a:r>
            <a:endParaRPr lang="en-US" sz="4800" b="1" spc="50" dirty="0">
              <a:ln w="11430">
                <a:solidFill>
                  <a:srgbClr val="CCFFFF"/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01450" y="2684052"/>
            <a:ext cx="2590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 smtClean="0">
                <a:latin typeface="Arial Narrow" pitchFamily="34" charset="0"/>
              </a:rPr>
              <a:t>AgII</a:t>
            </a:r>
            <a:r>
              <a:rPr lang="en-US" sz="2000" b="1" dirty="0" smtClean="0">
                <a:latin typeface="Arial Narrow" pitchFamily="34" charset="0"/>
              </a:rPr>
              <a:t> acted upon by peptidases</a:t>
            </a:r>
          </a:p>
          <a:p>
            <a:pPr algn="ctr"/>
            <a:r>
              <a:rPr lang="en-US" sz="2000" b="1" dirty="0" err="1" smtClean="0">
                <a:latin typeface="Arial Narrow" pitchFamily="34" charset="0"/>
              </a:rPr>
              <a:t>aminopeptidases</a:t>
            </a:r>
            <a:r>
              <a:rPr lang="en-US" sz="2000" b="1" dirty="0" smtClean="0">
                <a:latin typeface="Arial Narrow" pitchFamily="34" charset="0"/>
              </a:rPr>
              <a:t> (</a:t>
            </a:r>
            <a:r>
              <a:rPr lang="en-US" sz="2000" b="1" dirty="0" err="1" smtClean="0">
                <a:latin typeface="Arial Narrow" pitchFamily="34" charset="0"/>
              </a:rPr>
              <a:t>angiotensinase</a:t>
            </a:r>
            <a:r>
              <a:rPr lang="en-US" sz="2000" b="1" dirty="0" smtClean="0">
                <a:latin typeface="Arial Narrow" pitchFamily="34" charset="0"/>
              </a:rPr>
              <a:t>)</a:t>
            </a:r>
          </a:p>
          <a:p>
            <a:pPr algn="ctr"/>
            <a:r>
              <a:rPr lang="en-US" sz="2000" b="1" dirty="0" smtClean="0">
                <a:latin typeface="Arial Narrow" pitchFamily="34" charset="0"/>
              </a:rPr>
              <a:t> to Ag III</a:t>
            </a:r>
          </a:p>
          <a:p>
            <a:pPr algn="ctr"/>
            <a:r>
              <a:rPr lang="en-US" sz="2000" b="1" dirty="0" smtClean="0">
                <a:latin typeface="Arial Narrow" pitchFamily="34" charset="0"/>
              </a:rPr>
              <a:t> [a less active] &amp; then to fragmentation products 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38800" y="685006"/>
            <a:ext cx="3505200" cy="461665"/>
          </a:xfrm>
          <a:prstGeom prst="rect">
            <a:avLst/>
          </a:prstGeom>
          <a:solidFill>
            <a:srgbClr val="FFE5E5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uFill>
                  <a:solidFill>
                    <a:srgbClr val="6600FF"/>
                  </a:solidFill>
                </a:uFill>
                <a:latin typeface="Berlin Sans FB Demi" pitchFamily="34" charset="0"/>
              </a:rPr>
              <a:t>  </a:t>
            </a:r>
            <a:r>
              <a:rPr lang="en-US" sz="2400" u="heavy" dirty="0" smtClean="0">
                <a:solidFill>
                  <a:srgbClr val="C00000"/>
                </a:solidFill>
                <a:uFill>
                  <a:solidFill>
                    <a:srgbClr val="6600FF"/>
                  </a:solidFill>
                </a:uFill>
                <a:latin typeface="Berlin Sans FB Demi" pitchFamily="34" charset="0"/>
              </a:rPr>
              <a:t>Termination  of action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rot="5400000">
            <a:off x="6744494" y="1866106"/>
            <a:ext cx="1600200" cy="1588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066800" y="762000"/>
            <a:ext cx="762000" cy="369332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ritannic Bold" pitchFamily="34" charset="0"/>
              </a:rPr>
              <a:t>Ag II</a:t>
            </a:r>
            <a:endParaRPr lang="en-US" dirty="0">
              <a:solidFill>
                <a:schemeClr val="bg1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ritannic Bold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4.66235E-6 L -3.05556E-6 0.1063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bg1"/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1752600" y="533400"/>
            <a:ext cx="5600700" cy="6324600"/>
            <a:chOff x="2133600" y="457200"/>
            <a:chExt cx="5600700" cy="6324600"/>
          </a:xfrm>
        </p:grpSpPr>
        <p:pic>
          <p:nvPicPr>
            <p:cNvPr id="3074" name="Picture 2" descr="C:\Documents and Settings\DR.OMNIA\My Documents\My Pictures\RAAS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33600" y="685800"/>
              <a:ext cx="5415472" cy="6096000"/>
            </a:xfrm>
            <a:prstGeom prst="rect">
              <a:avLst/>
            </a:prstGeom>
            <a:noFill/>
          </p:spPr>
        </p:pic>
        <p:sp>
          <p:nvSpPr>
            <p:cNvPr id="23" name="Text Box 6"/>
            <p:cNvSpPr txBox="1">
              <a:spLocks noChangeArrowheads="1"/>
            </p:cNvSpPr>
            <p:nvPr/>
          </p:nvSpPr>
          <p:spPr bwMode="auto">
            <a:xfrm>
              <a:off x="5410200" y="457200"/>
              <a:ext cx="762000" cy="355354"/>
            </a:xfrm>
            <a:prstGeom prst="rect">
              <a:avLst/>
            </a:prstGeom>
            <a:solidFill>
              <a:srgbClr val="E5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srgbClr val="00FFFF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algn="ctr" fontAlgn="base">
                <a:lnSpc>
                  <a:spcPts val="2160"/>
                </a:lnSpc>
                <a:spcBef>
                  <a:spcPct val="0"/>
                </a:spcBef>
              </a:pPr>
              <a:r>
                <a:rPr lang="en-US" b="1" dirty="0" smtClean="0">
                  <a:latin typeface="Arial Narrow" pitchFamily="34" charset="0"/>
                  <a:ea typeface="Arial" pitchFamily="34" charset="0"/>
                  <a:cs typeface="Arial" pitchFamily="34" charset="0"/>
                  <a:sym typeface="Wingdings 3"/>
                </a:rPr>
                <a:t> BP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24" name="Text Box 7"/>
            <p:cNvSpPr txBox="1">
              <a:spLocks noChangeArrowheads="1"/>
            </p:cNvSpPr>
            <p:nvPr/>
          </p:nvSpPr>
          <p:spPr bwMode="auto">
            <a:xfrm>
              <a:off x="6629400" y="457200"/>
              <a:ext cx="1104900" cy="374461"/>
            </a:xfrm>
            <a:prstGeom prst="rect">
              <a:avLst/>
            </a:prstGeom>
            <a:solidFill>
              <a:srgbClr val="E5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srgbClr val="00FFFF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ts val="216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en-US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itchFamily="34" charset="0"/>
                  <a:ea typeface="Arial" pitchFamily="34" charset="0"/>
                  <a:cs typeface="Arial" pitchFamily="34" charset="0"/>
                  <a:sym typeface="Wingdings 3"/>
                </a:rPr>
                <a:t></a:t>
              </a:r>
              <a:r>
                <a:rPr kumimoji="0" lang="en-US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itchFamily="34" charset="0"/>
                  <a:ea typeface="Arial" pitchFamily="34" charset="0"/>
                  <a:cs typeface="Arial" pitchFamily="34" charset="0"/>
                  <a:sym typeface="Wingdings 3" pitchFamily="18" charset="2"/>
                </a:rPr>
                <a:t>BF [</a:t>
              </a:r>
              <a:r>
                <a:rPr kumimoji="0" lang="en-US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itchFamily="18" charset="2"/>
                  <a:ea typeface="Arial" pitchFamily="34" charset="0"/>
                  <a:cs typeface="Arial" pitchFamily="34" charset="0"/>
                </a:rPr>
                <a:t>b</a:t>
              </a:r>
              <a:r>
                <a:rPr kumimoji="0" lang="en-US" b="1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itchFamily="34" charset="0"/>
                  <a:ea typeface="Arial" pitchFamily="34" charset="0"/>
                  <a:cs typeface="Arial" pitchFamily="34" charset="0"/>
                </a:rPr>
                <a:t>2</a:t>
              </a:r>
              <a:r>
                <a:rPr kumimoji="0" lang="en-US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itchFamily="34" charset="0"/>
                  <a:ea typeface="Arial" pitchFamily="34" charset="0"/>
                  <a:cs typeface="Arial" pitchFamily="34" charset="0"/>
                </a:rPr>
                <a:t> ] </a:t>
              </a:r>
              <a:endParaRPr kumimoji="0" lang="en-US" sz="32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Elephant" pitchFamily="18" charset="0"/>
                <a:cs typeface="Arial" pitchFamily="34" charset="0"/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 flipV="1">
              <a:off x="5867400" y="826626"/>
              <a:ext cx="1066800" cy="1535574"/>
              <a:chOff x="7239000" y="6084425"/>
              <a:chExt cx="1066800" cy="621175"/>
            </a:xfrm>
          </p:grpSpPr>
          <p:sp>
            <p:nvSpPr>
              <p:cNvPr id="26" name="Arc 25"/>
              <p:cNvSpPr/>
              <p:nvPr/>
            </p:nvSpPr>
            <p:spPr>
              <a:xfrm flipV="1">
                <a:off x="7239000" y="6096000"/>
                <a:ext cx="533400" cy="609600"/>
              </a:xfrm>
              <a:prstGeom prst="arc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triangle" w="med" len="med"/>
              </a:ln>
              <a:effectLst>
                <a:outerShdw blurRad="50800" dist="38100" dir="10800000" algn="r" rotWithShape="0">
                  <a:srgbClr val="00FFFF"/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Arc 26"/>
              <p:cNvSpPr/>
              <p:nvPr/>
            </p:nvSpPr>
            <p:spPr>
              <a:xfrm flipH="1" flipV="1">
                <a:off x="7772400" y="6084425"/>
                <a:ext cx="533400" cy="609600"/>
              </a:xfrm>
              <a:prstGeom prst="arc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triangle" w="med" len="med"/>
              </a:ln>
              <a:effectLst>
                <a:outerShdw blurRad="50800" dist="38100" algn="l" rotWithShape="0">
                  <a:srgbClr val="00FFFF"/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3" name="Rectangle 32"/>
          <p:cNvSpPr/>
          <p:nvPr/>
        </p:nvSpPr>
        <p:spPr>
          <a:xfrm>
            <a:off x="6096000" y="152400"/>
            <a:ext cx="1371600" cy="369332"/>
          </a:xfrm>
          <a:prstGeom prst="rect">
            <a:avLst/>
          </a:prstGeom>
          <a:solidFill>
            <a:srgbClr val="FEDD9A"/>
          </a:solidFill>
        </p:spPr>
        <p:txBody>
          <a:bodyPr wrap="square">
            <a:spAutoFit/>
          </a:bodyPr>
          <a:lstStyle/>
          <a:p>
            <a:r>
              <a:rPr lang="en-US" i="1" dirty="0" err="1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Propranolol</a:t>
            </a:r>
            <a:endParaRPr lang="en-US" i="1" dirty="0">
              <a:solidFill>
                <a:srgbClr val="0000FF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ernard MT Condensed" pitchFamily="18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876800" y="152400"/>
            <a:ext cx="1066800" cy="369332"/>
          </a:xfrm>
          <a:prstGeom prst="rect">
            <a:avLst/>
          </a:prstGeom>
          <a:solidFill>
            <a:srgbClr val="FEDD9A"/>
          </a:solidFill>
        </p:spPr>
        <p:txBody>
          <a:bodyPr wrap="square">
            <a:spAutoFit/>
          </a:bodyPr>
          <a:lstStyle/>
          <a:p>
            <a:r>
              <a:rPr lang="en-US" i="1" dirty="0" err="1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Clonidine</a:t>
            </a:r>
            <a:endParaRPr lang="en-US" i="1" dirty="0">
              <a:solidFill>
                <a:srgbClr val="0000FF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ernard MT Condensed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" y="685800"/>
            <a:ext cx="327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heavy" dirty="0" smtClean="0">
                <a:solidFill>
                  <a:srgbClr val="C00000"/>
                </a:solidFill>
                <a:uFill>
                  <a:solidFill>
                    <a:srgbClr val="6600FF"/>
                  </a:solidFill>
                </a:uFill>
                <a:latin typeface="Berlin Sans FB Demi" pitchFamily="34" charset="0"/>
              </a:rPr>
              <a:t>Drugs modulating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239000" y="1524000"/>
            <a:ext cx="3019160" cy="646331"/>
          </a:xfrm>
          <a:prstGeom prst="rect">
            <a:avLst/>
          </a:prstGeom>
          <a:solidFill>
            <a:srgbClr val="FEDD9A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RENIN Inhibitors</a:t>
            </a:r>
          </a:p>
          <a:p>
            <a:r>
              <a:rPr lang="en-US" i="1" dirty="0" err="1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Aliskiren</a:t>
            </a:r>
            <a:r>
              <a:rPr lang="en-US" i="1" dirty="0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 ( severe </a:t>
            </a:r>
            <a:r>
              <a:rPr lang="en-US" i="1" dirty="0" err="1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aderse</a:t>
            </a:r>
            <a:r>
              <a:rPr lang="en-US" i="1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 effects)</a:t>
            </a:r>
            <a:endParaRPr lang="en-US" i="1" dirty="0">
              <a:solidFill>
                <a:srgbClr val="0000FF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ernard MT Condensed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239000" y="2362200"/>
            <a:ext cx="4729180" cy="646331"/>
          </a:xfrm>
          <a:prstGeom prst="rect">
            <a:avLst/>
          </a:prstGeom>
          <a:solidFill>
            <a:srgbClr val="FEDD9A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ACE Inhibitors</a:t>
            </a:r>
          </a:p>
          <a:p>
            <a:r>
              <a:rPr lang="en-US" i="1" dirty="0" err="1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Lisinopril</a:t>
            </a:r>
            <a:r>
              <a:rPr lang="en-US" i="1" dirty="0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(</a:t>
            </a:r>
            <a:r>
              <a:rPr lang="en-US" i="1" dirty="0" err="1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angiotensin</a:t>
            </a:r>
            <a:r>
              <a:rPr lang="en-US" i="1" dirty="0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 converting enzyme inhibitor)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239000" y="4382869"/>
            <a:ext cx="1233030" cy="646331"/>
          </a:xfrm>
          <a:prstGeom prst="rect">
            <a:avLst/>
          </a:prstGeom>
          <a:solidFill>
            <a:srgbClr val="FEDD9A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ARBs</a:t>
            </a:r>
          </a:p>
          <a:p>
            <a:r>
              <a:rPr lang="en-US" i="1" dirty="0" err="1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Candisartan</a:t>
            </a:r>
            <a:endParaRPr lang="en-US" i="1" dirty="0" smtClean="0">
              <a:solidFill>
                <a:srgbClr val="0000FF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ernard MT Condensed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553200" y="5791200"/>
            <a:ext cx="2481488" cy="923330"/>
          </a:xfrm>
          <a:prstGeom prst="rect">
            <a:avLst/>
          </a:prstGeom>
          <a:solidFill>
            <a:srgbClr val="FEDD9A"/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ADOSTERONE Antagonists</a:t>
            </a:r>
          </a:p>
          <a:p>
            <a:pPr algn="ctr"/>
            <a:r>
              <a:rPr lang="en-US" i="1" dirty="0" err="1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Spirinolactone</a:t>
            </a:r>
            <a:r>
              <a:rPr lang="en-US" i="1" dirty="0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  </a:t>
            </a:r>
            <a:r>
              <a:rPr lang="en-US" i="1" dirty="0" err="1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Eplerenone</a:t>
            </a:r>
            <a:endParaRPr lang="en-US" i="1" dirty="0">
              <a:solidFill>
                <a:srgbClr val="0000FF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ernard MT Condensed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239000" y="3200400"/>
            <a:ext cx="1744708" cy="646331"/>
          </a:xfrm>
          <a:prstGeom prst="rect">
            <a:avLst/>
          </a:prstGeom>
          <a:solidFill>
            <a:srgbClr val="FEDD9A"/>
          </a:solidFill>
        </p:spPr>
        <p:txBody>
          <a:bodyPr wrap="none">
            <a:spAutoFit/>
          </a:bodyPr>
          <a:lstStyle/>
          <a:p>
            <a:pPr lvl="0"/>
            <a:r>
              <a:rPr lang="en-US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VASOPEPTIDASE Is</a:t>
            </a:r>
          </a:p>
          <a:p>
            <a:r>
              <a:rPr lang="en-US" i="1" dirty="0" err="1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Omapatrilat</a:t>
            </a:r>
            <a:endParaRPr lang="en-US" i="1" dirty="0">
              <a:solidFill>
                <a:srgbClr val="0000FF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ernard MT Condensed" pitchFamily="18" charset="0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rot="5400000">
            <a:off x="-12171" y="1333897"/>
            <a:ext cx="532606" cy="1588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6200" y="1569184"/>
            <a:ext cx="4419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  <a:latin typeface="Bernard MT Condensed" pitchFamily="18" charset="0"/>
              </a:rPr>
              <a:t>INHIBITION OF RAAS SYSTEM </a:t>
            </a:r>
          </a:p>
          <a:p>
            <a:r>
              <a:rPr lang="en-US" sz="2000" b="1" dirty="0" smtClean="0">
                <a:latin typeface="Arial Narrow" pitchFamily="34" charset="0"/>
              </a:rPr>
              <a:t>is beneficial in treatment of:</a:t>
            </a:r>
          </a:p>
          <a:p>
            <a:pPr>
              <a:buBlip>
                <a:blip r:embed="rId3"/>
              </a:buBlip>
            </a:pPr>
            <a:r>
              <a:rPr lang="en-US" sz="2000" b="1" dirty="0" smtClean="0">
                <a:latin typeface="Arial Narrow" pitchFamily="34" charset="0"/>
              </a:rPr>
              <a:t>Hypertension (</a:t>
            </a:r>
            <a:r>
              <a:rPr lang="en-US" sz="2000" b="1" dirty="0" smtClean="0">
                <a:latin typeface="Arial Narrow" pitchFamily="34" charset="0"/>
                <a:sym typeface="Wingdings 3"/>
              </a:rPr>
              <a:t>hypertrophy)</a:t>
            </a:r>
            <a:endParaRPr lang="en-US" sz="2000" b="1" dirty="0" smtClean="0">
              <a:latin typeface="Arial Narrow" pitchFamily="34" charset="0"/>
            </a:endParaRPr>
          </a:p>
          <a:p>
            <a:pPr>
              <a:buBlip>
                <a:blip r:embed="rId3"/>
              </a:buBlip>
            </a:pPr>
            <a:r>
              <a:rPr lang="en-US" sz="2000" b="1" dirty="0" smtClean="0">
                <a:latin typeface="Arial Narrow" pitchFamily="34" charset="0"/>
              </a:rPr>
              <a:t>Heart Failure (</a:t>
            </a:r>
            <a:r>
              <a:rPr lang="en-US" sz="2000" b="1" dirty="0" smtClean="0">
                <a:latin typeface="Arial Narrow" pitchFamily="34" charset="0"/>
                <a:sym typeface="Wingdings 3"/>
              </a:rPr>
              <a:t>hypertrophy &amp; fibrosis)</a:t>
            </a:r>
            <a:r>
              <a:rPr lang="en-US" sz="2000" b="1" dirty="0" smtClean="0">
                <a:latin typeface="Arial Narrow" pitchFamily="34" charset="0"/>
              </a:rPr>
              <a:t> </a:t>
            </a:r>
          </a:p>
          <a:p>
            <a:pPr>
              <a:buBlip>
                <a:blip r:embed="rId3"/>
              </a:buBlip>
            </a:pPr>
            <a:r>
              <a:rPr lang="en-US" sz="2000" b="1" dirty="0" smtClean="0">
                <a:latin typeface="Arial Narrow" pitchFamily="34" charset="0"/>
              </a:rPr>
              <a:t>Diabetics (Protect the kidney)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35" name="Freeform 34"/>
          <p:cNvSpPr/>
          <p:nvPr/>
        </p:nvSpPr>
        <p:spPr>
          <a:xfrm>
            <a:off x="0" y="0"/>
            <a:ext cx="3429000" cy="830997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800" b="1" spc="50" dirty="0" err="1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Angiotensin</a:t>
            </a:r>
            <a:endParaRPr lang="en-US" sz="4800" b="1" spc="50" dirty="0">
              <a:ln w="11430">
                <a:solidFill>
                  <a:srgbClr val="CCFFFF"/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rot="10800000">
            <a:off x="6629400" y="1752600"/>
            <a:ext cx="457200" cy="1588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10800000">
            <a:off x="6553200" y="2667000"/>
            <a:ext cx="609600" cy="1588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10800000">
            <a:off x="6858000" y="3505200"/>
            <a:ext cx="457200" cy="1588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10800000" flipV="1">
            <a:off x="4953000" y="4724398"/>
            <a:ext cx="2362200" cy="1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rot="10800000">
            <a:off x="5791200" y="6400800"/>
            <a:ext cx="1447800" cy="1588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16200000" flipV="1">
            <a:off x="6552406" y="2743994"/>
            <a:ext cx="763588" cy="76200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5943600" y="5029200"/>
            <a:ext cx="1752600" cy="6640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Britannic Bold" pitchFamily="34" charset="0"/>
              </a:rPr>
              <a:t>Inactive metabolites</a:t>
            </a:r>
            <a:endParaRPr lang="en-US" dirty="0">
              <a:latin typeface="Britannic Bold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04800" y="4724400"/>
            <a:ext cx="3429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ACE Inhibitors (</a:t>
            </a:r>
            <a:r>
              <a:rPr lang="en-US" sz="2000" i="1" dirty="0" err="1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angiotensin</a:t>
            </a:r>
            <a:r>
              <a:rPr lang="en-US" sz="2000" i="1" dirty="0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 converting enzyme inhibitor ARBs(</a:t>
            </a:r>
            <a:r>
              <a:rPr lang="en-US" sz="2000" i="1" dirty="0" err="1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angiotensin</a:t>
            </a:r>
            <a:r>
              <a:rPr lang="en-US" sz="2000" i="1" dirty="0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 receptor </a:t>
            </a:r>
            <a:r>
              <a:rPr lang="en-US" sz="2000" i="1" dirty="0" err="1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blockess</a:t>
            </a:r>
            <a:endParaRPr lang="en-US" sz="2000" dirty="0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31" grpId="0"/>
      <p:bldP spid="4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accent4">
                <a:lumMod val="60000"/>
                <a:lumOff val="40000"/>
                <a:alpha val="78000"/>
              </a:schemeClr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 descr="http://courses.washington.edu/conj/bess/intro/newmodes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 contrast="40000"/>
          </a:blip>
          <a:srcRect l="1008" t="8333" r="66751" b="8333"/>
          <a:stretch>
            <a:fillRect/>
          </a:stretch>
        </p:blipFill>
        <p:spPr bwMode="auto">
          <a:xfrm>
            <a:off x="381000" y="5029200"/>
            <a:ext cx="2438400" cy="1524000"/>
          </a:xfrm>
          <a:prstGeom prst="rect">
            <a:avLst/>
          </a:prstGeom>
          <a:noFill/>
        </p:spPr>
      </p:pic>
      <p:cxnSp>
        <p:nvCxnSpPr>
          <p:cNvPr id="14" name="Straight Arrow Connector 13"/>
          <p:cNvCxnSpPr/>
          <p:nvPr/>
        </p:nvCxnSpPr>
        <p:spPr>
          <a:xfrm rot="5400000">
            <a:off x="-1569059" y="2850543"/>
            <a:ext cx="4038602" cy="13916"/>
          </a:xfrm>
          <a:prstGeom prst="straightConnector1">
            <a:avLst/>
          </a:prstGeom>
          <a:ln w="57150">
            <a:solidFill>
              <a:srgbClr val="FF33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4" descr="http://courses.washington.edu/conj/bess/intro/newmodes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 contrast="40000"/>
          </a:blip>
          <a:srcRect l="66499" t="8333" r="1259" b="8333"/>
          <a:stretch>
            <a:fillRect/>
          </a:stretch>
        </p:blipFill>
        <p:spPr bwMode="auto">
          <a:xfrm>
            <a:off x="5029200" y="1470950"/>
            <a:ext cx="2438400" cy="1524000"/>
          </a:xfrm>
          <a:prstGeom prst="rect">
            <a:avLst/>
          </a:prstGeom>
          <a:noFill/>
        </p:spPr>
      </p:pic>
      <p:pic>
        <p:nvPicPr>
          <p:cNvPr id="22" name="Picture 4" descr="http://courses.washington.edu/conj/bess/intro/newmodes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 contrast="40000"/>
          </a:blip>
          <a:srcRect l="34257" t="8333" r="33501" b="8334"/>
          <a:stretch>
            <a:fillRect/>
          </a:stretch>
        </p:blipFill>
        <p:spPr bwMode="auto">
          <a:xfrm>
            <a:off x="2743200" y="2994950"/>
            <a:ext cx="2438400" cy="15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Freeform 22"/>
          <p:cNvSpPr/>
          <p:nvPr/>
        </p:nvSpPr>
        <p:spPr>
          <a:xfrm>
            <a:off x="609600" y="2537750"/>
            <a:ext cx="1905000" cy="707886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000" spc="50" dirty="0" smtClean="0">
                <a:ln w="11430">
                  <a:solidFill>
                    <a:srgbClr val="FF33CC"/>
                  </a:solidFill>
                </a:ln>
                <a:solidFill>
                  <a:srgbClr val="0000FF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lin Sans FB Demi" pitchFamily="34" charset="0"/>
              </a:rPr>
              <a:t>Local</a:t>
            </a:r>
            <a:endParaRPr lang="en-US" sz="4000" spc="50" dirty="0">
              <a:ln w="11430">
                <a:solidFill>
                  <a:srgbClr val="FF33CC"/>
                </a:solidFill>
              </a:ln>
              <a:solidFill>
                <a:srgbClr val="0000FF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erlin Sans FB Demi" pitchFamily="34" charset="0"/>
            </a:endParaRPr>
          </a:p>
        </p:txBody>
      </p:sp>
      <p:sp>
        <p:nvSpPr>
          <p:cNvPr id="24" name="Freeform 23"/>
          <p:cNvSpPr/>
          <p:nvPr/>
        </p:nvSpPr>
        <p:spPr>
          <a:xfrm>
            <a:off x="838200" y="838200"/>
            <a:ext cx="2514600" cy="707886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000" spc="50" dirty="0" smtClean="0">
                <a:ln w="11430">
                  <a:solidFill>
                    <a:srgbClr val="FF33CC"/>
                  </a:solidFill>
                </a:ln>
                <a:solidFill>
                  <a:srgbClr val="0000FF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lin Sans FB Demi" pitchFamily="34" charset="0"/>
              </a:rPr>
              <a:t>Distance</a:t>
            </a:r>
            <a:endParaRPr lang="en-US" sz="4000" spc="50" dirty="0">
              <a:ln w="11430">
                <a:solidFill>
                  <a:srgbClr val="FF33CC"/>
                </a:solidFill>
              </a:ln>
              <a:solidFill>
                <a:srgbClr val="0000FF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erlin Sans FB Demi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57200" y="4572000"/>
            <a:ext cx="441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Along  specified path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 Nerves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286000" y="1447800"/>
            <a:ext cx="3429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400" b="1" dirty="0" smtClean="0">
                <a:latin typeface="Arial Narrow" pitchFamily="34" charset="0"/>
              </a:rPr>
              <a:t>Via general routes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 Blood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5800" y="3200400"/>
            <a:ext cx="2362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400" b="1" dirty="0" smtClean="0">
                <a:latin typeface="Arial Narrow" pitchFamily="34" charset="0"/>
              </a:rPr>
              <a:t>Via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 ECF, Gap junctions, ECM...</a:t>
            </a:r>
            <a:endParaRPr lang="en-US" sz="2400" b="1" dirty="0">
              <a:latin typeface="Arial Narrow" pitchFamily="34" charset="0"/>
            </a:endParaRPr>
          </a:p>
        </p:txBody>
      </p:sp>
      <p:pic>
        <p:nvPicPr>
          <p:cNvPr id="66562" name="Picture 2" descr="http://scrapetv.com/News/News%20Pages/Technology/images-2/human-body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0000"/>
          </a:blip>
          <a:srcRect/>
          <a:stretch>
            <a:fillRect/>
          </a:stretch>
        </p:blipFill>
        <p:spPr bwMode="auto">
          <a:xfrm>
            <a:off x="6858000" y="914401"/>
            <a:ext cx="2400300" cy="5943600"/>
          </a:xfrm>
          <a:prstGeom prst="rect">
            <a:avLst/>
          </a:prstGeom>
          <a:noFill/>
        </p:spPr>
      </p:pic>
      <p:grpSp>
        <p:nvGrpSpPr>
          <p:cNvPr id="28" name="Group 27"/>
          <p:cNvGrpSpPr/>
          <p:nvPr/>
        </p:nvGrpSpPr>
        <p:grpSpPr>
          <a:xfrm>
            <a:off x="4724400" y="3962400"/>
            <a:ext cx="4419600" cy="2514600"/>
            <a:chOff x="4343400" y="4114800"/>
            <a:chExt cx="4876800" cy="2743200"/>
          </a:xfrm>
        </p:grpSpPr>
        <p:pic>
          <p:nvPicPr>
            <p:cNvPr id="52226" name="Picture 2" descr="http://www.mymcat.com/w/images/c/c7/Paracrine_signaling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343400" y="4114800"/>
              <a:ext cx="3048000" cy="2513263"/>
            </a:xfrm>
            <a:prstGeom prst="rect">
              <a:avLst/>
            </a:prstGeom>
            <a:noFill/>
          </p:spPr>
        </p:pic>
        <p:pic>
          <p:nvPicPr>
            <p:cNvPr id="52230" name="Picture 6" descr="http://www.mymcat.com/w/images/c/cd/Autocrine_signaling.jp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553200" y="4583204"/>
              <a:ext cx="2667000" cy="2274796"/>
            </a:xfrm>
            <a:prstGeom prst="rect">
              <a:avLst/>
            </a:prstGeom>
            <a:noFill/>
          </p:spPr>
        </p:pic>
      </p:grpSp>
      <p:sp>
        <p:nvSpPr>
          <p:cNvPr id="10" name="Freeform 9"/>
          <p:cNvSpPr/>
          <p:nvPr/>
        </p:nvSpPr>
        <p:spPr>
          <a:xfrm>
            <a:off x="228600" y="152400"/>
            <a:ext cx="8534400" cy="914400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prstTxWarp prst="textFadeLeft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spc="50" dirty="0" smtClean="0">
                <a:ln w="11430">
                  <a:solidFill>
                    <a:schemeClr val="accent6">
                      <a:lumMod val="20000"/>
                      <a:lumOff val="80000"/>
                    </a:schemeClr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Bernard MT Condensed" pitchFamily="18" charset="0"/>
              </a:rPr>
              <a:t>Cell-</a:t>
            </a:r>
            <a:r>
              <a:rPr lang="en-US" sz="5400" spc="50" dirty="0" err="1" smtClean="0">
                <a:ln w="11430">
                  <a:solidFill>
                    <a:schemeClr val="accent6">
                      <a:lumMod val="20000"/>
                      <a:lumOff val="80000"/>
                    </a:schemeClr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Bernard MT Condensed" pitchFamily="18" charset="0"/>
              </a:rPr>
              <a:t>toCell</a:t>
            </a:r>
            <a:r>
              <a:rPr lang="en-US" sz="5400" spc="50" dirty="0" smtClean="0">
                <a:ln w="11430">
                  <a:solidFill>
                    <a:schemeClr val="accent6">
                      <a:lumMod val="20000"/>
                      <a:lumOff val="80000"/>
                    </a:schemeClr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Bernard MT Condensed" pitchFamily="18" charset="0"/>
              </a:rPr>
              <a:t> COMMUNICATION</a:t>
            </a:r>
            <a:endParaRPr lang="en-US" sz="5400" spc="50" dirty="0">
              <a:ln w="11430">
                <a:solidFill>
                  <a:schemeClr val="accent6">
                    <a:lumMod val="20000"/>
                    <a:lumOff val="80000"/>
                  </a:schemeClr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Bernard MT Condensed" pitchFamily="18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609600" y="838200"/>
            <a:ext cx="381000" cy="367145"/>
            <a:chOff x="1295400" y="1066800"/>
            <a:chExt cx="381000" cy="304800"/>
          </a:xfrm>
        </p:grpSpPr>
        <p:cxnSp>
          <p:nvCxnSpPr>
            <p:cNvPr id="34" name="Straight Arrow Connector 33"/>
            <p:cNvCxnSpPr/>
            <p:nvPr/>
          </p:nvCxnSpPr>
          <p:spPr>
            <a:xfrm>
              <a:off x="1295400" y="1360025"/>
              <a:ext cx="381000" cy="1588"/>
            </a:xfrm>
            <a:prstGeom prst="straightConnector1">
              <a:avLst/>
            </a:prstGeom>
            <a:ln w="57150">
              <a:solidFill>
                <a:srgbClr val="66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5400000">
              <a:off x="1143000" y="1219200"/>
              <a:ext cx="304800" cy="0"/>
            </a:xfrm>
            <a:prstGeom prst="line">
              <a:avLst/>
            </a:prstGeom>
            <a:ln w="57150">
              <a:solidFill>
                <a:srgbClr val="66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533400" y="838200"/>
            <a:ext cx="304800" cy="2111086"/>
            <a:chOff x="1295400" y="1066800"/>
            <a:chExt cx="381000" cy="304800"/>
          </a:xfrm>
        </p:grpSpPr>
        <p:cxnSp>
          <p:nvCxnSpPr>
            <p:cNvPr id="37" name="Straight Arrow Connector 36"/>
            <p:cNvCxnSpPr/>
            <p:nvPr/>
          </p:nvCxnSpPr>
          <p:spPr>
            <a:xfrm>
              <a:off x="1295400" y="1366710"/>
              <a:ext cx="381000" cy="1588"/>
            </a:xfrm>
            <a:prstGeom prst="straightConnector1">
              <a:avLst/>
            </a:prstGeom>
            <a:ln w="57150">
              <a:solidFill>
                <a:srgbClr val="66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5400000">
              <a:off x="1143000" y="1219200"/>
              <a:ext cx="304800" cy="0"/>
            </a:xfrm>
            <a:prstGeom prst="line">
              <a:avLst/>
            </a:prstGeom>
            <a:ln w="57150">
              <a:solidFill>
                <a:srgbClr val="66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00"/>
                            </p:stCondLst>
                            <p:childTnLst>
                              <p:par>
                                <p:cTn id="6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bg1"/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76200" y="0"/>
            <a:ext cx="3429000" cy="830997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800" b="1" spc="50" dirty="0" err="1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Kinins</a:t>
            </a:r>
            <a:endParaRPr lang="en-US" sz="4800" b="1" spc="50" dirty="0" smtClean="0">
              <a:ln w="11430">
                <a:solidFill>
                  <a:srgbClr val="CCFFFF"/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362200" y="281650"/>
            <a:ext cx="36433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/>
              <a:t>Bradykinin</a:t>
            </a:r>
            <a:r>
              <a:rPr lang="en-US" b="1" dirty="0" smtClean="0"/>
              <a:t> is a vasodilator peptides 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04800" y="681335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heavy" dirty="0" smtClean="0">
                <a:solidFill>
                  <a:srgbClr val="C00000"/>
                </a:solidFill>
                <a:uFill>
                  <a:solidFill>
                    <a:srgbClr val="6600FF"/>
                  </a:solidFill>
                </a:uFill>
                <a:latin typeface="Berlin Sans FB Demi" pitchFamily="34" charset="0"/>
              </a:rPr>
              <a:t>Synthesis</a:t>
            </a:r>
            <a:endParaRPr lang="en-US" sz="2400" u="heavy" dirty="0" smtClean="0">
              <a:solidFill>
                <a:srgbClr val="C00000"/>
              </a:solidFill>
              <a:uFill>
                <a:solidFill>
                  <a:srgbClr val="6600FF"/>
                </a:solidFill>
              </a:uFill>
              <a:latin typeface="Berlin Sans FB Demi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81000" y="2590800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heavy" dirty="0" smtClean="0">
                <a:solidFill>
                  <a:srgbClr val="C00000"/>
                </a:solidFill>
                <a:uFill>
                  <a:solidFill>
                    <a:srgbClr val="6600FF"/>
                  </a:solidFill>
                </a:uFill>
                <a:latin typeface="Berlin Sans FB Demi" pitchFamily="34" charset="0"/>
              </a:rPr>
              <a:t>Action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81000" y="3025914"/>
            <a:ext cx="32004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  <a:buBlip>
                <a:blip r:embed="rId2"/>
              </a:buBlip>
            </a:pPr>
            <a:r>
              <a:rPr lang="en-US" sz="2000" b="1" dirty="0" smtClean="0">
                <a:latin typeface="Arial Narrow" pitchFamily="34" charset="0"/>
              </a:rPr>
              <a:t> Vasodilatation</a:t>
            </a:r>
          </a:p>
          <a:p>
            <a:pPr>
              <a:lnSpc>
                <a:spcPts val="2100"/>
              </a:lnSpc>
              <a:buBlip>
                <a:blip r:embed="rId2"/>
              </a:buBlip>
            </a:pPr>
            <a:r>
              <a:rPr lang="en-US" sz="2000" b="1" dirty="0" smtClean="0">
                <a:latin typeface="Arial Narrow" pitchFamily="34" charset="0"/>
              </a:rPr>
              <a:t> Inflammation &amp; Exudation</a:t>
            </a:r>
          </a:p>
          <a:p>
            <a:pPr>
              <a:lnSpc>
                <a:spcPts val="2100"/>
              </a:lnSpc>
              <a:buBlip>
                <a:blip r:embed="rId2"/>
              </a:buBlip>
            </a:pPr>
            <a:r>
              <a:rPr lang="en-US" sz="2000" b="1" dirty="0" smtClean="0">
                <a:latin typeface="Arial Narrow" pitchFamily="34" charset="0"/>
              </a:rPr>
              <a:t> Pain (sensory nerves)</a:t>
            </a:r>
          </a:p>
          <a:p>
            <a:pPr>
              <a:lnSpc>
                <a:spcPts val="2100"/>
              </a:lnSpc>
              <a:buBlip>
                <a:blip r:embed="rId2"/>
              </a:buBlip>
            </a:pPr>
            <a:r>
              <a:rPr lang="en-US" sz="2000" b="1" dirty="0" smtClean="0">
                <a:latin typeface="Arial Narrow" pitchFamily="34" charset="0"/>
              </a:rPr>
              <a:t> Exocrine gland secretion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1000" y="5105400"/>
            <a:ext cx="3505200" cy="461665"/>
          </a:xfrm>
          <a:prstGeom prst="rect">
            <a:avLst/>
          </a:prstGeom>
          <a:solidFill>
            <a:srgbClr val="FFE5E5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uFill>
                  <a:solidFill>
                    <a:srgbClr val="6600FF"/>
                  </a:solidFill>
                </a:uFill>
                <a:latin typeface="Berlin Sans FB Demi" pitchFamily="34" charset="0"/>
              </a:rPr>
              <a:t>  </a:t>
            </a:r>
            <a:r>
              <a:rPr lang="en-US" sz="2400" u="heavy" dirty="0" smtClean="0">
                <a:solidFill>
                  <a:srgbClr val="C00000"/>
                </a:solidFill>
                <a:uFill>
                  <a:solidFill>
                    <a:srgbClr val="6600FF"/>
                  </a:solidFill>
                </a:uFill>
                <a:latin typeface="Berlin Sans FB Demi" pitchFamily="34" charset="0"/>
              </a:rPr>
              <a:t>Termination  of action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848600" y="2602468"/>
            <a:ext cx="1066800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C00000"/>
                </a:solidFill>
                <a:latin typeface="Britannic Bold" pitchFamily="34" charset="0"/>
              </a:rPr>
              <a:t>Kallidin</a:t>
            </a:r>
            <a:endParaRPr lang="en-US" dirty="0">
              <a:solidFill>
                <a:srgbClr val="C00000"/>
              </a:solidFill>
              <a:latin typeface="Britannic Bold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733800" y="2544592"/>
            <a:ext cx="1295400" cy="369332"/>
          </a:xfrm>
          <a:prstGeom prst="rect">
            <a:avLst/>
          </a:prstGeom>
          <a:solidFill>
            <a:srgbClr val="CC0066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  <a:latin typeface="Britannic Bold" pitchFamily="34" charset="0"/>
              </a:rPr>
              <a:t>Bradykinin</a:t>
            </a:r>
            <a:endParaRPr lang="en-US" dirty="0">
              <a:solidFill>
                <a:schemeClr val="bg1"/>
              </a:solidFill>
              <a:latin typeface="Britannic Bold" pitchFamily="34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rot="10800000" flipV="1">
            <a:off x="4419600" y="1584053"/>
            <a:ext cx="914400" cy="879747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>
            <a:off x="2819400" y="838200"/>
            <a:ext cx="2438400" cy="1393371"/>
            <a:chOff x="2514600" y="838200"/>
            <a:chExt cx="2438400" cy="1393371"/>
          </a:xfrm>
        </p:grpSpPr>
        <p:pic>
          <p:nvPicPr>
            <p:cNvPr id="14" name="Picture 7" descr="C:\Documents and Settings\DR.OMNIA\My Documents\My Pictures\BK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0" contrast="30000"/>
            </a:blip>
            <a:srcRect r="49064" b="40000"/>
            <a:stretch>
              <a:fillRect/>
            </a:stretch>
          </p:blipFill>
          <p:spPr bwMode="auto">
            <a:xfrm>
              <a:off x="2514600" y="838200"/>
              <a:ext cx="2438400" cy="139337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4" name="TextBox 23"/>
            <p:cNvSpPr txBox="1"/>
            <p:nvPr/>
          </p:nvSpPr>
          <p:spPr>
            <a:xfrm>
              <a:off x="3048000" y="1767114"/>
              <a:ext cx="1676400" cy="307777"/>
            </a:xfrm>
            <a:prstGeom prst="rect">
              <a:avLst/>
            </a:prstGeom>
            <a:solidFill>
              <a:srgbClr val="E5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latin typeface="Arial Rounded MT Bold" pitchFamily="34" charset="0"/>
                </a:rPr>
                <a:t>Plasma </a:t>
              </a:r>
              <a:r>
                <a:rPr lang="en-US" sz="1400" b="1" dirty="0" err="1" smtClean="0">
                  <a:latin typeface="Arial Rounded MT Bold" pitchFamily="34" charset="0"/>
                </a:rPr>
                <a:t>Kallikrin</a:t>
              </a:r>
              <a:endParaRPr lang="en-US" sz="1400" b="1" dirty="0">
                <a:latin typeface="Arial Rounded MT Bold" pitchFamily="34" charset="0"/>
              </a:endParaRPr>
            </a:p>
          </p:txBody>
        </p:sp>
      </p:grpSp>
      <p:cxnSp>
        <p:nvCxnSpPr>
          <p:cNvPr id="29" name="Straight Arrow Connector 28"/>
          <p:cNvCxnSpPr/>
          <p:nvPr/>
        </p:nvCxnSpPr>
        <p:spPr>
          <a:xfrm rot="10800000" flipH="1" flipV="1">
            <a:off x="7239000" y="1584053"/>
            <a:ext cx="914400" cy="879747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315200" y="1767114"/>
            <a:ext cx="1676400" cy="307777"/>
          </a:xfrm>
          <a:prstGeom prst="rect">
            <a:avLst/>
          </a:prstGeom>
          <a:solidFill>
            <a:srgbClr val="E5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>
                <a:latin typeface="Arial Rounded MT Bold" pitchFamily="34" charset="0"/>
              </a:rPr>
              <a:t>TissueKallikrin</a:t>
            </a:r>
            <a:endParaRPr lang="en-US" sz="1400" b="1" dirty="0">
              <a:latin typeface="Arial Rounded MT Bold" pitchFamily="34" charset="0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rot="10800000">
            <a:off x="5105400" y="2756688"/>
            <a:ext cx="2590800" cy="15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5518225" y="2396925"/>
            <a:ext cx="1605760" cy="307777"/>
          </a:xfrm>
          <a:prstGeom prst="rect">
            <a:avLst/>
          </a:prstGeom>
          <a:solidFill>
            <a:srgbClr val="E5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>
                <a:latin typeface="Arial Rounded MT Bold" pitchFamily="34" charset="0"/>
              </a:rPr>
              <a:t>Aminopeptidase</a:t>
            </a:r>
          </a:p>
        </p:txBody>
      </p:sp>
      <p:grpSp>
        <p:nvGrpSpPr>
          <p:cNvPr id="47" name="Group 46"/>
          <p:cNvGrpSpPr/>
          <p:nvPr/>
        </p:nvGrpSpPr>
        <p:grpSpPr>
          <a:xfrm>
            <a:off x="4953000" y="3200400"/>
            <a:ext cx="3810000" cy="3657600"/>
            <a:chOff x="4648200" y="3200400"/>
            <a:chExt cx="3810000" cy="2307895"/>
          </a:xfrm>
        </p:grpSpPr>
        <p:sp>
          <p:nvSpPr>
            <p:cNvPr id="39" name="Arc 38"/>
            <p:cNvSpPr/>
            <p:nvPr/>
          </p:nvSpPr>
          <p:spPr>
            <a:xfrm>
              <a:off x="4648200" y="3200400"/>
              <a:ext cx="1828800" cy="2296320"/>
            </a:xfrm>
            <a:prstGeom prst="arc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10800000" algn="r" rotWithShape="0">
                <a:srgbClr val="00FFFF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Arc 39"/>
            <p:cNvSpPr/>
            <p:nvPr/>
          </p:nvSpPr>
          <p:spPr>
            <a:xfrm flipH="1">
              <a:off x="6553200" y="3211975"/>
              <a:ext cx="1905000" cy="2296320"/>
            </a:xfrm>
            <a:prstGeom prst="arc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algn="l" rotWithShape="0">
                <a:srgbClr val="00FFFF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effectLst>
                  <a:outerShdw blurRad="50800" dist="50800" dir="5400000" algn="ctr" rotWithShape="0">
                    <a:srgbClr val="FF33CC"/>
                  </a:outerShdw>
                </a:effectLst>
              </a:endParaRP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5943600" y="5029200"/>
            <a:ext cx="1752600" cy="6640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Britannic Bold" pitchFamily="34" charset="0"/>
              </a:rPr>
              <a:t>Inactive metabolites</a:t>
            </a:r>
            <a:endParaRPr lang="en-US" dirty="0">
              <a:latin typeface="Britannic Bold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5562600" y="1066800"/>
            <a:ext cx="1295400" cy="606197"/>
            <a:chOff x="5334000" y="1302657"/>
            <a:chExt cx="1295400" cy="606197"/>
          </a:xfrm>
        </p:grpSpPr>
        <p:sp>
          <p:nvSpPr>
            <p:cNvPr id="18" name="TextBox 17"/>
            <p:cNvSpPr txBox="1"/>
            <p:nvPr/>
          </p:nvSpPr>
          <p:spPr>
            <a:xfrm>
              <a:off x="5334000" y="1302657"/>
              <a:ext cx="1295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>
                  <a:latin typeface="Britannic Bold" pitchFamily="34" charset="0"/>
                </a:rPr>
                <a:t>Kininogen</a:t>
              </a:r>
              <a:endParaRPr lang="en-US" dirty="0">
                <a:latin typeface="Britannic Bold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5486400" y="1570300"/>
              <a:ext cx="99578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i="1" dirty="0" smtClean="0">
                  <a:latin typeface="Arial Narrow" pitchFamily="34" charset="0"/>
                </a:rPr>
                <a:t>From liver</a:t>
              </a:r>
              <a:endParaRPr lang="en-US" sz="1600" b="1" i="1" dirty="0">
                <a:latin typeface="Arial Narrow" pitchFamily="34" charset="0"/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5715000" y="3962400"/>
            <a:ext cx="2286000" cy="523220"/>
          </a:xfrm>
          <a:prstGeom prst="rect">
            <a:avLst/>
          </a:prstGeom>
          <a:solidFill>
            <a:srgbClr val="E5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 Rounded MT Bold" pitchFamily="34" charset="0"/>
              </a:rPr>
              <a:t>ACE &amp; Neutral </a:t>
            </a:r>
            <a:r>
              <a:rPr lang="en-US" sz="1400" b="1" dirty="0" err="1" smtClean="0">
                <a:latin typeface="Arial Rounded MT Bold" pitchFamily="34" charset="0"/>
              </a:rPr>
              <a:t>Endopeptidase</a:t>
            </a:r>
            <a:r>
              <a:rPr lang="en-US" sz="1400" b="1" dirty="0" smtClean="0">
                <a:latin typeface="Arial Rounded MT Bold" pitchFamily="34" charset="0"/>
              </a:rPr>
              <a:t> (NEP) 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36" grpId="0"/>
      <p:bldP spid="37" grpId="0"/>
      <p:bldP spid="38" grpId="0" animBg="1"/>
      <p:bldP spid="16" grpId="0" animBg="1"/>
      <p:bldP spid="26" grpId="0" animBg="1"/>
      <p:bldP spid="35" grpId="0" animBg="1"/>
      <p:bldP spid="42" grpId="0"/>
      <p:bldP spid="4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bg1"/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76200" y="0"/>
            <a:ext cx="3429000" cy="830997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800" b="1" spc="50" dirty="0" err="1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Kinins</a:t>
            </a:r>
            <a:endParaRPr lang="en-US" sz="4800" b="1" spc="50" dirty="0" smtClean="0">
              <a:ln w="11430">
                <a:solidFill>
                  <a:srgbClr val="CCFFFF"/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52400" y="685800"/>
            <a:ext cx="327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heavy" dirty="0" smtClean="0">
                <a:solidFill>
                  <a:srgbClr val="C00000"/>
                </a:solidFill>
                <a:uFill>
                  <a:solidFill>
                    <a:srgbClr val="6600FF"/>
                  </a:solidFill>
                </a:uFill>
                <a:latin typeface="Berlin Sans FB Demi" pitchFamily="34" charset="0"/>
              </a:rPr>
              <a:t>Drugs modulating . 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124200" y="457200"/>
            <a:ext cx="5715000" cy="461665"/>
          </a:xfrm>
          <a:prstGeom prst="rect">
            <a:avLst/>
          </a:prstGeom>
          <a:solidFill>
            <a:srgbClr val="FFE5E5"/>
          </a:solidFill>
        </p:spPr>
        <p:txBody>
          <a:bodyPr wrap="square" rtlCol="0">
            <a:spAutoFit/>
          </a:bodyPr>
          <a:lstStyle/>
          <a:p>
            <a:pPr lvl="0"/>
            <a:r>
              <a:rPr lang="en-US" sz="2200" b="1" dirty="0" smtClean="0">
                <a:latin typeface="Arial Narrow" pitchFamily="34" charset="0"/>
                <a:sym typeface="Wingdings 3"/>
              </a:rPr>
              <a:t> Action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bradykinin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mediated pain</a:t>
            </a:r>
            <a:r>
              <a:rPr lang="en-US" sz="2200" b="1" dirty="0" smtClean="0">
                <a:latin typeface="Arial Narrow" pitchFamily="34" charset="0"/>
                <a:sym typeface="Wingdings"/>
              </a:rPr>
              <a:t>  </a:t>
            </a:r>
            <a:r>
              <a:rPr lang="en-US" sz="2400" dirty="0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  <a:sym typeface="Wingdings 3"/>
              </a:rPr>
              <a:t>NSAIDs </a:t>
            </a:r>
          </a:p>
        </p:txBody>
      </p:sp>
      <p:grpSp>
        <p:nvGrpSpPr>
          <p:cNvPr id="24" name="Group 23"/>
          <p:cNvGrpSpPr/>
          <p:nvPr/>
        </p:nvGrpSpPr>
        <p:grpSpPr>
          <a:xfrm flipV="1">
            <a:off x="2796250" y="685800"/>
            <a:ext cx="381000" cy="367145"/>
            <a:chOff x="1295400" y="1066800"/>
            <a:chExt cx="381000" cy="304800"/>
          </a:xfrm>
        </p:grpSpPr>
        <p:cxnSp>
          <p:nvCxnSpPr>
            <p:cNvPr id="25" name="Straight Arrow Connector 24"/>
            <p:cNvCxnSpPr/>
            <p:nvPr/>
          </p:nvCxnSpPr>
          <p:spPr>
            <a:xfrm>
              <a:off x="1295400" y="1360025"/>
              <a:ext cx="381000" cy="1588"/>
            </a:xfrm>
            <a:prstGeom prst="straightConnector1">
              <a:avLst/>
            </a:prstGeom>
            <a:ln w="38100">
              <a:solidFill>
                <a:srgbClr val="66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5400000">
              <a:off x="1143000" y="1219200"/>
              <a:ext cx="304800" cy="0"/>
            </a:xfrm>
            <a:prstGeom prst="line">
              <a:avLst/>
            </a:prstGeom>
            <a:ln w="38100">
              <a:solidFill>
                <a:srgbClr val="66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228600" y="1066800"/>
            <a:ext cx="381000" cy="4419600"/>
            <a:chOff x="1295400" y="1066800"/>
            <a:chExt cx="381000" cy="304800"/>
          </a:xfrm>
        </p:grpSpPr>
        <p:cxnSp>
          <p:nvCxnSpPr>
            <p:cNvPr id="28" name="Straight Arrow Connector 27"/>
            <p:cNvCxnSpPr/>
            <p:nvPr/>
          </p:nvCxnSpPr>
          <p:spPr>
            <a:xfrm>
              <a:off x="1295400" y="1370012"/>
              <a:ext cx="381000" cy="1588"/>
            </a:xfrm>
            <a:prstGeom prst="straightConnector1">
              <a:avLst/>
            </a:prstGeom>
            <a:ln w="38100">
              <a:solidFill>
                <a:srgbClr val="66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5400000">
              <a:off x="1143000" y="1219200"/>
              <a:ext cx="304800" cy="0"/>
            </a:xfrm>
            <a:prstGeom prst="line">
              <a:avLst/>
            </a:prstGeom>
            <a:ln w="38100">
              <a:solidFill>
                <a:srgbClr val="66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Box 31"/>
          <p:cNvSpPr txBox="1"/>
          <p:nvPr/>
        </p:nvSpPr>
        <p:spPr>
          <a:xfrm>
            <a:off x="609600" y="5257800"/>
            <a:ext cx="7391400" cy="12157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Font typeface="Wingdings 3" pitchFamily="18" charset="2"/>
              <a:buChar char="¤"/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Breakdownt</a:t>
            </a:r>
            <a:r>
              <a:rPr lang="en-US" sz="2200" b="1" dirty="0" smtClean="0">
                <a:latin typeface="Arial Narrow" pitchFamily="34" charset="0"/>
              </a:rPr>
              <a:t>heir concentration </a:t>
            </a:r>
            <a:r>
              <a:rPr lang="en-US" dirty="0" smtClean="0">
                <a:sym typeface="Wingdings 3"/>
              </a:rPr>
              <a:t> </a:t>
            </a:r>
            <a:r>
              <a:rPr lang="en-US" sz="2400" dirty="0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ACE Inhibitors</a:t>
            </a:r>
            <a:r>
              <a:rPr lang="en-US" sz="2400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/>
            </a:r>
            <a:br>
              <a:rPr lang="en-US" sz="2400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</a:br>
            <a:r>
              <a:rPr lang="en-US" sz="2400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                                                       </a:t>
            </a:r>
            <a:r>
              <a:rPr lang="en-US" sz="2400" dirty="0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VASOPEPTIDASE Is</a:t>
            </a:r>
            <a:endParaRPr lang="en-US" dirty="0" smtClean="0">
              <a:solidFill>
                <a:srgbClr val="0000FF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ernard MT Condensed" pitchFamily="18" charset="0"/>
            </a:endParaRPr>
          </a:p>
          <a:p>
            <a:pPr>
              <a:spcBef>
                <a:spcPts val="600"/>
              </a:spcBef>
            </a:pPr>
            <a:r>
              <a:rPr lang="en-US" dirty="0" smtClean="0">
                <a:effectLst/>
                <a:latin typeface="Bernard MT Condensed" pitchFamily="18" charset="0"/>
              </a:rPr>
              <a:t>			                     </a:t>
            </a:r>
            <a:r>
              <a:rPr lang="en-US" sz="2000" dirty="0" smtClean="0">
                <a:solidFill>
                  <a:srgbClr val="CC0066"/>
                </a:solidFill>
                <a:effectLst/>
                <a:latin typeface="Bernard MT Condensed" pitchFamily="18" charset="0"/>
              </a:rPr>
              <a:t>Antihypertensive drugs</a:t>
            </a:r>
          </a:p>
        </p:txBody>
      </p:sp>
      <p:grpSp>
        <p:nvGrpSpPr>
          <p:cNvPr id="58" name="Group 57"/>
          <p:cNvGrpSpPr/>
          <p:nvPr/>
        </p:nvGrpSpPr>
        <p:grpSpPr>
          <a:xfrm>
            <a:off x="269544" y="1806690"/>
            <a:ext cx="6664656" cy="3222510"/>
            <a:chOff x="269544" y="1806690"/>
            <a:chExt cx="6664656" cy="3222510"/>
          </a:xfrm>
        </p:grpSpPr>
        <p:sp>
          <p:nvSpPr>
            <p:cNvPr id="37" name="Oval 36"/>
            <p:cNvSpPr/>
            <p:nvPr/>
          </p:nvSpPr>
          <p:spPr>
            <a:xfrm>
              <a:off x="533400" y="2754074"/>
              <a:ext cx="6400800" cy="16002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CC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69544" y="3189188"/>
              <a:ext cx="6096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/>
                <a:t> </a:t>
              </a:r>
              <a:endParaRPr lang="en-US" sz="2000" dirty="0" smtClean="0"/>
            </a:p>
            <a:p>
              <a:r>
                <a:rPr lang="en-US" sz="2000" dirty="0" smtClean="0"/>
                <a:t>             </a:t>
              </a:r>
              <a:r>
                <a:rPr lang="en-US" sz="2000" b="1" dirty="0" smtClean="0"/>
                <a:t>L-</a:t>
              </a:r>
              <a:r>
                <a:rPr lang="en-US" sz="2000" b="1" dirty="0" err="1" smtClean="0"/>
                <a:t>arginine</a:t>
              </a:r>
              <a:r>
                <a:rPr lang="en-US" sz="2000" b="1" dirty="0" smtClean="0"/>
                <a:t> + O</a:t>
              </a:r>
              <a:r>
                <a:rPr lang="en-US" sz="2000" b="1" baseline="-25000" dirty="0" smtClean="0"/>
                <a:t>2</a:t>
              </a:r>
              <a:r>
                <a:rPr lang="en-US" sz="2000" b="1" dirty="0" smtClean="0"/>
                <a:t>      	 	</a:t>
              </a:r>
              <a:r>
                <a:rPr lang="en-US" sz="2400" dirty="0" smtClean="0">
                  <a:solidFill>
                    <a:srgbClr val="0000FF"/>
                  </a:solidFill>
                  <a:effectLst>
                    <a:outerShdw blurRad="50800" dist="50800" dir="5400000" algn="ctr" rotWithShape="0">
                      <a:schemeClr val="tx1"/>
                    </a:outerShdw>
                  </a:effectLst>
                  <a:latin typeface="Bernard MT Condensed" pitchFamily="18" charset="0"/>
                </a:rPr>
                <a:t>NO</a:t>
              </a:r>
              <a:r>
                <a:rPr lang="en-US" sz="2000" dirty="0" smtClean="0">
                  <a:solidFill>
                    <a:srgbClr val="0000FF"/>
                  </a:solidFill>
                  <a:effectLst>
                    <a:outerShdw blurRad="50800" dist="50800" dir="5400000" algn="ctr" rotWithShape="0">
                      <a:schemeClr val="tx1"/>
                    </a:outerShdw>
                  </a:effectLst>
                  <a:latin typeface="Bernard MT Condensed" pitchFamily="18" charset="0"/>
                </a:rPr>
                <a:t> </a:t>
              </a:r>
              <a:r>
                <a:rPr lang="en-US" sz="2000" b="1" dirty="0" smtClean="0"/>
                <a:t>+ </a:t>
              </a:r>
              <a:r>
                <a:rPr lang="en-US" sz="2000" b="1" dirty="0" err="1" smtClean="0"/>
                <a:t>Citrulline</a:t>
              </a:r>
              <a:r>
                <a:rPr lang="en-US" sz="2000" b="1" dirty="0" smtClean="0"/>
                <a:t> + H</a:t>
              </a:r>
              <a:r>
                <a:rPr lang="en-US" sz="2000" b="1" baseline="-25000" dirty="0" smtClean="0"/>
                <a:t>2</a:t>
              </a:r>
              <a:r>
                <a:rPr lang="en-US" sz="2000" b="1" dirty="0" smtClean="0"/>
                <a:t>O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860587" y="3268364"/>
              <a:ext cx="79701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 smtClean="0">
                  <a:solidFill>
                    <a:srgbClr val="0000FF"/>
                  </a:solidFill>
                  <a:latin typeface="Bernard MT Condensed" pitchFamily="18" charset="0"/>
                </a:rPr>
                <a:t>(</a:t>
              </a:r>
              <a:r>
                <a:rPr lang="en-US" sz="2000" dirty="0" err="1" smtClean="0">
                  <a:solidFill>
                    <a:srgbClr val="0000FF"/>
                  </a:solidFill>
                  <a:latin typeface="Bernard MT Condensed" pitchFamily="18" charset="0"/>
                </a:rPr>
                <a:t>eNOS</a:t>
              </a:r>
              <a:r>
                <a:rPr lang="en-US" sz="2000" dirty="0" smtClean="0">
                  <a:solidFill>
                    <a:srgbClr val="0000FF"/>
                  </a:solidFill>
                  <a:latin typeface="Bernard MT Condensed" pitchFamily="18" charset="0"/>
                </a:rPr>
                <a:t>)</a:t>
              </a:r>
              <a:endParaRPr lang="en-US" sz="2000" dirty="0">
                <a:solidFill>
                  <a:srgbClr val="0000FF"/>
                </a:solidFill>
                <a:latin typeface="Bernard MT Condensed" pitchFamily="18" charset="0"/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>
              <a:off x="2776184" y="3717378"/>
              <a:ext cx="1066800" cy="1588"/>
            </a:xfrm>
            <a:prstGeom prst="straightConnector1">
              <a:avLst/>
            </a:prstGeom>
            <a:ln w="3810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9"/>
            <p:cNvSpPr/>
            <p:nvPr/>
          </p:nvSpPr>
          <p:spPr>
            <a:xfrm>
              <a:off x="2895600" y="2525474"/>
              <a:ext cx="685800" cy="369332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  <a:effectLst>
                    <a:glow rad="139700">
                      <a:schemeClr val="accent6">
                        <a:satMod val="175000"/>
                        <a:alpha val="40000"/>
                      </a:schemeClr>
                    </a:glow>
                    <a:outerShdw blurRad="60007" dist="200025" dir="15000000" sy="30000" kx="-1800000" algn="bl" rotWithShape="0">
                      <a:srgbClr val="CCFFFF"/>
                    </a:outerShdw>
                    <a:reflection blurRad="6350" stA="55000" endA="300" endPos="45500" dir="5400000" sy="-100000" algn="bl" rotWithShape="0"/>
                  </a:effectLst>
                  <a:latin typeface="Britannic Bold" pitchFamily="34" charset="0"/>
                </a:rPr>
                <a:t>BK R</a:t>
              </a:r>
              <a:endParaRPr lang="en-US" dirty="0">
                <a:solidFill>
                  <a:schemeClr val="bg1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ritannic Bold" pitchFamily="34" charset="0"/>
              </a:endParaRPr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 rot="5400000">
              <a:off x="3051638" y="3019980"/>
              <a:ext cx="381000" cy="1588"/>
            </a:xfrm>
            <a:prstGeom prst="straightConnector1">
              <a:avLst/>
            </a:prstGeom>
            <a:ln w="38100">
              <a:solidFill>
                <a:srgbClr val="CC006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2590800" y="1806690"/>
              <a:ext cx="1295400" cy="369332"/>
            </a:xfrm>
            <a:prstGeom prst="rect">
              <a:avLst/>
            </a:prstGeom>
            <a:solidFill>
              <a:srgbClr val="CC0066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err="1" smtClean="0">
                  <a:solidFill>
                    <a:schemeClr val="bg1"/>
                  </a:solidFill>
                  <a:latin typeface="Britannic Bold" pitchFamily="34" charset="0"/>
                </a:rPr>
                <a:t>Bradykinin</a:t>
              </a:r>
              <a:endParaRPr lang="en-US" dirty="0">
                <a:solidFill>
                  <a:schemeClr val="bg1"/>
                </a:solidFill>
                <a:latin typeface="Britannic Bold" pitchFamily="34" charset="0"/>
              </a:endParaRPr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rot="5400000">
              <a:off x="3051638" y="2363748"/>
              <a:ext cx="3810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rot="5400000">
              <a:off x="3812844" y="4316174"/>
              <a:ext cx="685800" cy="1588"/>
            </a:xfrm>
            <a:prstGeom prst="straightConnector1">
              <a:avLst/>
            </a:prstGeom>
            <a:ln w="5715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3360760" y="4659868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latin typeface="Britannic Bold" pitchFamily="34" charset="0"/>
                </a:rPr>
                <a:t>Vasodilatation</a:t>
              </a:r>
              <a:endParaRPr lang="en-US" dirty="0">
                <a:latin typeface="Britannic Bold" pitchFamily="34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3239294" y="2260140"/>
            <a:ext cx="5324674" cy="664029"/>
            <a:chOff x="3239294" y="2260140"/>
            <a:chExt cx="5324674" cy="664029"/>
          </a:xfrm>
        </p:grpSpPr>
        <p:cxnSp>
          <p:nvCxnSpPr>
            <p:cNvPr id="45" name="Straight Arrow Connector 44"/>
            <p:cNvCxnSpPr>
              <a:stCxn id="20" idx="0"/>
            </p:cNvCxnSpPr>
            <p:nvPr/>
          </p:nvCxnSpPr>
          <p:spPr>
            <a:xfrm rot="5400000" flipH="1" flipV="1">
              <a:off x="5200650" y="563324"/>
              <a:ext cx="1588" cy="39243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6811368" y="2260140"/>
              <a:ext cx="1752600" cy="6640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latin typeface="Britannic Bold" pitchFamily="34" charset="0"/>
                </a:rPr>
                <a:t>Inactive metabolites</a:t>
              </a:r>
              <a:endParaRPr lang="en-US" dirty="0">
                <a:latin typeface="Britannic Bold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4648200" y="1066800"/>
            <a:ext cx="1401346" cy="1809942"/>
            <a:chOff x="4648200" y="1066800"/>
            <a:chExt cx="1401346" cy="1809942"/>
          </a:xfrm>
        </p:grpSpPr>
        <p:sp>
          <p:nvSpPr>
            <p:cNvPr id="50" name="TextBox 49"/>
            <p:cNvSpPr txBox="1"/>
            <p:nvPr/>
          </p:nvSpPr>
          <p:spPr>
            <a:xfrm>
              <a:off x="4939352" y="2168856"/>
              <a:ext cx="8382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 smtClean="0">
                  <a:solidFill>
                    <a:srgbClr val="FF0000"/>
                  </a:solidFill>
                  <a:latin typeface="Berlin Sans FB Demi" pitchFamily="34" charset="0"/>
                  <a:sym typeface="Wingdings 2"/>
                </a:rPr>
                <a:t></a:t>
              </a:r>
              <a:endParaRPr lang="en-US" sz="4000" b="1" dirty="0">
                <a:solidFill>
                  <a:srgbClr val="FF0000"/>
                </a:solidFill>
                <a:latin typeface="Berlin Sans FB Demi" pitchFamily="34" charset="0"/>
              </a:endParaRPr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4648200" y="1066800"/>
              <a:ext cx="1401346" cy="1295400"/>
              <a:chOff x="4648200" y="1066800"/>
              <a:chExt cx="1401346" cy="1295400"/>
            </a:xfrm>
          </p:grpSpPr>
          <p:sp>
            <p:nvSpPr>
              <p:cNvPr id="48" name="Rectangle 47"/>
              <p:cNvSpPr/>
              <p:nvPr/>
            </p:nvSpPr>
            <p:spPr>
              <a:xfrm>
                <a:off x="4648200" y="1066800"/>
                <a:ext cx="1401346" cy="454740"/>
              </a:xfrm>
              <a:prstGeom prst="rect">
                <a:avLst/>
              </a:prstGeom>
              <a:solidFill>
                <a:srgbClr val="FEDD9A"/>
              </a:solidFill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dirty="0" smtClean="0">
                    <a:effectLst>
                      <a:glow rad="139700">
                        <a:schemeClr val="accent6">
                          <a:satMod val="175000"/>
                          <a:alpha val="40000"/>
                        </a:schemeClr>
                      </a:glow>
                      <a:outerShdw blurRad="60007" dist="200025" dir="15000000" sy="30000" kx="-1800000" algn="bl" rotWithShape="0">
                        <a:srgbClr val="CCFFFF"/>
                      </a:outerShdw>
                      <a:reflection blurRad="6350" stA="55000" endA="300" endPos="45500" dir="5400000" sy="-100000" algn="bl" rotWithShape="0"/>
                    </a:effectLst>
                    <a:latin typeface="Bernard MT Condensed" pitchFamily="18" charset="0"/>
                  </a:rPr>
                  <a:t>ACE Inhibitors</a:t>
                </a:r>
              </a:p>
            </p:txBody>
          </p:sp>
          <p:cxnSp>
            <p:nvCxnSpPr>
              <p:cNvPr id="52" name="Straight Arrow Connector 51"/>
              <p:cNvCxnSpPr/>
              <p:nvPr/>
            </p:nvCxnSpPr>
            <p:spPr>
              <a:xfrm rot="5400000">
                <a:off x="4819022" y="1900226"/>
                <a:ext cx="900752" cy="23196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Rectangle 48"/>
              <p:cNvSpPr/>
              <p:nvPr/>
            </p:nvSpPr>
            <p:spPr>
              <a:xfrm>
                <a:off x="4974608" y="1807192"/>
                <a:ext cx="585417" cy="461665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none">
                <a:spAutoFit/>
              </a:bodyPr>
              <a:lstStyle/>
              <a:p>
                <a:r>
                  <a:rPr lang="en-US" sz="2400" dirty="0" smtClean="0">
                    <a:solidFill>
                      <a:srgbClr val="0000FF"/>
                    </a:solidFill>
                    <a:effectLst>
                      <a:glow rad="139700">
                        <a:schemeClr val="accent6">
                          <a:satMod val="175000"/>
                          <a:alpha val="40000"/>
                        </a:schemeClr>
                      </a:glow>
                      <a:outerShdw blurRad="60007" dist="200025" dir="15000000" sy="30000" kx="-1800000" algn="bl" rotWithShape="0">
                        <a:srgbClr val="CCFFFF"/>
                      </a:outerShdw>
                    </a:effectLst>
                    <a:latin typeface="Bernard MT Condensed" pitchFamily="18" charset="0"/>
                  </a:rPr>
                  <a:t>ACE</a:t>
                </a:r>
                <a:endParaRPr lang="en-US" sz="2400" dirty="0">
                  <a:effectLst>
                    <a:glow rad="139700">
                      <a:schemeClr val="accent6">
                        <a:satMod val="175000"/>
                        <a:alpha val="40000"/>
                      </a:schemeClr>
                    </a:glow>
                    <a:outerShdw blurRad="60007" dist="200025" dir="15000000" sy="30000" kx="-1800000" algn="bl" rotWithShape="0">
                      <a:srgbClr val="CCFFFF"/>
                    </a:outerShdw>
                  </a:effectLst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4958688" y="1289712"/>
                <a:ext cx="8382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b="1" dirty="0" smtClean="0">
                    <a:solidFill>
                      <a:srgbClr val="FF0000"/>
                    </a:solidFill>
                    <a:latin typeface="Berlin Sans FB Demi" pitchFamily="34" charset="0"/>
                    <a:sym typeface="Wingdings 2"/>
                  </a:rPr>
                  <a:t></a:t>
                </a:r>
                <a:endParaRPr lang="en-US" sz="4000" b="1" dirty="0">
                  <a:solidFill>
                    <a:srgbClr val="FF0000"/>
                  </a:solidFill>
                  <a:latin typeface="Berlin Sans FB Demi" pitchFamily="34" charset="0"/>
                </a:endParaRPr>
              </a:p>
            </p:txBody>
          </p:sp>
        </p:grpSp>
      </p:grpSp>
      <p:sp>
        <p:nvSpPr>
          <p:cNvPr id="34" name="Oval 33"/>
          <p:cNvSpPr/>
          <p:nvPr/>
        </p:nvSpPr>
        <p:spPr>
          <a:xfrm>
            <a:off x="3886200" y="3440668"/>
            <a:ext cx="609600" cy="533400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/>
          <p:nvPr/>
        </p:nvSpPr>
        <p:spPr>
          <a:xfrm flipH="1" flipV="1">
            <a:off x="2743200" y="2362200"/>
            <a:ext cx="1066800" cy="838200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4" grpId="0" animBg="1"/>
      <p:bldP spid="6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bg1"/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381000" y="914400"/>
            <a:ext cx="8153400" cy="5029200"/>
            <a:chOff x="228600" y="762000"/>
            <a:chExt cx="8153400" cy="4800600"/>
          </a:xfrm>
        </p:grpSpPr>
        <p:pic>
          <p:nvPicPr>
            <p:cNvPr id="15" name="Picture 2" descr="ACE influences the activity of both the renin-angiotensin and kallikrein-kininogen systems. Since AI"/>
            <p:cNvPicPr>
              <a:picLocks noChangeAspect="1" noChangeArrowheads="1"/>
            </p:cNvPicPr>
            <p:nvPr/>
          </p:nvPicPr>
          <p:blipFill>
            <a:blip r:embed="rId2" cstate="print"/>
            <a:srcRect l="2703" t="12020" r="901" b="12251"/>
            <a:stretch>
              <a:fillRect/>
            </a:stretch>
          </p:blipFill>
          <p:spPr bwMode="auto">
            <a:xfrm>
              <a:off x="228600" y="762000"/>
              <a:ext cx="8153400" cy="4800600"/>
            </a:xfrm>
            <a:prstGeom prst="rect">
              <a:avLst/>
            </a:prstGeom>
            <a:noFill/>
          </p:spPr>
        </p:pic>
        <p:sp>
          <p:nvSpPr>
            <p:cNvPr id="16" name="Rectangle 15"/>
            <p:cNvSpPr/>
            <p:nvPr/>
          </p:nvSpPr>
          <p:spPr>
            <a:xfrm>
              <a:off x="3886200" y="3810000"/>
              <a:ext cx="1219200" cy="8382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752600" y="3826400"/>
              <a:ext cx="1219200" cy="8382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181600" y="3311324"/>
              <a:ext cx="1371600" cy="87967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572000" y="3810000"/>
              <a:ext cx="1371600" cy="87967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Diamond 7"/>
          <p:cNvSpPr/>
          <p:nvPr/>
        </p:nvSpPr>
        <p:spPr>
          <a:xfrm>
            <a:off x="5105400" y="5334000"/>
            <a:ext cx="990600" cy="609600"/>
          </a:xfrm>
          <a:prstGeom prst="diamond">
            <a:avLst/>
          </a:prstGeom>
          <a:solidFill>
            <a:srgbClr val="CCFF33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ernard MT Condensed" pitchFamily="18" charset="0"/>
              </a:rPr>
              <a:t>AT</a:t>
            </a:r>
            <a:r>
              <a:rPr lang="en-US" sz="2000" baseline="-25000" dirty="0" smtClean="0">
                <a:solidFill>
                  <a:schemeClr val="tx1"/>
                </a:solidFill>
                <a:latin typeface="Bernard MT Condensed" pitchFamily="18" charset="0"/>
              </a:rPr>
              <a:t>1</a:t>
            </a:r>
            <a:endParaRPr lang="en-US" sz="2000" baseline="-25000" dirty="0">
              <a:solidFill>
                <a:schemeClr val="tx1"/>
              </a:solidFill>
              <a:latin typeface="Bernard MT Condensed" pitchFamily="18" charset="0"/>
            </a:endParaRPr>
          </a:p>
        </p:txBody>
      </p:sp>
      <p:sp>
        <p:nvSpPr>
          <p:cNvPr id="9" name="Diamond 8"/>
          <p:cNvSpPr/>
          <p:nvPr/>
        </p:nvSpPr>
        <p:spPr>
          <a:xfrm>
            <a:off x="4495800" y="4724400"/>
            <a:ext cx="1066800" cy="609600"/>
          </a:xfrm>
          <a:prstGeom prst="diamond">
            <a:avLst/>
          </a:prstGeom>
          <a:solidFill>
            <a:srgbClr val="CCFFFF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ernard MT Condensed" pitchFamily="18" charset="0"/>
              </a:rPr>
              <a:t>AT</a:t>
            </a:r>
            <a:r>
              <a:rPr lang="en-US" sz="2000" baseline="-25000" dirty="0" smtClean="0">
                <a:solidFill>
                  <a:schemeClr val="tx1"/>
                </a:solidFill>
                <a:latin typeface="Bernard MT Condensed" pitchFamily="18" charset="0"/>
              </a:rPr>
              <a:t>2</a:t>
            </a:r>
            <a:endParaRPr lang="en-US" sz="2000" baseline="-25000" dirty="0">
              <a:solidFill>
                <a:schemeClr val="tx1"/>
              </a:solidFill>
              <a:latin typeface="Bernard MT Condensed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704054" y="1563469"/>
            <a:ext cx="1401346" cy="646331"/>
          </a:xfrm>
          <a:prstGeom prst="rect">
            <a:avLst/>
          </a:prstGeom>
          <a:solidFill>
            <a:srgbClr val="FEDD9A"/>
          </a:solidFill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ACE Inhibitors</a:t>
            </a:r>
          </a:p>
          <a:p>
            <a:pPr algn="ctr"/>
            <a:r>
              <a:rPr lang="en-US" i="1" dirty="0" err="1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Ramipril</a:t>
            </a:r>
            <a:endParaRPr lang="en-US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ernard MT Condensed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064248" y="5410200"/>
            <a:ext cx="1233030" cy="646331"/>
          </a:xfrm>
          <a:prstGeom prst="rect">
            <a:avLst/>
          </a:prstGeom>
          <a:solidFill>
            <a:srgbClr val="FEDD9A"/>
          </a:solidFill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ARBs</a:t>
            </a:r>
          </a:p>
          <a:p>
            <a:pPr algn="ctr"/>
            <a:r>
              <a:rPr lang="en-US" i="1" dirty="0" err="1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Candisartan</a:t>
            </a:r>
            <a:endParaRPr lang="en-US" i="1" dirty="0" smtClean="0">
              <a:solidFill>
                <a:srgbClr val="0000FF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ernard MT Condensed" pitchFamily="18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2514600" y="2438400"/>
            <a:ext cx="838200" cy="769441"/>
            <a:chOff x="3352800" y="246925"/>
            <a:chExt cx="838200" cy="769441"/>
          </a:xfrm>
        </p:grpSpPr>
        <p:sp>
          <p:nvSpPr>
            <p:cNvPr id="23" name="Rectangle 22"/>
            <p:cNvSpPr/>
            <p:nvPr/>
          </p:nvSpPr>
          <p:spPr>
            <a:xfrm>
              <a:off x="3505200" y="533400"/>
              <a:ext cx="381000" cy="304800"/>
            </a:xfrm>
            <a:prstGeom prst="rect">
              <a:avLst/>
            </a:prstGeom>
            <a:solidFill>
              <a:srgbClr val="00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352800" y="246925"/>
              <a:ext cx="8382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b="1" dirty="0" smtClean="0">
                  <a:solidFill>
                    <a:srgbClr val="00FFFF"/>
                  </a:solidFill>
                  <a:latin typeface="Berlin Sans FB Demi" pitchFamily="34" charset="0"/>
                  <a:sym typeface="Wingdings 2"/>
                </a:rPr>
                <a:t></a:t>
              </a:r>
              <a:endParaRPr lang="en-US" sz="4400" b="1" dirty="0">
                <a:solidFill>
                  <a:srgbClr val="00FFFF"/>
                </a:solidFill>
                <a:latin typeface="Berlin Sans FB Demi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410200" y="2484700"/>
            <a:ext cx="838200" cy="769441"/>
            <a:chOff x="4495800" y="381000"/>
            <a:chExt cx="838200" cy="769441"/>
          </a:xfrm>
        </p:grpSpPr>
        <p:sp>
          <p:nvSpPr>
            <p:cNvPr id="24" name="Rectangle 23"/>
            <p:cNvSpPr/>
            <p:nvPr/>
          </p:nvSpPr>
          <p:spPr>
            <a:xfrm>
              <a:off x="4648200" y="609600"/>
              <a:ext cx="381000" cy="304800"/>
            </a:xfrm>
            <a:prstGeom prst="rect">
              <a:avLst/>
            </a:prstGeom>
            <a:solidFill>
              <a:srgbClr val="00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495800" y="381000"/>
              <a:ext cx="8382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b="1" dirty="0" smtClean="0">
                  <a:solidFill>
                    <a:srgbClr val="00FFFF"/>
                  </a:solidFill>
                  <a:latin typeface="Berlin Sans FB Demi" pitchFamily="34" charset="0"/>
                  <a:sym typeface="Wingdings 2"/>
                </a:rPr>
                <a:t></a:t>
              </a:r>
              <a:endParaRPr lang="en-US" sz="4400" b="1" dirty="0">
                <a:solidFill>
                  <a:srgbClr val="00FFFF"/>
                </a:solidFill>
                <a:latin typeface="Berlin Sans FB Demi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257800" y="4876800"/>
            <a:ext cx="838200" cy="769441"/>
            <a:chOff x="4495800" y="381000"/>
            <a:chExt cx="838200" cy="769441"/>
          </a:xfrm>
        </p:grpSpPr>
        <p:sp>
          <p:nvSpPr>
            <p:cNvPr id="28" name="Rectangle 27"/>
            <p:cNvSpPr/>
            <p:nvPr/>
          </p:nvSpPr>
          <p:spPr>
            <a:xfrm>
              <a:off x="4648200" y="609600"/>
              <a:ext cx="381000" cy="304800"/>
            </a:xfrm>
            <a:prstGeom prst="rect">
              <a:avLst/>
            </a:prstGeom>
            <a:solidFill>
              <a:srgbClr val="00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495800" y="381000"/>
              <a:ext cx="8382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b="1" dirty="0" smtClean="0">
                  <a:solidFill>
                    <a:srgbClr val="00FFFF"/>
                  </a:solidFill>
                  <a:latin typeface="Berlin Sans FB Demi" pitchFamily="34" charset="0"/>
                  <a:sym typeface="Wingdings 2"/>
                </a:rPr>
                <a:t></a:t>
              </a:r>
              <a:endParaRPr lang="en-US" sz="4400" b="1" dirty="0">
                <a:solidFill>
                  <a:srgbClr val="00FFFF"/>
                </a:solidFill>
                <a:latin typeface="Berlin Sans FB Demi" pitchFamily="34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648200" y="4259759"/>
            <a:ext cx="838200" cy="769441"/>
            <a:chOff x="3352800" y="304800"/>
            <a:chExt cx="838200" cy="769441"/>
          </a:xfrm>
        </p:grpSpPr>
        <p:sp>
          <p:nvSpPr>
            <p:cNvPr id="31" name="Rectangle 30"/>
            <p:cNvSpPr/>
            <p:nvPr/>
          </p:nvSpPr>
          <p:spPr>
            <a:xfrm>
              <a:off x="3505200" y="533400"/>
              <a:ext cx="381000" cy="304800"/>
            </a:xfrm>
            <a:prstGeom prst="rect">
              <a:avLst/>
            </a:prstGeom>
            <a:solidFill>
              <a:srgbClr val="00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352800" y="304800"/>
              <a:ext cx="8382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b="1" dirty="0" smtClean="0">
                  <a:solidFill>
                    <a:srgbClr val="00FFFF"/>
                  </a:solidFill>
                  <a:latin typeface="Berlin Sans FB Demi" pitchFamily="34" charset="0"/>
                  <a:sym typeface="Wingdings 2"/>
                </a:rPr>
                <a:t></a:t>
              </a:r>
              <a:endParaRPr lang="en-US" sz="4400" b="1" dirty="0">
                <a:solidFill>
                  <a:srgbClr val="00FFFF"/>
                </a:solidFill>
                <a:latin typeface="Berlin Sans FB Demi" pitchFamily="34" charset="0"/>
              </a:endParaRPr>
            </a:p>
          </p:txBody>
        </p:sp>
      </p:grpSp>
      <p:sp>
        <p:nvSpPr>
          <p:cNvPr id="34" name="Oval 33"/>
          <p:cNvSpPr/>
          <p:nvPr/>
        </p:nvSpPr>
        <p:spPr>
          <a:xfrm>
            <a:off x="6324600" y="3276600"/>
            <a:ext cx="1524000" cy="609600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/>
          <p:cNvCxnSpPr/>
          <p:nvPr/>
        </p:nvCxnSpPr>
        <p:spPr>
          <a:xfrm rot="10800000" flipV="1">
            <a:off x="5257800" y="3657600"/>
            <a:ext cx="1143000" cy="6858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52400" y="533400"/>
            <a:ext cx="8610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Inhibit activation of </a:t>
            </a:r>
            <a:r>
              <a:rPr lang="en-US" sz="2200" b="1" dirty="0" err="1" smtClean="0"/>
              <a:t>AgI</a:t>
            </a:r>
            <a:r>
              <a:rPr lang="en-US" sz="2200" b="1" dirty="0" smtClean="0"/>
              <a:t> to AGII + decrease degradation of </a:t>
            </a:r>
            <a:r>
              <a:rPr lang="en-US" sz="2200" b="1" dirty="0" err="1" smtClean="0"/>
              <a:t>bradykinin</a:t>
            </a:r>
            <a:endParaRPr lang="en-US" sz="22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152400" y="152400"/>
            <a:ext cx="746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heavy" dirty="0" smtClean="0">
                <a:uFill>
                  <a:solidFill>
                    <a:srgbClr val="6600FF"/>
                  </a:solidFill>
                </a:uFill>
                <a:latin typeface="Berlin Sans FB Demi" pitchFamily="34" charset="0"/>
              </a:rPr>
              <a:t>Difference between ACE Is &amp; ARBs action  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52400" y="5997714"/>
            <a:ext cx="8915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200" b="1" dirty="0" smtClean="0"/>
              <a:t>Block action of </a:t>
            </a:r>
            <a:r>
              <a:rPr lang="en-US" sz="2200" b="1" dirty="0" err="1" smtClean="0"/>
              <a:t>AgII</a:t>
            </a:r>
            <a:r>
              <a:rPr lang="en-US" sz="2200" b="1" dirty="0" smtClean="0"/>
              <a:t> on AT1 in VSMCs that is causing vasoconstriction</a:t>
            </a:r>
          </a:p>
          <a:p>
            <a:pPr>
              <a:lnSpc>
                <a:spcPts val="2400"/>
              </a:lnSpc>
            </a:pPr>
            <a:r>
              <a:rPr lang="en-US" sz="2200" b="1" dirty="0" smtClean="0"/>
              <a:t>The </a:t>
            </a:r>
            <a:r>
              <a:rPr lang="en-US" sz="2200" b="1" dirty="0" err="1" smtClean="0"/>
              <a:t>AgII</a:t>
            </a:r>
            <a:r>
              <a:rPr lang="en-US" sz="2200" b="1" dirty="0" smtClean="0"/>
              <a:t> act on non-blocked AT2 on endothelial cells causing vasodilatation</a:t>
            </a:r>
            <a:endParaRPr lang="en-US" sz="2200" b="1" dirty="0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9.25069E-8 L 0.1375 0.00393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0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66667E-6 -2.67345E-6 L -0.14166 -2.67345E-6 " pathEditMode="relative" ptsTypes="AA">
                                      <p:cBhvr>
                                        <p:cTn id="2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34" grpId="0" animBg="1"/>
      <p:bldP spid="42" grpId="0"/>
      <p:bldP spid="4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accent4">
                <a:lumMod val="60000"/>
                <a:lumOff val="40000"/>
                <a:alpha val="78000"/>
              </a:schemeClr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http://scrapetv.com/News/News%20Pages/Technology/images-2/human-body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0000"/>
          </a:blip>
          <a:srcRect/>
          <a:stretch>
            <a:fillRect/>
          </a:stretch>
        </p:blipFill>
        <p:spPr bwMode="auto">
          <a:xfrm>
            <a:off x="6858000" y="914401"/>
            <a:ext cx="2400300" cy="5943600"/>
          </a:xfrm>
          <a:prstGeom prst="rect">
            <a:avLst/>
          </a:prstGeom>
          <a:noFill/>
        </p:spPr>
      </p:pic>
      <p:grpSp>
        <p:nvGrpSpPr>
          <p:cNvPr id="2" name="Group 27"/>
          <p:cNvGrpSpPr/>
          <p:nvPr/>
        </p:nvGrpSpPr>
        <p:grpSpPr>
          <a:xfrm>
            <a:off x="4343400" y="2514600"/>
            <a:ext cx="4419600" cy="2514600"/>
            <a:chOff x="4343400" y="4114800"/>
            <a:chExt cx="4876800" cy="2743200"/>
          </a:xfrm>
        </p:grpSpPr>
        <p:pic>
          <p:nvPicPr>
            <p:cNvPr id="52226" name="Picture 2" descr="http://www.mymcat.com/w/images/c/c7/Paracrine_signaling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343400" y="4114800"/>
              <a:ext cx="3048000" cy="2513263"/>
            </a:xfrm>
            <a:prstGeom prst="rect">
              <a:avLst/>
            </a:prstGeom>
            <a:noFill/>
          </p:spPr>
        </p:pic>
        <p:pic>
          <p:nvPicPr>
            <p:cNvPr id="52230" name="Picture 6" descr="http://www.mymcat.com/w/images/c/cd/Autocrine_signaling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553200" y="4583204"/>
              <a:ext cx="2667000" cy="2274796"/>
            </a:xfrm>
            <a:prstGeom prst="rect">
              <a:avLst/>
            </a:prstGeom>
            <a:noFill/>
          </p:spPr>
        </p:pic>
      </p:grpSp>
      <p:sp>
        <p:nvSpPr>
          <p:cNvPr id="28" name="Freeform 27"/>
          <p:cNvSpPr/>
          <p:nvPr/>
        </p:nvSpPr>
        <p:spPr>
          <a:xfrm>
            <a:off x="152400" y="304800"/>
            <a:ext cx="8915400" cy="1376915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lnSpc>
                <a:spcPts val="5000"/>
              </a:lnSpc>
            </a:pPr>
            <a:r>
              <a:rPr lang="en-US" sz="4800" b="1" spc="50" dirty="0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DRUGS Acting </a:t>
            </a:r>
            <a:r>
              <a:rPr lang="en-US" sz="4800" b="1" spc="50" dirty="0" err="1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OnParacrine</a:t>
            </a:r>
            <a:r>
              <a:rPr lang="en-US" sz="4800" b="1" spc="50" dirty="0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 Autocrine Mediators</a:t>
            </a:r>
            <a:endParaRPr lang="en-US" sz="4800" b="1" spc="50" dirty="0">
              <a:ln w="11430">
                <a:solidFill>
                  <a:srgbClr val="CCFFFF"/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79510" y="5153561"/>
            <a:ext cx="553549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8000" b="1" cap="none" spc="0" dirty="0" smtClean="0">
                <a:ln w="11430"/>
                <a:solidFill>
                  <a:srgbClr val="0099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ench Script MT" pitchFamily="66" charset="0"/>
              </a:rPr>
              <a:t>GOOD LUCK</a:t>
            </a:r>
            <a:endParaRPr lang="en-US" sz="8000" b="1" cap="none" spc="0" dirty="0">
              <a:ln w="11430"/>
              <a:solidFill>
                <a:srgbClr val="0099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French Script MT" pitchFamily="66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accent4">
                <a:lumMod val="60000"/>
                <a:lumOff val="40000"/>
                <a:alpha val="78000"/>
              </a:schemeClr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http://www.mymcat.com/w/images/c/c7/Paracrine_signaling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0" y="1143000"/>
            <a:ext cx="3048000" cy="2513263"/>
          </a:xfrm>
          <a:prstGeom prst="rect">
            <a:avLst/>
          </a:prstGeom>
          <a:noFill/>
        </p:spPr>
      </p:pic>
      <p:pic>
        <p:nvPicPr>
          <p:cNvPr id="52230" name="Picture 6" descr="http://www.mymcat.com/w/images/c/cd/Autocrine_signaling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0" y="4038600"/>
            <a:ext cx="2667000" cy="2274796"/>
          </a:xfrm>
          <a:prstGeom prst="rect">
            <a:avLst/>
          </a:prstGeom>
          <a:noFill/>
        </p:spPr>
      </p:pic>
      <p:sp>
        <p:nvSpPr>
          <p:cNvPr id="8" name="Freeform 7"/>
          <p:cNvSpPr/>
          <p:nvPr/>
        </p:nvSpPr>
        <p:spPr>
          <a:xfrm>
            <a:off x="-76200" y="1066800"/>
            <a:ext cx="4648200" cy="1569660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800" spc="50" dirty="0" smtClean="0">
                <a:ln w="11430">
                  <a:solidFill>
                    <a:srgbClr val="D60093"/>
                  </a:solidFill>
                </a:ln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lin Sans FB Demi" pitchFamily="34" charset="0"/>
              </a:rPr>
              <a:t>PARACRINE MEDIATORS</a:t>
            </a:r>
            <a:endParaRPr lang="en-US" sz="4800" spc="50" dirty="0">
              <a:ln w="11430">
                <a:solidFill>
                  <a:srgbClr val="D60093"/>
                </a:solidFill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erlin Sans FB Demi" pitchFamily="34" charset="0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76200" y="3962400"/>
            <a:ext cx="4648200" cy="1569660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800" spc="50" dirty="0" smtClean="0">
                <a:ln w="11430">
                  <a:solidFill>
                    <a:srgbClr val="D60093"/>
                  </a:solidFill>
                </a:ln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lin Sans FB Demi" pitchFamily="34" charset="0"/>
              </a:rPr>
              <a:t>AUTOCRINE MEDIATORS</a:t>
            </a:r>
            <a:endParaRPr lang="en-US" sz="4800" spc="50" dirty="0">
              <a:ln w="11430">
                <a:solidFill>
                  <a:srgbClr val="D60093"/>
                </a:solidFill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erlin Sans FB Demi" pitchFamily="34" charset="0"/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533400" y="2609671"/>
            <a:ext cx="4876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Secreted by one cell &amp; acts upon adjacent cells or surrounding extracellular</a:t>
            </a: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matrix [ECM]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3400" y="5486400"/>
            <a:ext cx="57230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Secreted from a cell and acts on the same cell</a:t>
            </a:r>
            <a:endParaRPr lang="en-US" sz="2400" dirty="0">
              <a:latin typeface="Arial Narrow" pitchFamily="34" charset="0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228600" y="152400"/>
            <a:ext cx="8534400" cy="914400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prstTxWarp prst="textFadeLeft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spc="50" dirty="0" smtClean="0">
                <a:ln w="11430">
                  <a:solidFill>
                    <a:schemeClr val="accent6">
                      <a:lumMod val="20000"/>
                      <a:lumOff val="80000"/>
                    </a:schemeClr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Bernard MT Condensed" pitchFamily="18" charset="0"/>
              </a:rPr>
              <a:t>LOCAL COMMUNICATION</a:t>
            </a:r>
            <a:endParaRPr lang="en-US" sz="5400" spc="50" dirty="0">
              <a:ln w="11430">
                <a:solidFill>
                  <a:schemeClr val="accent6">
                    <a:lumMod val="20000"/>
                    <a:lumOff val="80000"/>
                  </a:schemeClr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Bernard MT Condensed" pitchFamily="18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2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8193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accent4">
                <a:lumMod val="60000"/>
                <a:lumOff val="40000"/>
                <a:alpha val="78000"/>
              </a:schemeClr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://www.mymcat.com/w/images/c/c7/Paracrine_signaling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53200" y="3124200"/>
            <a:ext cx="2418516" cy="1994215"/>
          </a:xfrm>
          <a:prstGeom prst="rect">
            <a:avLst/>
          </a:prstGeom>
          <a:noFill/>
        </p:spPr>
      </p:pic>
      <p:pic>
        <p:nvPicPr>
          <p:cNvPr id="13" name="Picture 6" descr="http://www.mymcat.com/w/images/c/cd/Autocrine_signaling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235059">
            <a:off x="6777741" y="238235"/>
            <a:ext cx="2116475" cy="1805230"/>
          </a:xfrm>
          <a:prstGeom prst="rect">
            <a:avLst/>
          </a:prstGeom>
          <a:noFill/>
        </p:spPr>
      </p:pic>
      <p:sp>
        <p:nvSpPr>
          <p:cNvPr id="14" name="Freeform 13"/>
          <p:cNvSpPr/>
          <p:nvPr/>
        </p:nvSpPr>
        <p:spPr>
          <a:xfrm>
            <a:off x="0" y="152400"/>
            <a:ext cx="6172200" cy="720710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lnSpc>
                <a:spcPts val="4900"/>
              </a:lnSpc>
            </a:pPr>
            <a:r>
              <a:rPr lang="en-US" sz="3600" b="1" spc="50" dirty="0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Paracrine Autocrine Mediators</a:t>
            </a:r>
            <a:endParaRPr lang="en-US" sz="3600" b="1" spc="50" dirty="0">
              <a:ln w="11430">
                <a:solidFill>
                  <a:srgbClr val="CCFFFF"/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51587" y="762000"/>
            <a:ext cx="43204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Berlin Sans FB Demi" pitchFamily="34" charset="0"/>
              </a:rPr>
              <a:t>Chemically</a:t>
            </a:r>
            <a:r>
              <a:rPr lang="en-US" sz="2400" dirty="0" smtClean="0">
                <a:latin typeface="Berlin Sans FB Demi" pitchFamily="34" charset="0"/>
              </a:rPr>
              <a:t> </a:t>
            </a:r>
            <a:r>
              <a:rPr lang="en-US" sz="2000" dirty="0" smtClean="0">
                <a:latin typeface="Berlin Sans FB Demi" pitchFamily="34" charset="0"/>
              </a:rPr>
              <a:t>they are classified into</a:t>
            </a:r>
            <a:endParaRPr lang="en-US" sz="2000" dirty="0">
              <a:latin typeface="Berlin Sans FB Demi" pitchFamily="34" charset="0"/>
            </a:endParaRPr>
          </a:p>
        </p:txBody>
      </p:sp>
      <p:sp>
        <p:nvSpPr>
          <p:cNvPr id="70658" name="Text Box 2"/>
          <p:cNvSpPr txBox="1">
            <a:spLocks noChangeArrowheads="1"/>
          </p:cNvSpPr>
          <p:nvPr/>
        </p:nvSpPr>
        <p:spPr bwMode="auto">
          <a:xfrm>
            <a:off x="328613" y="3976667"/>
            <a:ext cx="1728787" cy="1052533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0" indent="0" eaLnBrk="1" fontAlgn="base" latinLnBrk="0" hangingPunct="1">
              <a:lnSpc>
                <a:spcPts val="2160"/>
              </a:lnSpc>
              <a:tabLst/>
            </a:pPr>
            <a:r>
              <a:rPr kumimoji="0" lang="en-US" sz="2000" b="1" u="sng" strike="noStrike" cap="none" normalizeH="0" baseline="0" dirty="0" smtClean="0">
                <a:ln>
                  <a:noFill/>
                </a:ln>
                <a:solidFill>
                  <a:srgbClr val="D60093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MONOAMINES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buClrTx/>
              <a:buSzTx/>
              <a:buFontTx/>
              <a:buNone/>
              <a:tabLst/>
            </a:pP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Histamine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buClrTx/>
              <a:buSzTx/>
              <a:buFontTx/>
              <a:buNone/>
              <a:tabLst/>
            </a:pP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Serotonin …etc</a:t>
            </a:r>
            <a:endParaRPr kumimoji="0" lang="en-US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70660" name="Text Box 4"/>
          <p:cNvSpPr txBox="1">
            <a:spLocks noChangeArrowheads="1"/>
          </p:cNvSpPr>
          <p:nvPr/>
        </p:nvSpPr>
        <p:spPr bwMode="auto">
          <a:xfrm>
            <a:off x="3886200" y="2590800"/>
            <a:ext cx="1891332" cy="3505200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0" indent="0" eaLnBrk="1" fontAlgn="base" latinLnBrk="0" hangingPunct="1">
              <a:lnSpc>
                <a:spcPts val="2160"/>
              </a:lnSpc>
              <a:tabLst/>
            </a:pPr>
            <a:r>
              <a:rPr kumimoji="0" lang="en-US" sz="2000" b="1" u="sng" strike="noStrike" cap="none" normalizeH="0" baseline="0" dirty="0" smtClean="0">
                <a:ln>
                  <a:noFill/>
                </a:ln>
                <a:solidFill>
                  <a:srgbClr val="D60093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PEPTIDES</a:t>
            </a:r>
          </a:p>
          <a:p>
            <a:pPr marL="0" lvl="0" indent="0" eaLnBrk="1" fontAlgn="base" latinLnBrk="0" hangingPunct="1">
              <a:lnSpc>
                <a:spcPts val="2160"/>
              </a:lnSpc>
              <a:tabLst/>
            </a:pPr>
            <a:r>
              <a:rPr kumimoji="0" lang="en-US" sz="2000" b="1" i="1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Contractants</a:t>
            </a: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  </a:t>
            </a:r>
            <a:r>
              <a:rPr kumimoji="0" lang="en-US" sz="2000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Angiotensin</a:t>
            </a: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 </a:t>
            </a:r>
            <a:r>
              <a:rPr kumimoji="0" lang="en-US" sz="2000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Endothelin</a:t>
            </a:r>
            <a:endParaRPr kumimoji="0" lang="en-US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Arial" pitchFamily="34" charset="0"/>
              <a:cs typeface="Arial" pitchFamily="34" charset="0"/>
            </a:endParaRPr>
          </a:p>
          <a:p>
            <a:pPr marL="0" lvl="0" indent="0" eaLnBrk="1" fontAlgn="base" latinLnBrk="0" hangingPunct="1">
              <a:lnSpc>
                <a:spcPts val="2160"/>
              </a:lnSpc>
              <a:tabLst/>
            </a:pP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NPY</a:t>
            </a:r>
          </a:p>
          <a:p>
            <a:pPr marL="0" lvl="0" indent="0" eaLnBrk="1" fontAlgn="base" latinLnBrk="0" hangingPunct="1">
              <a:lnSpc>
                <a:spcPts val="2160"/>
              </a:lnSpc>
              <a:tabLst/>
            </a:pP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Vasopressin</a:t>
            </a:r>
          </a:p>
          <a:p>
            <a:pPr marL="0" lvl="0" indent="0" eaLnBrk="1" fontAlgn="base" latinLnBrk="0" hangingPunct="1">
              <a:lnSpc>
                <a:spcPts val="2160"/>
              </a:lnSpc>
              <a:tabLst/>
            </a:pPr>
            <a:endParaRPr kumimoji="0" lang="en-US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Arial" pitchFamily="34" charset="0"/>
              <a:cs typeface="Arial" pitchFamily="34" charset="0"/>
            </a:endParaRPr>
          </a:p>
          <a:p>
            <a:pPr marL="0" lvl="0" indent="0" eaLnBrk="1" fontAlgn="base" latinLnBrk="0" hangingPunct="1">
              <a:lnSpc>
                <a:spcPts val="2160"/>
              </a:lnSpc>
              <a:tabLst/>
            </a:pPr>
            <a:r>
              <a:rPr kumimoji="0" lang="en-US" sz="20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Relaxants </a:t>
            </a:r>
            <a:r>
              <a:rPr kumimoji="0" lang="en-US" sz="2000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Kinines</a:t>
            </a: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 </a:t>
            </a:r>
          </a:p>
          <a:p>
            <a:pPr marL="0" lvl="0" indent="0" eaLnBrk="1" fontAlgn="base" latinLnBrk="0" hangingPunct="1">
              <a:lnSpc>
                <a:spcPts val="2160"/>
              </a:lnSpc>
              <a:tabLst/>
            </a:pP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ANP</a:t>
            </a:r>
          </a:p>
          <a:p>
            <a:pPr marL="0" lvl="0" indent="0" eaLnBrk="1" fontAlgn="base" latinLnBrk="0" hangingPunct="1">
              <a:lnSpc>
                <a:spcPts val="2160"/>
              </a:lnSpc>
              <a:tabLst/>
            </a:pPr>
            <a:r>
              <a:rPr kumimoji="0" lang="en-US" sz="2000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Tachykinins</a:t>
            </a: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 [SP]</a:t>
            </a:r>
          </a:p>
          <a:p>
            <a:pPr marL="0" lvl="0" indent="0" eaLnBrk="1" fontAlgn="base" latinLnBrk="0" hangingPunct="1">
              <a:lnSpc>
                <a:spcPts val="2160"/>
              </a:lnSpc>
              <a:tabLst/>
            </a:pP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VIP ….etc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buClrTx/>
              <a:buSzTx/>
              <a:buFontTx/>
              <a:buNone/>
              <a:tabLst/>
            </a:pPr>
            <a:endParaRPr kumimoji="0" lang="en-US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70662" name="Text Box 6"/>
          <p:cNvSpPr txBox="1">
            <a:spLocks noChangeArrowheads="1"/>
          </p:cNvSpPr>
          <p:nvPr/>
        </p:nvSpPr>
        <p:spPr bwMode="auto">
          <a:xfrm>
            <a:off x="639500" y="1752600"/>
            <a:ext cx="2057400" cy="1450730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ts val="2160"/>
              </a:lnSpc>
              <a:buClrTx/>
              <a:buSzTx/>
              <a:buFontTx/>
              <a:buNone/>
              <a:tabLst/>
            </a:pPr>
            <a:r>
              <a:rPr kumimoji="0" lang="en-US" sz="2000" b="1" u="sng" strike="noStrike" cap="none" normalizeH="0" baseline="0" dirty="0" smtClean="0">
                <a:ln>
                  <a:noFill/>
                </a:ln>
                <a:solidFill>
                  <a:srgbClr val="D60093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EICOSANOIDS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buClrTx/>
              <a:buSzTx/>
              <a:buFontTx/>
              <a:buNone/>
              <a:tabLst/>
            </a:pP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Prostaglandins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buClrTx/>
              <a:buSzTx/>
              <a:buFontTx/>
              <a:buNone/>
              <a:tabLst/>
            </a:pPr>
            <a:r>
              <a:rPr lang="en-US" sz="2000" b="1" dirty="0" err="1" smtClean="0">
                <a:latin typeface="Arial Narrow" pitchFamily="34" charset="0"/>
                <a:ea typeface="Arial" pitchFamily="34" charset="0"/>
                <a:cs typeface="Arial" pitchFamily="34" charset="0"/>
              </a:rPr>
              <a:t>Prostacyclines</a:t>
            </a:r>
            <a:endParaRPr kumimoji="0" lang="en-US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buClrTx/>
              <a:buSzTx/>
              <a:buFontTx/>
              <a:buNone/>
              <a:tabLst/>
            </a:pPr>
            <a:r>
              <a:rPr kumimoji="0" lang="en-US" sz="2000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Thromboxane</a:t>
            </a: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 A</a:t>
            </a:r>
            <a:r>
              <a:rPr kumimoji="0" lang="en-US" sz="2000" b="1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2</a:t>
            </a:r>
            <a:endParaRPr kumimoji="0" lang="en-US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buClrTx/>
              <a:buSzTx/>
              <a:buFontTx/>
              <a:buNone/>
              <a:tabLst/>
            </a:pPr>
            <a:r>
              <a:rPr kumimoji="0" lang="en-US" sz="2000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Leukotrienes</a:t>
            </a: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 …</a:t>
            </a:r>
            <a:r>
              <a:rPr lang="en-US" sz="2000" b="1" dirty="0" smtClean="0">
                <a:latin typeface="Arial Narrow" pitchFamily="34" charset="0"/>
                <a:ea typeface="Arial" pitchFamily="34" charset="0"/>
                <a:cs typeface="Arial" pitchFamily="34" charset="0"/>
              </a:rPr>
              <a:t>e</a:t>
            </a: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tc</a:t>
            </a:r>
            <a:endParaRPr kumimoji="0" lang="en-US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70664" name="Text Box 8"/>
          <p:cNvSpPr txBox="1">
            <a:spLocks noChangeArrowheads="1"/>
          </p:cNvSpPr>
          <p:nvPr/>
        </p:nvSpPr>
        <p:spPr bwMode="auto">
          <a:xfrm>
            <a:off x="2209800" y="3505200"/>
            <a:ext cx="1447800" cy="914400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ts val="2160"/>
              </a:lnSpc>
              <a:buClrTx/>
              <a:buSzTx/>
              <a:buFontTx/>
              <a:buNone/>
              <a:tabLst/>
            </a:pPr>
            <a:r>
              <a:rPr kumimoji="0" lang="en-US" sz="2000" b="1" u="sng" strike="noStrike" cap="none" normalizeH="0" baseline="0" dirty="0" smtClean="0">
                <a:ln>
                  <a:noFill/>
                </a:ln>
                <a:solidFill>
                  <a:srgbClr val="D60093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PURINES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buClrTx/>
              <a:buSzTx/>
              <a:buFontTx/>
              <a:buNone/>
              <a:tabLst/>
            </a:pP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ATP / ADP</a:t>
            </a:r>
          </a:p>
          <a:p>
            <a:pPr marL="0" marR="0" lvl="0" indent="0" defTabSz="914400" rtl="0" eaLnBrk="1" fontAlgn="base" latinLnBrk="0" hangingPunct="1">
              <a:lnSpc>
                <a:spcPts val="2160"/>
              </a:lnSpc>
              <a:buClrTx/>
              <a:buSzTx/>
              <a:buFontTx/>
              <a:buNone/>
              <a:tabLst/>
            </a:pPr>
            <a:r>
              <a:rPr kumimoji="0" lang="en-US" sz="2000" b="1" u="none" strike="noStrike" cap="none" normalizeH="0" baseline="0" dirty="0" smtClean="0">
                <a:ln>
                  <a:noFill/>
                </a:ln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Adenosine</a:t>
            </a:r>
            <a:endParaRPr kumimoji="0" lang="en-US" sz="2000" b="1" u="none" strike="noStrike" cap="none" normalizeH="0" baseline="0" dirty="0" smtClean="0">
              <a:ln>
                <a:noFill/>
              </a:ln>
              <a:effectLst/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70667" name="Text Box 11"/>
          <p:cNvSpPr txBox="1">
            <a:spLocks noChangeArrowheads="1"/>
          </p:cNvSpPr>
          <p:nvPr/>
        </p:nvSpPr>
        <p:spPr bwMode="auto">
          <a:xfrm>
            <a:off x="3352800" y="1905000"/>
            <a:ext cx="609600" cy="457200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ts val="2160"/>
              </a:lnSpc>
              <a:buClrTx/>
              <a:buSzTx/>
              <a:buFontTx/>
              <a:buNone/>
              <a:tabLst/>
            </a:pP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rgbClr val="D60093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NO</a:t>
            </a:r>
            <a:endParaRPr kumimoji="0" lang="en-US" sz="2000" b="1" u="none" strike="noStrike" cap="none" normalizeH="0" baseline="0" dirty="0" smtClean="0">
              <a:ln>
                <a:noFill/>
              </a:ln>
              <a:solidFill>
                <a:srgbClr val="D60093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70669" name="Text Box 13"/>
          <p:cNvSpPr txBox="1">
            <a:spLocks noChangeArrowheads="1"/>
          </p:cNvSpPr>
          <p:nvPr/>
        </p:nvSpPr>
        <p:spPr bwMode="auto">
          <a:xfrm>
            <a:off x="6019800" y="1828800"/>
            <a:ext cx="1905000" cy="1524000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0" indent="0" eaLnBrk="1" fontAlgn="base" latinLnBrk="0" hangingPunct="1">
              <a:lnSpc>
                <a:spcPts val="2160"/>
              </a:lnSpc>
              <a:tabLst/>
            </a:pPr>
            <a:r>
              <a:rPr kumimoji="0" lang="en-US" sz="2000" b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OTHERS</a:t>
            </a:r>
          </a:p>
          <a:p>
            <a:pPr marL="0" lvl="0" indent="0" eaLnBrk="1" fontAlgn="base" latinLnBrk="0" hangingPunct="1">
              <a:lnSpc>
                <a:spcPts val="2160"/>
              </a:lnSpc>
              <a:tabLst/>
            </a:pP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Cytokines</a:t>
            </a:r>
          </a:p>
          <a:p>
            <a:pPr marL="0" lvl="0" indent="0" eaLnBrk="1" fontAlgn="base" latinLnBrk="0" hangingPunct="1">
              <a:lnSpc>
                <a:spcPts val="2160"/>
              </a:lnSpc>
              <a:tabLst/>
            </a:pPr>
            <a:r>
              <a:rPr kumimoji="0" lang="en-US" sz="2000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Chemokine</a:t>
            </a:r>
            <a:endParaRPr kumimoji="0" lang="en-US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Arial" pitchFamily="34" charset="0"/>
              <a:cs typeface="Arial" pitchFamily="34" charset="0"/>
            </a:endParaRPr>
          </a:p>
          <a:p>
            <a:pPr marL="0" lvl="0" indent="0" eaLnBrk="1" fontAlgn="base" latinLnBrk="0" hangingPunct="1">
              <a:lnSpc>
                <a:spcPts val="2160"/>
              </a:lnSpc>
              <a:tabLst/>
            </a:pP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Growth Factors</a:t>
            </a:r>
          </a:p>
          <a:p>
            <a:pPr marL="0" lvl="0" indent="0" eaLnBrk="1" fontAlgn="base" latinLnBrk="0" hangingPunct="1">
              <a:lnSpc>
                <a:spcPts val="2160"/>
              </a:lnSpc>
              <a:tabLst/>
            </a:pP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….etc.</a:t>
            </a:r>
            <a:endParaRPr kumimoji="0" lang="en-US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70668" name="Line 12"/>
          <p:cNvSpPr>
            <a:spLocks noChangeShapeType="1"/>
          </p:cNvSpPr>
          <p:nvPr/>
        </p:nvSpPr>
        <p:spPr bwMode="auto">
          <a:xfrm>
            <a:off x="3598520" y="1387475"/>
            <a:ext cx="0" cy="517525"/>
          </a:xfrm>
          <a:prstGeom prst="line">
            <a:avLst/>
          </a:prstGeom>
          <a:noFill/>
          <a:ln w="38100">
            <a:solidFill>
              <a:srgbClr val="D60093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663" name="Line 7"/>
          <p:cNvSpPr>
            <a:spLocks noChangeShapeType="1"/>
          </p:cNvSpPr>
          <p:nvPr/>
        </p:nvSpPr>
        <p:spPr bwMode="auto">
          <a:xfrm>
            <a:off x="1656707" y="1385447"/>
            <a:ext cx="0" cy="356558"/>
          </a:xfrm>
          <a:prstGeom prst="line">
            <a:avLst/>
          </a:prstGeom>
          <a:noFill/>
          <a:ln w="38100">
            <a:solidFill>
              <a:srgbClr val="D60093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665" name="Line 9"/>
          <p:cNvSpPr>
            <a:spLocks noChangeShapeType="1"/>
          </p:cNvSpPr>
          <p:nvPr/>
        </p:nvSpPr>
        <p:spPr bwMode="auto">
          <a:xfrm>
            <a:off x="381000" y="1376446"/>
            <a:ext cx="0" cy="2585954"/>
          </a:xfrm>
          <a:prstGeom prst="line">
            <a:avLst/>
          </a:prstGeom>
          <a:noFill/>
          <a:ln w="38100">
            <a:solidFill>
              <a:srgbClr val="D60093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670" name="Line 14"/>
          <p:cNvSpPr>
            <a:spLocks noChangeShapeType="1"/>
          </p:cNvSpPr>
          <p:nvPr/>
        </p:nvSpPr>
        <p:spPr bwMode="auto">
          <a:xfrm>
            <a:off x="6770225" y="1371600"/>
            <a:ext cx="0" cy="355866"/>
          </a:xfrm>
          <a:prstGeom prst="line">
            <a:avLst/>
          </a:prstGeom>
          <a:noFill/>
          <a:ln w="38100">
            <a:solidFill>
              <a:srgbClr val="D60093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671" name="Line 15"/>
          <p:cNvSpPr>
            <a:spLocks noChangeShapeType="1"/>
          </p:cNvSpPr>
          <p:nvPr/>
        </p:nvSpPr>
        <p:spPr bwMode="auto">
          <a:xfrm>
            <a:off x="2932413" y="1399294"/>
            <a:ext cx="0" cy="2105906"/>
          </a:xfrm>
          <a:prstGeom prst="line">
            <a:avLst/>
          </a:prstGeom>
          <a:noFill/>
          <a:ln w="38100">
            <a:solidFill>
              <a:srgbClr val="D60093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672" name="Line 16"/>
          <p:cNvSpPr>
            <a:spLocks noChangeShapeType="1"/>
          </p:cNvSpPr>
          <p:nvPr/>
        </p:nvSpPr>
        <p:spPr bwMode="auto">
          <a:xfrm>
            <a:off x="381000" y="1371600"/>
            <a:ext cx="6382702" cy="0"/>
          </a:xfrm>
          <a:prstGeom prst="line">
            <a:avLst/>
          </a:prstGeom>
          <a:noFill/>
          <a:ln w="38100">
            <a:solidFill>
              <a:srgbClr val="D60093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Line 14"/>
          <p:cNvSpPr>
            <a:spLocks noChangeShapeType="1"/>
          </p:cNvSpPr>
          <p:nvPr/>
        </p:nvSpPr>
        <p:spPr bwMode="auto">
          <a:xfrm>
            <a:off x="4724400" y="1387474"/>
            <a:ext cx="0" cy="1203325"/>
          </a:xfrm>
          <a:prstGeom prst="line">
            <a:avLst/>
          </a:prstGeom>
          <a:noFill/>
          <a:ln w="38100">
            <a:solidFill>
              <a:srgbClr val="D60093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2163500" y="1310825"/>
            <a:ext cx="838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0000FF"/>
                </a:solidFill>
                <a:latin typeface="Berlin Sans FB Demi" pitchFamily="34" charset="0"/>
                <a:sym typeface="Wingdings 2"/>
              </a:rPr>
              <a:t></a:t>
            </a:r>
            <a:endParaRPr lang="en-US" sz="4400" b="1" dirty="0">
              <a:solidFill>
                <a:srgbClr val="0000FF"/>
              </a:solidFill>
              <a:latin typeface="Berlin Sans FB Demi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95400" y="3962400"/>
            <a:ext cx="838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0000FF"/>
                </a:solidFill>
                <a:latin typeface="Berlin Sans FB Demi" pitchFamily="34" charset="0"/>
                <a:sym typeface="Wingdings 2"/>
              </a:rPr>
              <a:t></a:t>
            </a:r>
            <a:endParaRPr lang="en-US" sz="4400" b="1" dirty="0">
              <a:solidFill>
                <a:srgbClr val="0000FF"/>
              </a:solidFill>
              <a:latin typeface="Berlin Sans FB Demi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780100" y="1600200"/>
            <a:ext cx="838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00A2C8"/>
                </a:solidFill>
                <a:latin typeface="Berlin Sans FB Demi" pitchFamily="34" charset="0"/>
                <a:sym typeface="Wingdings 2"/>
              </a:rPr>
              <a:t></a:t>
            </a:r>
            <a:endParaRPr lang="en-US" sz="4400" b="1" dirty="0">
              <a:solidFill>
                <a:srgbClr val="00A2C8"/>
              </a:solidFill>
              <a:latin typeface="Berlin Sans FB Demi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105400" y="2895600"/>
            <a:ext cx="838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00A2C8"/>
                </a:solidFill>
                <a:latin typeface="Berlin Sans FB Demi" pitchFamily="34" charset="0"/>
                <a:sym typeface="Wingdings 2"/>
              </a:rPr>
              <a:t></a:t>
            </a:r>
            <a:endParaRPr lang="en-US" sz="4400" b="1" dirty="0">
              <a:solidFill>
                <a:srgbClr val="00A2C8"/>
              </a:solidFill>
              <a:latin typeface="Berlin Sans FB Demi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724400" y="4648200"/>
            <a:ext cx="838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00A2C8"/>
                </a:solidFill>
                <a:latin typeface="Berlin Sans FB Demi" pitchFamily="34" charset="0"/>
                <a:sym typeface="Wingdings 2"/>
              </a:rPr>
              <a:t></a:t>
            </a:r>
            <a:endParaRPr lang="en-US" sz="4400" b="1" dirty="0">
              <a:solidFill>
                <a:srgbClr val="00A2C8"/>
              </a:solidFill>
              <a:latin typeface="Berlin Sans FB Demi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://www.mymcat.com/w/images/c/c7/Paracrine_signaling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11284" y="304800"/>
            <a:ext cx="1504116" cy="1240236"/>
          </a:xfrm>
          <a:prstGeom prst="rect">
            <a:avLst/>
          </a:prstGeom>
          <a:noFill/>
        </p:spPr>
      </p:pic>
      <p:pic>
        <p:nvPicPr>
          <p:cNvPr id="13" name="Picture 6" descr="http://www.mymcat.com/w/images/c/cd/Autocrine_signaling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235059">
            <a:off x="6233576" y="52083"/>
            <a:ext cx="1376384" cy="1173975"/>
          </a:xfrm>
          <a:prstGeom prst="rect">
            <a:avLst/>
          </a:prstGeom>
          <a:noFill/>
        </p:spPr>
      </p:pic>
      <p:sp>
        <p:nvSpPr>
          <p:cNvPr id="14" name="Freeform 13"/>
          <p:cNvSpPr/>
          <p:nvPr/>
        </p:nvSpPr>
        <p:spPr>
          <a:xfrm>
            <a:off x="0" y="152400"/>
            <a:ext cx="6172200" cy="720710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lnSpc>
                <a:spcPts val="4900"/>
              </a:lnSpc>
            </a:pPr>
            <a:r>
              <a:rPr lang="en-US" sz="3600" b="1" spc="50" dirty="0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Paracrine Autocrine Mediators</a:t>
            </a:r>
            <a:endParaRPr lang="en-US" sz="3600" b="1" spc="50" dirty="0">
              <a:ln w="11430">
                <a:solidFill>
                  <a:srgbClr val="CCFFFF"/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6200" y="819090"/>
            <a:ext cx="2137124" cy="400110"/>
          </a:xfrm>
          <a:prstGeom prst="rect">
            <a:avLst/>
          </a:prstGeom>
          <a:solidFill>
            <a:srgbClr val="D60093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Berlin Sans FB Demi" pitchFamily="34" charset="0"/>
              </a:rPr>
              <a:t>General Features</a:t>
            </a:r>
            <a:endParaRPr lang="en-US" sz="2000" dirty="0">
              <a:solidFill>
                <a:schemeClr val="bg1"/>
              </a:solidFill>
              <a:latin typeface="Berlin Sans FB Demi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45650" y="1295400"/>
            <a:ext cx="8763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5"/>
              </a:buBlip>
            </a:pP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200" b="1" u="sng" dirty="0" smtClean="0">
                <a:solidFill>
                  <a:srgbClr val="0000FF"/>
                </a:solidFill>
                <a:latin typeface="Arial Narrow" pitchFamily="34" charset="0"/>
              </a:rPr>
              <a:t>Act mostly on</a:t>
            </a:r>
            <a:r>
              <a:rPr lang="en-US" sz="2200" b="1" dirty="0" smtClean="0">
                <a:latin typeface="Arial Narrow" pitchFamily="34" charset="0"/>
              </a:rPr>
              <a:t>:</a:t>
            </a:r>
          </a:p>
          <a:p>
            <a:r>
              <a:rPr lang="en-US" sz="2200" b="1" dirty="0" smtClean="0">
                <a:latin typeface="Arial Narrow" pitchFamily="34" charset="0"/>
              </a:rPr>
              <a:t>    smooth muscles (SMC) </a:t>
            </a:r>
            <a:r>
              <a:rPr lang="en-US" sz="2200" b="1" dirty="0" err="1" smtClean="0">
                <a:latin typeface="Arial Narrow" pitchFamily="34" charset="0"/>
              </a:rPr>
              <a:t>vascular,or</a:t>
            </a:r>
            <a:r>
              <a:rPr lang="en-US" sz="2200" b="1" dirty="0" smtClean="0">
                <a:latin typeface="Arial Narrow" pitchFamily="34" charset="0"/>
              </a:rPr>
              <a:t> non vascular.</a:t>
            </a:r>
          </a:p>
          <a:p>
            <a:r>
              <a:rPr lang="en-US" sz="2200" b="1" dirty="0" smtClean="0">
                <a:latin typeface="Arial Narrow" pitchFamily="34" charset="0"/>
              </a:rPr>
              <a:t>    nerve endings [&gt; </a:t>
            </a:r>
            <a:r>
              <a:rPr lang="en-US" sz="2200" b="1" dirty="0" err="1" smtClean="0">
                <a:latin typeface="Arial Narrow" pitchFamily="34" charset="0"/>
              </a:rPr>
              <a:t>nonadrenergic</a:t>
            </a:r>
            <a:r>
              <a:rPr lang="en-US" sz="2200" b="1" dirty="0" smtClean="0">
                <a:latin typeface="Arial Narrow" pitchFamily="34" charset="0"/>
              </a:rPr>
              <a:t> non-cholinergic </a:t>
            </a:r>
            <a:r>
              <a:rPr lang="en-US" sz="2200" dirty="0" smtClean="0">
                <a:solidFill>
                  <a:srgbClr val="CC0066"/>
                </a:solidFill>
                <a:latin typeface="Bernard MT Condensed" pitchFamily="18" charset="0"/>
              </a:rPr>
              <a:t>(NANC) co-transmission]  </a:t>
            </a:r>
            <a:r>
              <a:rPr lang="en-US" sz="2200" b="1" dirty="0" smtClean="0">
                <a:latin typeface="Arial Narrow" pitchFamily="34" charset="0"/>
              </a:rPr>
              <a:t/>
            </a:r>
            <a:br>
              <a:rPr lang="en-US" sz="2200" b="1" dirty="0" smtClean="0">
                <a:latin typeface="Arial Narrow" pitchFamily="34" charset="0"/>
              </a:rPr>
            </a:br>
            <a:r>
              <a:rPr lang="en-US" sz="2200" b="1" dirty="0" smtClean="0">
                <a:latin typeface="Arial Narrow" pitchFamily="34" charset="0"/>
              </a:rPr>
              <a:t>    + heart + exocrine glands + CNS +kidney…etc</a:t>
            </a:r>
          </a:p>
        </p:txBody>
      </p:sp>
      <p:pic>
        <p:nvPicPr>
          <p:cNvPr id="21" name="Picture 2" descr="http://www.lionden.com/thumbnails/slides101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8723" t="19704" r="11984" b="27094"/>
          <a:stretch>
            <a:fillRect/>
          </a:stretch>
        </p:blipFill>
        <p:spPr bwMode="auto">
          <a:xfrm>
            <a:off x="7239000" y="2438400"/>
            <a:ext cx="1905000" cy="20574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45650" y="2743200"/>
            <a:ext cx="8763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5"/>
              </a:buBlip>
            </a:pPr>
            <a:r>
              <a:rPr lang="en-US" sz="2200" b="1" u="sng" dirty="0" smtClean="0">
                <a:latin typeface="Arial Narrow" pitchFamily="34" charset="0"/>
              </a:rPr>
              <a:t>Exist either</a:t>
            </a:r>
            <a:r>
              <a:rPr lang="en-US" sz="2200" b="1" dirty="0" smtClean="0">
                <a:latin typeface="Arial Narrow" pitchFamily="34" charset="0"/>
              </a:rPr>
              <a:t>:</a:t>
            </a:r>
            <a:endParaRPr lang="en-US" sz="2200" b="1" u="sng" dirty="0" smtClean="0">
              <a:latin typeface="Arial Narrow" pitchFamily="34" charset="0"/>
            </a:endParaRPr>
          </a:p>
          <a:p>
            <a:pPr lvl="1"/>
            <a:r>
              <a:rPr lang="en-US" sz="2200" b="1" dirty="0" smtClean="0">
                <a:latin typeface="Arial Narrow" pitchFamily="34" charset="0"/>
              </a:rPr>
              <a:t>Preformed &amp; stored in tissues &amp; released  by a stimulus </a:t>
            </a:r>
          </a:p>
          <a:p>
            <a:pPr lvl="1"/>
            <a:r>
              <a:rPr lang="en-US" sz="2000" b="1" i="1" dirty="0" smtClean="0">
                <a:solidFill>
                  <a:srgbClr val="6600FF"/>
                </a:solidFill>
                <a:latin typeface="Arial Narrow" pitchFamily="34" charset="0"/>
              </a:rPr>
              <a:t>[</a:t>
            </a:r>
            <a:r>
              <a:rPr lang="en-US" sz="2000" b="1" i="1" dirty="0" err="1" smtClean="0">
                <a:latin typeface="Arial Narrow" pitchFamily="34" charset="0"/>
              </a:rPr>
              <a:t>Monamines</a:t>
            </a:r>
            <a:r>
              <a:rPr lang="en-US" sz="2000" b="1" i="1" dirty="0" smtClean="0">
                <a:solidFill>
                  <a:srgbClr val="6600FF"/>
                </a:solidFill>
                <a:latin typeface="Arial Narrow" pitchFamily="34" charset="0"/>
              </a:rPr>
              <a:t> (histamine), </a:t>
            </a:r>
            <a:r>
              <a:rPr lang="en-US" sz="2000" b="1" i="1" dirty="0" smtClean="0">
                <a:latin typeface="Arial Narrow" pitchFamily="34" charset="0"/>
              </a:rPr>
              <a:t>most peptides </a:t>
            </a:r>
            <a:r>
              <a:rPr lang="en-US" sz="2000" b="1" i="1" dirty="0" smtClean="0">
                <a:solidFill>
                  <a:srgbClr val="6600FF"/>
                </a:solidFill>
                <a:latin typeface="Arial Narrow" pitchFamily="34" charset="0"/>
              </a:rPr>
              <a:t>] </a:t>
            </a:r>
            <a:endParaRPr lang="en-US" sz="2000" b="1" i="1" u="sng" dirty="0" smtClean="0">
              <a:solidFill>
                <a:srgbClr val="6600FF"/>
              </a:solidFill>
              <a:latin typeface="Arial Narrow" pitchFamily="34" charset="0"/>
            </a:endParaRPr>
          </a:p>
          <a:p>
            <a:r>
              <a:rPr lang="en-US" sz="2200" b="1" dirty="0" smtClean="0">
                <a:latin typeface="Arial Narrow" pitchFamily="34" charset="0"/>
              </a:rPr>
              <a:t>       Formed  in response to a stimulus</a:t>
            </a:r>
          </a:p>
          <a:p>
            <a:r>
              <a:rPr lang="en-US" sz="2200" b="1" dirty="0" smtClean="0">
                <a:latin typeface="Arial Narrow" pitchFamily="34" charset="0"/>
              </a:rPr>
              <a:t>       </a:t>
            </a:r>
            <a:r>
              <a:rPr lang="en-US" sz="2000" i="1" dirty="0" smtClean="0">
                <a:latin typeface="Arial Narrow" pitchFamily="34" charset="0"/>
              </a:rPr>
              <a:t>[</a:t>
            </a:r>
            <a:r>
              <a:rPr lang="en-US" sz="2000" b="1" i="1" dirty="0" smtClean="0">
                <a:solidFill>
                  <a:srgbClr val="6600FF"/>
                </a:solidFill>
              </a:rPr>
              <a:t>NO, </a:t>
            </a:r>
            <a:r>
              <a:rPr lang="en-US" sz="2000" b="1" i="1" dirty="0" err="1" smtClean="0">
                <a:solidFill>
                  <a:srgbClr val="6600FF"/>
                </a:solidFill>
              </a:rPr>
              <a:t>eicosanoids</a:t>
            </a:r>
            <a:r>
              <a:rPr lang="en-US" sz="2000" i="1" dirty="0" smtClean="0"/>
              <a:t>, </a:t>
            </a:r>
            <a:r>
              <a:rPr lang="en-US" sz="2000" b="1" i="1" dirty="0" smtClean="0"/>
              <a:t>some peptides( </a:t>
            </a:r>
            <a:r>
              <a:rPr lang="en-US" sz="2000" b="1" i="1" dirty="0" err="1" smtClean="0"/>
              <a:t>angiotensin</a:t>
            </a:r>
            <a:r>
              <a:rPr lang="en-US" sz="2000" b="1" i="1" dirty="0" smtClean="0"/>
              <a:t> II ,</a:t>
            </a:r>
            <a:r>
              <a:rPr lang="en-US" sz="2000" b="1" i="1" dirty="0" err="1" smtClean="0"/>
              <a:t>bradykinins</a:t>
            </a:r>
            <a:r>
              <a:rPr lang="en-US" sz="2000" b="1" i="1" dirty="0" smtClean="0"/>
              <a:t>), cytokines</a:t>
            </a:r>
            <a:r>
              <a:rPr lang="en-US" sz="2000" i="1" dirty="0" smtClean="0"/>
              <a:t>]</a:t>
            </a:r>
            <a:r>
              <a:rPr lang="en-US" sz="2000" i="1" dirty="0" smtClean="0">
                <a:latin typeface="Arial Narrow" pitchFamily="34" charset="0"/>
              </a:rPr>
              <a:t>  </a:t>
            </a:r>
            <a:r>
              <a:rPr lang="en-US" sz="2200" b="1" dirty="0" smtClean="0">
                <a:latin typeface="Arial Narrow" pitchFamily="34" charset="0"/>
              </a:rPr>
              <a:t>]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5650" y="4572000"/>
            <a:ext cx="8763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5"/>
              </a:buBlip>
            </a:pPr>
            <a:r>
              <a:rPr lang="en-US" sz="2200" b="1" u="sng" dirty="0" smtClean="0">
                <a:latin typeface="Arial Narrow" pitchFamily="34" charset="0"/>
              </a:rPr>
              <a:t>Their presence is either</a:t>
            </a:r>
            <a:r>
              <a:rPr lang="en-US" sz="2200" b="1" dirty="0" smtClean="0">
                <a:latin typeface="Arial Narrow" pitchFamily="34" charset="0"/>
              </a:rPr>
              <a:t>:</a:t>
            </a:r>
            <a:endParaRPr lang="en-US" sz="2200" dirty="0" smtClean="0">
              <a:latin typeface="Arial Narrow" pitchFamily="34" charset="0"/>
            </a:endParaRPr>
          </a:p>
          <a:p>
            <a:pPr lvl="1"/>
            <a:r>
              <a:rPr lang="en-US" sz="2200" dirty="0" smtClean="0">
                <a:solidFill>
                  <a:srgbClr val="D60093"/>
                </a:solidFill>
                <a:latin typeface="Bernard MT Condensed" pitchFamily="18" charset="0"/>
              </a:rPr>
              <a:t>Constitutive: </a:t>
            </a:r>
            <a:r>
              <a:rPr lang="en-US" sz="2200" b="1" dirty="0" smtClean="0">
                <a:latin typeface="Arial Narrow" pitchFamily="34" charset="0"/>
              </a:rPr>
              <a:t>present all times, to share in normal basic functional  regulation within the cells</a:t>
            </a: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 (</a:t>
            </a:r>
            <a:r>
              <a:rPr lang="en-US" sz="2200" b="1" dirty="0" err="1" smtClean="0">
                <a:solidFill>
                  <a:srgbClr val="0000FF"/>
                </a:solidFill>
                <a:latin typeface="Arial Narrow" pitchFamily="34" charset="0"/>
              </a:rPr>
              <a:t>eNOS</a:t>
            </a: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 / COX</a:t>
            </a:r>
            <a:r>
              <a:rPr lang="en-US" sz="2200" b="1" dirty="0" smtClean="0">
                <a:solidFill>
                  <a:srgbClr val="0000FF"/>
                </a:solidFill>
                <a:latin typeface="Baskerville Old Face" pitchFamily="18" charset="0"/>
              </a:rPr>
              <a:t>I </a:t>
            </a: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) </a:t>
            </a:r>
            <a:endParaRPr lang="en-US" sz="2200" b="1" dirty="0" smtClean="0">
              <a:latin typeface="Arial Narrow" pitchFamily="34" charset="0"/>
            </a:endParaRPr>
          </a:p>
          <a:p>
            <a:pPr lvl="1"/>
            <a:r>
              <a:rPr lang="en-US" sz="2200" dirty="0" smtClean="0">
                <a:solidFill>
                  <a:srgbClr val="D60093"/>
                </a:solidFill>
                <a:latin typeface="Bernard MT Condensed" pitchFamily="18" charset="0"/>
              </a:rPr>
              <a:t>Inducible: </a:t>
            </a:r>
            <a:r>
              <a:rPr lang="en-US" sz="2200" b="1" dirty="0" smtClean="0">
                <a:latin typeface="Arial Narrow" pitchFamily="34" charset="0"/>
              </a:rPr>
              <a:t>only present upon demand i.e. gets expressed [gene transcription, mRNA formation and ribosomal translation into protein]</a:t>
            </a:r>
          </a:p>
          <a:p>
            <a:pPr lvl="1"/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(</a:t>
            </a:r>
            <a:r>
              <a:rPr lang="en-US" sz="2200" b="1" dirty="0" err="1" smtClean="0">
                <a:solidFill>
                  <a:srgbClr val="0000FF"/>
                </a:solidFill>
                <a:latin typeface="Arial Narrow" pitchFamily="34" charset="0"/>
              </a:rPr>
              <a:t>iNOS</a:t>
            </a: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  / COX</a:t>
            </a:r>
            <a:r>
              <a:rPr lang="en-US" sz="2200" b="1" dirty="0" smtClean="0">
                <a:solidFill>
                  <a:srgbClr val="0000FF"/>
                </a:solidFill>
                <a:latin typeface="Baskerville Old Face" pitchFamily="18" charset="0"/>
              </a:rPr>
              <a:t>II</a:t>
            </a: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)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accent4">
                <a:lumMod val="60000"/>
                <a:lumOff val="40000"/>
                <a:alpha val="78000"/>
              </a:schemeClr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6" name="Picture 4" descr="http://hometestingblog.testcountry.com/wp-content/uploads/2009/09/inflammation_cells-300x2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34100" y="3829736"/>
            <a:ext cx="2857500" cy="2286001"/>
          </a:xfrm>
          <a:prstGeom prst="ellipse">
            <a:avLst/>
          </a:prstGeom>
          <a:noFill/>
        </p:spPr>
      </p:pic>
      <p:pic>
        <p:nvPicPr>
          <p:cNvPr id="12" name="Picture 2" descr="http://www.mymcat.com/w/images/c/c7/Paracrine_signaling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29200" y="304800"/>
            <a:ext cx="1939047" cy="1598863"/>
          </a:xfrm>
          <a:prstGeom prst="rect">
            <a:avLst/>
          </a:prstGeom>
          <a:noFill/>
        </p:spPr>
      </p:pic>
      <p:pic>
        <p:nvPicPr>
          <p:cNvPr id="13" name="Picture 6" descr="http://www.mymcat.com/w/images/c/cd/Autocrine_signaling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0" y="76200"/>
            <a:ext cx="1676400" cy="1429872"/>
          </a:xfrm>
          <a:prstGeom prst="rect">
            <a:avLst/>
          </a:prstGeom>
          <a:noFill/>
        </p:spPr>
      </p:pic>
      <p:sp>
        <p:nvSpPr>
          <p:cNvPr id="14" name="Freeform 13"/>
          <p:cNvSpPr/>
          <p:nvPr/>
        </p:nvSpPr>
        <p:spPr>
          <a:xfrm>
            <a:off x="76200" y="1007727"/>
            <a:ext cx="8915400" cy="1354473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lnSpc>
                <a:spcPts val="4900"/>
              </a:lnSpc>
            </a:pPr>
            <a:r>
              <a:rPr lang="en-US" sz="4800" b="1" spc="50" dirty="0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DRUGS Acting On</a:t>
            </a:r>
          </a:p>
          <a:p>
            <a:pPr>
              <a:lnSpc>
                <a:spcPts val="4900"/>
              </a:lnSpc>
            </a:pPr>
            <a:r>
              <a:rPr lang="en-US" sz="4800" b="1" spc="50" dirty="0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Paracrine Autocrine Mediators</a:t>
            </a:r>
            <a:endParaRPr lang="en-US" sz="4800" b="1" spc="50" dirty="0">
              <a:ln w="11430">
                <a:solidFill>
                  <a:srgbClr val="CCFFFF"/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7200" y="2667000"/>
            <a:ext cx="4038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6"/>
              </a:buBlip>
            </a:pPr>
            <a:r>
              <a:rPr lang="en-US" sz="2400" b="1" dirty="0" smtClean="0"/>
              <a:t> Nitric Oxide</a:t>
            </a:r>
          </a:p>
          <a:p>
            <a:pPr>
              <a:buBlip>
                <a:blip r:embed="rId6"/>
              </a:buBlip>
            </a:pPr>
            <a:r>
              <a:rPr lang="en-US" sz="2400" b="1" dirty="0" smtClean="0"/>
              <a:t> </a:t>
            </a:r>
            <a:r>
              <a:rPr lang="en-US" sz="2400" b="1" dirty="0" err="1" smtClean="0"/>
              <a:t>Angiotensin</a:t>
            </a:r>
            <a:r>
              <a:rPr lang="en-US" sz="2400" b="1" dirty="0" smtClean="0"/>
              <a:t> &amp; </a:t>
            </a:r>
            <a:r>
              <a:rPr lang="en-US" sz="2400" b="1" dirty="0" err="1" smtClean="0"/>
              <a:t>Bradykinin</a:t>
            </a:r>
            <a:endParaRPr lang="en-US" sz="2400" b="1" dirty="0" smtClean="0"/>
          </a:p>
          <a:p>
            <a:pPr>
              <a:buBlip>
                <a:blip r:embed="rId6"/>
              </a:buBlip>
            </a:pPr>
            <a:endParaRPr lang="en-US" sz="2400" b="1" dirty="0" smtClean="0"/>
          </a:p>
          <a:p>
            <a:pPr>
              <a:buBlip>
                <a:blip r:embed="rId6"/>
              </a:buBlip>
            </a:pPr>
            <a:r>
              <a:rPr lang="en-US" sz="2400" b="1" dirty="0" smtClean="0"/>
              <a:t> </a:t>
            </a:r>
            <a:r>
              <a:rPr lang="en-US" sz="2400" b="1" dirty="0" err="1" smtClean="0"/>
              <a:t>Eicosanoids</a:t>
            </a:r>
            <a:endParaRPr lang="en-US" sz="2400" b="1" dirty="0" smtClean="0"/>
          </a:p>
          <a:p>
            <a:pPr>
              <a:buBlip>
                <a:blip r:embed="rId6"/>
              </a:buBlip>
            </a:pPr>
            <a:r>
              <a:rPr lang="en-US" sz="2400" b="1" dirty="0" smtClean="0"/>
              <a:t> Histamines</a:t>
            </a:r>
            <a:endParaRPr lang="en-US" sz="2400" b="1" dirty="0"/>
          </a:p>
        </p:txBody>
      </p:sp>
      <p:pic>
        <p:nvPicPr>
          <p:cNvPr id="49154" name="Picture 2" descr="http://www.myfrienddebbie.com/images/lucindabedogne_inflammation_1.jpg"/>
          <p:cNvPicPr>
            <a:picLocks noChangeAspect="1" noChangeArrowheads="1"/>
          </p:cNvPicPr>
          <p:nvPr/>
        </p:nvPicPr>
        <p:blipFill>
          <a:blip r:embed="rId7" cstate="print"/>
          <a:srcRect t="10631"/>
          <a:stretch>
            <a:fillRect/>
          </a:stretch>
        </p:blipFill>
        <p:spPr bwMode="auto">
          <a:xfrm>
            <a:off x="4191000" y="3048000"/>
            <a:ext cx="2905125" cy="3677336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5" name="Picture 2" descr="C:\Users\Administrator\Pictures\hhh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02775" y="3677336"/>
            <a:ext cx="1683429" cy="25146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accent4">
                <a:lumMod val="60000"/>
                <a:lumOff val="40000"/>
                <a:alpha val="78000"/>
              </a:schemeClr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228600" y="2971800"/>
            <a:ext cx="8915400" cy="3554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-274320">
              <a:lnSpc>
                <a:spcPts val="3000"/>
              </a:lnSpc>
            </a:pPr>
            <a:r>
              <a:rPr lang="en-US" sz="2400" u="heavy" dirty="0" smtClean="0">
                <a:uFill>
                  <a:solidFill>
                    <a:srgbClr val="C00000"/>
                  </a:solidFill>
                </a:uFill>
                <a:latin typeface="Bernard MT Condensed" pitchFamily="18" charset="0"/>
              </a:rPr>
              <a:t>By the end of this lecture you will be able to:</a:t>
            </a:r>
            <a:endParaRPr lang="en-US" sz="2400" u="heavy" dirty="0">
              <a:uFill>
                <a:solidFill>
                  <a:srgbClr val="C00000"/>
                </a:solidFill>
              </a:uFill>
              <a:latin typeface="Bernard MT Condensed" pitchFamily="18" charset="0"/>
            </a:endParaRPr>
          </a:p>
          <a:p>
            <a:pPr indent="-274320">
              <a:lnSpc>
                <a:spcPts val="3000"/>
              </a:lnSpc>
              <a:buBlip>
                <a:blip r:embed="rId3"/>
              </a:buBlip>
            </a:pPr>
            <a:r>
              <a:rPr lang="en-US" sz="2200" b="1" dirty="0" smtClean="0">
                <a:latin typeface="Arial Narrow" pitchFamily="34" charset="0"/>
              </a:rPr>
              <a:t>Recognize the role of NO in cellular communication.</a:t>
            </a:r>
          </a:p>
          <a:p>
            <a:pPr indent="-274320">
              <a:lnSpc>
                <a:spcPts val="3000"/>
              </a:lnSpc>
              <a:buBlip>
                <a:blip r:embed="rId3"/>
              </a:buBlip>
            </a:pPr>
            <a:r>
              <a:rPr lang="en-US" sz="2200" b="1" dirty="0" smtClean="0">
                <a:latin typeface="Arial Narrow" pitchFamily="34" charset="0"/>
              </a:rPr>
              <a:t>Classify the different NOS available</a:t>
            </a:r>
          </a:p>
          <a:p>
            <a:pPr indent="-274320">
              <a:lnSpc>
                <a:spcPts val="3000"/>
              </a:lnSpc>
              <a:buBlip>
                <a:blip r:embed="rId3"/>
              </a:buBlip>
            </a:pPr>
            <a:r>
              <a:rPr lang="en-US" sz="2200" b="1" dirty="0" smtClean="0">
                <a:latin typeface="Arial Narrow" pitchFamily="34" charset="0"/>
              </a:rPr>
              <a:t>Expand on its formation, actions termination and pharmacological </a:t>
            </a:r>
            <a:br>
              <a:rPr lang="en-US" sz="2200" b="1" dirty="0" smtClean="0">
                <a:latin typeface="Arial Narrow" pitchFamily="34" charset="0"/>
              </a:rPr>
            </a:br>
            <a:r>
              <a:rPr lang="en-US" sz="2200" b="1" dirty="0" smtClean="0">
                <a:latin typeface="Arial Narrow" pitchFamily="34" charset="0"/>
              </a:rPr>
              <a:t>     modulation.</a:t>
            </a:r>
          </a:p>
          <a:p>
            <a:pPr indent="-274320">
              <a:lnSpc>
                <a:spcPts val="3000"/>
              </a:lnSpc>
              <a:buBlip>
                <a:blip r:embed="rId3"/>
              </a:buBlip>
            </a:pPr>
            <a:r>
              <a:rPr lang="en-US" sz="2200" b="1" dirty="0" smtClean="0">
                <a:latin typeface="Arial Narrow" pitchFamily="34" charset="0"/>
              </a:rPr>
              <a:t>Identify role of </a:t>
            </a:r>
            <a:r>
              <a:rPr lang="en-US" sz="2200" b="1" dirty="0" err="1" smtClean="0">
                <a:latin typeface="Arial Narrow" pitchFamily="34" charset="0"/>
              </a:rPr>
              <a:t>angiotensin</a:t>
            </a:r>
            <a:r>
              <a:rPr lang="en-US" sz="2200" b="1" dirty="0" smtClean="0">
                <a:latin typeface="Arial Narrow" pitchFamily="34" charset="0"/>
              </a:rPr>
              <a:t> in body homeostasis and local regulation. </a:t>
            </a:r>
          </a:p>
          <a:p>
            <a:pPr indent="-274320">
              <a:lnSpc>
                <a:spcPts val="3000"/>
              </a:lnSpc>
              <a:buBlip>
                <a:blip r:embed="rId3"/>
              </a:buBlip>
            </a:pPr>
            <a:r>
              <a:rPr lang="en-US" sz="2200" b="1" dirty="0" smtClean="0">
                <a:latin typeface="Arial Narrow" pitchFamily="34" charset="0"/>
              </a:rPr>
              <a:t>Explain its formation, target receptors, feedback regulatory actions,  </a:t>
            </a:r>
            <a:br>
              <a:rPr lang="en-US" sz="2200" b="1" dirty="0" smtClean="0">
                <a:latin typeface="Arial Narrow" pitchFamily="34" charset="0"/>
              </a:rPr>
            </a:br>
            <a:r>
              <a:rPr lang="en-US" sz="2200" b="1" dirty="0" smtClean="0">
                <a:latin typeface="Arial Narrow" pitchFamily="34" charset="0"/>
              </a:rPr>
              <a:t>     breakdown, intersection with the </a:t>
            </a:r>
            <a:r>
              <a:rPr lang="en-US" sz="2200" b="1" dirty="0" err="1" smtClean="0">
                <a:latin typeface="Arial Narrow" pitchFamily="34" charset="0"/>
              </a:rPr>
              <a:t>kinin</a:t>
            </a:r>
            <a:r>
              <a:rPr lang="en-US" sz="2200" b="1" dirty="0" smtClean="0">
                <a:latin typeface="Arial Narrow" pitchFamily="34" charset="0"/>
              </a:rPr>
              <a:t> system and pharmacological </a:t>
            </a:r>
            <a:br>
              <a:rPr lang="en-US" sz="2200" b="1" dirty="0" smtClean="0">
                <a:latin typeface="Arial Narrow" pitchFamily="34" charset="0"/>
              </a:rPr>
            </a:br>
            <a:r>
              <a:rPr lang="en-US" sz="2200" b="1" dirty="0" smtClean="0">
                <a:latin typeface="Arial Narrow" pitchFamily="34" charset="0"/>
              </a:rPr>
              <a:t>     modulation.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8600" y="2387025"/>
            <a:ext cx="83227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>
                  <a:solidFill>
                    <a:srgbClr val="FA00FA"/>
                  </a:solidFill>
                  <a:prstDash val="solid"/>
                </a:ln>
                <a:solidFill>
                  <a:srgbClr val="CC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Bernard MT Condensed" pitchFamily="18" charset="0"/>
              </a:rPr>
              <a:t>ILOs</a:t>
            </a:r>
            <a:endParaRPr lang="en-US" sz="3200" b="1" cap="none" spc="0" dirty="0">
              <a:ln>
                <a:solidFill>
                  <a:srgbClr val="FA00FA"/>
                </a:solidFill>
                <a:prstDash val="solid"/>
              </a:ln>
              <a:solidFill>
                <a:srgbClr val="CC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Bernard MT Condensed" pitchFamily="18" charset="0"/>
            </a:endParaRPr>
          </a:p>
        </p:txBody>
      </p:sp>
      <p:pic>
        <p:nvPicPr>
          <p:cNvPr id="12" name="Picture 2" descr="http://www.mymcat.com/w/images/c/c7/Paracrine_signaling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76153" y="990600"/>
            <a:ext cx="2396247" cy="1975852"/>
          </a:xfrm>
          <a:prstGeom prst="rect">
            <a:avLst/>
          </a:prstGeom>
          <a:noFill/>
        </p:spPr>
      </p:pic>
      <p:pic>
        <p:nvPicPr>
          <p:cNvPr id="13" name="Picture 6" descr="http://www.mymcat.com/w/images/c/cd/Autocrine_signaling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15200" y="1999128"/>
            <a:ext cx="1676400" cy="1429872"/>
          </a:xfrm>
          <a:prstGeom prst="rect">
            <a:avLst/>
          </a:prstGeom>
          <a:noFill/>
        </p:spPr>
      </p:pic>
      <p:sp>
        <p:nvSpPr>
          <p:cNvPr id="14" name="Freeform 13"/>
          <p:cNvSpPr/>
          <p:nvPr/>
        </p:nvSpPr>
        <p:spPr>
          <a:xfrm>
            <a:off x="76200" y="0"/>
            <a:ext cx="8915400" cy="1376915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lnSpc>
                <a:spcPts val="5000"/>
              </a:lnSpc>
            </a:pPr>
            <a:r>
              <a:rPr lang="en-US" sz="4800" b="1" spc="50" dirty="0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DRUGS Acting </a:t>
            </a:r>
            <a:r>
              <a:rPr lang="en-US" sz="4800" b="1" spc="50" dirty="0" err="1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OnParacrine</a:t>
            </a:r>
            <a:r>
              <a:rPr lang="en-US" sz="4800" b="1" spc="50" dirty="0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 Autocrine Mediators</a:t>
            </a:r>
            <a:endParaRPr lang="en-US" sz="4800" b="1" spc="50" dirty="0">
              <a:ln w="11430">
                <a:solidFill>
                  <a:srgbClr val="CCFFFF"/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0" y="1295400"/>
            <a:ext cx="837089" cy="400110"/>
          </a:xfrm>
          <a:prstGeom prst="rect">
            <a:avLst/>
          </a:prstGeom>
          <a:solidFill>
            <a:srgbClr val="D60093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Berlin Sans FB Demi" pitchFamily="34" charset="0"/>
              </a:rPr>
              <a:t>Part I</a:t>
            </a:r>
            <a:endParaRPr lang="en-US" sz="2000" dirty="0">
              <a:solidFill>
                <a:schemeClr val="bg1"/>
              </a:solidFill>
              <a:latin typeface="Berlin Sans FB Demi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accent4">
                <a:lumMod val="60000"/>
                <a:lumOff val="40000"/>
                <a:alpha val="78000"/>
              </a:schemeClr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/>
          <p:cNvSpPr/>
          <p:nvPr/>
        </p:nvSpPr>
        <p:spPr>
          <a:xfrm>
            <a:off x="228600" y="2133600"/>
            <a:ext cx="8915400" cy="1015663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6000" b="1" spc="50" dirty="0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Nitric Oxide</a:t>
            </a:r>
            <a:endParaRPr lang="en-US" sz="6000" b="1" spc="50" dirty="0">
              <a:ln w="11430">
                <a:solidFill>
                  <a:srgbClr val="CCFFFF"/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pic>
        <p:nvPicPr>
          <p:cNvPr id="18" name="Picture 2" descr="C:\Documents and Settings\DR.OMNIA\My Documents\My Pictures\NO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63" t="2777" r="2632" b="4181"/>
          <a:stretch>
            <a:fillRect/>
          </a:stretch>
        </p:blipFill>
        <p:spPr bwMode="auto">
          <a:xfrm flipH="1">
            <a:off x="5724525" y="0"/>
            <a:ext cx="2971800" cy="7010400"/>
          </a:xfrm>
          <a:prstGeom prst="rect">
            <a:avLst/>
          </a:prstGeom>
          <a:noFill/>
        </p:spPr>
      </p:pic>
      <p:pic>
        <p:nvPicPr>
          <p:cNvPr id="8" name="Picture 2" descr="http://www.mymcat.com/w/images/c/c7/Paracrine_signaling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00525" y="381000"/>
            <a:ext cx="2167647" cy="1787358"/>
          </a:xfrm>
          <a:prstGeom prst="rect">
            <a:avLst/>
          </a:prstGeom>
          <a:noFill/>
        </p:spPr>
      </p:pic>
      <p:pic>
        <p:nvPicPr>
          <p:cNvPr id="10" name="Picture 6" descr="http://www.mymcat.com/w/images/c/cd/Autocrine_signaling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60289" y="152400"/>
            <a:ext cx="1874036" cy="1598444"/>
          </a:xfrm>
          <a:prstGeom prst="rect">
            <a:avLst/>
          </a:prstGeom>
          <a:noFill/>
        </p:spPr>
      </p:pic>
      <p:pic>
        <p:nvPicPr>
          <p:cNvPr id="15" name="Picture 2" descr="http://www.myfrienddebbie.com/images/lucindabedogne_inflammation_1.jpg"/>
          <p:cNvPicPr>
            <a:picLocks noChangeAspect="1" noChangeArrowheads="1"/>
          </p:cNvPicPr>
          <p:nvPr/>
        </p:nvPicPr>
        <p:blipFill>
          <a:blip r:embed="rId6" cstate="print"/>
          <a:srcRect t="10631"/>
          <a:stretch>
            <a:fillRect/>
          </a:stretch>
        </p:blipFill>
        <p:spPr bwMode="auto">
          <a:xfrm>
            <a:off x="3962400" y="3180664"/>
            <a:ext cx="2905125" cy="3677336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6" name="Picture 2" descr="C:\Users\Administrator\Pictures\hhh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33925" y="1905000"/>
            <a:ext cx="3581400" cy="428579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accent4">
                <a:lumMod val="60000"/>
                <a:lumOff val="40000"/>
                <a:alpha val="78000"/>
              </a:schemeClr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76200" y="0"/>
            <a:ext cx="8915400" cy="830997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800" b="1" spc="50" dirty="0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Nitric Oxide</a:t>
            </a:r>
            <a:endParaRPr lang="en-US" sz="4800" b="1" spc="50" dirty="0">
              <a:ln w="11430">
                <a:solidFill>
                  <a:srgbClr val="CCFFFF"/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52800" y="228600"/>
            <a:ext cx="3962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 Narrow" pitchFamily="34" charset="0"/>
              </a:rPr>
              <a:t>Is a highly diffusible stable gas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2400" y="685800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heavy" dirty="0" smtClean="0">
                <a:solidFill>
                  <a:srgbClr val="C00000"/>
                </a:solidFill>
                <a:uFill>
                  <a:solidFill>
                    <a:srgbClr val="6600FF"/>
                  </a:solidFill>
                </a:uFill>
                <a:latin typeface="Berlin Sans FB Demi" pitchFamily="34" charset="0"/>
              </a:rPr>
              <a:t>Synthesis</a:t>
            </a:r>
            <a:endParaRPr lang="en-US" sz="2400" u="heavy" dirty="0" smtClean="0">
              <a:solidFill>
                <a:srgbClr val="C00000"/>
              </a:solidFill>
              <a:uFill>
                <a:solidFill>
                  <a:srgbClr val="6600FF"/>
                </a:solidFill>
              </a:uFill>
              <a:latin typeface="Berlin Sans FB Demi" pitchFamily="34" charset="0"/>
            </a:endParaRPr>
          </a:p>
        </p:txBody>
      </p:sp>
      <p:sp>
        <p:nvSpPr>
          <p:cNvPr id="665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81000" y="609600"/>
            <a:ext cx="7391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 </a:t>
            </a:r>
            <a:endParaRPr lang="en-US" sz="2000" dirty="0" smtClean="0"/>
          </a:p>
          <a:p>
            <a:r>
              <a:rPr lang="en-US" sz="2000" dirty="0" smtClean="0"/>
              <a:t>                               </a:t>
            </a:r>
          </a:p>
          <a:p>
            <a:r>
              <a:rPr lang="en-US" sz="2000" b="1" dirty="0" smtClean="0"/>
              <a:t>L-</a:t>
            </a:r>
            <a:r>
              <a:rPr lang="en-US" sz="2000" b="1" dirty="0" err="1" smtClean="0"/>
              <a:t>arginine</a:t>
            </a:r>
            <a:r>
              <a:rPr lang="en-US" sz="2000" b="1" dirty="0" smtClean="0"/>
              <a:t> + O</a:t>
            </a:r>
            <a:r>
              <a:rPr lang="en-US" sz="2000" b="1" baseline="-25000" dirty="0" smtClean="0"/>
              <a:t>2</a:t>
            </a:r>
            <a:r>
              <a:rPr lang="en-US" sz="2000" b="1" dirty="0" smtClean="0"/>
              <a:t>      		 </a:t>
            </a:r>
            <a:r>
              <a:rPr lang="en-US" sz="2000" dirty="0" smtClean="0">
                <a:latin typeface="Bernard MT Condensed" pitchFamily="18" charset="0"/>
              </a:rPr>
              <a:t>NO </a:t>
            </a:r>
            <a:r>
              <a:rPr lang="en-US" sz="2000" b="1" dirty="0" smtClean="0"/>
              <a:t>+ </a:t>
            </a:r>
            <a:r>
              <a:rPr lang="en-US" sz="2000" b="1" dirty="0" err="1" smtClean="0"/>
              <a:t>Citrulline</a:t>
            </a:r>
            <a:r>
              <a:rPr lang="en-US" sz="2000" b="1" dirty="0" smtClean="0"/>
              <a:t> + H</a:t>
            </a:r>
            <a:r>
              <a:rPr lang="en-US" sz="2000" b="1" baseline="-25000" dirty="0" smtClean="0"/>
              <a:t>2</a:t>
            </a:r>
            <a:r>
              <a:rPr lang="en-US" sz="2000" b="1" dirty="0" smtClean="0"/>
              <a:t>O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752600" y="1595375"/>
            <a:ext cx="275588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6600FF"/>
                </a:solidFill>
                <a:latin typeface="Bernard MT Condensed" pitchFamily="18" charset="0"/>
              </a:rPr>
              <a:t>Nitric oxide </a:t>
            </a:r>
            <a:r>
              <a:rPr lang="en-US" sz="2000" dirty="0" err="1" smtClean="0">
                <a:solidFill>
                  <a:srgbClr val="6600FF"/>
                </a:solidFill>
                <a:latin typeface="Bernard MT Condensed" pitchFamily="18" charset="0"/>
              </a:rPr>
              <a:t>synthase</a:t>
            </a:r>
            <a:r>
              <a:rPr lang="en-US" sz="2000" dirty="0" smtClean="0">
                <a:solidFill>
                  <a:srgbClr val="6600FF"/>
                </a:solidFill>
                <a:latin typeface="Bernard MT Condensed" pitchFamily="18" charset="0"/>
              </a:rPr>
              <a:t> (NOS)</a:t>
            </a:r>
            <a:endParaRPr lang="en-US" sz="2000" dirty="0">
              <a:solidFill>
                <a:srgbClr val="6600FF"/>
              </a:solidFill>
              <a:latin typeface="Bernard MT Condensed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999940" y="757175"/>
            <a:ext cx="22229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Arial Narrow" pitchFamily="34" charset="0"/>
              </a:rPr>
              <a:t>NADPH, FAD, </a:t>
            </a:r>
            <a:r>
              <a:rPr lang="en-US" b="1" dirty="0" err="1" smtClean="0">
                <a:latin typeface="Arial Narrow" pitchFamily="34" charset="0"/>
              </a:rPr>
              <a:t>CaCAM</a:t>
            </a:r>
            <a:r>
              <a:rPr lang="en-US" b="1" dirty="0" smtClean="0">
                <a:latin typeface="Arial Narrow" pitchFamily="34" charset="0"/>
              </a:rPr>
              <a:t> </a:t>
            </a:r>
            <a:endParaRPr lang="en-US" b="1" dirty="0">
              <a:latin typeface="Arial Narrow" pitchFamily="34" charset="0"/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1447801" y="2057400"/>
          <a:ext cx="6857999" cy="3031067"/>
        </p:xfrm>
        <a:graphic>
          <a:graphicData uri="http://schemas.openxmlformats.org/drawingml/2006/table">
            <a:tbl>
              <a:tblPr/>
              <a:tblGrid>
                <a:gridCol w="1752600"/>
                <a:gridCol w="2368329"/>
                <a:gridCol w="2737070"/>
              </a:tblGrid>
              <a:tr h="69426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200" b="0" i="0" dirty="0">
                          <a:solidFill>
                            <a:srgbClr val="D60093"/>
                          </a:solidFill>
                          <a:latin typeface="Bernard MT Condensed" pitchFamily="18" charset="0"/>
                          <a:ea typeface="Times New Roman"/>
                        </a:rPr>
                        <a:t>Type I </a:t>
                      </a:r>
                      <a:r>
                        <a:rPr lang="fr-FR" sz="2200" b="0" i="0" dirty="0">
                          <a:solidFill>
                            <a:srgbClr val="6600FF"/>
                          </a:solidFill>
                          <a:latin typeface="Bernard MT Condensed" pitchFamily="18" charset="0"/>
                          <a:ea typeface="Times New Roman"/>
                        </a:rPr>
                        <a:t>[n-NOS]</a:t>
                      </a:r>
                      <a:endParaRPr lang="en-US" sz="2200" b="0" i="0" dirty="0">
                        <a:solidFill>
                          <a:srgbClr val="6600FF"/>
                        </a:solidFill>
                        <a:latin typeface="Bernard MT Condensed" pitchFamily="18" charset="0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200" b="0" i="0" dirty="0">
                          <a:solidFill>
                            <a:srgbClr val="D60093"/>
                          </a:solidFill>
                          <a:latin typeface="Bernard MT Condensed" pitchFamily="18" charset="0"/>
                          <a:ea typeface="Times New Roman"/>
                        </a:rPr>
                        <a:t>Neuronal NOS</a:t>
                      </a:r>
                      <a:endParaRPr lang="en-US" sz="2200" b="0" i="0" dirty="0">
                        <a:solidFill>
                          <a:srgbClr val="D60093"/>
                        </a:solidFill>
                        <a:latin typeface="Bernard MT Condensed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200" b="0" i="0" dirty="0">
                          <a:solidFill>
                            <a:srgbClr val="D60093"/>
                          </a:solidFill>
                          <a:latin typeface="Bernard MT Condensed" pitchFamily="18" charset="0"/>
                          <a:ea typeface="Times New Roman"/>
                        </a:rPr>
                        <a:t>Type III </a:t>
                      </a:r>
                      <a:r>
                        <a:rPr lang="fr-FR" sz="2200" b="0" i="0" dirty="0">
                          <a:solidFill>
                            <a:srgbClr val="6600FF"/>
                          </a:solidFill>
                          <a:latin typeface="Bernard MT Condensed" pitchFamily="18" charset="0"/>
                          <a:ea typeface="Times New Roman"/>
                        </a:rPr>
                        <a:t>[E-NOS]</a:t>
                      </a:r>
                      <a:endParaRPr lang="en-US" sz="2200" b="0" i="0" dirty="0">
                        <a:solidFill>
                          <a:srgbClr val="6600FF"/>
                        </a:solidFill>
                        <a:latin typeface="Bernard MT Condensed" pitchFamily="18" charset="0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200" b="0" i="0" dirty="0" err="1">
                          <a:solidFill>
                            <a:srgbClr val="D60093"/>
                          </a:solidFill>
                          <a:latin typeface="Bernard MT Condensed" pitchFamily="18" charset="0"/>
                          <a:ea typeface="Times New Roman"/>
                        </a:rPr>
                        <a:t>Endothelial</a:t>
                      </a:r>
                      <a:r>
                        <a:rPr lang="fr-FR" sz="2200" b="0" i="0" dirty="0">
                          <a:solidFill>
                            <a:srgbClr val="D60093"/>
                          </a:solidFill>
                          <a:latin typeface="Bernard MT Condensed" pitchFamily="18" charset="0"/>
                          <a:ea typeface="Times New Roman"/>
                        </a:rPr>
                        <a:t> NOS</a:t>
                      </a:r>
                      <a:endParaRPr lang="en-US" sz="2200" b="0" i="0" dirty="0">
                        <a:solidFill>
                          <a:srgbClr val="D60093"/>
                        </a:solidFill>
                        <a:latin typeface="Bernard MT Condensed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200" b="0" i="0" dirty="0">
                          <a:solidFill>
                            <a:srgbClr val="D60093"/>
                          </a:solidFill>
                          <a:latin typeface="Bernard MT Condensed" pitchFamily="18" charset="0"/>
                          <a:ea typeface="Times New Roman"/>
                        </a:rPr>
                        <a:t>Type II </a:t>
                      </a:r>
                      <a:r>
                        <a:rPr lang="fr-FR" sz="2200" b="0" i="0" dirty="0">
                          <a:solidFill>
                            <a:srgbClr val="6600FF"/>
                          </a:solidFill>
                          <a:latin typeface="Bernard MT Condensed" pitchFamily="18" charset="0"/>
                          <a:ea typeface="Times New Roman"/>
                        </a:rPr>
                        <a:t>[I-NOS]</a:t>
                      </a:r>
                      <a:endParaRPr lang="en-US" sz="2200" b="0" i="0" dirty="0">
                        <a:solidFill>
                          <a:srgbClr val="6600FF"/>
                        </a:solidFill>
                        <a:latin typeface="Bernard MT Condensed" pitchFamily="18" charset="0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200" b="0" i="0" dirty="0" err="1">
                          <a:solidFill>
                            <a:srgbClr val="D60093"/>
                          </a:solidFill>
                          <a:latin typeface="Bernard MT Condensed" pitchFamily="18" charset="0"/>
                          <a:ea typeface="Times New Roman"/>
                        </a:rPr>
                        <a:t>Inducible</a:t>
                      </a:r>
                      <a:r>
                        <a:rPr lang="fr-FR" sz="2200" b="0" i="0" dirty="0">
                          <a:solidFill>
                            <a:srgbClr val="D60093"/>
                          </a:solidFill>
                          <a:latin typeface="Bernard MT Condensed" pitchFamily="18" charset="0"/>
                          <a:ea typeface="Times New Roman"/>
                        </a:rPr>
                        <a:t> NOS</a:t>
                      </a:r>
                      <a:endParaRPr lang="en-US" sz="2200" b="0" i="0" dirty="0">
                        <a:solidFill>
                          <a:srgbClr val="D60093"/>
                        </a:solidFill>
                        <a:latin typeface="Bernard MT Condensed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5933">
                <a:tc>
                  <a:txBody>
                    <a:bodyPr/>
                    <a:lstStyle/>
                    <a:p>
                      <a:pPr marL="0" marR="0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i="0" dirty="0" err="1" smtClean="0">
                          <a:latin typeface="Arial Narrow" pitchFamily="34" charset="0"/>
                          <a:ea typeface="Times New Roman"/>
                        </a:rPr>
                        <a:t>Cytosol</a:t>
                      </a:r>
                      <a:r>
                        <a:rPr lang="en-US" sz="2200" b="1" i="0" dirty="0" smtClean="0">
                          <a:latin typeface="Arial Narrow" pitchFamily="34" charset="0"/>
                          <a:ea typeface="Times New Roman"/>
                        </a:rPr>
                        <a:t> of</a:t>
                      </a:r>
                      <a:endParaRPr lang="en-US" sz="2200" b="1" i="0" dirty="0">
                        <a:latin typeface="Arial Narrow" pitchFamily="34" charset="0"/>
                        <a:ea typeface="Times New Roman"/>
                      </a:endParaRPr>
                    </a:p>
                    <a:p>
                      <a:pPr marL="0" marR="0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i="0" dirty="0">
                          <a:latin typeface="Arial Narrow" pitchFamily="34" charset="0"/>
                          <a:ea typeface="Times New Roman"/>
                        </a:rPr>
                        <a:t>Neuronal cells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i="0" dirty="0" smtClean="0">
                          <a:latin typeface="Arial Narrow" pitchFamily="34" charset="0"/>
                          <a:ea typeface="Times New Roman"/>
                        </a:rPr>
                        <a:t>Bound to membrane  of endothelial cell [EC],</a:t>
                      </a:r>
                      <a:r>
                        <a:rPr lang="en-US" sz="2200" b="1" i="0" baseline="0" dirty="0" smtClean="0">
                          <a:latin typeface="Arial Narrow" pitchFamily="34" charset="0"/>
                          <a:ea typeface="Times New Roman"/>
                        </a:rPr>
                        <a:t> </a:t>
                      </a:r>
                      <a:r>
                        <a:rPr lang="en-US" sz="2200" b="1" i="0" dirty="0" smtClean="0">
                          <a:latin typeface="Arial Narrow" pitchFamily="34" charset="0"/>
                          <a:ea typeface="Times New Roman"/>
                        </a:rPr>
                        <a:t> platelets …etc.</a:t>
                      </a:r>
                      <a:endParaRPr lang="en-US" sz="2200" b="1" i="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i="0" dirty="0" err="1" smtClean="0">
                          <a:latin typeface="Arial Narrow" pitchFamily="34" charset="0"/>
                          <a:ea typeface="Times New Roman"/>
                        </a:rPr>
                        <a:t>Cytosol</a:t>
                      </a:r>
                      <a:r>
                        <a:rPr lang="en-US" sz="2200" b="1" i="0" dirty="0" smtClean="0">
                          <a:latin typeface="Arial Narrow" pitchFamily="34" charset="0"/>
                          <a:ea typeface="Times New Roman"/>
                        </a:rPr>
                        <a:t> of </a:t>
                      </a:r>
                      <a:endParaRPr lang="en-US" sz="2200" b="1" i="0" dirty="0">
                        <a:latin typeface="Arial Narrow" pitchFamily="34" charset="0"/>
                        <a:ea typeface="Times New Roman"/>
                      </a:endParaRPr>
                    </a:p>
                    <a:p>
                      <a:pPr marL="0" marR="0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i="0" dirty="0" smtClean="0">
                          <a:latin typeface="Arial Narrow" pitchFamily="34" charset="0"/>
                          <a:ea typeface="Times New Roman"/>
                        </a:rPr>
                        <a:t>macrophage</a:t>
                      </a:r>
                      <a:r>
                        <a:rPr lang="en-US" sz="2200" b="1" i="0" dirty="0">
                          <a:latin typeface="Arial Narrow" pitchFamily="34" charset="0"/>
                          <a:ea typeface="Times New Roman"/>
                        </a:rPr>
                        <a:t>, </a:t>
                      </a:r>
                      <a:r>
                        <a:rPr lang="en-US" sz="2200" b="1" i="0" dirty="0" err="1">
                          <a:latin typeface="Arial Narrow" pitchFamily="34" charset="0"/>
                          <a:ea typeface="Times New Roman"/>
                        </a:rPr>
                        <a:t>neutrophil</a:t>
                      </a:r>
                      <a:r>
                        <a:rPr lang="en-US" sz="2200" b="1" i="0" dirty="0">
                          <a:latin typeface="Arial Narrow" pitchFamily="34" charset="0"/>
                          <a:ea typeface="Times New Roman"/>
                        </a:rPr>
                        <a:t>, </a:t>
                      </a:r>
                      <a:r>
                        <a:rPr lang="en-US" sz="2200" b="1" i="0" dirty="0" err="1">
                          <a:latin typeface="Arial Narrow" pitchFamily="34" charset="0"/>
                          <a:ea typeface="Times New Roman"/>
                        </a:rPr>
                        <a:t>kupffer</a:t>
                      </a:r>
                      <a:r>
                        <a:rPr lang="en-US" sz="2200" b="1" i="0" dirty="0">
                          <a:latin typeface="Arial Narrow" pitchFamily="34" charset="0"/>
                          <a:ea typeface="Times New Roman"/>
                        </a:rPr>
                        <a:t> cells … etc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1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i="0" dirty="0">
                          <a:solidFill>
                            <a:srgbClr val="6600FF"/>
                          </a:solidFill>
                          <a:latin typeface="Bernard MT Condensed" pitchFamily="18" charset="0"/>
                          <a:ea typeface="Times New Roman"/>
                        </a:rPr>
                        <a:t>Constitutive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i="0" dirty="0">
                          <a:solidFill>
                            <a:srgbClr val="6600FF"/>
                          </a:solidFill>
                          <a:latin typeface="Bernard MT Condensed" pitchFamily="18" charset="0"/>
                          <a:ea typeface="Times New Roman"/>
                        </a:rPr>
                        <a:t>Constitutive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i="0" dirty="0">
                          <a:solidFill>
                            <a:srgbClr val="6600FF"/>
                          </a:solidFill>
                          <a:latin typeface="Bernard MT Condensed" pitchFamily="18" charset="0"/>
                          <a:ea typeface="Times New Roman"/>
                        </a:rPr>
                        <a:t>Inducible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2067">
                <a:tc>
                  <a:txBody>
                    <a:bodyPr/>
                    <a:lstStyle/>
                    <a:p>
                      <a:pPr marL="0" marR="0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i="0" dirty="0" smtClean="0">
                          <a:latin typeface="Arial Narrow" pitchFamily="34" charset="0"/>
                          <a:ea typeface="Times New Roman"/>
                        </a:rPr>
                        <a:t>Neuronal </a:t>
                      </a:r>
                      <a:r>
                        <a:rPr lang="en-US" sz="2200" b="1" i="0" dirty="0">
                          <a:latin typeface="Arial Narrow" pitchFamily="34" charset="0"/>
                          <a:ea typeface="Times New Roman"/>
                        </a:rPr>
                        <a:t>messenger</a:t>
                      </a:r>
                    </a:p>
                    <a:p>
                      <a:pPr marL="0" marR="0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i="0" dirty="0" err="1" smtClean="0">
                          <a:latin typeface="Arial Narrow" pitchFamily="34" charset="0"/>
                          <a:ea typeface="Times New Roman"/>
                        </a:rPr>
                        <a:t>Cytoprotective</a:t>
                      </a:r>
                      <a:endParaRPr lang="en-US" sz="2200" b="1" i="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i="0" dirty="0" smtClean="0">
                          <a:latin typeface="Arial Narrow" pitchFamily="34" charset="0"/>
                          <a:ea typeface="Times New Roman"/>
                        </a:rPr>
                        <a:t>Relaxation </a:t>
                      </a:r>
                      <a:r>
                        <a:rPr lang="en-US" sz="2200" b="1" i="0" dirty="0">
                          <a:latin typeface="Arial Narrow" pitchFamily="34" charset="0"/>
                          <a:ea typeface="Times New Roman"/>
                        </a:rPr>
                        <a:t>of </a:t>
                      </a:r>
                      <a:r>
                        <a:rPr lang="en-US" sz="2200" b="1" i="0" dirty="0" smtClean="0">
                          <a:latin typeface="Arial Narrow" pitchFamily="34" charset="0"/>
                          <a:ea typeface="Times New Roman"/>
                        </a:rPr>
                        <a:t>VSMC</a:t>
                      </a:r>
                      <a:endParaRPr lang="en-US" sz="2200" b="1" i="0" dirty="0">
                        <a:latin typeface="Arial Narrow" pitchFamily="34" charset="0"/>
                        <a:ea typeface="Times New Roman"/>
                      </a:endParaRPr>
                    </a:p>
                    <a:p>
                      <a:pPr marL="0" marR="0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i="0" dirty="0" err="1" smtClean="0">
                          <a:latin typeface="Arial Narrow" pitchFamily="34" charset="0"/>
                          <a:ea typeface="Times New Roman"/>
                        </a:rPr>
                        <a:t>Cytoprotective</a:t>
                      </a:r>
                      <a:endParaRPr lang="en-US" sz="2200" b="1" i="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i="0" dirty="0" err="1" smtClean="0">
                          <a:latin typeface="Arial Narrow" pitchFamily="34" charset="0"/>
                          <a:ea typeface="Times New Roman"/>
                        </a:rPr>
                        <a:t>Immunocytotoxicity</a:t>
                      </a:r>
                      <a:endParaRPr lang="en-US" sz="2200" b="1" i="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6565" name="Rectangle 5"/>
          <p:cNvSpPr>
            <a:spLocks noChangeArrowheads="1"/>
          </p:cNvSpPr>
          <p:nvPr/>
        </p:nvSpPr>
        <p:spPr bwMode="auto">
          <a:xfrm>
            <a:off x="381000" y="2048377"/>
            <a:ext cx="1066800" cy="553998"/>
          </a:xfrm>
          <a:prstGeom prst="rect">
            <a:avLst/>
          </a:prstGeom>
          <a:solidFill>
            <a:srgbClr val="D60093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NOS </a:t>
            </a:r>
            <a:r>
              <a:rPr lang="en-US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soforms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2057400" y="1441387"/>
            <a:ext cx="2057400" cy="15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Arc 20"/>
          <p:cNvSpPr/>
          <p:nvPr/>
        </p:nvSpPr>
        <p:spPr>
          <a:xfrm flipH="1" flipV="1">
            <a:off x="3048000" y="831787"/>
            <a:ext cx="838200" cy="609600"/>
          </a:xfrm>
          <a:prstGeom prst="arc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381000" y="5562600"/>
            <a:ext cx="8534400" cy="830997"/>
          </a:xfrm>
          <a:prstGeom prst="rect">
            <a:avLst/>
          </a:prstGeom>
          <a:solidFill>
            <a:srgbClr val="FFEFEF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Shear  Stress or Agonists as; Ach, histamine, </a:t>
            </a:r>
            <a:r>
              <a:rPr lang="en-US" sz="2400" b="1" dirty="0" err="1" smtClean="0">
                <a:latin typeface="Arial Narrow" pitchFamily="34" charset="0"/>
              </a:rPr>
              <a:t>bradykinin</a:t>
            </a:r>
            <a:r>
              <a:rPr lang="en-US" sz="2400" b="1" dirty="0" smtClean="0">
                <a:latin typeface="Arial Narrow" pitchFamily="34" charset="0"/>
              </a:rPr>
              <a:t>, …..when bind to receptors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</a:t>
            </a:r>
            <a:r>
              <a:rPr lang="en-US" sz="2400" b="1" dirty="0" smtClean="0">
                <a:latin typeface="Arial Narrow" pitchFamily="34" charset="0"/>
              </a:rPr>
              <a:t> intracellular Ca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</a:t>
            </a:r>
            <a:r>
              <a:rPr lang="en-US" sz="2400" b="1" dirty="0" smtClean="0">
                <a:latin typeface="Arial Narrow" pitchFamily="34" charset="0"/>
              </a:rPr>
              <a:t>activate </a:t>
            </a:r>
            <a:r>
              <a:rPr lang="en-US" sz="2400" b="1" dirty="0" err="1" smtClean="0">
                <a:latin typeface="Arial Narrow" pitchFamily="34" charset="0"/>
              </a:rPr>
              <a:t>eNOS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NO </a:t>
            </a:r>
            <a:r>
              <a:rPr lang="en-US" sz="2400" b="1" dirty="0" smtClean="0">
                <a:latin typeface="Arial Narrow" pitchFamily="34" charset="0"/>
              </a:rPr>
              <a:t>formation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23" name="Down Arrow 22"/>
          <p:cNvSpPr/>
          <p:nvPr/>
        </p:nvSpPr>
        <p:spPr>
          <a:xfrm>
            <a:off x="3429000" y="5105400"/>
            <a:ext cx="1524000" cy="457200"/>
          </a:xfrm>
          <a:prstGeom prst="downArrow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20000">
                <a:schemeClr val="accent4">
                  <a:lumMod val="60000"/>
                  <a:lumOff val="40000"/>
                  <a:alpha val="78000"/>
                </a:schemeClr>
              </a:gs>
              <a:gs pos="42000">
                <a:srgbClr val="FF9B9B">
                  <a:alpha val="51000"/>
                </a:srgbClr>
              </a:gs>
              <a:gs pos="5800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bg1"/>
              </a:gs>
            </a:gsLst>
            <a:lin ang="5400000" scaled="1"/>
            <a:tileRect/>
          </a:gra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1000"/>
                                        <p:tgtEl>
                                          <p:spTgt spid="66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66565" grpId="0" animBg="1"/>
      <p:bldP spid="21" grpId="0" animBg="1"/>
      <p:bldP spid="24" grpId="0" animBg="1"/>
      <p:bldP spid="2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9148</TotalTime>
  <Words>962</Words>
  <Application>Microsoft Office PowerPoint</Application>
  <PresentationFormat>On-screen Show (4:3)</PresentationFormat>
  <Paragraphs>297</Paragraphs>
  <Slides>23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Autocrine /Paracrine mediators (Autacoids)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Abdullatif</cp:lastModifiedBy>
  <cp:revision>467</cp:revision>
  <dcterms:created xsi:type="dcterms:W3CDTF">2011-03-05T17:05:47Z</dcterms:created>
  <dcterms:modified xsi:type="dcterms:W3CDTF">2015-10-24T09:15:50Z</dcterms:modified>
</cp:coreProperties>
</file>