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EA3E591-A75E-434C-A659-A669E440B108}">
  <a:tblStyle styleId="{AEA3E591-A75E-434C-A659-A669E440B108}"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85"/>
  </p:normalViewPr>
  <p:slideViewPr>
    <p:cSldViewPr snapToGrid="0" snapToObjects="1">
      <p:cViewPr>
        <p:scale>
          <a:sx n="124" d="100"/>
          <a:sy n="124" d="100"/>
        </p:scale>
        <p:origin x="1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notesMaster" Target="notesMasters/notesMaster1.xml"/><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588218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69670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2527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6795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9495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51467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1943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51693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8105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6837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779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198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55376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56623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9141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94774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4142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41124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782282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8810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18885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48373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6675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0694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587323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607899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70843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66333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307502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25390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94650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943948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98849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0529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0803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78312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50647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08608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80182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79814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3" name="Shape 3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913571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9" name="Shape 3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7128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5" name="Shape 3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42135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1" name="Shape 3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627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7" name="Shape 3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385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02086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5875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9" name="Shape 3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06306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75" name="Shape 3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38677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81" name="Shape 3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19939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87" name="Shape 3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65597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3" name="Shape 3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51205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9" name="Shape 3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24479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5" name="Shape 4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31805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1" name="Shape 4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0441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63864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11062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3" name="Shape 4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90100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9" name="Shape 4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27447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5" name="Shape 4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80088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1" name="Shape 4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8557799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7" name="Shape 4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3920737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3" name="Shape 4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684595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Shape 4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9" name="Shape 4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715655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65" name="Shape 4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376338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Shape 4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1" name="Shape 4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65378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7" name="Shape 4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7682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306468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83" name="Shape 4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48592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Shape 4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89" name="Shape 4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821852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95" name="Shape 4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1919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Shape 5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1" name="Shape 5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68637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7" name="Shape 5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5421566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Shape 5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3" name="Shape 5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254348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Shape 5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9" name="Shape 5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05120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5" name="Shape 5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3701761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Shape 5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31" name="Shape 5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080525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37" name="Shape 5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0604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9303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29439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3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599" cy="2128799"/>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599"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7999"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799"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199" cy="1786199"/>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199" cy="15740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599" cy="831299"/>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599"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 Id="rId3" Type="http://schemas.openxmlformats.org/officeDocument/2006/relationships/hyperlink" Target="https://en.wikipedia.org/wiki/Staphylococcus_aureus"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 Id="rId3" Type="http://schemas.openxmlformats.org/officeDocument/2006/relationships/hyperlink" Target="https://en.wikipedia.org/wiki/Staphylococcus_aureus"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 Id="rId3" Type="http://schemas.openxmlformats.org/officeDocument/2006/relationships/hyperlink" Target="http://www.immunologyclinic.com/figure.asp?chap=10&amp;fig=NS3_300"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endParaRPr/>
          </a:p>
        </p:txBody>
      </p:sp>
      <p:sp>
        <p:nvSpPr>
          <p:cNvPr id="63" name="Shape 63"/>
          <p:cNvSpPr txBox="1">
            <a:spLocks noGrp="1"/>
          </p:cNvSpPr>
          <p:nvPr>
            <p:ph type="subTitle" idx="1"/>
          </p:nvPr>
        </p:nvSpPr>
        <p:spPr>
          <a:xfrm>
            <a:off x="3044700" y="3116580"/>
            <a:ext cx="3054600" cy="701399"/>
          </a:xfrm>
          <a:prstGeom prst="rect">
            <a:avLst/>
          </a:prstGeom>
        </p:spPr>
        <p:txBody>
          <a:bodyPr lIns="91425" tIns="91425" rIns="91425" bIns="91425" anchor="t" anchorCtr="0">
            <a:noAutofit/>
          </a:bodyPr>
          <a:lstStyle/>
          <a:p>
            <a:pPr lvl="0">
              <a:spcBef>
                <a:spcPts val="0"/>
              </a:spcBef>
              <a:buNone/>
            </a:pPr>
            <a:endParaRPr/>
          </a:p>
        </p:txBody>
      </p:sp>
      <p:pic>
        <p:nvPicPr>
          <p:cNvPr id="64" name="Shape 64"/>
          <p:cNvPicPr preferRelativeResize="0"/>
          <p:nvPr/>
        </p:nvPicPr>
        <p:blipFill>
          <a:blip r:embed="rId3">
            <a:alphaModFix/>
          </a:blip>
          <a:stretch>
            <a:fillRect/>
          </a:stretch>
        </p:blipFill>
        <p:spPr>
          <a:xfrm>
            <a:off x="2955100" y="1288475"/>
            <a:ext cx="3241850" cy="2566550"/>
          </a:xfrm>
          <a:prstGeom prst="rect">
            <a:avLst/>
          </a:prstGeom>
          <a:noFill/>
          <a:ln>
            <a:noFill/>
          </a:ln>
        </p:spPr>
      </p:pic>
      <p:pic>
        <p:nvPicPr>
          <p:cNvPr id="65" name="Shape 65"/>
          <p:cNvPicPr preferRelativeResize="0"/>
          <p:nvPr/>
        </p:nvPicPr>
        <p:blipFill>
          <a:blip r:embed="rId4">
            <a:alphaModFix/>
          </a:blip>
          <a:stretch>
            <a:fillRect/>
          </a:stretch>
        </p:blipFill>
        <p:spPr>
          <a:xfrm>
            <a:off x="0" y="0"/>
            <a:ext cx="2570449" cy="97847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4800">
                <a:solidFill>
                  <a:srgbClr val="002060"/>
                </a:solidFill>
                <a:latin typeface="Impact"/>
                <a:ea typeface="Impact"/>
                <a:cs typeface="Impact"/>
                <a:sym typeface="Impact"/>
              </a:rPr>
              <a:t>phamacology </a:t>
            </a:r>
          </a:p>
        </p:txBody>
      </p:sp>
      <p:sp>
        <p:nvSpPr>
          <p:cNvPr id="121" name="Shape 121"/>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spcAft>
                <a:spcPts val="0"/>
              </a:spcAft>
              <a:buClr>
                <a:schemeClr val="dk1"/>
              </a:buClr>
              <a:buSzPct val="61111"/>
              <a:buFont typeface="Arial"/>
              <a:buNone/>
            </a:pPr>
            <a:r>
              <a:rPr lang="en" b="1">
                <a:solidFill>
                  <a:srgbClr val="385623"/>
                </a:solidFill>
                <a:highlight>
                  <a:srgbClr val="FFFFFF"/>
                </a:highlight>
                <a:latin typeface="Impact"/>
                <a:ea typeface="Impact"/>
                <a:cs typeface="Impact"/>
                <a:sym typeface="Impact"/>
              </a:rPr>
              <a:t>A patient with urinary retention came to see a doctor. The doctor gave him a subcutaneous injection of a direct-acting cholinergic drug.</a:t>
            </a:r>
          </a:p>
          <a:p>
            <a:pPr lvl="0" rtl="0">
              <a:spcBef>
                <a:spcPts val="0"/>
              </a:spcBef>
              <a:spcAft>
                <a:spcPts val="0"/>
              </a:spcAft>
              <a:buClr>
                <a:schemeClr val="dk1"/>
              </a:buClr>
              <a:buSzPct val="100000"/>
              <a:buFont typeface="Arial"/>
              <a:buNone/>
            </a:pPr>
            <a:r>
              <a:rPr lang="en" sz="1050" b="1">
                <a:solidFill>
                  <a:srgbClr val="385623"/>
                </a:solidFill>
                <a:highlight>
                  <a:srgbClr val="FFFFFF"/>
                </a:highlight>
                <a:latin typeface="Impact"/>
                <a:ea typeface="Impact"/>
                <a:cs typeface="Impact"/>
                <a:sym typeface="Impact"/>
              </a:rPr>
              <a:t> </a:t>
            </a:r>
          </a:p>
          <a:p>
            <a:pPr marL="482600" lvl="0" indent="-69850" rtl="0">
              <a:spcBef>
                <a:spcPts val="0"/>
              </a:spcBef>
              <a:spcAft>
                <a:spcPts val="0"/>
              </a:spcAft>
              <a:buClr>
                <a:schemeClr val="dk1"/>
              </a:buClr>
              <a:buSzPct val="61111"/>
              <a:buFont typeface="Arial"/>
              <a:buNone/>
            </a:pPr>
            <a:r>
              <a:rPr lang="en" b="1">
                <a:solidFill>
                  <a:srgbClr val="385623"/>
                </a:solidFill>
                <a:highlight>
                  <a:srgbClr val="FFFFFF"/>
                </a:highlight>
                <a:latin typeface="Impact"/>
                <a:ea typeface="Impact"/>
                <a:cs typeface="Impact"/>
                <a:sym typeface="Impact"/>
              </a:rPr>
              <a:t>A-</a:t>
            </a:r>
            <a:r>
              <a:rPr lang="en" sz="700" b="1">
                <a:solidFill>
                  <a:srgbClr val="385623"/>
                </a:solidFill>
                <a:highlight>
                  <a:srgbClr val="FFFFFF"/>
                </a:highlight>
                <a:latin typeface="Impact"/>
                <a:ea typeface="Impact"/>
                <a:cs typeface="Impact"/>
                <a:sym typeface="Impact"/>
              </a:rPr>
              <a:t>  </a:t>
            </a:r>
            <a:r>
              <a:rPr lang="en" b="1">
                <a:solidFill>
                  <a:srgbClr val="385623"/>
                </a:solidFill>
                <a:highlight>
                  <a:srgbClr val="FFFFFF"/>
                </a:highlight>
                <a:latin typeface="Impact"/>
                <a:ea typeface="Impact"/>
                <a:cs typeface="Impact"/>
                <a:sym typeface="Impact"/>
              </a:rPr>
              <a:t>what was the drug?</a:t>
            </a:r>
          </a:p>
          <a:p>
            <a:pPr marL="457200" lvl="0" indent="-228600" rtl="0">
              <a:spcBef>
                <a:spcPts val="0"/>
              </a:spcBef>
              <a:spcAft>
                <a:spcPts val="0"/>
              </a:spcAft>
              <a:buClr>
                <a:srgbClr val="134F5C"/>
              </a:buClr>
              <a:buFont typeface="Impact"/>
              <a:buChar char="-"/>
            </a:pPr>
            <a:r>
              <a:rPr lang="en" b="1">
                <a:solidFill>
                  <a:srgbClr val="134F5C"/>
                </a:solidFill>
                <a:highlight>
                  <a:srgbClr val="FFFFFF"/>
                </a:highlight>
                <a:latin typeface="Impact"/>
                <a:ea typeface="Impact"/>
                <a:cs typeface="Impact"/>
                <a:sym typeface="Impact"/>
              </a:rPr>
              <a:t>Bethanechol</a:t>
            </a:r>
          </a:p>
          <a:p>
            <a:pPr marL="482600" lvl="0" indent="-69850" rtl="0">
              <a:spcBef>
                <a:spcPts val="0"/>
              </a:spcBef>
              <a:spcAft>
                <a:spcPts val="0"/>
              </a:spcAft>
              <a:buClr>
                <a:schemeClr val="dk1"/>
              </a:buClr>
              <a:buSzPct val="100000"/>
              <a:buFont typeface="Arial"/>
              <a:buNone/>
            </a:pPr>
            <a:r>
              <a:rPr lang="en" sz="1050" b="1">
                <a:solidFill>
                  <a:srgbClr val="222222"/>
                </a:solidFill>
                <a:highlight>
                  <a:srgbClr val="FFFFFF"/>
                </a:highlight>
                <a:latin typeface="Impact"/>
                <a:ea typeface="Impact"/>
                <a:cs typeface="Impact"/>
                <a:sym typeface="Impact"/>
              </a:rPr>
              <a:t> </a:t>
            </a:r>
          </a:p>
          <a:p>
            <a:pPr marL="482600" lvl="0" indent="-69850" rtl="0">
              <a:spcBef>
                <a:spcPts val="0"/>
              </a:spcBef>
              <a:spcAft>
                <a:spcPts val="0"/>
              </a:spcAft>
              <a:buClr>
                <a:schemeClr val="dk1"/>
              </a:buClr>
              <a:buSzPct val="61111"/>
              <a:buFont typeface="Arial"/>
              <a:buNone/>
            </a:pPr>
            <a:r>
              <a:rPr lang="en" b="1">
                <a:solidFill>
                  <a:srgbClr val="385622"/>
                </a:solidFill>
                <a:highlight>
                  <a:srgbClr val="FFFFFF"/>
                </a:highlight>
                <a:latin typeface="Impact"/>
                <a:ea typeface="Impact"/>
                <a:cs typeface="Impact"/>
                <a:sym typeface="Impact"/>
              </a:rPr>
              <a:t>B-</a:t>
            </a:r>
            <a:r>
              <a:rPr lang="en" sz="700" b="1">
                <a:solidFill>
                  <a:srgbClr val="385622"/>
                </a:solidFill>
                <a:highlight>
                  <a:srgbClr val="FFFFFF"/>
                </a:highlight>
                <a:latin typeface="Impact"/>
                <a:ea typeface="Impact"/>
                <a:cs typeface="Impact"/>
                <a:sym typeface="Impact"/>
              </a:rPr>
              <a:t>   </a:t>
            </a:r>
            <a:r>
              <a:rPr lang="en" b="1">
                <a:solidFill>
                  <a:srgbClr val="385622"/>
                </a:solidFill>
                <a:highlight>
                  <a:srgbClr val="FFFFFF"/>
                </a:highlight>
                <a:latin typeface="Impact"/>
                <a:ea typeface="Impact"/>
                <a:cs typeface="Impact"/>
                <a:sym typeface="Impact"/>
              </a:rPr>
              <a:t>explain the drug’s mechanism of action.</a:t>
            </a:r>
          </a:p>
          <a:p>
            <a:pPr marL="0" lvl="0" indent="0" rtl="0">
              <a:spcBef>
                <a:spcPts val="400"/>
              </a:spcBef>
              <a:spcAft>
                <a:spcPts val="0"/>
              </a:spcAft>
              <a:buNone/>
            </a:pPr>
            <a:r>
              <a:rPr lang="en" sz="1600" b="1">
                <a:solidFill>
                  <a:srgbClr val="1155CC"/>
                </a:solidFill>
                <a:highlight>
                  <a:srgbClr val="FFFFFF"/>
                </a:highlight>
                <a:latin typeface="Impact"/>
                <a:ea typeface="Impact"/>
                <a:cs typeface="Impact"/>
                <a:sym typeface="Impact"/>
              </a:rPr>
              <a:t>-</a:t>
            </a:r>
            <a:r>
              <a:rPr lang="en" sz="700" b="1">
                <a:solidFill>
                  <a:srgbClr val="1155CC"/>
                </a:solidFill>
                <a:highlight>
                  <a:srgbClr val="FFFFFF"/>
                </a:highlight>
                <a:latin typeface="Impact"/>
                <a:ea typeface="Impact"/>
                <a:cs typeface="Impact"/>
                <a:sym typeface="Impact"/>
              </a:rPr>
              <a:t>     </a:t>
            </a:r>
            <a:r>
              <a:rPr lang="en" sz="1400" b="1">
                <a:solidFill>
                  <a:srgbClr val="134F5C"/>
                </a:solidFill>
                <a:highlight>
                  <a:srgbClr val="FFFFFF"/>
                </a:highlight>
                <a:latin typeface="Impact"/>
                <a:ea typeface="Impact"/>
                <a:cs typeface="Impact"/>
                <a:sym typeface="Impact"/>
              </a:rPr>
              <a:t>It binds to the Muscarinic receptor and produce effects similar to Ach and the parasympathetic nervous system. This leads to contraction of the urinary bladder's wall and </a:t>
            </a:r>
            <a:r>
              <a:rPr lang="en" sz="1600" b="1">
                <a:solidFill>
                  <a:srgbClr val="134F5C"/>
                </a:solidFill>
                <a:highlight>
                  <a:srgbClr val="FFFFFF"/>
                </a:highlight>
                <a:latin typeface="Impact"/>
                <a:ea typeface="Impact"/>
                <a:cs typeface="Impact"/>
                <a:sym typeface="Impact"/>
              </a:rPr>
              <a:t>Relaxation of sphincter  (Urination)</a:t>
            </a:r>
            <a:r>
              <a:rPr lang="en" sz="1400" b="1">
                <a:solidFill>
                  <a:srgbClr val="134F5C"/>
                </a:solidFill>
                <a:highlight>
                  <a:srgbClr val="FFFFFF"/>
                </a:highlight>
                <a:latin typeface="Impact"/>
                <a:ea typeface="Impact"/>
                <a:cs typeface="Impact"/>
                <a:sym typeface="Impact"/>
              </a:rPr>
              <a:t>.</a:t>
            </a:r>
          </a:p>
          <a:p>
            <a:pPr lvl="0" rtl="0">
              <a:spcBef>
                <a:spcPts val="0"/>
              </a:spcBef>
              <a:buNone/>
            </a:pPr>
            <a:r>
              <a:rPr lang="en" b="1">
                <a:solidFill>
                  <a:srgbClr val="134F5C"/>
                </a:solidFill>
                <a:latin typeface="Impact"/>
                <a:ea typeface="Impact"/>
                <a:cs typeface="Impact"/>
                <a:sym typeface="Impact"/>
              </a:rPr>
              <a:t> </a:t>
            </a:r>
          </a:p>
          <a:p>
            <a:pPr lvl="0" rtl="0">
              <a:spcBef>
                <a:spcPts val="0"/>
              </a:spcBef>
              <a:buNone/>
            </a:pPr>
            <a:endParaRPr b="1">
              <a:solidFill>
                <a:srgbClr val="134F5C"/>
              </a:solidFill>
              <a:latin typeface="Impact"/>
              <a:ea typeface="Impact"/>
              <a:cs typeface="Impact"/>
              <a:sym typeface="Impact"/>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4800" b="1">
                <a:solidFill>
                  <a:srgbClr val="002060"/>
                </a:solidFill>
                <a:latin typeface="Impact"/>
                <a:ea typeface="Impact"/>
                <a:cs typeface="Impact"/>
                <a:sym typeface="Impact"/>
              </a:rPr>
              <a:t>pharmacology </a:t>
            </a:r>
          </a:p>
        </p:txBody>
      </p:sp>
      <p:sp>
        <p:nvSpPr>
          <p:cNvPr id="127" name="Shape 127"/>
          <p:cNvSpPr txBox="1">
            <a:spLocks noGrp="1"/>
          </p:cNvSpPr>
          <p:nvPr>
            <p:ph type="body" idx="1"/>
          </p:nvPr>
        </p:nvSpPr>
        <p:spPr>
          <a:xfrm>
            <a:off x="311700" y="1225225"/>
            <a:ext cx="8520599" cy="3747299"/>
          </a:xfrm>
          <a:prstGeom prst="rect">
            <a:avLst/>
          </a:prstGeom>
        </p:spPr>
        <p:txBody>
          <a:bodyPr lIns="91425" tIns="91425" rIns="91425" bIns="91425" anchor="t" anchorCtr="0">
            <a:noAutofit/>
          </a:bodyPr>
          <a:lstStyle/>
          <a:p>
            <a:pPr lvl="0" rtl="0">
              <a:spcBef>
                <a:spcPts val="0"/>
              </a:spcBef>
              <a:spcAft>
                <a:spcPts val="0"/>
              </a:spcAft>
              <a:buClr>
                <a:schemeClr val="dk1"/>
              </a:buClr>
              <a:buSzPct val="61111"/>
              <a:buFont typeface="Arial"/>
              <a:buNone/>
            </a:pPr>
            <a:r>
              <a:rPr lang="en" b="1">
                <a:solidFill>
                  <a:srgbClr val="385622"/>
                </a:solidFill>
                <a:highlight>
                  <a:srgbClr val="FFFFFF"/>
                </a:highlight>
                <a:latin typeface="Impact"/>
                <a:ea typeface="Impact"/>
                <a:cs typeface="Impact"/>
                <a:sym typeface="Impact"/>
              </a:rPr>
              <a:t>A patient with urinary retention came to see a doctor. The doctor gave him a subcutaneous injection of a direct-acting cholinergic drug.</a:t>
            </a:r>
          </a:p>
          <a:p>
            <a:pPr marL="482600" lvl="0" indent="-69850" rtl="0">
              <a:spcBef>
                <a:spcPts val="0"/>
              </a:spcBef>
              <a:spcAft>
                <a:spcPts val="0"/>
              </a:spcAft>
              <a:buClr>
                <a:schemeClr val="dk1"/>
              </a:buClr>
              <a:buSzPct val="61111"/>
              <a:buFont typeface="Arial"/>
              <a:buNone/>
            </a:pPr>
            <a:r>
              <a:rPr lang="en" b="1">
                <a:solidFill>
                  <a:srgbClr val="385622"/>
                </a:solidFill>
                <a:highlight>
                  <a:srgbClr val="FFFFFF"/>
                </a:highlight>
                <a:latin typeface="Impact"/>
                <a:ea typeface="Impact"/>
                <a:cs typeface="Impact"/>
                <a:sym typeface="Impact"/>
              </a:rPr>
              <a:t>C-   does the drug have central effect? Why?</a:t>
            </a:r>
          </a:p>
          <a:p>
            <a:pPr marL="482600" lvl="0" indent="-69850" rtl="0">
              <a:spcBef>
                <a:spcPts val="0"/>
              </a:spcBef>
              <a:spcAft>
                <a:spcPts val="0"/>
              </a:spcAft>
              <a:buClr>
                <a:schemeClr val="dk1"/>
              </a:buClr>
              <a:buSzPct val="61111"/>
              <a:buFont typeface="Arial"/>
              <a:buNone/>
            </a:pPr>
            <a:r>
              <a:rPr lang="en" b="1">
                <a:solidFill>
                  <a:srgbClr val="134F5C"/>
                </a:solidFill>
                <a:highlight>
                  <a:srgbClr val="FFFFFF"/>
                </a:highlight>
                <a:latin typeface="Impact"/>
                <a:ea typeface="Impact"/>
                <a:cs typeface="Impact"/>
                <a:sym typeface="Impact"/>
              </a:rPr>
              <a:t>No, it has quaternary structure that makes it polar. Thus can't cross the blood-brain barrier  </a:t>
            </a:r>
          </a:p>
          <a:p>
            <a:pPr marL="482600" lvl="0" indent="-69850" rtl="0">
              <a:spcBef>
                <a:spcPts val="0"/>
              </a:spcBef>
              <a:spcAft>
                <a:spcPts val="0"/>
              </a:spcAft>
              <a:buClr>
                <a:schemeClr val="dk1"/>
              </a:buClr>
              <a:buSzPct val="61111"/>
              <a:buFont typeface="Arial"/>
              <a:buNone/>
            </a:pPr>
            <a:r>
              <a:rPr lang="en" b="1">
                <a:solidFill>
                  <a:srgbClr val="385622"/>
                </a:solidFill>
                <a:highlight>
                  <a:srgbClr val="FFFFFF"/>
                </a:highlight>
                <a:latin typeface="Impact"/>
                <a:ea typeface="Impact"/>
                <a:cs typeface="Impact"/>
                <a:sym typeface="Impact"/>
              </a:rPr>
              <a:t>D-  what adverse effects would possibly happen to the patient after administering the drug?</a:t>
            </a:r>
          </a:p>
          <a:p>
            <a:pPr marL="1028700" lvl="0" indent="-69850" rtl="0">
              <a:spcBef>
                <a:spcPts val="0"/>
              </a:spcBef>
              <a:spcAft>
                <a:spcPts val="0"/>
              </a:spcAft>
              <a:buClr>
                <a:schemeClr val="dk1"/>
              </a:buClr>
              <a:buSzPct val="61111"/>
              <a:buFont typeface="Arial"/>
              <a:buNone/>
            </a:pPr>
            <a:r>
              <a:rPr lang="en" b="1">
                <a:solidFill>
                  <a:srgbClr val="134F5C"/>
                </a:solidFill>
                <a:highlight>
                  <a:srgbClr val="FFFFFF"/>
                </a:highlight>
                <a:latin typeface="Impact"/>
                <a:ea typeface="Impact"/>
                <a:cs typeface="Impact"/>
                <a:sym typeface="Impact"/>
              </a:rPr>
              <a:t>·       Diarrhea</a:t>
            </a:r>
          </a:p>
          <a:p>
            <a:pPr marL="1028700" lvl="0" indent="-69850" rtl="0">
              <a:spcBef>
                <a:spcPts val="0"/>
              </a:spcBef>
              <a:spcAft>
                <a:spcPts val="0"/>
              </a:spcAft>
              <a:buClr>
                <a:schemeClr val="dk1"/>
              </a:buClr>
              <a:buSzPct val="61111"/>
              <a:buFont typeface="Arial"/>
              <a:buNone/>
            </a:pPr>
            <a:r>
              <a:rPr lang="en" b="1">
                <a:solidFill>
                  <a:srgbClr val="134F5C"/>
                </a:solidFill>
                <a:highlight>
                  <a:srgbClr val="FFFFFF"/>
                </a:highlight>
                <a:latin typeface="Impact"/>
                <a:ea typeface="Impact"/>
                <a:cs typeface="Impact"/>
                <a:sym typeface="Impact"/>
              </a:rPr>
              <a:t>·       Bradycardia</a:t>
            </a:r>
          </a:p>
          <a:p>
            <a:pPr marL="1028700" lvl="0" indent="-69850" rtl="0">
              <a:spcBef>
                <a:spcPts val="0"/>
              </a:spcBef>
              <a:spcAft>
                <a:spcPts val="0"/>
              </a:spcAft>
              <a:buClr>
                <a:schemeClr val="dk1"/>
              </a:buClr>
              <a:buSzPct val="61111"/>
              <a:buFont typeface="Arial"/>
              <a:buNone/>
            </a:pPr>
            <a:r>
              <a:rPr lang="en" b="1">
                <a:solidFill>
                  <a:srgbClr val="134F5C"/>
                </a:solidFill>
                <a:highlight>
                  <a:srgbClr val="FFFFFF"/>
                </a:highlight>
                <a:latin typeface="Impact"/>
                <a:ea typeface="Impact"/>
                <a:cs typeface="Impact"/>
                <a:sym typeface="Impact"/>
              </a:rPr>
              <a:t>·       Sweating &amp; Salivation</a:t>
            </a:r>
          </a:p>
          <a:p>
            <a:pPr marL="1028700" lvl="0" indent="-69850" rtl="0">
              <a:spcBef>
                <a:spcPts val="0"/>
              </a:spcBef>
              <a:spcAft>
                <a:spcPts val="0"/>
              </a:spcAft>
              <a:buClr>
                <a:schemeClr val="dk1"/>
              </a:buClr>
              <a:buSzPct val="61111"/>
              <a:buFont typeface="Arial"/>
              <a:buNone/>
            </a:pPr>
            <a:r>
              <a:rPr lang="en" b="1">
                <a:solidFill>
                  <a:srgbClr val="134F5C"/>
                </a:solidFill>
                <a:highlight>
                  <a:srgbClr val="FFFFFF"/>
                </a:highlight>
                <a:latin typeface="Impact"/>
                <a:ea typeface="Impact"/>
                <a:cs typeface="Impact"/>
                <a:sym typeface="Impact"/>
              </a:rPr>
              <a:t>·       Broncho-constriction</a:t>
            </a: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65075"/>
            <a:ext cx="8520599" cy="831299"/>
          </a:xfrm>
          <a:prstGeom prst="rect">
            <a:avLst/>
          </a:prstGeom>
        </p:spPr>
        <p:txBody>
          <a:bodyPr lIns="91425" tIns="91425" rIns="91425" bIns="91425" anchor="b" anchorCtr="0">
            <a:noAutofit/>
          </a:bodyPr>
          <a:lstStyle/>
          <a:p>
            <a:pPr lvl="0" algn="ctr">
              <a:spcBef>
                <a:spcPts val="0"/>
              </a:spcBef>
              <a:buNone/>
            </a:pPr>
            <a:r>
              <a:rPr lang="en" sz="5000" b="1">
                <a:solidFill>
                  <a:srgbClr val="002060"/>
                </a:solidFill>
                <a:latin typeface="Impact"/>
                <a:ea typeface="Impact"/>
                <a:cs typeface="Impact"/>
                <a:sym typeface="Impact"/>
              </a:rPr>
              <a:t>Anatomy</a:t>
            </a:r>
            <a:r>
              <a:rPr lang="en"/>
              <a:t> </a:t>
            </a:r>
          </a:p>
        </p:txBody>
      </p:sp>
      <p:graphicFrame>
        <p:nvGraphicFramePr>
          <p:cNvPr id="133" name="Shape 133"/>
          <p:cNvGraphicFramePr/>
          <p:nvPr/>
        </p:nvGraphicFramePr>
        <p:xfrm>
          <a:off x="102425" y="610750"/>
          <a:ext cx="3000000" cy="3000000"/>
        </p:xfrm>
        <a:graphic>
          <a:graphicData uri="http://schemas.openxmlformats.org/drawingml/2006/table">
            <a:tbl>
              <a:tblPr>
                <a:noFill/>
                <a:tableStyleId>{AEA3E591-A75E-434C-A659-A669E440B108}</a:tableStyleId>
              </a:tblPr>
              <a:tblGrid>
                <a:gridCol w="3605525"/>
                <a:gridCol w="2955225"/>
                <a:gridCol w="2323950"/>
              </a:tblGrid>
              <a:tr h="4216050">
                <a:tc>
                  <a:txBody>
                    <a:bodyPr/>
                    <a:lstStyle/>
                    <a:p>
                      <a:pPr marL="0" lvl="0" indent="0" algn="just" rtl="0">
                        <a:lnSpc>
                          <a:spcPct val="115000"/>
                        </a:lnSpc>
                        <a:spcBef>
                          <a:spcPts val="0"/>
                        </a:spcBef>
                        <a:buNone/>
                      </a:pPr>
                      <a:r>
                        <a:rPr lang="en" sz="1200">
                          <a:solidFill>
                            <a:srgbClr val="002060"/>
                          </a:solidFill>
                          <a:latin typeface="Impact"/>
                          <a:ea typeface="Impact"/>
                          <a:cs typeface="Impact"/>
                          <a:sym typeface="Impact"/>
                        </a:rPr>
                        <a:t>A 35 years old American patient came to the ER with problem in moving his arm ( he is unable extend his elbow, fingers &amp; his wrist joint ). We know that he spent the last night celebrating in a party and when he wake up his problem start. </a:t>
                      </a:r>
                    </a:p>
                    <a:p>
                      <a:pPr marL="0" lvl="0" indent="0" algn="l" rtl="0">
                        <a:lnSpc>
                          <a:spcPct val="115000"/>
                        </a:lnSpc>
                        <a:spcBef>
                          <a:spcPts val="0"/>
                        </a:spcBef>
                        <a:buNone/>
                      </a:pPr>
                      <a:endParaRPr sz="1200">
                        <a:solidFill>
                          <a:srgbClr val="002060"/>
                        </a:solidFill>
                        <a:latin typeface="Impact"/>
                        <a:ea typeface="Impact"/>
                        <a:cs typeface="Impact"/>
                        <a:sym typeface="Impact"/>
                      </a:endParaRPr>
                    </a:p>
                    <a:p>
                      <a:pPr marL="228600" lvl="0" indent="0" algn="ctr" rtl="0">
                        <a:lnSpc>
                          <a:spcPct val="115000"/>
                        </a:lnSpc>
                        <a:spcBef>
                          <a:spcPts val="0"/>
                        </a:spcBef>
                        <a:buNone/>
                      </a:pPr>
                      <a:r>
                        <a:rPr lang="en" sz="1200">
                          <a:solidFill>
                            <a:srgbClr val="385623"/>
                          </a:solidFill>
                          <a:latin typeface="Impact"/>
                          <a:ea typeface="Impact"/>
                          <a:cs typeface="Impact"/>
                          <a:sym typeface="Impact"/>
                        </a:rPr>
                        <a:t>Q1-What is his problem?</a:t>
                      </a:r>
                    </a:p>
                    <a:p>
                      <a:pPr marL="457200" lvl="0" indent="0" algn="ctr" rtl="0">
                        <a:lnSpc>
                          <a:spcPct val="115000"/>
                        </a:lnSpc>
                        <a:spcBef>
                          <a:spcPts val="0"/>
                        </a:spcBef>
                        <a:buNone/>
                      </a:pPr>
                      <a:r>
                        <a:rPr lang="en" sz="1200">
                          <a:solidFill>
                            <a:srgbClr val="134F5C"/>
                          </a:solidFill>
                          <a:latin typeface="Impact"/>
                          <a:ea typeface="Impact"/>
                          <a:cs typeface="Impact"/>
                          <a:sym typeface="Impact"/>
                        </a:rPr>
                        <a:t>(Wrist Drop) due to an injury on his radial nerve </a:t>
                      </a:r>
                    </a:p>
                    <a:p>
                      <a:pPr marL="457200" lvl="0" indent="0" algn="ctr" rtl="0">
                        <a:lnSpc>
                          <a:spcPct val="115000"/>
                        </a:lnSpc>
                        <a:spcBef>
                          <a:spcPts val="0"/>
                        </a:spcBef>
                        <a:buNone/>
                      </a:pPr>
                      <a:endParaRPr sz="1200">
                        <a:solidFill>
                          <a:srgbClr val="134F5C"/>
                        </a:solidFill>
                        <a:latin typeface="Impact"/>
                        <a:ea typeface="Impact"/>
                        <a:cs typeface="Impact"/>
                        <a:sym typeface="Impact"/>
                      </a:endParaRPr>
                    </a:p>
                    <a:p>
                      <a:pPr marL="457200" lvl="0" indent="0" algn="ctr" rtl="0">
                        <a:lnSpc>
                          <a:spcPct val="115000"/>
                        </a:lnSpc>
                        <a:spcBef>
                          <a:spcPts val="0"/>
                        </a:spcBef>
                        <a:buNone/>
                      </a:pPr>
                      <a:r>
                        <a:rPr lang="en" sz="1200">
                          <a:solidFill>
                            <a:srgbClr val="385623"/>
                          </a:solidFill>
                          <a:latin typeface="Impact"/>
                          <a:ea typeface="Impact"/>
                          <a:cs typeface="Impact"/>
                          <a:sym typeface="Impact"/>
                        </a:rPr>
                        <a:t>Q2-what  other causes may cause this problem? </a:t>
                      </a:r>
                    </a:p>
                    <a:p>
                      <a:pPr marL="457200" lvl="0" indent="0" algn="ctr" rtl="0">
                        <a:lnSpc>
                          <a:spcPct val="115000"/>
                        </a:lnSpc>
                        <a:spcBef>
                          <a:spcPts val="0"/>
                        </a:spcBef>
                        <a:buNone/>
                      </a:pPr>
                      <a:r>
                        <a:rPr lang="en" sz="1200">
                          <a:solidFill>
                            <a:srgbClr val="134F5C"/>
                          </a:solidFill>
                          <a:latin typeface="Impact"/>
                          <a:ea typeface="Impact"/>
                          <a:cs typeface="Impact"/>
                          <a:sym typeface="Impact"/>
                        </a:rPr>
                        <a:t>-fractures and dislocations of the proximal end of the humerus. </a:t>
                      </a:r>
                    </a:p>
                    <a:p>
                      <a:pPr marL="457200" lvl="0" indent="0" algn="ctr" rtl="0">
                        <a:lnSpc>
                          <a:spcPct val="115000"/>
                        </a:lnSpc>
                        <a:spcBef>
                          <a:spcPts val="0"/>
                        </a:spcBef>
                        <a:buNone/>
                      </a:pPr>
                      <a:r>
                        <a:rPr lang="en" sz="1200">
                          <a:solidFill>
                            <a:srgbClr val="134F5C"/>
                          </a:solidFill>
                          <a:latin typeface="Impact"/>
                          <a:ea typeface="Impact"/>
                          <a:cs typeface="Impact"/>
                          <a:sym typeface="Impact"/>
                        </a:rPr>
                        <a:t>-Injury or fracture of the spiral groove of the humerus </a:t>
                      </a:r>
                    </a:p>
                    <a:p>
                      <a:pPr marL="457200" lvl="0" indent="0" algn="ctr" rtl="0">
                        <a:lnSpc>
                          <a:spcPct val="115000"/>
                        </a:lnSpc>
                        <a:spcBef>
                          <a:spcPts val="0"/>
                        </a:spcBef>
                        <a:buNone/>
                      </a:pPr>
                      <a:endParaRPr sz="1200">
                        <a:solidFill>
                          <a:srgbClr val="134F5C"/>
                        </a:solidFill>
                        <a:latin typeface="Impact"/>
                        <a:ea typeface="Impact"/>
                        <a:cs typeface="Impact"/>
                        <a:sym typeface="Impact"/>
                      </a:endParaRPr>
                    </a:p>
                    <a:p>
                      <a:pPr marL="457200" lvl="0" indent="0" algn="ctr" rtl="0">
                        <a:lnSpc>
                          <a:spcPct val="115000"/>
                        </a:lnSpc>
                        <a:spcBef>
                          <a:spcPts val="0"/>
                        </a:spcBef>
                        <a:buNone/>
                      </a:pPr>
                      <a:r>
                        <a:rPr lang="en" sz="1200">
                          <a:solidFill>
                            <a:srgbClr val="385623"/>
                          </a:solidFill>
                          <a:latin typeface="Impact"/>
                          <a:ea typeface="Impact"/>
                          <a:cs typeface="Impact"/>
                          <a:sym typeface="Impact"/>
                        </a:rPr>
                        <a:t>Q3-what other muscles may affect in this case?</a:t>
                      </a:r>
                    </a:p>
                    <a:p>
                      <a:pPr marL="457200" lvl="0" indent="-69850" algn="ctr"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The triceps, the anconeus, and the long extensors of the wrist are paralyzed.</a:t>
                      </a:r>
                    </a:p>
                    <a:p>
                      <a:pPr lvl="0">
                        <a:spcBef>
                          <a:spcPts val="0"/>
                        </a:spcBef>
                        <a:buNone/>
                      </a:pPr>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marL="0" lvl="0" indent="0" algn="l" rtl="0">
                        <a:lnSpc>
                          <a:spcPct val="115000"/>
                        </a:lnSpc>
                        <a:spcBef>
                          <a:spcPts val="0"/>
                        </a:spcBef>
                        <a:buNone/>
                      </a:pPr>
                      <a:endParaRPr sz="1200">
                        <a:solidFill>
                          <a:srgbClr val="385623"/>
                        </a:solidFill>
                        <a:latin typeface="Impact"/>
                        <a:ea typeface="Impact"/>
                        <a:cs typeface="Impact"/>
                        <a:sym typeface="Impact"/>
                      </a:endParaRPr>
                    </a:p>
                    <a:p>
                      <a:pPr marL="0" lvl="0" indent="0" algn="l" rtl="0">
                        <a:lnSpc>
                          <a:spcPct val="115000"/>
                        </a:lnSpc>
                        <a:spcBef>
                          <a:spcPts val="0"/>
                        </a:spcBef>
                        <a:buNone/>
                      </a:pPr>
                      <a:endParaRPr sz="1200">
                        <a:solidFill>
                          <a:srgbClr val="385623"/>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Q1-What are the muscles that supply by the deep branch of the radial nerve?</a:t>
                      </a:r>
                    </a:p>
                    <a:p>
                      <a:pPr marL="0" lvl="0" indent="-69850" algn="l"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 the extensor muscles in the posterior compartment of the forearm</a:t>
                      </a:r>
                    </a:p>
                    <a:p>
                      <a:pPr marL="457200" lvl="0" indent="-69850" algn="ctr" rtl="0">
                        <a:lnSpc>
                          <a:spcPct val="115000"/>
                        </a:lnSpc>
                        <a:spcBef>
                          <a:spcPts val="0"/>
                        </a:spcBef>
                        <a:buClr>
                          <a:schemeClr val="dk1"/>
                        </a:buClr>
                        <a:buSzPct val="91666"/>
                        <a:buFont typeface="Arial"/>
                        <a:buNone/>
                      </a:pPr>
                      <a:endParaRPr sz="1200">
                        <a:solidFill>
                          <a:srgbClr val="134F5C"/>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Q2-Is it motor or sensory nerve ? </a:t>
                      </a:r>
                    </a:p>
                    <a:p>
                      <a:pPr marL="0" lvl="0" indent="-69850" algn="l"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it is PURELY Motor --&gt; no sensory lose </a:t>
                      </a:r>
                    </a:p>
                    <a:p>
                      <a:pPr marL="457200" lvl="0" indent="-69850" algn="ctr" rtl="0">
                        <a:lnSpc>
                          <a:spcPct val="115000"/>
                        </a:lnSpc>
                        <a:spcBef>
                          <a:spcPts val="0"/>
                        </a:spcBef>
                        <a:buClr>
                          <a:schemeClr val="dk1"/>
                        </a:buClr>
                        <a:buSzPct val="91666"/>
                        <a:buFont typeface="Arial"/>
                        <a:buNone/>
                      </a:pPr>
                      <a:endParaRPr sz="1200">
                        <a:solidFill>
                          <a:srgbClr val="134F5C"/>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Q3-How can it be damage?</a:t>
                      </a:r>
                    </a:p>
                    <a:p>
                      <a:pPr marL="0" lvl="0" indent="0" algn="l" rtl="0">
                        <a:lnSpc>
                          <a:spcPct val="115000"/>
                        </a:lnSpc>
                        <a:spcBef>
                          <a:spcPts val="0"/>
                        </a:spcBef>
                        <a:buNone/>
                      </a:pPr>
                      <a:r>
                        <a:rPr lang="en" sz="1200">
                          <a:solidFill>
                            <a:srgbClr val="134F5C"/>
                          </a:solidFill>
                          <a:latin typeface="Impact"/>
                          <a:ea typeface="Impact"/>
                          <a:cs typeface="Impact"/>
                          <a:sym typeface="Impact"/>
                        </a:rPr>
                        <a:t>by fractures of the proximal end of the radius or during dislocation of the radial head. </a:t>
                      </a:r>
                    </a:p>
                    <a:p>
                      <a:pPr marL="457200" lvl="0" indent="0" algn="ctr" rtl="0">
                        <a:lnSpc>
                          <a:spcPct val="115000"/>
                        </a:lnSpc>
                        <a:spcBef>
                          <a:spcPts val="0"/>
                        </a:spcBef>
                        <a:buNone/>
                      </a:pPr>
                      <a:endParaRPr sz="1200">
                        <a:solidFill>
                          <a:srgbClr val="134F5C"/>
                        </a:solidFill>
                        <a:latin typeface="Impact"/>
                        <a:ea typeface="Impact"/>
                        <a:cs typeface="Impact"/>
                        <a:sym typeface="Impact"/>
                      </a:endParaRPr>
                    </a:p>
                    <a:p>
                      <a:pPr marL="0" lvl="0" indent="0" algn="l" rtl="0">
                        <a:lnSpc>
                          <a:spcPct val="115000"/>
                        </a:lnSpc>
                        <a:spcBef>
                          <a:spcPts val="0"/>
                        </a:spcBef>
                        <a:buNone/>
                      </a:pPr>
                      <a:r>
                        <a:rPr lang="en" sz="1200">
                          <a:solidFill>
                            <a:srgbClr val="385623"/>
                          </a:solidFill>
                          <a:latin typeface="Impact"/>
                          <a:ea typeface="Impact"/>
                          <a:cs typeface="Impact"/>
                          <a:sym typeface="Impact"/>
                        </a:rPr>
                        <a:t>Q4-Why there is no wrist drop if the deep branch of the radial nerve is damaged? </a:t>
                      </a:r>
                    </a:p>
                    <a:p>
                      <a:pPr marL="0" lvl="0" indent="-69850" algn="l"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 because the latter muscle is powerful, it will keep the wrist joint extended.</a:t>
                      </a: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marL="228600" lvl="0" indent="0" algn="ctr" rtl="0">
                        <a:lnSpc>
                          <a:spcPct val="115000"/>
                        </a:lnSpc>
                        <a:spcBef>
                          <a:spcPts val="0"/>
                        </a:spcBef>
                        <a:buNone/>
                      </a:pPr>
                      <a:endParaRPr sz="1200">
                        <a:solidFill>
                          <a:srgbClr val="385623"/>
                        </a:solidFill>
                        <a:latin typeface="Impact"/>
                        <a:ea typeface="Impact"/>
                        <a:cs typeface="Impact"/>
                        <a:sym typeface="Impact"/>
                      </a:endParaRPr>
                    </a:p>
                    <a:p>
                      <a:pPr marL="228600" lvl="0" indent="0" algn="ctr" rtl="0">
                        <a:lnSpc>
                          <a:spcPct val="115000"/>
                        </a:lnSpc>
                        <a:spcBef>
                          <a:spcPts val="0"/>
                        </a:spcBef>
                        <a:buNone/>
                      </a:pPr>
                      <a:endParaRPr sz="1200">
                        <a:solidFill>
                          <a:srgbClr val="385623"/>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Q1-What are the area that supply by the Superficial branch of the radial nerve?</a:t>
                      </a:r>
                    </a:p>
                    <a:p>
                      <a:pPr marL="0" lvl="0" indent="-69850" algn="l"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the dorsum of the hand and lateral three and half fingers up to the base of their proximal phalanges</a:t>
                      </a:r>
                    </a:p>
                    <a:p>
                      <a:pPr marL="457200" lvl="0" indent="-69850" algn="ctr" rtl="0">
                        <a:lnSpc>
                          <a:spcPct val="115000"/>
                        </a:lnSpc>
                        <a:spcBef>
                          <a:spcPts val="0"/>
                        </a:spcBef>
                        <a:buClr>
                          <a:schemeClr val="dk1"/>
                        </a:buClr>
                        <a:buSzPct val="91666"/>
                        <a:buFont typeface="Arial"/>
                        <a:buNone/>
                      </a:pPr>
                      <a:endParaRPr sz="1200">
                        <a:solidFill>
                          <a:srgbClr val="134F5C"/>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Q2-Is it motor or sensory nerve ? </a:t>
                      </a:r>
                    </a:p>
                    <a:p>
                      <a:pPr marL="0" lvl="0" indent="-69850" algn="l"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sensory </a:t>
                      </a:r>
                    </a:p>
                    <a:p>
                      <a:pPr marL="457200" lvl="0" indent="-69850" algn="ctr" rtl="0">
                        <a:lnSpc>
                          <a:spcPct val="115000"/>
                        </a:lnSpc>
                        <a:spcBef>
                          <a:spcPts val="0"/>
                        </a:spcBef>
                        <a:buClr>
                          <a:schemeClr val="dk1"/>
                        </a:buClr>
                        <a:buSzPct val="91666"/>
                        <a:buFont typeface="Arial"/>
                        <a:buNone/>
                      </a:pPr>
                      <a:endParaRPr sz="1200">
                        <a:solidFill>
                          <a:srgbClr val="134F5C"/>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Q3-How can it be damage?</a:t>
                      </a:r>
                    </a:p>
                    <a:p>
                      <a:pPr marL="0" lvl="0" indent="-69850" algn="l"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by Injury like a stab wound, results in a variable small area of anesthesia </a:t>
                      </a:r>
                    </a:p>
                    <a:p>
                      <a:pPr marL="457200" lvl="0" indent="-69850" algn="ctr" rtl="0">
                        <a:lnSpc>
                          <a:spcPct val="115000"/>
                        </a:lnSpc>
                        <a:spcBef>
                          <a:spcPts val="0"/>
                        </a:spcBef>
                        <a:buClr>
                          <a:schemeClr val="dk1"/>
                        </a:buClr>
                        <a:buSzPct val="91666"/>
                        <a:buFont typeface="Arial"/>
                        <a:buNone/>
                      </a:pPr>
                      <a:endParaRPr sz="1200">
                        <a:solidFill>
                          <a:srgbClr val="134F5C"/>
                        </a:solidFill>
                        <a:latin typeface="Impact"/>
                        <a:ea typeface="Impact"/>
                        <a:cs typeface="Impact"/>
                        <a:sym typeface="Impact"/>
                      </a:endParaRPr>
                    </a:p>
                    <a:p>
                      <a:pPr marL="0" lvl="0" indent="-69850" algn="l" rtl="0">
                        <a:lnSpc>
                          <a:spcPct val="115000"/>
                        </a:lnSpc>
                        <a:spcBef>
                          <a:spcPts val="0"/>
                        </a:spcBef>
                        <a:buClr>
                          <a:schemeClr val="dk1"/>
                        </a:buClr>
                        <a:buSzPct val="91666"/>
                        <a:buFont typeface="Arial"/>
                        <a:buNone/>
                      </a:pPr>
                      <a:endParaRPr sz="1200"/>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l" rtl="0">
              <a:spcBef>
                <a:spcPts val="0"/>
              </a:spcBef>
              <a:buNone/>
            </a:pPr>
            <a:endParaRPr sz="5000" b="1">
              <a:solidFill>
                <a:srgbClr val="002060"/>
              </a:solidFill>
              <a:latin typeface="Impact"/>
              <a:ea typeface="Impact"/>
              <a:cs typeface="Impact"/>
              <a:sym typeface="Impact"/>
            </a:endParaRPr>
          </a:p>
          <a:p>
            <a:pPr lvl="0" algn="ctr" rtl="0">
              <a:spcBef>
                <a:spcPts val="0"/>
              </a:spcBef>
              <a:buNone/>
            </a:pPr>
            <a:r>
              <a:rPr lang="en" sz="5000" b="1">
                <a:solidFill>
                  <a:srgbClr val="002060"/>
                </a:solidFill>
                <a:latin typeface="Impact"/>
                <a:ea typeface="Impact"/>
                <a:cs typeface="Impact"/>
                <a:sym typeface="Impact"/>
              </a:rPr>
              <a:t>Anatomy</a:t>
            </a:r>
            <a:r>
              <a:rPr lang="en"/>
              <a:t> </a:t>
            </a:r>
          </a:p>
        </p:txBody>
      </p:sp>
      <p:graphicFrame>
        <p:nvGraphicFramePr>
          <p:cNvPr id="139" name="Shape 139"/>
          <p:cNvGraphicFramePr/>
          <p:nvPr/>
        </p:nvGraphicFramePr>
        <p:xfrm>
          <a:off x="1669250" y="1025025"/>
          <a:ext cx="3000000" cy="3000000"/>
        </p:xfrm>
        <a:graphic>
          <a:graphicData uri="http://schemas.openxmlformats.org/drawingml/2006/table">
            <a:tbl>
              <a:tblPr>
                <a:noFill/>
                <a:tableStyleId>{AEA3E591-A75E-434C-A659-A669E440B108}</a:tableStyleId>
              </a:tblPr>
              <a:tblGrid>
                <a:gridCol w="6080200"/>
              </a:tblGrid>
              <a:tr h="3683350">
                <a:tc>
                  <a:txBody>
                    <a:bodyPr/>
                    <a:lstStyle/>
                    <a:p>
                      <a:pPr lvl="0" rtl="0">
                        <a:lnSpc>
                          <a:spcPct val="115000"/>
                        </a:lnSpc>
                        <a:spcBef>
                          <a:spcPts val="0"/>
                        </a:spcBef>
                        <a:buNone/>
                      </a:pPr>
                      <a:endParaRPr sz="1200">
                        <a:solidFill>
                          <a:srgbClr val="385623"/>
                        </a:solidFill>
                        <a:latin typeface="Impact"/>
                        <a:ea typeface="Impact"/>
                        <a:cs typeface="Impact"/>
                        <a:sym typeface="Impact"/>
                      </a:endParaRPr>
                    </a:p>
                    <a:p>
                      <a:pPr lvl="0" rtl="0">
                        <a:lnSpc>
                          <a:spcPct val="115000"/>
                        </a:lnSpc>
                        <a:spcBef>
                          <a:spcPts val="0"/>
                        </a:spcBef>
                        <a:buNone/>
                      </a:pPr>
                      <a:endParaRPr sz="1200">
                        <a:solidFill>
                          <a:srgbClr val="385623"/>
                        </a:solidFill>
                        <a:latin typeface="Impact"/>
                        <a:ea typeface="Impact"/>
                        <a:cs typeface="Impact"/>
                        <a:sym typeface="Impact"/>
                      </a:endParaRPr>
                    </a:p>
                    <a:p>
                      <a:pPr lvl="0" algn="ctr"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Q1-What are the two possible affected area in ulnar nerve injury ?</a:t>
                      </a:r>
                    </a:p>
                    <a:p>
                      <a:pPr lvl="0" algn="ctr"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the Elbow &amp; the wrist</a:t>
                      </a:r>
                    </a:p>
                    <a:p>
                      <a:pPr marL="457200" lvl="0" indent="-69850" algn="ctr" rtl="0">
                        <a:lnSpc>
                          <a:spcPct val="115000"/>
                        </a:lnSpc>
                        <a:spcBef>
                          <a:spcPts val="0"/>
                        </a:spcBef>
                        <a:buClr>
                          <a:schemeClr val="dk1"/>
                        </a:buClr>
                        <a:buSzPct val="91666"/>
                        <a:buFont typeface="Arial"/>
                        <a:buNone/>
                      </a:pPr>
                      <a:endParaRPr sz="1200">
                        <a:solidFill>
                          <a:srgbClr val="134F5C"/>
                        </a:solidFill>
                        <a:latin typeface="Impact"/>
                        <a:ea typeface="Impact"/>
                        <a:cs typeface="Impact"/>
                        <a:sym typeface="Impact"/>
                      </a:endParaRPr>
                    </a:p>
                    <a:p>
                      <a:pPr lvl="0" algn="ctr" rtl="0">
                        <a:lnSpc>
                          <a:spcPct val="115000"/>
                        </a:lnSpc>
                        <a:spcBef>
                          <a:spcPts val="0"/>
                        </a:spcBef>
                        <a:buClr>
                          <a:schemeClr val="dk1"/>
                        </a:buClr>
                        <a:buSzPct val="91666"/>
                        <a:buFont typeface="Arial"/>
                        <a:buNone/>
                      </a:pPr>
                      <a:r>
                        <a:rPr lang="en" sz="1200">
                          <a:solidFill>
                            <a:srgbClr val="385623"/>
                          </a:solidFill>
                          <a:latin typeface="Impact"/>
                          <a:ea typeface="Impact"/>
                          <a:cs typeface="Impact"/>
                          <a:sym typeface="Impact"/>
                        </a:rPr>
                        <a:t>Q2-What could be cause by each injury ? </a:t>
                      </a:r>
                    </a:p>
                    <a:p>
                      <a:pPr lvl="0" algn="ctr" rtl="0">
                        <a:lnSpc>
                          <a:spcPct val="115000"/>
                        </a:lnSpc>
                        <a:spcBef>
                          <a:spcPts val="0"/>
                        </a:spcBef>
                        <a:buNone/>
                      </a:pPr>
                      <a:r>
                        <a:rPr lang="en" sz="1200">
                          <a:solidFill>
                            <a:srgbClr val="134F5C"/>
                          </a:solidFill>
                          <a:latin typeface="Impact"/>
                          <a:ea typeface="Impact"/>
                          <a:cs typeface="Impact"/>
                          <a:sym typeface="Impact"/>
                        </a:rPr>
                        <a:t>At the elbow:</a:t>
                      </a:r>
                    </a:p>
                    <a:p>
                      <a:pPr lvl="0" algn="ctr" rtl="0">
                        <a:lnSpc>
                          <a:spcPct val="115000"/>
                        </a:lnSpc>
                        <a:spcBef>
                          <a:spcPts val="0"/>
                        </a:spcBef>
                        <a:buNone/>
                      </a:pPr>
                      <a:r>
                        <a:rPr lang="en" sz="1200">
                          <a:solidFill>
                            <a:srgbClr val="134F5C"/>
                          </a:solidFill>
                          <a:latin typeface="Impact"/>
                          <a:ea typeface="Impact"/>
                          <a:cs typeface="Impact"/>
                          <a:sym typeface="Impact"/>
                        </a:rPr>
                        <a:t>Atrophy of Ulnar side of forearm.</a:t>
                      </a:r>
                    </a:p>
                    <a:p>
                      <a:pPr lvl="0" algn="ctr" rtl="0">
                        <a:lnSpc>
                          <a:spcPct val="115000"/>
                        </a:lnSpc>
                        <a:spcBef>
                          <a:spcPts val="0"/>
                        </a:spcBef>
                        <a:buNone/>
                      </a:pPr>
                      <a:r>
                        <a:rPr lang="en" sz="1200">
                          <a:solidFill>
                            <a:srgbClr val="134F5C"/>
                          </a:solidFill>
                          <a:latin typeface="Impact"/>
                          <a:ea typeface="Impact"/>
                          <a:cs typeface="Impact"/>
                          <a:sym typeface="Impact"/>
                        </a:rPr>
                        <a:t>Flexion of the wrist with Abduction. </a:t>
                      </a:r>
                    </a:p>
                    <a:p>
                      <a:pPr lvl="0" algn="ctr" rtl="0">
                        <a:lnSpc>
                          <a:spcPct val="115000"/>
                        </a:lnSpc>
                        <a:spcBef>
                          <a:spcPts val="0"/>
                        </a:spcBef>
                        <a:buNone/>
                      </a:pPr>
                      <a:r>
                        <a:rPr lang="en" sz="1200">
                          <a:solidFill>
                            <a:srgbClr val="134F5C"/>
                          </a:solidFill>
                          <a:latin typeface="Impact"/>
                          <a:ea typeface="Impact"/>
                          <a:cs typeface="Impact"/>
                          <a:sym typeface="Impact"/>
                        </a:rPr>
                        <a:t>Claw hand.</a:t>
                      </a:r>
                    </a:p>
                    <a:p>
                      <a:pPr lvl="0" algn="ctr" rtl="0">
                        <a:lnSpc>
                          <a:spcPct val="115000"/>
                        </a:lnSpc>
                        <a:spcBef>
                          <a:spcPts val="0"/>
                        </a:spcBef>
                        <a:buNone/>
                      </a:pPr>
                      <a:r>
                        <a:rPr lang="en" sz="1200">
                          <a:solidFill>
                            <a:srgbClr val="134F5C"/>
                          </a:solidFill>
                          <a:latin typeface="Impact"/>
                          <a:ea typeface="Impact"/>
                          <a:cs typeface="Impact"/>
                          <a:sym typeface="Impact"/>
                        </a:rPr>
                        <a:t>Wasting of Hypothenar Eminence</a:t>
                      </a:r>
                    </a:p>
                    <a:p>
                      <a:pPr lvl="0" algn="ctr" rtl="0">
                        <a:lnSpc>
                          <a:spcPct val="115000"/>
                        </a:lnSpc>
                        <a:spcBef>
                          <a:spcPts val="0"/>
                        </a:spcBef>
                        <a:buNone/>
                      </a:pPr>
                      <a:endParaRPr sz="1200">
                        <a:solidFill>
                          <a:srgbClr val="134F5C"/>
                        </a:solidFill>
                        <a:latin typeface="Impact"/>
                        <a:ea typeface="Impact"/>
                        <a:cs typeface="Impact"/>
                        <a:sym typeface="Impact"/>
                      </a:endParaRPr>
                    </a:p>
                    <a:p>
                      <a:pPr lvl="0" algn="ctr" rtl="0">
                        <a:lnSpc>
                          <a:spcPct val="115000"/>
                        </a:lnSpc>
                        <a:spcBef>
                          <a:spcPts val="0"/>
                        </a:spcBef>
                        <a:buNone/>
                      </a:pPr>
                      <a:r>
                        <a:rPr lang="en" sz="1200">
                          <a:solidFill>
                            <a:srgbClr val="134F5C"/>
                          </a:solidFill>
                          <a:latin typeface="Impact"/>
                          <a:ea typeface="Impact"/>
                          <a:cs typeface="Impact"/>
                          <a:sym typeface="Impact"/>
                        </a:rPr>
                        <a:t>At the wrist:</a:t>
                      </a:r>
                    </a:p>
                    <a:p>
                      <a:pPr lvl="0" algn="ctr" rtl="0">
                        <a:lnSpc>
                          <a:spcPct val="115000"/>
                        </a:lnSpc>
                        <a:spcBef>
                          <a:spcPts val="0"/>
                        </a:spcBef>
                        <a:buNone/>
                      </a:pPr>
                      <a:r>
                        <a:rPr lang="en" sz="1200">
                          <a:solidFill>
                            <a:srgbClr val="134F5C"/>
                          </a:solidFill>
                          <a:latin typeface="Impact"/>
                          <a:ea typeface="Impact"/>
                          <a:cs typeface="Impact"/>
                          <a:sym typeface="Impact"/>
                        </a:rPr>
                        <a:t>Claw Hand.</a:t>
                      </a:r>
                    </a:p>
                    <a:p>
                      <a:pPr lvl="0" algn="ctr" rtl="0">
                        <a:lnSpc>
                          <a:spcPct val="115000"/>
                        </a:lnSpc>
                        <a:spcBef>
                          <a:spcPts val="0"/>
                        </a:spcBef>
                        <a:buNone/>
                      </a:pPr>
                      <a:r>
                        <a:rPr lang="en" sz="1200">
                          <a:solidFill>
                            <a:srgbClr val="134F5C"/>
                          </a:solidFill>
                          <a:latin typeface="Impact"/>
                          <a:ea typeface="Impact"/>
                          <a:cs typeface="Impact"/>
                          <a:sym typeface="Impact"/>
                        </a:rPr>
                        <a:t>Wasting of Hypothenar Eminence.</a:t>
                      </a:r>
                    </a:p>
                    <a:p>
                      <a:pPr lvl="0" rtl="0">
                        <a:lnSpc>
                          <a:spcPct val="115000"/>
                        </a:lnSpc>
                        <a:spcBef>
                          <a:spcPts val="0"/>
                        </a:spcBef>
                        <a:buClr>
                          <a:schemeClr val="dk1"/>
                        </a:buClr>
                        <a:buSzPct val="91666"/>
                        <a:buFont typeface="Arial"/>
                        <a:buNone/>
                      </a:pPr>
                      <a:r>
                        <a:rPr lang="en" sz="1200">
                          <a:solidFill>
                            <a:srgbClr val="134F5C"/>
                          </a:solidFill>
                          <a:latin typeface="Impact"/>
                          <a:ea typeface="Impact"/>
                          <a:cs typeface="Impact"/>
                          <a:sym typeface="Impact"/>
                        </a:rPr>
                        <a:t> </a:t>
                      </a: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5000" b="1">
                <a:solidFill>
                  <a:srgbClr val="002060"/>
                </a:solidFill>
                <a:latin typeface="Impact"/>
                <a:ea typeface="Impact"/>
                <a:cs typeface="Impact"/>
                <a:sym typeface="Impact"/>
              </a:rPr>
              <a:t>Anatomy</a:t>
            </a:r>
          </a:p>
        </p:txBody>
      </p:sp>
      <p:sp>
        <p:nvSpPr>
          <p:cNvPr id="145" name="Shape 145"/>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457200" lvl="0" indent="0" algn="ctr" rtl="0">
              <a:spcBef>
                <a:spcPts val="0"/>
              </a:spcBef>
              <a:spcAft>
                <a:spcPts val="0"/>
              </a:spcAft>
              <a:buNone/>
            </a:pPr>
            <a:endParaRPr sz="1200">
              <a:solidFill>
                <a:srgbClr val="134F5C"/>
              </a:solidFill>
              <a:latin typeface="Impact"/>
              <a:ea typeface="Impact"/>
              <a:cs typeface="Impact"/>
              <a:sym typeface="Impact"/>
            </a:endParaRPr>
          </a:p>
          <a:p>
            <a:pPr lvl="0" rtl="0">
              <a:lnSpc>
                <a:spcPct val="100000"/>
              </a:lnSpc>
              <a:spcBef>
                <a:spcPts val="0"/>
              </a:spcBef>
              <a:spcAft>
                <a:spcPts val="0"/>
              </a:spcAft>
              <a:buNone/>
            </a:pPr>
            <a:endParaRPr sz="1200">
              <a:solidFill>
                <a:srgbClr val="000000"/>
              </a:solidFill>
              <a:latin typeface="Impact"/>
              <a:ea typeface="Impact"/>
              <a:cs typeface="Impact"/>
              <a:sym typeface="Impact"/>
            </a:endParaRPr>
          </a:p>
          <a:p>
            <a:pPr lvl="0">
              <a:spcBef>
                <a:spcPts val="0"/>
              </a:spcBef>
              <a:buNone/>
            </a:pPr>
            <a:endParaRPr/>
          </a:p>
        </p:txBody>
      </p:sp>
      <p:graphicFrame>
        <p:nvGraphicFramePr>
          <p:cNvPr id="146" name="Shape 146"/>
          <p:cNvGraphicFramePr/>
          <p:nvPr/>
        </p:nvGraphicFramePr>
        <p:xfrm>
          <a:off x="1053362" y="1147225"/>
          <a:ext cx="3000000" cy="3000000"/>
        </p:xfrm>
        <a:graphic>
          <a:graphicData uri="http://schemas.openxmlformats.org/drawingml/2006/table">
            <a:tbl>
              <a:tblPr>
                <a:noFill/>
                <a:tableStyleId>{AEA3E591-A75E-434C-A659-A669E440B108}</a:tableStyleId>
              </a:tblPr>
              <a:tblGrid>
                <a:gridCol w="6566425"/>
              </a:tblGrid>
              <a:tr h="3360725">
                <a:tc>
                  <a:txBody>
                    <a:bodyPr/>
                    <a:lstStyle/>
                    <a:p>
                      <a:pPr lvl="0" algn="ctr" rtl="0">
                        <a:spcBef>
                          <a:spcPts val="0"/>
                        </a:spcBef>
                        <a:buNone/>
                      </a:pPr>
                      <a:r>
                        <a:rPr lang="en" sz="1800">
                          <a:solidFill>
                            <a:srgbClr val="385622"/>
                          </a:solidFill>
                          <a:latin typeface="Impact"/>
                          <a:ea typeface="Impact"/>
                          <a:cs typeface="Impact"/>
                          <a:sym typeface="Impact"/>
                        </a:rPr>
                        <a:t>Q1- Patient using crutches because of his broken leg he complained about pain on his upper limb. After doing some examinations the diagnosis was injury of nerve because of incorrect use of crutches . What is the name of this nerve ?</a:t>
                      </a:r>
                    </a:p>
                    <a:p>
                      <a:pPr lvl="0" algn="ctr" rtl="0">
                        <a:spcBef>
                          <a:spcPts val="0"/>
                        </a:spcBef>
                        <a:buNone/>
                      </a:pPr>
                      <a:r>
                        <a:rPr lang="en" sz="1800">
                          <a:solidFill>
                            <a:srgbClr val="134F5C"/>
                          </a:solidFill>
                          <a:latin typeface="Impact"/>
                          <a:ea typeface="Impact"/>
                          <a:cs typeface="Impact"/>
                          <a:sym typeface="Impact"/>
                        </a:rPr>
                        <a:t>Axillary nerve.</a:t>
                      </a:r>
                    </a:p>
                    <a:p>
                      <a:pPr lvl="0" algn="l" rtl="0">
                        <a:spcBef>
                          <a:spcPts val="0"/>
                        </a:spcBef>
                        <a:buNone/>
                      </a:pPr>
                      <a:endParaRPr sz="1800">
                        <a:solidFill>
                          <a:srgbClr val="134F5C"/>
                        </a:solidFill>
                        <a:latin typeface="Impact"/>
                        <a:ea typeface="Impact"/>
                        <a:cs typeface="Impact"/>
                        <a:sym typeface="Impact"/>
                      </a:endParaRPr>
                    </a:p>
                    <a:p>
                      <a:pPr lvl="0" algn="ctr" rtl="0">
                        <a:spcBef>
                          <a:spcPts val="0"/>
                        </a:spcBef>
                        <a:buNone/>
                      </a:pPr>
                      <a:r>
                        <a:rPr lang="en" sz="1800">
                          <a:solidFill>
                            <a:srgbClr val="385622"/>
                          </a:solidFill>
                          <a:latin typeface="Impact"/>
                          <a:ea typeface="Impact"/>
                          <a:cs typeface="Impact"/>
                          <a:sym typeface="Impact"/>
                        </a:rPr>
                        <a:t>Q2- Patient was suffering from loss of sensation in the thumb and lateral 2 (1\2) fingers &amp; lateral (2\3 ) of the palm. What is the cause of his disability ?</a:t>
                      </a:r>
                    </a:p>
                    <a:p>
                      <a:pPr lvl="0" algn="ctr" rtl="0">
                        <a:spcBef>
                          <a:spcPts val="0"/>
                        </a:spcBef>
                        <a:buClr>
                          <a:schemeClr val="dk1"/>
                        </a:buClr>
                        <a:buSzPct val="61111"/>
                        <a:buFont typeface="Arial"/>
                        <a:buNone/>
                      </a:pPr>
                      <a:r>
                        <a:rPr lang="en" sz="1800">
                          <a:solidFill>
                            <a:srgbClr val="134F5C"/>
                          </a:solidFill>
                          <a:latin typeface="Impact"/>
                          <a:ea typeface="Impact"/>
                          <a:cs typeface="Impact"/>
                          <a:sym typeface="Impact"/>
                        </a:rPr>
                        <a:t>Injury of the median nerve.</a:t>
                      </a:r>
                    </a:p>
                    <a:p>
                      <a:pPr lvl="0" algn="ctr" rtl="0">
                        <a:spcBef>
                          <a:spcPts val="0"/>
                        </a:spcBef>
                        <a:buNone/>
                      </a:pPr>
                      <a:endParaRPr>
                        <a:solidFill>
                          <a:srgbClr val="134F5C"/>
                        </a:solidFill>
                        <a:latin typeface="Impact"/>
                        <a:ea typeface="Impact"/>
                        <a:cs typeface="Impact"/>
                        <a:sym typeface="Impact"/>
                      </a:endParaRPr>
                    </a:p>
                    <a:p>
                      <a:pPr lvl="0" algn="ctr" rtl="0">
                        <a:spcBef>
                          <a:spcPts val="0"/>
                        </a:spcBef>
                        <a:buNone/>
                      </a:pPr>
                      <a:endParaRPr>
                        <a:solidFill>
                          <a:srgbClr val="134F5C"/>
                        </a:solidFill>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4800" b="1">
                <a:solidFill>
                  <a:srgbClr val="073763"/>
                </a:solidFill>
                <a:latin typeface="Impact"/>
                <a:ea typeface="Impact"/>
                <a:cs typeface="Impact"/>
                <a:sym typeface="Impact"/>
              </a:rPr>
              <a:t>Anatomy </a:t>
            </a:r>
          </a:p>
        </p:txBody>
      </p:sp>
      <p:sp>
        <p:nvSpPr>
          <p:cNvPr id="152" name="Shape 152"/>
          <p:cNvSpPr txBox="1">
            <a:spLocks noGrp="1"/>
          </p:cNvSpPr>
          <p:nvPr>
            <p:ph type="body" idx="1"/>
          </p:nvPr>
        </p:nvSpPr>
        <p:spPr>
          <a:xfrm>
            <a:off x="311700" y="1147225"/>
            <a:ext cx="8520599" cy="3354000"/>
          </a:xfrm>
          <a:prstGeom prst="rect">
            <a:avLst/>
          </a:prstGeom>
        </p:spPr>
        <p:txBody>
          <a:bodyPr lIns="91425" tIns="91425" rIns="91425" bIns="91425" anchor="t" anchorCtr="0">
            <a:noAutofit/>
          </a:bodyPr>
          <a:lstStyle/>
          <a:p>
            <a:pPr lvl="0" algn="ctr" rtl="0">
              <a:spcBef>
                <a:spcPts val="0"/>
              </a:spcBef>
              <a:buNone/>
            </a:pPr>
            <a:r>
              <a:rPr lang="en">
                <a:solidFill>
                  <a:srgbClr val="385622"/>
                </a:solidFill>
                <a:latin typeface="Impact"/>
                <a:ea typeface="Impact"/>
                <a:cs typeface="Impact"/>
                <a:sym typeface="Impact"/>
              </a:rPr>
              <a:t>what is the most common injury that affect the elbow joint ?</a:t>
            </a:r>
          </a:p>
          <a:p>
            <a:pPr marL="457200" lvl="0" indent="-228600" algn="ctr" rtl="0">
              <a:spcBef>
                <a:spcPts val="0"/>
              </a:spcBef>
              <a:buClr>
                <a:srgbClr val="134F5C"/>
              </a:buClr>
              <a:buFont typeface="Impact"/>
              <a:buChar char="●"/>
            </a:pPr>
            <a:r>
              <a:rPr lang="en">
                <a:solidFill>
                  <a:srgbClr val="134F5C"/>
                </a:solidFill>
                <a:latin typeface="Impact"/>
                <a:ea typeface="Impact"/>
                <a:cs typeface="Impact"/>
                <a:sym typeface="Impact"/>
              </a:rPr>
              <a:t>elbow dislocation - most are posterior - it is common in children because of  the parts of the bones that stabilize the joint are incompletely developed. </a:t>
            </a:r>
          </a:p>
          <a:p>
            <a:pPr lvl="0" algn="ctr" rtl="0">
              <a:spcBef>
                <a:spcPts val="0"/>
              </a:spcBef>
              <a:buNone/>
            </a:pPr>
            <a:endParaRPr>
              <a:solidFill>
                <a:srgbClr val="134F5C"/>
              </a:solidFill>
              <a:latin typeface="Impact"/>
              <a:ea typeface="Impact"/>
              <a:cs typeface="Impact"/>
              <a:sym typeface="Impact"/>
            </a:endParaRPr>
          </a:p>
          <a:p>
            <a:pPr marL="457200" lvl="0" indent="-228600" algn="ctr" rtl="0">
              <a:spcBef>
                <a:spcPts val="0"/>
              </a:spcBef>
              <a:buClr>
                <a:srgbClr val="134F5C"/>
              </a:buClr>
              <a:buFont typeface="Impact"/>
              <a:buChar char="●"/>
            </a:pPr>
            <a:r>
              <a:rPr lang="en">
                <a:solidFill>
                  <a:srgbClr val="134F5C"/>
                </a:solidFill>
                <a:latin typeface="Impact"/>
                <a:ea typeface="Impact"/>
                <a:cs typeface="Impact"/>
                <a:sym typeface="Impact"/>
              </a:rPr>
              <a:t>normally in non affected person  the elbow joint is stable because of the wrench shaped articular surface of the olecranon and the pulley shaped trochlea of humerus  + strong medial and lateral ligament  </a:t>
            </a:r>
          </a:p>
        </p:txBody>
      </p:sp>
      <p:sp>
        <p:nvSpPr>
          <p:cNvPr id="153" name="Shape 153"/>
          <p:cNvSpPr txBox="1">
            <a:spLocks noGrp="1"/>
          </p:cNvSpPr>
          <p:nvPr>
            <p:ph type="title" idx="4294967295"/>
          </p:nvPr>
        </p:nvSpPr>
        <p:spPr>
          <a:xfrm>
            <a:off x="-336000" y="8215325"/>
            <a:ext cx="8520599" cy="831299"/>
          </a:xfrm>
          <a:prstGeom prst="rect">
            <a:avLst/>
          </a:prstGeom>
        </p:spPr>
        <p:txBody>
          <a:bodyPr lIns="91425" tIns="91425" rIns="91425" bIns="91425" anchor="b" anchorCtr="0">
            <a:noAutofit/>
          </a:bodyPr>
          <a:lstStyle/>
          <a:p>
            <a:pPr lvl="0" algn="ctr" rtl="0">
              <a:spcBef>
                <a:spcPts val="0"/>
              </a:spcBef>
              <a:buNone/>
            </a:pPr>
            <a:r>
              <a:rPr lang="en" sz="4800" b="1">
                <a:solidFill>
                  <a:srgbClr val="073763"/>
                </a:solidFill>
                <a:latin typeface="Impact"/>
                <a:ea typeface="Impact"/>
                <a:cs typeface="Impact"/>
                <a:sym typeface="Impact"/>
              </a:rPr>
              <a:t>Anatomy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0025" y="1235275"/>
            <a:ext cx="3770699" cy="3128999"/>
          </a:xfrm>
          <a:prstGeom prst="rect">
            <a:avLst/>
          </a:prstGeom>
        </p:spPr>
        <p:txBody>
          <a:bodyPr lIns="91425" tIns="91425" rIns="91425" bIns="91425" anchor="t" anchorCtr="0">
            <a:noAutofit/>
          </a:bodyPr>
          <a:lstStyle/>
          <a:p>
            <a:pPr lvl="0" rtl="0">
              <a:spcBef>
                <a:spcPts val="0"/>
              </a:spcBef>
              <a:buNone/>
            </a:pPr>
            <a:r>
              <a:rPr lang="en" sz="1800">
                <a:solidFill>
                  <a:srgbClr val="38761D"/>
                </a:solidFill>
                <a:latin typeface="Impact"/>
                <a:ea typeface="Impact"/>
                <a:cs typeface="Impact"/>
                <a:sym typeface="Impact"/>
              </a:rPr>
              <a:t>what can we find in cubital fossa ?</a:t>
            </a:r>
          </a:p>
          <a:p>
            <a:pPr lvl="0" rtl="0">
              <a:spcBef>
                <a:spcPts val="0"/>
              </a:spcBef>
              <a:buNone/>
            </a:pPr>
            <a:r>
              <a:rPr lang="en" sz="1800">
                <a:solidFill>
                  <a:srgbClr val="0B5394"/>
                </a:solidFill>
                <a:latin typeface="Impact"/>
                <a:ea typeface="Impact"/>
                <a:cs typeface="Impact"/>
                <a:sym typeface="Impact"/>
              </a:rPr>
              <a:t>basilic vein -cephalic vein and median cubital vein </a:t>
            </a:r>
          </a:p>
          <a:p>
            <a:pPr lvl="0" rtl="0">
              <a:spcBef>
                <a:spcPts val="0"/>
              </a:spcBef>
              <a:buNone/>
            </a:pPr>
            <a:r>
              <a:rPr lang="en" sz="1800">
                <a:solidFill>
                  <a:srgbClr val="38761D"/>
                </a:solidFill>
                <a:latin typeface="Impact"/>
                <a:ea typeface="Impact"/>
                <a:cs typeface="Impact"/>
                <a:sym typeface="Impact"/>
              </a:rPr>
              <a:t>what is the vein of the choice for IV fluid ? and why ? </a:t>
            </a:r>
          </a:p>
          <a:p>
            <a:pPr lvl="0" rtl="0">
              <a:spcBef>
                <a:spcPts val="0"/>
              </a:spcBef>
              <a:buNone/>
            </a:pPr>
            <a:r>
              <a:rPr lang="en" sz="1800">
                <a:solidFill>
                  <a:srgbClr val="0B5394"/>
                </a:solidFill>
                <a:latin typeface="Impact"/>
                <a:ea typeface="Impact"/>
                <a:cs typeface="Impact"/>
                <a:sym typeface="Impact"/>
              </a:rPr>
              <a:t>median cubital vein due to its superficial position</a:t>
            </a:r>
            <a:r>
              <a:rPr lang="en">
                <a:solidFill>
                  <a:srgbClr val="0B5394"/>
                </a:solidFill>
              </a:rPr>
              <a:t> </a:t>
            </a:r>
          </a:p>
        </p:txBody>
      </p:sp>
      <p:sp>
        <p:nvSpPr>
          <p:cNvPr id="159" name="Shape 159"/>
          <p:cNvSpPr txBox="1">
            <a:spLocks noGrp="1"/>
          </p:cNvSpPr>
          <p:nvPr>
            <p:ph type="body" idx="4294967295"/>
          </p:nvPr>
        </p:nvSpPr>
        <p:spPr>
          <a:xfrm>
            <a:off x="4628522" y="1147225"/>
            <a:ext cx="3384300" cy="3505200"/>
          </a:xfrm>
          <a:prstGeom prst="rect">
            <a:avLst/>
          </a:prstGeom>
        </p:spPr>
        <p:txBody>
          <a:bodyPr lIns="91425" tIns="91425" rIns="91425" bIns="91425" anchor="t" anchorCtr="0">
            <a:noAutofit/>
          </a:bodyPr>
          <a:lstStyle/>
          <a:p>
            <a:pPr lvl="0" rtl="0">
              <a:spcBef>
                <a:spcPts val="0"/>
              </a:spcBef>
              <a:buNone/>
            </a:pPr>
            <a:r>
              <a:rPr lang="en" sz="1800">
                <a:solidFill>
                  <a:srgbClr val="38761D"/>
                </a:solidFill>
                <a:latin typeface="Impact"/>
                <a:ea typeface="Impact"/>
                <a:cs typeface="Impact"/>
                <a:sym typeface="Impact"/>
              </a:rPr>
              <a:t>how can we stop bleeding from brachial artery ?</a:t>
            </a:r>
          </a:p>
          <a:p>
            <a:pPr lvl="0" rtl="0">
              <a:spcBef>
                <a:spcPts val="0"/>
              </a:spcBef>
              <a:buNone/>
            </a:pPr>
            <a:r>
              <a:rPr lang="en" sz="1800">
                <a:solidFill>
                  <a:srgbClr val="0B5394"/>
                </a:solidFill>
                <a:latin typeface="Impact"/>
                <a:ea typeface="Impact"/>
                <a:cs typeface="Impact"/>
                <a:sym typeface="Impact"/>
              </a:rPr>
              <a:t>pressure on the artery on the </a:t>
            </a:r>
          </a:p>
          <a:p>
            <a:pPr lvl="0" rtl="0">
              <a:spcBef>
                <a:spcPts val="0"/>
              </a:spcBef>
              <a:buNone/>
            </a:pPr>
            <a:r>
              <a:rPr lang="en" sz="1800">
                <a:solidFill>
                  <a:srgbClr val="0B5394"/>
                </a:solidFill>
                <a:latin typeface="Impact"/>
                <a:ea typeface="Impact"/>
                <a:cs typeface="Impact"/>
                <a:sym typeface="Impact"/>
              </a:rPr>
              <a:t>UPPER part of the arm pushed (</a:t>
            </a:r>
            <a:r>
              <a:rPr lang="en" sz="1800">
                <a:solidFill>
                  <a:srgbClr val="3D85C6"/>
                </a:solidFill>
                <a:latin typeface="Impact"/>
                <a:ea typeface="Impact"/>
                <a:cs typeface="Impact"/>
                <a:sym typeface="Impact"/>
              </a:rPr>
              <a:t>laterally </a:t>
            </a:r>
            <a:r>
              <a:rPr lang="en" sz="1800">
                <a:solidFill>
                  <a:srgbClr val="0B5394"/>
                </a:solidFill>
                <a:latin typeface="Impact"/>
                <a:ea typeface="Impact"/>
                <a:cs typeface="Impact"/>
                <a:sym typeface="Impact"/>
              </a:rPr>
              <a:t>)</a:t>
            </a:r>
          </a:p>
          <a:p>
            <a:pPr lvl="0" rtl="0">
              <a:spcBef>
                <a:spcPts val="0"/>
              </a:spcBef>
              <a:buNone/>
            </a:pPr>
            <a:r>
              <a:rPr lang="en" sz="1800">
                <a:solidFill>
                  <a:srgbClr val="073763"/>
                </a:solidFill>
                <a:latin typeface="Impact"/>
                <a:ea typeface="Impact"/>
                <a:cs typeface="Impact"/>
                <a:sym typeface="Impact"/>
              </a:rPr>
              <a:t>LOWER part of the arm pushed ( </a:t>
            </a:r>
            <a:r>
              <a:rPr lang="en" sz="1800">
                <a:solidFill>
                  <a:srgbClr val="3D85C6"/>
                </a:solidFill>
                <a:latin typeface="Impact"/>
                <a:ea typeface="Impact"/>
                <a:cs typeface="Impact"/>
                <a:sym typeface="Impact"/>
              </a:rPr>
              <a:t>posteriorly</a:t>
            </a:r>
            <a:r>
              <a:rPr lang="en">
                <a:solidFill>
                  <a:srgbClr val="3D85C6"/>
                </a:solidFill>
                <a:latin typeface="Economica"/>
                <a:ea typeface="Economica"/>
                <a:cs typeface="Economica"/>
                <a:sym typeface="Economica"/>
              </a:rPr>
              <a:t> </a:t>
            </a:r>
            <a:r>
              <a:rPr lang="en" sz="1800">
                <a:solidFill>
                  <a:srgbClr val="073763"/>
                </a:solidFill>
                <a:latin typeface="Impact"/>
                <a:ea typeface="Impact"/>
                <a:cs typeface="Impact"/>
                <a:sym typeface="Impact"/>
              </a:rPr>
              <a:t>)</a:t>
            </a:r>
          </a:p>
          <a:p>
            <a:pPr lvl="0" rtl="0">
              <a:spcBef>
                <a:spcPts val="0"/>
              </a:spcBef>
              <a:buNone/>
            </a:pPr>
            <a:endParaRPr>
              <a:solidFill>
                <a:srgbClr val="073763"/>
              </a:solidFill>
              <a:latin typeface="Economica"/>
              <a:ea typeface="Economica"/>
              <a:cs typeface="Economica"/>
              <a:sym typeface="Economica"/>
            </a:endParaRPr>
          </a:p>
          <a:p>
            <a:pPr lvl="0" rtl="0">
              <a:spcBef>
                <a:spcPts val="0"/>
              </a:spcBef>
              <a:buNone/>
            </a:pPr>
            <a:endParaRPr/>
          </a:p>
        </p:txBody>
      </p:sp>
      <p:sp>
        <p:nvSpPr>
          <p:cNvPr id="160" name="Shape 160"/>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rtl="0">
              <a:spcBef>
                <a:spcPts val="0"/>
              </a:spcBef>
              <a:buNone/>
            </a:pPr>
            <a:r>
              <a:rPr lang="en" sz="4800" b="1">
                <a:solidFill>
                  <a:srgbClr val="073763"/>
                </a:solidFill>
                <a:latin typeface="Impact"/>
                <a:ea typeface="Impact"/>
                <a:cs typeface="Impact"/>
                <a:sym typeface="Impact"/>
              </a:rPr>
              <a:t>Anatomy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311700" y="1225225"/>
            <a:ext cx="8425799" cy="3397500"/>
          </a:xfrm>
          <a:prstGeom prst="rect">
            <a:avLst/>
          </a:prstGeom>
        </p:spPr>
        <p:txBody>
          <a:bodyPr lIns="91425" tIns="91425" rIns="91425" bIns="91425" anchor="t" anchorCtr="0">
            <a:noAutofit/>
          </a:bodyPr>
          <a:lstStyle/>
          <a:p>
            <a:pPr lvl="0" rtl="0">
              <a:spcBef>
                <a:spcPts val="0"/>
              </a:spcBef>
              <a:buNone/>
            </a:pPr>
            <a:r>
              <a:rPr lang="en">
                <a:solidFill>
                  <a:srgbClr val="385623"/>
                </a:solidFill>
                <a:latin typeface="Impact"/>
                <a:ea typeface="Impact"/>
                <a:cs typeface="Impact"/>
                <a:sym typeface="Impact"/>
              </a:rPr>
              <a:t>A 55 years old woman with osteoporosis complain from a pain in her hip ,test showed fracture in the neck of femur </a:t>
            </a:r>
          </a:p>
          <a:p>
            <a:pPr lvl="0" rtl="0">
              <a:spcBef>
                <a:spcPts val="0"/>
              </a:spcBef>
              <a:buNone/>
            </a:pPr>
            <a:r>
              <a:rPr lang="en">
                <a:solidFill>
                  <a:srgbClr val="385623"/>
                </a:solidFill>
                <a:latin typeface="Impact"/>
                <a:ea typeface="Impact"/>
                <a:cs typeface="Impact"/>
                <a:sym typeface="Impact"/>
              </a:rPr>
              <a:t>what is the possible diagnosis ?</a:t>
            </a:r>
            <a:r>
              <a:rPr lang="en">
                <a:solidFill>
                  <a:srgbClr val="38761D"/>
                </a:solidFill>
                <a:latin typeface="Impact"/>
                <a:ea typeface="Impact"/>
                <a:cs typeface="Impact"/>
                <a:sym typeface="Impact"/>
              </a:rPr>
              <a:t> </a:t>
            </a:r>
            <a:r>
              <a:rPr lang="en">
                <a:solidFill>
                  <a:srgbClr val="0B5394"/>
                </a:solidFill>
                <a:latin typeface="Impact"/>
                <a:ea typeface="Impact"/>
                <a:cs typeface="Impact"/>
                <a:sym typeface="Impact"/>
              </a:rPr>
              <a:t>avascular necrosis </a:t>
            </a:r>
          </a:p>
          <a:p>
            <a:pPr lvl="0" rtl="0">
              <a:spcBef>
                <a:spcPts val="0"/>
              </a:spcBef>
              <a:buNone/>
            </a:pPr>
            <a:r>
              <a:rPr lang="en">
                <a:solidFill>
                  <a:srgbClr val="385623"/>
                </a:solidFill>
                <a:latin typeface="Impact"/>
                <a:ea typeface="Impact"/>
                <a:cs typeface="Impact"/>
                <a:sym typeface="Impact"/>
              </a:rPr>
              <a:t>what is the type of the joint ? </a:t>
            </a:r>
            <a:r>
              <a:rPr lang="en">
                <a:solidFill>
                  <a:srgbClr val="0B5394"/>
                </a:solidFill>
                <a:latin typeface="Impact"/>
                <a:ea typeface="Impact"/>
                <a:cs typeface="Impact"/>
                <a:sym typeface="Impact"/>
              </a:rPr>
              <a:t>synovial ,ball and socket </a:t>
            </a:r>
          </a:p>
          <a:p>
            <a:pPr lvl="0" rtl="0">
              <a:spcBef>
                <a:spcPts val="0"/>
              </a:spcBef>
              <a:buNone/>
            </a:pPr>
            <a:r>
              <a:rPr lang="en">
                <a:solidFill>
                  <a:srgbClr val="38761D"/>
                </a:solidFill>
                <a:latin typeface="Impact"/>
                <a:ea typeface="Impact"/>
                <a:cs typeface="Impact"/>
                <a:sym typeface="Impact"/>
              </a:rPr>
              <a:t> </a:t>
            </a:r>
            <a:r>
              <a:rPr lang="en">
                <a:solidFill>
                  <a:srgbClr val="385623"/>
                </a:solidFill>
                <a:latin typeface="Impact"/>
                <a:ea typeface="Impact"/>
                <a:cs typeface="Impact"/>
                <a:sym typeface="Impact"/>
              </a:rPr>
              <a:t>Give another example for other complications could affect the same joint ?</a:t>
            </a:r>
          </a:p>
          <a:p>
            <a:pPr lvl="0" rtl="0">
              <a:spcBef>
                <a:spcPts val="0"/>
              </a:spcBef>
              <a:buNone/>
            </a:pPr>
            <a:r>
              <a:rPr lang="en">
                <a:solidFill>
                  <a:srgbClr val="0B5394"/>
                </a:solidFill>
                <a:latin typeface="Impact"/>
                <a:ea typeface="Impact"/>
                <a:cs typeface="Impact"/>
                <a:sym typeface="Impact"/>
              </a:rPr>
              <a:t>congenital dislocation ( inabilty to adduct the thigh )</a:t>
            </a:r>
          </a:p>
          <a:p>
            <a:pPr lvl="0">
              <a:spcBef>
                <a:spcPts val="0"/>
              </a:spcBef>
              <a:buNone/>
            </a:pPr>
            <a:endParaRPr>
              <a:solidFill>
                <a:srgbClr val="0B5394"/>
              </a:solidFill>
              <a:latin typeface="Impact"/>
              <a:ea typeface="Impact"/>
              <a:cs typeface="Impact"/>
              <a:sym typeface="Impact"/>
            </a:endParaRPr>
          </a:p>
        </p:txBody>
      </p:sp>
      <p:sp>
        <p:nvSpPr>
          <p:cNvPr id="166" name="Shape 166"/>
          <p:cNvSpPr txBox="1">
            <a:spLocks noGrp="1"/>
          </p:cNvSpPr>
          <p:nvPr>
            <p:ph type="title"/>
          </p:nvPr>
        </p:nvSpPr>
        <p:spPr>
          <a:xfrm>
            <a:off x="464100" y="468325"/>
            <a:ext cx="8520599" cy="831299"/>
          </a:xfrm>
          <a:prstGeom prst="rect">
            <a:avLst/>
          </a:prstGeom>
        </p:spPr>
        <p:txBody>
          <a:bodyPr lIns="91425" tIns="91425" rIns="91425" bIns="91425" anchor="b" anchorCtr="0">
            <a:noAutofit/>
          </a:bodyPr>
          <a:lstStyle/>
          <a:p>
            <a:pPr lvl="0" algn="ctr" rtl="0">
              <a:spcBef>
                <a:spcPts val="0"/>
              </a:spcBef>
              <a:buNone/>
            </a:pPr>
            <a:r>
              <a:rPr lang="en" sz="4800" b="1">
                <a:solidFill>
                  <a:srgbClr val="073763"/>
                </a:solidFill>
                <a:latin typeface="Impact"/>
                <a:ea typeface="Impact"/>
                <a:cs typeface="Impact"/>
                <a:sym typeface="Impact"/>
              </a:rPr>
              <a:t>Anatomy </a:t>
            </a:r>
          </a:p>
        </p:txBody>
      </p:sp>
      <p:sp>
        <p:nvSpPr>
          <p:cNvPr id="167" name="Shape 167"/>
          <p:cNvSpPr txBox="1"/>
          <p:nvPr/>
        </p:nvSpPr>
        <p:spPr>
          <a:xfrm>
            <a:off x="670560" y="2116581"/>
            <a:ext cx="7803000" cy="910200"/>
          </a:xfrm>
          <a:prstGeom prst="rect">
            <a:avLst/>
          </a:prstGeom>
          <a:noFill/>
          <a:ln>
            <a:noFill/>
          </a:ln>
        </p:spPr>
        <p:txBody>
          <a:bodyPr lIns="91425" tIns="91425" rIns="91425" bIns="91425" anchor="t" anchorCtr="0">
            <a:noAutofit/>
          </a:bodyPr>
          <a:lstStyle/>
          <a:p>
            <a:pPr lvl="0">
              <a:spcBef>
                <a:spcPts val="0"/>
              </a:spcBef>
              <a:buNone/>
            </a:pP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5000" b="1"/>
              <a:t>Biochemistry</a:t>
            </a:r>
            <a:r>
              <a:rPr lang="en"/>
              <a:t> </a:t>
            </a:r>
          </a:p>
        </p:txBody>
      </p:sp>
      <p:sp>
        <p:nvSpPr>
          <p:cNvPr id="173" name="Shape 173"/>
          <p:cNvSpPr txBox="1">
            <a:spLocks noGrp="1"/>
          </p:cNvSpPr>
          <p:nvPr>
            <p:ph type="body" idx="1"/>
          </p:nvPr>
        </p:nvSpPr>
        <p:spPr>
          <a:xfrm>
            <a:off x="169200" y="1225225"/>
            <a:ext cx="8882700" cy="3647699"/>
          </a:xfrm>
          <a:prstGeom prst="rect">
            <a:avLst/>
          </a:prstGeom>
        </p:spPr>
        <p:txBody>
          <a:bodyPr lIns="91425" tIns="91425" rIns="91425" bIns="91425" anchor="t" anchorCtr="0">
            <a:noAutofit/>
          </a:bodyPr>
          <a:lstStyle/>
          <a:p>
            <a:pPr lvl="0" rtl="0">
              <a:spcBef>
                <a:spcPts val="0"/>
              </a:spcBef>
              <a:buNone/>
            </a:pPr>
            <a:r>
              <a:rPr lang="en" b="1">
                <a:solidFill>
                  <a:srgbClr val="385623"/>
                </a:solidFill>
                <a:highlight>
                  <a:srgbClr val="F7F7F7"/>
                </a:highlight>
                <a:latin typeface="Impact"/>
                <a:ea typeface="Impact"/>
                <a:cs typeface="Impact"/>
                <a:sym typeface="Impact"/>
              </a:rPr>
              <a:t>what is UDP Glucose?  </a:t>
            </a:r>
            <a:r>
              <a:rPr lang="en" b="1">
                <a:solidFill>
                  <a:srgbClr val="002060"/>
                </a:solidFill>
                <a:highlight>
                  <a:srgbClr val="F7F7F7"/>
                </a:highlight>
                <a:latin typeface="Impact"/>
                <a:ea typeface="Impact"/>
                <a:cs typeface="Impact"/>
                <a:sym typeface="Impact"/>
              </a:rPr>
              <a:t>It is the building block of glycogenesis</a:t>
            </a:r>
            <a:r>
              <a:rPr lang="en">
                <a:solidFill>
                  <a:srgbClr val="272727"/>
                </a:solidFill>
                <a:highlight>
                  <a:srgbClr val="F7F7F7"/>
                </a:highlight>
                <a:latin typeface="Impact"/>
                <a:ea typeface="Impact"/>
                <a:cs typeface="Impact"/>
                <a:sym typeface="Impact"/>
              </a:rPr>
              <a:t> </a:t>
            </a:r>
          </a:p>
          <a:p>
            <a:pPr lvl="0" rtl="0">
              <a:spcBef>
                <a:spcPts val="0"/>
              </a:spcBef>
              <a:buNone/>
            </a:pPr>
            <a:r>
              <a:rPr lang="en" b="1">
                <a:solidFill>
                  <a:srgbClr val="385623"/>
                </a:solidFill>
                <a:highlight>
                  <a:srgbClr val="F7F7F7"/>
                </a:highlight>
                <a:latin typeface="Impact"/>
                <a:ea typeface="Impact"/>
                <a:cs typeface="Impact"/>
                <a:sym typeface="Impact"/>
              </a:rPr>
              <a:t>Mention the function of glycogen synthase in the process of </a:t>
            </a:r>
            <a:r>
              <a:rPr lang="en" b="1">
                <a:solidFill>
                  <a:srgbClr val="385623"/>
                </a:solidFill>
                <a:latin typeface="Impact"/>
                <a:ea typeface="Impact"/>
                <a:cs typeface="Impact"/>
                <a:sym typeface="Impact"/>
              </a:rPr>
              <a:t>glycogenesis. </a:t>
            </a:r>
            <a:r>
              <a:rPr lang="en" b="1">
                <a:solidFill>
                  <a:srgbClr val="002060"/>
                </a:solidFill>
                <a:latin typeface="Impact"/>
                <a:ea typeface="Impact"/>
                <a:cs typeface="Impact"/>
                <a:sym typeface="Impact"/>
              </a:rPr>
              <a:t>elongates pre-existing glycogen fragment or glycogen primer (glycogenin) by α1-4 linkages. NOTE: Glycogen synthase cannot initiate synthesis glycogen</a:t>
            </a:r>
          </a:p>
          <a:p>
            <a:pPr lvl="0" rtl="0">
              <a:spcBef>
                <a:spcPts val="0"/>
              </a:spcBef>
              <a:buNone/>
            </a:pPr>
            <a:r>
              <a:rPr lang="en" b="1">
                <a:solidFill>
                  <a:srgbClr val="385623"/>
                </a:solidFill>
                <a:highlight>
                  <a:srgbClr val="F7F7F7"/>
                </a:highlight>
                <a:latin typeface="Impact"/>
                <a:ea typeface="Impact"/>
                <a:cs typeface="Impact"/>
                <a:sym typeface="Impact"/>
              </a:rPr>
              <a:t>The enzyme that breaks down the alpha 1,6 glycosidic bond</a:t>
            </a:r>
            <a:r>
              <a:rPr lang="en">
                <a:solidFill>
                  <a:srgbClr val="272727"/>
                </a:solidFill>
                <a:highlight>
                  <a:srgbClr val="F7F7F7"/>
                </a:highlight>
                <a:latin typeface="Impact"/>
                <a:ea typeface="Impact"/>
                <a:cs typeface="Impact"/>
                <a:sym typeface="Impact"/>
              </a:rPr>
              <a:t>.  </a:t>
            </a:r>
            <a:r>
              <a:rPr lang="en" b="1">
                <a:solidFill>
                  <a:srgbClr val="002060"/>
                </a:solidFill>
                <a:highlight>
                  <a:srgbClr val="F7F7F7"/>
                </a:highlight>
                <a:latin typeface="Impact"/>
                <a:ea typeface="Impact"/>
                <a:cs typeface="Impact"/>
                <a:sym typeface="Impact"/>
              </a:rPr>
              <a:t>debranching</a:t>
            </a:r>
            <a:r>
              <a:rPr lang="en" b="1">
                <a:solidFill>
                  <a:srgbClr val="272727"/>
                </a:solidFill>
                <a:highlight>
                  <a:srgbClr val="F7F7F7"/>
                </a:highlight>
                <a:latin typeface="Impact"/>
                <a:ea typeface="Impact"/>
                <a:cs typeface="Impact"/>
                <a:sym typeface="Impact"/>
              </a:rPr>
              <a:t> </a:t>
            </a:r>
            <a:r>
              <a:rPr lang="en" b="1">
                <a:solidFill>
                  <a:srgbClr val="002060"/>
                </a:solidFill>
                <a:highlight>
                  <a:srgbClr val="F7F7F7"/>
                </a:highlight>
                <a:latin typeface="Impact"/>
                <a:ea typeface="Impact"/>
                <a:cs typeface="Impact"/>
                <a:sym typeface="Impact"/>
              </a:rPr>
              <a:t>enzyme</a:t>
            </a:r>
          </a:p>
          <a:p>
            <a:pPr lvl="0" rtl="0">
              <a:spcBef>
                <a:spcPts val="0"/>
              </a:spcBef>
              <a:buNone/>
            </a:pPr>
            <a:r>
              <a:rPr lang="en" b="1">
                <a:solidFill>
                  <a:srgbClr val="385623"/>
                </a:solidFill>
                <a:highlight>
                  <a:srgbClr val="F7F7F7"/>
                </a:highlight>
                <a:latin typeface="Impact"/>
                <a:ea typeface="Impact"/>
                <a:cs typeface="Impact"/>
                <a:sym typeface="Impact"/>
              </a:rPr>
              <a:t>Disease known as( skeletal muscle glycogen phosphorylase deficiency ).</a:t>
            </a:r>
          </a:p>
          <a:p>
            <a:pPr lvl="0" algn="ctr" rtl="0">
              <a:spcBef>
                <a:spcPts val="0"/>
              </a:spcBef>
              <a:buNone/>
            </a:pPr>
            <a:r>
              <a:rPr lang="en" b="1">
                <a:solidFill>
                  <a:srgbClr val="385623"/>
                </a:solidFill>
                <a:highlight>
                  <a:srgbClr val="F7F7F7"/>
                </a:highlight>
                <a:latin typeface="Impact"/>
                <a:ea typeface="Impact"/>
                <a:cs typeface="Impact"/>
                <a:sym typeface="Impact"/>
              </a:rPr>
              <a:t> </a:t>
            </a:r>
            <a:r>
              <a:rPr lang="en" b="1">
                <a:solidFill>
                  <a:srgbClr val="002060"/>
                </a:solidFill>
                <a:highlight>
                  <a:srgbClr val="F7F7F7"/>
                </a:highlight>
                <a:latin typeface="Impact"/>
                <a:ea typeface="Impact"/>
                <a:cs typeface="Impact"/>
                <a:sym typeface="Impact"/>
              </a:rPr>
              <a:t>McARDLE SYNDROME</a:t>
            </a:r>
          </a:p>
          <a:p>
            <a:pPr lvl="0" algn="ctr" rtl="0">
              <a:spcBef>
                <a:spcPts val="0"/>
              </a:spcBef>
              <a:buNone/>
            </a:pPr>
            <a:endParaRPr b="1">
              <a:solidFill>
                <a:srgbClr val="385623"/>
              </a:solidFill>
              <a:highlight>
                <a:srgbClr val="F7F7F7"/>
              </a:highlight>
              <a:latin typeface="Impact"/>
              <a:ea typeface="Impact"/>
              <a:cs typeface="Impact"/>
              <a:sym typeface="Impact"/>
            </a:endParaRPr>
          </a:p>
          <a:p>
            <a:pPr lvl="0" rtl="0">
              <a:spcBef>
                <a:spcPts val="0"/>
              </a:spcBef>
              <a:buNone/>
            </a:pPr>
            <a:r>
              <a:rPr lang="en" sz="1100" b="1">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endParaRPr>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39285"/>
              <a:buFont typeface="Arial"/>
              <a:buNone/>
            </a:pPr>
            <a:endParaRPr sz="2800">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a:spcBef>
                <a:spcPts val="0"/>
              </a:spcBef>
              <a:buNone/>
            </a:pPr>
            <a:endParaRPr b="1">
              <a:solidFill>
                <a:srgbClr val="385623"/>
              </a:solidFill>
              <a:highlight>
                <a:srgbClr val="F7F7F7"/>
              </a:highlight>
              <a:latin typeface="Impact"/>
              <a:ea typeface="Impact"/>
              <a:cs typeface="Impact"/>
              <a:sym typeface="Impact"/>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Biochemistry</a:t>
            </a:r>
          </a:p>
        </p:txBody>
      </p:sp>
      <p:sp>
        <p:nvSpPr>
          <p:cNvPr id="179" name="Shape 179"/>
          <p:cNvSpPr txBox="1">
            <a:spLocks noGrp="1"/>
          </p:cNvSpPr>
          <p:nvPr>
            <p:ph type="body" idx="1"/>
          </p:nvPr>
        </p:nvSpPr>
        <p:spPr>
          <a:xfrm>
            <a:off x="105300" y="1225225"/>
            <a:ext cx="8933399" cy="37830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are the three amino acids required for the biosynthesis of creatine? </a:t>
            </a:r>
            <a:r>
              <a:rPr lang="en" b="1">
                <a:solidFill>
                  <a:srgbClr val="002060"/>
                </a:solidFill>
                <a:latin typeface="Impact"/>
                <a:ea typeface="Impact"/>
                <a:cs typeface="Impact"/>
                <a:sym typeface="Impact"/>
              </a:rPr>
              <a:t>1-Glycine   2-Arginine  3-Methionine (as S-adenosylmethionine) </a:t>
            </a:r>
          </a:p>
          <a:p>
            <a:pPr lvl="0" rtl="0">
              <a:spcBef>
                <a:spcPts val="0"/>
              </a:spcBef>
              <a:buNone/>
            </a:pPr>
            <a:r>
              <a:rPr lang="en" b="1">
                <a:solidFill>
                  <a:srgbClr val="385623"/>
                </a:solidFill>
                <a:latin typeface="Impact"/>
                <a:ea typeface="Impact"/>
                <a:cs typeface="Impact"/>
                <a:sym typeface="Impact"/>
              </a:rPr>
              <a:t>The enzymes involved in creatine biosynthesis, and the their positions in the body.  </a:t>
            </a:r>
            <a:r>
              <a:rPr lang="en" b="1">
                <a:solidFill>
                  <a:srgbClr val="002060"/>
                </a:solidFill>
                <a:latin typeface="Impact"/>
                <a:ea typeface="Impact"/>
                <a:cs typeface="Impact"/>
                <a:sym typeface="Impact"/>
              </a:rPr>
              <a:t>Amidino- transferase ( kidney ), Methyltransferase ( Liver )</a:t>
            </a:r>
          </a:p>
          <a:p>
            <a:pPr lvl="0" rtl="0">
              <a:spcBef>
                <a:spcPts val="0"/>
              </a:spcBef>
              <a:buNone/>
            </a:pPr>
            <a:r>
              <a:rPr lang="en" b="1">
                <a:solidFill>
                  <a:srgbClr val="385623"/>
                </a:solidFill>
                <a:latin typeface="Impact"/>
                <a:ea typeface="Impact"/>
                <a:cs typeface="Impact"/>
                <a:sym typeface="Impact"/>
              </a:rPr>
              <a:t>Explain why Proline prevents collagen chains to form α-helix:</a:t>
            </a:r>
            <a:r>
              <a:rPr lang="en" b="1">
                <a:solidFill>
                  <a:srgbClr val="002060"/>
                </a:solidFill>
                <a:latin typeface="Impact"/>
                <a:ea typeface="Impact"/>
                <a:cs typeface="Impact"/>
                <a:sym typeface="Impact"/>
              </a:rPr>
              <a:t>It does not have backbone amino group (it is a ring structure with secondary amino group) , therefore hydrogen bonding within the helix is not possible </a:t>
            </a:r>
          </a:p>
          <a:p>
            <a:pPr lvl="0" rtl="0">
              <a:spcBef>
                <a:spcPts val="0"/>
              </a:spcBef>
              <a:buNone/>
            </a:pPr>
            <a:r>
              <a:rPr lang="en" b="1">
                <a:solidFill>
                  <a:srgbClr val="385623"/>
                </a:solidFill>
                <a:latin typeface="Impact"/>
                <a:ea typeface="Impact"/>
                <a:cs typeface="Impact"/>
                <a:sym typeface="Impact"/>
              </a:rPr>
              <a:t>What is the function of lysyl oxidase enzyme? </a:t>
            </a:r>
            <a:r>
              <a:rPr lang="en" b="1">
                <a:solidFill>
                  <a:srgbClr val="002060"/>
                </a:solidFill>
                <a:latin typeface="Impact"/>
                <a:ea typeface="Impact"/>
                <a:cs typeface="Impact"/>
                <a:sym typeface="Impact"/>
              </a:rPr>
              <a:t>oxidatively deaminates some of the lysine and hydroxylysine residues in collagen.  </a:t>
            </a:r>
          </a:p>
          <a:p>
            <a:pPr lvl="0" rtl="0">
              <a:spcBef>
                <a:spcPts val="0"/>
              </a:spcBef>
              <a:buClr>
                <a:schemeClr val="dk1"/>
              </a:buClr>
              <a:buSzPct val="61111"/>
              <a:buFont typeface="Arial"/>
              <a:buNone/>
            </a:pPr>
            <a:r>
              <a:rPr lang="en">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endParaRPr b="1">
              <a:solidFill>
                <a:srgbClr val="385623"/>
              </a:solidFill>
              <a:latin typeface="Impact"/>
              <a:ea typeface="Impact"/>
              <a:cs typeface="Impact"/>
              <a:sym typeface="Impact"/>
            </a:endParaRP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endParaRPr b="1">
              <a:solidFill>
                <a:srgbClr val="385623"/>
              </a:solidFill>
              <a:latin typeface="Impact"/>
              <a:ea typeface="Impact"/>
              <a:cs typeface="Impact"/>
              <a:sym typeface="Impact"/>
            </a:endParaRP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endParaRPr>
              <a:latin typeface="Impact"/>
              <a:ea typeface="Impact"/>
              <a:cs typeface="Impact"/>
              <a:sym typeface="Impact"/>
            </a:endParaRP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Clr>
                <a:schemeClr val="dk1"/>
              </a:buClr>
              <a:buSzPct val="61111"/>
              <a:buFont typeface="Arial"/>
              <a:buNone/>
            </a:pPr>
            <a:r>
              <a:rPr lang="en">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5000" b="1">
                <a:solidFill>
                  <a:srgbClr val="002060"/>
                </a:solidFill>
                <a:latin typeface="Impact"/>
                <a:ea typeface="Impact"/>
                <a:cs typeface="Impact"/>
                <a:sym typeface="Impact"/>
              </a:rPr>
              <a:t>Radiology</a:t>
            </a:r>
          </a:p>
        </p:txBody>
      </p:sp>
      <p:graphicFrame>
        <p:nvGraphicFramePr>
          <p:cNvPr id="71" name="Shape 71"/>
          <p:cNvGraphicFramePr/>
          <p:nvPr/>
        </p:nvGraphicFramePr>
        <p:xfrm>
          <a:off x="314725" y="1147225"/>
          <a:ext cx="8514525" cy="3432018"/>
        </p:xfrm>
        <a:graphic>
          <a:graphicData uri="http://schemas.openxmlformats.org/drawingml/2006/table">
            <a:tbl>
              <a:tblPr>
                <a:noFill/>
                <a:tableStyleId>{AEA3E591-A75E-434C-A659-A669E440B108}</a:tableStyleId>
              </a:tblPr>
              <a:tblGrid>
                <a:gridCol w="2838175"/>
                <a:gridCol w="2838175"/>
                <a:gridCol w="2838175"/>
              </a:tblGrid>
              <a:tr h="3357175">
                <a:tc>
                  <a:txBody>
                    <a:bodyPr/>
                    <a:lstStyle/>
                    <a:p>
                      <a:pPr lvl="0" algn="ctr" rtl="0">
                        <a:lnSpc>
                          <a:spcPct val="115000"/>
                        </a:lnSpc>
                        <a:spcBef>
                          <a:spcPts val="0"/>
                        </a:spcBef>
                        <a:buNone/>
                      </a:pPr>
                      <a:r>
                        <a:rPr lang="en" sz="2000">
                          <a:solidFill>
                            <a:srgbClr val="385623"/>
                          </a:solidFill>
                          <a:latin typeface="Impact"/>
                          <a:ea typeface="Impact"/>
                          <a:cs typeface="Impact"/>
                          <a:sym typeface="Impact"/>
                        </a:rPr>
                        <a:t>Q1- what is the name of the following area ?</a:t>
                      </a:r>
                    </a:p>
                    <a:p>
                      <a:pPr lvl="0" rtl="0">
                        <a:spcBef>
                          <a:spcPts val="0"/>
                        </a:spcBef>
                        <a:buNone/>
                      </a:pPr>
                      <a:endParaRPr>
                        <a:latin typeface="Impact"/>
                        <a:ea typeface="Impact"/>
                        <a:cs typeface="Impact"/>
                        <a:sym typeface="Impact"/>
                      </a:endParaRPr>
                    </a:p>
                    <a:p>
                      <a:pPr lvl="0" rtl="0">
                        <a:spcBef>
                          <a:spcPts val="0"/>
                        </a:spcBef>
                        <a:buNone/>
                      </a:pPr>
                      <a:endParaRPr>
                        <a:latin typeface="Impact"/>
                        <a:ea typeface="Impact"/>
                        <a:cs typeface="Impact"/>
                        <a:sym typeface="Impact"/>
                      </a:endParaRPr>
                    </a:p>
                    <a:p>
                      <a:pPr lvl="0" rtl="0">
                        <a:spcBef>
                          <a:spcPts val="0"/>
                        </a:spcBef>
                        <a:buNone/>
                      </a:pPr>
                      <a:endParaRPr>
                        <a:latin typeface="Impact"/>
                        <a:ea typeface="Impact"/>
                        <a:cs typeface="Impact"/>
                        <a:sym typeface="Impact"/>
                      </a:endParaRPr>
                    </a:p>
                    <a:p>
                      <a:pPr lvl="0" rtl="0">
                        <a:spcBef>
                          <a:spcPts val="0"/>
                        </a:spcBef>
                        <a:buNone/>
                      </a:pPr>
                      <a:endParaRPr>
                        <a:latin typeface="Impact"/>
                        <a:ea typeface="Impact"/>
                        <a:cs typeface="Impact"/>
                        <a:sym typeface="Impact"/>
                      </a:endParaRPr>
                    </a:p>
                    <a:p>
                      <a:pPr lvl="0" rtl="0">
                        <a:spcBef>
                          <a:spcPts val="0"/>
                        </a:spcBef>
                        <a:buNone/>
                      </a:pPr>
                      <a:endParaRPr>
                        <a:latin typeface="Impact"/>
                        <a:ea typeface="Impact"/>
                        <a:cs typeface="Impact"/>
                        <a:sym typeface="Impact"/>
                      </a:endParaRPr>
                    </a:p>
                    <a:p>
                      <a:pPr lvl="0" rtl="0">
                        <a:spcBef>
                          <a:spcPts val="0"/>
                        </a:spcBef>
                        <a:buNone/>
                      </a:pPr>
                      <a:endParaRPr>
                        <a:latin typeface="Impact"/>
                        <a:ea typeface="Impact"/>
                        <a:cs typeface="Impact"/>
                        <a:sym typeface="Impact"/>
                      </a:endParaRPr>
                    </a:p>
                    <a:p>
                      <a:pPr lvl="0" rtl="0">
                        <a:spcBef>
                          <a:spcPts val="0"/>
                        </a:spcBef>
                        <a:buNone/>
                      </a:pPr>
                      <a:endParaRPr>
                        <a:latin typeface="Impact"/>
                        <a:ea typeface="Impact"/>
                        <a:cs typeface="Impact"/>
                        <a:sym typeface="Impact"/>
                      </a:endParaRPr>
                    </a:p>
                    <a:p>
                      <a:pPr marL="0" lvl="0" indent="0" algn="l" rtl="0">
                        <a:lnSpc>
                          <a:spcPct val="115000"/>
                        </a:lnSpc>
                        <a:spcBef>
                          <a:spcPts val="0"/>
                        </a:spcBef>
                        <a:buNone/>
                      </a:pPr>
                      <a:endParaRPr>
                        <a:latin typeface="Impact"/>
                        <a:ea typeface="Impact"/>
                        <a:cs typeface="Impact"/>
                        <a:sym typeface="Impact"/>
                      </a:endParaRPr>
                    </a:p>
                    <a:p>
                      <a:pPr marL="0" lvl="0" indent="0" algn="ctr" rtl="0">
                        <a:lnSpc>
                          <a:spcPct val="115000"/>
                        </a:lnSpc>
                        <a:spcBef>
                          <a:spcPts val="0"/>
                        </a:spcBef>
                        <a:buNone/>
                      </a:pPr>
                      <a:endParaRPr>
                        <a:latin typeface="Impact"/>
                        <a:ea typeface="Impact"/>
                        <a:cs typeface="Impact"/>
                        <a:sym typeface="Impact"/>
                      </a:endParaRPr>
                    </a:p>
                    <a:p>
                      <a:pPr marL="0" lvl="0" indent="-69850" algn="ctr" rtl="0">
                        <a:lnSpc>
                          <a:spcPct val="115000"/>
                        </a:lnSpc>
                        <a:spcBef>
                          <a:spcPts val="0"/>
                        </a:spcBef>
                        <a:buClr>
                          <a:schemeClr val="dk1"/>
                        </a:buClr>
                        <a:buSzPct val="55000"/>
                        <a:buFont typeface="Arial"/>
                        <a:buNone/>
                      </a:pPr>
                      <a:r>
                        <a:rPr lang="en" sz="2000">
                          <a:solidFill>
                            <a:srgbClr val="134F5C"/>
                          </a:solidFill>
                          <a:latin typeface="Impact"/>
                          <a:ea typeface="Impact"/>
                          <a:cs typeface="Impact"/>
                          <a:sym typeface="Impact"/>
                        </a:rPr>
                        <a:t>Vertebral body C5</a:t>
                      </a:r>
                    </a:p>
                    <a:p>
                      <a:pPr lvl="0">
                        <a:spcBef>
                          <a:spcPts val="0"/>
                        </a:spcBef>
                        <a:buNone/>
                      </a:pPr>
                      <a:endParaRPr>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lnSpc>
                          <a:spcPct val="115000"/>
                        </a:lnSpc>
                        <a:spcBef>
                          <a:spcPts val="0"/>
                        </a:spcBef>
                        <a:buNone/>
                      </a:pPr>
                      <a:r>
                        <a:rPr lang="en" sz="2000">
                          <a:solidFill>
                            <a:srgbClr val="385623"/>
                          </a:solidFill>
                          <a:latin typeface="Impact"/>
                          <a:ea typeface="Impact"/>
                          <a:cs typeface="Impact"/>
                          <a:sym typeface="Impact"/>
                        </a:rPr>
                        <a:t>Q-2 Which imaging  is the faster in Time Taken for Complete Scan?</a:t>
                      </a:r>
                    </a:p>
                    <a:p>
                      <a:pPr lvl="0" algn="ctr" rtl="0">
                        <a:lnSpc>
                          <a:spcPct val="115000"/>
                        </a:lnSpc>
                        <a:spcBef>
                          <a:spcPts val="0"/>
                        </a:spcBef>
                        <a:buNone/>
                      </a:pPr>
                      <a:r>
                        <a:rPr lang="en" sz="2000">
                          <a:solidFill>
                            <a:srgbClr val="134F5C"/>
                          </a:solidFill>
                          <a:latin typeface="Impact"/>
                          <a:ea typeface="Impact"/>
                          <a:cs typeface="Impact"/>
                          <a:sym typeface="Impact"/>
                        </a:rPr>
                        <a:t>X-ray  </a:t>
                      </a:r>
                    </a:p>
                    <a:p>
                      <a:pPr lvl="0" algn="ctr" rtl="0">
                        <a:lnSpc>
                          <a:spcPct val="115000"/>
                        </a:lnSpc>
                        <a:spcBef>
                          <a:spcPts val="0"/>
                        </a:spcBef>
                        <a:buClr>
                          <a:schemeClr val="dk1"/>
                        </a:buClr>
                        <a:buSzPct val="55000"/>
                        <a:buFont typeface="Arial"/>
                        <a:buNone/>
                      </a:pPr>
                      <a:endParaRPr sz="2000">
                        <a:solidFill>
                          <a:srgbClr val="385623"/>
                        </a:solidFill>
                        <a:latin typeface="Impact"/>
                        <a:ea typeface="Impact"/>
                        <a:cs typeface="Impact"/>
                        <a:sym typeface="Impact"/>
                      </a:endParaRPr>
                    </a:p>
                    <a:p>
                      <a:pPr lvl="0">
                        <a:spcBef>
                          <a:spcPts val="0"/>
                        </a:spcBef>
                        <a:buNone/>
                      </a:pPr>
                      <a:endParaRPr sz="2000">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spcBef>
                          <a:spcPts val="0"/>
                        </a:spcBef>
                        <a:buNone/>
                      </a:pPr>
                      <a:r>
                        <a:rPr lang="en" sz="2000">
                          <a:solidFill>
                            <a:srgbClr val="385623"/>
                          </a:solidFill>
                          <a:latin typeface="Impact"/>
                          <a:ea typeface="Impact"/>
                          <a:cs typeface="Impact"/>
                          <a:sym typeface="Impact"/>
                        </a:rPr>
                        <a:t>Q-3 The most expensive one? </a:t>
                      </a:r>
                    </a:p>
                    <a:p>
                      <a:pPr lvl="0" algn="ctr" rtl="0">
                        <a:spcBef>
                          <a:spcPts val="0"/>
                        </a:spcBef>
                        <a:buNone/>
                      </a:pPr>
                      <a:r>
                        <a:rPr lang="en" sz="2000">
                          <a:solidFill>
                            <a:srgbClr val="134F5C"/>
                          </a:solidFill>
                          <a:latin typeface="Impact"/>
                          <a:ea typeface="Impact"/>
                          <a:cs typeface="Impact"/>
                          <a:sym typeface="Impact"/>
                        </a:rPr>
                        <a:t>MRI </a:t>
                      </a:r>
                    </a:p>
                    <a:p>
                      <a:pPr lvl="0" algn="ctr">
                        <a:spcBef>
                          <a:spcPts val="0"/>
                        </a:spcBef>
                        <a:buNone/>
                      </a:pPr>
                      <a:endParaRPr sz="2000">
                        <a:solidFill>
                          <a:srgbClr val="385623"/>
                        </a:solidFill>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pic>
        <p:nvPicPr>
          <p:cNvPr id="72" name="Shape 72"/>
          <p:cNvPicPr preferRelativeResize="0"/>
          <p:nvPr/>
        </p:nvPicPr>
        <p:blipFill>
          <a:blip r:embed="rId3">
            <a:alphaModFix/>
          </a:blip>
          <a:stretch>
            <a:fillRect/>
          </a:stretch>
        </p:blipFill>
        <p:spPr>
          <a:xfrm>
            <a:off x="543050" y="2036961"/>
            <a:ext cx="2322450" cy="1675275"/>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Biochemistry</a:t>
            </a:r>
            <a:r>
              <a:rPr lang="en"/>
              <a:t> </a:t>
            </a:r>
          </a:p>
        </p:txBody>
      </p:sp>
      <p:sp>
        <p:nvSpPr>
          <p:cNvPr id="185" name="Shape 185"/>
          <p:cNvSpPr txBox="1">
            <a:spLocks noGrp="1"/>
          </p:cNvSpPr>
          <p:nvPr>
            <p:ph type="body" idx="1"/>
          </p:nvPr>
        </p:nvSpPr>
        <p:spPr>
          <a:xfrm>
            <a:off x="311700" y="1225225"/>
            <a:ext cx="8520599" cy="3698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b="1">
                <a:solidFill>
                  <a:srgbClr val="385623"/>
                </a:solidFill>
                <a:latin typeface="Impact"/>
                <a:ea typeface="Impact"/>
                <a:cs typeface="Impact"/>
                <a:sym typeface="Impact"/>
              </a:rPr>
              <a:t>The energy source of the muscle is creatine phosphate, explain the process of f ormation.   </a:t>
            </a:r>
          </a:p>
        </p:txBody>
      </p:sp>
      <p:pic>
        <p:nvPicPr>
          <p:cNvPr id="186" name="Shape 186"/>
          <p:cNvPicPr preferRelativeResize="0"/>
          <p:nvPr/>
        </p:nvPicPr>
        <p:blipFill>
          <a:blip r:embed="rId3">
            <a:alphaModFix/>
          </a:blip>
          <a:stretch>
            <a:fillRect/>
          </a:stretch>
        </p:blipFill>
        <p:spPr>
          <a:xfrm>
            <a:off x="2269900" y="1837200"/>
            <a:ext cx="5397049" cy="3086425"/>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5000" b="1">
                <a:solidFill>
                  <a:srgbClr val="002060"/>
                </a:solidFill>
                <a:latin typeface="Impact"/>
                <a:ea typeface="Impact"/>
                <a:cs typeface="Impact"/>
                <a:sym typeface="Impact"/>
              </a:rPr>
              <a:t>Biochemistry</a:t>
            </a:r>
          </a:p>
        </p:txBody>
      </p:sp>
      <p:sp>
        <p:nvSpPr>
          <p:cNvPr id="192" name="Shape 192"/>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0" lvl="0" indent="0" rtl="0">
              <a:spcBef>
                <a:spcPts val="0"/>
              </a:spcBef>
              <a:spcAft>
                <a:spcPts val="0"/>
              </a:spcAft>
              <a:buNone/>
            </a:pPr>
            <a:r>
              <a:rPr lang="en">
                <a:solidFill>
                  <a:srgbClr val="385622"/>
                </a:solidFill>
                <a:latin typeface="Impact"/>
                <a:ea typeface="Impact"/>
                <a:cs typeface="Impact"/>
                <a:sym typeface="Impact"/>
              </a:rPr>
              <a:t>Q1- Anaerobic metabolism is inefficient,why?</a:t>
            </a:r>
          </a:p>
          <a:p>
            <a:pPr lvl="0" rtl="0">
              <a:lnSpc>
                <a:spcPct val="100000"/>
              </a:lnSpc>
              <a:spcBef>
                <a:spcPts val="0"/>
              </a:spcBef>
              <a:spcAft>
                <a:spcPts val="0"/>
              </a:spcAft>
              <a:buNone/>
            </a:pPr>
            <a:r>
              <a:rPr lang="en" sz="1400">
                <a:solidFill>
                  <a:srgbClr val="134F5C"/>
                </a:solidFill>
                <a:latin typeface="Impact"/>
                <a:ea typeface="Impact"/>
                <a:cs typeface="Impact"/>
                <a:sym typeface="Impact"/>
              </a:rPr>
              <a:t>1- large amount of glucose are used for a very small ATP returns</a:t>
            </a:r>
          </a:p>
          <a:p>
            <a:pPr lvl="0" rtl="0">
              <a:spcBef>
                <a:spcPts val="0"/>
              </a:spcBef>
              <a:spcAft>
                <a:spcPts val="0"/>
              </a:spcAft>
              <a:buNone/>
            </a:pPr>
            <a:r>
              <a:rPr lang="en" sz="1400">
                <a:solidFill>
                  <a:srgbClr val="134F5C"/>
                </a:solidFill>
                <a:latin typeface="Impact"/>
                <a:ea typeface="Impact"/>
                <a:cs typeface="Impact"/>
                <a:sym typeface="Impact"/>
              </a:rPr>
              <a:t>2- lactic acid is produced whose presence contributes to muscle fatigue</a:t>
            </a:r>
          </a:p>
          <a:p>
            <a:pPr lvl="0" rtl="0">
              <a:spcBef>
                <a:spcPts val="0"/>
              </a:spcBef>
              <a:spcAft>
                <a:spcPts val="0"/>
              </a:spcAft>
              <a:buNone/>
            </a:pPr>
            <a:endParaRPr sz="1400">
              <a:solidFill>
                <a:srgbClr val="134F5C"/>
              </a:solidFill>
              <a:latin typeface="Impact"/>
              <a:ea typeface="Impact"/>
              <a:cs typeface="Impact"/>
              <a:sym typeface="Impact"/>
            </a:endParaRPr>
          </a:p>
          <a:p>
            <a:pPr lvl="0" rtl="0">
              <a:spcBef>
                <a:spcPts val="0"/>
              </a:spcBef>
              <a:spcAft>
                <a:spcPts val="0"/>
              </a:spcAft>
              <a:buNone/>
            </a:pPr>
            <a:r>
              <a:rPr lang="en" b="1">
                <a:solidFill>
                  <a:srgbClr val="385622"/>
                </a:solidFill>
                <a:latin typeface="Impact"/>
                <a:ea typeface="Impact"/>
                <a:cs typeface="Impact"/>
                <a:sym typeface="Impact"/>
              </a:rPr>
              <a:t>Q2- What is the fiber type used is a strong contraction? </a:t>
            </a:r>
          </a:p>
          <a:p>
            <a:pPr lvl="0" rtl="0">
              <a:spcBef>
                <a:spcPts val="0"/>
              </a:spcBef>
              <a:spcAft>
                <a:spcPts val="0"/>
              </a:spcAft>
              <a:buNone/>
            </a:pPr>
            <a:r>
              <a:rPr lang="en" sz="1400">
                <a:solidFill>
                  <a:srgbClr val="134F5C"/>
                </a:solidFill>
                <a:latin typeface="Impact"/>
                <a:ea typeface="Impact"/>
                <a:cs typeface="Impact"/>
                <a:sym typeface="Impact"/>
              </a:rPr>
              <a:t>white.</a:t>
            </a:r>
          </a:p>
          <a:p>
            <a:pPr lvl="0" rtl="0">
              <a:spcBef>
                <a:spcPts val="0"/>
              </a:spcBef>
              <a:spcAft>
                <a:spcPts val="0"/>
              </a:spcAft>
              <a:buNone/>
            </a:pPr>
            <a:endParaRPr sz="1400">
              <a:solidFill>
                <a:srgbClr val="134F5C"/>
              </a:solidFill>
              <a:latin typeface="Impact"/>
              <a:ea typeface="Impact"/>
              <a:cs typeface="Impact"/>
              <a:sym typeface="Impact"/>
            </a:endParaRPr>
          </a:p>
          <a:p>
            <a:pPr lvl="0" rtl="0">
              <a:spcBef>
                <a:spcPts val="0"/>
              </a:spcBef>
              <a:spcAft>
                <a:spcPts val="0"/>
              </a:spcAft>
              <a:buNone/>
            </a:pPr>
            <a:r>
              <a:rPr lang="en" b="1">
                <a:solidFill>
                  <a:srgbClr val="385622"/>
                </a:solidFill>
                <a:latin typeface="Impact"/>
                <a:ea typeface="Impact"/>
                <a:cs typeface="Impact"/>
                <a:sym typeface="Impact"/>
              </a:rPr>
              <a:t>Q3- Alanine consist of ?</a:t>
            </a:r>
          </a:p>
          <a:p>
            <a:pPr lvl="0" rtl="0">
              <a:spcBef>
                <a:spcPts val="0"/>
              </a:spcBef>
              <a:buNone/>
            </a:pPr>
            <a:r>
              <a:rPr lang="en" sz="1400">
                <a:solidFill>
                  <a:srgbClr val="134F5C"/>
                </a:solidFill>
                <a:latin typeface="Impact"/>
                <a:ea typeface="Impact"/>
                <a:cs typeface="Impact"/>
                <a:sym typeface="Impact"/>
              </a:rPr>
              <a:t>Pyruvate+NH2</a:t>
            </a:r>
          </a:p>
          <a:p>
            <a:pPr lvl="0" rtl="0">
              <a:spcBef>
                <a:spcPts val="0"/>
              </a:spcBef>
              <a:buClr>
                <a:schemeClr val="dk1"/>
              </a:buClr>
              <a:buSzPct val="61111"/>
              <a:buFont typeface="Arial"/>
              <a:buNone/>
            </a:pPr>
            <a:endParaRPr b="1">
              <a:solidFill>
                <a:srgbClr val="385622"/>
              </a:solidFill>
              <a:latin typeface="Impact"/>
              <a:ea typeface="Impact"/>
              <a:cs typeface="Impact"/>
              <a:sym typeface="Impact"/>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sz="4800">
                <a:solidFill>
                  <a:srgbClr val="002060"/>
                </a:solidFill>
                <a:latin typeface="Impact"/>
                <a:ea typeface="Impact"/>
                <a:cs typeface="Impact"/>
                <a:sym typeface="Impact"/>
              </a:rPr>
              <a:t>biochemistry </a:t>
            </a:r>
          </a:p>
        </p:txBody>
      </p:sp>
      <p:sp>
        <p:nvSpPr>
          <p:cNvPr id="198" name="Shape 198"/>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endParaRPr>
              <a:latin typeface="Impact"/>
              <a:ea typeface="Impact"/>
              <a:cs typeface="Impact"/>
              <a:sym typeface="Impact"/>
            </a:endParaRPr>
          </a:p>
          <a:p>
            <a:pPr lvl="0" rtl="0">
              <a:spcBef>
                <a:spcPts val="0"/>
              </a:spcBef>
              <a:buNone/>
            </a:pPr>
            <a:r>
              <a:rPr lang="en" b="1">
                <a:solidFill>
                  <a:srgbClr val="38761D"/>
                </a:solidFill>
                <a:latin typeface="Impact"/>
                <a:ea typeface="Impact"/>
                <a:cs typeface="Impact"/>
                <a:sym typeface="Impact"/>
              </a:rPr>
              <a:t>what is oxygen debt ? </a:t>
            </a:r>
          </a:p>
          <a:p>
            <a:pPr lvl="0" rtl="0">
              <a:spcBef>
                <a:spcPts val="0"/>
              </a:spcBef>
              <a:buNone/>
            </a:pPr>
            <a:r>
              <a:rPr lang="en" b="1">
                <a:solidFill>
                  <a:srgbClr val="002060"/>
                </a:solidFill>
                <a:latin typeface="Impact"/>
                <a:ea typeface="Impact"/>
                <a:cs typeface="Impact"/>
                <a:sym typeface="Impact"/>
              </a:rPr>
              <a:t> </a:t>
            </a:r>
            <a:r>
              <a:rPr lang="en" b="1">
                <a:solidFill>
                  <a:srgbClr val="002060"/>
                </a:solidFill>
                <a:highlight>
                  <a:srgbClr val="FFFFFF"/>
                </a:highlight>
                <a:latin typeface="Impact"/>
                <a:ea typeface="Impact"/>
                <a:cs typeface="Impact"/>
                <a:sym typeface="Impact"/>
              </a:rPr>
              <a:t>the extra oxygen that must be used in the oxidative energy processes after a period of strenuous exercise to reconvertlactic acid to glucose and decomposed ATP and creatine phosphate to their original states.</a:t>
            </a:r>
          </a:p>
          <a:p>
            <a:pPr lvl="0" rtl="0">
              <a:spcBef>
                <a:spcPts val="0"/>
              </a:spcBef>
              <a:buNone/>
            </a:pPr>
            <a:r>
              <a:rPr lang="en" u="sng">
                <a:solidFill>
                  <a:srgbClr val="1D4994"/>
                </a:solidFill>
                <a:highlight>
                  <a:srgbClr val="FFFFFF"/>
                </a:highlight>
                <a:latin typeface="Impact"/>
                <a:ea typeface="Impact"/>
                <a:cs typeface="Impact"/>
                <a:sym typeface="Impact"/>
              </a:rPr>
              <a:t>for further information  </a:t>
            </a:r>
          </a:p>
          <a:p>
            <a:pPr lvl="0">
              <a:spcBef>
                <a:spcPts val="0"/>
              </a:spcBef>
              <a:buNone/>
            </a:pPr>
            <a:r>
              <a:rPr lang="en" u="sng">
                <a:solidFill>
                  <a:srgbClr val="1D4994"/>
                </a:solidFill>
                <a:highlight>
                  <a:srgbClr val="FFFFFF"/>
                </a:highlight>
                <a:latin typeface="Impact"/>
                <a:ea typeface="Impact"/>
                <a:cs typeface="Impact"/>
                <a:sym typeface="Impact"/>
              </a:rPr>
              <a:t>https://www.youtube.com/watch?v=RDUqDWlFJdw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 </a:t>
            </a:r>
          </a:p>
        </p:txBody>
      </p:sp>
      <p:sp>
        <p:nvSpPr>
          <p:cNvPr id="204" name="Shape 204"/>
          <p:cNvSpPr txBox="1">
            <a:spLocks noGrp="1"/>
          </p:cNvSpPr>
          <p:nvPr>
            <p:ph type="body" idx="1"/>
          </p:nvPr>
        </p:nvSpPr>
        <p:spPr>
          <a:xfrm>
            <a:off x="311700" y="1225225"/>
            <a:ext cx="8520599" cy="38169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b="1">
                <a:solidFill>
                  <a:srgbClr val="385623"/>
                </a:solidFill>
                <a:latin typeface="Impact"/>
                <a:ea typeface="Impact"/>
                <a:cs typeface="Impact"/>
                <a:sym typeface="Impact"/>
              </a:rPr>
              <a:t>What is a joint? </a:t>
            </a:r>
            <a:r>
              <a:rPr lang="en" b="1">
                <a:solidFill>
                  <a:srgbClr val="002060"/>
                </a:solidFill>
                <a:latin typeface="Impact"/>
                <a:ea typeface="Impact"/>
                <a:cs typeface="Impact"/>
                <a:sym typeface="Impact"/>
              </a:rPr>
              <a:t>It is the site where two or more bones meet together. </a:t>
            </a:r>
          </a:p>
          <a:p>
            <a:pPr lvl="0" rtl="0">
              <a:spcBef>
                <a:spcPts val="0"/>
              </a:spcBef>
              <a:buNone/>
            </a:pPr>
            <a:r>
              <a:rPr lang="en" b="1">
                <a:solidFill>
                  <a:srgbClr val="385623"/>
                </a:solidFill>
                <a:latin typeface="Impact"/>
                <a:ea typeface="Impact"/>
                <a:cs typeface="Impact"/>
                <a:sym typeface="Impact"/>
              </a:rPr>
              <a:t>what are the types of joints, and they are classified based on what ?</a:t>
            </a:r>
          </a:p>
          <a:p>
            <a:pPr lvl="0" rtl="0">
              <a:spcBef>
                <a:spcPts val="0"/>
              </a:spcBef>
              <a:buNone/>
            </a:pPr>
            <a:r>
              <a:rPr lang="en" b="1">
                <a:solidFill>
                  <a:srgbClr val="002060"/>
                </a:solidFill>
                <a:latin typeface="Impact"/>
                <a:ea typeface="Impact"/>
                <a:cs typeface="Impact"/>
                <a:sym typeface="Impact"/>
              </a:rPr>
              <a:t>Joints are classified according to the tissues that lie between the bones, and the joint could be </a:t>
            </a:r>
            <a:r>
              <a:rPr lang="en" sz="700">
                <a:solidFill>
                  <a:srgbClr val="002060"/>
                </a:solidFill>
                <a:latin typeface="Impact"/>
                <a:ea typeface="Impact"/>
                <a:cs typeface="Impact"/>
                <a:sym typeface="Impact"/>
              </a:rPr>
              <a:t> </a:t>
            </a:r>
            <a:r>
              <a:rPr lang="en" b="1">
                <a:solidFill>
                  <a:srgbClr val="002060"/>
                </a:solidFill>
                <a:latin typeface="Impact"/>
                <a:ea typeface="Impact"/>
                <a:cs typeface="Impact"/>
                <a:sym typeface="Impact"/>
              </a:rPr>
              <a:t>Fibrous</a:t>
            </a:r>
            <a:r>
              <a:rPr lang="en">
                <a:solidFill>
                  <a:srgbClr val="002060"/>
                </a:solidFill>
                <a:latin typeface="Impact"/>
                <a:ea typeface="Impact"/>
                <a:cs typeface="Impact"/>
                <a:sym typeface="Impact"/>
              </a:rPr>
              <a:t>,</a:t>
            </a:r>
            <a:r>
              <a:rPr lang="en" b="1">
                <a:solidFill>
                  <a:srgbClr val="002060"/>
                </a:solidFill>
                <a:latin typeface="Impact"/>
                <a:ea typeface="Impact"/>
                <a:cs typeface="Impact"/>
                <a:sym typeface="Impact"/>
              </a:rPr>
              <a:t>Cartilaginous,</a:t>
            </a:r>
            <a:r>
              <a:rPr lang="en">
                <a:solidFill>
                  <a:srgbClr val="002060"/>
                </a:solidFill>
                <a:latin typeface="Impact"/>
                <a:ea typeface="Impact"/>
                <a:cs typeface="Impact"/>
                <a:sym typeface="Impact"/>
              </a:rPr>
              <a:t> </a:t>
            </a:r>
            <a:r>
              <a:rPr lang="en" b="1">
                <a:solidFill>
                  <a:srgbClr val="002060"/>
                </a:solidFill>
                <a:latin typeface="Impact"/>
                <a:ea typeface="Impact"/>
                <a:cs typeface="Impact"/>
                <a:sym typeface="Impact"/>
              </a:rPr>
              <a:t>Synovial.</a:t>
            </a:r>
          </a:p>
          <a:p>
            <a:pPr lvl="0" rtl="0">
              <a:spcBef>
                <a:spcPts val="0"/>
              </a:spcBef>
              <a:buNone/>
            </a:pPr>
            <a:r>
              <a:rPr lang="en" b="1">
                <a:solidFill>
                  <a:srgbClr val="385623"/>
                </a:solidFill>
                <a:latin typeface="Impact"/>
                <a:ea typeface="Impact"/>
                <a:cs typeface="Impact"/>
                <a:sym typeface="Impact"/>
              </a:rPr>
              <a:t>what is the characteristics of the synovial joints ?</a:t>
            </a:r>
            <a:r>
              <a:rPr lang="en" b="1">
                <a:solidFill>
                  <a:srgbClr val="FF0000"/>
                </a:solidFill>
                <a:latin typeface="Impact"/>
                <a:ea typeface="Impact"/>
                <a:cs typeface="Impact"/>
                <a:sym typeface="Impact"/>
              </a:rPr>
              <a:t>    </a:t>
            </a:r>
            <a:r>
              <a:rPr lang="en" b="1">
                <a:latin typeface="Impact"/>
                <a:ea typeface="Impact"/>
                <a:cs typeface="Impact"/>
                <a:sym typeface="Impact"/>
              </a:rPr>
              <a:t>1.</a:t>
            </a:r>
            <a:r>
              <a:rPr lang="en">
                <a:latin typeface="Impact"/>
                <a:ea typeface="Impact"/>
                <a:cs typeface="Impact"/>
                <a:sym typeface="Impact"/>
              </a:rPr>
              <a:t> </a:t>
            </a:r>
            <a:r>
              <a:rPr lang="en" b="1">
                <a:latin typeface="Impact"/>
                <a:ea typeface="Impact"/>
                <a:cs typeface="Impact"/>
                <a:sym typeface="Impact"/>
              </a:rPr>
              <a:t>Fibrous capsule         2.</a:t>
            </a:r>
            <a:r>
              <a:rPr lang="en">
                <a:latin typeface="Impact"/>
                <a:ea typeface="Impact"/>
                <a:cs typeface="Impact"/>
                <a:sym typeface="Impact"/>
              </a:rPr>
              <a:t> </a:t>
            </a:r>
            <a:r>
              <a:rPr lang="en" b="1">
                <a:latin typeface="Impact"/>
                <a:ea typeface="Impact"/>
                <a:cs typeface="Impact"/>
                <a:sym typeface="Impact"/>
              </a:rPr>
              <a:t>Articular cartilage  3.Synovial membrane  4. Joint cavity containing synovial fluid</a:t>
            </a:r>
          </a:p>
          <a:p>
            <a:pPr lvl="0" rtl="0">
              <a:spcBef>
                <a:spcPts val="0"/>
              </a:spcBef>
              <a:buNone/>
            </a:pPr>
            <a:r>
              <a:rPr lang="en" b="1">
                <a:solidFill>
                  <a:srgbClr val="385623"/>
                </a:solidFill>
                <a:latin typeface="Impact"/>
                <a:ea typeface="Impact"/>
                <a:cs typeface="Impact"/>
                <a:sym typeface="Impact"/>
              </a:rPr>
              <a:t>during delivery, which joint is used in the process of crowning (overlapping of bones in baby's head during pregnency) ?</a:t>
            </a:r>
            <a:r>
              <a:rPr lang="en" b="1">
                <a:latin typeface="Impact"/>
                <a:ea typeface="Impact"/>
                <a:cs typeface="Impact"/>
                <a:sym typeface="Impact"/>
              </a:rPr>
              <a:t> </a:t>
            </a:r>
            <a:r>
              <a:rPr lang="en" b="1">
                <a:solidFill>
                  <a:srgbClr val="002060"/>
                </a:solidFill>
                <a:latin typeface="Impact"/>
                <a:ea typeface="Impact"/>
                <a:cs typeface="Impact"/>
                <a:sym typeface="Impact"/>
              </a:rPr>
              <a:t>Sagittal joint </a:t>
            </a:r>
          </a:p>
          <a:p>
            <a:pPr lvl="0" rtl="0">
              <a:spcBef>
                <a:spcPts val="0"/>
              </a:spcBef>
              <a:buClr>
                <a:schemeClr val="dk1"/>
              </a:buClr>
              <a:buSzPct val="61111"/>
              <a:buFont typeface="Arial"/>
              <a:buNone/>
            </a:pPr>
            <a:endParaRPr b="1">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10" name="Shape 210"/>
          <p:cNvSpPr txBox="1">
            <a:spLocks noGrp="1"/>
          </p:cNvSpPr>
          <p:nvPr>
            <p:ph type="body" idx="1"/>
          </p:nvPr>
        </p:nvSpPr>
        <p:spPr>
          <a:xfrm>
            <a:off x="311700" y="1225225"/>
            <a:ext cx="8668499" cy="3734099"/>
          </a:xfrm>
          <a:prstGeom prst="rect">
            <a:avLst/>
          </a:prstGeom>
        </p:spPr>
        <p:txBody>
          <a:bodyPr lIns="91425" tIns="91425" rIns="91425" bIns="91425" anchor="t" anchorCtr="0">
            <a:noAutofit/>
          </a:bodyPr>
          <a:lstStyle/>
          <a:p>
            <a:pPr lvl="0" rtl="0">
              <a:spcBef>
                <a:spcPts val="0"/>
              </a:spcBef>
              <a:buNone/>
            </a:pPr>
            <a:r>
              <a:rPr lang="en" sz="1600" b="1">
                <a:solidFill>
                  <a:srgbClr val="385623"/>
                </a:solidFill>
                <a:latin typeface="Impact"/>
                <a:ea typeface="Impact"/>
                <a:cs typeface="Impact"/>
                <a:sym typeface="Impact"/>
              </a:rPr>
              <a:t>Group children were playing on the street; one of them suffered a heavy fall and his hands were outstretched. The boy was suffering from a severe pain around the shoulder area. Then, he was taken to the ER and had X-ray. The X-ray results showed a fraction of a bone, and the medial fragment the fractured bone was elevated upward and the lateral fragment was pulled downward.</a:t>
            </a:r>
          </a:p>
          <a:p>
            <a:pPr lvl="0" rtl="0">
              <a:spcBef>
                <a:spcPts val="0"/>
              </a:spcBef>
              <a:buNone/>
            </a:pPr>
            <a:r>
              <a:rPr lang="en" b="1">
                <a:solidFill>
                  <a:srgbClr val="385623"/>
                </a:solidFill>
                <a:latin typeface="Impact"/>
                <a:ea typeface="Impact"/>
                <a:cs typeface="Impact"/>
                <a:sym typeface="Impact"/>
              </a:rPr>
              <a:t>Name the fractured bone the following case? </a:t>
            </a:r>
            <a:r>
              <a:rPr lang="en" b="1">
                <a:solidFill>
                  <a:srgbClr val="002060"/>
                </a:solidFill>
                <a:latin typeface="Impact"/>
                <a:ea typeface="Impact"/>
                <a:cs typeface="Impact"/>
                <a:sym typeface="Impact"/>
              </a:rPr>
              <a:t>Clavicle</a:t>
            </a:r>
            <a:r>
              <a:rPr lang="en" sz="1400" b="1">
                <a:solidFill>
                  <a:srgbClr val="FF0000"/>
                </a:solidFill>
                <a:latin typeface="Impact"/>
                <a:ea typeface="Impact"/>
                <a:cs typeface="Impact"/>
                <a:sym typeface="Impact"/>
              </a:rPr>
              <a:t> </a:t>
            </a:r>
          </a:p>
          <a:p>
            <a:pPr lvl="0" rtl="0">
              <a:spcBef>
                <a:spcPts val="0"/>
              </a:spcBef>
              <a:buNone/>
            </a:pPr>
            <a:r>
              <a:rPr lang="en" sz="1600" b="1">
                <a:solidFill>
                  <a:srgbClr val="385623"/>
                </a:solidFill>
                <a:latin typeface="Impact"/>
                <a:ea typeface="Impact"/>
                <a:cs typeface="Impact"/>
                <a:sym typeface="Impact"/>
              </a:rPr>
              <a:t>What is the type of the bone (mentioned in the case), and what makes it so unique compared to other bones of the same type? </a:t>
            </a:r>
            <a:r>
              <a:rPr lang="en" sz="1600" b="1">
                <a:latin typeface="Impact"/>
                <a:ea typeface="Impact"/>
                <a:cs typeface="Impact"/>
                <a:sym typeface="Impact"/>
              </a:rPr>
              <a:t>i</a:t>
            </a:r>
            <a:r>
              <a:rPr lang="en" sz="1600" b="1">
                <a:solidFill>
                  <a:srgbClr val="002060"/>
                </a:solidFill>
                <a:latin typeface="Impact"/>
                <a:ea typeface="Impact"/>
                <a:cs typeface="Impact"/>
                <a:sym typeface="Impact"/>
              </a:rPr>
              <a:t>t is considered as a long bone but it has no medullary (bone marrow) cavity.</a:t>
            </a:r>
          </a:p>
          <a:p>
            <a:pPr lvl="0" rtl="0">
              <a:spcBef>
                <a:spcPts val="0"/>
              </a:spcBef>
              <a:buClr>
                <a:schemeClr val="dk1"/>
              </a:buClr>
              <a:buSzPct val="78571"/>
              <a:buFont typeface="Arial"/>
              <a:buNone/>
            </a:pPr>
            <a:endParaRPr sz="1400" b="1">
              <a:solidFill>
                <a:srgbClr val="FF0000"/>
              </a:solidFill>
              <a:latin typeface="Impact"/>
              <a:ea typeface="Impact"/>
              <a:cs typeface="Impact"/>
              <a:sym typeface="Impact"/>
            </a:endParaRPr>
          </a:p>
          <a:p>
            <a:pPr lvl="0" rtl="0">
              <a:spcBef>
                <a:spcPts val="0"/>
              </a:spcBef>
              <a:buNone/>
            </a:pPr>
            <a:endParaRPr sz="1600" b="1">
              <a:solidFill>
                <a:srgbClr val="385623"/>
              </a:solidFill>
              <a:latin typeface="Impact"/>
              <a:ea typeface="Impact"/>
              <a:cs typeface="Impact"/>
              <a:sym typeface="Impact"/>
            </a:endParaRPr>
          </a:p>
          <a:p>
            <a:pPr lvl="0">
              <a:spcBef>
                <a:spcPts val="0"/>
              </a:spcBef>
              <a:buNone/>
            </a:pPr>
            <a:r>
              <a:rPr lang="en" sz="1600" b="1">
                <a:solidFill>
                  <a:srgbClr val="385623"/>
                </a:solidFill>
                <a:latin typeface="Impact"/>
                <a:ea typeface="Impact"/>
                <a:cs typeface="Impact"/>
                <a:sym typeface="Impact"/>
              </a:rPr>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t>ANATOMY</a:t>
            </a:r>
          </a:p>
        </p:txBody>
      </p:sp>
      <p:sp>
        <p:nvSpPr>
          <p:cNvPr id="216" name="Shape 216"/>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sz="1600" b="1">
                <a:solidFill>
                  <a:srgbClr val="385623"/>
                </a:solidFill>
                <a:latin typeface="Impact"/>
                <a:ea typeface="Impact"/>
                <a:cs typeface="Impact"/>
                <a:sym typeface="Impact"/>
              </a:rPr>
              <a:t>Mention one function of the bone (mentioned in the case).</a:t>
            </a:r>
            <a:r>
              <a:rPr lang="en" sz="1600">
                <a:latin typeface="Impact"/>
                <a:ea typeface="Impact"/>
                <a:cs typeface="Impact"/>
                <a:sym typeface="Impact"/>
              </a:rPr>
              <a:t> </a:t>
            </a:r>
            <a:r>
              <a:rPr lang="en" sz="1600" b="1">
                <a:solidFill>
                  <a:srgbClr val="002060"/>
                </a:solidFill>
                <a:latin typeface="Impact"/>
                <a:ea typeface="Impact"/>
                <a:cs typeface="Impact"/>
                <a:sym typeface="Impact"/>
              </a:rPr>
              <a:t>It serves as a rigid support from which the scapula and free upper limb are suspended keeping them away from the trunk, so that the arm has maximum freedom of movement.</a:t>
            </a:r>
          </a:p>
          <a:p>
            <a:pPr lvl="0" rtl="0">
              <a:spcBef>
                <a:spcPts val="0"/>
              </a:spcBef>
              <a:buNone/>
            </a:pPr>
            <a:r>
              <a:rPr lang="en" sz="1600" b="1">
                <a:solidFill>
                  <a:srgbClr val="385623"/>
                </a:solidFill>
                <a:latin typeface="Impact"/>
                <a:ea typeface="Impact"/>
                <a:cs typeface="Impact"/>
                <a:sym typeface="Impact"/>
              </a:rPr>
              <a:t>Mention the articulations of the fractured bone.</a:t>
            </a:r>
          </a:p>
          <a:p>
            <a:pPr lvl="0" rtl="0">
              <a:spcBef>
                <a:spcPts val="0"/>
              </a:spcBef>
              <a:buNone/>
            </a:pPr>
            <a:r>
              <a:rPr lang="en" sz="1600" b="1">
                <a:solidFill>
                  <a:srgbClr val="002060"/>
                </a:solidFill>
                <a:latin typeface="Impact"/>
                <a:ea typeface="Impact"/>
                <a:cs typeface="Impact"/>
                <a:sym typeface="Impact"/>
              </a:rPr>
              <a:t>Medially, sternoclavicular joint with manubrium</a:t>
            </a:r>
          </a:p>
          <a:p>
            <a:pPr lvl="0" rtl="0">
              <a:spcBef>
                <a:spcPts val="0"/>
              </a:spcBef>
              <a:buNone/>
            </a:pPr>
            <a:r>
              <a:rPr lang="en" sz="1600" b="1">
                <a:solidFill>
                  <a:srgbClr val="002060"/>
                </a:solidFill>
                <a:latin typeface="Impact"/>
                <a:ea typeface="Impact"/>
                <a:cs typeface="Impact"/>
                <a:sym typeface="Impact"/>
              </a:rPr>
              <a:t>Laterally, Acromioclavicular joint with the Acromial end of the scapula</a:t>
            </a:r>
          </a:p>
          <a:p>
            <a:pPr lvl="0" rtl="0">
              <a:spcBef>
                <a:spcPts val="0"/>
              </a:spcBef>
              <a:buNone/>
            </a:pPr>
            <a:r>
              <a:rPr lang="en" sz="1600" b="1">
                <a:solidFill>
                  <a:srgbClr val="002060"/>
                </a:solidFill>
                <a:latin typeface="Impact"/>
                <a:ea typeface="Impact"/>
                <a:cs typeface="Impact"/>
                <a:sym typeface="Impact"/>
              </a:rPr>
              <a:t>Inferiorly, costoclavicular Joint with the 1st rib</a:t>
            </a:r>
          </a:p>
          <a:p>
            <a:pPr lvl="0">
              <a:spcBef>
                <a:spcPts val="0"/>
              </a:spcBef>
              <a:buNone/>
            </a:pPr>
            <a:endParaRPr sz="1600" b="1">
              <a:solidFill>
                <a:srgbClr val="002060"/>
              </a:solidFill>
              <a:latin typeface="Impact"/>
              <a:ea typeface="Impact"/>
              <a:cs typeface="Impact"/>
              <a:sym typeface="Impact"/>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t>ANATOMY</a:t>
            </a:r>
          </a:p>
        </p:txBody>
      </p:sp>
      <p:sp>
        <p:nvSpPr>
          <p:cNvPr id="222" name="Shape 222"/>
          <p:cNvSpPr txBox="1">
            <a:spLocks noGrp="1"/>
          </p:cNvSpPr>
          <p:nvPr>
            <p:ph type="body" idx="1"/>
          </p:nvPr>
        </p:nvSpPr>
        <p:spPr>
          <a:xfrm>
            <a:off x="311700" y="1225225"/>
            <a:ext cx="8735399" cy="3750600"/>
          </a:xfrm>
          <a:prstGeom prst="rect">
            <a:avLst/>
          </a:prstGeom>
        </p:spPr>
        <p:txBody>
          <a:bodyPr lIns="91425" tIns="91425" rIns="91425" bIns="91425" anchor="t" anchorCtr="0">
            <a:noAutofit/>
          </a:bodyPr>
          <a:lstStyle/>
          <a:p>
            <a:pPr lvl="0" rtl="0">
              <a:spcBef>
                <a:spcPts val="0"/>
              </a:spcBef>
              <a:buNone/>
            </a:pPr>
            <a:r>
              <a:rPr lang="en" sz="1600" b="1">
                <a:solidFill>
                  <a:srgbClr val="385623"/>
                </a:solidFill>
                <a:latin typeface="Impact"/>
                <a:ea typeface="Impact"/>
                <a:cs typeface="Impact"/>
                <a:sym typeface="Impact"/>
              </a:rPr>
              <a:t>A patient went to the doctor and he was complaining about a pain around the shoulder area. The doctor touched the area and felt a protrusion of the acromion process. The doctor diagnosed the condition as a fracture, and he performed an X-ray to confirm his hypothesis.</a:t>
            </a:r>
            <a:r>
              <a:rPr lang="en" sz="1600">
                <a:latin typeface="Impact"/>
                <a:ea typeface="Impact"/>
                <a:cs typeface="Impact"/>
                <a:sym typeface="Impact"/>
              </a:rPr>
              <a:t> </a:t>
            </a:r>
          </a:p>
          <a:p>
            <a:pPr lvl="0" rtl="0">
              <a:spcBef>
                <a:spcPts val="0"/>
              </a:spcBef>
              <a:buNone/>
            </a:pPr>
            <a:r>
              <a:rPr lang="en" sz="1600" b="1">
                <a:solidFill>
                  <a:srgbClr val="385623"/>
                </a:solidFill>
                <a:latin typeface="Impact"/>
                <a:ea typeface="Impact"/>
                <a:cs typeface="Impact"/>
                <a:sym typeface="Impact"/>
              </a:rPr>
              <a:t>Before getting the X-ray results, which bone is most probably fractured in the following case? </a:t>
            </a:r>
            <a:r>
              <a:rPr lang="en" sz="1600" b="1">
                <a:solidFill>
                  <a:srgbClr val="002060"/>
                </a:solidFill>
                <a:latin typeface="Impact"/>
                <a:ea typeface="Impact"/>
                <a:cs typeface="Impact"/>
                <a:sym typeface="Impact"/>
              </a:rPr>
              <a:t>Scapula</a:t>
            </a:r>
            <a:r>
              <a:rPr lang="en" sz="1600">
                <a:solidFill>
                  <a:srgbClr val="FF0000"/>
                </a:solidFill>
                <a:latin typeface="Impact"/>
                <a:ea typeface="Impact"/>
                <a:cs typeface="Impact"/>
                <a:sym typeface="Impact"/>
              </a:rPr>
              <a:t> </a:t>
            </a:r>
          </a:p>
          <a:p>
            <a:pPr lvl="0" rtl="0">
              <a:spcBef>
                <a:spcPts val="0"/>
              </a:spcBef>
              <a:buNone/>
            </a:pPr>
            <a:r>
              <a:rPr lang="en" sz="1600" b="1">
                <a:solidFill>
                  <a:srgbClr val="385623"/>
                </a:solidFill>
                <a:latin typeface="Impact"/>
                <a:ea typeface="Impact"/>
                <a:cs typeface="Impact"/>
                <a:sym typeface="Impact"/>
              </a:rPr>
              <a:t>Name the processes of the bone other than the one mentioned in the case. </a:t>
            </a:r>
            <a:r>
              <a:rPr lang="en" sz="1600" b="1">
                <a:solidFill>
                  <a:srgbClr val="002060"/>
                </a:solidFill>
                <a:latin typeface="Impact"/>
                <a:ea typeface="Impact"/>
                <a:cs typeface="Impact"/>
                <a:sym typeface="Impact"/>
              </a:rPr>
              <a:t>Spine, and coracoid processes </a:t>
            </a:r>
          </a:p>
          <a:p>
            <a:pPr lvl="0" rtl="0">
              <a:spcBef>
                <a:spcPts val="0"/>
              </a:spcBef>
              <a:buNone/>
            </a:pPr>
            <a:r>
              <a:rPr lang="en" sz="1600" b="1">
                <a:solidFill>
                  <a:srgbClr val="385623"/>
                </a:solidFill>
                <a:latin typeface="Impact"/>
                <a:ea typeface="Impact"/>
                <a:cs typeface="Impact"/>
                <a:sym typeface="Impact"/>
              </a:rPr>
              <a:t>Name one articulation of the mentioned bone.   </a:t>
            </a:r>
            <a:r>
              <a:rPr lang="en" sz="1600" b="1">
                <a:solidFill>
                  <a:srgbClr val="002060"/>
                </a:solidFill>
                <a:latin typeface="Impact"/>
                <a:ea typeface="Impact"/>
                <a:cs typeface="Impact"/>
                <a:sym typeface="Impact"/>
              </a:rPr>
              <a:t>Shoulder joint (head of the humerus with glenoid cavity)</a:t>
            </a:r>
          </a:p>
          <a:p>
            <a:pPr lvl="0" rtl="0">
              <a:spcBef>
                <a:spcPts val="0"/>
              </a:spcBef>
              <a:buNone/>
            </a:pPr>
            <a:endParaRPr sz="1600" b="1">
              <a:solidFill>
                <a:srgbClr val="002060"/>
              </a:solidFill>
              <a:latin typeface="Impact"/>
              <a:ea typeface="Impact"/>
              <a:cs typeface="Impact"/>
              <a:sym typeface="Impact"/>
            </a:endParaRPr>
          </a:p>
          <a:p>
            <a:pPr lvl="0" rtl="0">
              <a:spcBef>
                <a:spcPts val="0"/>
              </a:spcBef>
              <a:buClr>
                <a:schemeClr val="dk1"/>
              </a:buClr>
              <a:buSzPct val="68750"/>
              <a:buFont typeface="Arial"/>
              <a:buNone/>
            </a:pPr>
            <a:endParaRPr sz="1600">
              <a:solidFill>
                <a:srgbClr val="FF0000"/>
              </a:solidFill>
              <a:latin typeface="Impact"/>
              <a:ea typeface="Impact"/>
              <a:cs typeface="Impact"/>
              <a:sym typeface="Impact"/>
            </a:endParaRPr>
          </a:p>
          <a:p>
            <a:pPr lvl="0">
              <a:spcBef>
                <a:spcPts val="0"/>
              </a:spcBef>
              <a:buNone/>
            </a:pPr>
            <a:endParaRPr sz="1600">
              <a:latin typeface="Impact"/>
              <a:ea typeface="Impact"/>
              <a:cs typeface="Impact"/>
              <a:sym typeface="Impact"/>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28" name="Shape 228"/>
          <p:cNvSpPr txBox="1">
            <a:spLocks noGrp="1"/>
          </p:cNvSpPr>
          <p:nvPr>
            <p:ph type="body" idx="1"/>
          </p:nvPr>
        </p:nvSpPr>
        <p:spPr>
          <a:xfrm>
            <a:off x="311700" y="1225225"/>
            <a:ext cx="8520599" cy="3784199"/>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An old man fell on his hand when he walked on a slippery floor. The man went to the hospital and got an X-ray, and the X-ray results show a fracture in the humerus.</a:t>
            </a:r>
          </a:p>
          <a:p>
            <a:pPr lvl="0" rtl="0">
              <a:spcBef>
                <a:spcPts val="0"/>
              </a:spcBef>
              <a:buNone/>
            </a:pPr>
            <a:r>
              <a:rPr lang="en" b="1">
                <a:solidFill>
                  <a:srgbClr val="385623"/>
                </a:solidFill>
                <a:latin typeface="Impact"/>
                <a:ea typeface="Impact"/>
                <a:cs typeface="Impact"/>
                <a:sym typeface="Impact"/>
              </a:rPr>
              <a:t>Which part of the humerus will most probably be fractured in the following case? </a:t>
            </a:r>
            <a:r>
              <a:rPr lang="en" b="1">
                <a:solidFill>
                  <a:srgbClr val="002060"/>
                </a:solidFill>
                <a:latin typeface="Impact"/>
                <a:ea typeface="Impact"/>
                <a:cs typeface="Impact"/>
                <a:sym typeface="Impact"/>
              </a:rPr>
              <a:t>Surgical neck</a:t>
            </a:r>
          </a:p>
          <a:p>
            <a:pPr lvl="0" rtl="0">
              <a:spcBef>
                <a:spcPts val="0"/>
              </a:spcBef>
              <a:buNone/>
            </a:pPr>
            <a:r>
              <a:rPr lang="en" sz="1600" b="1">
                <a:solidFill>
                  <a:srgbClr val="385623"/>
                </a:solidFill>
                <a:latin typeface="Impact"/>
                <a:ea typeface="Impact"/>
                <a:cs typeface="Impact"/>
                <a:sym typeface="Impact"/>
              </a:rPr>
              <a:t>The following fracture could disrupt which nerve? Name one muscle that could be affected.  </a:t>
            </a:r>
            <a:r>
              <a:rPr lang="en" sz="1600" b="1">
                <a:solidFill>
                  <a:srgbClr val="002060"/>
                </a:solidFill>
                <a:latin typeface="Impact"/>
                <a:ea typeface="Impact"/>
                <a:cs typeface="Impact"/>
                <a:sym typeface="Impact"/>
              </a:rPr>
              <a:t>Axillary nerve, deltoid muscle</a:t>
            </a:r>
            <a:r>
              <a:rPr lang="en" sz="1600">
                <a:solidFill>
                  <a:srgbClr val="FF0000"/>
                </a:solidFill>
                <a:latin typeface="Impact"/>
                <a:ea typeface="Impact"/>
                <a:cs typeface="Impact"/>
                <a:sym typeface="Impact"/>
              </a:rPr>
              <a:t> </a:t>
            </a: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34" name="Shape 234"/>
          <p:cNvSpPr txBox="1">
            <a:spLocks noGrp="1"/>
          </p:cNvSpPr>
          <p:nvPr>
            <p:ph type="body" idx="1"/>
          </p:nvPr>
        </p:nvSpPr>
        <p:spPr>
          <a:xfrm>
            <a:off x="311700" y="1225225"/>
            <a:ext cx="8520599" cy="3698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 65-year-old woman fell on her hand, which lead to a severe pain in her forearm. When she went to the doctor she performed an X-ray, and the X-ray results shows a fracture in the distal end of the radius.</a:t>
            </a:r>
          </a:p>
          <a:p>
            <a:pPr lvl="0" rtl="0">
              <a:spcBef>
                <a:spcPts val="0"/>
              </a:spcBef>
              <a:buNone/>
            </a:pPr>
            <a:r>
              <a:rPr lang="en" b="1">
                <a:solidFill>
                  <a:srgbClr val="385623"/>
                </a:solidFill>
                <a:latin typeface="Impact"/>
                <a:ea typeface="Impact"/>
                <a:cs typeface="Impact"/>
                <a:sym typeface="Impact"/>
              </a:rPr>
              <a:t>Name the type of fracture in the following case? </a:t>
            </a:r>
            <a:r>
              <a:rPr lang="en" b="1">
                <a:solidFill>
                  <a:srgbClr val="002060"/>
                </a:solidFill>
                <a:latin typeface="Impact"/>
                <a:ea typeface="Impact"/>
                <a:cs typeface="Impact"/>
                <a:sym typeface="Impact"/>
              </a:rPr>
              <a:t>Colle’s fracture</a:t>
            </a:r>
          </a:p>
          <a:p>
            <a:pPr lvl="0" rtl="0">
              <a:spcBef>
                <a:spcPts val="0"/>
              </a:spcBef>
              <a:buClr>
                <a:schemeClr val="dk1"/>
              </a:buClr>
              <a:buSzPct val="61111"/>
              <a:buFont typeface="Arial"/>
              <a:buNone/>
            </a:pPr>
            <a:r>
              <a:rPr lang="en" b="1">
                <a:solidFill>
                  <a:srgbClr val="385623"/>
                </a:solidFill>
                <a:latin typeface="Impact"/>
                <a:ea typeface="Impact"/>
                <a:cs typeface="Impact"/>
                <a:sym typeface="Impact"/>
              </a:rPr>
              <a:t>Given the status of the patients, what to do you think is the greatest factor that helped initiate the fracture (other than the fall itself)? </a:t>
            </a:r>
            <a:r>
              <a:rPr lang="en" b="1">
                <a:solidFill>
                  <a:srgbClr val="002060"/>
                </a:solidFill>
                <a:latin typeface="Impact"/>
                <a:ea typeface="Impact"/>
                <a:cs typeface="Impact"/>
                <a:sym typeface="Impact"/>
              </a:rPr>
              <a:t>Given her age the patient is probably postmenopausal, so she has great degree of osteoporosis, which makes her more susceptible to fracture.</a:t>
            </a: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40" name="Shape 240"/>
          <p:cNvSpPr txBox="1">
            <a:spLocks noGrp="1"/>
          </p:cNvSpPr>
          <p:nvPr>
            <p:ph type="body" idx="1"/>
          </p:nvPr>
        </p:nvSpPr>
        <p:spPr>
          <a:xfrm>
            <a:off x="311700" y="1225225"/>
            <a:ext cx="8520599" cy="37659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 patient was complaining from a severe pain in the wrest. The X-ray result shows a fracture in the one the carpal bone? </a:t>
            </a:r>
          </a:p>
          <a:p>
            <a:pPr lvl="0" rtl="0">
              <a:spcBef>
                <a:spcPts val="0"/>
              </a:spcBef>
              <a:buNone/>
            </a:pPr>
            <a:r>
              <a:rPr lang="en" b="1">
                <a:solidFill>
                  <a:srgbClr val="385623"/>
                </a:solidFill>
                <a:latin typeface="Impact"/>
                <a:ea typeface="Impact"/>
                <a:cs typeface="Impact"/>
                <a:sym typeface="Impact"/>
              </a:rPr>
              <a:t>Which carpal is most commonly fractured? </a:t>
            </a:r>
            <a:r>
              <a:rPr lang="en" b="1">
                <a:solidFill>
                  <a:srgbClr val="002060"/>
                </a:solidFill>
                <a:latin typeface="Impact"/>
                <a:ea typeface="Impact"/>
                <a:cs typeface="Impact"/>
                <a:sym typeface="Impact"/>
              </a:rPr>
              <a:t>Scaphoid</a:t>
            </a:r>
          </a:p>
          <a:p>
            <a:pPr lvl="0" rtl="0">
              <a:spcBef>
                <a:spcPts val="0"/>
              </a:spcBef>
              <a:buNone/>
            </a:pPr>
            <a:r>
              <a:rPr lang="en" b="1">
                <a:solidFill>
                  <a:srgbClr val="385623"/>
                </a:solidFill>
                <a:latin typeface="Impact"/>
                <a:ea typeface="Impact"/>
                <a:cs typeface="Impact"/>
                <a:sym typeface="Impact"/>
              </a:rPr>
              <a:t>Name the proximal row of the carpal bones (</a:t>
            </a:r>
            <a:r>
              <a:rPr lang="en" b="1" u="sng">
                <a:solidFill>
                  <a:srgbClr val="385623"/>
                </a:solidFill>
                <a:latin typeface="Impact"/>
                <a:ea typeface="Impact"/>
                <a:cs typeface="Impact"/>
                <a:sym typeface="Impact"/>
              </a:rPr>
              <a:t>from the lateral to the medial)</a:t>
            </a:r>
          </a:p>
          <a:p>
            <a:pPr lvl="0" rtl="0">
              <a:spcBef>
                <a:spcPts val="0"/>
              </a:spcBef>
              <a:buNone/>
            </a:pPr>
            <a:r>
              <a:rPr lang="en" b="1">
                <a:solidFill>
                  <a:srgbClr val="002060"/>
                </a:solidFill>
                <a:latin typeface="Impact"/>
                <a:ea typeface="Impact"/>
                <a:cs typeface="Impact"/>
                <a:sym typeface="Impact"/>
              </a:rPr>
              <a:t>1-Scaphoid   2-Lunate  3-Triquetral   4-Pisiform</a:t>
            </a:r>
          </a:p>
          <a:p>
            <a:pPr lvl="0" rtl="0">
              <a:spcBef>
                <a:spcPts val="0"/>
              </a:spcBef>
              <a:buNone/>
            </a:pPr>
            <a:r>
              <a:rPr lang="en" b="1">
                <a:solidFill>
                  <a:srgbClr val="385623"/>
                </a:solidFill>
                <a:latin typeface="Impact"/>
                <a:ea typeface="Impact"/>
                <a:cs typeface="Impact"/>
                <a:sym typeface="Impact"/>
              </a:rPr>
              <a:t>Name the distal row of the carpal bones ( </a:t>
            </a:r>
            <a:r>
              <a:rPr lang="en" b="1" u="sng">
                <a:solidFill>
                  <a:srgbClr val="385623"/>
                </a:solidFill>
                <a:latin typeface="Impact"/>
                <a:ea typeface="Impact"/>
                <a:cs typeface="Impact"/>
                <a:sym typeface="Impact"/>
              </a:rPr>
              <a:t>from the lateral to the medial)</a:t>
            </a:r>
          </a:p>
          <a:p>
            <a:pPr lvl="0" rtl="0">
              <a:spcBef>
                <a:spcPts val="0"/>
              </a:spcBef>
              <a:buNone/>
            </a:pPr>
            <a:r>
              <a:rPr lang="en" b="1">
                <a:solidFill>
                  <a:srgbClr val="002060"/>
                </a:solidFill>
                <a:latin typeface="Impact"/>
                <a:ea typeface="Impact"/>
                <a:cs typeface="Impact"/>
                <a:sym typeface="Impact"/>
              </a:rPr>
              <a:t>1-Trapezium  2-Trapezoid  3-Capitate  4-Hamate</a:t>
            </a:r>
          </a:p>
          <a:p>
            <a:pPr lvl="0" rtl="0">
              <a:spcBef>
                <a:spcPts val="0"/>
              </a:spcBef>
              <a:buNone/>
            </a:pPr>
            <a:endParaRPr b="1" u="sng">
              <a:solidFill>
                <a:srgbClr val="385623"/>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sz="1600" b="1">
              <a:solidFill>
                <a:srgbClr val="385623"/>
              </a:solidFill>
              <a:latin typeface="Impact"/>
              <a:ea typeface="Impact"/>
              <a:cs typeface="Impact"/>
              <a:sym typeface="Impact"/>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Clr>
                <a:schemeClr val="dk1"/>
              </a:buClr>
              <a:buSzPct val="25000"/>
              <a:buFont typeface="Arial"/>
              <a:buNone/>
            </a:pPr>
            <a:r>
              <a:rPr lang="en" sz="5000" b="1">
                <a:solidFill>
                  <a:srgbClr val="002060"/>
                </a:solidFill>
                <a:latin typeface="Impact"/>
                <a:ea typeface="Impact"/>
                <a:cs typeface="Impact"/>
                <a:sym typeface="Impact"/>
              </a:rPr>
              <a:t>Pathology</a:t>
            </a:r>
          </a:p>
        </p:txBody>
      </p:sp>
      <p:sp>
        <p:nvSpPr>
          <p:cNvPr id="78" name="Shape 78"/>
          <p:cNvSpPr txBox="1">
            <a:spLocks noGrp="1"/>
          </p:cNvSpPr>
          <p:nvPr>
            <p:ph type="body" idx="1"/>
          </p:nvPr>
        </p:nvSpPr>
        <p:spPr>
          <a:xfrm>
            <a:off x="127775" y="953700"/>
            <a:ext cx="8520599" cy="3354000"/>
          </a:xfrm>
          <a:prstGeom prst="rect">
            <a:avLst/>
          </a:prstGeom>
        </p:spPr>
        <p:txBody>
          <a:bodyPr lIns="91425" tIns="91425" rIns="91425" bIns="91425" anchor="t" anchorCtr="0">
            <a:noAutofit/>
          </a:bodyPr>
          <a:lstStyle/>
          <a:p>
            <a:pPr lvl="0" rtl="0">
              <a:lnSpc>
                <a:spcPct val="90000"/>
              </a:lnSpc>
              <a:spcBef>
                <a:spcPts val="1000"/>
              </a:spcBef>
              <a:spcAft>
                <a:spcPts val="0"/>
              </a:spcAft>
              <a:buClr>
                <a:schemeClr val="dk1"/>
              </a:buClr>
              <a:buSzPct val="45833"/>
              <a:buFont typeface="Arial"/>
              <a:buNone/>
            </a:pPr>
            <a:r>
              <a:rPr lang="en" sz="2400" dirty="0">
                <a:solidFill>
                  <a:srgbClr val="385623"/>
                </a:solidFill>
                <a:latin typeface="Impact"/>
                <a:ea typeface="Impact"/>
                <a:cs typeface="Impact"/>
                <a:sym typeface="Impact"/>
              </a:rPr>
              <a:t>•</a:t>
            </a:r>
            <a:r>
              <a:rPr lang="en" sz="1100" dirty="0">
                <a:solidFill>
                  <a:srgbClr val="385623"/>
                </a:solidFill>
                <a:latin typeface="Impact"/>
                <a:ea typeface="Impact"/>
                <a:cs typeface="Impact"/>
                <a:sym typeface="Impact"/>
              </a:rPr>
              <a:t>A 60 years old women present to the doctor with swelling  deep, aching pain in her joints exacerbated by use, and limited range of movement.</a:t>
            </a:r>
          </a:p>
          <a:p>
            <a:pPr lvl="0" rtl="0">
              <a:lnSpc>
                <a:spcPct val="90000"/>
              </a:lnSpc>
              <a:spcBef>
                <a:spcPts val="1000"/>
              </a:spcBef>
              <a:spcAft>
                <a:spcPts val="0"/>
              </a:spcAft>
              <a:buClr>
                <a:schemeClr val="dk1"/>
              </a:buClr>
              <a:buSzPct val="100000"/>
              <a:buFont typeface="Arial"/>
              <a:buNone/>
            </a:pPr>
            <a:r>
              <a:rPr lang="en" sz="1100" dirty="0">
                <a:latin typeface="Impact"/>
                <a:ea typeface="Impact"/>
                <a:cs typeface="Impact"/>
                <a:sym typeface="Impact"/>
              </a:rPr>
              <a:t>• </a:t>
            </a:r>
            <a:r>
              <a:rPr lang="en" sz="1100" b="1" i="1" dirty="0">
                <a:latin typeface="Impact"/>
                <a:ea typeface="Impact"/>
                <a:cs typeface="Impact"/>
                <a:sym typeface="Impact"/>
              </a:rPr>
              <a:t>What the first thing you think about </a:t>
            </a:r>
            <a:r>
              <a:rPr lang="en" sz="1100" b="1" dirty="0">
                <a:latin typeface="Impact"/>
                <a:ea typeface="Impact"/>
                <a:cs typeface="Impact"/>
                <a:sym typeface="Impact"/>
              </a:rPr>
              <a:t>?</a:t>
            </a:r>
          </a:p>
          <a:p>
            <a:pPr lvl="0" rtl="0">
              <a:lnSpc>
                <a:spcPct val="90000"/>
              </a:lnSpc>
              <a:spcBef>
                <a:spcPts val="10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•Osteoarthritis</a:t>
            </a:r>
            <a:r>
              <a:rPr lang="en" sz="1100" dirty="0">
                <a:latin typeface="Impact"/>
                <a:ea typeface="Impact"/>
                <a:cs typeface="Impact"/>
                <a:sym typeface="Impact"/>
              </a:rPr>
              <a:t>.</a:t>
            </a:r>
          </a:p>
          <a:p>
            <a:pPr lvl="0" rtl="0">
              <a:lnSpc>
                <a:spcPct val="90000"/>
              </a:lnSpc>
              <a:spcBef>
                <a:spcPts val="1000"/>
              </a:spcBef>
              <a:spcAft>
                <a:spcPts val="0"/>
              </a:spcAft>
              <a:buClr>
                <a:schemeClr val="dk1"/>
              </a:buClr>
              <a:buSzPct val="100000"/>
              <a:buFont typeface="Arial"/>
              <a:buNone/>
            </a:pPr>
            <a:r>
              <a:rPr lang="en" sz="1100" dirty="0">
                <a:latin typeface="Impact"/>
                <a:ea typeface="Impact"/>
                <a:cs typeface="Impact"/>
                <a:sym typeface="Impact"/>
              </a:rPr>
              <a:t>•</a:t>
            </a:r>
            <a:r>
              <a:rPr lang="en" sz="1100" b="1" i="1" dirty="0">
                <a:solidFill>
                  <a:srgbClr val="404040"/>
                </a:solidFill>
                <a:latin typeface="Impact"/>
                <a:ea typeface="Impact"/>
                <a:cs typeface="Impact"/>
                <a:sym typeface="Impact"/>
              </a:rPr>
              <a:t>What other clinical presentation this women may has?</a:t>
            </a:r>
          </a:p>
          <a:p>
            <a:pPr lvl="0" rtl="0">
              <a:lnSpc>
                <a:spcPct val="90000"/>
              </a:lnSpc>
              <a:spcBef>
                <a:spcPts val="10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 </a:t>
            </a:r>
            <a:r>
              <a:rPr lang="en" sz="1100" dirty="0" err="1">
                <a:solidFill>
                  <a:srgbClr val="134F5C"/>
                </a:solidFill>
                <a:latin typeface="Impact"/>
                <a:ea typeface="Impact"/>
                <a:cs typeface="Impact"/>
                <a:sym typeface="Impact"/>
              </a:rPr>
              <a:t>Heberden</a:t>
            </a:r>
            <a:r>
              <a:rPr lang="en" sz="1100" dirty="0">
                <a:solidFill>
                  <a:srgbClr val="134F5C"/>
                </a:solidFill>
                <a:latin typeface="Impact"/>
                <a:ea typeface="Impact"/>
                <a:cs typeface="Impact"/>
                <a:sym typeface="Impact"/>
              </a:rPr>
              <a:t> nodes.</a:t>
            </a:r>
          </a:p>
          <a:p>
            <a:pPr lvl="0" rtl="0">
              <a:lnSpc>
                <a:spcPct val="90000"/>
              </a:lnSpc>
              <a:spcBef>
                <a:spcPts val="1000"/>
              </a:spcBef>
              <a:spcAft>
                <a:spcPts val="0"/>
              </a:spcAft>
              <a:buClr>
                <a:schemeClr val="dk1"/>
              </a:buClr>
              <a:buSzPct val="100000"/>
              <a:buFont typeface="Arial"/>
              <a:buNone/>
            </a:pPr>
            <a:r>
              <a:rPr lang="en" sz="1100" dirty="0">
                <a:latin typeface="Impact"/>
                <a:ea typeface="Impact"/>
                <a:cs typeface="Impact"/>
                <a:sym typeface="Impact"/>
              </a:rPr>
              <a:t>•</a:t>
            </a:r>
            <a:r>
              <a:rPr lang="en" sz="1100" b="1" i="1" dirty="0">
                <a:solidFill>
                  <a:srgbClr val="404040"/>
                </a:solidFill>
                <a:latin typeface="Impact"/>
                <a:ea typeface="Impact"/>
                <a:cs typeface="Impact"/>
                <a:sym typeface="Impact"/>
              </a:rPr>
              <a:t>If you look to it under the microscope, what you might see?</a:t>
            </a:r>
          </a:p>
          <a:p>
            <a:pPr lvl="0" rtl="0">
              <a:lnSpc>
                <a:spcPct val="90000"/>
              </a:lnSpc>
              <a:spcBef>
                <a:spcPts val="10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•Small cysts develop in the bone and osteophytes</a:t>
            </a:r>
          </a:p>
          <a:p>
            <a:pPr lvl="0" rtl="0">
              <a:lnSpc>
                <a:spcPct val="90000"/>
              </a:lnSpc>
              <a:spcBef>
                <a:spcPts val="1000"/>
              </a:spcBef>
              <a:spcAft>
                <a:spcPts val="0"/>
              </a:spcAft>
              <a:buClr>
                <a:schemeClr val="dk1"/>
              </a:buClr>
              <a:buSzPct val="100000"/>
              <a:buFont typeface="Arial"/>
              <a:buNone/>
            </a:pPr>
            <a:r>
              <a:rPr lang="en" sz="1100" dirty="0">
                <a:latin typeface="Impact"/>
                <a:ea typeface="Impact"/>
                <a:cs typeface="Impact"/>
                <a:sym typeface="Impact"/>
              </a:rPr>
              <a:t>•</a:t>
            </a:r>
            <a:r>
              <a:rPr lang="en" sz="1100" b="1" i="1" dirty="0">
                <a:solidFill>
                  <a:srgbClr val="404040"/>
                </a:solidFill>
                <a:latin typeface="Impact"/>
                <a:ea typeface="Impact"/>
                <a:cs typeface="Impact"/>
                <a:sym typeface="Impact"/>
              </a:rPr>
              <a:t>What are the common affected joints?</a:t>
            </a:r>
          </a:p>
          <a:p>
            <a:pPr lvl="0" rtl="0">
              <a:lnSpc>
                <a:spcPct val="90000"/>
              </a:lnSpc>
              <a:spcBef>
                <a:spcPts val="10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•osteoarthritis affects joints that are constantly exposed to wear and tear.</a:t>
            </a:r>
          </a:p>
          <a:p>
            <a:pPr lvl="0" rtl="0">
              <a:lnSpc>
                <a:spcPct val="90000"/>
              </a:lnSpc>
              <a:spcBef>
                <a:spcPts val="10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the fingers in typists the knee in professional footballers</a:t>
            </a:r>
          </a:p>
          <a:p>
            <a:pPr lvl="0" rtl="0">
              <a:lnSpc>
                <a:spcPct val="90000"/>
              </a:lnSpc>
              <a:spcBef>
                <a:spcPts val="1000"/>
              </a:spcBef>
              <a:spcAft>
                <a:spcPts val="0"/>
              </a:spcAft>
              <a:buClr>
                <a:schemeClr val="dk1"/>
              </a:buClr>
              <a:buSzPct val="100000"/>
              <a:buFont typeface="Arial"/>
              <a:buNone/>
            </a:pPr>
            <a:r>
              <a:rPr lang="en" sz="1100" dirty="0">
                <a:latin typeface="Impact"/>
                <a:ea typeface="Impact"/>
                <a:cs typeface="Impact"/>
                <a:sym typeface="Impact"/>
              </a:rPr>
              <a:t>•</a:t>
            </a:r>
            <a:r>
              <a:rPr lang="en" sz="1100" b="1" i="1" dirty="0">
                <a:solidFill>
                  <a:srgbClr val="404040"/>
                </a:solidFill>
                <a:latin typeface="Impact"/>
                <a:ea typeface="Impact"/>
                <a:cs typeface="Impact"/>
                <a:sym typeface="Impact"/>
              </a:rPr>
              <a:t>What might might be the cause</a:t>
            </a:r>
            <a:r>
              <a:rPr lang="en" sz="1100" dirty="0">
                <a:solidFill>
                  <a:srgbClr val="404040"/>
                </a:solidFill>
                <a:latin typeface="Impact"/>
                <a:ea typeface="Impact"/>
                <a:cs typeface="Impact"/>
                <a:sym typeface="Impact"/>
              </a:rPr>
              <a:t>?</a:t>
            </a:r>
          </a:p>
          <a:p>
            <a:pPr lvl="0" rtl="0">
              <a:lnSpc>
                <a:spcPct val="90000"/>
              </a:lnSpc>
              <a:spcBef>
                <a:spcPts val="3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1. aging</a:t>
            </a:r>
          </a:p>
          <a:p>
            <a:pPr lvl="0" rtl="0">
              <a:lnSpc>
                <a:spcPct val="90000"/>
              </a:lnSpc>
              <a:spcBef>
                <a:spcPts val="300"/>
              </a:spcBef>
              <a:spcAft>
                <a:spcPts val="0"/>
              </a:spcAft>
              <a:buClr>
                <a:schemeClr val="dk1"/>
              </a:buClr>
              <a:buSzPct val="100000"/>
              <a:buFont typeface="Arial"/>
              <a:buNone/>
            </a:pPr>
            <a:r>
              <a:rPr lang="en" sz="1100" dirty="0">
                <a:solidFill>
                  <a:srgbClr val="134F5C"/>
                </a:solidFill>
                <a:latin typeface="Impact"/>
                <a:ea typeface="Impact"/>
                <a:cs typeface="Impact"/>
                <a:sym typeface="Impact"/>
              </a:rPr>
              <a:t>2. abnormal load on joints</a:t>
            </a:r>
          </a:p>
          <a:p>
            <a:pPr lvl="0">
              <a:spcBef>
                <a:spcPts val="0"/>
              </a:spcBef>
              <a:buNone/>
            </a:pPr>
            <a:endParaRPr sz="1100" dirty="0">
              <a:latin typeface="Impact"/>
              <a:ea typeface="Impact"/>
              <a:cs typeface="Impact"/>
              <a:sym typeface="Impact"/>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46" name="Shape 246"/>
          <p:cNvSpPr txBox="1">
            <a:spLocks noGrp="1"/>
          </p:cNvSpPr>
          <p:nvPr>
            <p:ph type="body" idx="1"/>
          </p:nvPr>
        </p:nvSpPr>
        <p:spPr>
          <a:xfrm>
            <a:off x="311700" y="1225225"/>
            <a:ext cx="8520599" cy="37841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b="1">
                <a:solidFill>
                  <a:srgbClr val="385623"/>
                </a:solidFill>
                <a:latin typeface="Impact"/>
                <a:ea typeface="Impact"/>
                <a:cs typeface="Impact"/>
                <a:sym typeface="Impact"/>
              </a:rPr>
              <a:t>What are the articulations of the femur?</a:t>
            </a:r>
          </a:p>
          <a:p>
            <a:pPr lvl="0" rtl="0">
              <a:spcBef>
                <a:spcPts val="0"/>
              </a:spcBef>
              <a:buClr>
                <a:schemeClr val="dk1"/>
              </a:buClr>
              <a:buSzPct val="78571"/>
              <a:buFont typeface="Arial"/>
              <a:buNone/>
            </a:pPr>
            <a:r>
              <a:rPr lang="en" sz="1400" b="1">
                <a:solidFill>
                  <a:srgbClr val="002060"/>
                </a:solidFill>
                <a:latin typeface="Impact"/>
                <a:ea typeface="Impact"/>
                <a:cs typeface="Impact"/>
                <a:sym typeface="Impact"/>
              </a:rPr>
              <a:t>1. Articulates with the acetabulum of the hipbone to form the hip joint.</a:t>
            </a:r>
          </a:p>
          <a:p>
            <a:pPr lvl="0" rtl="0">
              <a:spcBef>
                <a:spcPts val="0"/>
              </a:spcBef>
              <a:buClr>
                <a:schemeClr val="dk1"/>
              </a:buClr>
              <a:buSzPct val="78571"/>
              <a:buFont typeface="Arial"/>
              <a:buNone/>
            </a:pPr>
            <a:r>
              <a:rPr lang="en" sz="1400" b="1">
                <a:solidFill>
                  <a:srgbClr val="002060"/>
                </a:solidFill>
                <a:latin typeface="Impact"/>
                <a:ea typeface="Impact"/>
                <a:cs typeface="Impact"/>
                <a:sym typeface="Impact"/>
              </a:rPr>
              <a:t>2. Articulates with the tibia and patella to form the knee joint.</a:t>
            </a:r>
          </a:p>
          <a:p>
            <a:pPr lvl="0" rtl="0">
              <a:spcBef>
                <a:spcPts val="0"/>
              </a:spcBef>
              <a:buNone/>
            </a:pPr>
            <a:r>
              <a:rPr lang="en" b="1">
                <a:solidFill>
                  <a:srgbClr val="385623"/>
                </a:solidFill>
                <a:latin typeface="Impact"/>
                <a:ea typeface="Impact"/>
                <a:cs typeface="Impact"/>
                <a:sym typeface="Impact"/>
              </a:rPr>
              <a:t>How can you tell the position of the femur (Right, Left)? </a:t>
            </a:r>
            <a:r>
              <a:rPr lang="en" sz="1400" b="1">
                <a:solidFill>
                  <a:srgbClr val="002060"/>
                </a:solidFill>
                <a:latin typeface="Impact"/>
                <a:ea typeface="Impact"/>
                <a:cs typeface="Impact"/>
                <a:sym typeface="Impact"/>
              </a:rPr>
              <a:t>The head is directed upward and medially and the shaft is smooth and convex anteriorly and rough and concave posteriorly.</a:t>
            </a:r>
          </a:p>
          <a:p>
            <a:pPr lvl="0" rtl="0">
              <a:spcBef>
                <a:spcPts val="0"/>
              </a:spcBef>
              <a:buNone/>
            </a:pPr>
            <a:r>
              <a:rPr lang="en" b="1">
                <a:solidFill>
                  <a:srgbClr val="385623"/>
                </a:solidFill>
                <a:latin typeface="Impact"/>
                <a:ea typeface="Impact"/>
                <a:cs typeface="Impact"/>
                <a:sym typeface="Impact"/>
              </a:rPr>
              <a:t>How can you tell the position of the tibia (Right, Left)? </a:t>
            </a:r>
            <a:r>
              <a:rPr lang="en" sz="1400" b="1">
                <a:solidFill>
                  <a:srgbClr val="002060"/>
                </a:solidFill>
                <a:latin typeface="Impact"/>
                <a:ea typeface="Impact"/>
                <a:cs typeface="Impact"/>
                <a:sym typeface="Impact"/>
              </a:rPr>
              <a:t>Upper end is larger than lower end. Medial malleolus is directed downward and medially and shaft has sharp anterior border.</a:t>
            </a:r>
          </a:p>
          <a:p>
            <a:pPr lvl="0" rtl="0">
              <a:spcBef>
                <a:spcPts val="0"/>
              </a:spcBef>
              <a:buNone/>
            </a:pPr>
            <a:endParaRPr sz="1400" b="1">
              <a:solidFill>
                <a:srgbClr val="002060"/>
              </a:solidFill>
              <a:latin typeface="Impact"/>
              <a:ea typeface="Impact"/>
              <a:cs typeface="Impact"/>
              <a:sym typeface="Impact"/>
            </a:endParaRPr>
          </a:p>
          <a:p>
            <a:pPr lvl="0" rtl="0">
              <a:spcBef>
                <a:spcPts val="0"/>
              </a:spcBef>
              <a:buClr>
                <a:schemeClr val="dk1"/>
              </a:buClr>
              <a:buSzPct val="61111"/>
              <a:buFont typeface="Arial"/>
              <a:buNone/>
            </a:pPr>
            <a:endParaRPr b="1">
              <a:solidFill>
                <a:srgbClr val="385623"/>
              </a:solidFill>
              <a:latin typeface="Impact"/>
              <a:ea typeface="Impact"/>
              <a:cs typeface="Impact"/>
              <a:sym typeface="Impact"/>
            </a:endParaRPr>
          </a:p>
          <a:p>
            <a:pPr lvl="0">
              <a:spcBef>
                <a:spcPts val="0"/>
              </a:spcBef>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52" name="Shape 252"/>
          <p:cNvSpPr txBox="1">
            <a:spLocks noGrp="1"/>
          </p:cNvSpPr>
          <p:nvPr>
            <p:ph type="body" idx="1"/>
          </p:nvPr>
        </p:nvSpPr>
        <p:spPr>
          <a:xfrm>
            <a:off x="311700" y="1225225"/>
            <a:ext cx="8520599" cy="3732299"/>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are the subcutaneous parts of bones in the lower limb?</a:t>
            </a:r>
          </a:p>
          <a:p>
            <a:pPr lvl="0" rtl="0">
              <a:spcBef>
                <a:spcPts val="0"/>
              </a:spcBef>
              <a:buNone/>
            </a:pPr>
            <a:r>
              <a:rPr lang="en" b="1">
                <a:solidFill>
                  <a:srgbClr val="002060"/>
                </a:solidFill>
                <a:latin typeface="Impact"/>
                <a:ea typeface="Impact"/>
                <a:cs typeface="Impact"/>
                <a:sym typeface="Impact"/>
              </a:rPr>
              <a:t>Patella, anterior border of the tibia, tibial tuberosity, medial malleolus of the tibia and lateral malleolus of the fibula.</a:t>
            </a:r>
          </a:p>
          <a:p>
            <a:pPr lvl="0" rtl="0">
              <a:spcBef>
                <a:spcPts val="0"/>
              </a:spcBef>
              <a:buNone/>
            </a:pPr>
            <a:r>
              <a:rPr lang="en" b="1">
                <a:solidFill>
                  <a:srgbClr val="385623"/>
                </a:solidFill>
                <a:latin typeface="Impact"/>
                <a:ea typeface="Impact"/>
                <a:cs typeface="Impact"/>
                <a:sym typeface="Impact"/>
              </a:rPr>
              <a:t>Name the tarsal bones, and identify which one is the largest.</a:t>
            </a:r>
          </a:p>
          <a:p>
            <a:pPr lvl="0" rtl="0">
              <a:spcBef>
                <a:spcPts val="0"/>
              </a:spcBef>
              <a:buNone/>
            </a:pPr>
            <a:r>
              <a:rPr lang="en" b="1">
                <a:solidFill>
                  <a:srgbClr val="002060"/>
                </a:solidFill>
                <a:latin typeface="Impact"/>
                <a:ea typeface="Impact"/>
                <a:cs typeface="Impact"/>
                <a:sym typeface="Impact"/>
              </a:rPr>
              <a:t>Calcaneum (largest bone of the foot), talus, navicular, cuboid and three cuneiform.</a:t>
            </a: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58" name="Shape 258"/>
          <p:cNvSpPr txBox="1">
            <a:spLocks noGrp="1"/>
          </p:cNvSpPr>
          <p:nvPr>
            <p:ph type="body" idx="1"/>
          </p:nvPr>
        </p:nvSpPr>
        <p:spPr>
          <a:xfrm>
            <a:off x="135350" y="1225225"/>
            <a:ext cx="8696999" cy="37659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which joint that allows you to say “yes” and the name of the vertebrae involved?</a:t>
            </a:r>
            <a:r>
              <a:rPr lang="en" sz="700">
                <a:solidFill>
                  <a:srgbClr val="FF0000"/>
                </a:solidFill>
                <a:latin typeface="Impact"/>
                <a:ea typeface="Impact"/>
                <a:cs typeface="Impact"/>
                <a:sym typeface="Impact"/>
              </a:rPr>
              <a:t>  </a:t>
            </a:r>
            <a:r>
              <a:rPr lang="en" b="1">
                <a:solidFill>
                  <a:srgbClr val="002060"/>
                </a:solidFill>
                <a:latin typeface="Impact"/>
                <a:ea typeface="Impact"/>
                <a:cs typeface="Impact"/>
                <a:sym typeface="Impact"/>
              </a:rPr>
              <a:t>(Atlanto-Occipital) and the name of the vertebrae (Atlas).</a:t>
            </a:r>
          </a:p>
          <a:p>
            <a:pPr lvl="0" rtl="0">
              <a:spcBef>
                <a:spcPts val="0"/>
              </a:spcBef>
              <a:buNone/>
            </a:pPr>
            <a:r>
              <a:rPr lang="en" b="1">
                <a:solidFill>
                  <a:srgbClr val="385623"/>
                </a:solidFill>
                <a:latin typeface="Impact"/>
                <a:ea typeface="Impact"/>
                <a:cs typeface="Impact"/>
                <a:sym typeface="Impact"/>
              </a:rPr>
              <a:t>which joint that allows you to say “no” and the name of the vertebrae involved? </a:t>
            </a:r>
            <a:r>
              <a:rPr lang="en" b="1">
                <a:solidFill>
                  <a:srgbClr val="002060"/>
                </a:solidFill>
                <a:latin typeface="Impact"/>
                <a:ea typeface="Impact"/>
                <a:cs typeface="Impact"/>
                <a:sym typeface="Impact"/>
              </a:rPr>
              <a:t>(Atlanto-Axial) and the name of the vertebrae (atlas and axial)</a:t>
            </a:r>
          </a:p>
          <a:p>
            <a:pPr lvl="0" rtl="0">
              <a:spcBef>
                <a:spcPts val="0"/>
              </a:spcBef>
              <a:buNone/>
            </a:pPr>
            <a:r>
              <a:rPr lang="en" b="1">
                <a:solidFill>
                  <a:srgbClr val="385623"/>
                </a:solidFill>
                <a:latin typeface="Impact"/>
                <a:ea typeface="Impact"/>
                <a:cs typeface="Impact"/>
                <a:sym typeface="Impact"/>
              </a:rPr>
              <a:t>Movements in the Atlanto-Occipital joint?</a:t>
            </a:r>
          </a:p>
          <a:p>
            <a:pPr lvl="0" rtl="0">
              <a:spcBef>
                <a:spcPts val="0"/>
              </a:spcBef>
              <a:buNone/>
            </a:pPr>
            <a:r>
              <a:rPr lang="en" sz="700">
                <a:solidFill>
                  <a:srgbClr val="FF0000"/>
                </a:solidFill>
                <a:latin typeface="Impact"/>
                <a:ea typeface="Impact"/>
                <a:cs typeface="Impact"/>
                <a:sym typeface="Impact"/>
              </a:rPr>
              <a:t>  </a:t>
            </a:r>
            <a:r>
              <a:rPr lang="en" b="1">
                <a:solidFill>
                  <a:srgbClr val="002060"/>
                </a:solidFill>
                <a:latin typeface="Impact"/>
                <a:ea typeface="Impact"/>
                <a:cs typeface="Impact"/>
                <a:sym typeface="Impact"/>
              </a:rPr>
              <a:t>Flexion, Extension, and Lateral flexion</a:t>
            </a:r>
          </a:p>
          <a:p>
            <a:pPr lvl="0" rtl="0">
              <a:spcBef>
                <a:spcPts val="0"/>
              </a:spcBef>
              <a:buNone/>
            </a:pPr>
            <a:endParaRPr b="1">
              <a:solidFill>
                <a:srgbClr val="385623"/>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64" name="Shape 264"/>
          <p:cNvSpPr txBox="1">
            <a:spLocks noGrp="1"/>
          </p:cNvSpPr>
          <p:nvPr>
            <p:ph type="body" idx="1"/>
          </p:nvPr>
        </p:nvSpPr>
        <p:spPr>
          <a:xfrm>
            <a:off x="113700" y="1242150"/>
            <a:ext cx="8916599" cy="37659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the patient is complaining from a back pain, and the X Ray results show forward displacement of a lumbar vertebra. </a:t>
            </a:r>
          </a:p>
          <a:p>
            <a:pPr lvl="0" rtl="0">
              <a:spcBef>
                <a:spcPts val="0"/>
              </a:spcBef>
              <a:buNone/>
            </a:pPr>
            <a:r>
              <a:rPr lang="en" b="1">
                <a:solidFill>
                  <a:srgbClr val="385623"/>
                </a:solidFill>
                <a:latin typeface="Impact"/>
                <a:ea typeface="Impact"/>
                <a:cs typeface="Impact"/>
                <a:sym typeface="Impact"/>
              </a:rPr>
              <a:t>Name the condition of the case, and where it most commonly occurs in the lumbar vertebral bodies?</a:t>
            </a:r>
            <a:r>
              <a:rPr lang="en" b="1">
                <a:solidFill>
                  <a:srgbClr val="002060"/>
                </a:solidFill>
                <a:latin typeface="Impact"/>
                <a:ea typeface="Impact"/>
                <a:cs typeface="Impact"/>
                <a:sym typeface="Impact"/>
              </a:rPr>
              <a:t>Spondylolisthesis, and it occurs most commonly in L5 vertebrae</a:t>
            </a:r>
          </a:p>
          <a:p>
            <a:pPr lvl="0" rtl="0">
              <a:spcBef>
                <a:spcPts val="0"/>
              </a:spcBef>
              <a:buNone/>
            </a:pPr>
            <a:r>
              <a:rPr lang="en" b="1">
                <a:solidFill>
                  <a:srgbClr val="385623"/>
                </a:solidFill>
                <a:latin typeface="Impact"/>
                <a:ea typeface="Impact"/>
                <a:cs typeface="Impact"/>
                <a:sym typeface="Impact"/>
              </a:rPr>
              <a:t>Name the largest movable vertebrae in our body and 2 things you know about it? </a:t>
            </a:r>
            <a:r>
              <a:rPr lang="en" b="1">
                <a:solidFill>
                  <a:srgbClr val="002060"/>
                </a:solidFill>
                <a:latin typeface="Impact"/>
                <a:ea typeface="Impact"/>
                <a:cs typeface="Impact"/>
                <a:sym typeface="Impact"/>
              </a:rPr>
              <a:t>Vertebra L5, It has a massive body and thick transverse processes.</a:t>
            </a:r>
          </a:p>
          <a:p>
            <a:pPr lvl="0" rtl="0">
              <a:spcBef>
                <a:spcPts val="0"/>
              </a:spcBef>
              <a:buNone/>
            </a:pPr>
            <a:r>
              <a:rPr lang="en" b="1">
                <a:solidFill>
                  <a:srgbClr val="385623"/>
                </a:solidFill>
                <a:latin typeface="Impact"/>
                <a:ea typeface="Impact"/>
                <a:cs typeface="Impact"/>
                <a:sym typeface="Impact"/>
              </a:rPr>
              <a:t>Name the 3 Abnormal Curvatures of spine? </a:t>
            </a:r>
            <a:r>
              <a:rPr lang="en" b="1">
                <a:solidFill>
                  <a:srgbClr val="002060"/>
                </a:solidFill>
                <a:latin typeface="Impact"/>
                <a:ea typeface="Impact"/>
                <a:cs typeface="Impact"/>
                <a:sym typeface="Impact"/>
              </a:rPr>
              <a:t>Thoracic curvatures (Kyphosis) ,  Lumbar curvature (Lordosis) , Lateral curvature of spine. (Scoliosis).</a:t>
            </a: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385623"/>
              </a:solidFill>
              <a:latin typeface="Impact"/>
              <a:ea typeface="Impact"/>
              <a:cs typeface="Impact"/>
              <a:sym typeface="Impact"/>
            </a:endParaRP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270" name="Shape 270"/>
          <p:cNvSpPr txBox="1">
            <a:spLocks noGrp="1"/>
          </p:cNvSpPr>
          <p:nvPr>
            <p:ph type="body" idx="1"/>
          </p:nvPr>
        </p:nvSpPr>
        <p:spPr>
          <a:xfrm>
            <a:off x="88675" y="1210450"/>
            <a:ext cx="8971499" cy="3770400"/>
          </a:xfrm>
          <a:prstGeom prst="rect">
            <a:avLst/>
          </a:prstGeom>
        </p:spPr>
        <p:txBody>
          <a:bodyPr lIns="91425" tIns="91425" rIns="91425" bIns="91425" anchor="t" anchorCtr="0">
            <a:noAutofit/>
          </a:bodyPr>
          <a:lstStyle/>
          <a:p>
            <a:pPr lvl="0" rtl="0">
              <a:spcBef>
                <a:spcPts val="0"/>
              </a:spcBef>
              <a:buNone/>
            </a:pPr>
            <a:r>
              <a:rPr lang="en" b="1">
                <a:latin typeface="Impact"/>
                <a:ea typeface="Impact"/>
                <a:cs typeface="Impact"/>
                <a:sym typeface="Impact"/>
              </a:rPr>
              <a:t>A patient is admitted to the ER because he suffered a car accident. the patient seems to be complaining about a severe pain around his hip. the doctor immediately orders   an emergency X-ray  test and the result shows fractures in the pelvis. </a:t>
            </a:r>
          </a:p>
          <a:p>
            <a:pPr lvl="0" rtl="0">
              <a:spcBef>
                <a:spcPts val="0"/>
              </a:spcBef>
              <a:buNone/>
            </a:pPr>
            <a:r>
              <a:rPr lang="en" b="1">
                <a:solidFill>
                  <a:srgbClr val="385623"/>
                </a:solidFill>
                <a:latin typeface="Impact"/>
                <a:ea typeface="Impact"/>
                <a:cs typeface="Impact"/>
                <a:sym typeface="Impact"/>
              </a:rPr>
              <a:t>Mention parts of the pelvis that are easily fractured. </a:t>
            </a:r>
            <a:r>
              <a:rPr lang="en" sz="1100">
                <a:latin typeface="Impact"/>
                <a:ea typeface="Impact"/>
                <a:cs typeface="Impact"/>
                <a:sym typeface="Impact"/>
              </a:rPr>
              <a:t>  </a:t>
            </a:r>
            <a:r>
              <a:rPr lang="en" b="1">
                <a:solidFill>
                  <a:srgbClr val="002060"/>
                </a:solidFill>
                <a:latin typeface="Impact"/>
                <a:ea typeface="Impact"/>
                <a:cs typeface="Impact"/>
                <a:sym typeface="Impact"/>
              </a:rPr>
              <a:t>1-Pubic ram  2-Acetabula  3-Region of sacroiliac joint  4-Alae of the ilium. </a:t>
            </a:r>
          </a:p>
          <a:p>
            <a:pPr lvl="0" rtl="0">
              <a:spcBef>
                <a:spcPts val="0"/>
              </a:spcBef>
              <a:buClr>
                <a:schemeClr val="dk1"/>
              </a:buClr>
              <a:buSzPct val="61111"/>
              <a:buFont typeface="Arial"/>
              <a:buNone/>
            </a:pPr>
            <a:r>
              <a:rPr lang="en" b="1">
                <a:solidFill>
                  <a:srgbClr val="385623"/>
                </a:solidFill>
                <a:latin typeface="Impact"/>
                <a:ea typeface="Impact"/>
                <a:cs typeface="Impact"/>
                <a:sym typeface="Impact"/>
              </a:rPr>
              <a:t>Difference between the male and female in the general structure of pelvis ?</a:t>
            </a:r>
          </a:p>
          <a:p>
            <a:pPr lvl="0" rtl="0">
              <a:spcBef>
                <a:spcPts val="0"/>
              </a:spcBef>
              <a:buClr>
                <a:schemeClr val="dk1"/>
              </a:buClr>
              <a:buSzPct val="61111"/>
              <a:buFont typeface="Arial"/>
              <a:buNone/>
            </a:pPr>
            <a:r>
              <a:rPr lang="en">
                <a:solidFill>
                  <a:srgbClr val="FF0000"/>
                </a:solidFill>
                <a:latin typeface="Impact"/>
                <a:ea typeface="Impact"/>
                <a:cs typeface="Impact"/>
                <a:sym typeface="Impact"/>
              </a:rPr>
              <a:t> </a:t>
            </a:r>
            <a:r>
              <a:rPr lang="en" b="1">
                <a:solidFill>
                  <a:srgbClr val="002060"/>
                </a:solidFill>
                <a:latin typeface="Impact"/>
                <a:ea typeface="Impact"/>
                <a:cs typeface="Impact"/>
                <a:sym typeface="Impact"/>
              </a:rPr>
              <a:t>Male : Thick &amp; heavy  Female : Thin, smaller &amp; lighter</a:t>
            </a:r>
            <a:r>
              <a:rPr lang="en">
                <a:latin typeface="Impact"/>
                <a:ea typeface="Impact"/>
                <a:cs typeface="Impact"/>
                <a:sym typeface="Impact"/>
              </a:rPr>
              <a:t> </a:t>
            </a:r>
          </a:p>
          <a:p>
            <a:pPr lvl="0" rtl="0">
              <a:spcBef>
                <a:spcPts val="0"/>
              </a:spcBef>
              <a:buNone/>
            </a:pPr>
            <a:endParaRPr b="1">
              <a:solidFill>
                <a:srgbClr val="002060"/>
              </a:solidFill>
              <a:latin typeface="Impact"/>
              <a:ea typeface="Impact"/>
              <a:cs typeface="Impact"/>
              <a:sym typeface="Impact"/>
            </a:endParaRPr>
          </a:p>
          <a:p>
            <a:pPr marL="457200" lvl="0" indent="-228600" rtl="0">
              <a:spcBef>
                <a:spcPts val="0"/>
              </a:spcBef>
              <a:spcAft>
                <a:spcPts val="0"/>
              </a:spcAft>
              <a:buSzPct val="100000"/>
              <a:buFont typeface="Impact"/>
              <a:buNone/>
            </a:pPr>
            <a:r>
              <a:rPr lang="en" sz="1100">
                <a:latin typeface="Impact"/>
                <a:ea typeface="Impact"/>
                <a:cs typeface="Impact"/>
                <a:sym typeface="Impact"/>
              </a:rPr>
              <a:t>							</a:t>
            </a:r>
          </a:p>
          <a:p>
            <a:pPr lvl="0" rtl="0">
              <a:spcBef>
                <a:spcPts val="0"/>
              </a:spcBef>
              <a:spcAft>
                <a:spcPts val="0"/>
              </a:spcAft>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r>
              <a:rPr lang="en">
                <a:solidFill>
                  <a:srgbClr val="002060"/>
                </a:solidFill>
              </a:rPr>
              <a:t> </a:t>
            </a:r>
          </a:p>
        </p:txBody>
      </p:sp>
      <p:sp>
        <p:nvSpPr>
          <p:cNvPr id="276" name="Shape 276"/>
          <p:cNvSpPr txBox="1">
            <a:spLocks noGrp="1"/>
          </p:cNvSpPr>
          <p:nvPr>
            <p:ph type="body" idx="1"/>
          </p:nvPr>
        </p:nvSpPr>
        <p:spPr>
          <a:xfrm>
            <a:off x="59125" y="1225225"/>
            <a:ext cx="9001200" cy="3755699"/>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 Mention the </a:t>
            </a:r>
            <a:r>
              <a:rPr lang="en" b="1" i="1">
                <a:solidFill>
                  <a:srgbClr val="385623"/>
                </a:solidFill>
                <a:latin typeface="Impact"/>
                <a:ea typeface="Impact"/>
                <a:cs typeface="Impact"/>
                <a:sym typeface="Impact"/>
              </a:rPr>
              <a:t>Types of Obstetrical Female Pelvis, and mention some general features about each type. </a:t>
            </a:r>
          </a:p>
          <a:p>
            <a:pPr lvl="0" rtl="0">
              <a:spcBef>
                <a:spcPts val="0"/>
              </a:spcBef>
              <a:buNone/>
            </a:pPr>
            <a:r>
              <a:rPr lang="en" b="1">
                <a:solidFill>
                  <a:srgbClr val="002060"/>
                </a:solidFill>
                <a:latin typeface="Impact"/>
                <a:ea typeface="Impact"/>
                <a:cs typeface="Impact"/>
                <a:sym typeface="Impact"/>
              </a:rPr>
              <a:t>Gynaecoid: it is the typical female type </a:t>
            </a:r>
          </a:p>
          <a:p>
            <a:pPr lvl="0" rtl="0">
              <a:spcBef>
                <a:spcPts val="0"/>
              </a:spcBef>
              <a:buNone/>
            </a:pPr>
            <a:r>
              <a:rPr lang="en" b="1">
                <a:solidFill>
                  <a:srgbClr val="002060"/>
                </a:solidFill>
                <a:latin typeface="Impact"/>
                <a:ea typeface="Impact"/>
                <a:cs typeface="Impact"/>
                <a:sym typeface="Impact"/>
              </a:rPr>
              <a:t>Anthropoid; long narrow and oval shaped. </a:t>
            </a:r>
          </a:p>
          <a:p>
            <a:pPr lvl="0" rtl="0">
              <a:spcBef>
                <a:spcPts val="0"/>
              </a:spcBef>
              <a:buNone/>
            </a:pPr>
            <a:r>
              <a:rPr lang="en" b="1">
                <a:solidFill>
                  <a:srgbClr val="002060"/>
                </a:solidFill>
                <a:latin typeface="Impact"/>
                <a:ea typeface="Impact"/>
                <a:cs typeface="Impact"/>
                <a:sym typeface="Impact"/>
              </a:rPr>
              <a:t>Android : it is funnel shaped with contracted outlet.(it causes hazards to normal vaginal delivery)</a:t>
            </a:r>
          </a:p>
          <a:p>
            <a:pPr lvl="0" rtl="0">
              <a:spcBef>
                <a:spcPts val="0"/>
              </a:spcBef>
              <a:buNone/>
            </a:pPr>
            <a:r>
              <a:rPr lang="en" b="1">
                <a:solidFill>
                  <a:srgbClr val="002060"/>
                </a:solidFill>
                <a:latin typeface="Impact"/>
                <a:ea typeface="Impact"/>
                <a:cs typeface="Impact"/>
                <a:sym typeface="Impact"/>
              </a:rPr>
              <a:t>Platypelloi ; wide,flattened at the brim, with forward promontory.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endParaRPr sz="2600">
              <a:latin typeface="Impact"/>
              <a:ea typeface="Impact"/>
              <a:cs typeface="Impact"/>
              <a:sym typeface="Impact"/>
            </a:endParaRP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None/>
            </a:pPr>
            <a:r>
              <a:rPr lang="en" sz="1100">
                <a:latin typeface="Impact"/>
                <a:ea typeface="Impact"/>
                <a:cs typeface="Impact"/>
                <a:sym typeface="Impact"/>
              </a:rPr>
              <a:t>		</a:t>
            </a: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None/>
            </a:pPr>
            <a:endParaRPr b="1" i="1">
              <a:solidFill>
                <a:srgbClr val="385623"/>
              </a:solidFill>
              <a:latin typeface="Impact"/>
              <a:ea typeface="Impact"/>
              <a:cs typeface="Impact"/>
              <a:sym typeface="Impact"/>
            </a:endParaRP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rtl="0">
              <a:spcBef>
                <a:spcPts val="0"/>
              </a:spcBef>
              <a:buClr>
                <a:schemeClr val="dk1"/>
              </a:buClr>
              <a:buSzPct val="100000"/>
              <a:buFont typeface="Arial"/>
              <a:buNone/>
            </a:pPr>
            <a:r>
              <a:rPr lang="en" sz="1100">
                <a:latin typeface="Impact"/>
                <a:ea typeface="Impact"/>
                <a:cs typeface="Impact"/>
                <a:sym typeface="Impact"/>
              </a:rPr>
              <a:t>		</a:t>
            </a: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a:solidFill>
                  <a:srgbClr val="002060"/>
                </a:solidFill>
                <a:latin typeface="Arial"/>
                <a:ea typeface="Arial"/>
                <a:cs typeface="Arial"/>
                <a:sym typeface="Arial"/>
              </a:rPr>
              <a:t>Anatomy</a:t>
            </a:r>
            <a:r>
              <a:rPr lang="en"/>
              <a:t> </a:t>
            </a:r>
          </a:p>
        </p:txBody>
      </p:sp>
      <p:sp>
        <p:nvSpPr>
          <p:cNvPr id="282" name="Shape 282"/>
          <p:cNvSpPr txBox="1">
            <a:spLocks noGrp="1"/>
          </p:cNvSpPr>
          <p:nvPr>
            <p:ph type="body" idx="1"/>
          </p:nvPr>
        </p:nvSpPr>
        <p:spPr>
          <a:xfrm>
            <a:off x="709450" y="1202125"/>
            <a:ext cx="8122800" cy="3377099"/>
          </a:xfrm>
          <a:prstGeom prst="rect">
            <a:avLst/>
          </a:prstGeom>
        </p:spPr>
        <p:txBody>
          <a:bodyPr lIns="91425" tIns="91425" rIns="91425" bIns="91425" anchor="t" anchorCtr="0">
            <a:noAutofit/>
          </a:bodyPr>
          <a:lstStyle/>
          <a:p>
            <a:pPr marL="0" lvl="0" indent="-69850" rtl="0">
              <a:spcBef>
                <a:spcPts val="0"/>
              </a:spcBef>
              <a:spcAft>
                <a:spcPts val="1000"/>
              </a:spcAft>
              <a:buClr>
                <a:schemeClr val="dk1"/>
              </a:buClr>
              <a:buSzPct val="68750"/>
              <a:buFont typeface="Arial"/>
              <a:buNone/>
            </a:pPr>
            <a:r>
              <a:rPr lang="en" sz="1600">
                <a:solidFill>
                  <a:srgbClr val="385623"/>
                </a:solidFill>
                <a:latin typeface="Arial"/>
                <a:ea typeface="Arial"/>
                <a:cs typeface="Arial"/>
                <a:sym typeface="Arial"/>
              </a:rPr>
              <a:t>Patient A is a woman, 54 years of age, who has been employed for 17 years in the manufacturing industry. She has missed little work and continues to perform her regular duties, which include spending many hours each day at an assembly station. Patient A also spends time each day at her home computer. The patient presents to her physician's office with chronic pain, tingling, and numbness in her right hand and wrist as well as pain, tingling, and numbness in her neck and shoulders. Patient A indicates that she is unable to take anti-inflammatory medication due to a peptic ulcer and that she has had no success alleviating symptoms with other medications. She also reports a history of hypertension and recent-onset arthritis.</a:t>
            </a:r>
          </a:p>
          <a:p>
            <a:pPr marL="0" lvl="0" indent="-69850" rtl="0">
              <a:spcBef>
                <a:spcPts val="0"/>
              </a:spcBef>
              <a:spcAft>
                <a:spcPts val="1000"/>
              </a:spcAft>
              <a:buClr>
                <a:schemeClr val="dk1"/>
              </a:buClr>
              <a:buSzPct val="68750"/>
              <a:buFont typeface="Arial"/>
              <a:buNone/>
            </a:pPr>
            <a:r>
              <a:rPr lang="en" sz="1600">
                <a:solidFill>
                  <a:srgbClr val="385623"/>
                </a:solidFill>
                <a:latin typeface="Arial"/>
                <a:ea typeface="Arial"/>
                <a:cs typeface="Arial"/>
                <a:sym typeface="Arial"/>
              </a:rPr>
              <a:t>What is the most likely diagnosis ?</a:t>
            </a:r>
          </a:p>
          <a:p>
            <a:pPr marL="0" lvl="0" indent="0" rtl="0">
              <a:spcBef>
                <a:spcPts val="0"/>
              </a:spcBef>
              <a:spcAft>
                <a:spcPts val="1000"/>
              </a:spcAft>
              <a:buNone/>
            </a:pPr>
            <a:r>
              <a:rPr lang="en" sz="1600">
                <a:solidFill>
                  <a:srgbClr val="002060"/>
                </a:solidFill>
                <a:latin typeface="Arial"/>
                <a:ea typeface="Arial"/>
                <a:cs typeface="Arial"/>
                <a:sym typeface="Arial"/>
              </a:rPr>
              <a:t>Carpal tunnel syndrome .</a:t>
            </a:r>
          </a:p>
          <a:p>
            <a:pPr marL="0" lvl="0" indent="-69850" rtl="0">
              <a:spcBef>
                <a:spcPts val="0"/>
              </a:spcBef>
              <a:spcAft>
                <a:spcPts val="1000"/>
              </a:spcAft>
              <a:buClr>
                <a:schemeClr val="dk1"/>
              </a:buClr>
              <a:buSzPct val="110000"/>
              <a:buFont typeface="Arial"/>
              <a:buNone/>
            </a:pPr>
            <a:endParaRPr sz="1000">
              <a:solidFill>
                <a:srgbClr val="002060"/>
              </a:solidFill>
              <a:latin typeface="Arial"/>
              <a:ea typeface="Arial"/>
              <a:cs typeface="Arial"/>
              <a:sym typeface="Arial"/>
            </a:endParaRPr>
          </a:p>
          <a:p>
            <a:pPr marL="0" lvl="0" indent="-69850" rtl="0">
              <a:spcBef>
                <a:spcPts val="0"/>
              </a:spcBef>
              <a:spcAft>
                <a:spcPts val="1000"/>
              </a:spcAft>
              <a:buClr>
                <a:schemeClr val="dk1"/>
              </a:buClr>
              <a:buSzPct val="100000"/>
              <a:buFont typeface="Arial"/>
              <a:buNone/>
            </a:pPr>
            <a:endParaRPr sz="1100">
              <a:latin typeface="Arial"/>
              <a:ea typeface="Arial"/>
              <a:cs typeface="Arial"/>
              <a:sym typeface="Arial"/>
            </a:endParaRPr>
          </a:p>
          <a:p>
            <a:pPr lvl="0">
              <a:spcBef>
                <a:spcPts val="0"/>
              </a:spcBef>
              <a:buNone/>
            </a:pPr>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a:solidFill>
                  <a:srgbClr val="002060"/>
                </a:solidFill>
                <a:latin typeface="Arial"/>
                <a:ea typeface="Arial"/>
                <a:cs typeface="Arial"/>
                <a:sym typeface="Arial"/>
              </a:rPr>
              <a:t>Anatomy </a:t>
            </a:r>
          </a:p>
        </p:txBody>
      </p:sp>
      <p:sp>
        <p:nvSpPr>
          <p:cNvPr id="288" name="Shape 288"/>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0" lvl="0" indent="-69850" algn="ctr" rtl="0">
              <a:spcBef>
                <a:spcPts val="0"/>
              </a:spcBef>
              <a:spcAft>
                <a:spcPts val="1000"/>
              </a:spcAft>
              <a:buClr>
                <a:schemeClr val="dk1"/>
              </a:buClr>
              <a:buSzPct val="68750"/>
              <a:buFont typeface="Arial"/>
              <a:buNone/>
            </a:pPr>
            <a:r>
              <a:rPr lang="en" sz="1600">
                <a:solidFill>
                  <a:srgbClr val="385623"/>
                </a:solidFill>
                <a:latin typeface="Impact"/>
                <a:ea typeface="Impact"/>
                <a:cs typeface="Impact"/>
                <a:sym typeface="Impact"/>
              </a:rPr>
              <a:t>What is the cause of carpal tunnel syndrome ?</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Compression of the median nerve within the carpal tunnel .</a:t>
            </a:r>
          </a:p>
          <a:p>
            <a:pPr marL="0" lvl="0" indent="-69850" algn="ctr" rtl="0">
              <a:spcBef>
                <a:spcPts val="0"/>
              </a:spcBef>
              <a:spcAft>
                <a:spcPts val="1000"/>
              </a:spcAft>
              <a:buClr>
                <a:schemeClr val="dk1"/>
              </a:buClr>
              <a:buSzPct val="68750"/>
              <a:buFont typeface="Arial"/>
              <a:buNone/>
            </a:pPr>
            <a:r>
              <a:rPr lang="en" sz="1600">
                <a:solidFill>
                  <a:srgbClr val="385623"/>
                </a:solidFill>
                <a:latin typeface="Impact"/>
                <a:ea typeface="Impact"/>
                <a:cs typeface="Impact"/>
                <a:sym typeface="Impact"/>
              </a:rPr>
              <a:t>What are the manifestation of carpal tunnel syndrome ?</a:t>
            </a:r>
          </a:p>
          <a:p>
            <a:pPr marL="0" lvl="0" indent="-69850" algn="ctr" rtl="0">
              <a:spcBef>
                <a:spcPts val="0"/>
              </a:spcBef>
              <a:spcAft>
                <a:spcPts val="1000"/>
              </a:spcAft>
              <a:buClr>
                <a:schemeClr val="dk1"/>
              </a:buClr>
              <a:buSzPct val="68750"/>
              <a:buFont typeface="Arial"/>
              <a:buNone/>
            </a:pPr>
            <a:r>
              <a:rPr lang="en" sz="1600">
                <a:latin typeface="Impact"/>
                <a:ea typeface="Impact"/>
                <a:cs typeface="Impact"/>
                <a:sym typeface="Impact"/>
              </a:rPr>
              <a:t> </a:t>
            </a:r>
            <a:r>
              <a:rPr lang="en" sz="1600">
                <a:solidFill>
                  <a:srgbClr val="002060"/>
                </a:solidFill>
                <a:latin typeface="Impact"/>
                <a:ea typeface="Impact"/>
                <a:cs typeface="Impact"/>
                <a:sym typeface="Impact"/>
              </a:rPr>
              <a:t>Burning pain (pins and needles ) in the lateral three and half fingers.</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No Weakness or atrophy of the thenar muscles (Ape Hand).</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Inability to Oppose the thumbparesthesia over the thenar eminence .</a:t>
            </a:r>
          </a:p>
          <a:p>
            <a:pPr marL="0" lvl="0" indent="-69850" algn="ctr" rtl="0">
              <a:spcBef>
                <a:spcPts val="0"/>
              </a:spcBef>
              <a:spcAft>
                <a:spcPts val="1000"/>
              </a:spcAft>
              <a:buClr>
                <a:schemeClr val="dk1"/>
              </a:buClr>
              <a:buSzPct val="68750"/>
              <a:buFont typeface="Arial"/>
              <a:buNone/>
            </a:pPr>
            <a:r>
              <a:rPr lang="en" sz="1600">
                <a:solidFill>
                  <a:srgbClr val="385623"/>
                </a:solidFill>
                <a:latin typeface="Impact"/>
                <a:ea typeface="Impact"/>
                <a:cs typeface="Impact"/>
                <a:sym typeface="Impact"/>
              </a:rPr>
              <a:t>What is the action of </a:t>
            </a:r>
            <a:r>
              <a:rPr lang="en" sz="1600" b="1">
                <a:solidFill>
                  <a:srgbClr val="385623"/>
                </a:solidFill>
                <a:latin typeface="Impact"/>
                <a:ea typeface="Impact"/>
                <a:cs typeface="Impact"/>
                <a:sym typeface="Impact"/>
              </a:rPr>
              <a:t>Palmar Interossei ?</a:t>
            </a:r>
          </a:p>
          <a:p>
            <a:pPr lvl="0" algn="ctr" rtl="0">
              <a:spcBef>
                <a:spcPts val="0"/>
              </a:spcBef>
              <a:spcAft>
                <a:spcPts val="0"/>
              </a:spcAft>
              <a:buClr>
                <a:schemeClr val="dk1"/>
              </a:buClr>
              <a:buSzPct val="68750"/>
              <a:buFont typeface="Arial"/>
              <a:buNone/>
            </a:pPr>
            <a:r>
              <a:rPr lang="en" sz="1600" b="1">
                <a:solidFill>
                  <a:srgbClr val="002060"/>
                </a:solidFill>
                <a:latin typeface="Impact"/>
                <a:ea typeface="Impact"/>
                <a:cs typeface="Impact"/>
                <a:sym typeface="Impact"/>
              </a:rPr>
              <a:t>Adduction of  fingers toward center of the 3</a:t>
            </a:r>
            <a:r>
              <a:rPr lang="en" sz="1600" b="1" baseline="30000">
                <a:solidFill>
                  <a:srgbClr val="002060"/>
                </a:solidFill>
                <a:latin typeface="Impact"/>
                <a:ea typeface="Impact"/>
                <a:cs typeface="Impact"/>
                <a:sym typeface="Impact"/>
              </a:rPr>
              <a:t>rd</a:t>
            </a:r>
            <a:r>
              <a:rPr lang="en" sz="1600" b="1">
                <a:solidFill>
                  <a:srgbClr val="002060"/>
                </a:solidFill>
                <a:latin typeface="Impact"/>
                <a:ea typeface="Impact"/>
                <a:cs typeface="Impact"/>
                <a:sym typeface="Impact"/>
              </a:rPr>
              <a:t> one</a:t>
            </a:r>
            <a:r>
              <a:rPr lang="en" b="1">
                <a:latin typeface="Impact"/>
                <a:ea typeface="Impact"/>
                <a:cs typeface="Impact"/>
                <a:sym typeface="Impact"/>
              </a:rPr>
              <a:t>.</a:t>
            </a:r>
          </a:p>
          <a:p>
            <a:pPr lvl="0" algn="ctr">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a:solidFill>
                  <a:srgbClr val="002060"/>
                </a:solidFill>
                <a:latin typeface="Arial"/>
                <a:ea typeface="Arial"/>
                <a:cs typeface="Arial"/>
                <a:sym typeface="Arial"/>
              </a:rPr>
              <a:t>Anatomy </a:t>
            </a:r>
          </a:p>
        </p:txBody>
      </p:sp>
      <p:sp>
        <p:nvSpPr>
          <p:cNvPr id="294" name="Shape 294"/>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0" lvl="0" indent="-69850" algn="ctr" rtl="0">
              <a:spcBef>
                <a:spcPts val="0"/>
              </a:spcBef>
              <a:spcAft>
                <a:spcPts val="1000"/>
              </a:spcAft>
              <a:buClr>
                <a:schemeClr val="dk1"/>
              </a:buClr>
              <a:buSzPct val="68750"/>
              <a:buFont typeface="Arial"/>
              <a:buNone/>
            </a:pPr>
            <a:r>
              <a:rPr lang="en" sz="1600">
                <a:solidFill>
                  <a:srgbClr val="385623"/>
                </a:solidFill>
                <a:latin typeface="Impact"/>
                <a:ea typeface="Impact"/>
                <a:cs typeface="Impact"/>
                <a:sym typeface="Impact"/>
              </a:rPr>
              <a:t>Enumerate the structure passing deep to flexor retinaculum of the hand .</a:t>
            </a:r>
          </a:p>
          <a:p>
            <a:pPr marL="0" lvl="0" indent="-69850" algn="ctr" rtl="0">
              <a:spcBef>
                <a:spcPts val="0"/>
              </a:spcBef>
              <a:spcAft>
                <a:spcPts val="1000"/>
              </a:spcAft>
              <a:buClr>
                <a:schemeClr val="dk1"/>
              </a:buClr>
              <a:buSzPct val="68750"/>
              <a:buFont typeface="Arial"/>
              <a:buNone/>
            </a:pPr>
            <a:r>
              <a:rPr lang="en" sz="1600">
                <a:latin typeface="Impact"/>
                <a:ea typeface="Impact"/>
                <a:cs typeface="Impact"/>
                <a:sym typeface="Impact"/>
              </a:rPr>
              <a:t> </a:t>
            </a:r>
            <a:r>
              <a:rPr lang="en" sz="1600">
                <a:solidFill>
                  <a:srgbClr val="002060"/>
                </a:solidFill>
                <a:latin typeface="Impact"/>
                <a:ea typeface="Impact"/>
                <a:cs typeface="Impact"/>
                <a:sym typeface="Impact"/>
              </a:rPr>
              <a:t>Tendon of Flexor carpi ulnaris.</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Ulnar nerve.</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Ulnar artery.</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Palmar cutaneous branch of ulnar nerve.</a:t>
            </a:r>
          </a:p>
          <a:p>
            <a:pPr marL="0" lvl="0" indent="-69850" algn="ctr" rtl="0">
              <a:spcBef>
                <a:spcPts val="0"/>
              </a:spcBef>
              <a:spcAft>
                <a:spcPts val="1000"/>
              </a:spcAft>
              <a:buClr>
                <a:schemeClr val="dk1"/>
              </a:buClr>
              <a:buSzPct val="68750"/>
              <a:buFont typeface="Arial"/>
              <a:buNone/>
            </a:pPr>
            <a:r>
              <a:rPr lang="en" sz="1600">
                <a:solidFill>
                  <a:srgbClr val="002060"/>
                </a:solidFill>
                <a:latin typeface="Impact"/>
                <a:ea typeface="Impact"/>
                <a:cs typeface="Impact"/>
                <a:sym typeface="Impact"/>
              </a:rPr>
              <a:t>Palmaris longus tendon.</a:t>
            </a:r>
          </a:p>
          <a:p>
            <a:pPr lvl="0" algn="ctr">
              <a:spcBef>
                <a:spcPts val="0"/>
              </a:spcBef>
              <a:buNone/>
            </a:pPr>
            <a:r>
              <a:rPr lang="en" sz="1600">
                <a:solidFill>
                  <a:srgbClr val="002060"/>
                </a:solidFill>
                <a:latin typeface="Impact"/>
                <a:ea typeface="Impact"/>
                <a:cs typeface="Impact"/>
                <a:sym typeface="Impact"/>
              </a:rPr>
              <a:t>Palmar cutaneous branch of median nerve</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300" name="Shape 300"/>
          <p:cNvSpPr txBox="1">
            <a:spLocks noGrp="1"/>
          </p:cNvSpPr>
          <p:nvPr>
            <p:ph type="body" idx="1"/>
          </p:nvPr>
        </p:nvSpPr>
        <p:spPr>
          <a:xfrm>
            <a:off x="152275" y="1225225"/>
            <a:ext cx="8832000" cy="37830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CASE: A patient had severe car accident and the trauma was around the back, and when he recovered the patient noticed that he could not abduct his right arm more than 90 degrees. </a:t>
            </a:r>
          </a:p>
          <a:p>
            <a:pPr lvl="0" rtl="0">
              <a:spcBef>
                <a:spcPts val="0"/>
              </a:spcBef>
              <a:buNone/>
            </a:pPr>
            <a:r>
              <a:rPr lang="en" b="1">
                <a:solidFill>
                  <a:srgbClr val="385623"/>
                </a:solidFill>
                <a:latin typeface="Impact"/>
                <a:ea typeface="Impact"/>
                <a:cs typeface="Impact"/>
                <a:sym typeface="Impact"/>
              </a:rPr>
              <a:t>Mention the muscle responsible for that movement. </a:t>
            </a:r>
            <a:r>
              <a:rPr lang="en" b="1">
                <a:solidFill>
                  <a:srgbClr val="002060"/>
                </a:solidFill>
                <a:latin typeface="Impact"/>
                <a:ea typeface="Impact"/>
                <a:cs typeface="Impact"/>
                <a:sym typeface="Impact"/>
              </a:rPr>
              <a:t>TRAPEZIUS</a:t>
            </a:r>
          </a:p>
          <a:p>
            <a:pPr lvl="0" rtl="0">
              <a:spcBef>
                <a:spcPts val="0"/>
              </a:spcBef>
              <a:buNone/>
            </a:pPr>
            <a:r>
              <a:rPr lang="en" b="1">
                <a:solidFill>
                  <a:srgbClr val="385623"/>
                </a:solidFill>
                <a:latin typeface="Impact"/>
                <a:ea typeface="Impact"/>
                <a:cs typeface="Impact"/>
                <a:sym typeface="Impact"/>
              </a:rPr>
              <a:t>Which nerve is probably damaged in the back region? </a:t>
            </a:r>
            <a:r>
              <a:rPr lang="en" b="1">
                <a:solidFill>
                  <a:srgbClr val="002060"/>
                </a:solidFill>
                <a:latin typeface="Impact"/>
                <a:ea typeface="Impact"/>
                <a:cs typeface="Impact"/>
                <a:sym typeface="Impact"/>
              </a:rPr>
              <a:t>Accessory nerve</a:t>
            </a:r>
          </a:p>
          <a:p>
            <a:pPr lvl="0" rtl="0">
              <a:spcBef>
                <a:spcPts val="0"/>
              </a:spcBef>
              <a:buNone/>
            </a:pPr>
            <a:r>
              <a:rPr lang="en" b="1">
                <a:solidFill>
                  <a:srgbClr val="385623"/>
                </a:solidFill>
                <a:latin typeface="Impact"/>
                <a:ea typeface="Impact"/>
                <a:cs typeface="Impact"/>
                <a:sym typeface="Impact"/>
              </a:rPr>
              <a:t>Mention the origin and insertion of the muscle mentioned in the case. </a:t>
            </a:r>
          </a:p>
          <a:p>
            <a:pPr lvl="0" rtl="0">
              <a:spcBef>
                <a:spcPts val="0"/>
              </a:spcBef>
              <a:buNone/>
            </a:pPr>
            <a:r>
              <a:rPr lang="en" b="1">
                <a:solidFill>
                  <a:srgbClr val="385623"/>
                </a:solidFill>
                <a:latin typeface="Impact"/>
                <a:ea typeface="Impact"/>
                <a:cs typeface="Impact"/>
                <a:sym typeface="Impact"/>
              </a:rPr>
              <a:t> </a:t>
            </a:r>
            <a:r>
              <a:rPr lang="en" b="1">
                <a:solidFill>
                  <a:srgbClr val="002060"/>
                </a:solidFill>
                <a:latin typeface="Impact"/>
                <a:ea typeface="Impact"/>
                <a:cs typeface="Impact"/>
                <a:sym typeface="Impact"/>
              </a:rPr>
              <a:t>origin: Spines of cervical &amp; thoracic vertebrae  </a:t>
            </a:r>
          </a:p>
          <a:p>
            <a:pPr lvl="0">
              <a:spcBef>
                <a:spcPts val="0"/>
              </a:spcBef>
              <a:buNone/>
            </a:pPr>
            <a:r>
              <a:rPr lang="en" b="1">
                <a:solidFill>
                  <a:srgbClr val="002060"/>
                </a:solidFill>
                <a:latin typeface="Impact"/>
                <a:ea typeface="Impact"/>
                <a:cs typeface="Impact"/>
                <a:sym typeface="Impact"/>
              </a:rPr>
              <a:t> insertion:lateral 1/3 of clavicle + acromion &amp; spine of scapula.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675025"/>
            <a:ext cx="8520599" cy="831299"/>
          </a:xfrm>
          <a:prstGeom prst="rect">
            <a:avLst/>
          </a:prstGeom>
        </p:spPr>
        <p:txBody>
          <a:bodyPr lIns="91425" tIns="91425" rIns="91425" bIns="91425" anchor="b" anchorCtr="0">
            <a:noAutofit/>
          </a:bodyPr>
          <a:lstStyle/>
          <a:p>
            <a:pPr lvl="0" algn="ctr" rtl="0">
              <a:spcBef>
                <a:spcPts val="0"/>
              </a:spcBef>
              <a:buClr>
                <a:schemeClr val="dk1"/>
              </a:buClr>
              <a:buSzPct val="25000"/>
              <a:buFont typeface="Arial"/>
              <a:buNone/>
            </a:pPr>
            <a:r>
              <a:rPr lang="en" sz="5000" b="1">
                <a:solidFill>
                  <a:srgbClr val="002060"/>
                </a:solidFill>
                <a:latin typeface="Impact"/>
                <a:ea typeface="Impact"/>
                <a:cs typeface="Impact"/>
                <a:sym typeface="Impact"/>
              </a:rPr>
              <a:t>Pathology</a:t>
            </a:r>
          </a:p>
          <a:p>
            <a:pPr lvl="0">
              <a:spcBef>
                <a:spcPts val="0"/>
              </a:spcBef>
              <a:buNone/>
            </a:pPr>
            <a:endParaRPr/>
          </a:p>
        </p:txBody>
      </p:sp>
      <p:sp>
        <p:nvSpPr>
          <p:cNvPr id="84" name="Shape 84"/>
          <p:cNvSpPr txBox="1">
            <a:spLocks noGrp="1"/>
          </p:cNvSpPr>
          <p:nvPr>
            <p:ph type="body" idx="1"/>
          </p:nvPr>
        </p:nvSpPr>
        <p:spPr>
          <a:xfrm>
            <a:off x="180325" y="743500"/>
            <a:ext cx="8520599" cy="3354000"/>
          </a:xfrm>
          <a:prstGeom prst="rect">
            <a:avLst/>
          </a:prstGeom>
        </p:spPr>
        <p:txBody>
          <a:bodyPr lIns="91425" tIns="91425" rIns="91425" bIns="91425" anchor="t" anchorCtr="0">
            <a:noAutofit/>
          </a:bodyPr>
          <a:lstStyle/>
          <a:p>
            <a:pPr lvl="0" rtl="0">
              <a:lnSpc>
                <a:spcPct val="90000"/>
              </a:lnSpc>
              <a:spcBef>
                <a:spcPts val="1000"/>
              </a:spcBef>
              <a:spcAft>
                <a:spcPts val="0"/>
              </a:spcAft>
              <a:buClr>
                <a:schemeClr val="dk1"/>
              </a:buClr>
              <a:buSzPct val="91666"/>
              <a:buFont typeface="Arial"/>
              <a:buNone/>
            </a:pPr>
            <a:r>
              <a:rPr lang="en" sz="1200">
                <a:solidFill>
                  <a:srgbClr val="385623"/>
                </a:solidFill>
                <a:latin typeface="Impact"/>
                <a:ea typeface="Impact"/>
                <a:cs typeface="Impact"/>
                <a:sym typeface="Impact"/>
              </a:rPr>
              <a:t>A 29 years old female present in the clinic with fever malaise and red , swollen painful joints . The doctor asked her to do an x-ray and blood test and serum antibodies</a:t>
            </a:r>
          </a:p>
          <a:p>
            <a:pPr lvl="0" rtl="0">
              <a:lnSpc>
                <a:spcPct val="90000"/>
              </a:lnSpc>
              <a:spcBef>
                <a:spcPts val="1000"/>
              </a:spcBef>
              <a:spcAft>
                <a:spcPts val="0"/>
              </a:spcAft>
              <a:buClr>
                <a:schemeClr val="dk1"/>
              </a:buClr>
              <a:buSzPct val="91666"/>
              <a:buFont typeface="Arial"/>
              <a:buNone/>
            </a:pPr>
            <a:r>
              <a:rPr lang="en" sz="1200" b="1" i="1">
                <a:latin typeface="Impact"/>
                <a:ea typeface="Impact"/>
                <a:cs typeface="Impact"/>
                <a:sym typeface="Impact"/>
              </a:rPr>
              <a:t>What is the first thing you think of?</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Rheumatoid arthritis</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what will the xray show?</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joint effusions, juxta-articular osteopenia, erosions .</a:t>
            </a:r>
          </a:p>
          <a:p>
            <a:pPr lvl="0" rtl="0">
              <a:lnSpc>
                <a:spcPct val="90000"/>
              </a:lnSpc>
              <a:spcBef>
                <a:spcPts val="1000"/>
              </a:spcBef>
              <a:spcAft>
                <a:spcPts val="0"/>
              </a:spcAft>
              <a:buClr>
                <a:schemeClr val="dk1"/>
              </a:buClr>
              <a:buSzPct val="100000"/>
              <a:buFont typeface="Arial"/>
              <a:buNone/>
            </a:pPr>
            <a:r>
              <a:rPr lang="en" sz="1100" b="1" i="1">
                <a:solidFill>
                  <a:srgbClr val="404040"/>
                </a:solidFill>
                <a:latin typeface="Impact"/>
                <a:ea typeface="Impact"/>
                <a:cs typeface="Impact"/>
                <a:sym typeface="Impact"/>
              </a:rPr>
              <a:t>The blood test, </a:t>
            </a:r>
            <a:r>
              <a:rPr lang="en" sz="1100" b="1" i="1">
                <a:latin typeface="Impact"/>
                <a:ea typeface="Impact"/>
                <a:cs typeface="Impact"/>
                <a:sym typeface="Impact"/>
              </a:rPr>
              <a:t>serum antibodies</a:t>
            </a:r>
            <a:r>
              <a:rPr lang="en" sz="1100">
                <a:solidFill>
                  <a:srgbClr val="404040"/>
                </a:solidFill>
                <a:latin typeface="Impact"/>
                <a:ea typeface="Impact"/>
                <a:cs typeface="Impact"/>
                <a:sym typeface="Impact"/>
              </a:rPr>
              <a:t>?</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We will find high lycocytes level, and in the serum we will find Rheumatoid factor and Anti-CCP.</a:t>
            </a:r>
          </a:p>
          <a:p>
            <a:pPr lvl="0" rtl="0">
              <a:lnSpc>
                <a:spcPct val="90000"/>
              </a:lnSpc>
              <a:spcBef>
                <a:spcPts val="1000"/>
              </a:spcBef>
              <a:spcAft>
                <a:spcPts val="0"/>
              </a:spcAft>
              <a:buClr>
                <a:schemeClr val="dk1"/>
              </a:buClr>
              <a:buSzPct val="100000"/>
              <a:buFont typeface="Arial"/>
              <a:buNone/>
            </a:pPr>
            <a:r>
              <a:rPr lang="en" sz="1100" b="1" i="1">
                <a:solidFill>
                  <a:srgbClr val="3B3838"/>
                </a:solidFill>
                <a:latin typeface="Impact"/>
                <a:ea typeface="Impact"/>
                <a:cs typeface="Impact"/>
                <a:sym typeface="Impact"/>
              </a:rPr>
              <a:t>What will you see under the microscope?</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Pannus :formed by proliferating synovial-lining cells admixed with inflammatory cells, granulation tissue, and fibrous connective tissue.</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What is the prognosis of this disease ?</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Bad prognosis . It Reduces life expectancy by 3-7 years death due to amyloidosis, vasculitis, GI bleeds from NSAIDs, infections from steroids.</a:t>
            </a:r>
          </a:p>
          <a:p>
            <a:pPr lvl="0" rtl="0">
              <a:lnSpc>
                <a:spcPct val="90000"/>
              </a:lnSpc>
              <a:spcBef>
                <a:spcPts val="1000"/>
              </a:spcBef>
              <a:spcAft>
                <a:spcPts val="0"/>
              </a:spcAft>
              <a:buClr>
                <a:schemeClr val="dk1"/>
              </a:buClr>
              <a:buSzPct val="100000"/>
              <a:buFont typeface="Arial"/>
              <a:buNone/>
            </a:pPr>
            <a:r>
              <a:rPr lang="en" sz="1100" b="1" i="1">
                <a:solidFill>
                  <a:srgbClr val="134F5C"/>
                </a:solidFill>
                <a:latin typeface="Impact"/>
                <a:ea typeface="Impact"/>
                <a:cs typeface="Impact"/>
                <a:sym typeface="Impact"/>
              </a:rPr>
              <a:t>Is rheumatoid arhtritis affected by the sex?</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it is more in female than male</a:t>
            </a:r>
          </a:p>
          <a:p>
            <a:pPr lvl="0">
              <a:spcBef>
                <a:spcPts val="0"/>
              </a:spcBef>
              <a:buNone/>
            </a:pPr>
            <a:endParaRPr sz="1100">
              <a:latin typeface="Impact"/>
              <a:ea typeface="Impact"/>
              <a:cs typeface="Impact"/>
              <a:sym typeface="Impact"/>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306" name="Shape 306"/>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List </a:t>
            </a:r>
            <a:r>
              <a:rPr lang="en" b="1" i="1">
                <a:solidFill>
                  <a:srgbClr val="385623"/>
                </a:solidFill>
                <a:latin typeface="Impact"/>
                <a:ea typeface="Impact"/>
                <a:cs typeface="Impact"/>
                <a:sym typeface="Impact"/>
              </a:rPr>
              <a:t>the </a:t>
            </a:r>
            <a:r>
              <a:rPr lang="en" b="1">
                <a:solidFill>
                  <a:srgbClr val="385623"/>
                </a:solidFill>
                <a:latin typeface="Impact"/>
                <a:ea typeface="Impact"/>
                <a:cs typeface="Impact"/>
                <a:sym typeface="Impact"/>
              </a:rPr>
              <a:t>superficial group of back muscles?</a:t>
            </a:r>
            <a:r>
              <a:rPr lang="en" sz="1100" b="1">
                <a:latin typeface="Impact"/>
                <a:ea typeface="Impact"/>
                <a:cs typeface="Impact"/>
                <a:sym typeface="Impact"/>
              </a:rPr>
              <a:t> </a:t>
            </a:r>
            <a:r>
              <a:rPr lang="en" b="1">
                <a:solidFill>
                  <a:srgbClr val="002060"/>
                </a:solidFill>
                <a:latin typeface="Impact"/>
                <a:ea typeface="Impact"/>
                <a:cs typeface="Impact"/>
                <a:sym typeface="Impact"/>
              </a:rPr>
              <a:t>Trapezius, Levator scapulae, Rhomboid minor, Rhomboid major, Latissimus dorsi.</a:t>
            </a:r>
          </a:p>
          <a:p>
            <a:pPr lvl="0" rtl="0">
              <a:spcBef>
                <a:spcPts val="0"/>
              </a:spcBef>
              <a:buNone/>
            </a:pPr>
            <a:r>
              <a:rPr lang="en" b="1">
                <a:solidFill>
                  <a:srgbClr val="385623"/>
                </a:solidFill>
                <a:latin typeface="Impact"/>
                <a:ea typeface="Impact"/>
                <a:cs typeface="Impact"/>
                <a:sym typeface="Impact"/>
              </a:rPr>
              <a:t>Mention the muscle triangles of the back and one of their clinical uses.</a:t>
            </a:r>
          </a:p>
          <a:p>
            <a:pPr lvl="0" rtl="0">
              <a:spcBef>
                <a:spcPts val="0"/>
              </a:spcBef>
              <a:buNone/>
            </a:pPr>
            <a:r>
              <a:rPr lang="en" b="1">
                <a:solidFill>
                  <a:srgbClr val="002060"/>
                </a:solidFill>
                <a:latin typeface="Impact"/>
                <a:ea typeface="Impact"/>
                <a:cs typeface="Impact"/>
                <a:sym typeface="Impact"/>
              </a:rPr>
              <a:t>1-Auscultatory Triangle: Site  on back where breath sounds are most easily heard with a stethoscope.</a:t>
            </a:r>
          </a:p>
          <a:p>
            <a:pPr marL="0" lvl="0" indent="0" rtl="0">
              <a:spcBef>
                <a:spcPts val="0"/>
              </a:spcBef>
              <a:spcAft>
                <a:spcPts val="0"/>
              </a:spcAft>
              <a:buNone/>
            </a:pPr>
            <a:r>
              <a:rPr lang="en" b="1">
                <a:solidFill>
                  <a:srgbClr val="002060"/>
                </a:solidFill>
                <a:latin typeface="Impact"/>
                <a:ea typeface="Impact"/>
                <a:cs typeface="Impact"/>
                <a:sym typeface="Impact"/>
              </a:rPr>
              <a:t>Lumbar Triangle: for the emergence of pus from the abdominal wall.</a:t>
            </a:r>
          </a:p>
          <a:p>
            <a:pPr lvl="0" rtl="0">
              <a:spcBef>
                <a:spcPts val="0"/>
              </a:spcBef>
              <a:buClr>
                <a:schemeClr val="dk1"/>
              </a:buClr>
              <a:buSzPct val="61111"/>
              <a:buFont typeface="Arial"/>
              <a:buNone/>
            </a:pPr>
            <a:endParaRPr b="1">
              <a:solidFill>
                <a:srgbClr val="385623"/>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312" name="Shape 312"/>
          <p:cNvSpPr txBox="1">
            <a:spLocks noGrp="1"/>
          </p:cNvSpPr>
          <p:nvPr>
            <p:ph type="body" idx="1"/>
          </p:nvPr>
        </p:nvSpPr>
        <p:spPr>
          <a:xfrm>
            <a:off x="88675" y="1225225"/>
            <a:ext cx="8971499" cy="3770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Boundaries of axilla ?</a:t>
            </a:r>
            <a:r>
              <a:rPr lang="en">
                <a:solidFill>
                  <a:srgbClr val="FF0000"/>
                </a:solidFill>
                <a:latin typeface="Impact"/>
                <a:ea typeface="Impact"/>
                <a:cs typeface="Impact"/>
                <a:sym typeface="Impact"/>
              </a:rPr>
              <a:t> </a:t>
            </a:r>
            <a:r>
              <a:rPr lang="en" b="1">
                <a:solidFill>
                  <a:srgbClr val="002060"/>
                </a:solidFill>
                <a:latin typeface="Impact"/>
                <a:ea typeface="Impact"/>
                <a:cs typeface="Impact"/>
                <a:sym typeface="Impact"/>
              </a:rPr>
              <a:t>1-Clavicle anteriorly   2-Upper border of the scapula posteriorly   3-outer border of the first rib medially</a:t>
            </a:r>
          </a:p>
          <a:p>
            <a:pPr lvl="0" rtl="0">
              <a:spcBef>
                <a:spcPts val="0"/>
              </a:spcBef>
              <a:buNone/>
            </a:pPr>
            <a:endParaRPr b="1">
              <a:solidFill>
                <a:srgbClr val="385623"/>
              </a:solidFill>
              <a:latin typeface="Impact"/>
              <a:ea typeface="Impact"/>
              <a:cs typeface="Impact"/>
              <a:sym typeface="Impact"/>
            </a:endParaRPr>
          </a:p>
          <a:p>
            <a:pPr lvl="0" rtl="0">
              <a:spcBef>
                <a:spcPts val="0"/>
              </a:spcBef>
              <a:buNone/>
            </a:pPr>
            <a:r>
              <a:rPr lang="en" b="1">
                <a:solidFill>
                  <a:srgbClr val="385623"/>
                </a:solidFill>
                <a:latin typeface="Impact"/>
                <a:ea typeface="Impact"/>
                <a:cs typeface="Impact"/>
                <a:sym typeface="Impact"/>
              </a:rPr>
              <a:t>What is the brachial plexus? </a:t>
            </a:r>
            <a:r>
              <a:rPr lang="en" b="1">
                <a:solidFill>
                  <a:srgbClr val="002060"/>
                </a:solidFill>
                <a:latin typeface="Impact"/>
                <a:ea typeface="Impact"/>
                <a:cs typeface="Impact"/>
                <a:sym typeface="Impact"/>
              </a:rPr>
              <a:t>Network of nerves that present at the root of the neck to enter the upper limb </a:t>
            </a:r>
          </a:p>
          <a:p>
            <a:pPr lvl="0" rtl="0">
              <a:spcBef>
                <a:spcPts val="0"/>
              </a:spcBef>
              <a:buNone/>
            </a:pPr>
            <a:endParaRPr b="1">
              <a:solidFill>
                <a:srgbClr val="385623"/>
              </a:solidFill>
              <a:latin typeface="Impact"/>
              <a:ea typeface="Impact"/>
              <a:cs typeface="Impact"/>
              <a:sym typeface="Impact"/>
            </a:endParaRPr>
          </a:p>
          <a:p>
            <a:pPr lvl="0" rtl="0">
              <a:spcBef>
                <a:spcPts val="0"/>
              </a:spcBef>
              <a:buNone/>
            </a:pPr>
            <a:r>
              <a:rPr lang="en" b="1">
                <a:solidFill>
                  <a:srgbClr val="385623"/>
                </a:solidFill>
                <a:latin typeface="Impact"/>
                <a:ea typeface="Impact"/>
                <a:cs typeface="Impact"/>
                <a:sym typeface="Impact"/>
              </a:rPr>
              <a:t>Mention the branches of lateral cord ?</a:t>
            </a:r>
            <a:r>
              <a:rPr lang="en">
                <a:solidFill>
                  <a:srgbClr val="FF0000"/>
                </a:solidFill>
                <a:latin typeface="Impact"/>
                <a:ea typeface="Impact"/>
                <a:cs typeface="Impact"/>
                <a:sym typeface="Impact"/>
              </a:rPr>
              <a:t>  </a:t>
            </a:r>
            <a:r>
              <a:rPr lang="en" b="1">
                <a:latin typeface="Impact"/>
                <a:ea typeface="Impact"/>
                <a:cs typeface="Impact"/>
                <a:sym typeface="Impact"/>
              </a:rPr>
              <a:t>1-lateral pectoral nerve  </a:t>
            </a:r>
          </a:p>
          <a:p>
            <a:pPr lvl="0" rtl="0">
              <a:spcBef>
                <a:spcPts val="0"/>
              </a:spcBef>
              <a:buNone/>
            </a:pPr>
            <a:r>
              <a:rPr lang="en" b="1">
                <a:latin typeface="Impact"/>
                <a:ea typeface="Impact"/>
                <a:cs typeface="Impact"/>
                <a:sym typeface="Impact"/>
              </a:rPr>
              <a:t>2- musulocutaneous nerve  3-median nerve (lateral root )</a:t>
            </a:r>
          </a:p>
          <a:p>
            <a:pPr lvl="0" rtl="0">
              <a:spcBef>
                <a:spcPts val="0"/>
              </a:spcBef>
              <a:buNone/>
            </a:pPr>
            <a:r>
              <a:rPr lang="en" b="1">
                <a:solidFill>
                  <a:srgbClr val="385623"/>
                </a:solidFill>
                <a:latin typeface="Impact"/>
                <a:ea typeface="Impact"/>
                <a:cs typeface="Impact"/>
                <a:sym typeface="Impact"/>
              </a:rPr>
              <a:t> </a:t>
            </a:r>
          </a:p>
          <a:p>
            <a:pPr lvl="0" rtl="0">
              <a:spcBef>
                <a:spcPts val="0"/>
              </a:spcBef>
              <a:buNone/>
            </a:pPr>
            <a:endParaRPr b="1">
              <a:solidFill>
                <a:srgbClr val="002060"/>
              </a:solidFill>
              <a:latin typeface="Impact"/>
              <a:ea typeface="Impact"/>
              <a:cs typeface="Impact"/>
              <a:sym typeface="Impact"/>
            </a:endParaRPr>
          </a:p>
          <a:p>
            <a:pPr lvl="0">
              <a:spcBef>
                <a:spcPts val="0"/>
              </a:spcBef>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318" name="Shape 318"/>
          <p:cNvSpPr txBox="1">
            <a:spLocks noGrp="1"/>
          </p:cNvSpPr>
          <p:nvPr>
            <p:ph type="body" idx="1"/>
          </p:nvPr>
        </p:nvSpPr>
        <p:spPr>
          <a:xfrm>
            <a:off x="88675" y="1225225"/>
            <a:ext cx="8986199" cy="37113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Mention the muscle used by climbers, and mention the origin, insertion, and nerve supply. </a:t>
            </a:r>
            <a:r>
              <a:rPr lang="en" b="1">
                <a:solidFill>
                  <a:srgbClr val="002060"/>
                </a:solidFill>
                <a:latin typeface="Impact"/>
                <a:ea typeface="Impact"/>
                <a:cs typeface="Impact"/>
                <a:sym typeface="Impact"/>
              </a:rPr>
              <a:t>pectoralis major muscle </a:t>
            </a:r>
          </a:p>
          <a:p>
            <a:pPr lvl="0" rtl="0">
              <a:spcBef>
                <a:spcPts val="0"/>
              </a:spcBef>
              <a:buNone/>
            </a:pPr>
            <a:r>
              <a:rPr lang="en" b="1">
                <a:solidFill>
                  <a:srgbClr val="002060"/>
                </a:solidFill>
                <a:latin typeface="Impact"/>
                <a:ea typeface="Impact"/>
                <a:cs typeface="Impact"/>
                <a:sym typeface="Impact"/>
              </a:rPr>
              <a:t>origin: 2 heads; 1-clavicular head  2- sternocostal head</a:t>
            </a:r>
          </a:p>
          <a:p>
            <a:pPr lvl="0" rtl="0">
              <a:spcBef>
                <a:spcPts val="0"/>
              </a:spcBef>
              <a:buNone/>
            </a:pPr>
            <a:r>
              <a:rPr lang="en" b="1">
                <a:solidFill>
                  <a:srgbClr val="002060"/>
                </a:solidFill>
                <a:latin typeface="Impact"/>
                <a:ea typeface="Impact"/>
                <a:cs typeface="Impact"/>
                <a:sym typeface="Impact"/>
              </a:rPr>
              <a:t>insertion: Lateral lip of bicipital groove.</a:t>
            </a:r>
          </a:p>
          <a:p>
            <a:pPr lvl="0" rtl="0">
              <a:spcBef>
                <a:spcPts val="0"/>
              </a:spcBef>
              <a:buNone/>
            </a:pPr>
            <a:r>
              <a:rPr lang="en" b="1">
                <a:solidFill>
                  <a:srgbClr val="002060"/>
                </a:solidFill>
                <a:latin typeface="Impact"/>
                <a:ea typeface="Impact"/>
                <a:cs typeface="Impact"/>
                <a:sym typeface="Impact"/>
              </a:rPr>
              <a:t>Nerve supply:  Medial &amp; lateral pectoral nerves.</a:t>
            </a:r>
          </a:p>
          <a:p>
            <a:pPr lvl="0" rtl="0">
              <a:spcBef>
                <a:spcPts val="0"/>
              </a:spcBef>
              <a:buNone/>
            </a:pPr>
            <a:r>
              <a:rPr lang="en" b="1">
                <a:solidFill>
                  <a:srgbClr val="385623"/>
                </a:solidFill>
                <a:latin typeface="Impact"/>
                <a:ea typeface="Impact"/>
                <a:cs typeface="Impact"/>
                <a:sym typeface="Impact"/>
              </a:rPr>
              <a:t>Mention the structures that pierce clavipectoral region? </a:t>
            </a:r>
            <a:r>
              <a:rPr lang="en" b="1">
                <a:solidFill>
                  <a:srgbClr val="002060"/>
                </a:solidFill>
                <a:latin typeface="Impact"/>
                <a:ea typeface="Impact"/>
                <a:cs typeface="Impact"/>
                <a:sym typeface="Impact"/>
              </a:rPr>
              <a:t>1- lateral pectoral nerve 2-thoraco-acromial artery  3-cephalic vein    4-lymph vessels </a:t>
            </a:r>
          </a:p>
          <a:p>
            <a:pPr lvl="0">
              <a:spcBef>
                <a:spcPts val="0"/>
              </a:spcBef>
              <a:buClr>
                <a:schemeClr val="dk1"/>
              </a:buClr>
              <a:buSzPct val="61111"/>
              <a:buFont typeface="Arial"/>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a:t>
            </a:r>
          </a:p>
        </p:txBody>
      </p:sp>
      <p:sp>
        <p:nvSpPr>
          <p:cNvPr id="324" name="Shape 324"/>
          <p:cNvSpPr txBox="1">
            <a:spLocks noGrp="1"/>
          </p:cNvSpPr>
          <p:nvPr>
            <p:ph type="body" idx="1"/>
          </p:nvPr>
        </p:nvSpPr>
        <p:spPr>
          <a:xfrm>
            <a:off x="152275" y="1225225"/>
            <a:ext cx="8814899" cy="3765900"/>
          </a:xfrm>
          <a:prstGeom prst="rect">
            <a:avLst/>
          </a:prstGeom>
        </p:spPr>
        <p:txBody>
          <a:bodyPr lIns="91425" tIns="91425" rIns="91425" bIns="91425" anchor="t" anchorCtr="0">
            <a:noAutofit/>
          </a:bodyPr>
          <a:lstStyle/>
          <a:p>
            <a:pPr lvl="0" rtl="0">
              <a:spcBef>
                <a:spcPts val="0"/>
              </a:spcBef>
              <a:buNone/>
            </a:pPr>
            <a:r>
              <a:rPr lang="en" b="1">
                <a:solidFill>
                  <a:srgbClr val="385622"/>
                </a:solidFill>
                <a:latin typeface="Impact"/>
                <a:ea typeface="Impact"/>
                <a:cs typeface="Impact"/>
                <a:sym typeface="Impact"/>
              </a:rPr>
              <a:t>If an individual fails to abduct his arm between 15-90 degrees, what could be the damaged nerve? and which muscle is affected ? </a:t>
            </a:r>
            <a:r>
              <a:rPr lang="en" b="1">
                <a:solidFill>
                  <a:srgbClr val="002060"/>
                </a:solidFill>
                <a:latin typeface="Impact"/>
                <a:ea typeface="Impact"/>
                <a:cs typeface="Impact"/>
                <a:sym typeface="Impact"/>
              </a:rPr>
              <a:t>Axillary nerve, deltoid muscle </a:t>
            </a:r>
          </a:p>
          <a:p>
            <a:pPr lvl="0" rtl="0">
              <a:spcBef>
                <a:spcPts val="0"/>
              </a:spcBef>
              <a:buNone/>
            </a:pPr>
            <a:r>
              <a:rPr lang="en" b="1">
                <a:solidFill>
                  <a:srgbClr val="385623"/>
                </a:solidFill>
                <a:latin typeface="Impact"/>
                <a:ea typeface="Impact"/>
                <a:cs typeface="Impact"/>
                <a:sym typeface="Impact"/>
              </a:rPr>
              <a:t>If an individual fails to initiate the abduction of his arm, what could be the damaged nerve ? and which muscle is affected ?  </a:t>
            </a:r>
            <a:r>
              <a:rPr lang="en" b="1">
                <a:solidFill>
                  <a:srgbClr val="002060"/>
                </a:solidFill>
                <a:latin typeface="Impact"/>
                <a:ea typeface="Impact"/>
                <a:cs typeface="Impact"/>
                <a:sym typeface="Impact"/>
              </a:rPr>
              <a:t>Supraspinatus, suprascapular nerve.</a:t>
            </a:r>
          </a:p>
          <a:p>
            <a:pPr lvl="0" rtl="0">
              <a:spcBef>
                <a:spcPts val="0"/>
              </a:spcBef>
              <a:buNone/>
            </a:pPr>
            <a:r>
              <a:rPr lang="en" b="1">
                <a:solidFill>
                  <a:srgbClr val="385623"/>
                </a:solidFill>
                <a:latin typeface="Impact"/>
                <a:ea typeface="Impact"/>
                <a:cs typeface="Impact"/>
                <a:sym typeface="Impact"/>
              </a:rPr>
              <a:t>List the muscles of the rotator cuff.  </a:t>
            </a:r>
            <a:r>
              <a:rPr lang="en" b="1">
                <a:solidFill>
                  <a:srgbClr val="002060"/>
                </a:solidFill>
                <a:latin typeface="Impact"/>
                <a:ea typeface="Impact"/>
                <a:cs typeface="Impact"/>
                <a:sym typeface="Impact"/>
              </a:rPr>
              <a:t>supraspinatus, infraspinatus, teres minor and subscapularis</a:t>
            </a:r>
            <a:r>
              <a:rPr lang="en" sz="2800" b="1" i="1">
                <a:solidFill>
                  <a:srgbClr val="7030A0"/>
                </a:solidFill>
                <a:latin typeface="Impact"/>
                <a:ea typeface="Impact"/>
                <a:cs typeface="Impact"/>
                <a:sym typeface="Impact"/>
              </a:rPr>
              <a:t> </a:t>
            </a:r>
          </a:p>
          <a:p>
            <a:pPr lvl="0" rtl="0">
              <a:spcBef>
                <a:spcPts val="0"/>
              </a:spcBef>
              <a:buNone/>
            </a:pPr>
            <a:r>
              <a:rPr lang="en" b="1">
                <a:solidFill>
                  <a:srgbClr val="385623"/>
                </a:solidFill>
                <a:latin typeface="Impact"/>
                <a:ea typeface="Impact"/>
                <a:cs typeface="Impact"/>
                <a:sym typeface="Impact"/>
              </a:rPr>
              <a:t>What is the common site of rotator cuff injury ? </a:t>
            </a:r>
            <a:r>
              <a:rPr lang="en" b="1">
                <a:solidFill>
                  <a:srgbClr val="002060"/>
                </a:solidFill>
                <a:latin typeface="Impact"/>
                <a:ea typeface="Impact"/>
                <a:cs typeface="Impact"/>
                <a:sym typeface="Impact"/>
              </a:rPr>
              <a:t>Supraspinatus tendon</a:t>
            </a:r>
            <a:r>
              <a:rPr lang="en" sz="2400" b="1">
                <a:solidFill>
                  <a:srgbClr val="0070C0"/>
                </a:solidFill>
                <a:latin typeface="Impact"/>
                <a:ea typeface="Impact"/>
                <a:cs typeface="Impact"/>
                <a:sym typeface="Impact"/>
              </a:rPr>
              <a:t> </a:t>
            </a:r>
          </a:p>
          <a:p>
            <a:pPr lvl="0">
              <a:spcBef>
                <a:spcPts val="0"/>
              </a:spcBef>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Anatomy </a:t>
            </a:r>
          </a:p>
        </p:txBody>
      </p:sp>
      <p:sp>
        <p:nvSpPr>
          <p:cNvPr id="330" name="Shape 330"/>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List the reasons for the instability in the shoulder joint</a:t>
            </a:r>
          </a:p>
          <a:p>
            <a:pPr lvl="0" rtl="0">
              <a:spcBef>
                <a:spcPts val="500"/>
              </a:spcBef>
              <a:spcAft>
                <a:spcPts val="0"/>
              </a:spcAft>
              <a:buClr>
                <a:schemeClr val="dk1"/>
              </a:buClr>
              <a:buSzPct val="61111"/>
              <a:buFont typeface="Arial"/>
              <a:buNone/>
            </a:pPr>
            <a:r>
              <a:rPr lang="en" b="1">
                <a:solidFill>
                  <a:srgbClr val="002060"/>
                </a:solidFill>
                <a:latin typeface="Impact"/>
                <a:ea typeface="Impact"/>
                <a:cs typeface="Impact"/>
                <a:sym typeface="Impact"/>
              </a:rPr>
              <a:t>1.Head of humerus is 3 times larger than glenoid cavity</a:t>
            </a:r>
          </a:p>
          <a:p>
            <a:pPr lvl="0" rtl="0">
              <a:spcBef>
                <a:spcPts val="500"/>
              </a:spcBef>
              <a:spcAft>
                <a:spcPts val="0"/>
              </a:spcAft>
              <a:buClr>
                <a:schemeClr val="dk1"/>
              </a:buClr>
              <a:buSzPct val="61111"/>
              <a:buFont typeface="Arial"/>
              <a:buNone/>
            </a:pPr>
            <a:r>
              <a:rPr lang="en" b="1">
                <a:solidFill>
                  <a:srgbClr val="002060"/>
                </a:solidFill>
                <a:latin typeface="Impact"/>
                <a:ea typeface="Impact"/>
                <a:cs typeface="Impact"/>
                <a:sym typeface="Impact"/>
              </a:rPr>
              <a:t>2.Capsule is redundant.</a:t>
            </a:r>
          </a:p>
          <a:p>
            <a:pPr lvl="0" rtl="0">
              <a:spcBef>
                <a:spcPts val="500"/>
              </a:spcBef>
              <a:spcAft>
                <a:spcPts val="0"/>
              </a:spcAft>
              <a:buClr>
                <a:schemeClr val="dk1"/>
              </a:buClr>
              <a:buSzPct val="61111"/>
              <a:buFont typeface="Arial"/>
              <a:buNone/>
            </a:pPr>
            <a:r>
              <a:rPr lang="en" b="1">
                <a:solidFill>
                  <a:srgbClr val="002060"/>
                </a:solidFill>
                <a:latin typeface="Impact"/>
                <a:ea typeface="Impact"/>
                <a:cs typeface="Impact"/>
                <a:sym typeface="Impact"/>
              </a:rPr>
              <a:t>3.Few ligamentous support: glenoid labrum, coracohumeral</a:t>
            </a:r>
          </a:p>
          <a:p>
            <a:pPr lvl="0" rtl="0">
              <a:spcBef>
                <a:spcPts val="500"/>
              </a:spcBef>
              <a:spcAft>
                <a:spcPts val="0"/>
              </a:spcAft>
              <a:buClr>
                <a:schemeClr val="dk1"/>
              </a:buClr>
              <a:buSzPct val="61111"/>
              <a:buFont typeface="Arial"/>
              <a:buNone/>
            </a:pPr>
            <a:r>
              <a:rPr lang="en" b="1">
                <a:solidFill>
                  <a:srgbClr val="002060"/>
                </a:solidFill>
                <a:latin typeface="Impact"/>
                <a:ea typeface="Impact"/>
                <a:cs typeface="Impact"/>
                <a:sym typeface="Impact"/>
              </a:rPr>
              <a:t>4.Main support: muscles around the joint (ROTATOR CUFF)</a:t>
            </a:r>
          </a:p>
          <a:p>
            <a:pPr lvl="0" rtl="0">
              <a:spcBef>
                <a:spcPts val="500"/>
              </a:spcBef>
              <a:spcAft>
                <a:spcPts val="0"/>
              </a:spcAft>
              <a:buClr>
                <a:schemeClr val="dk1"/>
              </a:buClr>
              <a:buSzPct val="61111"/>
              <a:buFont typeface="Arial"/>
              <a:buNone/>
            </a:pPr>
            <a:r>
              <a:rPr lang="en" b="1">
                <a:solidFill>
                  <a:srgbClr val="002060"/>
                </a:solidFill>
                <a:latin typeface="Impact"/>
                <a:ea typeface="Impact"/>
                <a:cs typeface="Impact"/>
                <a:sym typeface="Impact"/>
              </a:rPr>
              <a:t>5.Wide range of movement</a:t>
            </a:r>
          </a:p>
          <a:p>
            <a:pPr lvl="0">
              <a:spcBef>
                <a:spcPts val="0"/>
              </a:spcBef>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HISTOLOGY</a:t>
            </a:r>
          </a:p>
        </p:txBody>
      </p:sp>
      <p:sp>
        <p:nvSpPr>
          <p:cNvPr id="336" name="Shape 336"/>
          <p:cNvSpPr txBox="1">
            <a:spLocks noGrp="1"/>
          </p:cNvSpPr>
          <p:nvPr>
            <p:ph type="body" idx="1"/>
          </p:nvPr>
        </p:nvSpPr>
        <p:spPr>
          <a:xfrm>
            <a:off x="311700" y="1225225"/>
            <a:ext cx="8520599" cy="37998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is the contractile unit of a myofibril? </a:t>
            </a:r>
            <a:r>
              <a:rPr lang="en" b="1">
                <a:solidFill>
                  <a:srgbClr val="002060"/>
                </a:solidFill>
                <a:latin typeface="Impact"/>
                <a:ea typeface="Impact"/>
                <a:cs typeface="Impact"/>
                <a:sym typeface="Impact"/>
              </a:rPr>
              <a:t>The sarcomere</a:t>
            </a:r>
          </a:p>
          <a:p>
            <a:pPr lvl="0" rtl="0">
              <a:spcBef>
                <a:spcPts val="0"/>
              </a:spcBef>
              <a:buNone/>
            </a:pPr>
            <a:r>
              <a:rPr lang="en" b="1">
                <a:solidFill>
                  <a:srgbClr val="385623"/>
                </a:solidFill>
                <a:latin typeface="Impact"/>
                <a:ea typeface="Impact"/>
                <a:cs typeface="Impact"/>
                <a:sym typeface="Impact"/>
              </a:rPr>
              <a:t>Which band shows a dark line in the middle (Z line)? (I) band  </a:t>
            </a:r>
          </a:p>
          <a:p>
            <a:pPr lvl="0" rtl="0">
              <a:spcBef>
                <a:spcPts val="0"/>
              </a:spcBef>
              <a:buNone/>
            </a:pPr>
            <a:r>
              <a:rPr lang="en" b="1">
                <a:solidFill>
                  <a:srgbClr val="385623"/>
                </a:solidFill>
                <a:latin typeface="Impact"/>
                <a:ea typeface="Impact"/>
                <a:cs typeface="Impact"/>
                <a:sym typeface="Impact"/>
              </a:rPr>
              <a:t>Mention two</a:t>
            </a:r>
            <a:r>
              <a:rPr lang="en" sz="2000" b="1">
                <a:solidFill>
                  <a:srgbClr val="385623"/>
                </a:solidFill>
                <a:latin typeface="Impact"/>
                <a:ea typeface="Impact"/>
                <a:cs typeface="Impact"/>
                <a:sym typeface="Impact"/>
              </a:rPr>
              <a:t> some microscopic features of a skeletal muscle (in the light microscope).  1- </a:t>
            </a:r>
            <a:r>
              <a:rPr lang="en" sz="2000" b="1">
                <a:solidFill>
                  <a:srgbClr val="002060"/>
                </a:solidFill>
                <a:latin typeface="Impact"/>
                <a:ea typeface="Impact"/>
                <a:cs typeface="Impact"/>
                <a:sym typeface="Impact"/>
              </a:rPr>
              <a:t>Multinucleated  2- </a:t>
            </a:r>
            <a:r>
              <a:rPr lang="en" b="1">
                <a:solidFill>
                  <a:srgbClr val="002060"/>
                </a:solidFill>
                <a:latin typeface="Impact"/>
                <a:ea typeface="Impact"/>
                <a:cs typeface="Impact"/>
                <a:sym typeface="Impact"/>
              </a:rPr>
              <a:t>–Cytoplasm (sarcoplasm) is acidophilic and shows clear </a:t>
            </a:r>
            <a:r>
              <a:rPr lang="en" b="1" u="sng">
                <a:solidFill>
                  <a:srgbClr val="002060"/>
                </a:solidFill>
                <a:latin typeface="Impact"/>
                <a:ea typeface="Impact"/>
                <a:cs typeface="Impact"/>
                <a:sym typeface="Impact"/>
              </a:rPr>
              <a:t>transverse striations</a:t>
            </a:r>
            <a:r>
              <a:rPr lang="en" b="1">
                <a:solidFill>
                  <a:srgbClr val="002060"/>
                </a:solidFill>
                <a:latin typeface="Impact"/>
                <a:ea typeface="Impact"/>
                <a:cs typeface="Impact"/>
                <a:sym typeface="Impact"/>
              </a:rPr>
              <a:t>.</a:t>
            </a:r>
          </a:p>
          <a:p>
            <a:pPr lvl="0" rtl="0">
              <a:spcBef>
                <a:spcPts val="0"/>
              </a:spcBef>
              <a:buNone/>
            </a:pPr>
            <a:r>
              <a:rPr lang="en" b="1">
                <a:solidFill>
                  <a:srgbClr val="385623"/>
                </a:solidFill>
                <a:latin typeface="Impact"/>
                <a:ea typeface="Impact"/>
                <a:cs typeface="Impact"/>
                <a:sym typeface="Impact"/>
              </a:rPr>
              <a:t>Mention two microscopic features of smooth muscles ( in the electron microscope).</a:t>
            </a:r>
            <a:r>
              <a:rPr lang="en" b="1">
                <a:solidFill>
                  <a:srgbClr val="002060"/>
                </a:solidFill>
                <a:latin typeface="Impact"/>
                <a:ea typeface="Impact"/>
                <a:cs typeface="Impact"/>
                <a:sym typeface="Impact"/>
              </a:rPr>
              <a:t>1-Sarcoplasm contains mitochondria and sarcoplasmic reticulum. 2- </a:t>
            </a:r>
            <a:r>
              <a:rPr lang="en" b="1" u="sng">
                <a:solidFill>
                  <a:srgbClr val="002060"/>
                </a:solidFill>
                <a:latin typeface="Impact"/>
                <a:ea typeface="Impact"/>
                <a:cs typeface="Impact"/>
                <a:sym typeface="Impact"/>
              </a:rPr>
              <a:t>Myosin &amp; actin </a:t>
            </a:r>
            <a:r>
              <a:rPr lang="en" b="1">
                <a:solidFill>
                  <a:srgbClr val="002060"/>
                </a:solidFill>
                <a:latin typeface="Impact"/>
                <a:ea typeface="Impact"/>
                <a:cs typeface="Impact"/>
                <a:sym typeface="Impact"/>
              </a:rPr>
              <a:t>filaments are </a:t>
            </a:r>
            <a:r>
              <a:rPr lang="en" b="1" u="sng">
                <a:solidFill>
                  <a:srgbClr val="002060"/>
                </a:solidFill>
                <a:latin typeface="Impact"/>
                <a:ea typeface="Impact"/>
                <a:cs typeface="Impact"/>
                <a:sym typeface="Impact"/>
              </a:rPr>
              <a:t>irregularly arranged </a:t>
            </a:r>
            <a:r>
              <a:rPr lang="en" b="1">
                <a:solidFill>
                  <a:srgbClr val="002060"/>
                </a:solidFill>
                <a:latin typeface="Impact"/>
                <a:ea typeface="Impact"/>
                <a:cs typeface="Impact"/>
                <a:sym typeface="Impact"/>
              </a:rPr>
              <a:t>(that’s why no striations could be observed).</a:t>
            </a: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385623"/>
              </a:solidFill>
              <a:latin typeface="Impact"/>
              <a:ea typeface="Impact"/>
              <a:cs typeface="Impact"/>
              <a:sym typeface="Impact"/>
            </a:endParaRPr>
          </a:p>
          <a:p>
            <a:pPr lvl="0">
              <a:spcBef>
                <a:spcPts val="0"/>
              </a:spcBef>
              <a:buNone/>
            </a:pPr>
            <a:endParaRPr sz="2000" b="1">
              <a:solidFill>
                <a:srgbClr val="002060"/>
              </a:solidFill>
              <a:latin typeface="Impact"/>
              <a:ea typeface="Impact"/>
              <a:cs typeface="Impact"/>
              <a:sym typeface="Impact"/>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HISTOLOGY</a:t>
            </a:r>
          </a:p>
        </p:txBody>
      </p:sp>
      <p:sp>
        <p:nvSpPr>
          <p:cNvPr id="342" name="Shape 342"/>
          <p:cNvSpPr txBox="1">
            <a:spLocks noGrp="1"/>
          </p:cNvSpPr>
          <p:nvPr>
            <p:ph type="body" idx="1"/>
          </p:nvPr>
        </p:nvSpPr>
        <p:spPr>
          <a:xfrm>
            <a:off x="0" y="1049000"/>
            <a:ext cx="9144000" cy="3908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Difference between bone and cartilage ? </a:t>
            </a:r>
          </a:p>
          <a:p>
            <a:pPr lvl="0" rtl="0">
              <a:spcBef>
                <a:spcPts val="0"/>
              </a:spcBef>
              <a:buNone/>
            </a:pPr>
            <a:r>
              <a:rPr lang="en" b="1">
                <a:latin typeface="Impact"/>
                <a:ea typeface="Impact"/>
                <a:cs typeface="Impact"/>
                <a:sym typeface="Impact"/>
              </a:rPr>
              <a:t>Cartilage: 1-cells are known as chondrocytes  2-usually nonvascular    3-rigid matrix </a:t>
            </a:r>
          </a:p>
          <a:p>
            <a:pPr lvl="0" rtl="0">
              <a:spcBef>
                <a:spcPts val="0"/>
              </a:spcBef>
              <a:buNone/>
            </a:pPr>
            <a:r>
              <a:rPr lang="en" b="1">
                <a:latin typeface="Impact"/>
                <a:ea typeface="Impact"/>
                <a:cs typeface="Impact"/>
                <a:sym typeface="Impact"/>
              </a:rPr>
              <a:t>Bone:1-cells are known as osteocytes   2-vascular    3-hard matrix </a:t>
            </a:r>
          </a:p>
          <a:p>
            <a:pPr lvl="0" rtl="0">
              <a:spcBef>
                <a:spcPts val="0"/>
              </a:spcBef>
              <a:buNone/>
            </a:pPr>
            <a:r>
              <a:rPr lang="en" b="1">
                <a:solidFill>
                  <a:srgbClr val="385623"/>
                </a:solidFill>
                <a:latin typeface="Impact"/>
                <a:ea typeface="Impact"/>
                <a:cs typeface="Impact"/>
                <a:sym typeface="Impact"/>
              </a:rPr>
              <a:t>Types of bone and difference between them ? </a:t>
            </a:r>
          </a:p>
          <a:p>
            <a:pPr lvl="0" rtl="0">
              <a:spcBef>
                <a:spcPts val="0"/>
              </a:spcBef>
              <a:buNone/>
            </a:pPr>
            <a:r>
              <a:rPr lang="en" b="1">
                <a:solidFill>
                  <a:srgbClr val="002060"/>
                </a:solidFill>
                <a:latin typeface="Impact"/>
                <a:ea typeface="Impact"/>
                <a:cs typeface="Impact"/>
                <a:sym typeface="Impact"/>
              </a:rPr>
              <a:t>1-Compact bone: a-made of osteons.  b-found in diaphysis of long bones. c-Haversian system present              </a:t>
            </a:r>
          </a:p>
          <a:p>
            <a:pPr lvl="0" rtl="0">
              <a:spcBef>
                <a:spcPts val="0"/>
              </a:spcBef>
              <a:buNone/>
            </a:pPr>
            <a:r>
              <a:rPr lang="en" b="1">
                <a:solidFill>
                  <a:srgbClr val="002060"/>
                </a:solidFill>
                <a:latin typeface="Impact"/>
                <a:ea typeface="Impact"/>
                <a:cs typeface="Impact"/>
                <a:sym typeface="Impact"/>
              </a:rPr>
              <a:t>2-spongy bone:    1  -made of trabeculae                 2-epiphysis of long bones   3-Haversian system absent </a:t>
            </a: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385623"/>
              </a:solidFill>
              <a:latin typeface="Impact"/>
              <a:ea typeface="Impact"/>
              <a:cs typeface="Impact"/>
              <a:sym typeface="Impact"/>
            </a:endParaRPr>
          </a:p>
          <a:p>
            <a:pPr lvl="0" rtl="0">
              <a:spcBef>
                <a:spcPts val="0"/>
              </a:spcBef>
              <a:buClr>
                <a:schemeClr val="dk1"/>
              </a:buClr>
              <a:buSzPct val="61111"/>
              <a:buFont typeface="Arial"/>
              <a:buNone/>
            </a:pPr>
            <a:endParaRPr b="1">
              <a:solidFill>
                <a:srgbClr val="385623"/>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HISTOLOGY</a:t>
            </a:r>
          </a:p>
        </p:txBody>
      </p:sp>
      <p:sp>
        <p:nvSpPr>
          <p:cNvPr id="348" name="Shape 348"/>
          <p:cNvSpPr txBox="1">
            <a:spLocks noGrp="1"/>
          </p:cNvSpPr>
          <p:nvPr>
            <p:ph type="body" idx="1"/>
          </p:nvPr>
        </p:nvSpPr>
        <p:spPr>
          <a:xfrm>
            <a:off x="311700" y="1225225"/>
            <a:ext cx="8520599" cy="37830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list the types of cartilage and their corresponding sites in the body.</a:t>
            </a:r>
          </a:p>
          <a:p>
            <a:pPr lvl="0" rtl="0">
              <a:spcBef>
                <a:spcPts val="0"/>
              </a:spcBef>
              <a:buNone/>
            </a:pPr>
            <a:r>
              <a:rPr lang="en">
                <a:latin typeface="Impact"/>
                <a:ea typeface="Impact"/>
                <a:cs typeface="Impact"/>
                <a:sym typeface="Impact"/>
              </a:rPr>
              <a:t> </a:t>
            </a:r>
            <a:r>
              <a:rPr lang="en" b="1">
                <a:solidFill>
                  <a:srgbClr val="002060"/>
                </a:solidFill>
                <a:latin typeface="Impact"/>
                <a:ea typeface="Impact"/>
                <a:cs typeface="Impact"/>
                <a:sym typeface="Impact"/>
              </a:rPr>
              <a:t>1-Hyaline cartilage :</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foetal skeleton – costa cartilage – nose , trachea </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2-elastic cartilage :</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external ear – Epiglottis</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3- fibrocartilage :</a:t>
            </a:r>
          </a:p>
          <a:p>
            <a:pPr lvl="0">
              <a:spcBef>
                <a:spcPts val="0"/>
              </a:spcBef>
              <a:buNone/>
            </a:pPr>
            <a:r>
              <a:rPr lang="en" b="1">
                <a:solidFill>
                  <a:srgbClr val="002060"/>
                </a:solidFill>
                <a:latin typeface="Impact"/>
                <a:ea typeface="Impact"/>
                <a:cs typeface="Impact"/>
                <a:sym typeface="Impact"/>
              </a:rPr>
              <a:t>Intervertebral disk </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r>
              <a:rPr lang="en"/>
              <a:t> </a:t>
            </a:r>
          </a:p>
        </p:txBody>
      </p:sp>
      <p:sp>
        <p:nvSpPr>
          <p:cNvPr id="354" name="Shape 354"/>
          <p:cNvSpPr txBox="1">
            <a:spLocks noGrp="1"/>
          </p:cNvSpPr>
          <p:nvPr>
            <p:ph type="body" idx="1"/>
          </p:nvPr>
        </p:nvSpPr>
        <p:spPr>
          <a:xfrm>
            <a:off x="157800" y="1240000"/>
            <a:ext cx="8986199" cy="38148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b="1">
                <a:solidFill>
                  <a:srgbClr val="385623"/>
                </a:solidFill>
                <a:latin typeface="Impact"/>
                <a:ea typeface="Impact"/>
                <a:cs typeface="Impact"/>
                <a:sym typeface="Impact"/>
              </a:rPr>
              <a:t>What are the 3 states of the Na+ gate?</a:t>
            </a:r>
          </a:p>
          <a:p>
            <a:pPr lvl="0" rtl="0">
              <a:spcBef>
                <a:spcPts val="0"/>
              </a:spcBef>
              <a:buClr>
                <a:schemeClr val="dk1"/>
              </a:buClr>
              <a:buSzPct val="68750"/>
              <a:buFont typeface="Arial"/>
              <a:buNone/>
            </a:pPr>
            <a:r>
              <a:rPr lang="en" sz="1600" b="1">
                <a:solidFill>
                  <a:srgbClr val="002060"/>
                </a:solidFill>
                <a:latin typeface="Impact"/>
                <a:ea typeface="Impact"/>
                <a:cs typeface="Impact"/>
                <a:sym typeface="Impact"/>
              </a:rPr>
              <a:t>1.</a:t>
            </a:r>
            <a:r>
              <a:rPr lang="en" sz="700" b="1">
                <a:solidFill>
                  <a:srgbClr val="002060"/>
                </a:solidFill>
                <a:latin typeface="Impact"/>
                <a:ea typeface="Impact"/>
                <a:cs typeface="Impact"/>
                <a:sym typeface="Impact"/>
              </a:rPr>
              <a:t>   </a:t>
            </a:r>
            <a:r>
              <a:rPr lang="en" sz="1600" b="1">
                <a:solidFill>
                  <a:srgbClr val="002060"/>
                </a:solidFill>
                <a:latin typeface="Impact"/>
                <a:ea typeface="Impact"/>
                <a:cs typeface="Impact"/>
                <a:sym typeface="Impact"/>
              </a:rPr>
              <a:t>Resting state: when the MP is between -70 to -90 mV. The activation gate is closed.</a:t>
            </a:r>
          </a:p>
          <a:p>
            <a:pPr lvl="0" rtl="0">
              <a:spcBef>
                <a:spcPts val="0"/>
              </a:spcBef>
              <a:buClr>
                <a:schemeClr val="dk1"/>
              </a:buClr>
              <a:buSzPct val="68750"/>
              <a:buFont typeface="Arial"/>
              <a:buNone/>
            </a:pPr>
            <a:r>
              <a:rPr lang="en" sz="1600" b="1">
                <a:solidFill>
                  <a:srgbClr val="002060"/>
                </a:solidFill>
                <a:latin typeface="Impact"/>
                <a:ea typeface="Impact"/>
                <a:cs typeface="Impact"/>
                <a:sym typeface="Impact"/>
              </a:rPr>
              <a:t>2.</a:t>
            </a:r>
            <a:r>
              <a:rPr lang="en" sz="700" b="1">
                <a:solidFill>
                  <a:srgbClr val="002060"/>
                </a:solidFill>
                <a:latin typeface="Impact"/>
                <a:ea typeface="Impact"/>
                <a:cs typeface="Impact"/>
                <a:sym typeface="Impact"/>
              </a:rPr>
              <a:t>   </a:t>
            </a:r>
            <a:r>
              <a:rPr lang="en" sz="1600" b="1">
                <a:solidFill>
                  <a:srgbClr val="002060"/>
                </a:solidFill>
                <a:latin typeface="Impact"/>
                <a:ea typeface="Impact"/>
                <a:cs typeface="Impact"/>
                <a:sym typeface="Impact"/>
              </a:rPr>
              <a:t>Activated state: when the MP reaches the threshold value -65 to -55. Both gates are open.</a:t>
            </a:r>
          </a:p>
          <a:p>
            <a:pPr lvl="0" rtl="0">
              <a:spcBef>
                <a:spcPts val="0"/>
              </a:spcBef>
              <a:buNone/>
            </a:pPr>
            <a:r>
              <a:rPr lang="en" sz="1600" b="1">
                <a:solidFill>
                  <a:srgbClr val="002060"/>
                </a:solidFill>
                <a:latin typeface="Impact"/>
                <a:ea typeface="Impact"/>
                <a:cs typeface="Impact"/>
                <a:sym typeface="Impact"/>
              </a:rPr>
              <a:t>3.</a:t>
            </a:r>
            <a:r>
              <a:rPr lang="en" sz="700" b="1">
                <a:solidFill>
                  <a:srgbClr val="002060"/>
                </a:solidFill>
                <a:latin typeface="Impact"/>
                <a:ea typeface="Impact"/>
                <a:cs typeface="Impact"/>
                <a:sym typeface="Impact"/>
              </a:rPr>
              <a:t>   </a:t>
            </a:r>
            <a:r>
              <a:rPr lang="en" sz="1600" b="1">
                <a:solidFill>
                  <a:srgbClr val="002060"/>
                </a:solidFill>
                <a:latin typeface="Impact"/>
                <a:ea typeface="Impact"/>
                <a:cs typeface="Impact"/>
                <a:sym typeface="Impact"/>
              </a:rPr>
              <a:t>Inactivated state: a few milliseconds after the activation gate opens the inactivation gate closes.</a:t>
            </a:r>
          </a:p>
          <a:p>
            <a:pPr lvl="0" rtl="0">
              <a:spcBef>
                <a:spcPts val="0"/>
              </a:spcBef>
              <a:buNone/>
            </a:pPr>
            <a:r>
              <a:rPr lang="en" b="1">
                <a:solidFill>
                  <a:srgbClr val="385623"/>
                </a:solidFill>
                <a:latin typeface="Impact"/>
                <a:ea typeface="Impact"/>
                <a:cs typeface="Impact"/>
                <a:sym typeface="Impact"/>
              </a:rPr>
              <a:t>What is a threshold stimulus?</a:t>
            </a:r>
          </a:p>
          <a:p>
            <a:pPr lvl="0" rtl="0">
              <a:spcBef>
                <a:spcPts val="0"/>
              </a:spcBef>
              <a:buNone/>
            </a:pPr>
            <a:r>
              <a:rPr lang="en" b="1">
                <a:solidFill>
                  <a:srgbClr val="002060"/>
                </a:solidFill>
                <a:latin typeface="Impact"/>
                <a:ea typeface="Impact"/>
                <a:cs typeface="Impact"/>
                <a:sym typeface="Impact"/>
              </a:rPr>
              <a:t>It’s a stimulus strong enough to depolarize the membrane and move the MP to threshold level -65 to -50 mV.</a:t>
            </a:r>
          </a:p>
          <a:p>
            <a:pPr lvl="0" rtl="0">
              <a:spcBef>
                <a:spcPts val="0"/>
              </a:spcBef>
              <a:buClr>
                <a:schemeClr val="dk1"/>
              </a:buClr>
              <a:buSzPct val="68750"/>
              <a:buFont typeface="Arial"/>
              <a:buNone/>
            </a:pPr>
            <a:endParaRPr sz="1600"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360" name="Shape 360"/>
          <p:cNvSpPr txBox="1">
            <a:spLocks noGrp="1"/>
          </p:cNvSpPr>
          <p:nvPr>
            <p:ph type="body" idx="1"/>
          </p:nvPr>
        </p:nvSpPr>
        <p:spPr>
          <a:xfrm>
            <a:off x="73800" y="1147225"/>
            <a:ext cx="9070200" cy="38001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b="1">
                <a:solidFill>
                  <a:srgbClr val="385623"/>
                </a:solidFill>
                <a:latin typeface="Impact"/>
                <a:ea typeface="Impact"/>
                <a:cs typeface="Impact"/>
                <a:sym typeface="Impact"/>
              </a:rPr>
              <a:t>What are the states of the voltage-gated potassium channel?</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Resting state: the gate is closed</a:t>
            </a:r>
          </a:p>
          <a:p>
            <a:pPr lvl="0" rtl="0">
              <a:spcBef>
                <a:spcPts val="0"/>
              </a:spcBef>
              <a:buNone/>
            </a:pPr>
            <a:r>
              <a:rPr lang="en" b="1">
                <a:solidFill>
                  <a:srgbClr val="002060"/>
                </a:solidFill>
                <a:latin typeface="Impact"/>
                <a:ea typeface="Impact"/>
                <a:cs typeface="Impact"/>
                <a:sym typeface="Impact"/>
              </a:rPr>
              <a:t>Activation state: shortly after the inactivation of the sodium channel the channel opens.</a:t>
            </a:r>
          </a:p>
          <a:p>
            <a:pPr lvl="0" rtl="0">
              <a:spcBef>
                <a:spcPts val="0"/>
              </a:spcBef>
              <a:buNone/>
            </a:pPr>
            <a:r>
              <a:rPr lang="en" b="1">
                <a:solidFill>
                  <a:srgbClr val="385623"/>
                </a:solidFill>
                <a:latin typeface="Impact"/>
                <a:ea typeface="Impact"/>
                <a:cs typeface="Impact"/>
                <a:sym typeface="Impact"/>
              </a:rPr>
              <a:t>How is AP conducted in myelinated fibers? </a:t>
            </a:r>
            <a:r>
              <a:rPr lang="en" b="1">
                <a:solidFill>
                  <a:srgbClr val="002060"/>
                </a:solidFill>
                <a:latin typeface="Impact"/>
                <a:ea typeface="Impact"/>
                <a:cs typeface="Impact"/>
                <a:sym typeface="Impact"/>
              </a:rPr>
              <a:t>Ionic currents travel from one node of ranvier to another call saltatory  (jumping) conduction.</a:t>
            </a:r>
          </a:p>
          <a:p>
            <a:pPr lvl="0" rtl="0">
              <a:spcBef>
                <a:spcPts val="0"/>
              </a:spcBef>
              <a:buNone/>
            </a:pPr>
            <a:r>
              <a:rPr lang="en" b="1">
                <a:solidFill>
                  <a:srgbClr val="385623"/>
                </a:solidFill>
                <a:latin typeface="Impact"/>
                <a:ea typeface="Impact"/>
                <a:cs typeface="Impact"/>
                <a:sym typeface="Impact"/>
              </a:rPr>
              <a:t>Why is myelin an excellent insulator? </a:t>
            </a:r>
            <a:r>
              <a:rPr lang="en" b="1">
                <a:solidFill>
                  <a:srgbClr val="002060"/>
                </a:solidFill>
                <a:latin typeface="Impact"/>
                <a:ea typeface="Impact"/>
                <a:cs typeface="Impact"/>
                <a:sym typeface="Impact"/>
              </a:rPr>
              <a:t>It prevents leakage and loss of ions and ions are only allowed to pass at nodes of ranvier increasing conduction velocity.</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657500"/>
            <a:ext cx="8520599" cy="831299"/>
          </a:xfrm>
          <a:prstGeom prst="rect">
            <a:avLst/>
          </a:prstGeom>
        </p:spPr>
        <p:txBody>
          <a:bodyPr lIns="91425" tIns="91425" rIns="91425" bIns="91425" anchor="b" anchorCtr="0">
            <a:noAutofit/>
          </a:bodyPr>
          <a:lstStyle/>
          <a:p>
            <a:pPr lvl="0" algn="ctr" rtl="0">
              <a:spcBef>
                <a:spcPts val="0"/>
              </a:spcBef>
              <a:buClr>
                <a:schemeClr val="dk1"/>
              </a:buClr>
              <a:buSzPct val="25000"/>
              <a:buFont typeface="Arial"/>
              <a:buNone/>
            </a:pPr>
            <a:r>
              <a:rPr lang="en" sz="5000" b="1">
                <a:solidFill>
                  <a:srgbClr val="002060"/>
                </a:solidFill>
                <a:latin typeface="Impact"/>
                <a:ea typeface="Impact"/>
                <a:cs typeface="Impact"/>
                <a:sym typeface="Impact"/>
              </a:rPr>
              <a:t>Pathology</a:t>
            </a:r>
          </a:p>
          <a:p>
            <a:pPr lvl="0">
              <a:spcBef>
                <a:spcPts val="0"/>
              </a:spcBef>
              <a:buNone/>
            </a:pPr>
            <a:endParaRPr/>
          </a:p>
        </p:txBody>
      </p:sp>
      <p:sp>
        <p:nvSpPr>
          <p:cNvPr id="90" name="Shape 90"/>
          <p:cNvSpPr txBox="1">
            <a:spLocks noGrp="1"/>
          </p:cNvSpPr>
          <p:nvPr>
            <p:ph type="body" idx="1"/>
          </p:nvPr>
        </p:nvSpPr>
        <p:spPr>
          <a:xfrm>
            <a:off x="311700" y="894750"/>
            <a:ext cx="8520599" cy="3354000"/>
          </a:xfrm>
          <a:prstGeom prst="rect">
            <a:avLst/>
          </a:prstGeom>
        </p:spPr>
        <p:txBody>
          <a:bodyPr lIns="91425" tIns="91425" rIns="91425" bIns="91425" anchor="t" anchorCtr="0">
            <a:noAutofit/>
          </a:bodyPr>
          <a:lstStyle/>
          <a:p>
            <a:pPr lvl="0" rtl="0">
              <a:lnSpc>
                <a:spcPct val="90000"/>
              </a:lnSpc>
              <a:spcBef>
                <a:spcPts val="1000"/>
              </a:spcBef>
              <a:spcAft>
                <a:spcPts val="0"/>
              </a:spcAft>
              <a:buClr>
                <a:schemeClr val="dk1"/>
              </a:buClr>
              <a:buSzPct val="100000"/>
              <a:buFont typeface="Arial"/>
              <a:buNone/>
            </a:pPr>
            <a:r>
              <a:rPr lang="en" sz="1100">
                <a:solidFill>
                  <a:srgbClr val="385623"/>
                </a:solidFill>
                <a:latin typeface="Impact"/>
                <a:ea typeface="Impact"/>
                <a:cs typeface="Impact"/>
                <a:sym typeface="Impact"/>
              </a:rPr>
              <a:t>A 28 years old male present to the clinic with swollen, red, and very painful first metatarsophalangeal joint.</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What is the first thing you think about?</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Gout</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Is it affected by the gender?</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Yes in males more than females</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What causes the inflammatory response ?</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Sodium urate crystals have precipitated into the joint</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What you can see under the microscope?</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Tophi consist of crystals that are surrounded by macrophages, lymphocytes, and often foreign body giant cells</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If the depositing crystals was Calcium pyrophosphate crystals, what is the name of the disease ?</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Pseudogout</a:t>
            </a:r>
          </a:p>
          <a:p>
            <a:pPr lvl="0" rtl="0">
              <a:lnSpc>
                <a:spcPct val="90000"/>
              </a:lnSpc>
              <a:spcBef>
                <a:spcPts val="1000"/>
              </a:spcBef>
              <a:spcAft>
                <a:spcPts val="0"/>
              </a:spcAft>
              <a:buClr>
                <a:schemeClr val="dk1"/>
              </a:buClr>
              <a:buSzPct val="100000"/>
              <a:buFont typeface="Arial"/>
              <a:buNone/>
            </a:pPr>
            <a:r>
              <a:rPr lang="en" sz="1100" b="1" i="1">
                <a:latin typeface="Impact"/>
                <a:ea typeface="Impact"/>
                <a:cs typeface="Impact"/>
                <a:sym typeface="Impact"/>
              </a:rPr>
              <a:t>What are the most affected parts in pseudogout ?</a:t>
            </a:r>
          </a:p>
          <a:p>
            <a:pPr lvl="0" rtl="0">
              <a:lnSpc>
                <a:spcPct val="90000"/>
              </a:lnSpc>
              <a:spcBef>
                <a:spcPts val="1000"/>
              </a:spcBef>
              <a:spcAft>
                <a:spcPts val="0"/>
              </a:spcAft>
              <a:buClr>
                <a:schemeClr val="dk1"/>
              </a:buClr>
              <a:buSzPct val="100000"/>
              <a:buFont typeface="Arial"/>
              <a:buNone/>
            </a:pPr>
            <a:r>
              <a:rPr lang="en" sz="1100">
                <a:solidFill>
                  <a:srgbClr val="134F5C"/>
                </a:solidFill>
                <a:latin typeface="Impact"/>
                <a:ea typeface="Impact"/>
                <a:cs typeface="Impact"/>
                <a:sym typeface="Impact"/>
              </a:rPr>
              <a:t>in structures composed of cartilage such as menisci, intervertebral discs, and articular surfaces</a:t>
            </a:r>
          </a:p>
          <a:p>
            <a:pPr lvl="0">
              <a:spcBef>
                <a:spcPts val="0"/>
              </a:spcBef>
              <a:buNone/>
            </a:pPr>
            <a:endParaRPr sz="1100">
              <a:latin typeface="Impact"/>
              <a:ea typeface="Impact"/>
              <a:cs typeface="Impact"/>
              <a:sym typeface="Impact"/>
            </a:endParaRP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 </a:t>
            </a:r>
          </a:p>
        </p:txBody>
      </p:sp>
      <p:sp>
        <p:nvSpPr>
          <p:cNvPr id="366" name="Shape 366"/>
          <p:cNvSpPr txBox="1">
            <a:spLocks noGrp="1"/>
          </p:cNvSpPr>
          <p:nvPr>
            <p:ph type="body" idx="1"/>
          </p:nvPr>
        </p:nvSpPr>
        <p:spPr>
          <a:xfrm>
            <a:off x="118425" y="1225225"/>
            <a:ext cx="8933399" cy="37659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are the excitable tissues? </a:t>
            </a:r>
            <a:r>
              <a:rPr lang="en" b="1">
                <a:solidFill>
                  <a:srgbClr val="002060"/>
                </a:solidFill>
                <a:latin typeface="Impact"/>
                <a:ea typeface="Impact"/>
                <a:cs typeface="Impact"/>
                <a:sym typeface="Impact"/>
              </a:rPr>
              <a:t>Muscle and nervous tissue.</a:t>
            </a:r>
          </a:p>
          <a:p>
            <a:pPr lvl="0" rtl="0">
              <a:spcBef>
                <a:spcPts val="0"/>
              </a:spcBef>
              <a:buNone/>
            </a:pPr>
            <a:r>
              <a:rPr lang="en" b="1">
                <a:solidFill>
                  <a:srgbClr val="385623"/>
                </a:solidFill>
                <a:latin typeface="Impact"/>
                <a:ea typeface="Impact"/>
                <a:cs typeface="Impact"/>
                <a:sym typeface="Impact"/>
              </a:rPr>
              <a:t>What property do excitable tissues have that makes them different from other body tissues? </a:t>
            </a:r>
            <a:r>
              <a:rPr lang="en" b="1">
                <a:solidFill>
                  <a:srgbClr val="002060"/>
                </a:solidFill>
                <a:latin typeface="Impact"/>
                <a:ea typeface="Impact"/>
                <a:cs typeface="Impact"/>
                <a:sym typeface="Impact"/>
              </a:rPr>
              <a:t>Their membrane acts as an electric capacitor storing opposite charges on the opposite sides of the membrane.</a:t>
            </a:r>
          </a:p>
          <a:p>
            <a:pPr lvl="0" rtl="0">
              <a:spcBef>
                <a:spcPts val="0"/>
              </a:spcBef>
              <a:buNone/>
            </a:pPr>
            <a:r>
              <a:rPr lang="en" b="1">
                <a:solidFill>
                  <a:srgbClr val="385623"/>
                </a:solidFill>
                <a:latin typeface="Impact"/>
                <a:ea typeface="Impact"/>
                <a:cs typeface="Impact"/>
                <a:sym typeface="Impact"/>
              </a:rPr>
              <a:t>What contributes to the RMP?</a:t>
            </a:r>
          </a:p>
          <a:p>
            <a:pPr lvl="0" rtl="0">
              <a:spcBef>
                <a:spcPts val="0"/>
              </a:spcBef>
              <a:buNone/>
            </a:pPr>
            <a:r>
              <a:rPr lang="en" b="1">
                <a:solidFill>
                  <a:srgbClr val="002060"/>
                </a:solidFill>
                <a:latin typeface="Impact"/>
                <a:ea typeface="Impact"/>
                <a:cs typeface="Impact"/>
                <a:sym typeface="Impact"/>
              </a:rPr>
              <a:t>1.  K diffusion potential.</a:t>
            </a:r>
          </a:p>
          <a:p>
            <a:pPr lvl="0" rtl="0">
              <a:spcBef>
                <a:spcPts val="0"/>
              </a:spcBef>
              <a:buNone/>
            </a:pPr>
            <a:r>
              <a:rPr lang="en" b="1">
                <a:solidFill>
                  <a:srgbClr val="002060"/>
                </a:solidFill>
                <a:latin typeface="Impact"/>
                <a:ea typeface="Impact"/>
                <a:cs typeface="Impact"/>
                <a:sym typeface="Impact"/>
              </a:rPr>
              <a:t>2.  Na diffusion potential.</a:t>
            </a:r>
          </a:p>
          <a:p>
            <a:pPr lvl="0" rtl="0">
              <a:spcBef>
                <a:spcPts val="0"/>
              </a:spcBef>
              <a:buNone/>
            </a:pPr>
            <a:r>
              <a:rPr lang="en" b="1">
                <a:solidFill>
                  <a:srgbClr val="002060"/>
                </a:solidFill>
                <a:latin typeface="Impact"/>
                <a:ea typeface="Impact"/>
                <a:cs typeface="Impact"/>
                <a:sym typeface="Impact"/>
              </a:rPr>
              <a:t>3.  Na/K Pump.</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solidFill>
                <a:srgbClr val="385623"/>
              </a:solidFill>
              <a:latin typeface="Impact"/>
              <a:ea typeface="Impact"/>
              <a:cs typeface="Impact"/>
              <a:sym typeface="Impact"/>
            </a:endParaRP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372" name="Shape 372"/>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b="1">
                <a:solidFill>
                  <a:srgbClr val="385623"/>
                </a:solidFill>
                <a:latin typeface="Impact"/>
                <a:ea typeface="Impact"/>
                <a:cs typeface="Impact"/>
                <a:sym typeface="Impact"/>
              </a:rPr>
              <a:t>What is the ion concentration for K+, Na+, Cl- and charged proteins inside and outside the cell?</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Intracellular conc.: K+ 140, Na+ 14, Cl- 9 and charged proteins 106.5.</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Extracellular conc.: K+ 4, Na+ 142, Cl- 125 and charged proteins are 0.</a:t>
            </a:r>
          </a:p>
          <a:p>
            <a:pPr lvl="0" rtl="0">
              <a:spcBef>
                <a:spcPts val="0"/>
              </a:spcBef>
              <a:buClr>
                <a:schemeClr val="dk1"/>
              </a:buClr>
              <a:buSzPct val="61111"/>
              <a:buFont typeface="Arial"/>
              <a:buNone/>
            </a:pPr>
            <a:r>
              <a:rPr lang="en" b="1">
                <a:solidFill>
                  <a:srgbClr val="385623"/>
                </a:solidFill>
                <a:latin typeface="Impact"/>
                <a:ea typeface="Impact"/>
                <a:cs typeface="Impact"/>
                <a:sym typeface="Impact"/>
              </a:rPr>
              <a:t>Why is it that only electrolytes are important?</a:t>
            </a:r>
          </a:p>
          <a:p>
            <a:pPr lvl="0" rtl="0">
              <a:spcBef>
                <a:spcPts val="0"/>
              </a:spcBef>
              <a:buClr>
                <a:schemeClr val="dk1"/>
              </a:buClr>
              <a:buSzPct val="61111"/>
              <a:buFont typeface="Arial"/>
              <a:buNone/>
            </a:pPr>
            <a:r>
              <a:rPr lang="en" b="1">
                <a:solidFill>
                  <a:srgbClr val="002060"/>
                </a:solidFill>
                <a:latin typeface="Impact"/>
                <a:ea typeface="Impact"/>
                <a:cs typeface="Impact"/>
                <a:sym typeface="Impact"/>
              </a:rPr>
              <a:t>Because they are electrically charged.</a:t>
            </a: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378" name="Shape 378"/>
          <p:cNvSpPr txBox="1">
            <a:spLocks noGrp="1"/>
          </p:cNvSpPr>
          <p:nvPr>
            <p:ph type="body" idx="1"/>
          </p:nvPr>
        </p:nvSpPr>
        <p:spPr>
          <a:xfrm>
            <a:off x="84600" y="1225225"/>
            <a:ext cx="8967000" cy="3732299"/>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are proteins that responsible for muscle contraction,and What are protein that regulate the contraction process? </a:t>
            </a:r>
            <a:r>
              <a:rPr lang="en" b="1">
                <a:solidFill>
                  <a:srgbClr val="002060"/>
                </a:solidFill>
                <a:latin typeface="Impact"/>
                <a:ea typeface="Impact"/>
                <a:cs typeface="Impact"/>
                <a:sym typeface="Impact"/>
              </a:rPr>
              <a:t>Myosin and Active are responsible for contraction , Troponin and Tropomyosin regulate the process</a:t>
            </a:r>
          </a:p>
          <a:p>
            <a:pPr lvl="0" rtl="0">
              <a:spcBef>
                <a:spcPts val="0"/>
              </a:spcBef>
              <a:buNone/>
            </a:pPr>
            <a:r>
              <a:rPr lang="en" b="1">
                <a:solidFill>
                  <a:srgbClr val="385623"/>
                </a:solidFill>
                <a:latin typeface="Impact"/>
                <a:ea typeface="Impact"/>
                <a:cs typeface="Impact"/>
                <a:sym typeface="Impact"/>
              </a:rPr>
              <a:t>During contraction, what change will happen in I-band and a-band ?</a:t>
            </a:r>
            <a:r>
              <a:rPr lang="en" b="1">
                <a:solidFill>
                  <a:srgbClr val="002060"/>
                </a:solidFill>
                <a:latin typeface="Impact"/>
                <a:ea typeface="Impact"/>
                <a:cs typeface="Impact"/>
                <a:sym typeface="Impact"/>
              </a:rPr>
              <a:t>The distance between two z-lines will decrease and make I- band smaller ,and a-band it doesn’t change</a:t>
            </a:r>
          </a:p>
          <a:p>
            <a:pPr lvl="0" rtl="0">
              <a:spcBef>
                <a:spcPts val="0"/>
              </a:spcBef>
              <a:buNone/>
            </a:pPr>
            <a:r>
              <a:rPr lang="en" b="1">
                <a:solidFill>
                  <a:srgbClr val="385623"/>
                </a:solidFill>
                <a:latin typeface="Impact"/>
                <a:ea typeface="Impact"/>
                <a:cs typeface="Impact"/>
                <a:sym typeface="Impact"/>
              </a:rPr>
              <a:t>How does ca initiates contraction of muscle? </a:t>
            </a:r>
            <a:r>
              <a:rPr lang="en" b="1">
                <a:solidFill>
                  <a:srgbClr val="002060"/>
                </a:solidFill>
                <a:latin typeface="Impact"/>
                <a:ea typeface="Impact"/>
                <a:cs typeface="Impact"/>
                <a:sym typeface="Impact"/>
              </a:rPr>
              <a:t>the attachment of Ca to Troponin will cause Tropomyosin to move away from the active sites on actin &amp; expose them to myosin head</a:t>
            </a:r>
          </a:p>
          <a:p>
            <a:pPr lvl="0">
              <a:spcBef>
                <a:spcPts val="0"/>
              </a:spcBef>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384" name="Shape 384"/>
          <p:cNvSpPr txBox="1">
            <a:spLocks noGrp="1"/>
          </p:cNvSpPr>
          <p:nvPr>
            <p:ph type="body" idx="1"/>
          </p:nvPr>
        </p:nvSpPr>
        <p:spPr>
          <a:xfrm>
            <a:off x="135350" y="1225225"/>
            <a:ext cx="8916599" cy="37151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b="1">
                <a:solidFill>
                  <a:srgbClr val="385623"/>
                </a:solidFill>
                <a:latin typeface="Arial"/>
                <a:ea typeface="Arial"/>
                <a:cs typeface="Arial"/>
                <a:sym typeface="Arial"/>
              </a:rPr>
              <a:t>What happens when myosin head attaches to actin?</a:t>
            </a:r>
          </a:p>
          <a:p>
            <a:pPr lvl="0" rtl="0">
              <a:spcBef>
                <a:spcPts val="0"/>
              </a:spcBef>
              <a:buNone/>
            </a:pPr>
            <a:r>
              <a:rPr lang="en" b="1">
                <a:solidFill>
                  <a:srgbClr val="002060"/>
                </a:solidFill>
                <a:latin typeface="Arial"/>
                <a:ea typeface="Arial"/>
                <a:cs typeface="Arial"/>
                <a:sym typeface="Arial"/>
              </a:rPr>
              <a:t>It will form the cross-bridge that will activate the enzyme ATPase in the Myosin head, and ATPase breaks down ATP releasing energy </a:t>
            </a:r>
          </a:p>
          <a:p>
            <a:pPr lvl="0" rtl="0">
              <a:spcBef>
                <a:spcPts val="0"/>
              </a:spcBef>
              <a:buNone/>
            </a:pPr>
            <a:r>
              <a:rPr lang="en" b="1">
                <a:solidFill>
                  <a:srgbClr val="385623"/>
                </a:solidFill>
                <a:latin typeface="Arial"/>
                <a:ea typeface="Arial"/>
                <a:cs typeface="Arial"/>
                <a:sym typeface="Arial"/>
              </a:rPr>
              <a:t>what is the Power Stroke ?</a:t>
            </a:r>
          </a:p>
          <a:p>
            <a:pPr lvl="0" rtl="0">
              <a:spcBef>
                <a:spcPts val="0"/>
              </a:spcBef>
              <a:buClr>
                <a:schemeClr val="dk1"/>
              </a:buClr>
              <a:buSzPct val="61111"/>
              <a:buFont typeface="Arial"/>
              <a:buNone/>
            </a:pPr>
            <a:r>
              <a:rPr lang="en" b="1">
                <a:solidFill>
                  <a:srgbClr val="002060"/>
                </a:solidFill>
                <a:latin typeface="Arial"/>
                <a:ea typeface="Arial"/>
                <a:cs typeface="Arial"/>
                <a:sym typeface="Arial"/>
              </a:rPr>
              <a:t>It is using y that produce by ATPase to move the myosin head leading to pulling &amp; dragging of actin </a:t>
            </a:r>
          </a:p>
          <a:p>
            <a:pPr lvl="0">
              <a:spcBef>
                <a:spcPts val="0"/>
              </a:spcBef>
              <a:buNone/>
            </a:pPr>
            <a:endParaRP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390" name="Shape 390"/>
          <p:cNvSpPr txBox="1">
            <a:spLocks noGrp="1"/>
          </p:cNvSpPr>
          <p:nvPr>
            <p:ph type="body" idx="1"/>
          </p:nvPr>
        </p:nvSpPr>
        <p:spPr>
          <a:xfrm>
            <a:off x="71400" y="1210450"/>
            <a:ext cx="9001200" cy="3770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 patient was admitted to the hospital, and he had some problems with hands. The patients complained about his difficulty to pick up objects. The doctor made some </a:t>
            </a:r>
            <a:r>
              <a:rPr lang="en" b="1" u="sng">
                <a:solidFill>
                  <a:srgbClr val="385623"/>
                </a:solidFill>
                <a:latin typeface="Impact"/>
                <a:ea typeface="Impact"/>
                <a:cs typeface="Impact"/>
                <a:sym typeface="Impact"/>
              </a:rPr>
              <a:t>tests</a:t>
            </a:r>
            <a:r>
              <a:rPr lang="en" b="1">
                <a:solidFill>
                  <a:srgbClr val="385623"/>
                </a:solidFill>
                <a:latin typeface="Impact"/>
                <a:ea typeface="Impact"/>
                <a:cs typeface="Impact"/>
                <a:sym typeface="Impact"/>
              </a:rPr>
              <a:t> and he diagnosed the patient with motor unit disease.</a:t>
            </a:r>
          </a:p>
          <a:p>
            <a:pPr lvl="0" rtl="0">
              <a:spcBef>
                <a:spcPts val="0"/>
              </a:spcBef>
              <a:buNone/>
            </a:pPr>
            <a:r>
              <a:rPr lang="en" b="1">
                <a:solidFill>
                  <a:srgbClr val="385623"/>
                </a:solidFill>
                <a:latin typeface="Impact"/>
                <a:ea typeface="Impact"/>
                <a:cs typeface="Impact"/>
                <a:sym typeface="Impact"/>
              </a:rPr>
              <a:t>What is a Motor Unit? </a:t>
            </a:r>
            <a:r>
              <a:rPr lang="en" b="1">
                <a:solidFill>
                  <a:srgbClr val="002060"/>
                </a:solidFill>
                <a:latin typeface="Impact"/>
                <a:ea typeface="Impact"/>
                <a:cs typeface="Impact"/>
                <a:sym typeface="Impact"/>
              </a:rPr>
              <a:t>It is the Anterior Horn Cell and all the muscle Fibers it supplies</a:t>
            </a:r>
          </a:p>
          <a:p>
            <a:pPr lvl="0" rtl="0">
              <a:spcBef>
                <a:spcPts val="0"/>
              </a:spcBef>
              <a:buNone/>
            </a:pPr>
            <a:r>
              <a:rPr lang="en" b="1">
                <a:solidFill>
                  <a:srgbClr val="385623"/>
                </a:solidFill>
                <a:latin typeface="Impact"/>
                <a:ea typeface="Impact"/>
                <a:cs typeface="Impact"/>
                <a:sym typeface="Impact"/>
              </a:rPr>
              <a:t>Explain Motor Unit Recruitment? </a:t>
            </a:r>
            <a:r>
              <a:rPr lang="en" b="1">
                <a:solidFill>
                  <a:srgbClr val="002060"/>
                </a:solidFill>
                <a:latin typeface="Impact"/>
                <a:ea typeface="Impact"/>
                <a:cs typeface="Impact"/>
                <a:sym typeface="Impact"/>
              </a:rPr>
              <a:t>Recruitment of motor units is the progressive activation of a muscle by successive recruitment of contractile units (motor units) to accomplish increasing degrees of contractile strength (force)</a:t>
            </a:r>
          </a:p>
          <a:p>
            <a:pPr marL="0" lvl="0" indent="-69850" rtl="0">
              <a:spcBef>
                <a:spcPts val="0"/>
              </a:spcBef>
              <a:spcAft>
                <a:spcPts val="0"/>
              </a:spcAft>
              <a:buClr>
                <a:schemeClr val="dk1"/>
              </a:buClr>
              <a:buSzPct val="61111"/>
              <a:buFont typeface="Arial"/>
              <a:buNone/>
            </a:pPr>
            <a:r>
              <a:rPr lang="en" b="1">
                <a:solidFill>
                  <a:srgbClr val="385623"/>
                </a:solidFill>
                <a:latin typeface="Impact"/>
                <a:ea typeface="Impact"/>
                <a:cs typeface="Impact"/>
                <a:sym typeface="Impact"/>
              </a:rPr>
              <a:t>what most probably is the test referred to by the case? </a:t>
            </a:r>
            <a:r>
              <a:rPr lang="en" b="1">
                <a:solidFill>
                  <a:srgbClr val="002060"/>
                </a:solidFill>
                <a:latin typeface="Impact"/>
                <a:ea typeface="Impact"/>
                <a:cs typeface="Impact"/>
                <a:sym typeface="Impact"/>
              </a:rPr>
              <a:t>Electromyography</a:t>
            </a: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396" name="Shape 396"/>
          <p:cNvSpPr txBox="1">
            <a:spLocks noGrp="1"/>
          </p:cNvSpPr>
          <p:nvPr>
            <p:ph type="body" idx="1"/>
          </p:nvPr>
        </p:nvSpPr>
        <p:spPr>
          <a:xfrm>
            <a:off x="88675" y="1225225"/>
            <a:ext cx="8971499" cy="38148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 librarian feels pain when she left books. She requires frequent rest to recharge and to perform her work,and the patient usually has ptosis ( drooping of the eyelid . Her respiratory and cardiovascular functions are normal. After performing more tests the doctor confirmed that it is a problem in the neuromuscular junction?</a:t>
            </a:r>
          </a:p>
          <a:p>
            <a:pPr lvl="0" rtl="0">
              <a:spcBef>
                <a:spcPts val="0"/>
              </a:spcBef>
              <a:buNone/>
            </a:pPr>
            <a:r>
              <a:rPr lang="en" b="1">
                <a:solidFill>
                  <a:srgbClr val="385623"/>
                </a:solidFill>
                <a:latin typeface="Impact"/>
                <a:ea typeface="Impact"/>
                <a:cs typeface="Impact"/>
                <a:sym typeface="Impact"/>
              </a:rPr>
              <a:t>The Neuromuscular junction consists of what?</a:t>
            </a:r>
            <a:r>
              <a:rPr lang="en" b="1">
                <a:solidFill>
                  <a:srgbClr val="002060"/>
                </a:solidFill>
                <a:latin typeface="Impact"/>
                <a:ea typeface="Impact"/>
                <a:cs typeface="Impact"/>
                <a:sym typeface="Impact"/>
              </a:rPr>
              <a:t> 1-   Axon terminal  2- Synaptic cleft    3- Synaptic gutter</a:t>
            </a:r>
          </a:p>
          <a:p>
            <a:pPr lvl="0" rtl="0">
              <a:spcBef>
                <a:spcPts val="0"/>
              </a:spcBef>
              <a:buNone/>
            </a:pPr>
            <a:r>
              <a:rPr lang="en" b="1">
                <a:solidFill>
                  <a:srgbClr val="385623"/>
                </a:solidFill>
                <a:latin typeface="Impact"/>
                <a:ea typeface="Impact"/>
                <a:cs typeface="Impact"/>
                <a:sym typeface="Impact"/>
              </a:rPr>
              <a:t>Name the neurotransmitter of the neuromuscular junction and where it is found.</a:t>
            </a:r>
          </a:p>
          <a:p>
            <a:pPr lvl="0" rtl="0">
              <a:spcBef>
                <a:spcPts val="0"/>
              </a:spcBef>
              <a:buClr>
                <a:schemeClr val="dk1"/>
              </a:buClr>
              <a:buSzPct val="61111"/>
              <a:buFont typeface="Arial"/>
              <a:buNone/>
            </a:pPr>
            <a:r>
              <a:rPr lang="en" b="1">
                <a:solidFill>
                  <a:srgbClr val="385623"/>
                </a:solidFill>
                <a:latin typeface="Impact"/>
                <a:ea typeface="Impact"/>
                <a:cs typeface="Impact"/>
                <a:sym typeface="Impact"/>
              </a:rPr>
              <a:t>  </a:t>
            </a:r>
            <a:r>
              <a:rPr lang="en" sz="1600" b="1">
                <a:solidFill>
                  <a:srgbClr val="002060"/>
                </a:solidFill>
                <a:latin typeface="Impact"/>
                <a:ea typeface="Impact"/>
                <a:cs typeface="Impact"/>
                <a:sym typeface="Impact"/>
              </a:rPr>
              <a:t>a</a:t>
            </a:r>
            <a:r>
              <a:rPr lang="en" b="1">
                <a:solidFill>
                  <a:srgbClr val="002060"/>
                </a:solidFill>
                <a:latin typeface="Impact"/>
                <a:ea typeface="Impact"/>
                <a:cs typeface="Impact"/>
                <a:sym typeface="Impact"/>
              </a:rPr>
              <a:t>cetylcholine; found In vesicles in the axon terminal of the neuromuscular junction</a:t>
            </a:r>
          </a:p>
          <a:p>
            <a:pPr lvl="0">
              <a:spcBef>
                <a:spcPts val="0"/>
              </a:spcBef>
              <a:buNone/>
            </a:pPr>
            <a:endParaRPr b="1">
              <a:solidFill>
                <a:srgbClr val="385623"/>
              </a:solidFill>
              <a:latin typeface="Impact"/>
              <a:ea typeface="Impact"/>
              <a:cs typeface="Impact"/>
              <a:sym typeface="Impact"/>
            </a:endParaRP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Clr>
                <a:schemeClr val="dk1"/>
              </a:buClr>
              <a:buSzPct val="26190"/>
              <a:buFont typeface="Arial"/>
              <a:buNone/>
            </a:pPr>
            <a:r>
              <a:rPr lang="en" b="1">
                <a:solidFill>
                  <a:srgbClr val="002060"/>
                </a:solidFill>
              </a:rPr>
              <a:t>Physiology</a:t>
            </a:r>
          </a:p>
        </p:txBody>
      </p:sp>
      <p:sp>
        <p:nvSpPr>
          <p:cNvPr id="402" name="Shape 402"/>
          <p:cNvSpPr txBox="1">
            <a:spLocks noGrp="1"/>
          </p:cNvSpPr>
          <p:nvPr>
            <p:ph type="body" idx="1"/>
          </p:nvPr>
        </p:nvSpPr>
        <p:spPr>
          <a:xfrm>
            <a:off x="73900" y="1225225"/>
            <a:ext cx="8971499" cy="3770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is the function of Acetylcholinesterase?</a:t>
            </a:r>
            <a:r>
              <a:rPr lang="en">
                <a:latin typeface="Impact"/>
                <a:ea typeface="Impact"/>
                <a:cs typeface="Impact"/>
                <a:sym typeface="Impact"/>
              </a:rPr>
              <a:t> </a:t>
            </a:r>
            <a:r>
              <a:rPr lang="en" b="1">
                <a:solidFill>
                  <a:srgbClr val="002060"/>
                </a:solidFill>
                <a:latin typeface="Impact"/>
                <a:ea typeface="Impact"/>
                <a:cs typeface="Impact"/>
                <a:sym typeface="Impact"/>
              </a:rPr>
              <a:t>Destroyed Ach into Acetate &amp; Choline</a:t>
            </a:r>
          </a:p>
          <a:p>
            <a:pPr lvl="0" rtl="0">
              <a:spcBef>
                <a:spcPts val="0"/>
              </a:spcBef>
              <a:buNone/>
            </a:pPr>
            <a:r>
              <a:rPr lang="en" b="1">
                <a:solidFill>
                  <a:srgbClr val="385623"/>
                </a:solidFill>
                <a:latin typeface="Impact"/>
                <a:ea typeface="Impact"/>
                <a:cs typeface="Impact"/>
                <a:sym typeface="Impact"/>
              </a:rPr>
              <a:t>Name one disease that can be presented with these symptoms?</a:t>
            </a:r>
            <a:r>
              <a:rPr lang="en">
                <a:latin typeface="Impact"/>
                <a:ea typeface="Impact"/>
                <a:cs typeface="Impact"/>
                <a:sym typeface="Impact"/>
              </a:rPr>
              <a:t> </a:t>
            </a:r>
            <a:r>
              <a:rPr lang="en" b="1">
                <a:solidFill>
                  <a:srgbClr val="002060"/>
                </a:solidFill>
                <a:latin typeface="Impact"/>
                <a:ea typeface="Impact"/>
                <a:cs typeface="Impact"/>
                <a:sym typeface="Impact"/>
              </a:rPr>
              <a:t>Myasthenia Gravis</a:t>
            </a:r>
          </a:p>
          <a:p>
            <a:pPr lvl="0" rtl="0">
              <a:spcBef>
                <a:spcPts val="0"/>
              </a:spcBef>
              <a:buNone/>
            </a:pPr>
            <a:r>
              <a:rPr lang="en" b="1">
                <a:solidFill>
                  <a:srgbClr val="385623"/>
                </a:solidFill>
                <a:latin typeface="Impact"/>
                <a:ea typeface="Impact"/>
                <a:cs typeface="Impact"/>
                <a:sym typeface="Impact"/>
              </a:rPr>
              <a:t>Deficiency of what ion would most probably cause the problems in the neuromuscular junction, and explain your reasoning?</a:t>
            </a:r>
            <a:r>
              <a:rPr lang="en" b="1">
                <a:latin typeface="Impact"/>
                <a:ea typeface="Impact"/>
                <a:cs typeface="Impact"/>
                <a:sym typeface="Impact"/>
              </a:rPr>
              <a:t> </a:t>
            </a:r>
            <a:r>
              <a:rPr lang="en" b="1">
                <a:solidFill>
                  <a:srgbClr val="002060"/>
                </a:solidFill>
                <a:latin typeface="Impact"/>
                <a:ea typeface="Impact"/>
                <a:cs typeface="Impact"/>
                <a:sym typeface="Impact"/>
              </a:rPr>
              <a:t>Calcium, because it causes the release of acetylcholine from the vesicles. </a:t>
            </a:r>
          </a:p>
          <a:p>
            <a:pPr lvl="0" rtl="0">
              <a:spcBef>
                <a:spcPts val="0"/>
              </a:spcBef>
              <a:buClr>
                <a:schemeClr val="dk1"/>
              </a:buClr>
              <a:buSzPct val="68750"/>
              <a:buFont typeface="Arial"/>
              <a:buNone/>
            </a:pPr>
            <a:endParaRPr sz="1600"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408" name="Shape 408"/>
          <p:cNvSpPr txBox="1">
            <a:spLocks noGrp="1"/>
          </p:cNvSpPr>
          <p:nvPr>
            <p:ph type="body" idx="1"/>
          </p:nvPr>
        </p:nvSpPr>
        <p:spPr>
          <a:xfrm>
            <a:off x="60425" y="1225225"/>
            <a:ext cx="9014699" cy="37851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 nerve conduction study (NCS) is? </a:t>
            </a:r>
            <a:r>
              <a:rPr lang="en" b="1">
                <a:latin typeface="Impact"/>
                <a:ea typeface="Impact"/>
                <a:cs typeface="Impact"/>
                <a:sym typeface="Impact"/>
              </a:rPr>
              <a:t>An electrophysiology test commonly used to evaluate the function of peripheral nerves of the human body, and it could be Motor or Sensory.</a:t>
            </a:r>
          </a:p>
          <a:p>
            <a:pPr lvl="0" rtl="0">
              <a:spcBef>
                <a:spcPts val="700"/>
              </a:spcBef>
              <a:spcAft>
                <a:spcPts val="0"/>
              </a:spcAft>
              <a:buNone/>
            </a:pPr>
            <a:r>
              <a:rPr lang="en" b="1">
                <a:solidFill>
                  <a:srgbClr val="385623"/>
                </a:solidFill>
                <a:latin typeface="Impact"/>
                <a:ea typeface="Impact"/>
                <a:cs typeface="Impact"/>
                <a:sym typeface="Impact"/>
              </a:rPr>
              <a:t>Define latency. </a:t>
            </a:r>
            <a:r>
              <a:rPr lang="en" b="1">
                <a:solidFill>
                  <a:srgbClr val="002060"/>
                </a:solidFill>
                <a:latin typeface="Impact"/>
                <a:ea typeface="Impact"/>
                <a:cs typeface="Impact"/>
                <a:sym typeface="Impact"/>
              </a:rPr>
              <a:t>Time between the stimuli and the response. </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61111"/>
              <a:buFont typeface="Arial"/>
              <a:buNone/>
            </a:pPr>
            <a:r>
              <a:rPr lang="en" b="1">
                <a:solidFill>
                  <a:srgbClr val="385623"/>
                </a:solidFill>
                <a:latin typeface="Impact"/>
                <a:ea typeface="Impact"/>
                <a:cs typeface="Impact"/>
                <a:sym typeface="Impact"/>
              </a:rPr>
              <a:t>define electromyography.</a:t>
            </a:r>
            <a:r>
              <a:rPr lang="en" b="1">
                <a:solidFill>
                  <a:srgbClr val="002060"/>
                </a:solidFill>
                <a:latin typeface="Impact"/>
                <a:ea typeface="Impact"/>
                <a:cs typeface="Impact"/>
                <a:sym typeface="Impact"/>
              </a:rPr>
              <a:t> </a:t>
            </a:r>
            <a:r>
              <a:rPr lang="en" b="1">
                <a:latin typeface="Impact"/>
                <a:ea typeface="Impact"/>
                <a:cs typeface="Impact"/>
                <a:sym typeface="Impact"/>
              </a:rPr>
              <a:t>a technique for evaluating and recording physiologic properties of muscles at rest and while contracting , OR  It’s a recording of electrical activity of the muscle.</a:t>
            </a: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r>
              <a:rPr lang="en"/>
              <a:t> </a:t>
            </a:r>
          </a:p>
        </p:txBody>
      </p:sp>
      <p:sp>
        <p:nvSpPr>
          <p:cNvPr id="414" name="Shape 414"/>
          <p:cNvSpPr txBox="1">
            <a:spLocks noGrp="1"/>
          </p:cNvSpPr>
          <p:nvPr>
            <p:ph type="body" idx="1"/>
          </p:nvPr>
        </p:nvSpPr>
        <p:spPr>
          <a:xfrm>
            <a:off x="59125" y="1225225"/>
            <a:ext cx="9001200" cy="38148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 patient has performed a nerve conduction study in the upper and lower proximal muscles. The results are listed in the following:</a:t>
            </a:r>
          </a:p>
          <a:p>
            <a:pPr lvl="0" rtl="0">
              <a:spcBef>
                <a:spcPts val="0"/>
              </a:spcBef>
              <a:buNone/>
            </a:pPr>
            <a:r>
              <a:rPr lang="en" b="1">
                <a:solidFill>
                  <a:srgbClr val="385623"/>
                </a:solidFill>
                <a:latin typeface="Impact"/>
                <a:ea typeface="Impact"/>
                <a:cs typeface="Impact"/>
                <a:sym typeface="Impact"/>
              </a:rPr>
              <a:t>the conduction velocity in the lower proximal muscles ( legs ): 46 m/s </a:t>
            </a:r>
          </a:p>
          <a:p>
            <a:pPr lvl="0" rtl="0">
              <a:spcBef>
                <a:spcPts val="0"/>
              </a:spcBef>
              <a:buNone/>
            </a:pPr>
            <a:r>
              <a:rPr lang="en" b="1">
                <a:solidFill>
                  <a:srgbClr val="385623"/>
                </a:solidFill>
                <a:latin typeface="Impact"/>
                <a:ea typeface="Impact"/>
                <a:cs typeface="Impact"/>
                <a:sym typeface="Impact"/>
              </a:rPr>
              <a:t>the conduction velocity in the upper proximal muscles ( arm ): 41 m/s</a:t>
            </a:r>
          </a:p>
          <a:p>
            <a:pPr lvl="0" rtl="0">
              <a:spcBef>
                <a:spcPts val="0"/>
              </a:spcBef>
              <a:buNone/>
            </a:pPr>
            <a:endParaRPr b="1">
              <a:solidFill>
                <a:srgbClr val="385623"/>
              </a:solidFill>
              <a:latin typeface="Impact"/>
              <a:ea typeface="Impact"/>
              <a:cs typeface="Impact"/>
              <a:sym typeface="Impact"/>
            </a:endParaRPr>
          </a:p>
          <a:p>
            <a:pPr lvl="0">
              <a:spcBef>
                <a:spcPts val="0"/>
              </a:spcBef>
              <a:buNone/>
            </a:pPr>
            <a:r>
              <a:rPr lang="en" b="1">
                <a:solidFill>
                  <a:srgbClr val="385623"/>
                </a:solidFill>
                <a:latin typeface="Impact"/>
                <a:ea typeface="Impact"/>
                <a:cs typeface="Impact"/>
                <a:sym typeface="Impact"/>
              </a:rPr>
              <a:t>Explain the data gathered from the test: the conduction velocity in the lower proximal muscles appear to be within the normal range ( 40-60 m/s), whereas the conduction velocity in the upper proximal muscles is abnormal and below the normal range ( 50-70 m/s). </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420" name="Shape 420"/>
          <p:cNvSpPr txBox="1">
            <a:spLocks noGrp="1"/>
          </p:cNvSpPr>
          <p:nvPr>
            <p:ph type="body" idx="1"/>
          </p:nvPr>
        </p:nvSpPr>
        <p:spPr>
          <a:xfrm>
            <a:off x="73900" y="1225225"/>
            <a:ext cx="8986199" cy="3755699"/>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An athlete was competing in a marathon, and he was extremely fatigued at end of the marathon. He took some rest and fluids after the race, which helped with his recovery.</a:t>
            </a:r>
          </a:p>
          <a:p>
            <a:pPr lvl="0" rtl="0">
              <a:spcBef>
                <a:spcPts val="0"/>
              </a:spcBef>
              <a:buNone/>
            </a:pPr>
            <a:r>
              <a:rPr lang="en" b="1">
                <a:solidFill>
                  <a:srgbClr val="385623"/>
                </a:solidFill>
                <a:latin typeface="Impact"/>
                <a:ea typeface="Impact"/>
                <a:cs typeface="Impact"/>
                <a:sym typeface="Impact"/>
              </a:rPr>
              <a:t>Name the metabolic systems that are important in physical activities? </a:t>
            </a:r>
            <a:r>
              <a:rPr lang="en" b="1">
                <a:latin typeface="Impact"/>
                <a:ea typeface="Impact"/>
                <a:cs typeface="Impact"/>
                <a:sym typeface="Impact"/>
              </a:rPr>
              <a:t>1-phospocreatin – creatine system (PCR)   2-Glyogen – lactic acid system   3-Aerobic system</a:t>
            </a:r>
          </a:p>
          <a:p>
            <a:pPr lvl="0" rtl="0">
              <a:spcBef>
                <a:spcPts val="0"/>
              </a:spcBef>
              <a:buNone/>
            </a:pPr>
            <a:r>
              <a:rPr lang="en" b="1">
                <a:solidFill>
                  <a:srgbClr val="385623"/>
                </a:solidFill>
                <a:latin typeface="Impact"/>
                <a:ea typeface="Impact"/>
                <a:cs typeface="Impact"/>
                <a:sym typeface="Impact"/>
              </a:rPr>
              <a:t>Which metabolic system is used by the athlete the most in the marathon?</a:t>
            </a:r>
          </a:p>
          <a:p>
            <a:pPr lvl="0" algn="ctr" rtl="0">
              <a:spcBef>
                <a:spcPts val="0"/>
              </a:spcBef>
              <a:buNone/>
            </a:pPr>
            <a:r>
              <a:rPr lang="en" b="1">
                <a:solidFill>
                  <a:srgbClr val="385623"/>
                </a:solidFill>
                <a:latin typeface="Impact"/>
                <a:ea typeface="Impact"/>
                <a:cs typeface="Impact"/>
                <a:sym typeface="Impact"/>
              </a:rPr>
              <a:t>  </a:t>
            </a:r>
            <a:r>
              <a:rPr lang="en" b="1">
                <a:solidFill>
                  <a:srgbClr val="002060"/>
                </a:solidFill>
                <a:latin typeface="Impact"/>
                <a:ea typeface="Impact"/>
                <a:cs typeface="Impact"/>
                <a:sym typeface="Impact"/>
              </a:rPr>
              <a:t>Aerobic system</a:t>
            </a:r>
            <a:r>
              <a:rPr lang="en" b="1">
                <a:solidFill>
                  <a:srgbClr val="385623"/>
                </a:solidFill>
                <a:latin typeface="Impact"/>
                <a:ea typeface="Impact"/>
                <a:cs typeface="Impact"/>
                <a:sym typeface="Impact"/>
              </a:rPr>
              <a:t> </a:t>
            </a:r>
          </a:p>
          <a:p>
            <a:pPr lvl="0" rtl="0">
              <a:spcBef>
                <a:spcPts val="0"/>
              </a:spcBef>
              <a:buNone/>
            </a:pPr>
            <a:r>
              <a:rPr lang="en" b="1">
                <a:latin typeface="Impact"/>
                <a:ea typeface="Impact"/>
                <a:cs typeface="Impact"/>
                <a:sym typeface="Impact"/>
              </a:rPr>
              <a:t> </a:t>
            </a:r>
          </a:p>
          <a:p>
            <a:pPr lvl="0" rtl="0">
              <a:spcBef>
                <a:spcPts val="0"/>
              </a:spcBef>
              <a:buClr>
                <a:schemeClr val="dk1"/>
              </a:buClr>
              <a:buSzPct val="61111"/>
              <a:buFont typeface="Arial"/>
              <a:buNone/>
            </a:pPr>
            <a:endParaRPr b="1">
              <a:solidFill>
                <a:srgbClr val="385623"/>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44000" y="253800"/>
            <a:ext cx="8520599" cy="831299"/>
          </a:xfrm>
          <a:prstGeom prst="rect">
            <a:avLst/>
          </a:prstGeom>
        </p:spPr>
        <p:txBody>
          <a:bodyPr lIns="91425" tIns="91425" rIns="91425" bIns="91425" anchor="b" anchorCtr="0">
            <a:noAutofit/>
          </a:bodyPr>
          <a:lstStyle/>
          <a:p>
            <a:pPr lvl="0" algn="ctr">
              <a:spcBef>
                <a:spcPts val="0"/>
              </a:spcBef>
              <a:buClr>
                <a:schemeClr val="dk1"/>
              </a:buClr>
              <a:buSzPct val="25000"/>
              <a:buFont typeface="Arial"/>
              <a:buNone/>
            </a:pPr>
            <a:r>
              <a:rPr lang="en" sz="5000" b="1">
                <a:solidFill>
                  <a:srgbClr val="002060"/>
                </a:solidFill>
                <a:latin typeface="Impact"/>
                <a:ea typeface="Impact"/>
                <a:cs typeface="Impact"/>
                <a:sym typeface="Impact"/>
              </a:rPr>
              <a:t>Pathology</a:t>
            </a:r>
          </a:p>
        </p:txBody>
      </p:sp>
      <p:graphicFrame>
        <p:nvGraphicFramePr>
          <p:cNvPr id="96" name="Shape 96"/>
          <p:cNvGraphicFramePr/>
          <p:nvPr/>
        </p:nvGraphicFramePr>
        <p:xfrm>
          <a:off x="81600" y="1026150"/>
          <a:ext cx="3000000" cy="3000000"/>
        </p:xfrm>
        <a:graphic>
          <a:graphicData uri="http://schemas.openxmlformats.org/drawingml/2006/table">
            <a:tbl>
              <a:tblPr>
                <a:noFill/>
                <a:tableStyleId>{AEA3E591-A75E-434C-A659-A669E440B108}</a:tableStyleId>
              </a:tblPr>
              <a:tblGrid>
                <a:gridCol w="2231675"/>
                <a:gridCol w="2231675"/>
                <a:gridCol w="2231675"/>
                <a:gridCol w="2231675"/>
              </a:tblGrid>
              <a:tr h="3834175">
                <a:tc>
                  <a:txBody>
                    <a:bodyPr/>
                    <a:lstStyle/>
                    <a:p>
                      <a:pPr lvl="0" algn="ctr" rtl="0">
                        <a:lnSpc>
                          <a:spcPct val="115000"/>
                        </a:lnSpc>
                        <a:spcBef>
                          <a:spcPts val="0"/>
                        </a:spcBef>
                        <a:buClr>
                          <a:schemeClr val="dk1"/>
                        </a:buClr>
                        <a:buSzPct val="61111"/>
                        <a:buFont typeface="Arial"/>
                        <a:buNone/>
                      </a:pPr>
                      <a:r>
                        <a:rPr lang="en" sz="1800" b="1">
                          <a:solidFill>
                            <a:srgbClr val="385622"/>
                          </a:solidFill>
                          <a:latin typeface="Impact"/>
                          <a:ea typeface="Impact"/>
                          <a:cs typeface="Impact"/>
                          <a:sym typeface="Impact"/>
                        </a:rPr>
                        <a:t>Q1-“Describe the Colles' fracture”?</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A Colles' fracture is a fracture of the bone of the forearm called the radius, which results in a dinner-fork deformity at the wrist. It often follows a fall on the outstretched hand.</a:t>
                      </a:r>
                    </a:p>
                    <a:p>
                      <a:pPr lvl="0">
                        <a:spcBef>
                          <a:spcPts val="0"/>
                        </a:spcBef>
                        <a:buNone/>
                      </a:pPr>
                      <a:endParaRPr sz="1800">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lnSpc>
                          <a:spcPct val="115000"/>
                        </a:lnSpc>
                        <a:spcBef>
                          <a:spcPts val="0"/>
                        </a:spcBef>
                        <a:buClr>
                          <a:schemeClr val="dk1"/>
                        </a:buClr>
                        <a:buSzPct val="61111"/>
                        <a:buFont typeface="Arial"/>
                        <a:buNone/>
                      </a:pPr>
                      <a:r>
                        <a:rPr lang="en" sz="1800" b="1">
                          <a:solidFill>
                            <a:srgbClr val="385622"/>
                          </a:solidFill>
                          <a:latin typeface="Impact"/>
                          <a:ea typeface="Impact"/>
                          <a:cs typeface="Impact"/>
                          <a:sym typeface="Impact"/>
                        </a:rPr>
                        <a:t>Q2-“what group of people most commonly have incomplete fractures?</a:t>
                      </a:r>
                    </a:p>
                    <a:p>
                      <a:pPr lvl="0" algn="ctr" rtl="0">
                        <a:lnSpc>
                          <a:spcPct val="115000"/>
                        </a:lnSpc>
                        <a:spcBef>
                          <a:spcPts val="0"/>
                        </a:spcBef>
                        <a:buClr>
                          <a:schemeClr val="dk1"/>
                        </a:buClr>
                        <a:buSzPct val="61111"/>
                        <a:buFont typeface="Arial"/>
                        <a:buNone/>
                      </a:pPr>
                      <a:r>
                        <a:rPr lang="en" sz="1800" b="1">
                          <a:solidFill>
                            <a:srgbClr val="385622"/>
                          </a:solidFill>
                          <a:latin typeface="Impact"/>
                          <a:ea typeface="Impact"/>
                          <a:cs typeface="Impact"/>
                          <a:sym typeface="Impact"/>
                        </a:rPr>
                        <a:t>why?</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children's,bones are not as completely ossified as adults</a:t>
                      </a:r>
                    </a:p>
                    <a:p>
                      <a:pPr lvl="0">
                        <a:spcBef>
                          <a:spcPts val="0"/>
                        </a:spcBef>
                        <a:buNone/>
                      </a:pPr>
                      <a:endParaRPr>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lnSpc>
                          <a:spcPct val="115000"/>
                        </a:lnSpc>
                        <a:spcBef>
                          <a:spcPts val="0"/>
                        </a:spcBef>
                        <a:buClr>
                          <a:schemeClr val="dk1"/>
                        </a:buClr>
                        <a:buSzPct val="61111"/>
                        <a:buFont typeface="Arial"/>
                        <a:buNone/>
                      </a:pPr>
                      <a:r>
                        <a:rPr lang="en" sz="1800" b="1">
                          <a:solidFill>
                            <a:srgbClr val="385622"/>
                          </a:solidFill>
                          <a:latin typeface="Impact"/>
                          <a:ea typeface="Impact"/>
                          <a:cs typeface="Impact"/>
                          <a:sym typeface="Impact"/>
                        </a:rPr>
                        <a:t>Q3-what are the seven types of complete fractures?</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Simple</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Compound</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Depressed</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Comminuted</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Avulsion</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Impaciton</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Pathologica</a:t>
                      </a:r>
                    </a:p>
                    <a:p>
                      <a:pPr lvl="0" rtl="0">
                        <a:lnSpc>
                          <a:spcPct val="115000"/>
                        </a:lnSpc>
                        <a:spcBef>
                          <a:spcPts val="0"/>
                        </a:spcBef>
                        <a:buClr>
                          <a:schemeClr val="dk1"/>
                        </a:buClr>
                        <a:buSzPct val="64705"/>
                        <a:buFont typeface="Arial"/>
                        <a:buNone/>
                      </a:pPr>
                      <a:endParaRPr sz="1650" b="1">
                        <a:solidFill>
                          <a:srgbClr val="538135"/>
                        </a:solidFill>
                      </a:endParaRPr>
                    </a:p>
                    <a:p>
                      <a:pPr lvl="0">
                        <a:spcBef>
                          <a:spcPts val="0"/>
                        </a:spcBef>
                        <a:buNone/>
                      </a:pPr>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lnSpc>
                          <a:spcPct val="115000"/>
                        </a:lnSpc>
                        <a:spcBef>
                          <a:spcPts val="0"/>
                        </a:spcBef>
                        <a:buClr>
                          <a:schemeClr val="dk1"/>
                        </a:buClr>
                        <a:buSzPct val="61111"/>
                        <a:buFont typeface="Arial"/>
                        <a:buNone/>
                      </a:pPr>
                      <a:r>
                        <a:rPr lang="en" sz="1800" b="1">
                          <a:solidFill>
                            <a:srgbClr val="385622"/>
                          </a:solidFill>
                          <a:latin typeface="Impact"/>
                          <a:ea typeface="Impact"/>
                          <a:cs typeface="Impact"/>
                          <a:sym typeface="Impact"/>
                        </a:rPr>
                        <a:t>Q4-“reduction can be done in two ways, what are they?</a:t>
                      </a:r>
                    </a:p>
                    <a:p>
                      <a:pPr lvl="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open,closed</a:t>
                      </a:r>
                    </a:p>
                    <a:p>
                      <a:pPr lvl="0">
                        <a:spcBef>
                          <a:spcPts val="0"/>
                        </a:spcBef>
                        <a:buNone/>
                      </a:pPr>
                      <a:endParaRPr sz="1800">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426" name="Shape 426"/>
          <p:cNvSpPr txBox="1">
            <a:spLocks noGrp="1"/>
          </p:cNvSpPr>
          <p:nvPr>
            <p:ph type="body" idx="1"/>
          </p:nvPr>
        </p:nvSpPr>
        <p:spPr>
          <a:xfrm>
            <a:off x="311700" y="1225225"/>
            <a:ext cx="8520599" cy="36669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Describe recovery of aerobic system after exercise ? </a:t>
            </a:r>
            <a:r>
              <a:rPr lang="en" b="1">
                <a:solidFill>
                  <a:srgbClr val="002060"/>
                </a:solidFill>
                <a:latin typeface="Impact"/>
                <a:ea typeface="Impact"/>
                <a:cs typeface="Impact"/>
                <a:sym typeface="Impact"/>
              </a:rPr>
              <a:t>Oxygen debt : there is 11.5 L of oxygen should be repaid after exercise is over (2L Stored – 9.5L Consumed) </a:t>
            </a:r>
          </a:p>
          <a:p>
            <a:pPr lvl="0" rtl="0">
              <a:spcBef>
                <a:spcPts val="0"/>
              </a:spcBef>
              <a:buNone/>
            </a:pPr>
            <a:r>
              <a:rPr lang="en" b="1">
                <a:solidFill>
                  <a:srgbClr val="385623"/>
                </a:solidFill>
                <a:latin typeface="Impact"/>
                <a:ea typeface="Impact"/>
                <a:cs typeface="Impact"/>
                <a:sym typeface="Impact"/>
              </a:rPr>
              <a:t>mention three Causes of muscle fatigue.</a:t>
            </a:r>
            <a:r>
              <a:rPr lang="en" b="1">
                <a:latin typeface="Impact"/>
                <a:ea typeface="Impact"/>
                <a:cs typeface="Impact"/>
                <a:sym typeface="Impact"/>
              </a:rPr>
              <a:t> </a:t>
            </a:r>
            <a:r>
              <a:rPr lang="en" b="1">
                <a:solidFill>
                  <a:srgbClr val="002060"/>
                </a:solidFill>
                <a:latin typeface="Impact"/>
                <a:ea typeface="Impact"/>
                <a:cs typeface="Impact"/>
                <a:sym typeface="Impact"/>
              </a:rPr>
              <a:t>1-Glycogen depletion 2- Neuromuscular fatigue  3-Interruption of blood flow</a:t>
            </a:r>
          </a:p>
          <a:p>
            <a:pPr lvl="0" rtl="0">
              <a:spcBef>
                <a:spcPts val="0"/>
              </a:spcBef>
              <a:buNone/>
            </a:pPr>
            <a:r>
              <a:rPr lang="en" b="1">
                <a:solidFill>
                  <a:srgbClr val="385623"/>
                </a:solidFill>
                <a:latin typeface="Impact"/>
                <a:ea typeface="Impact"/>
                <a:cs typeface="Impact"/>
                <a:sym typeface="Impact"/>
              </a:rPr>
              <a:t>Name four factors affecting athletic performance. </a:t>
            </a:r>
            <a:r>
              <a:rPr lang="en" b="1">
                <a:solidFill>
                  <a:srgbClr val="002060"/>
                </a:solidFill>
                <a:latin typeface="Impact"/>
                <a:ea typeface="Impact"/>
                <a:cs typeface="Impact"/>
                <a:sym typeface="Impact"/>
              </a:rPr>
              <a:t>1-caffeine 2-anabolic steroids       3- gender 4-glucose availability</a:t>
            </a:r>
          </a:p>
          <a:p>
            <a:pPr lvl="0" rtl="0">
              <a:spcBef>
                <a:spcPts val="0"/>
              </a:spcBef>
              <a:buNone/>
            </a:pPr>
            <a:endParaRPr>
              <a:solidFill>
                <a:srgbClr val="FF0000"/>
              </a:solidFill>
              <a:latin typeface="Impact"/>
              <a:ea typeface="Impact"/>
              <a:cs typeface="Impact"/>
              <a:sym typeface="Impact"/>
            </a:endParaRP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a:t>
            </a:r>
          </a:p>
        </p:txBody>
      </p:sp>
      <p:sp>
        <p:nvSpPr>
          <p:cNvPr id="432" name="Shape 432"/>
          <p:cNvSpPr txBox="1">
            <a:spLocks noGrp="1"/>
          </p:cNvSpPr>
          <p:nvPr>
            <p:ph type="body" idx="1"/>
          </p:nvPr>
        </p:nvSpPr>
        <p:spPr>
          <a:xfrm>
            <a:off x="0" y="1225225"/>
            <a:ext cx="9144000" cy="3745499"/>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Define Muscles Strength:</a:t>
            </a:r>
            <a:r>
              <a:rPr lang="en" sz="1400">
                <a:latin typeface="Impact"/>
                <a:ea typeface="Impact"/>
                <a:cs typeface="Impact"/>
                <a:sym typeface="Impact"/>
              </a:rPr>
              <a:t> </a:t>
            </a:r>
            <a:r>
              <a:rPr lang="en" b="1">
                <a:solidFill>
                  <a:srgbClr val="002060"/>
                </a:solidFill>
                <a:latin typeface="Impact"/>
                <a:ea typeface="Impact"/>
                <a:cs typeface="Impact"/>
                <a:sym typeface="Impact"/>
              </a:rPr>
              <a:t>Refers to the amount of force a muscle can Produce.</a:t>
            </a:r>
          </a:p>
          <a:p>
            <a:pPr lvl="0" rtl="0">
              <a:spcBef>
                <a:spcPts val="0"/>
              </a:spcBef>
              <a:buNone/>
            </a:pPr>
            <a:r>
              <a:rPr lang="en" b="1">
                <a:solidFill>
                  <a:srgbClr val="385622"/>
                </a:solidFill>
                <a:latin typeface="Impact"/>
                <a:ea typeface="Impact"/>
                <a:cs typeface="Impact"/>
                <a:sym typeface="Impact"/>
              </a:rPr>
              <a:t>What factors</a:t>
            </a:r>
            <a:r>
              <a:rPr lang="en" b="1">
                <a:solidFill>
                  <a:srgbClr val="002060"/>
                </a:solidFill>
                <a:latin typeface="Impact"/>
                <a:ea typeface="Impact"/>
                <a:cs typeface="Impact"/>
                <a:sym typeface="Impact"/>
              </a:rPr>
              <a:t> </a:t>
            </a:r>
            <a:r>
              <a:rPr lang="en" b="1">
                <a:solidFill>
                  <a:srgbClr val="385623"/>
                </a:solidFill>
                <a:latin typeface="Impact"/>
                <a:ea typeface="Impact"/>
                <a:cs typeface="Impact"/>
                <a:sym typeface="Impact"/>
              </a:rPr>
              <a:t>affect the maximal oxygen consumption in aerobic metabolism    (VO2 max ) ? </a:t>
            </a:r>
            <a:r>
              <a:rPr lang="en">
                <a:solidFill>
                  <a:srgbClr val="385622"/>
                </a:solidFill>
                <a:latin typeface="Impact"/>
                <a:ea typeface="Impact"/>
                <a:cs typeface="Impact"/>
                <a:sym typeface="Impact"/>
              </a:rPr>
              <a:t> </a:t>
            </a:r>
            <a:r>
              <a:rPr lang="en" b="1">
                <a:solidFill>
                  <a:srgbClr val="385622"/>
                </a:solidFill>
                <a:latin typeface="Impact"/>
                <a:ea typeface="Impact"/>
                <a:cs typeface="Impact"/>
                <a:sym typeface="Impact"/>
              </a:rPr>
              <a:t>1- </a:t>
            </a:r>
            <a:r>
              <a:rPr lang="en" b="1">
                <a:solidFill>
                  <a:srgbClr val="002060"/>
                </a:solidFill>
                <a:latin typeface="Impact"/>
                <a:ea typeface="Impact"/>
                <a:cs typeface="Impact"/>
                <a:sym typeface="Impact"/>
              </a:rPr>
              <a:t>Genetic factors like Chest sizes in relation to body size, and Stronger respiratory muscles  2- it is also likely that many years of training increase the  VO2max</a:t>
            </a:r>
          </a:p>
          <a:p>
            <a:pPr lvl="0" rtl="0">
              <a:spcBef>
                <a:spcPts val="0"/>
              </a:spcBef>
              <a:buNone/>
            </a:pPr>
            <a:r>
              <a:rPr lang="en" b="1">
                <a:solidFill>
                  <a:srgbClr val="385622"/>
                </a:solidFill>
                <a:latin typeface="Impact"/>
                <a:ea typeface="Impact"/>
                <a:cs typeface="Impact"/>
                <a:sym typeface="Impact"/>
              </a:rPr>
              <a:t> define Oxygen-Diffusing Capacity of Athletes. </a:t>
            </a:r>
            <a:r>
              <a:rPr lang="en" b="1">
                <a:solidFill>
                  <a:srgbClr val="002060"/>
                </a:solidFill>
                <a:latin typeface="Impact"/>
                <a:ea typeface="Impact"/>
                <a:cs typeface="Impact"/>
                <a:sym typeface="Impact"/>
              </a:rPr>
              <a:t>The oxygen diffusing capacity is a measure of the rate at which oxygen can diffuse from the pulmonary alveoli into the blood.</a:t>
            </a: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385622"/>
              </a:solidFill>
              <a:latin typeface="Impact"/>
              <a:ea typeface="Impact"/>
              <a:cs typeface="Impact"/>
              <a:sym typeface="Impact"/>
            </a:endParaRPr>
          </a:p>
          <a:p>
            <a:pPr lvl="0" rtl="0">
              <a:spcBef>
                <a:spcPts val="0"/>
              </a:spcBef>
              <a:buClr>
                <a:schemeClr val="dk1"/>
              </a:buClr>
              <a:buSzPct val="61111"/>
              <a:buFont typeface="Arial"/>
              <a:buNone/>
            </a:pPr>
            <a:endParaRPr b="1">
              <a:solidFill>
                <a:srgbClr val="385623"/>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a:spLocks noGrp="1"/>
          </p:cNvSpPr>
          <p:nvPr>
            <p:ph type="title"/>
          </p:nvPr>
        </p:nvSpPr>
        <p:spPr>
          <a:xfrm>
            <a:off x="311700" y="172725"/>
            <a:ext cx="8520599" cy="7676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Physiology </a:t>
            </a:r>
          </a:p>
        </p:txBody>
      </p:sp>
      <p:sp>
        <p:nvSpPr>
          <p:cNvPr id="438" name="Shape 438"/>
          <p:cNvSpPr txBox="1">
            <a:spLocks noGrp="1"/>
          </p:cNvSpPr>
          <p:nvPr>
            <p:ph type="body" idx="1"/>
          </p:nvPr>
        </p:nvSpPr>
        <p:spPr>
          <a:xfrm>
            <a:off x="157800" y="1033325"/>
            <a:ext cx="8828400" cy="3937500"/>
          </a:xfrm>
          <a:prstGeom prst="rect">
            <a:avLst/>
          </a:prstGeom>
        </p:spPr>
        <p:txBody>
          <a:bodyPr lIns="91425" tIns="91425" rIns="91425" bIns="91425" anchor="t" anchorCtr="0">
            <a:noAutofit/>
          </a:bodyPr>
          <a:lstStyle/>
          <a:p>
            <a:pPr lvl="0" rtl="0">
              <a:spcBef>
                <a:spcPts val="0"/>
              </a:spcBef>
              <a:buNone/>
            </a:pPr>
            <a:r>
              <a:rPr lang="en" b="1">
                <a:latin typeface="Impact"/>
                <a:ea typeface="Impact"/>
                <a:cs typeface="Impact"/>
                <a:sym typeface="Impact"/>
              </a:rPr>
              <a:t>It is summer in the city riyadh, a construction worker is admitted to the ER. He  is unconscious, the doctor gave the patient some fluids and the patient recovered. The doctor asked the patient some questions to learn about his condition. The patient mentioned the weather was hot, and he was sweating heavily, and he felt some headache and nausea before he collapsed.</a:t>
            </a:r>
          </a:p>
          <a:p>
            <a:pPr lvl="0" rtl="0">
              <a:spcBef>
                <a:spcPts val="0"/>
              </a:spcBef>
              <a:buNone/>
            </a:pPr>
            <a:r>
              <a:rPr lang="en" b="1">
                <a:solidFill>
                  <a:srgbClr val="385623"/>
                </a:solidFill>
                <a:latin typeface="Impact"/>
                <a:ea typeface="Impact"/>
                <a:cs typeface="Impact"/>
                <a:sym typeface="Impact"/>
              </a:rPr>
              <a:t>What is the diagnosis ?</a:t>
            </a:r>
            <a:r>
              <a:rPr lang="en">
                <a:latin typeface="Impact"/>
                <a:ea typeface="Impact"/>
                <a:cs typeface="Impact"/>
                <a:sym typeface="Impact"/>
              </a:rPr>
              <a:t> </a:t>
            </a:r>
            <a:r>
              <a:rPr lang="en" b="1">
                <a:solidFill>
                  <a:srgbClr val="002060"/>
                </a:solidFill>
                <a:latin typeface="Impact"/>
                <a:ea typeface="Impact"/>
                <a:cs typeface="Impact"/>
                <a:sym typeface="Impact"/>
              </a:rPr>
              <a:t>heatstroke</a:t>
            </a:r>
            <a:r>
              <a:rPr lang="en">
                <a:latin typeface="Impact"/>
                <a:ea typeface="Impact"/>
                <a:cs typeface="Impact"/>
                <a:sym typeface="Impact"/>
              </a:rPr>
              <a:t> </a:t>
            </a:r>
          </a:p>
          <a:p>
            <a:pPr lvl="0" rtl="0">
              <a:spcBef>
                <a:spcPts val="0"/>
              </a:spcBef>
              <a:buNone/>
            </a:pPr>
            <a:r>
              <a:rPr lang="en" b="1">
                <a:solidFill>
                  <a:srgbClr val="385623"/>
                </a:solidFill>
                <a:latin typeface="Impact"/>
                <a:ea typeface="Impact"/>
                <a:cs typeface="Impact"/>
                <a:sym typeface="Impact"/>
              </a:rPr>
              <a:t>explain what caused the patient to faint.</a:t>
            </a:r>
            <a:r>
              <a:rPr lang="en">
                <a:latin typeface="Impact"/>
                <a:ea typeface="Impact"/>
                <a:cs typeface="Impact"/>
                <a:sym typeface="Impact"/>
              </a:rPr>
              <a:t> t</a:t>
            </a:r>
            <a:r>
              <a:rPr lang="en" b="1">
                <a:solidFill>
                  <a:srgbClr val="002060"/>
                </a:solidFill>
                <a:latin typeface="Impact"/>
                <a:ea typeface="Impact"/>
                <a:cs typeface="Impact"/>
                <a:sym typeface="Impact"/>
              </a:rPr>
              <a:t>he elevated temperature becomes destructive to tissue cells, especially brain cells.  </a:t>
            </a:r>
          </a:p>
          <a:p>
            <a:pPr lvl="0" rtl="0">
              <a:spcBef>
                <a:spcPts val="0"/>
              </a:spcBef>
              <a:buNone/>
            </a:pPr>
            <a:r>
              <a:rPr lang="en" b="1">
                <a:solidFill>
                  <a:srgbClr val="385623"/>
                </a:solidFill>
                <a:latin typeface="Impact"/>
                <a:ea typeface="Impact"/>
                <a:cs typeface="Impact"/>
                <a:sym typeface="Impact"/>
              </a:rPr>
              <a:t>what is the treatment ? </a:t>
            </a:r>
            <a:r>
              <a:rPr lang="en" b="1">
                <a:latin typeface="Impact"/>
                <a:ea typeface="Impact"/>
                <a:cs typeface="Impact"/>
                <a:sym typeface="Impact"/>
              </a:rPr>
              <a:t>Reduce the body temperature as rapidly as possible</a:t>
            </a: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rtl="0">
              <a:spcBef>
                <a:spcPts val="0"/>
              </a:spcBef>
              <a:buNone/>
            </a:pPr>
            <a:r>
              <a:rPr lang="en" b="1">
                <a:solidFill>
                  <a:srgbClr val="002060"/>
                </a:solidFill>
              </a:rPr>
              <a:t>pharmacology </a:t>
            </a:r>
          </a:p>
        </p:txBody>
      </p:sp>
      <p:sp>
        <p:nvSpPr>
          <p:cNvPr id="444" name="Shape 444"/>
          <p:cNvSpPr txBox="1">
            <a:spLocks noGrp="1"/>
          </p:cNvSpPr>
          <p:nvPr>
            <p:ph type="body" idx="1"/>
          </p:nvPr>
        </p:nvSpPr>
        <p:spPr>
          <a:xfrm>
            <a:off x="105300" y="1032075"/>
            <a:ext cx="8933399" cy="3959100"/>
          </a:xfrm>
          <a:prstGeom prst="rect">
            <a:avLst/>
          </a:prstGeom>
        </p:spPr>
        <p:txBody>
          <a:bodyPr lIns="91425" tIns="91425" rIns="91425" bIns="91425" anchor="t" anchorCtr="0">
            <a:noAutofit/>
          </a:bodyPr>
          <a:lstStyle/>
          <a:p>
            <a:pPr lvl="0" algn="l" rtl="0">
              <a:spcBef>
                <a:spcPts val="0"/>
              </a:spcBef>
              <a:spcAft>
                <a:spcPts val="0"/>
              </a:spcAft>
              <a:buNone/>
            </a:pPr>
            <a:r>
              <a:rPr lang="en" b="1">
                <a:solidFill>
                  <a:srgbClr val="385623"/>
                </a:solidFill>
                <a:latin typeface="Impact"/>
                <a:ea typeface="Impact"/>
                <a:cs typeface="Impact"/>
                <a:sym typeface="Impact"/>
              </a:rPr>
              <a:t>What is the best drug used to treat tetanus if the patient has kidney failure ? explain why ? </a:t>
            </a:r>
            <a:r>
              <a:rPr lang="en" b="1">
                <a:solidFill>
                  <a:srgbClr val="002060"/>
                </a:solidFill>
                <a:latin typeface="Impact"/>
                <a:ea typeface="Impact"/>
                <a:cs typeface="Impact"/>
                <a:sym typeface="Impact"/>
              </a:rPr>
              <a:t>Atracurium , Because Atracurium undergo spontaneous hydrolysis at body ph ( doesn't need kidney for excretion ).</a:t>
            </a:r>
          </a:p>
          <a:p>
            <a:pPr lvl="0" algn="l" rtl="0">
              <a:spcBef>
                <a:spcPts val="0"/>
              </a:spcBef>
              <a:spcAft>
                <a:spcPts val="0"/>
              </a:spcAft>
              <a:buNone/>
            </a:pPr>
            <a:endParaRPr b="1">
              <a:solidFill>
                <a:srgbClr val="002060"/>
              </a:solidFill>
              <a:latin typeface="Impact"/>
              <a:ea typeface="Impact"/>
              <a:cs typeface="Impact"/>
              <a:sym typeface="Impact"/>
            </a:endParaRPr>
          </a:p>
          <a:p>
            <a:pPr lvl="0" algn="l" rtl="0">
              <a:spcBef>
                <a:spcPts val="0"/>
              </a:spcBef>
              <a:spcAft>
                <a:spcPts val="0"/>
              </a:spcAft>
              <a:buNone/>
            </a:pPr>
            <a:r>
              <a:rPr lang="en" b="1">
                <a:solidFill>
                  <a:srgbClr val="385623"/>
                </a:solidFill>
                <a:latin typeface="Impact"/>
                <a:ea typeface="Impact"/>
                <a:cs typeface="Impact"/>
                <a:sym typeface="Impact"/>
              </a:rPr>
              <a:t>Why Pancuronium cause tachycardia ?</a:t>
            </a:r>
            <a:r>
              <a:rPr lang="en" b="1">
                <a:latin typeface="Impact"/>
                <a:ea typeface="Impact"/>
                <a:cs typeface="Impact"/>
                <a:sym typeface="Impact"/>
              </a:rPr>
              <a:t> </a:t>
            </a:r>
            <a:r>
              <a:rPr lang="en" b="1">
                <a:solidFill>
                  <a:srgbClr val="002060"/>
                </a:solidFill>
                <a:latin typeface="Impact"/>
                <a:ea typeface="Impact"/>
                <a:cs typeface="Impact"/>
                <a:sym typeface="Impact"/>
              </a:rPr>
              <a:t>Because it blocks muscarinic receptors in the heart.</a:t>
            </a:r>
          </a:p>
          <a:p>
            <a:pPr lvl="0" algn="l" rtl="0">
              <a:spcBef>
                <a:spcPts val="0"/>
              </a:spcBef>
              <a:spcAft>
                <a:spcPts val="0"/>
              </a:spcAft>
              <a:buClr>
                <a:schemeClr val="dk1"/>
              </a:buClr>
              <a:buSzPct val="61111"/>
              <a:buFont typeface="Arial"/>
              <a:buNone/>
            </a:pPr>
            <a:endParaRPr b="1">
              <a:solidFill>
                <a:srgbClr val="002060"/>
              </a:solidFill>
              <a:latin typeface="Impact"/>
              <a:ea typeface="Impact"/>
              <a:cs typeface="Impact"/>
              <a:sym typeface="Impact"/>
            </a:endParaRPr>
          </a:p>
          <a:p>
            <a:pPr lvl="0" rtl="0">
              <a:spcBef>
                <a:spcPts val="0"/>
              </a:spcBef>
              <a:spcAft>
                <a:spcPts val="0"/>
              </a:spcAft>
              <a:buClr>
                <a:schemeClr val="dk1"/>
              </a:buClr>
              <a:buSzPct val="68750"/>
              <a:buFont typeface="Arial"/>
              <a:buNone/>
            </a:pPr>
            <a:r>
              <a:rPr lang="en" b="1">
                <a:solidFill>
                  <a:srgbClr val="385623"/>
                </a:solidFill>
                <a:latin typeface="Impact"/>
                <a:ea typeface="Impact"/>
                <a:cs typeface="Impact"/>
                <a:sym typeface="Impact"/>
              </a:rPr>
              <a:t>If a patient took overdose of Vecuronium , what drug do you give him to reverse the effect? and why?</a:t>
            </a:r>
            <a:r>
              <a:rPr lang="en" sz="1600" b="1">
                <a:latin typeface="Impact"/>
                <a:ea typeface="Impact"/>
                <a:cs typeface="Impact"/>
                <a:sym typeface="Impact"/>
              </a:rPr>
              <a:t> </a:t>
            </a:r>
            <a:r>
              <a:rPr lang="en" b="1">
                <a:solidFill>
                  <a:srgbClr val="002060"/>
                </a:solidFill>
                <a:latin typeface="Impact"/>
                <a:ea typeface="Impact"/>
                <a:cs typeface="Impact"/>
                <a:sym typeface="Impact"/>
              </a:rPr>
              <a:t>Neostigmine , Cholinesterase breaks Acetylcholine to acetate and choline. When the patient take neostigmine , it will inhibit cholinesterase which mean more acetylcholine will be there that lead to contraction. ( </a:t>
            </a:r>
            <a:r>
              <a:rPr lang="en" sz="1600" b="1">
                <a:solidFill>
                  <a:srgbClr val="002060"/>
                </a:solidFill>
                <a:latin typeface="Impact"/>
                <a:ea typeface="Impact"/>
                <a:cs typeface="Impact"/>
                <a:sym typeface="Impact"/>
              </a:rPr>
              <a:t>see physiology lecture : Neuromuscular junction if not clear).</a:t>
            </a:r>
          </a:p>
          <a:p>
            <a:pPr lvl="0" rtl="0">
              <a:spcBef>
                <a:spcPts val="0"/>
              </a:spcBef>
              <a:spcAft>
                <a:spcPts val="0"/>
              </a:spcAft>
              <a:buClr>
                <a:schemeClr val="dk1"/>
              </a:buClr>
              <a:buSzPct val="61111"/>
              <a:buFont typeface="Arial"/>
              <a:buNone/>
            </a:pPr>
            <a:endParaRPr b="1">
              <a:solidFill>
                <a:srgbClr val="002060"/>
              </a:solidFill>
              <a:latin typeface="Impact"/>
              <a:ea typeface="Impact"/>
              <a:cs typeface="Impact"/>
              <a:sym typeface="Impact"/>
            </a:endParaRPr>
          </a:p>
          <a:p>
            <a:pPr lvl="0" rtl="0">
              <a:spcBef>
                <a:spcPts val="0"/>
              </a:spcBef>
              <a:buNone/>
            </a:pPr>
            <a:endParaRPr b="1">
              <a:latin typeface="Impact"/>
              <a:ea typeface="Impact"/>
              <a:cs typeface="Impact"/>
              <a:sym typeface="Impact"/>
            </a:endParaRP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xfrm>
            <a:off x="311700" y="87325"/>
            <a:ext cx="8520599" cy="831299"/>
          </a:xfrm>
          <a:prstGeom prst="rect">
            <a:avLst/>
          </a:prstGeom>
        </p:spPr>
        <p:txBody>
          <a:bodyPr lIns="91425" tIns="91425" rIns="91425" bIns="91425" anchor="b" anchorCtr="0">
            <a:noAutofit/>
          </a:bodyPr>
          <a:lstStyle/>
          <a:p>
            <a:pPr lvl="0" algn="ctr" rtl="0">
              <a:spcBef>
                <a:spcPts val="0"/>
              </a:spcBef>
              <a:buClr>
                <a:schemeClr val="dk1"/>
              </a:buClr>
              <a:buSzPct val="26190"/>
              <a:buFont typeface="Arial"/>
              <a:buNone/>
            </a:pPr>
            <a:endParaRPr/>
          </a:p>
          <a:p>
            <a:pPr lvl="0" algn="ctr" rtl="0">
              <a:spcBef>
                <a:spcPts val="0"/>
              </a:spcBef>
              <a:buNone/>
            </a:pPr>
            <a:r>
              <a:rPr lang="en" sz="5000" b="1">
                <a:solidFill>
                  <a:srgbClr val="002060"/>
                </a:solidFill>
                <a:latin typeface="Impact"/>
                <a:ea typeface="Impact"/>
                <a:cs typeface="Impact"/>
                <a:sym typeface="Impact"/>
              </a:rPr>
              <a:t>Pharmacology</a:t>
            </a:r>
          </a:p>
        </p:txBody>
      </p:sp>
      <p:graphicFrame>
        <p:nvGraphicFramePr>
          <p:cNvPr id="450" name="Shape 450"/>
          <p:cNvGraphicFramePr/>
          <p:nvPr/>
        </p:nvGraphicFramePr>
        <p:xfrm>
          <a:off x="151212" y="896650"/>
          <a:ext cx="3000000" cy="3000000"/>
        </p:xfrm>
        <a:graphic>
          <a:graphicData uri="http://schemas.openxmlformats.org/drawingml/2006/table">
            <a:tbl>
              <a:tblPr>
                <a:noFill/>
                <a:tableStyleId>{AEA3E591-A75E-434C-A659-A669E440B108}</a:tableStyleId>
              </a:tblPr>
              <a:tblGrid>
                <a:gridCol w="2833800"/>
                <a:gridCol w="2833800"/>
                <a:gridCol w="3223150"/>
              </a:tblGrid>
              <a:tr h="4053250">
                <a:tc>
                  <a:txBody>
                    <a:bodyPr/>
                    <a:lstStyle/>
                    <a:p>
                      <a:pPr lvl="0" algn="l" rtl="0">
                        <a:spcBef>
                          <a:spcPts val="0"/>
                        </a:spcBef>
                        <a:buNone/>
                      </a:pPr>
                      <a:endParaRPr sz="2000" b="1">
                        <a:solidFill>
                          <a:srgbClr val="385622"/>
                        </a:solidFill>
                        <a:latin typeface="Impact"/>
                        <a:ea typeface="Impact"/>
                        <a:cs typeface="Impact"/>
                        <a:sym typeface="Impact"/>
                      </a:endParaRPr>
                    </a:p>
                    <a:p>
                      <a:pPr lvl="0" algn="ctr" rtl="0">
                        <a:spcBef>
                          <a:spcPts val="0"/>
                        </a:spcBef>
                        <a:buNone/>
                      </a:pPr>
                      <a:r>
                        <a:rPr lang="en" sz="2000" b="1">
                          <a:solidFill>
                            <a:srgbClr val="385622"/>
                          </a:solidFill>
                          <a:latin typeface="Impact"/>
                          <a:ea typeface="Impact"/>
                          <a:cs typeface="Impact"/>
                          <a:sym typeface="Impact"/>
                        </a:rPr>
                        <a:t>All the </a:t>
                      </a:r>
                      <a:r>
                        <a:rPr lang="en" sz="2000" b="1">
                          <a:solidFill>
                            <a:srgbClr val="385623"/>
                          </a:solidFill>
                          <a:latin typeface="Impact"/>
                          <a:ea typeface="Impact"/>
                          <a:cs typeface="Impact"/>
                          <a:sym typeface="Impact"/>
                        </a:rPr>
                        <a:t>Reversible anticholinesterases</a:t>
                      </a:r>
                    </a:p>
                    <a:p>
                      <a:pPr lvl="0" algn="ctr" rtl="0">
                        <a:spcBef>
                          <a:spcPts val="0"/>
                        </a:spcBef>
                        <a:buNone/>
                      </a:pPr>
                      <a:r>
                        <a:rPr lang="en" sz="2000" b="1">
                          <a:solidFill>
                            <a:srgbClr val="385622"/>
                          </a:solidFill>
                          <a:latin typeface="Impact"/>
                          <a:ea typeface="Impact"/>
                          <a:cs typeface="Impact"/>
                          <a:sym typeface="Impact"/>
                        </a:rPr>
                        <a:t> drug are polar except ?</a:t>
                      </a:r>
                    </a:p>
                    <a:p>
                      <a:pPr lvl="0" algn="ctr" rtl="0">
                        <a:spcBef>
                          <a:spcPts val="0"/>
                        </a:spcBef>
                        <a:buNone/>
                      </a:pPr>
                      <a:endParaRPr sz="2000" b="1">
                        <a:solidFill>
                          <a:srgbClr val="385622"/>
                        </a:solidFill>
                        <a:latin typeface="Impact"/>
                        <a:ea typeface="Impact"/>
                        <a:cs typeface="Impact"/>
                        <a:sym typeface="Impact"/>
                      </a:endParaRPr>
                    </a:p>
                    <a:p>
                      <a:pPr lvl="0" indent="-298450" algn="ctr" rtl="0">
                        <a:lnSpc>
                          <a:spcPct val="115000"/>
                        </a:lnSpc>
                        <a:spcBef>
                          <a:spcPts val="0"/>
                        </a:spcBef>
                        <a:buClr>
                          <a:schemeClr val="dk1"/>
                        </a:buClr>
                        <a:buSzPct val="55000"/>
                        <a:buFont typeface="Arial"/>
                        <a:buNone/>
                      </a:pPr>
                      <a:r>
                        <a:rPr lang="en" sz="2000">
                          <a:solidFill>
                            <a:srgbClr val="76923C"/>
                          </a:solidFill>
                          <a:latin typeface="Times New Roman"/>
                          <a:ea typeface="Times New Roman"/>
                          <a:cs typeface="Times New Roman"/>
                          <a:sym typeface="Times New Roman"/>
                        </a:rPr>
                        <a:t> </a:t>
                      </a:r>
                      <a:r>
                        <a:rPr lang="en" sz="2000">
                          <a:solidFill>
                            <a:srgbClr val="134F5C"/>
                          </a:solidFill>
                          <a:latin typeface="Impact"/>
                          <a:ea typeface="Impact"/>
                          <a:cs typeface="Impact"/>
                          <a:sym typeface="Impact"/>
                        </a:rPr>
                        <a:t>physostigmine. </a:t>
                      </a:r>
                    </a:p>
                    <a:p>
                      <a:pPr lvl="0" algn="ctr" rtl="0">
                        <a:spcBef>
                          <a:spcPts val="0"/>
                        </a:spcBef>
                        <a:buNone/>
                      </a:pPr>
                      <a:endParaRPr sz="1800" b="1">
                        <a:solidFill>
                          <a:srgbClr val="002060"/>
                        </a:solidFill>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spcBef>
                          <a:spcPts val="0"/>
                        </a:spcBef>
                        <a:buNone/>
                      </a:pPr>
                      <a:r>
                        <a:rPr lang="en" sz="1800">
                          <a:solidFill>
                            <a:srgbClr val="385622"/>
                          </a:solidFill>
                          <a:latin typeface="Impact"/>
                          <a:ea typeface="Impact"/>
                          <a:cs typeface="Impact"/>
                          <a:sym typeface="Impact"/>
                        </a:rPr>
                        <a:t>Which type of  </a:t>
                      </a:r>
                      <a:r>
                        <a:rPr lang="en" sz="1800" b="1">
                          <a:solidFill>
                            <a:srgbClr val="385623"/>
                          </a:solidFill>
                          <a:latin typeface="Impact"/>
                          <a:ea typeface="Impact"/>
                          <a:cs typeface="Impact"/>
                          <a:sym typeface="Impact"/>
                        </a:rPr>
                        <a:t>anticholinesterases drugs can produce a CNS action </a:t>
                      </a:r>
                      <a:r>
                        <a:rPr lang="en" sz="1800">
                          <a:solidFill>
                            <a:srgbClr val="385622"/>
                          </a:solidFill>
                          <a:latin typeface="Impact"/>
                          <a:ea typeface="Impact"/>
                          <a:cs typeface="Impact"/>
                          <a:sym typeface="Impact"/>
                        </a:rPr>
                        <a:t>?</a:t>
                      </a:r>
                    </a:p>
                    <a:p>
                      <a:pPr lvl="0" algn="ctr" rtl="0">
                        <a:spcBef>
                          <a:spcPts val="0"/>
                        </a:spcBef>
                        <a:buNone/>
                      </a:pPr>
                      <a:endParaRPr sz="1800">
                        <a:solidFill>
                          <a:srgbClr val="385622"/>
                        </a:solidFill>
                        <a:latin typeface="Impact"/>
                        <a:ea typeface="Impact"/>
                        <a:cs typeface="Impact"/>
                        <a:sym typeface="Impact"/>
                      </a:endParaRPr>
                    </a:p>
                    <a:p>
                      <a:pPr marL="0" lvl="0" indent="-69850" algn="ctr" rtl="0">
                        <a:lnSpc>
                          <a:spcPct val="115000"/>
                        </a:lnSpc>
                        <a:spcBef>
                          <a:spcPts val="0"/>
                        </a:spcBef>
                        <a:buClr>
                          <a:schemeClr val="dk1"/>
                        </a:buClr>
                        <a:buSzPct val="61111"/>
                        <a:buFont typeface="Arial"/>
                        <a:buNone/>
                      </a:pPr>
                      <a:r>
                        <a:rPr lang="en" sz="1800" b="1">
                          <a:solidFill>
                            <a:srgbClr val="134F5C"/>
                          </a:solidFill>
                          <a:latin typeface="Impact"/>
                          <a:ea typeface="Impact"/>
                          <a:cs typeface="Impact"/>
                          <a:sym typeface="Impact"/>
                        </a:rPr>
                        <a:t>lipid soluble anticholinesterases</a:t>
                      </a:r>
                    </a:p>
                    <a:p>
                      <a:pPr lvl="0" algn="ctr" rtl="0">
                        <a:spcBef>
                          <a:spcPts val="0"/>
                        </a:spcBef>
                        <a:buNone/>
                      </a:pPr>
                      <a:r>
                        <a:rPr lang="en" sz="1800">
                          <a:solidFill>
                            <a:srgbClr val="385622"/>
                          </a:solidFill>
                          <a:latin typeface="Impact"/>
                          <a:ea typeface="Impact"/>
                          <a:cs typeface="Impact"/>
                          <a:sym typeface="Impact"/>
                        </a:rPr>
                        <a:t>as:</a:t>
                      </a:r>
                    </a:p>
                    <a:p>
                      <a:pPr marL="457200" lvl="0" indent="-342900" algn="ctr" rtl="0">
                        <a:lnSpc>
                          <a:spcPct val="115000"/>
                        </a:lnSpc>
                        <a:spcBef>
                          <a:spcPts val="0"/>
                        </a:spcBef>
                        <a:buClr>
                          <a:srgbClr val="134F5C"/>
                        </a:buClr>
                        <a:buSzPct val="100000"/>
                        <a:buFont typeface="Impact"/>
                        <a:buChar char="-"/>
                      </a:pPr>
                      <a:r>
                        <a:rPr lang="en" sz="1800">
                          <a:solidFill>
                            <a:srgbClr val="134F5C"/>
                          </a:solidFill>
                          <a:latin typeface="Impact"/>
                          <a:ea typeface="Impact"/>
                          <a:cs typeface="Impact"/>
                          <a:sym typeface="Impact"/>
                        </a:rPr>
                        <a:t>physostigmine (</a:t>
                      </a:r>
                      <a:r>
                        <a:rPr lang="en" sz="1800" b="1">
                          <a:solidFill>
                            <a:srgbClr val="134F5C"/>
                          </a:solidFill>
                          <a:latin typeface="Impact"/>
                          <a:ea typeface="Impact"/>
                          <a:cs typeface="Impact"/>
                          <a:sym typeface="Impact"/>
                        </a:rPr>
                        <a:t>reversible - Intermediate</a:t>
                      </a:r>
                      <a:r>
                        <a:rPr lang="en" sz="1800" b="1">
                          <a:solidFill>
                            <a:schemeClr val="dk1"/>
                          </a:solidFill>
                          <a:latin typeface="Times New Roman"/>
                          <a:ea typeface="Times New Roman"/>
                          <a:cs typeface="Times New Roman"/>
                          <a:sym typeface="Times New Roman"/>
                        </a:rPr>
                        <a:t>  </a:t>
                      </a:r>
                      <a:r>
                        <a:rPr lang="en" sz="1800" b="1">
                          <a:solidFill>
                            <a:srgbClr val="134F5C"/>
                          </a:solidFill>
                          <a:latin typeface="Impact"/>
                          <a:ea typeface="Impact"/>
                          <a:cs typeface="Impact"/>
                          <a:sym typeface="Impact"/>
                        </a:rPr>
                        <a:t>acting</a:t>
                      </a:r>
                      <a:r>
                        <a:rPr lang="en" sz="1800">
                          <a:solidFill>
                            <a:srgbClr val="134F5C"/>
                          </a:solidFill>
                          <a:latin typeface="Impact"/>
                          <a:ea typeface="Impact"/>
                          <a:cs typeface="Impact"/>
                          <a:sym typeface="Impact"/>
                        </a:rPr>
                        <a:t>)</a:t>
                      </a:r>
                    </a:p>
                    <a:p>
                      <a:pPr marL="457200" lvl="0" indent="-342900" algn="ctr" rtl="0">
                        <a:lnSpc>
                          <a:spcPct val="115000"/>
                        </a:lnSpc>
                        <a:spcBef>
                          <a:spcPts val="0"/>
                        </a:spcBef>
                        <a:buClr>
                          <a:srgbClr val="134F5C"/>
                        </a:buClr>
                        <a:buSzPct val="100000"/>
                        <a:buFont typeface="Impact"/>
                        <a:buChar char="-"/>
                      </a:pPr>
                      <a:r>
                        <a:rPr lang="en" sz="1800" b="1">
                          <a:solidFill>
                            <a:srgbClr val="134F5C"/>
                          </a:solidFill>
                          <a:latin typeface="Impact"/>
                          <a:ea typeface="Impact"/>
                          <a:cs typeface="Impact"/>
                          <a:sym typeface="Impact"/>
                        </a:rPr>
                        <a:t>Isoflurophate (Irreversible -long acting)</a:t>
                      </a: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spcBef>
                          <a:spcPts val="0"/>
                        </a:spcBef>
                        <a:buNone/>
                      </a:pPr>
                      <a:endParaRPr sz="2000" b="1">
                        <a:solidFill>
                          <a:srgbClr val="385623"/>
                        </a:solidFill>
                        <a:latin typeface="Impact"/>
                        <a:ea typeface="Impact"/>
                        <a:cs typeface="Impact"/>
                        <a:sym typeface="Impact"/>
                      </a:endParaRPr>
                    </a:p>
                    <a:p>
                      <a:pPr lvl="0" algn="ctr" rtl="0">
                        <a:spcBef>
                          <a:spcPts val="0"/>
                        </a:spcBef>
                        <a:buNone/>
                      </a:pPr>
                      <a:r>
                        <a:rPr lang="en" sz="2000">
                          <a:solidFill>
                            <a:srgbClr val="385623"/>
                          </a:solidFill>
                          <a:highlight>
                            <a:srgbClr val="FFFFFF"/>
                          </a:highlight>
                          <a:latin typeface="Impact"/>
                          <a:ea typeface="Impact"/>
                          <a:cs typeface="Impact"/>
                          <a:sym typeface="Impact"/>
                        </a:rPr>
                        <a:t>determine</a:t>
                      </a:r>
                      <a:r>
                        <a:rPr lang="en" sz="2000" b="1">
                          <a:solidFill>
                            <a:srgbClr val="385623"/>
                          </a:solidFill>
                          <a:latin typeface="Impact"/>
                          <a:ea typeface="Impact"/>
                          <a:cs typeface="Impact"/>
                          <a:sym typeface="Impact"/>
                        </a:rPr>
                        <a:t> the Adverse effects of cholinergic drugs</a:t>
                      </a:r>
                      <a:r>
                        <a:rPr lang="en" sz="1800">
                          <a:solidFill>
                            <a:srgbClr val="385622"/>
                          </a:solidFill>
                          <a:latin typeface="Impact"/>
                          <a:ea typeface="Impact"/>
                          <a:cs typeface="Impact"/>
                          <a:sym typeface="Impact"/>
                        </a:rPr>
                        <a:t>?</a:t>
                      </a:r>
                    </a:p>
                    <a:p>
                      <a:pPr lvl="0" algn="ctr" rtl="0">
                        <a:spcBef>
                          <a:spcPts val="0"/>
                        </a:spcBef>
                        <a:buNone/>
                      </a:pPr>
                      <a:endParaRPr sz="1800">
                        <a:solidFill>
                          <a:srgbClr val="134F5C"/>
                        </a:solidFill>
                        <a:latin typeface="Impact"/>
                        <a:ea typeface="Impact"/>
                        <a:cs typeface="Impact"/>
                        <a:sym typeface="Impact"/>
                      </a:endParaRPr>
                    </a:p>
                    <a:p>
                      <a:pPr lvl="0" rtl="0">
                        <a:lnSpc>
                          <a:spcPct val="115000"/>
                        </a:lnSpc>
                        <a:spcBef>
                          <a:spcPts val="0"/>
                        </a:spcBef>
                        <a:buClr>
                          <a:schemeClr val="dk1"/>
                        </a:buClr>
                        <a:buSzPct val="55000"/>
                        <a:buFont typeface="Arial"/>
                        <a:buNone/>
                      </a:pPr>
                      <a:r>
                        <a:rPr lang="en" sz="2000" b="1">
                          <a:solidFill>
                            <a:srgbClr val="134F5C"/>
                          </a:solidFill>
                          <a:latin typeface="Impact"/>
                          <a:ea typeface="Impact"/>
                          <a:cs typeface="Impact"/>
                          <a:sym typeface="Impact"/>
                        </a:rPr>
                        <a:t>Bradycardia</a:t>
                      </a:r>
                    </a:p>
                    <a:p>
                      <a:pPr lvl="0" rtl="0">
                        <a:lnSpc>
                          <a:spcPct val="115000"/>
                        </a:lnSpc>
                        <a:spcBef>
                          <a:spcPts val="0"/>
                        </a:spcBef>
                        <a:buClr>
                          <a:schemeClr val="dk1"/>
                        </a:buClr>
                        <a:buSzPct val="55000"/>
                        <a:buFont typeface="Arial"/>
                        <a:buNone/>
                      </a:pPr>
                      <a:r>
                        <a:rPr lang="en" sz="2000" b="1">
                          <a:solidFill>
                            <a:srgbClr val="134F5C"/>
                          </a:solidFill>
                          <a:latin typeface="Impact"/>
                          <a:ea typeface="Impact"/>
                          <a:cs typeface="Impact"/>
                          <a:sym typeface="Impact"/>
                        </a:rPr>
                        <a:t> Sweating &amp; Salivation</a:t>
                      </a:r>
                    </a:p>
                    <a:p>
                      <a:pPr lvl="0" rtl="0">
                        <a:lnSpc>
                          <a:spcPct val="115000"/>
                        </a:lnSpc>
                        <a:spcBef>
                          <a:spcPts val="0"/>
                        </a:spcBef>
                        <a:buClr>
                          <a:schemeClr val="dk1"/>
                        </a:buClr>
                        <a:buSzPct val="55000"/>
                        <a:buFont typeface="Arial"/>
                        <a:buNone/>
                      </a:pPr>
                      <a:r>
                        <a:rPr lang="en" sz="2000" b="1">
                          <a:solidFill>
                            <a:srgbClr val="134F5C"/>
                          </a:solidFill>
                          <a:latin typeface="Impact"/>
                          <a:ea typeface="Impact"/>
                          <a:cs typeface="Impact"/>
                          <a:sym typeface="Impact"/>
                        </a:rPr>
                        <a:t> Bronchoconstriction</a:t>
                      </a:r>
                    </a:p>
                    <a:p>
                      <a:pPr lvl="0" rtl="0">
                        <a:lnSpc>
                          <a:spcPct val="115000"/>
                        </a:lnSpc>
                        <a:spcBef>
                          <a:spcPts val="0"/>
                        </a:spcBef>
                        <a:buClr>
                          <a:schemeClr val="dk1"/>
                        </a:buClr>
                        <a:buSzPct val="55000"/>
                        <a:buFont typeface="Arial"/>
                        <a:buNone/>
                      </a:pPr>
                      <a:r>
                        <a:rPr lang="en" sz="2000" b="1">
                          <a:solidFill>
                            <a:srgbClr val="134F5C"/>
                          </a:solidFill>
                          <a:latin typeface="Impact"/>
                          <a:ea typeface="Impact"/>
                          <a:cs typeface="Impact"/>
                          <a:sym typeface="Impact"/>
                        </a:rPr>
                        <a:t> Diarrhea</a:t>
                      </a:r>
                    </a:p>
                    <a:p>
                      <a:pPr lvl="0" algn="ctr" rtl="0">
                        <a:spcBef>
                          <a:spcPts val="0"/>
                        </a:spcBef>
                        <a:buNone/>
                      </a:pPr>
                      <a:endParaRPr sz="1800">
                        <a:solidFill>
                          <a:srgbClr val="134F5C"/>
                        </a:solidFill>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txBox="1">
            <a:spLocks noGrp="1"/>
          </p:cNvSpPr>
          <p:nvPr>
            <p:ph type="title"/>
          </p:nvPr>
        </p:nvSpPr>
        <p:spPr>
          <a:xfrm>
            <a:off x="311700" y="186125"/>
            <a:ext cx="8520599" cy="879900"/>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Microbiology</a:t>
            </a:r>
            <a:r>
              <a:rPr lang="en" b="1"/>
              <a:t> </a:t>
            </a:r>
          </a:p>
        </p:txBody>
      </p:sp>
      <p:sp>
        <p:nvSpPr>
          <p:cNvPr id="456" name="Shape 456"/>
          <p:cNvSpPr txBox="1">
            <a:spLocks noGrp="1"/>
          </p:cNvSpPr>
          <p:nvPr>
            <p:ph type="body" idx="1"/>
          </p:nvPr>
        </p:nvSpPr>
        <p:spPr>
          <a:xfrm>
            <a:off x="84600" y="1065925"/>
            <a:ext cx="8967299" cy="3908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What are the most common causes of skin and soft tissue infections?</a:t>
            </a:r>
            <a:r>
              <a:rPr lang="en">
                <a:latin typeface="Impact"/>
                <a:ea typeface="Impact"/>
                <a:cs typeface="Impact"/>
                <a:sym typeface="Impact"/>
              </a:rPr>
              <a:t> </a:t>
            </a:r>
            <a:r>
              <a:rPr lang="en" b="1">
                <a:solidFill>
                  <a:srgbClr val="002060"/>
                </a:solidFill>
                <a:latin typeface="Impact"/>
                <a:ea typeface="Impact"/>
                <a:cs typeface="Impact"/>
                <a:sym typeface="Impact"/>
              </a:rPr>
              <a:t>Staph. Aureus and streptococcus.</a:t>
            </a:r>
          </a:p>
          <a:p>
            <a:pPr lvl="0" rtl="0">
              <a:spcBef>
                <a:spcPts val="0"/>
              </a:spcBef>
              <a:buNone/>
            </a:pPr>
            <a:r>
              <a:rPr lang="en" b="1">
                <a:solidFill>
                  <a:srgbClr val="385622"/>
                </a:solidFill>
                <a:latin typeface="Impact"/>
                <a:ea typeface="Impact"/>
                <a:cs typeface="Impact"/>
                <a:sym typeface="Impact"/>
              </a:rPr>
              <a:t>What are cutaneous abscesses ?</a:t>
            </a:r>
            <a:r>
              <a:rPr lang="en" b="1">
                <a:solidFill>
                  <a:srgbClr val="002060"/>
                </a:solidFill>
                <a:latin typeface="Impact"/>
                <a:ea typeface="Impact"/>
                <a:cs typeface="Impact"/>
                <a:sym typeface="Impact"/>
              </a:rPr>
              <a:t> Collection of pus within the dermis and deeper skin tissues.</a:t>
            </a:r>
          </a:p>
          <a:p>
            <a:pPr lvl="0" rtl="0">
              <a:spcBef>
                <a:spcPts val="0"/>
              </a:spcBef>
              <a:buNone/>
            </a:pPr>
            <a:r>
              <a:rPr lang="en" b="1">
                <a:solidFill>
                  <a:srgbClr val="385623"/>
                </a:solidFill>
                <a:latin typeface="Impact"/>
                <a:ea typeface="Impact"/>
                <a:cs typeface="Impact"/>
                <a:sym typeface="Impact"/>
              </a:rPr>
              <a:t>What’s the difference between furuncles and carbuncles?</a:t>
            </a:r>
          </a:p>
          <a:p>
            <a:pPr lvl="0" rtl="0">
              <a:spcBef>
                <a:spcPts val="0"/>
              </a:spcBef>
              <a:buNone/>
            </a:pPr>
            <a:r>
              <a:rPr lang="en" b="1">
                <a:solidFill>
                  <a:srgbClr val="002060"/>
                </a:solidFill>
                <a:latin typeface="Impact"/>
                <a:ea typeface="Impact"/>
                <a:cs typeface="Impact"/>
                <a:sym typeface="Impact"/>
              </a:rPr>
              <a:t>Furuncle: infections of the hair follicle, usually caused by s. aureus, in which suppuration extends through the dermis into the subcutaneous tissue.</a:t>
            </a:r>
          </a:p>
          <a:p>
            <a:pPr lvl="0" rtl="0">
              <a:spcBef>
                <a:spcPts val="0"/>
              </a:spcBef>
              <a:buNone/>
            </a:pPr>
            <a:r>
              <a:rPr lang="en" b="1">
                <a:solidFill>
                  <a:srgbClr val="002060"/>
                </a:solidFill>
                <a:latin typeface="Impact"/>
                <a:ea typeface="Impact"/>
                <a:cs typeface="Impact"/>
                <a:sym typeface="Impact"/>
              </a:rPr>
              <a:t>Carbuncle: extending to involve adjacent follicles with coalescent inflammatory mass at the back of the neck especially in diabetics.</a:t>
            </a: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Microbiology</a:t>
            </a:r>
          </a:p>
        </p:txBody>
      </p:sp>
      <p:sp>
        <p:nvSpPr>
          <p:cNvPr id="462" name="Shape 462"/>
          <p:cNvSpPr txBox="1">
            <a:spLocks noGrp="1"/>
          </p:cNvSpPr>
          <p:nvPr>
            <p:ph type="body" idx="1"/>
          </p:nvPr>
        </p:nvSpPr>
        <p:spPr>
          <a:xfrm>
            <a:off x="101525" y="1225225"/>
            <a:ext cx="8899500" cy="3664500"/>
          </a:xfrm>
          <a:prstGeom prst="rect">
            <a:avLst/>
          </a:prstGeom>
        </p:spPr>
        <p:txBody>
          <a:bodyPr lIns="91425" tIns="91425" rIns="91425" bIns="91425" anchor="t" anchorCtr="0">
            <a:noAutofit/>
          </a:bodyPr>
          <a:lstStyle/>
          <a:p>
            <a:pPr lvl="0" rtl="0">
              <a:spcBef>
                <a:spcPts val="0"/>
              </a:spcBef>
              <a:buNone/>
            </a:pPr>
            <a:r>
              <a:rPr lang="en" b="1">
                <a:solidFill>
                  <a:srgbClr val="385622"/>
                </a:solidFill>
                <a:latin typeface="Impact"/>
                <a:ea typeface="Impact"/>
                <a:cs typeface="Impact"/>
                <a:sym typeface="Impact"/>
              </a:rPr>
              <a:t>CASE: A patient comes to the emergency room with an excruciating pain in his legs, the patient feels that he will die. There was heat, redness, and swelling in his legs. He has some fever and he was vomiting frequently.</a:t>
            </a:r>
          </a:p>
          <a:p>
            <a:pPr lvl="0" rtl="0">
              <a:spcBef>
                <a:spcPts val="0"/>
              </a:spcBef>
              <a:buNone/>
            </a:pPr>
            <a:r>
              <a:rPr lang="en" b="1">
                <a:solidFill>
                  <a:srgbClr val="385622"/>
                </a:solidFill>
                <a:latin typeface="Impact"/>
                <a:ea typeface="Impact"/>
                <a:cs typeface="Impact"/>
                <a:sym typeface="Impact"/>
              </a:rPr>
              <a:t>What is the diagnosis ? </a:t>
            </a:r>
            <a:r>
              <a:rPr lang="en" b="1">
                <a:solidFill>
                  <a:srgbClr val="002060"/>
                </a:solidFill>
                <a:latin typeface="Impact"/>
                <a:ea typeface="Impact"/>
                <a:cs typeface="Impact"/>
                <a:sym typeface="Impact"/>
              </a:rPr>
              <a:t>Necrotizing facialis </a:t>
            </a:r>
            <a:r>
              <a:rPr lang="en" b="1">
                <a:solidFill>
                  <a:srgbClr val="385622"/>
                </a:solidFill>
                <a:latin typeface="Impact"/>
                <a:ea typeface="Impact"/>
                <a:cs typeface="Impact"/>
                <a:sym typeface="Impact"/>
              </a:rPr>
              <a:t> </a:t>
            </a:r>
          </a:p>
          <a:p>
            <a:pPr lvl="0" rtl="0">
              <a:spcBef>
                <a:spcPts val="0"/>
              </a:spcBef>
              <a:buNone/>
            </a:pPr>
            <a:r>
              <a:rPr lang="en" b="1">
                <a:solidFill>
                  <a:srgbClr val="385622"/>
                </a:solidFill>
                <a:latin typeface="Impact"/>
                <a:ea typeface="Impact"/>
                <a:cs typeface="Impact"/>
                <a:sym typeface="Impact"/>
              </a:rPr>
              <a:t>The disease has two types, name the organisms that cause each type.              </a:t>
            </a:r>
            <a:r>
              <a:rPr lang="en" b="1">
                <a:solidFill>
                  <a:srgbClr val="002060"/>
                </a:solidFill>
                <a:latin typeface="Impact"/>
                <a:ea typeface="Impact"/>
                <a:cs typeface="Impact"/>
                <a:sym typeface="Impact"/>
              </a:rPr>
              <a:t>Type 1 : Polymicrobial  Type 2 :  </a:t>
            </a:r>
            <a:r>
              <a:rPr lang="en" b="1">
                <a:solidFill>
                  <a:srgbClr val="385622"/>
                </a:solidFill>
                <a:latin typeface="Impact"/>
                <a:ea typeface="Impact"/>
                <a:cs typeface="Impact"/>
                <a:sym typeface="Impact"/>
              </a:rPr>
              <a:t> </a:t>
            </a:r>
            <a:r>
              <a:rPr lang="en" b="1">
                <a:solidFill>
                  <a:srgbClr val="002060"/>
                </a:solidFill>
                <a:latin typeface="Impact"/>
                <a:ea typeface="Impact"/>
                <a:cs typeface="Impact"/>
                <a:sym typeface="Impact"/>
              </a:rPr>
              <a:t>Monomicrobial (Group A strept only)</a:t>
            </a:r>
          </a:p>
          <a:p>
            <a:pPr lvl="0" rtl="0">
              <a:spcBef>
                <a:spcPts val="0"/>
              </a:spcBef>
              <a:buNone/>
            </a:pPr>
            <a:r>
              <a:rPr lang="en" b="1">
                <a:solidFill>
                  <a:srgbClr val="385623"/>
                </a:solidFill>
                <a:latin typeface="Impact"/>
                <a:ea typeface="Impact"/>
                <a:cs typeface="Impact"/>
                <a:sym typeface="Impact"/>
              </a:rPr>
              <a:t>Mention the medical approach for treatment ?  </a:t>
            </a:r>
            <a:r>
              <a:rPr lang="en" b="1">
                <a:solidFill>
                  <a:srgbClr val="002060"/>
                </a:solidFill>
                <a:latin typeface="Impact"/>
                <a:ea typeface="Impact"/>
                <a:cs typeface="Impact"/>
                <a:sym typeface="Impact"/>
              </a:rPr>
              <a:t>1- surgery    2- Antibiotics       (penicillin, clindamycin) </a:t>
            </a:r>
          </a:p>
          <a:p>
            <a:pPr lvl="0" rtl="0">
              <a:spcBef>
                <a:spcPts val="0"/>
              </a:spcBef>
              <a:buNone/>
            </a:pPr>
            <a:endParaRPr b="1">
              <a:solidFill>
                <a:srgbClr val="002060"/>
              </a:solidFill>
              <a:latin typeface="Impact"/>
              <a:ea typeface="Impact"/>
              <a:cs typeface="Impact"/>
              <a:sym typeface="Impact"/>
            </a:endParaRPr>
          </a:p>
          <a:p>
            <a:pPr lvl="0">
              <a:spcBef>
                <a:spcPts val="0"/>
              </a:spcBef>
              <a:buNone/>
            </a:pPr>
            <a:endParaRPr b="1">
              <a:solidFill>
                <a:srgbClr val="385622"/>
              </a:solidFill>
              <a:latin typeface="Impact"/>
              <a:ea typeface="Impact"/>
              <a:cs typeface="Impact"/>
              <a:sym typeface="Impact"/>
            </a:endParaRP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Shape 46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Microbiology</a:t>
            </a:r>
          </a:p>
        </p:txBody>
      </p:sp>
      <p:sp>
        <p:nvSpPr>
          <p:cNvPr id="468" name="Shape 468"/>
          <p:cNvSpPr txBox="1">
            <a:spLocks noGrp="1"/>
          </p:cNvSpPr>
          <p:nvPr>
            <p:ph type="body" idx="1"/>
          </p:nvPr>
        </p:nvSpPr>
        <p:spPr>
          <a:xfrm>
            <a:off x="84600" y="1225225"/>
            <a:ext cx="8950500" cy="3816599"/>
          </a:xfrm>
          <a:prstGeom prst="rect">
            <a:avLst/>
          </a:prstGeom>
        </p:spPr>
        <p:txBody>
          <a:bodyPr lIns="91425" tIns="91425" rIns="91425" bIns="91425" anchor="t" anchorCtr="0">
            <a:noAutofit/>
          </a:bodyPr>
          <a:lstStyle/>
          <a:p>
            <a:pPr lvl="0" rtl="0">
              <a:spcBef>
                <a:spcPts val="0"/>
              </a:spcBef>
              <a:buNone/>
            </a:pPr>
            <a:r>
              <a:rPr lang="en" sz="1600" b="1">
                <a:solidFill>
                  <a:srgbClr val="385622"/>
                </a:solidFill>
                <a:latin typeface="Impact"/>
                <a:ea typeface="Impact"/>
                <a:cs typeface="Impact"/>
                <a:sym typeface="Impact"/>
              </a:rPr>
              <a:t>CASE:A </a:t>
            </a:r>
            <a:r>
              <a:rPr lang="en" sz="1600" b="1" u="sng">
                <a:solidFill>
                  <a:srgbClr val="385622"/>
                </a:solidFill>
                <a:latin typeface="Impact"/>
                <a:ea typeface="Impact"/>
                <a:cs typeface="Impact"/>
                <a:sym typeface="Impact"/>
              </a:rPr>
              <a:t>child</a:t>
            </a:r>
            <a:r>
              <a:rPr lang="en" sz="1600" b="1">
                <a:solidFill>
                  <a:srgbClr val="385622"/>
                </a:solidFill>
                <a:latin typeface="Impact"/>
                <a:ea typeface="Impact"/>
                <a:cs typeface="Impact"/>
                <a:sym typeface="Impact"/>
              </a:rPr>
              <a:t> came to the hospital with pain, fever with rigors and diaphoresis. after examination you noticed these local signs soft tissue swelling, erythema, warmth limited mobility.</a:t>
            </a:r>
          </a:p>
          <a:p>
            <a:pPr lvl="0" rtl="0">
              <a:spcBef>
                <a:spcPts val="0"/>
              </a:spcBef>
              <a:buNone/>
            </a:pPr>
            <a:r>
              <a:rPr lang="en" sz="1600">
                <a:latin typeface="Impact"/>
                <a:ea typeface="Impact"/>
                <a:cs typeface="Impact"/>
                <a:sym typeface="Impact"/>
              </a:rPr>
              <a:t> </a:t>
            </a:r>
            <a:r>
              <a:rPr lang="en" sz="1600" b="1">
                <a:solidFill>
                  <a:srgbClr val="385623"/>
                </a:solidFill>
                <a:latin typeface="Impact"/>
                <a:ea typeface="Impact"/>
                <a:cs typeface="Impact"/>
                <a:sym typeface="Impact"/>
              </a:rPr>
              <a:t>What is the most probable disease?</a:t>
            </a:r>
            <a:r>
              <a:rPr lang="en" sz="1600" b="1">
                <a:latin typeface="Impact"/>
                <a:ea typeface="Impact"/>
                <a:cs typeface="Impact"/>
                <a:sym typeface="Impact"/>
              </a:rPr>
              <a:t> </a:t>
            </a:r>
            <a:r>
              <a:rPr lang="en" sz="1600" b="1">
                <a:solidFill>
                  <a:srgbClr val="002060"/>
                </a:solidFill>
                <a:latin typeface="Impact"/>
                <a:ea typeface="Impact"/>
                <a:cs typeface="Impact"/>
                <a:sym typeface="Impact"/>
              </a:rPr>
              <a:t>Acute osteomyelitis</a:t>
            </a:r>
          </a:p>
          <a:p>
            <a:pPr lvl="0" rtl="0">
              <a:spcBef>
                <a:spcPts val="0"/>
              </a:spcBef>
              <a:buNone/>
            </a:pPr>
            <a:r>
              <a:rPr lang="en" sz="1600" b="1">
                <a:solidFill>
                  <a:srgbClr val="385623"/>
                </a:solidFill>
                <a:latin typeface="Impact"/>
                <a:ea typeface="Impact"/>
                <a:cs typeface="Impact"/>
                <a:sym typeface="Impact"/>
              </a:rPr>
              <a:t>How to confirm your diagnosis?</a:t>
            </a:r>
            <a:r>
              <a:rPr lang="en" sz="1600" b="1">
                <a:latin typeface="Impact"/>
                <a:ea typeface="Impact"/>
                <a:cs typeface="Impact"/>
                <a:sym typeface="Impact"/>
              </a:rPr>
              <a:t> </a:t>
            </a:r>
            <a:r>
              <a:rPr lang="en" sz="1600" b="1">
                <a:solidFill>
                  <a:srgbClr val="002060"/>
                </a:solidFill>
                <a:latin typeface="Impact"/>
                <a:ea typeface="Impact"/>
                <a:cs typeface="Impact"/>
                <a:sym typeface="Impact"/>
              </a:rPr>
              <a:t>By doing a blood culture, and aspiration of overlying abscess if blood cultures are negative</a:t>
            </a:r>
          </a:p>
          <a:p>
            <a:pPr lvl="0" rtl="0">
              <a:spcBef>
                <a:spcPts val="0"/>
              </a:spcBef>
              <a:buNone/>
            </a:pPr>
            <a:r>
              <a:rPr lang="en" sz="1600" b="1">
                <a:solidFill>
                  <a:srgbClr val="385623"/>
                </a:solidFill>
                <a:latin typeface="Impact"/>
                <a:ea typeface="Impact"/>
                <a:cs typeface="Impact"/>
                <a:sym typeface="Impact"/>
              </a:rPr>
              <a:t>What are the microorganisms that is most likely to cause this disease in this patient? </a:t>
            </a:r>
            <a:r>
              <a:rPr lang="en" sz="1600" b="1">
                <a:solidFill>
                  <a:srgbClr val="002060"/>
                </a:solidFill>
                <a:latin typeface="Impact"/>
                <a:ea typeface="Impact"/>
                <a:cs typeface="Impact"/>
                <a:sym typeface="Impact"/>
              </a:rPr>
              <a:t>Because he is a child,</a:t>
            </a:r>
            <a:r>
              <a:rPr lang="en" sz="1600" b="1">
                <a:solidFill>
                  <a:srgbClr val="002060"/>
                </a:solidFill>
                <a:latin typeface="Impact"/>
                <a:ea typeface="Impact"/>
                <a:cs typeface="Impact"/>
                <a:sym typeface="Impact"/>
                <a:hlinkClick r:id="rId3"/>
              </a:rPr>
              <a:t> Staphylococcus aureus</a:t>
            </a:r>
            <a:r>
              <a:rPr lang="en" sz="1600" b="1">
                <a:solidFill>
                  <a:srgbClr val="002060"/>
                </a:solidFill>
                <a:latin typeface="Impact"/>
                <a:ea typeface="Impact"/>
                <a:cs typeface="Impact"/>
                <a:sym typeface="Impact"/>
              </a:rPr>
              <a:t>, group A streptococcus</a:t>
            </a:r>
          </a:p>
          <a:p>
            <a:pPr lvl="0" rtl="0">
              <a:spcBef>
                <a:spcPts val="0"/>
              </a:spcBef>
              <a:buNone/>
            </a:pPr>
            <a:r>
              <a:rPr lang="en" sz="1600" b="1">
                <a:solidFill>
                  <a:srgbClr val="385623"/>
                </a:solidFill>
                <a:latin typeface="Impact"/>
                <a:ea typeface="Impact"/>
                <a:cs typeface="Impact"/>
                <a:sym typeface="Impact"/>
              </a:rPr>
              <a:t>What are the microorganisms that is most likely to cause this disease in this patient? </a:t>
            </a:r>
            <a:r>
              <a:rPr lang="en" sz="1600" b="1">
                <a:solidFill>
                  <a:srgbClr val="002060"/>
                </a:solidFill>
                <a:latin typeface="Impact"/>
                <a:ea typeface="Impact"/>
                <a:cs typeface="Impact"/>
                <a:sym typeface="Impact"/>
              </a:rPr>
              <a:t>because he is a child,</a:t>
            </a:r>
            <a:r>
              <a:rPr lang="en" sz="1600" b="1">
                <a:solidFill>
                  <a:srgbClr val="002060"/>
                </a:solidFill>
                <a:latin typeface="Impact"/>
                <a:ea typeface="Impact"/>
                <a:cs typeface="Impact"/>
                <a:sym typeface="Impact"/>
                <a:hlinkClick r:id="rId3"/>
              </a:rPr>
              <a:t> Staphylococcus aureus</a:t>
            </a:r>
            <a:r>
              <a:rPr lang="en" sz="1600" b="1">
                <a:solidFill>
                  <a:srgbClr val="002060"/>
                </a:solidFill>
                <a:latin typeface="Impact"/>
                <a:ea typeface="Impact"/>
                <a:cs typeface="Impact"/>
                <a:sym typeface="Impact"/>
              </a:rPr>
              <a:t>, group A streptococcus</a:t>
            </a: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a:spcBef>
                <a:spcPts val="0"/>
              </a:spcBef>
              <a:buNone/>
            </a:pPr>
            <a:endParaRPr b="1">
              <a:solidFill>
                <a:srgbClr val="002060"/>
              </a:solidFill>
              <a:latin typeface="Impact"/>
              <a:ea typeface="Impact"/>
              <a:cs typeface="Impact"/>
              <a:sym typeface="Impact"/>
            </a:endParaRP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Shape 47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Microbiology</a:t>
            </a:r>
          </a:p>
        </p:txBody>
      </p:sp>
      <p:sp>
        <p:nvSpPr>
          <p:cNvPr id="474" name="Shape 474"/>
          <p:cNvSpPr txBox="1">
            <a:spLocks noGrp="1"/>
          </p:cNvSpPr>
          <p:nvPr>
            <p:ph type="body" idx="1"/>
          </p:nvPr>
        </p:nvSpPr>
        <p:spPr>
          <a:xfrm>
            <a:off x="84600" y="1225225"/>
            <a:ext cx="8933399" cy="3647699"/>
          </a:xfrm>
          <a:prstGeom prst="rect">
            <a:avLst/>
          </a:prstGeom>
        </p:spPr>
        <p:txBody>
          <a:bodyPr lIns="91425" tIns="91425" rIns="91425" bIns="91425" anchor="t" anchorCtr="0">
            <a:noAutofit/>
          </a:bodyPr>
          <a:lstStyle/>
          <a:p>
            <a:pPr lvl="0" rtl="0">
              <a:spcBef>
                <a:spcPts val="0"/>
              </a:spcBef>
              <a:spcAft>
                <a:spcPts val="0"/>
              </a:spcAft>
              <a:buClr>
                <a:schemeClr val="dk1"/>
              </a:buClr>
              <a:buSzPct val="61111"/>
              <a:buFont typeface="Arial"/>
              <a:buNone/>
            </a:pPr>
            <a:r>
              <a:rPr lang="en" b="1">
                <a:solidFill>
                  <a:srgbClr val="385622"/>
                </a:solidFill>
                <a:latin typeface="Impact"/>
                <a:ea typeface="Impact"/>
                <a:cs typeface="Impact"/>
                <a:sym typeface="Impact"/>
              </a:rPr>
              <a:t>what is the most common pathogen in chronic osteomyelitis?</a:t>
            </a:r>
            <a:r>
              <a:rPr lang="en" b="1">
                <a:solidFill>
                  <a:srgbClr val="002060"/>
                </a:solidFill>
                <a:latin typeface="Impact"/>
                <a:ea typeface="Impact"/>
                <a:cs typeface="Impact"/>
                <a:sym typeface="Impact"/>
              </a:rPr>
              <a:t> </a:t>
            </a:r>
            <a:r>
              <a:rPr lang="en" b="1">
                <a:solidFill>
                  <a:srgbClr val="002060"/>
                </a:solidFill>
                <a:latin typeface="Impact"/>
                <a:ea typeface="Impact"/>
                <a:cs typeface="Impact"/>
                <a:sym typeface="Impact"/>
                <a:hlinkClick r:id="rId3"/>
              </a:rPr>
              <a:t>Staphylococcus aureus</a:t>
            </a:r>
            <a:r>
              <a:rPr lang="en" b="1">
                <a:solidFill>
                  <a:srgbClr val="002060"/>
                </a:solidFill>
                <a:latin typeface="Impact"/>
                <a:ea typeface="Impact"/>
                <a:cs typeface="Impact"/>
                <a:sym typeface="Impact"/>
              </a:rPr>
              <a:t> </a:t>
            </a:r>
          </a:p>
          <a:p>
            <a:pPr lvl="0" rtl="0">
              <a:spcBef>
                <a:spcPts val="0"/>
              </a:spcBef>
              <a:buNone/>
            </a:pPr>
            <a:r>
              <a:rPr lang="en" b="1">
                <a:solidFill>
                  <a:srgbClr val="385623"/>
                </a:solidFill>
                <a:latin typeface="Impact"/>
                <a:ea typeface="Impact"/>
                <a:cs typeface="Impact"/>
                <a:sym typeface="Impact"/>
              </a:rPr>
              <a:t>the most common cause for sickle cell disease? </a:t>
            </a:r>
            <a:r>
              <a:rPr lang="en" b="1">
                <a:solidFill>
                  <a:srgbClr val="002060"/>
                </a:solidFill>
                <a:latin typeface="Impact"/>
                <a:ea typeface="Impact"/>
                <a:cs typeface="Impact"/>
                <a:sym typeface="Impact"/>
              </a:rPr>
              <a:t>salmonella and streptococcus pneumoniae</a:t>
            </a:r>
          </a:p>
          <a:p>
            <a:pPr lvl="0" algn="ctr" rtl="0">
              <a:spcBef>
                <a:spcPts val="0"/>
              </a:spcBef>
              <a:buNone/>
            </a:pPr>
            <a:r>
              <a:rPr lang="en" b="1">
                <a:solidFill>
                  <a:srgbClr val="385622"/>
                </a:solidFill>
                <a:latin typeface="Impact"/>
                <a:ea typeface="Impact"/>
                <a:cs typeface="Impact"/>
                <a:sym typeface="Impact"/>
              </a:rPr>
              <a:t>What is the medical approach for the treatment of chronic osteomyelitis? </a:t>
            </a:r>
            <a:r>
              <a:rPr lang="en" b="1">
                <a:solidFill>
                  <a:srgbClr val="002060"/>
                </a:solidFill>
                <a:latin typeface="Impact"/>
                <a:ea typeface="Impact"/>
                <a:cs typeface="Impact"/>
                <a:sym typeface="Impact"/>
              </a:rPr>
              <a:t>Surgery</a:t>
            </a:r>
            <a:r>
              <a:rPr lang="en" b="1">
                <a:solidFill>
                  <a:srgbClr val="385622"/>
                </a:solidFill>
                <a:latin typeface="Impact"/>
                <a:ea typeface="Impact"/>
                <a:cs typeface="Impact"/>
                <a:sym typeface="Impact"/>
              </a:rPr>
              <a:t>          </a:t>
            </a:r>
          </a:p>
          <a:p>
            <a:pPr lvl="0" rtl="0">
              <a:spcBef>
                <a:spcPts val="0"/>
              </a:spcBef>
              <a:buNone/>
            </a:pPr>
            <a:r>
              <a:rPr lang="en" b="1">
                <a:solidFill>
                  <a:srgbClr val="385623"/>
                </a:solidFill>
                <a:latin typeface="Impact"/>
                <a:ea typeface="Impact"/>
                <a:cs typeface="Impact"/>
                <a:sym typeface="Impact"/>
              </a:rPr>
              <a:t>the most common cause for sickle cell disease? </a:t>
            </a:r>
            <a:r>
              <a:rPr lang="en" b="1">
                <a:solidFill>
                  <a:srgbClr val="002060"/>
                </a:solidFill>
                <a:latin typeface="Impact"/>
                <a:ea typeface="Impact"/>
                <a:cs typeface="Impact"/>
                <a:sym typeface="Impact"/>
              </a:rPr>
              <a:t>salmonella and streptococcus pneumoniae</a:t>
            </a:r>
          </a:p>
          <a:p>
            <a:pPr lvl="0" rtl="0">
              <a:spcBef>
                <a:spcPts val="0"/>
              </a:spcBef>
              <a:buNone/>
            </a:pPr>
            <a:r>
              <a:rPr lang="en" b="1">
                <a:solidFill>
                  <a:srgbClr val="385622"/>
                </a:solidFill>
                <a:latin typeface="Impact"/>
                <a:ea typeface="Impact"/>
                <a:cs typeface="Impact"/>
                <a:sym typeface="Impact"/>
              </a:rPr>
              <a:t>                                                    </a:t>
            </a:r>
          </a:p>
        </p:txBody>
      </p:sp>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Immunology</a:t>
            </a:r>
          </a:p>
        </p:txBody>
      </p:sp>
      <p:sp>
        <p:nvSpPr>
          <p:cNvPr id="480" name="Shape 480"/>
          <p:cNvSpPr txBox="1">
            <a:spLocks noGrp="1"/>
          </p:cNvSpPr>
          <p:nvPr>
            <p:ph type="body" idx="1"/>
          </p:nvPr>
        </p:nvSpPr>
        <p:spPr>
          <a:xfrm>
            <a:off x="84525" y="1225225"/>
            <a:ext cx="8982899" cy="3785400"/>
          </a:xfrm>
          <a:prstGeom prst="rect">
            <a:avLst/>
          </a:prstGeom>
        </p:spPr>
        <p:txBody>
          <a:bodyPr lIns="91425" tIns="91425" rIns="91425" bIns="91425" anchor="t" anchorCtr="0">
            <a:noAutofit/>
          </a:bodyPr>
          <a:lstStyle/>
          <a:p>
            <a:pPr lvl="0" rtl="0">
              <a:spcBef>
                <a:spcPts val="0"/>
              </a:spcBef>
              <a:buNone/>
            </a:pPr>
            <a:r>
              <a:rPr lang="en" b="1">
                <a:solidFill>
                  <a:srgbClr val="385623"/>
                </a:solidFill>
                <a:latin typeface="Impact"/>
                <a:ea typeface="Impact"/>
                <a:cs typeface="Impact"/>
                <a:sym typeface="Impact"/>
              </a:rPr>
              <a:t>how do Autoimmunities develope ? </a:t>
            </a:r>
            <a:r>
              <a:rPr lang="en" b="1">
                <a:solidFill>
                  <a:srgbClr val="002060"/>
                </a:solidFill>
                <a:latin typeface="Impact"/>
                <a:ea typeface="Impact"/>
                <a:cs typeface="Impact"/>
                <a:sym typeface="Impact"/>
              </a:rPr>
              <a:t>Failure of Immune Tolerance</a:t>
            </a:r>
          </a:p>
          <a:p>
            <a:pPr lvl="0" rtl="0">
              <a:spcBef>
                <a:spcPts val="0"/>
              </a:spcBef>
              <a:buNone/>
            </a:pPr>
            <a:r>
              <a:rPr lang="en" b="1">
                <a:solidFill>
                  <a:srgbClr val="385623"/>
                </a:solidFill>
                <a:latin typeface="Impact"/>
                <a:ea typeface="Impact"/>
                <a:cs typeface="Impact"/>
                <a:sym typeface="Impact"/>
              </a:rPr>
              <a:t>Mention the 4 proposed Mechanisms that Induce Autoimmunity ?                          </a:t>
            </a:r>
            <a:r>
              <a:rPr lang="en" b="1">
                <a:solidFill>
                  <a:srgbClr val="002060"/>
                </a:solidFill>
                <a:latin typeface="Impact"/>
                <a:ea typeface="Impact"/>
                <a:cs typeface="Impact"/>
                <a:sym typeface="Impact"/>
              </a:rPr>
              <a:t>1. Polyclonal B cell activation  2. Sequestered antigens  3.  Molecular mimicry 4.Inappropriate class II MHC expression on none-antigen presenting cells</a:t>
            </a:r>
          </a:p>
          <a:p>
            <a:pPr lvl="0" rtl="0">
              <a:spcBef>
                <a:spcPts val="0"/>
              </a:spcBef>
              <a:buNone/>
            </a:pPr>
            <a:r>
              <a:rPr lang="en" b="1">
                <a:solidFill>
                  <a:srgbClr val="385623"/>
                </a:solidFill>
                <a:latin typeface="Impact"/>
                <a:ea typeface="Impact"/>
                <a:cs typeface="Impact"/>
                <a:sym typeface="Impact"/>
              </a:rPr>
              <a:t>Give 2 Examples of Sequestered Antigens?</a:t>
            </a:r>
            <a:r>
              <a:rPr lang="en" b="1">
                <a:latin typeface="Impact"/>
                <a:ea typeface="Impact"/>
                <a:cs typeface="Impact"/>
                <a:sym typeface="Impact"/>
              </a:rPr>
              <a:t> </a:t>
            </a:r>
            <a:r>
              <a:rPr lang="en" b="1">
                <a:solidFill>
                  <a:srgbClr val="002060"/>
                </a:solidFill>
                <a:latin typeface="Impact"/>
                <a:ea typeface="Impact"/>
                <a:cs typeface="Impact"/>
                <a:sym typeface="Impact"/>
              </a:rPr>
              <a:t>Myelin basic protein , Lens and corneal</a:t>
            </a:r>
          </a:p>
          <a:p>
            <a:pPr lvl="0" rtl="0">
              <a:spcBef>
                <a:spcPts val="0"/>
              </a:spcBef>
              <a:buNone/>
            </a:pPr>
            <a:r>
              <a:rPr lang="en" b="1">
                <a:solidFill>
                  <a:srgbClr val="385623"/>
                </a:solidFill>
                <a:latin typeface="Impact"/>
                <a:ea typeface="Impact"/>
                <a:cs typeface="Impact"/>
                <a:sym typeface="Impact"/>
              </a:rPr>
              <a:t>What is the Mechanism known as initiating step in a variety of autoimmune diseases ? </a:t>
            </a:r>
            <a:r>
              <a:rPr lang="en" b="1">
                <a:solidFill>
                  <a:srgbClr val="002060"/>
                </a:solidFill>
                <a:latin typeface="Impact"/>
                <a:ea typeface="Impact"/>
                <a:cs typeface="Impact"/>
                <a:sym typeface="Impact"/>
              </a:rPr>
              <a:t>Molecular Mimicry</a:t>
            </a: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rtl="0">
              <a:spcBef>
                <a:spcPts val="0"/>
              </a:spcBef>
              <a:buNone/>
            </a:pPr>
            <a:endParaRPr b="1">
              <a:solidFill>
                <a:srgbClr val="002060"/>
              </a:solidFill>
              <a:latin typeface="Impact"/>
              <a:ea typeface="Impact"/>
              <a:cs typeface="Impact"/>
              <a:sym typeface="Impact"/>
            </a:endParaRPr>
          </a:p>
          <a:p>
            <a:pPr lvl="0" rtl="0">
              <a:spcBef>
                <a:spcPts val="0"/>
              </a:spcBef>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solidFill>
                <a:srgbClr val="002060"/>
              </a:solidFill>
              <a:latin typeface="Impact"/>
              <a:ea typeface="Impact"/>
              <a:cs typeface="Impact"/>
              <a:sym typeface="Impact"/>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Clr>
                <a:schemeClr val="dk1"/>
              </a:buClr>
              <a:buSzPct val="25000"/>
              <a:buFont typeface="Arial"/>
              <a:buNone/>
            </a:pPr>
            <a:r>
              <a:rPr lang="en" sz="5000" b="1">
                <a:solidFill>
                  <a:srgbClr val="002060"/>
                </a:solidFill>
                <a:latin typeface="Impact"/>
                <a:ea typeface="Impact"/>
                <a:cs typeface="Impact"/>
                <a:sym typeface="Impact"/>
              </a:rPr>
              <a:t>Pathology</a:t>
            </a:r>
          </a:p>
        </p:txBody>
      </p:sp>
      <p:sp>
        <p:nvSpPr>
          <p:cNvPr id="102" name="Shape 102"/>
          <p:cNvSpPr txBox="1"/>
          <p:nvPr/>
        </p:nvSpPr>
        <p:spPr>
          <a:xfrm>
            <a:off x="427850" y="1305350"/>
            <a:ext cx="8045399" cy="3000000"/>
          </a:xfrm>
          <a:prstGeom prst="rect">
            <a:avLst/>
          </a:prstGeom>
          <a:noFill/>
          <a:ln>
            <a:noFill/>
          </a:ln>
        </p:spPr>
        <p:txBody>
          <a:bodyPr lIns="91425" tIns="91425" rIns="91425" bIns="91425" anchor="ctr" anchorCtr="0">
            <a:noAutofit/>
          </a:bodyPr>
          <a:lstStyle/>
          <a:p>
            <a:pPr marL="228600" lvl="0" indent="0" algn="ctr" rtl="0">
              <a:lnSpc>
                <a:spcPct val="115000"/>
              </a:lnSpc>
              <a:spcBef>
                <a:spcPts val="0"/>
              </a:spcBef>
              <a:buNone/>
            </a:pPr>
            <a:r>
              <a:rPr lang="en" sz="1200">
                <a:solidFill>
                  <a:srgbClr val="002060"/>
                </a:solidFill>
                <a:latin typeface="Impact"/>
                <a:ea typeface="Impact"/>
                <a:cs typeface="Impact"/>
                <a:sym typeface="Impact"/>
              </a:rPr>
              <a:t>A 64-year-old retired firefighter retired nine years ago presents for physical examination, complaining his back has been “worse than usual” the past three weeks”, he said that he don’t take any medications and he was a prior smoker and he quit smoking one year ago, he don’t have a history of familial disease.</a:t>
            </a:r>
          </a:p>
          <a:p>
            <a:pPr marL="228600" lvl="0" indent="0" algn="ctr" rtl="0">
              <a:lnSpc>
                <a:spcPct val="115000"/>
              </a:lnSpc>
              <a:spcBef>
                <a:spcPts val="0"/>
              </a:spcBef>
              <a:buNone/>
            </a:pPr>
            <a:r>
              <a:rPr lang="en" sz="1200">
                <a:solidFill>
                  <a:srgbClr val="385623"/>
                </a:solidFill>
                <a:latin typeface="Impact"/>
                <a:ea typeface="Impact"/>
                <a:cs typeface="Impact"/>
                <a:sym typeface="Impact"/>
              </a:rPr>
              <a:t>Q1-In this case what tests would you consider ordering?</a:t>
            </a:r>
          </a:p>
          <a:p>
            <a:pPr marL="457200" lvl="0" indent="0" algn="ctr" rtl="0">
              <a:lnSpc>
                <a:spcPct val="115000"/>
              </a:lnSpc>
              <a:spcBef>
                <a:spcPts val="0"/>
              </a:spcBef>
              <a:buNone/>
            </a:pPr>
            <a:r>
              <a:rPr lang="en" sz="1200">
                <a:solidFill>
                  <a:srgbClr val="134F5C"/>
                </a:solidFill>
                <a:latin typeface="Impact"/>
                <a:ea typeface="Impact"/>
                <a:cs typeface="Impact"/>
                <a:sym typeface="Impact"/>
              </a:rPr>
              <a:t>X-ray.</a:t>
            </a:r>
          </a:p>
          <a:p>
            <a:pPr marL="457200" lvl="0" indent="0" algn="ctr" rtl="0">
              <a:lnSpc>
                <a:spcPct val="115000"/>
              </a:lnSpc>
              <a:spcBef>
                <a:spcPts val="0"/>
              </a:spcBef>
              <a:buNone/>
            </a:pPr>
            <a:r>
              <a:rPr lang="en" sz="1200">
                <a:solidFill>
                  <a:srgbClr val="385623"/>
                </a:solidFill>
                <a:latin typeface="Impact"/>
                <a:ea typeface="Impact"/>
                <a:cs typeface="Impact"/>
                <a:sym typeface="Impact"/>
              </a:rPr>
              <a:t>Q2-what is the diagnosis:</a:t>
            </a:r>
          </a:p>
          <a:p>
            <a:pPr marL="457200" lvl="0" indent="0" algn="ctr" rtl="0">
              <a:lnSpc>
                <a:spcPct val="115000"/>
              </a:lnSpc>
              <a:spcBef>
                <a:spcPts val="0"/>
              </a:spcBef>
              <a:buNone/>
            </a:pPr>
            <a:r>
              <a:rPr lang="en" sz="1200">
                <a:solidFill>
                  <a:srgbClr val="134F5C"/>
                </a:solidFill>
                <a:latin typeface="Impact"/>
                <a:ea typeface="Impact"/>
                <a:cs typeface="Impact"/>
                <a:sym typeface="Impact"/>
              </a:rPr>
              <a:t>Osteoporosis.</a:t>
            </a:r>
          </a:p>
          <a:p>
            <a:pPr marL="457200" lvl="0" indent="0" algn="ctr" rtl="0">
              <a:lnSpc>
                <a:spcPct val="115000"/>
              </a:lnSpc>
              <a:spcBef>
                <a:spcPts val="0"/>
              </a:spcBef>
              <a:buNone/>
            </a:pPr>
            <a:r>
              <a:rPr lang="en" sz="1200">
                <a:solidFill>
                  <a:srgbClr val="385623"/>
                </a:solidFill>
                <a:latin typeface="Impact"/>
                <a:ea typeface="Impact"/>
                <a:cs typeface="Impact"/>
                <a:sym typeface="Impact"/>
              </a:rPr>
              <a:t>Q3-what do you think that this man will have to if he doesn’t treated:</a:t>
            </a:r>
          </a:p>
          <a:p>
            <a:pPr marL="457200" lvl="0" indent="0" algn="ctr" rtl="0">
              <a:lnSpc>
                <a:spcPct val="115000"/>
              </a:lnSpc>
              <a:spcBef>
                <a:spcPts val="0"/>
              </a:spcBef>
              <a:buNone/>
            </a:pPr>
            <a:r>
              <a:rPr lang="en" sz="1200">
                <a:solidFill>
                  <a:srgbClr val="134F5C"/>
                </a:solidFill>
                <a:latin typeface="Impact"/>
                <a:ea typeface="Impact"/>
                <a:cs typeface="Impact"/>
                <a:sym typeface="Impact"/>
              </a:rPr>
              <a:t>He will be more Susceptible to fracture.</a:t>
            </a:r>
          </a:p>
          <a:p>
            <a:pPr marL="457200" lvl="0" indent="0" algn="ctr" rtl="0">
              <a:lnSpc>
                <a:spcPct val="115000"/>
              </a:lnSpc>
              <a:spcBef>
                <a:spcPts val="0"/>
              </a:spcBef>
              <a:buNone/>
            </a:pPr>
            <a:r>
              <a:rPr lang="en" sz="1200">
                <a:solidFill>
                  <a:srgbClr val="385623"/>
                </a:solidFill>
                <a:latin typeface="Impact"/>
                <a:ea typeface="Impact"/>
                <a:cs typeface="Impact"/>
                <a:sym typeface="Impact"/>
              </a:rPr>
              <a:t>Q4-what would you ask him to do in order to reduce the risk:</a:t>
            </a:r>
          </a:p>
          <a:p>
            <a:pPr marL="457200" lvl="0" indent="0" algn="ctr" rtl="0">
              <a:lnSpc>
                <a:spcPct val="115000"/>
              </a:lnSpc>
              <a:spcBef>
                <a:spcPts val="0"/>
              </a:spcBef>
              <a:buNone/>
            </a:pPr>
            <a:r>
              <a:rPr lang="en" sz="1200">
                <a:solidFill>
                  <a:srgbClr val="134F5C"/>
                </a:solidFill>
                <a:latin typeface="Impact"/>
                <a:ea typeface="Impact"/>
                <a:cs typeface="Impact"/>
                <a:sym typeface="Impact"/>
              </a:rPr>
              <a:t>High Calcium in the diet, habitual exercise, avoidance of smoking &amp; alcohol intake &amp; drinking carbonated soft drinks</a:t>
            </a:r>
          </a:p>
          <a:p>
            <a:pPr lvl="0" rtl="0">
              <a:spcBef>
                <a:spcPts val="0"/>
              </a:spcBef>
              <a:buNone/>
            </a:pPr>
            <a:endParaRPr sz="1200">
              <a:solidFill>
                <a:schemeClr val="dk1"/>
              </a:solidFill>
              <a:latin typeface="Impact"/>
              <a:ea typeface="Impact"/>
              <a:cs typeface="Impact"/>
              <a:sym typeface="Impact"/>
            </a:endParaRP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002060"/>
                </a:solidFill>
              </a:rPr>
              <a:t>Immunology</a:t>
            </a:r>
          </a:p>
        </p:txBody>
      </p:sp>
      <p:sp>
        <p:nvSpPr>
          <p:cNvPr id="486" name="Shape 486"/>
          <p:cNvSpPr txBox="1">
            <a:spLocks noGrp="1"/>
          </p:cNvSpPr>
          <p:nvPr>
            <p:ph type="body" idx="1"/>
          </p:nvPr>
        </p:nvSpPr>
        <p:spPr>
          <a:xfrm>
            <a:off x="109800" y="1244400"/>
            <a:ext cx="8924400" cy="3687900"/>
          </a:xfrm>
          <a:prstGeom prst="rect">
            <a:avLst/>
          </a:prstGeom>
        </p:spPr>
        <p:txBody>
          <a:bodyPr lIns="91425" tIns="91425" rIns="91425" bIns="91425" anchor="t" anchorCtr="0">
            <a:noAutofit/>
          </a:bodyPr>
          <a:lstStyle/>
          <a:p>
            <a:pPr lvl="0" algn="ctr" rtl="0">
              <a:spcBef>
                <a:spcPts val="0"/>
              </a:spcBef>
              <a:spcAft>
                <a:spcPts val="0"/>
              </a:spcAft>
              <a:buClr>
                <a:schemeClr val="dk1"/>
              </a:buClr>
              <a:buSzPct val="61111"/>
              <a:buFont typeface="Arial"/>
              <a:buNone/>
            </a:pPr>
            <a:r>
              <a:rPr lang="en" b="1">
                <a:solidFill>
                  <a:srgbClr val="385623"/>
                </a:solidFill>
                <a:latin typeface="Impact"/>
                <a:ea typeface="Impact"/>
                <a:cs typeface="Impact"/>
                <a:sym typeface="Impact"/>
              </a:rPr>
              <a:t>CASE</a:t>
            </a:r>
            <a:r>
              <a:rPr lang="en">
                <a:solidFill>
                  <a:srgbClr val="002060"/>
                </a:solidFill>
                <a:latin typeface="Impact"/>
                <a:ea typeface="Impact"/>
                <a:cs typeface="Impact"/>
                <a:sym typeface="Impact"/>
              </a:rPr>
              <a:t>:</a:t>
            </a:r>
          </a:p>
          <a:p>
            <a:pPr lvl="0" algn="ctr" rtl="0">
              <a:spcBef>
                <a:spcPts val="0"/>
              </a:spcBef>
              <a:spcAft>
                <a:spcPts val="0"/>
              </a:spcAft>
              <a:buNone/>
            </a:pPr>
            <a:r>
              <a:rPr lang="en">
                <a:solidFill>
                  <a:srgbClr val="002060"/>
                </a:solidFill>
                <a:latin typeface="Impact"/>
                <a:ea typeface="Impact"/>
                <a:cs typeface="Impact"/>
                <a:sym typeface="Impact"/>
              </a:rPr>
              <a:t>“</a:t>
            </a:r>
            <a:r>
              <a:rPr lang="en" b="1">
                <a:solidFill>
                  <a:srgbClr val="385623"/>
                </a:solidFill>
                <a:latin typeface="Impact"/>
                <a:ea typeface="Impact"/>
                <a:cs typeface="Impact"/>
                <a:sym typeface="Impact"/>
              </a:rPr>
              <a:t>40 year old man , inpatients in king fahad hospital they gave him Hydralazine to treat his hypertension alongside with many other drugs”</a:t>
            </a:r>
          </a:p>
          <a:p>
            <a:pPr lvl="0" algn="ctr" rtl="0">
              <a:spcBef>
                <a:spcPts val="0"/>
              </a:spcBef>
              <a:spcAft>
                <a:spcPts val="0"/>
              </a:spcAft>
              <a:buNone/>
            </a:pPr>
            <a:endParaRPr>
              <a:solidFill>
                <a:srgbClr val="385623"/>
              </a:solidFill>
              <a:latin typeface="Impact"/>
              <a:ea typeface="Impact"/>
              <a:cs typeface="Impact"/>
              <a:sym typeface="Impact"/>
            </a:endParaRPr>
          </a:p>
          <a:p>
            <a:pPr lvl="0" rtl="0">
              <a:spcBef>
                <a:spcPts val="0"/>
              </a:spcBef>
              <a:spcAft>
                <a:spcPts val="0"/>
              </a:spcAft>
              <a:buNone/>
            </a:pPr>
            <a:r>
              <a:rPr lang="en" b="1">
                <a:solidFill>
                  <a:srgbClr val="385623"/>
                </a:solidFill>
                <a:latin typeface="Impact"/>
                <a:ea typeface="Impact"/>
                <a:cs typeface="Impact"/>
                <a:sym typeface="Impact"/>
              </a:rPr>
              <a:t>what disease could develop during his treatment?</a:t>
            </a:r>
            <a:r>
              <a:rPr lang="en">
                <a:solidFill>
                  <a:srgbClr val="385623"/>
                </a:solidFill>
                <a:latin typeface="Impact"/>
                <a:ea typeface="Impact"/>
                <a:cs typeface="Impact"/>
                <a:sym typeface="Impact"/>
              </a:rPr>
              <a:t> </a:t>
            </a:r>
            <a:r>
              <a:rPr lang="en">
                <a:solidFill>
                  <a:srgbClr val="FFFFFF"/>
                </a:solidFill>
                <a:latin typeface="Impact"/>
                <a:ea typeface="Impact"/>
                <a:cs typeface="Impact"/>
                <a:sym typeface="Impact"/>
              </a:rPr>
              <a:t> </a:t>
            </a:r>
            <a:r>
              <a:rPr lang="en" b="1">
                <a:solidFill>
                  <a:srgbClr val="002060"/>
                </a:solidFill>
                <a:latin typeface="Impact"/>
                <a:ea typeface="Impact"/>
                <a:cs typeface="Impact"/>
                <a:sym typeface="Impact"/>
              </a:rPr>
              <a:t>Lupus erythematosus like syndrome</a:t>
            </a:r>
          </a:p>
          <a:p>
            <a:pPr lvl="0" rtl="0">
              <a:spcBef>
                <a:spcPts val="0"/>
              </a:spcBef>
              <a:spcAft>
                <a:spcPts val="0"/>
              </a:spcAft>
              <a:buClr>
                <a:schemeClr val="dk1"/>
              </a:buClr>
              <a:buSzPct val="61111"/>
              <a:buFont typeface="Arial"/>
              <a:buNone/>
            </a:pPr>
            <a:endParaRPr>
              <a:solidFill>
                <a:srgbClr val="002060"/>
              </a:solidFill>
              <a:latin typeface="Impact"/>
              <a:ea typeface="Impact"/>
              <a:cs typeface="Impact"/>
              <a:sym typeface="Impact"/>
            </a:endParaRPr>
          </a:p>
          <a:p>
            <a:pPr lvl="0" algn="l" rtl="0">
              <a:spcBef>
                <a:spcPts val="0"/>
              </a:spcBef>
              <a:spcAft>
                <a:spcPts val="0"/>
              </a:spcAft>
              <a:buNone/>
            </a:pPr>
            <a:r>
              <a:rPr lang="en" b="1">
                <a:solidFill>
                  <a:srgbClr val="385623"/>
                </a:solidFill>
                <a:latin typeface="Impact"/>
                <a:ea typeface="Impact"/>
                <a:cs typeface="Impact"/>
                <a:sym typeface="Impact"/>
              </a:rPr>
              <a:t>name 2 other Drugs that could induce his condition ?</a:t>
            </a:r>
            <a:r>
              <a:rPr lang="en" b="1">
                <a:solidFill>
                  <a:srgbClr val="538135"/>
                </a:solidFill>
                <a:latin typeface="Impact"/>
                <a:ea typeface="Impact"/>
                <a:cs typeface="Impact"/>
                <a:sym typeface="Impact"/>
              </a:rPr>
              <a:t> </a:t>
            </a:r>
            <a:r>
              <a:rPr lang="en" b="1">
                <a:solidFill>
                  <a:srgbClr val="002060"/>
                </a:solidFill>
                <a:latin typeface="Impact"/>
                <a:ea typeface="Impact"/>
                <a:cs typeface="Impact"/>
                <a:sym typeface="Impact"/>
              </a:rPr>
              <a:t>Isoniazid , Penicillin</a:t>
            </a:r>
          </a:p>
          <a:p>
            <a:pPr lvl="0" algn="l" rtl="0">
              <a:spcBef>
                <a:spcPts val="0"/>
              </a:spcBef>
              <a:spcAft>
                <a:spcPts val="0"/>
              </a:spcAft>
              <a:buNone/>
            </a:pPr>
            <a:endParaRPr b="1">
              <a:solidFill>
                <a:srgbClr val="002060"/>
              </a:solidFill>
              <a:latin typeface="Impact"/>
              <a:ea typeface="Impact"/>
              <a:cs typeface="Impact"/>
              <a:sym typeface="Impact"/>
            </a:endParaRPr>
          </a:p>
          <a:p>
            <a:pPr lvl="0" algn="l" rtl="0">
              <a:spcBef>
                <a:spcPts val="0"/>
              </a:spcBef>
              <a:spcAft>
                <a:spcPts val="0"/>
              </a:spcAft>
              <a:buNone/>
            </a:pPr>
            <a:r>
              <a:rPr lang="en" b="1">
                <a:solidFill>
                  <a:srgbClr val="385623"/>
                </a:solidFill>
                <a:latin typeface="Impact"/>
                <a:ea typeface="Impact"/>
                <a:cs typeface="Impact"/>
                <a:sym typeface="Impact"/>
              </a:rPr>
              <a:t>Name the antibody which is frequently present in his condition.  </a:t>
            </a:r>
            <a:r>
              <a:rPr lang="en" b="1">
                <a:solidFill>
                  <a:srgbClr val="002060"/>
                </a:solidFill>
                <a:latin typeface="Impact"/>
                <a:ea typeface="Impact"/>
                <a:cs typeface="Impact"/>
                <a:sym typeface="Impact"/>
              </a:rPr>
              <a:t>Anti-histone</a:t>
            </a:r>
          </a:p>
          <a:p>
            <a:pPr lvl="0" algn="l" rtl="0">
              <a:spcBef>
                <a:spcPts val="0"/>
              </a:spcBef>
              <a:spcAft>
                <a:spcPts val="0"/>
              </a:spcAft>
              <a:buNone/>
            </a:pPr>
            <a:endParaRPr b="1">
              <a:solidFill>
                <a:srgbClr val="002060"/>
              </a:solidFill>
              <a:latin typeface="Impact"/>
              <a:ea typeface="Impact"/>
              <a:cs typeface="Impact"/>
              <a:sym typeface="Impact"/>
            </a:endParaRPr>
          </a:p>
          <a:p>
            <a:pPr lvl="0" algn="l" rtl="0">
              <a:spcBef>
                <a:spcPts val="0"/>
              </a:spcBef>
              <a:spcAft>
                <a:spcPts val="0"/>
              </a:spcAft>
              <a:buClr>
                <a:schemeClr val="dk1"/>
              </a:buClr>
              <a:buSzPct val="61111"/>
              <a:buFont typeface="Arial"/>
              <a:buNone/>
            </a:pPr>
            <a:endParaRPr b="1">
              <a:solidFill>
                <a:srgbClr val="00206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Shape 49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None/>
            </a:pPr>
            <a:r>
              <a:rPr lang="en" b="1">
                <a:solidFill>
                  <a:srgbClr val="20124D"/>
                </a:solidFill>
              </a:rPr>
              <a:t>Immunology </a:t>
            </a:r>
          </a:p>
        </p:txBody>
      </p:sp>
      <p:sp>
        <p:nvSpPr>
          <p:cNvPr id="492" name="Shape 492"/>
          <p:cNvSpPr txBox="1">
            <a:spLocks noGrp="1"/>
          </p:cNvSpPr>
          <p:nvPr>
            <p:ph type="body" idx="1"/>
          </p:nvPr>
        </p:nvSpPr>
        <p:spPr>
          <a:xfrm>
            <a:off x="118425" y="1225225"/>
            <a:ext cx="8899500" cy="3810600"/>
          </a:xfrm>
          <a:prstGeom prst="rect">
            <a:avLst/>
          </a:prstGeom>
        </p:spPr>
        <p:txBody>
          <a:bodyPr lIns="91425" tIns="91425" rIns="91425" bIns="91425" anchor="t" anchorCtr="0">
            <a:noAutofit/>
          </a:bodyPr>
          <a:lstStyle/>
          <a:p>
            <a:pPr lvl="0" rtl="0">
              <a:spcBef>
                <a:spcPts val="0"/>
              </a:spcBef>
              <a:buNone/>
            </a:pPr>
            <a:r>
              <a:rPr lang="en" b="1">
                <a:solidFill>
                  <a:srgbClr val="385622"/>
                </a:solidFill>
                <a:latin typeface="Impact"/>
                <a:ea typeface="Impact"/>
                <a:cs typeface="Impact"/>
                <a:sym typeface="Impact"/>
              </a:rPr>
              <a:t>B</a:t>
            </a:r>
            <a:r>
              <a:rPr lang="en" b="1">
                <a:solidFill>
                  <a:srgbClr val="385623"/>
                </a:solidFill>
                <a:latin typeface="Impact"/>
                <a:ea typeface="Impact"/>
                <a:cs typeface="Impact"/>
                <a:sym typeface="Impact"/>
              </a:rPr>
              <a:t>riefly talk Graves’ Disease:</a:t>
            </a:r>
            <a:r>
              <a:rPr lang="en" b="1">
                <a:solidFill>
                  <a:srgbClr val="385622"/>
                </a:solidFill>
                <a:latin typeface="Impact"/>
                <a:ea typeface="Impact"/>
                <a:cs typeface="Impact"/>
                <a:sym typeface="Impact"/>
              </a:rPr>
              <a:t> </a:t>
            </a:r>
            <a:r>
              <a:rPr lang="en" b="1">
                <a:solidFill>
                  <a:srgbClr val="002060"/>
                </a:solidFill>
                <a:latin typeface="Impact"/>
                <a:ea typeface="Impact"/>
                <a:cs typeface="Impact"/>
                <a:sym typeface="Impact"/>
              </a:rPr>
              <a:t>It is an organ specific autoimmune disease characterized by unregulated production of thyroid hormones.</a:t>
            </a:r>
          </a:p>
          <a:p>
            <a:pPr lvl="0" rtl="0">
              <a:spcBef>
                <a:spcPts val="0"/>
              </a:spcBef>
              <a:buNone/>
            </a:pPr>
            <a:r>
              <a:rPr lang="en" b="1">
                <a:solidFill>
                  <a:srgbClr val="385623"/>
                </a:solidFill>
                <a:latin typeface="Impact"/>
                <a:ea typeface="Impact"/>
                <a:cs typeface="Impact"/>
                <a:sym typeface="Impact"/>
              </a:rPr>
              <a:t>Which antibody interacts with ACh receptors at nicotinic neuromuscular junction in Myasthenia Gravis ? </a:t>
            </a:r>
            <a:r>
              <a:rPr lang="en" b="1">
                <a:solidFill>
                  <a:srgbClr val="002060"/>
                </a:solidFill>
                <a:latin typeface="Impact"/>
                <a:ea typeface="Impact"/>
                <a:cs typeface="Impact"/>
                <a:sym typeface="Impact"/>
              </a:rPr>
              <a:t>IgG</a:t>
            </a:r>
          </a:p>
          <a:p>
            <a:pPr lvl="0" rtl="0">
              <a:spcBef>
                <a:spcPts val="0"/>
              </a:spcBef>
              <a:buNone/>
            </a:pPr>
            <a:r>
              <a:rPr lang="en" b="1">
                <a:solidFill>
                  <a:srgbClr val="385622"/>
                </a:solidFill>
                <a:latin typeface="Impact"/>
                <a:ea typeface="Impact"/>
                <a:cs typeface="Impact"/>
                <a:sym typeface="Impact"/>
              </a:rPr>
              <a:t>What is the best screening test for </a:t>
            </a:r>
            <a:r>
              <a:rPr lang="en" b="1">
                <a:solidFill>
                  <a:srgbClr val="385623"/>
                </a:solidFill>
                <a:latin typeface="Impact"/>
                <a:ea typeface="Impact"/>
                <a:cs typeface="Impact"/>
                <a:sym typeface="Impact"/>
              </a:rPr>
              <a:t>Systemic lupus erythematosus? </a:t>
            </a:r>
            <a:r>
              <a:rPr lang="en" b="1">
                <a:solidFill>
                  <a:srgbClr val="002060"/>
                </a:solidFill>
                <a:latin typeface="Impact"/>
                <a:ea typeface="Impact"/>
                <a:cs typeface="Impact"/>
                <a:sym typeface="Impact"/>
              </a:rPr>
              <a:t> The anti-nuclear antibody (ANA) test </a:t>
            </a:r>
          </a:p>
          <a:p>
            <a:pPr lvl="0" rtl="0">
              <a:spcBef>
                <a:spcPts val="0"/>
              </a:spcBef>
              <a:buNone/>
            </a:pPr>
            <a:r>
              <a:rPr lang="en" b="1">
                <a:solidFill>
                  <a:srgbClr val="385623"/>
                </a:solidFill>
                <a:latin typeface="Impact"/>
                <a:ea typeface="Impact"/>
                <a:cs typeface="Impact"/>
                <a:sym typeface="Impact"/>
              </a:rPr>
              <a:t>What are the treatments for systemic lupus erythematosus ? </a:t>
            </a:r>
            <a:r>
              <a:rPr lang="en" b="1">
                <a:solidFill>
                  <a:srgbClr val="002060"/>
                </a:solidFill>
                <a:latin typeface="Impact"/>
                <a:ea typeface="Impact"/>
                <a:cs typeface="Impact"/>
                <a:sym typeface="Impact"/>
              </a:rPr>
              <a:t>NSAIDs , Antimalarials (Hydroxychloroquine) , Immunosuppressive agents </a:t>
            </a:r>
          </a:p>
          <a:p>
            <a:pPr lvl="0" rtl="0">
              <a:spcBef>
                <a:spcPts val="0"/>
              </a:spcBef>
              <a:buNone/>
            </a:pPr>
            <a:endParaRPr b="1">
              <a:solidFill>
                <a:srgbClr val="002060"/>
              </a:solidFill>
              <a:latin typeface="Impact"/>
              <a:ea typeface="Impact"/>
              <a:cs typeface="Impact"/>
              <a:sym typeface="Impact"/>
            </a:endParaRPr>
          </a:p>
          <a:p>
            <a:pPr lvl="0">
              <a:spcBef>
                <a:spcPts val="0"/>
              </a:spcBef>
              <a:buNone/>
            </a:pPr>
            <a:r>
              <a:rPr lang="en" b="1">
                <a:solidFill>
                  <a:srgbClr val="385623"/>
                </a:solidFill>
                <a:latin typeface="Impact"/>
                <a:ea typeface="Impact"/>
                <a:cs typeface="Impact"/>
                <a:sym typeface="Impact"/>
              </a:rPr>
              <a:t>  </a:t>
            </a:r>
            <a:r>
              <a:rPr lang="en" b="1">
                <a:solidFill>
                  <a:srgbClr val="002060"/>
                </a:solidFill>
                <a:latin typeface="Impact"/>
                <a:ea typeface="Impact"/>
                <a:cs typeface="Impact"/>
                <a:sym typeface="Impact"/>
              </a:rPr>
              <a:t> </a:t>
            </a:r>
          </a:p>
        </p:txBody>
      </p:sp>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3613725" y="0"/>
            <a:ext cx="8520599" cy="831299"/>
          </a:xfrm>
          <a:prstGeom prst="rect">
            <a:avLst/>
          </a:prstGeom>
        </p:spPr>
        <p:txBody>
          <a:bodyPr lIns="91425" tIns="91425" rIns="91425" bIns="91425" anchor="b" anchorCtr="0">
            <a:noAutofit/>
          </a:bodyPr>
          <a:lstStyle/>
          <a:p>
            <a:pPr lvl="0">
              <a:spcBef>
                <a:spcPts val="0"/>
              </a:spcBef>
              <a:buNone/>
            </a:pPr>
            <a:r>
              <a:rPr lang="en"/>
              <a:t>anatomy </a:t>
            </a:r>
          </a:p>
        </p:txBody>
      </p:sp>
      <p:sp>
        <p:nvSpPr>
          <p:cNvPr id="498" name="Shape 498"/>
          <p:cNvSpPr txBox="1">
            <a:spLocks noGrp="1"/>
          </p:cNvSpPr>
          <p:nvPr>
            <p:ph type="body" idx="1"/>
          </p:nvPr>
        </p:nvSpPr>
        <p:spPr>
          <a:xfrm>
            <a:off x="180325" y="754625"/>
            <a:ext cx="8709599" cy="3354000"/>
          </a:xfrm>
          <a:prstGeom prst="rect">
            <a:avLst/>
          </a:prstGeom>
        </p:spPr>
        <p:txBody>
          <a:bodyPr lIns="91425" tIns="91425" rIns="91425" bIns="91425" anchor="t" anchorCtr="0">
            <a:noAutofit/>
          </a:bodyPr>
          <a:lstStyle/>
          <a:p>
            <a:pPr lvl="0" rtl="0">
              <a:lnSpc>
                <a:spcPct val="100000"/>
              </a:lnSpc>
              <a:spcBef>
                <a:spcPts val="0"/>
              </a:spcBef>
              <a:buNone/>
            </a:pPr>
            <a:r>
              <a:rPr lang="en" b="1">
                <a:solidFill>
                  <a:srgbClr val="002060"/>
                </a:solidFill>
                <a:latin typeface="Impact"/>
                <a:ea typeface="Impact"/>
                <a:cs typeface="Impact"/>
                <a:sym typeface="Impact"/>
              </a:rPr>
              <a:t>Badly placed intramuscular injections in the gluteal region could cause an injury to what nerve ? </a:t>
            </a:r>
          </a:p>
          <a:p>
            <a:pPr lvl="0" rtl="0">
              <a:lnSpc>
                <a:spcPct val="100000"/>
              </a:lnSpc>
              <a:spcBef>
                <a:spcPts val="0"/>
              </a:spcBef>
              <a:buNone/>
            </a:pPr>
            <a:r>
              <a:rPr lang="en">
                <a:solidFill>
                  <a:srgbClr val="134F5C"/>
                </a:solidFill>
                <a:latin typeface="Impact"/>
                <a:ea typeface="Impact"/>
                <a:cs typeface="Impact"/>
                <a:sym typeface="Impact"/>
              </a:rPr>
              <a:t>-sciatic nerve</a:t>
            </a:r>
          </a:p>
          <a:p>
            <a:pPr lvl="0" rtl="0">
              <a:lnSpc>
                <a:spcPct val="100000"/>
              </a:lnSpc>
              <a:spcBef>
                <a:spcPts val="0"/>
              </a:spcBef>
              <a:buNone/>
            </a:pPr>
            <a:r>
              <a:rPr lang="en" b="1">
                <a:solidFill>
                  <a:srgbClr val="002060"/>
                </a:solidFill>
                <a:latin typeface="Impact"/>
                <a:ea typeface="Impact"/>
                <a:cs typeface="Impact"/>
                <a:sym typeface="Impact"/>
              </a:rPr>
              <a:t>what can we do to avoid this injury ?</a:t>
            </a:r>
          </a:p>
          <a:p>
            <a:pPr lvl="0" rtl="0">
              <a:lnSpc>
                <a:spcPct val="100000"/>
              </a:lnSpc>
              <a:spcBef>
                <a:spcPts val="0"/>
              </a:spcBef>
              <a:buNone/>
            </a:pPr>
            <a:r>
              <a:rPr lang="en">
                <a:solidFill>
                  <a:srgbClr val="134F5C"/>
                </a:solidFill>
                <a:latin typeface="Impact"/>
                <a:ea typeface="Impact"/>
                <a:cs typeface="Impact"/>
                <a:sym typeface="Impact"/>
              </a:rPr>
              <a:t>-injections should be done into the gluteus maximus or medius (into the upper outer quadrant of the buttock</a:t>
            </a:r>
            <a:r>
              <a:rPr lang="en" b="1">
                <a:solidFill>
                  <a:srgbClr val="134F5C"/>
                </a:solidFill>
                <a:latin typeface="Impact"/>
                <a:ea typeface="Impact"/>
                <a:cs typeface="Impact"/>
                <a:sym typeface="Impact"/>
              </a:rPr>
              <a:t>).</a:t>
            </a:r>
            <a:r>
              <a:rPr lang="en">
                <a:solidFill>
                  <a:srgbClr val="134F5C"/>
                </a:solidFill>
                <a:latin typeface="Impact"/>
                <a:ea typeface="Impact"/>
                <a:cs typeface="Impact"/>
                <a:sym typeface="Impact"/>
              </a:rPr>
              <a:t>  </a:t>
            </a:r>
          </a:p>
          <a:p>
            <a:pPr lvl="0" rtl="0">
              <a:lnSpc>
                <a:spcPct val="100000"/>
              </a:lnSpc>
              <a:spcBef>
                <a:spcPts val="0"/>
              </a:spcBef>
              <a:buNone/>
            </a:pPr>
            <a:r>
              <a:rPr lang="en" b="1">
                <a:solidFill>
                  <a:srgbClr val="002060"/>
                </a:solidFill>
                <a:latin typeface="Impact"/>
                <a:ea typeface="Impact"/>
                <a:cs typeface="Impact"/>
                <a:sym typeface="Impact"/>
              </a:rPr>
              <a:t>what other causes to the sciatic nerve injury ? and whats the most common injured part ?</a:t>
            </a:r>
          </a:p>
          <a:p>
            <a:pPr lvl="0" rtl="0">
              <a:lnSpc>
                <a:spcPct val="100000"/>
              </a:lnSpc>
              <a:spcBef>
                <a:spcPts val="0"/>
              </a:spcBef>
              <a:spcAft>
                <a:spcPts val="0"/>
              </a:spcAft>
              <a:buNone/>
            </a:pPr>
            <a:r>
              <a:rPr lang="en">
                <a:solidFill>
                  <a:srgbClr val="134F5C"/>
                </a:solidFill>
                <a:latin typeface="Impact"/>
                <a:ea typeface="Impact"/>
                <a:cs typeface="Impact"/>
                <a:sym typeface="Impact"/>
              </a:rPr>
              <a:t>-Posterior dislocation of the hip joint(due to car accident) </a:t>
            </a:r>
          </a:p>
          <a:p>
            <a:pPr lvl="0" rtl="0">
              <a:lnSpc>
                <a:spcPct val="100000"/>
              </a:lnSpc>
              <a:spcBef>
                <a:spcPts val="500"/>
              </a:spcBef>
              <a:spcAft>
                <a:spcPts val="0"/>
              </a:spcAft>
              <a:buClr>
                <a:schemeClr val="dk1"/>
              </a:buClr>
              <a:buSzPct val="61111"/>
              <a:buFont typeface="Arial"/>
              <a:buNone/>
            </a:pPr>
            <a:r>
              <a:rPr lang="en">
                <a:solidFill>
                  <a:srgbClr val="134F5C"/>
                </a:solidFill>
                <a:latin typeface="Impact"/>
                <a:ea typeface="Impact"/>
                <a:cs typeface="Impact"/>
                <a:sym typeface="Impact"/>
              </a:rPr>
              <a:t>- The common peroneal nerve is the most affected part because its  fibers lie</a:t>
            </a:r>
            <a:r>
              <a:rPr lang="en" i="1">
                <a:solidFill>
                  <a:srgbClr val="134F5C"/>
                </a:solidFill>
                <a:latin typeface="Impact"/>
                <a:ea typeface="Impact"/>
                <a:cs typeface="Impact"/>
                <a:sym typeface="Impact"/>
              </a:rPr>
              <a:t> </a:t>
            </a:r>
            <a:r>
              <a:rPr lang="en" b="1" i="1">
                <a:solidFill>
                  <a:srgbClr val="134F5C"/>
                </a:solidFill>
                <a:latin typeface="Impact"/>
                <a:ea typeface="Impact"/>
                <a:cs typeface="Impact"/>
                <a:sym typeface="Impact"/>
              </a:rPr>
              <a:t>superficial</a:t>
            </a:r>
            <a:r>
              <a:rPr lang="en" b="1">
                <a:solidFill>
                  <a:srgbClr val="134F5C"/>
                </a:solidFill>
                <a:latin typeface="Impact"/>
                <a:ea typeface="Impact"/>
                <a:cs typeface="Impact"/>
                <a:sym typeface="Impact"/>
              </a:rPr>
              <a:t> </a:t>
            </a:r>
            <a:r>
              <a:rPr lang="en">
                <a:solidFill>
                  <a:srgbClr val="134F5C"/>
                </a:solidFill>
                <a:latin typeface="Impact"/>
                <a:ea typeface="Impact"/>
                <a:cs typeface="Impact"/>
                <a:sym typeface="Impact"/>
              </a:rPr>
              <a:t>in the sciatic nerve.</a:t>
            </a:r>
          </a:p>
          <a:p>
            <a:pPr lvl="0">
              <a:lnSpc>
                <a:spcPct val="100000"/>
              </a:lnSpc>
              <a:spcBef>
                <a:spcPts val="0"/>
              </a:spcBef>
              <a:buNone/>
            </a:pPr>
            <a:endParaRPr sz="1100">
              <a:solidFill>
                <a:srgbClr val="002060"/>
              </a:solidFill>
              <a:latin typeface="Impact"/>
              <a:ea typeface="Impact"/>
              <a:cs typeface="Impact"/>
              <a:sym typeface="Impact"/>
            </a:endParaRPr>
          </a:p>
        </p:txBody>
      </p:sp>
    </p:spTree>
  </p:cSld>
  <p:clrMapOvr>
    <a:masterClrMapping/>
  </p:clrMapOvr>
  <p:transition spd="slow">
    <p:cu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Shape 503"/>
          <p:cNvSpPr txBox="1">
            <a:spLocks noGrp="1"/>
          </p:cNvSpPr>
          <p:nvPr>
            <p:ph type="title"/>
          </p:nvPr>
        </p:nvSpPr>
        <p:spPr>
          <a:xfrm>
            <a:off x="3748675" y="78825"/>
            <a:ext cx="2394600" cy="831299"/>
          </a:xfrm>
          <a:prstGeom prst="rect">
            <a:avLst/>
          </a:prstGeom>
        </p:spPr>
        <p:txBody>
          <a:bodyPr lIns="91425" tIns="91425" rIns="91425" bIns="91425" anchor="b" anchorCtr="0">
            <a:noAutofit/>
          </a:bodyPr>
          <a:lstStyle/>
          <a:p>
            <a:pPr lvl="0">
              <a:spcBef>
                <a:spcPts val="0"/>
              </a:spcBef>
              <a:buNone/>
            </a:pPr>
            <a:r>
              <a:rPr lang="en"/>
              <a:t>anatomy </a:t>
            </a:r>
          </a:p>
        </p:txBody>
      </p:sp>
      <p:sp>
        <p:nvSpPr>
          <p:cNvPr id="504" name="Shape 504"/>
          <p:cNvSpPr txBox="1"/>
          <p:nvPr/>
        </p:nvSpPr>
        <p:spPr>
          <a:xfrm>
            <a:off x="78825" y="1698050"/>
            <a:ext cx="8452199" cy="2658299"/>
          </a:xfrm>
          <a:prstGeom prst="rect">
            <a:avLst/>
          </a:prstGeom>
          <a:noFill/>
          <a:ln>
            <a:noFill/>
          </a:ln>
        </p:spPr>
        <p:txBody>
          <a:bodyPr lIns="91425" tIns="91425" rIns="91425" bIns="91425" anchor="ctr" anchorCtr="0">
            <a:noAutofit/>
          </a:bodyPr>
          <a:lstStyle/>
          <a:p>
            <a:pPr lvl="0" rtl="0">
              <a:spcBef>
                <a:spcPts val="0"/>
              </a:spcBef>
              <a:buNone/>
            </a:pPr>
            <a:r>
              <a:rPr lang="en" sz="1800" i="1">
                <a:solidFill>
                  <a:srgbClr val="674EA7"/>
                </a:solidFill>
                <a:latin typeface="Impact"/>
                <a:ea typeface="Impact"/>
                <a:cs typeface="Impact"/>
                <a:sym typeface="Impact"/>
              </a:rPr>
              <a:t>-</a:t>
            </a:r>
            <a:r>
              <a:rPr lang="en" sz="1800" i="1">
                <a:solidFill>
                  <a:srgbClr val="134F5C"/>
                </a:solidFill>
                <a:latin typeface="Impact"/>
                <a:ea typeface="Impact"/>
                <a:cs typeface="Impact"/>
                <a:sym typeface="Impact"/>
              </a:rPr>
              <a:t>A patient came with  pain experienced in the posterior aspect of the thigh, the posterior and lateral sides of the leg, and the lateral part of the foot .</a:t>
            </a:r>
          </a:p>
          <a:p>
            <a:pPr lvl="0" rtl="0">
              <a:spcBef>
                <a:spcPts val="0"/>
              </a:spcBef>
              <a:buNone/>
            </a:pPr>
            <a:r>
              <a:rPr lang="en" sz="1800" i="1">
                <a:solidFill>
                  <a:srgbClr val="134F5C"/>
                </a:solidFill>
                <a:latin typeface="Impact"/>
                <a:ea typeface="Impact"/>
                <a:cs typeface="Impact"/>
                <a:sym typeface="Impact"/>
              </a:rPr>
              <a:t>the condition is known as </a:t>
            </a:r>
            <a:r>
              <a:rPr lang="en" sz="1800">
                <a:solidFill>
                  <a:srgbClr val="134F5C"/>
                </a:solidFill>
                <a:latin typeface="Impact"/>
                <a:ea typeface="Impact"/>
                <a:cs typeface="Impact"/>
                <a:sym typeface="Impact"/>
              </a:rPr>
              <a:t>? </a:t>
            </a:r>
          </a:p>
          <a:p>
            <a:pPr lvl="0" rtl="0">
              <a:lnSpc>
                <a:spcPct val="115000"/>
              </a:lnSpc>
              <a:spcBef>
                <a:spcPts val="600"/>
              </a:spcBef>
              <a:buNone/>
            </a:pPr>
            <a:r>
              <a:rPr lang="en" sz="1800" b="1" u="sng">
                <a:solidFill>
                  <a:srgbClr val="002060"/>
                </a:solidFill>
                <a:latin typeface="Impact"/>
                <a:ea typeface="Impact"/>
                <a:cs typeface="Impact"/>
                <a:sym typeface="Impact"/>
              </a:rPr>
              <a:t>Sciatica</a:t>
            </a:r>
            <a:r>
              <a:rPr lang="en" sz="1800">
                <a:solidFill>
                  <a:srgbClr val="002060"/>
                </a:solidFill>
                <a:latin typeface="Impact"/>
                <a:ea typeface="Impact"/>
                <a:cs typeface="Impact"/>
                <a:sym typeface="Impact"/>
              </a:rPr>
              <a:t> describes the condition in which patients have </a:t>
            </a:r>
            <a:r>
              <a:rPr lang="en" sz="1800" i="1">
                <a:solidFill>
                  <a:srgbClr val="002060"/>
                </a:solidFill>
                <a:latin typeface="Impact"/>
                <a:ea typeface="Impact"/>
                <a:cs typeface="Impact"/>
                <a:sym typeface="Impact"/>
              </a:rPr>
              <a:t>pain along the sensory distribution of the sciatic nerve.</a:t>
            </a:r>
          </a:p>
          <a:p>
            <a:pPr lvl="0" rtl="0">
              <a:lnSpc>
                <a:spcPct val="115000"/>
              </a:lnSpc>
              <a:spcBef>
                <a:spcPts val="600"/>
              </a:spcBef>
              <a:buNone/>
            </a:pPr>
            <a:r>
              <a:rPr lang="en" sz="1800">
                <a:solidFill>
                  <a:srgbClr val="134F5C"/>
                </a:solidFill>
                <a:latin typeface="Impact"/>
                <a:ea typeface="Impact"/>
                <a:cs typeface="Impact"/>
                <a:sym typeface="Impact"/>
              </a:rPr>
              <a:t>- </a:t>
            </a:r>
            <a:r>
              <a:rPr lang="en" sz="1800" i="1">
                <a:solidFill>
                  <a:srgbClr val="134F5C"/>
                </a:solidFill>
                <a:latin typeface="Impact"/>
                <a:ea typeface="Impact"/>
                <a:cs typeface="Impact"/>
                <a:sym typeface="Impact"/>
              </a:rPr>
              <a:t>What might cause sciatica ?</a:t>
            </a:r>
          </a:p>
          <a:p>
            <a:pPr lvl="0" rtl="0">
              <a:lnSpc>
                <a:spcPct val="115000"/>
              </a:lnSpc>
              <a:spcBef>
                <a:spcPts val="500"/>
              </a:spcBef>
              <a:buNone/>
            </a:pPr>
            <a:r>
              <a:rPr lang="en" sz="1800">
                <a:solidFill>
                  <a:srgbClr val="002060"/>
                </a:solidFill>
                <a:latin typeface="Impact"/>
                <a:ea typeface="Impact"/>
                <a:cs typeface="Impact"/>
                <a:sym typeface="Impact"/>
              </a:rPr>
              <a:t>1-Prolapse of an intervertebral disc, with pressure on one or more roots of the lower lumbar and sacral spinal nerves,</a:t>
            </a:r>
          </a:p>
          <a:p>
            <a:pPr lvl="0" rtl="0">
              <a:lnSpc>
                <a:spcPct val="115000"/>
              </a:lnSpc>
              <a:spcBef>
                <a:spcPts val="500"/>
              </a:spcBef>
              <a:buNone/>
            </a:pPr>
            <a:r>
              <a:rPr lang="en" sz="1800">
                <a:solidFill>
                  <a:srgbClr val="002060"/>
                </a:solidFill>
                <a:latin typeface="Impact"/>
                <a:ea typeface="Impact"/>
                <a:cs typeface="Impact"/>
                <a:sym typeface="Impact"/>
              </a:rPr>
              <a:t>2-</a:t>
            </a:r>
            <a:r>
              <a:rPr lang="en" sz="1800">
                <a:solidFill>
                  <a:schemeClr val="dk1"/>
                </a:solidFill>
                <a:latin typeface="Impact"/>
                <a:ea typeface="Impact"/>
                <a:cs typeface="Impact"/>
                <a:sym typeface="Impact"/>
              </a:rPr>
              <a:t>Pressure on the sacral plexus or sciatic nerve by an intrpelvic tumor,</a:t>
            </a:r>
          </a:p>
          <a:p>
            <a:pPr lvl="0" rtl="0">
              <a:lnSpc>
                <a:spcPct val="115000"/>
              </a:lnSpc>
              <a:spcBef>
                <a:spcPts val="600"/>
              </a:spcBef>
              <a:buNone/>
            </a:pPr>
            <a:r>
              <a:rPr lang="en" sz="1800">
                <a:solidFill>
                  <a:schemeClr val="dk1"/>
                </a:solidFill>
                <a:latin typeface="Impact"/>
                <a:ea typeface="Impact"/>
                <a:cs typeface="Impact"/>
                <a:sym typeface="Impact"/>
              </a:rPr>
              <a:t>3-Inflammation of the sciatic nerve or its terminal branches </a:t>
            </a:r>
          </a:p>
          <a:p>
            <a:pPr lvl="0" rtl="0">
              <a:spcBef>
                <a:spcPts val="0"/>
              </a:spcBef>
              <a:buNone/>
            </a:pPr>
            <a:endParaRPr sz="1800">
              <a:solidFill>
                <a:schemeClr val="dk1"/>
              </a:solidFill>
              <a:latin typeface="Impact"/>
              <a:ea typeface="Impact"/>
              <a:cs typeface="Impact"/>
              <a:sym typeface="Impact"/>
            </a:endParaRPr>
          </a:p>
        </p:txBody>
      </p:sp>
    </p:spTree>
  </p:cSld>
  <p:clrMapOvr>
    <a:masterClrMapping/>
  </p:clrMapOvr>
  <p:transition spd="slow">
    <p:cu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title"/>
          </p:nvPr>
        </p:nvSpPr>
        <p:spPr>
          <a:xfrm>
            <a:off x="3421025" y="289650"/>
            <a:ext cx="2701199" cy="831299"/>
          </a:xfrm>
          <a:prstGeom prst="rect">
            <a:avLst/>
          </a:prstGeom>
        </p:spPr>
        <p:txBody>
          <a:bodyPr lIns="91425" tIns="91425" rIns="91425" bIns="91425" anchor="b" anchorCtr="0">
            <a:noAutofit/>
          </a:bodyPr>
          <a:lstStyle/>
          <a:p>
            <a:pPr lvl="0">
              <a:spcBef>
                <a:spcPts val="0"/>
              </a:spcBef>
              <a:buNone/>
            </a:pPr>
            <a:r>
              <a:rPr lang="en"/>
              <a:t>anatomy</a:t>
            </a:r>
          </a:p>
        </p:txBody>
      </p:sp>
      <p:sp>
        <p:nvSpPr>
          <p:cNvPr id="510" name="Shape 510"/>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a:solidFill>
                  <a:srgbClr val="134F5C"/>
                </a:solidFill>
                <a:latin typeface="Impact"/>
                <a:ea typeface="Impact"/>
                <a:cs typeface="Impact"/>
                <a:sym typeface="Impact"/>
              </a:rPr>
              <a:t>-a 10 years old girl came to the clinic and had a fracture in the neck of the fibula, what nerve is most likely to be injured in this case ? and why ?</a:t>
            </a:r>
          </a:p>
          <a:p>
            <a:pPr lvl="0" rtl="0">
              <a:spcBef>
                <a:spcPts val="500"/>
              </a:spcBef>
              <a:spcAft>
                <a:spcPts val="0"/>
              </a:spcAft>
              <a:buNone/>
            </a:pPr>
            <a:r>
              <a:rPr lang="en">
                <a:solidFill>
                  <a:srgbClr val="002060"/>
                </a:solidFill>
                <a:latin typeface="Impact"/>
                <a:ea typeface="Impact"/>
                <a:cs typeface="Impact"/>
                <a:sym typeface="Impact"/>
              </a:rPr>
              <a:t>The common peroneal nerve is in an </a:t>
            </a:r>
            <a:r>
              <a:rPr lang="en" i="1">
                <a:solidFill>
                  <a:srgbClr val="002060"/>
                </a:solidFill>
                <a:latin typeface="Impact"/>
                <a:ea typeface="Impact"/>
                <a:cs typeface="Impact"/>
                <a:sym typeface="Impact"/>
              </a:rPr>
              <a:t>exposed position</a:t>
            </a:r>
            <a:r>
              <a:rPr lang="en">
                <a:solidFill>
                  <a:srgbClr val="002060"/>
                </a:solidFill>
                <a:latin typeface="Impact"/>
                <a:ea typeface="Impact"/>
                <a:cs typeface="Impact"/>
                <a:sym typeface="Impact"/>
              </a:rPr>
              <a:t> as it leaves the popliteal fossa it winds around neck of the fibula to enter </a:t>
            </a:r>
            <a:r>
              <a:rPr lang="en" u="sng">
                <a:solidFill>
                  <a:srgbClr val="002060"/>
                </a:solidFill>
                <a:latin typeface="Impact"/>
                <a:ea typeface="Impact"/>
                <a:cs typeface="Impact"/>
                <a:sym typeface="Impact"/>
              </a:rPr>
              <a:t>peroneus longus </a:t>
            </a:r>
            <a:r>
              <a:rPr lang="en">
                <a:solidFill>
                  <a:srgbClr val="002060"/>
                </a:solidFill>
                <a:latin typeface="Impact"/>
                <a:ea typeface="Impact"/>
                <a:cs typeface="Impact"/>
                <a:sym typeface="Impact"/>
              </a:rPr>
              <a:t>muscle, (Dangerous Position).</a:t>
            </a:r>
          </a:p>
          <a:p>
            <a:pPr lvl="0" rtl="0">
              <a:spcBef>
                <a:spcPts val="500"/>
              </a:spcBef>
              <a:spcAft>
                <a:spcPts val="0"/>
              </a:spcAft>
              <a:buNone/>
            </a:pPr>
            <a:r>
              <a:rPr lang="en">
                <a:solidFill>
                  <a:srgbClr val="134F5C"/>
                </a:solidFill>
                <a:latin typeface="Impact"/>
                <a:ea typeface="Impact"/>
                <a:cs typeface="Impact"/>
                <a:sym typeface="Impact"/>
              </a:rPr>
              <a:t>-what might be other cause to commen peroneal nerve injury ?</a:t>
            </a:r>
          </a:p>
          <a:p>
            <a:pPr lvl="0" rtl="0">
              <a:spcBef>
                <a:spcPts val="0"/>
              </a:spcBef>
              <a:spcAft>
                <a:spcPts val="0"/>
              </a:spcAft>
              <a:buNone/>
            </a:pPr>
            <a:r>
              <a:rPr lang="en">
                <a:solidFill>
                  <a:srgbClr val="002060"/>
                </a:solidFill>
                <a:latin typeface="Impact"/>
                <a:ea typeface="Impact"/>
                <a:cs typeface="Impact"/>
                <a:sym typeface="Impact"/>
              </a:rPr>
              <a:t>pressure from casts or splints.</a:t>
            </a:r>
          </a:p>
          <a:p>
            <a:pPr lvl="0" rtl="0">
              <a:spcBef>
                <a:spcPts val="0"/>
              </a:spcBef>
              <a:spcAft>
                <a:spcPts val="0"/>
              </a:spcAft>
              <a:buNone/>
            </a:pPr>
            <a:r>
              <a:rPr lang="en">
                <a:solidFill>
                  <a:srgbClr val="134F5C"/>
                </a:solidFill>
                <a:latin typeface="Impact"/>
                <a:ea typeface="Impact"/>
                <a:cs typeface="Impact"/>
                <a:sym typeface="Impact"/>
              </a:rPr>
              <a:t>-what we call the situation of the leg ?</a:t>
            </a:r>
          </a:p>
          <a:p>
            <a:pPr lvl="0" rtl="0">
              <a:spcBef>
                <a:spcPts val="500"/>
              </a:spcBef>
              <a:spcAft>
                <a:spcPts val="0"/>
              </a:spcAft>
              <a:buClr>
                <a:schemeClr val="dk1"/>
              </a:buClr>
              <a:buSzPct val="57894"/>
              <a:buFont typeface="Arial"/>
              <a:buNone/>
            </a:pPr>
            <a:r>
              <a:rPr lang="en" sz="1900">
                <a:solidFill>
                  <a:srgbClr val="EB641B"/>
                </a:solidFill>
                <a:latin typeface="Impact"/>
                <a:ea typeface="Impact"/>
                <a:cs typeface="Impact"/>
                <a:sym typeface="Impact"/>
              </a:rPr>
              <a:t></a:t>
            </a:r>
            <a:r>
              <a:rPr lang="en">
                <a:solidFill>
                  <a:srgbClr val="002060"/>
                </a:solidFill>
                <a:latin typeface="Impact"/>
                <a:ea typeface="Impact"/>
                <a:cs typeface="Impact"/>
                <a:sym typeface="Impact"/>
              </a:rPr>
              <a:t>we referred to as Talipes "Equinovarus".</a:t>
            </a:r>
          </a:p>
          <a:p>
            <a:pPr lvl="0" rtl="0">
              <a:spcBef>
                <a:spcPts val="0"/>
              </a:spcBef>
              <a:spcAft>
                <a:spcPts val="0"/>
              </a:spcAft>
              <a:buNone/>
            </a:pPr>
            <a:endParaRPr>
              <a:solidFill>
                <a:srgbClr val="002060"/>
              </a:solidFill>
              <a:latin typeface="Impact"/>
              <a:ea typeface="Impact"/>
              <a:cs typeface="Impact"/>
              <a:sym typeface="Impact"/>
            </a:endParaRPr>
          </a:p>
          <a:p>
            <a:pPr lvl="0" rtl="0">
              <a:spcBef>
                <a:spcPts val="500"/>
              </a:spcBef>
              <a:spcAft>
                <a:spcPts val="0"/>
              </a:spcAft>
              <a:buClr>
                <a:schemeClr val="dk1"/>
              </a:buClr>
              <a:buSzPct val="61111"/>
              <a:buFont typeface="Arial"/>
              <a:buNone/>
            </a:pPr>
            <a:endParaRPr>
              <a:solidFill>
                <a:srgbClr val="002060"/>
              </a:solidFill>
              <a:latin typeface="Impact"/>
              <a:ea typeface="Impact"/>
              <a:cs typeface="Impact"/>
              <a:sym typeface="Impact"/>
            </a:endParaRPr>
          </a:p>
          <a:p>
            <a:pPr lvl="0" rtl="0">
              <a:spcBef>
                <a:spcPts val="0"/>
              </a:spcBef>
              <a:buNone/>
            </a:pPr>
            <a:endParaRPr>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Shape 515"/>
          <p:cNvSpPr txBox="1">
            <a:spLocks noGrp="1"/>
          </p:cNvSpPr>
          <p:nvPr>
            <p:ph type="title"/>
          </p:nvPr>
        </p:nvSpPr>
        <p:spPr>
          <a:xfrm>
            <a:off x="3368450" y="307175"/>
            <a:ext cx="1842900" cy="831299"/>
          </a:xfrm>
          <a:prstGeom prst="rect">
            <a:avLst/>
          </a:prstGeom>
        </p:spPr>
        <p:txBody>
          <a:bodyPr lIns="91425" tIns="91425" rIns="91425" bIns="91425" anchor="b" anchorCtr="0">
            <a:noAutofit/>
          </a:bodyPr>
          <a:lstStyle/>
          <a:p>
            <a:pPr lvl="0">
              <a:spcBef>
                <a:spcPts val="0"/>
              </a:spcBef>
              <a:buNone/>
            </a:pPr>
            <a:r>
              <a:rPr lang="en"/>
              <a:t>anatomy </a:t>
            </a:r>
          </a:p>
        </p:txBody>
      </p:sp>
      <p:sp>
        <p:nvSpPr>
          <p:cNvPr id="516" name="Shape 516"/>
          <p:cNvSpPr txBox="1">
            <a:spLocks noGrp="1"/>
          </p:cNvSpPr>
          <p:nvPr>
            <p:ph type="body" idx="1"/>
          </p:nvPr>
        </p:nvSpPr>
        <p:spPr>
          <a:xfrm>
            <a:off x="311700" y="1242750"/>
            <a:ext cx="8520599" cy="3354000"/>
          </a:xfrm>
          <a:prstGeom prst="rect">
            <a:avLst/>
          </a:prstGeom>
        </p:spPr>
        <p:txBody>
          <a:bodyPr lIns="91425" tIns="91425" rIns="91425" bIns="91425" anchor="t" anchorCtr="0">
            <a:noAutofit/>
          </a:bodyPr>
          <a:lstStyle/>
          <a:p>
            <a:pPr lvl="0" rtl="0">
              <a:spcBef>
                <a:spcPts val="0"/>
              </a:spcBef>
              <a:buNone/>
            </a:pPr>
            <a:r>
              <a:rPr lang="en">
                <a:solidFill>
                  <a:srgbClr val="134F5C"/>
                </a:solidFill>
                <a:latin typeface="Impact"/>
                <a:ea typeface="Impact"/>
                <a:cs typeface="Impact"/>
                <a:sym typeface="Impact"/>
              </a:rPr>
              <a:t>t</a:t>
            </a:r>
            <a:r>
              <a:rPr lang="en" sz="1400">
                <a:solidFill>
                  <a:srgbClr val="134F5C"/>
                </a:solidFill>
                <a:latin typeface="Impact"/>
                <a:ea typeface="Impact"/>
                <a:cs typeface="Impact"/>
                <a:sym typeface="Impact"/>
              </a:rPr>
              <a:t>he  tibial nerve is </a:t>
            </a:r>
            <a:r>
              <a:rPr lang="en" sz="1400" i="1">
                <a:solidFill>
                  <a:srgbClr val="134F5C"/>
                </a:solidFill>
                <a:latin typeface="Impact"/>
                <a:ea typeface="Impact"/>
                <a:cs typeface="Impact"/>
                <a:sym typeface="Impact"/>
              </a:rPr>
              <a:t>rarely injured why ? </a:t>
            </a:r>
            <a:r>
              <a:rPr lang="en" sz="1400" b="1">
                <a:latin typeface="Impact"/>
                <a:ea typeface="Impact"/>
                <a:cs typeface="Impact"/>
                <a:sym typeface="Impact"/>
              </a:rPr>
              <a:t>Because of its deep and protected position</a:t>
            </a:r>
            <a:r>
              <a:rPr lang="en" sz="1400">
                <a:solidFill>
                  <a:srgbClr val="C00000"/>
                </a:solidFill>
                <a:latin typeface="Impact"/>
                <a:ea typeface="Impact"/>
                <a:cs typeface="Impact"/>
                <a:sym typeface="Impact"/>
              </a:rPr>
              <a:t> </a:t>
            </a:r>
          </a:p>
          <a:p>
            <a:pPr lvl="0" rtl="0">
              <a:spcBef>
                <a:spcPts val="0"/>
              </a:spcBef>
              <a:buNone/>
            </a:pPr>
            <a:r>
              <a:rPr lang="en" sz="1400">
                <a:solidFill>
                  <a:srgbClr val="134F5C"/>
                </a:solidFill>
                <a:latin typeface="Impact"/>
                <a:ea typeface="Impact"/>
                <a:cs typeface="Impact"/>
                <a:sym typeface="Impact"/>
              </a:rPr>
              <a:t>what we call the leg of tibial injury ?</a:t>
            </a:r>
            <a:r>
              <a:rPr lang="en" sz="1400" u="sng">
                <a:solidFill>
                  <a:srgbClr val="134F5C"/>
                </a:solidFill>
                <a:latin typeface="Impact"/>
                <a:ea typeface="Impact"/>
                <a:cs typeface="Impact"/>
                <a:sym typeface="Impact"/>
              </a:rPr>
              <a:t></a:t>
            </a:r>
            <a:r>
              <a:rPr lang="en" sz="1400" u="sng">
                <a:solidFill>
                  <a:srgbClr val="EB641B"/>
                </a:solidFill>
                <a:latin typeface="Impact"/>
                <a:ea typeface="Impact"/>
                <a:cs typeface="Impact"/>
                <a:sym typeface="Impact"/>
              </a:rPr>
              <a:t> </a:t>
            </a:r>
            <a:r>
              <a:rPr lang="en" sz="1400" b="1">
                <a:solidFill>
                  <a:srgbClr val="002060"/>
                </a:solidFill>
                <a:latin typeface="Impact"/>
                <a:ea typeface="Impact"/>
                <a:cs typeface="Impact"/>
                <a:sym typeface="Impact"/>
              </a:rPr>
              <a:t>attitude referred to as Taleps Calcaneovalgus.</a:t>
            </a:r>
          </a:p>
          <a:p>
            <a:pPr lvl="0" rtl="0">
              <a:spcBef>
                <a:spcPts val="0"/>
              </a:spcBef>
              <a:buNone/>
            </a:pPr>
            <a:r>
              <a:rPr lang="en" sz="1400" u="sng">
                <a:solidFill>
                  <a:srgbClr val="134F5C"/>
                </a:solidFill>
                <a:latin typeface="Impact"/>
                <a:ea typeface="Impact"/>
                <a:cs typeface="Impact"/>
                <a:sym typeface="Impact"/>
              </a:rPr>
              <a:t>venous thrombosis  due to : </a:t>
            </a:r>
            <a:r>
              <a:rPr lang="en" sz="1400" u="sng">
                <a:latin typeface="Impact"/>
                <a:ea typeface="Impact"/>
                <a:cs typeface="Impact"/>
                <a:sym typeface="Impact"/>
              </a:rPr>
              <a:t>bone fracture</a:t>
            </a:r>
            <a:r>
              <a:rPr lang="en" sz="1400" u="sng">
                <a:solidFill>
                  <a:srgbClr val="C00000"/>
                </a:solidFill>
                <a:latin typeface="Impact"/>
                <a:ea typeface="Impact"/>
                <a:cs typeface="Impact"/>
                <a:sym typeface="Impact"/>
              </a:rPr>
              <a:t> </a:t>
            </a:r>
          </a:p>
          <a:p>
            <a:pPr lvl="0" rtl="0">
              <a:spcBef>
                <a:spcPts val="0"/>
              </a:spcBef>
              <a:buNone/>
            </a:pPr>
            <a:r>
              <a:rPr lang="en" sz="1400" u="sng">
                <a:solidFill>
                  <a:srgbClr val="134F5C"/>
                </a:solidFill>
                <a:latin typeface="Impact"/>
                <a:ea typeface="Impact"/>
                <a:cs typeface="Impact"/>
                <a:sym typeface="Impact"/>
              </a:rPr>
              <a:t>Venous stasis  due to: </a:t>
            </a:r>
            <a:r>
              <a:rPr lang="en" sz="1400" u="sng">
                <a:latin typeface="Impact"/>
                <a:ea typeface="Impact"/>
                <a:cs typeface="Impact"/>
                <a:sym typeface="Impact"/>
              </a:rPr>
              <a:t>pressure on the veins from the bedding during prolonged hospital stay and aggravated by muscular inactivity</a:t>
            </a:r>
            <a:r>
              <a:rPr lang="en" sz="1400" u="sng">
                <a:solidFill>
                  <a:srgbClr val="C00000"/>
                </a:solidFill>
                <a:latin typeface="Impact"/>
                <a:ea typeface="Impact"/>
                <a:cs typeface="Impact"/>
                <a:sym typeface="Impact"/>
              </a:rPr>
              <a:t> </a:t>
            </a:r>
          </a:p>
          <a:p>
            <a:pPr lvl="0" rtl="0">
              <a:spcBef>
                <a:spcPts val="0"/>
              </a:spcBef>
              <a:buNone/>
            </a:pPr>
            <a:r>
              <a:rPr lang="en" sz="1400" u="sng">
                <a:solidFill>
                  <a:srgbClr val="134F5C"/>
                </a:solidFill>
                <a:latin typeface="Impact"/>
                <a:ea typeface="Impact"/>
                <a:cs typeface="Impact"/>
                <a:sym typeface="Impact"/>
              </a:rPr>
              <a:t>Thrombophlebitis(inflammation of the veins):</a:t>
            </a:r>
            <a:r>
              <a:rPr lang="en" sz="1400" u="sng">
                <a:latin typeface="Impact"/>
                <a:ea typeface="Impact"/>
                <a:cs typeface="Impact"/>
                <a:sym typeface="Impact"/>
              </a:rPr>
              <a:t>  may develop around the vein.</a:t>
            </a:r>
          </a:p>
          <a:p>
            <a:pPr marL="0" lvl="0" indent="-69850" rtl="0">
              <a:spcBef>
                <a:spcPts val="600"/>
              </a:spcBef>
              <a:spcAft>
                <a:spcPts val="0"/>
              </a:spcAft>
              <a:buClr>
                <a:schemeClr val="dk1"/>
              </a:buClr>
              <a:buSzPct val="78571"/>
              <a:buFont typeface="Arial"/>
              <a:buNone/>
            </a:pPr>
            <a:r>
              <a:rPr lang="en" sz="1400" u="sng">
                <a:solidFill>
                  <a:srgbClr val="134F5C"/>
                </a:solidFill>
                <a:latin typeface="Impact"/>
                <a:ea typeface="Impact"/>
                <a:cs typeface="Impact"/>
                <a:sym typeface="Impact"/>
              </a:rPr>
              <a:t>Pulmonary thromboembolism (انتقال الجلطة من الوريد للرئة</a:t>
            </a:r>
          </a:p>
          <a:p>
            <a:pPr marL="0" lvl="0" indent="-69850" rtl="0">
              <a:spcBef>
                <a:spcPts val="600"/>
              </a:spcBef>
              <a:spcAft>
                <a:spcPts val="0"/>
              </a:spcAft>
              <a:buClr>
                <a:schemeClr val="dk1"/>
              </a:buClr>
              <a:buSzPct val="78571"/>
              <a:buFont typeface="Arial"/>
              <a:buNone/>
            </a:pPr>
            <a:r>
              <a:rPr lang="en" sz="1400" u="sng">
                <a:solidFill>
                  <a:srgbClr val="674EA7"/>
                </a:solidFill>
                <a:latin typeface="Impact"/>
                <a:ea typeface="Impact"/>
                <a:cs typeface="Impact"/>
                <a:sym typeface="Impact"/>
              </a:rPr>
              <a:t>)</a:t>
            </a:r>
            <a:r>
              <a:rPr lang="en" sz="1400" u="sng">
                <a:latin typeface="Impact"/>
                <a:ea typeface="Impact"/>
                <a:cs typeface="Impact"/>
                <a:sym typeface="Impact"/>
              </a:rPr>
              <a:t> may occur when a thrombus breaks free from the lower limb vein and passes to the lungs.</a:t>
            </a:r>
          </a:p>
          <a:p>
            <a:pPr lvl="0" rtl="0">
              <a:spcBef>
                <a:spcPts val="0"/>
              </a:spcBef>
              <a:buNone/>
            </a:pPr>
            <a:endParaRPr sz="1400" u="sng">
              <a:latin typeface="Impact"/>
              <a:ea typeface="Impact"/>
              <a:cs typeface="Impact"/>
              <a:sym typeface="Impact"/>
            </a:endParaRPr>
          </a:p>
          <a:p>
            <a:pPr lvl="0" rtl="0">
              <a:spcBef>
                <a:spcPts val="0"/>
              </a:spcBef>
              <a:buNone/>
            </a:pPr>
            <a:endParaRPr sz="2400" u="sng">
              <a:solidFill>
                <a:srgbClr val="C00000"/>
              </a:solidFill>
              <a:latin typeface="Impact"/>
              <a:ea typeface="Impact"/>
              <a:cs typeface="Impact"/>
              <a:sym typeface="Impact"/>
            </a:endParaRPr>
          </a:p>
          <a:p>
            <a:pPr lvl="0" rtl="0">
              <a:spcBef>
                <a:spcPts val="0"/>
              </a:spcBef>
              <a:buNone/>
            </a:pPr>
            <a:endParaRPr>
              <a:solidFill>
                <a:srgbClr val="C00000"/>
              </a:solidFill>
              <a:latin typeface="Impact"/>
              <a:ea typeface="Impact"/>
              <a:cs typeface="Impact"/>
              <a:sym typeface="Impact"/>
            </a:endParaRPr>
          </a:p>
          <a:p>
            <a:pPr lvl="0">
              <a:spcBef>
                <a:spcPts val="0"/>
              </a:spcBef>
              <a:buNone/>
            </a:pPr>
            <a:endParaRPr>
              <a:latin typeface="Impact"/>
              <a:ea typeface="Impact"/>
              <a:cs typeface="Impact"/>
              <a:sym typeface="Impact"/>
            </a:endParaRPr>
          </a:p>
        </p:txBody>
      </p:sp>
    </p:spTree>
  </p:cSld>
  <p:clrMapOvr>
    <a:masterClrMapping/>
  </p:clrMapOvr>
  <p:transition spd="slow">
    <p:cu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Shape 521"/>
          <p:cNvSpPr txBox="1">
            <a:spLocks noGrp="1"/>
          </p:cNvSpPr>
          <p:nvPr>
            <p:ph type="title"/>
          </p:nvPr>
        </p:nvSpPr>
        <p:spPr>
          <a:xfrm>
            <a:off x="2938409" y="132000"/>
            <a:ext cx="2907587" cy="831299"/>
          </a:xfrm>
          <a:prstGeom prst="rect">
            <a:avLst/>
          </a:prstGeom>
        </p:spPr>
        <p:txBody>
          <a:bodyPr lIns="91425" tIns="91425" rIns="91425" bIns="91425" anchor="b" anchorCtr="0">
            <a:noAutofit/>
          </a:bodyPr>
          <a:lstStyle/>
          <a:p>
            <a:pPr lvl="0">
              <a:spcBef>
                <a:spcPts val="0"/>
              </a:spcBef>
              <a:buNone/>
            </a:pPr>
            <a:r>
              <a:rPr lang="en" dirty="0">
                <a:latin typeface="Century Gothic" charset="0"/>
                <a:ea typeface="Century Gothic" charset="0"/>
                <a:cs typeface="Century Gothic" charset="0"/>
              </a:rPr>
              <a:t>anatomy </a:t>
            </a:r>
          </a:p>
        </p:txBody>
      </p:sp>
      <p:sp>
        <p:nvSpPr>
          <p:cNvPr id="522" name="Shape 522"/>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a:solidFill>
                  <a:srgbClr val="385623"/>
                </a:solidFill>
                <a:latin typeface="Impact"/>
                <a:ea typeface="Impact"/>
                <a:cs typeface="Impact"/>
                <a:sym typeface="Impact"/>
              </a:rPr>
              <a:t>a patient present with </a:t>
            </a:r>
            <a:r>
              <a:rPr lang="en" i="1">
                <a:solidFill>
                  <a:srgbClr val="385623"/>
                </a:solidFill>
                <a:latin typeface="Impact"/>
                <a:ea typeface="Impact"/>
                <a:cs typeface="Impact"/>
                <a:sym typeface="Impact"/>
              </a:rPr>
              <a:t>Dilatation and Degeneration of the superficial veins that may be complicated by ulcers</a:t>
            </a:r>
            <a:r>
              <a:rPr lang="en">
                <a:solidFill>
                  <a:srgbClr val="385623"/>
                </a:solidFill>
                <a:latin typeface="Impact"/>
                <a:ea typeface="Impact"/>
                <a:cs typeface="Impact"/>
                <a:sym typeface="Impact"/>
              </a:rPr>
              <a:t> it is mostly likely to be?</a:t>
            </a:r>
          </a:p>
          <a:p>
            <a:pPr lvl="0" rtl="0">
              <a:spcBef>
                <a:spcPts val="0"/>
              </a:spcBef>
              <a:buNone/>
            </a:pPr>
            <a:r>
              <a:rPr lang="en" i="1" dirty="0">
                <a:solidFill>
                  <a:srgbClr val="134F5C"/>
                </a:solidFill>
                <a:latin typeface="Impact"/>
                <a:ea typeface="Impact"/>
                <a:cs typeface="Impact"/>
                <a:sym typeface="Impact"/>
              </a:rPr>
              <a:t>VARICOSE VEINS</a:t>
            </a:r>
            <a:r>
              <a:rPr lang="en" dirty="0">
                <a:solidFill>
                  <a:srgbClr val="674EA7"/>
                </a:solidFill>
                <a:latin typeface="Impact"/>
                <a:ea typeface="Impact"/>
                <a:cs typeface="Impact"/>
                <a:sym typeface="Impact"/>
              </a:rPr>
              <a:t> </a:t>
            </a:r>
          </a:p>
          <a:p>
            <a:pPr marL="0" lvl="0" indent="0" rtl="0">
              <a:lnSpc>
                <a:spcPct val="90000"/>
              </a:lnSpc>
              <a:spcBef>
                <a:spcPts val="600"/>
              </a:spcBef>
              <a:spcAft>
                <a:spcPts val="0"/>
              </a:spcAft>
              <a:buNone/>
            </a:pPr>
            <a:r>
              <a:rPr lang="en" dirty="0">
                <a:solidFill>
                  <a:srgbClr val="385623"/>
                </a:solidFill>
                <a:latin typeface="Impact"/>
                <a:ea typeface="Impact"/>
                <a:cs typeface="Impact"/>
                <a:sym typeface="Impact"/>
              </a:rPr>
              <a:t>what actually happens to the veins ?</a:t>
            </a:r>
          </a:p>
          <a:p>
            <a:pPr marL="0" lvl="0" indent="0" rtl="0">
              <a:lnSpc>
                <a:spcPct val="90000"/>
              </a:lnSpc>
              <a:spcBef>
                <a:spcPts val="600"/>
              </a:spcBef>
              <a:spcAft>
                <a:spcPts val="0"/>
              </a:spcAft>
              <a:buNone/>
            </a:pPr>
            <a:r>
              <a:rPr lang="en" i="1" dirty="0">
                <a:solidFill>
                  <a:srgbClr val="134F5C"/>
                </a:solidFill>
                <a:latin typeface="Impact"/>
                <a:ea typeface="Impact"/>
                <a:cs typeface="Impact"/>
                <a:sym typeface="Impact"/>
              </a:rPr>
              <a:t>Results because of incompetence of the valves in the perforating veins,</a:t>
            </a:r>
            <a:r>
              <a:rPr lang="en" dirty="0">
                <a:solidFill>
                  <a:srgbClr val="134F5C"/>
                </a:solidFill>
                <a:latin typeface="Impact"/>
                <a:ea typeface="Impact"/>
                <a:cs typeface="Impact"/>
                <a:sym typeface="Impact"/>
              </a:rPr>
              <a:t> </a:t>
            </a:r>
            <a:r>
              <a:rPr lang="en" i="1" dirty="0">
                <a:solidFill>
                  <a:srgbClr val="134F5C"/>
                </a:solidFill>
                <a:latin typeface="Impact"/>
                <a:ea typeface="Impact"/>
                <a:cs typeface="Impact"/>
                <a:sym typeface="Impact"/>
              </a:rPr>
              <a:t>Or valves within the great saphenous itself.</a:t>
            </a:r>
          </a:p>
          <a:p>
            <a:pPr marL="0" lvl="0" indent="0" rtl="0">
              <a:lnSpc>
                <a:spcPct val="90000"/>
              </a:lnSpc>
              <a:spcBef>
                <a:spcPts val="600"/>
              </a:spcBef>
              <a:spcAft>
                <a:spcPts val="0"/>
              </a:spcAft>
              <a:buNone/>
            </a:pPr>
            <a:r>
              <a:rPr lang="en" i="1" dirty="0">
                <a:solidFill>
                  <a:srgbClr val="385623"/>
                </a:solidFill>
                <a:latin typeface="Impact"/>
                <a:ea typeface="Impact"/>
                <a:cs typeface="Impact"/>
                <a:sym typeface="Impact"/>
              </a:rPr>
              <a:t>what is the most common affected part of the body ?</a:t>
            </a:r>
          </a:p>
          <a:p>
            <a:pPr marL="0" lvl="0" indent="0" rtl="0">
              <a:spcBef>
                <a:spcPts val="600"/>
              </a:spcBef>
              <a:spcAft>
                <a:spcPts val="0"/>
              </a:spcAft>
              <a:buNone/>
            </a:pPr>
            <a:r>
              <a:rPr lang="en" i="1" dirty="0">
                <a:solidFill>
                  <a:srgbClr val="134F5C"/>
                </a:solidFill>
                <a:latin typeface="Impact"/>
                <a:ea typeface="Impact"/>
                <a:cs typeface="Impact"/>
                <a:sym typeface="Impact"/>
              </a:rPr>
              <a:t>More common in the </a:t>
            </a:r>
            <a:r>
              <a:rPr lang="en" i="1" dirty="0" err="1">
                <a:solidFill>
                  <a:srgbClr val="134F5C"/>
                </a:solidFill>
                <a:latin typeface="Impact"/>
                <a:ea typeface="Impact"/>
                <a:cs typeface="Impact"/>
                <a:sym typeface="Impact"/>
              </a:rPr>
              <a:t>postero</a:t>
            </a:r>
            <a:r>
              <a:rPr lang="en" i="1" dirty="0">
                <a:solidFill>
                  <a:srgbClr val="134F5C"/>
                </a:solidFill>
                <a:latin typeface="Impact"/>
                <a:ea typeface="Impact"/>
                <a:cs typeface="Impact"/>
                <a:sym typeface="Impact"/>
              </a:rPr>
              <a:t> medial part of the lower limb.</a:t>
            </a:r>
          </a:p>
          <a:p>
            <a:pPr marL="0" lvl="0" indent="-69850" rtl="0">
              <a:lnSpc>
                <a:spcPct val="90000"/>
              </a:lnSpc>
              <a:spcBef>
                <a:spcPts val="600"/>
              </a:spcBef>
              <a:spcAft>
                <a:spcPts val="0"/>
              </a:spcAft>
              <a:buClr>
                <a:schemeClr val="dk1"/>
              </a:buClr>
              <a:buSzPct val="50000"/>
              <a:buFont typeface="Arial"/>
              <a:buNone/>
            </a:pPr>
            <a:endParaRPr sz="2200" b="1" i="1" u="sng" dirty="0">
              <a:latin typeface="Impact"/>
              <a:ea typeface="Impact"/>
              <a:cs typeface="Impact"/>
              <a:sym typeface="Impact"/>
            </a:endParaRPr>
          </a:p>
          <a:p>
            <a:pPr lvl="0" rtl="0">
              <a:spcBef>
                <a:spcPts val="0"/>
              </a:spcBef>
              <a:buNone/>
            </a:pPr>
            <a:endParaRPr dirty="0">
              <a:solidFill>
                <a:srgbClr val="674EA7"/>
              </a:solidFill>
              <a:latin typeface="Impact"/>
              <a:ea typeface="Impact"/>
              <a:cs typeface="Impact"/>
              <a:sym typeface="Impact"/>
            </a:endParaRPr>
          </a:p>
          <a:p>
            <a:pPr lvl="0">
              <a:spcBef>
                <a:spcPts val="0"/>
              </a:spcBef>
              <a:buNone/>
            </a:pPr>
            <a:endParaRPr dirty="0">
              <a:solidFill>
                <a:srgbClr val="674EA7"/>
              </a:solidFill>
              <a:latin typeface="Impact"/>
              <a:ea typeface="Impact"/>
              <a:cs typeface="Impact"/>
              <a:sym typeface="Impact"/>
            </a:endParaRPr>
          </a:p>
        </p:txBody>
      </p:sp>
    </p:spTree>
  </p:cSld>
  <p:clrMapOvr>
    <a:masterClrMapping/>
  </p:clrMapOvr>
  <p:transition spd="slow">
    <p:cu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Shape 527"/>
          <p:cNvSpPr txBox="1"/>
          <p:nvPr/>
        </p:nvSpPr>
        <p:spPr>
          <a:xfrm>
            <a:off x="2269475" y="346875"/>
            <a:ext cx="4112700" cy="594600"/>
          </a:xfrm>
          <a:prstGeom prst="rect">
            <a:avLst/>
          </a:prstGeom>
          <a:noFill/>
          <a:ln>
            <a:noFill/>
          </a:ln>
        </p:spPr>
        <p:txBody>
          <a:bodyPr lIns="91425" tIns="91425" rIns="91425" bIns="91425" anchor="t" anchorCtr="0">
            <a:noAutofit/>
          </a:bodyPr>
          <a:lstStyle/>
          <a:p>
            <a:pPr lvl="0" algn="ctr">
              <a:spcBef>
                <a:spcPts val="0"/>
              </a:spcBef>
              <a:buNone/>
            </a:pPr>
            <a:r>
              <a:rPr lang="en" sz="5000" b="1">
                <a:solidFill>
                  <a:srgbClr val="002060"/>
                </a:solidFill>
                <a:latin typeface="Impact"/>
                <a:ea typeface="Impact"/>
                <a:cs typeface="Impact"/>
                <a:sym typeface="Impact"/>
              </a:rPr>
              <a:t>Anatomy </a:t>
            </a:r>
          </a:p>
        </p:txBody>
      </p:sp>
      <p:sp>
        <p:nvSpPr>
          <p:cNvPr id="528" name="Shape 528"/>
          <p:cNvSpPr txBox="1"/>
          <p:nvPr/>
        </p:nvSpPr>
        <p:spPr>
          <a:xfrm>
            <a:off x="336950" y="1119875"/>
            <a:ext cx="8562599" cy="37064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None/>
            </a:pPr>
            <a:r>
              <a:rPr lang="en" sz="1600" b="1" dirty="0">
                <a:solidFill>
                  <a:srgbClr val="385622"/>
                </a:solidFill>
                <a:latin typeface="Impact"/>
                <a:ea typeface="Impact"/>
                <a:cs typeface="Impact"/>
                <a:sym typeface="Impact"/>
              </a:rPr>
              <a:t>what is the different result in injuring the radial nerve In axilla or In spiral groove?</a:t>
            </a:r>
          </a:p>
          <a:p>
            <a:pPr marL="0" marR="0" lvl="0" indent="0" algn="l" rtl="0">
              <a:lnSpc>
                <a:spcPct val="100000"/>
              </a:lnSpc>
              <a:spcBef>
                <a:spcPts val="0"/>
              </a:spcBef>
              <a:spcAft>
                <a:spcPts val="0"/>
              </a:spcAft>
              <a:buNone/>
            </a:pPr>
            <a:r>
              <a:rPr lang="en" sz="1800" b="1" dirty="0">
                <a:solidFill>
                  <a:srgbClr val="134F5C"/>
                </a:solidFill>
                <a:latin typeface="Impact"/>
                <a:ea typeface="Impact"/>
                <a:cs typeface="Impact"/>
                <a:sym typeface="Impact"/>
              </a:rPr>
              <a:t>both will lead to a</a:t>
            </a:r>
            <a:r>
              <a:rPr lang="en" sz="1600" b="1" dirty="0">
                <a:solidFill>
                  <a:srgbClr val="385622"/>
                </a:solidFill>
                <a:latin typeface="Impact"/>
                <a:ea typeface="Impact"/>
                <a:cs typeface="Impact"/>
                <a:sym typeface="Impact"/>
              </a:rPr>
              <a:t> </a:t>
            </a:r>
            <a:r>
              <a:rPr lang="en" sz="1800" b="1" dirty="0">
                <a:solidFill>
                  <a:srgbClr val="134F5C"/>
                </a:solidFill>
                <a:latin typeface="Impact"/>
                <a:ea typeface="Impact"/>
                <a:cs typeface="Impact"/>
                <a:sym typeface="Impact"/>
              </a:rPr>
              <a:t>condition known as “ drop wrist “ but • If the nerve was injured in the axilla  the patient is unable to extend the elbow, wrist and fingers ”we lost everything” • If the nerve was injured in the spiral groove  The patient is able to extend the elbow (weak extension) “the nerve branches in the axilla are not lost”.</a:t>
            </a:r>
          </a:p>
          <a:p>
            <a:pPr marL="0" marR="0" lvl="0" indent="0" algn="l" rtl="0">
              <a:lnSpc>
                <a:spcPct val="100000"/>
              </a:lnSpc>
              <a:spcBef>
                <a:spcPts val="0"/>
              </a:spcBef>
              <a:spcAft>
                <a:spcPts val="0"/>
              </a:spcAft>
              <a:buNone/>
            </a:pPr>
            <a:r>
              <a:rPr lang="en" sz="1600" b="1" dirty="0">
                <a:solidFill>
                  <a:srgbClr val="385622"/>
                </a:solidFill>
                <a:latin typeface="Impact"/>
                <a:ea typeface="Impact"/>
                <a:cs typeface="Impact"/>
                <a:sym typeface="Impact"/>
              </a:rPr>
              <a:t>what is the consequence of fracture of medial epicondyle of </a:t>
            </a:r>
            <a:r>
              <a:rPr lang="en" sz="1600" b="1" dirty="0" err="1">
                <a:solidFill>
                  <a:srgbClr val="385622"/>
                </a:solidFill>
                <a:latin typeface="Impact"/>
                <a:ea typeface="Impact"/>
                <a:cs typeface="Impact"/>
                <a:sym typeface="Impact"/>
              </a:rPr>
              <a:t>humerus</a:t>
            </a:r>
            <a:r>
              <a:rPr lang="en" sz="1600" b="1" dirty="0">
                <a:solidFill>
                  <a:srgbClr val="385622"/>
                </a:solidFill>
                <a:latin typeface="Impact"/>
                <a:ea typeface="Impact"/>
                <a:cs typeface="Impact"/>
                <a:sym typeface="Impact"/>
              </a:rPr>
              <a:t>?</a:t>
            </a:r>
          </a:p>
          <a:p>
            <a:pPr marL="0" marR="0" lvl="0" indent="0" algn="l" rtl="0">
              <a:lnSpc>
                <a:spcPct val="100000"/>
              </a:lnSpc>
              <a:spcBef>
                <a:spcPts val="0"/>
              </a:spcBef>
              <a:spcAft>
                <a:spcPts val="0"/>
              </a:spcAft>
              <a:buNone/>
            </a:pPr>
            <a:r>
              <a:rPr lang="en" sz="1800" b="1" dirty="0">
                <a:solidFill>
                  <a:srgbClr val="134F5C"/>
                </a:solidFill>
                <a:latin typeface="Impact"/>
                <a:ea typeface="Impact"/>
                <a:cs typeface="Impact"/>
                <a:sym typeface="Impact"/>
              </a:rPr>
              <a:t>1-Atrophy of Ulnar side of forearm. 2-Flexion of the wrist with Abduction. 3-Claw hand. 4-Wasting of </a:t>
            </a:r>
            <a:r>
              <a:rPr lang="en" sz="1800" b="1" dirty="0" err="1">
                <a:solidFill>
                  <a:srgbClr val="134F5C"/>
                </a:solidFill>
                <a:latin typeface="Impact"/>
                <a:ea typeface="Impact"/>
                <a:cs typeface="Impact"/>
                <a:sym typeface="Impact"/>
              </a:rPr>
              <a:t>Hypothenar</a:t>
            </a:r>
            <a:r>
              <a:rPr lang="en" sz="1800" b="1" dirty="0">
                <a:solidFill>
                  <a:srgbClr val="134F5C"/>
                </a:solidFill>
                <a:latin typeface="Impact"/>
                <a:ea typeface="Impact"/>
                <a:cs typeface="Impact"/>
                <a:sym typeface="Impact"/>
              </a:rPr>
              <a:t> Eminence. </a:t>
            </a:r>
          </a:p>
          <a:p>
            <a:pPr marL="0" marR="0" lvl="0" indent="0" algn="l" rtl="0">
              <a:lnSpc>
                <a:spcPct val="100000"/>
              </a:lnSpc>
              <a:spcBef>
                <a:spcPts val="0"/>
              </a:spcBef>
              <a:spcAft>
                <a:spcPts val="0"/>
              </a:spcAft>
              <a:buNone/>
            </a:pPr>
            <a:r>
              <a:rPr lang="en" sz="1600" b="1" dirty="0">
                <a:solidFill>
                  <a:srgbClr val="385622"/>
                </a:solidFill>
                <a:latin typeface="Impact"/>
                <a:ea typeface="Impact"/>
                <a:cs typeface="Impact"/>
                <a:sym typeface="Impact"/>
              </a:rPr>
              <a:t>dose the Radial Nerve supply any joints pass on it?</a:t>
            </a:r>
          </a:p>
          <a:p>
            <a:pPr marL="0" marR="0" lvl="0" indent="0" algn="l" rtl="0">
              <a:lnSpc>
                <a:spcPct val="100000"/>
              </a:lnSpc>
              <a:spcBef>
                <a:spcPts val="0"/>
              </a:spcBef>
              <a:spcAft>
                <a:spcPts val="0"/>
              </a:spcAft>
              <a:buNone/>
            </a:pPr>
            <a:r>
              <a:rPr lang="en" sz="1800" b="1" dirty="0">
                <a:solidFill>
                  <a:srgbClr val="134F5C"/>
                </a:solidFill>
                <a:latin typeface="Impact"/>
                <a:ea typeface="Impact"/>
                <a:cs typeface="Impact"/>
                <a:sym typeface="Impact"/>
              </a:rPr>
              <a:t>yes . The Radial nerve is going to supply the elbow &amp; the wrist joints. </a:t>
            </a:r>
          </a:p>
        </p:txBody>
      </p:sp>
    </p:spTree>
  </p:cSld>
  <p:clrMapOvr>
    <a:masterClrMapping/>
  </p:clrMapOvr>
  <p:transition spd="slow">
    <p:cut/>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Shape 533"/>
          <p:cNvSpPr txBox="1">
            <a:spLocks noGrp="1"/>
          </p:cNvSpPr>
          <p:nvPr>
            <p:ph type="title"/>
          </p:nvPr>
        </p:nvSpPr>
        <p:spPr>
          <a:xfrm>
            <a:off x="311700" y="315925"/>
            <a:ext cx="8520599" cy="432899"/>
          </a:xfrm>
          <a:prstGeom prst="rect">
            <a:avLst/>
          </a:prstGeom>
        </p:spPr>
        <p:txBody>
          <a:bodyPr lIns="91425" tIns="91425" rIns="91425" bIns="91425" anchor="b" anchorCtr="0">
            <a:noAutofit/>
          </a:bodyPr>
          <a:lstStyle/>
          <a:p>
            <a:pPr lvl="0">
              <a:spcBef>
                <a:spcPts val="0"/>
              </a:spcBef>
              <a:buNone/>
            </a:pPr>
            <a:r>
              <a:rPr lang="en" dirty="0"/>
              <a:t>PHARMACOLOGY 6 </a:t>
            </a:r>
          </a:p>
        </p:txBody>
      </p:sp>
      <p:sp>
        <p:nvSpPr>
          <p:cNvPr id="534" name="Shape 534"/>
          <p:cNvSpPr txBox="1">
            <a:spLocks noGrp="1"/>
          </p:cNvSpPr>
          <p:nvPr>
            <p:ph type="body" idx="1"/>
          </p:nvPr>
        </p:nvSpPr>
        <p:spPr>
          <a:xfrm>
            <a:off x="311700" y="571500"/>
            <a:ext cx="8520599" cy="3377099"/>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n" sz="1200" dirty="0">
                <a:solidFill>
                  <a:srgbClr val="002060"/>
                </a:solidFill>
                <a:latin typeface="Impact"/>
                <a:ea typeface="Impact"/>
                <a:cs typeface="Impact"/>
                <a:sym typeface="Impact"/>
              </a:rPr>
              <a:t>A 37-year-old woman gradually developed painful wrists over 3 months; she consulted her doctor only when the pain and early morning stiffness stopped her from gardening. On examination, both wrists and the </a:t>
            </a:r>
            <a:r>
              <a:rPr lang="en" sz="1200" dirty="0" err="1">
                <a:solidFill>
                  <a:srgbClr val="002060"/>
                </a:solidFill>
                <a:latin typeface="Impact"/>
                <a:ea typeface="Impact"/>
                <a:cs typeface="Impact"/>
                <a:sym typeface="Impact"/>
              </a:rPr>
              <a:t>metacarpophalangeal</a:t>
            </a:r>
            <a:r>
              <a:rPr lang="en" sz="1200" dirty="0">
                <a:solidFill>
                  <a:srgbClr val="002060"/>
                </a:solidFill>
                <a:latin typeface="Impact"/>
                <a:ea typeface="Impact"/>
                <a:cs typeface="Impact"/>
                <a:sym typeface="Impact"/>
              </a:rPr>
              <a:t> joints of</a:t>
            </a:r>
            <a:r>
              <a:rPr lang="en" sz="1200" dirty="0">
                <a:solidFill>
                  <a:srgbClr val="002060"/>
                </a:solidFill>
                <a:latin typeface="Impact"/>
                <a:ea typeface="Impact"/>
                <a:cs typeface="Impact"/>
                <a:sym typeface="Impact"/>
                <a:hlinkClick r:id="rId3"/>
              </a:rPr>
              <a:t> </a:t>
            </a:r>
            <a:r>
              <a:rPr lang="en" sz="1200" u="sng" dirty="0">
                <a:solidFill>
                  <a:srgbClr val="002060"/>
                </a:solidFill>
                <a:latin typeface="Impact"/>
                <a:ea typeface="Impact"/>
                <a:cs typeface="Impact"/>
                <a:sym typeface="Impact"/>
                <a:hlinkClick r:id="rId3"/>
              </a:rPr>
              <a:t>both hands were swollen and tender</a:t>
            </a:r>
            <a:r>
              <a:rPr lang="en" sz="1200" dirty="0">
                <a:solidFill>
                  <a:srgbClr val="002060"/>
                </a:solidFill>
                <a:latin typeface="Impact"/>
                <a:ea typeface="Impact"/>
                <a:cs typeface="Impact"/>
                <a:sym typeface="Impact"/>
              </a:rPr>
              <a:t> but not deformed. There were no nodules or </a:t>
            </a:r>
            <a:r>
              <a:rPr lang="en" sz="1200" dirty="0" err="1">
                <a:solidFill>
                  <a:srgbClr val="002060"/>
                </a:solidFill>
                <a:latin typeface="Impact"/>
                <a:ea typeface="Impact"/>
                <a:cs typeface="Impact"/>
                <a:sym typeface="Impact"/>
              </a:rPr>
              <a:t>vasculitic</a:t>
            </a:r>
            <a:r>
              <a:rPr lang="en" sz="1200" dirty="0">
                <a:solidFill>
                  <a:srgbClr val="002060"/>
                </a:solidFill>
                <a:latin typeface="Impact"/>
                <a:ea typeface="Impact"/>
                <a:cs typeface="Impact"/>
                <a:sym typeface="Impact"/>
              </a:rPr>
              <a:t> lesions. On investigation, she was found to have a raised C-reactive protein (CRP) level (27mg/l) (NR &lt;10) but a normal </a:t>
            </a:r>
            <a:r>
              <a:rPr lang="en" sz="1200" dirty="0" err="1">
                <a:solidFill>
                  <a:srgbClr val="002060"/>
                </a:solidFill>
                <a:latin typeface="Impact"/>
                <a:ea typeface="Impact"/>
                <a:cs typeface="Impact"/>
                <a:sym typeface="Impact"/>
              </a:rPr>
              <a:t>haemoglobin</a:t>
            </a:r>
            <a:r>
              <a:rPr lang="en" sz="1200" dirty="0">
                <a:solidFill>
                  <a:srgbClr val="002060"/>
                </a:solidFill>
                <a:latin typeface="Impact"/>
                <a:ea typeface="Impact"/>
                <a:cs typeface="Impact"/>
                <a:sym typeface="Impact"/>
              </a:rPr>
              <a:t> and white-cell count. A latex test for rheumatoid factor was negative and antinuclear antibodies were not detected.</a:t>
            </a:r>
          </a:p>
          <a:p>
            <a:pPr lvl="0" rtl="0">
              <a:spcBef>
                <a:spcPts val="0"/>
              </a:spcBef>
              <a:spcAft>
                <a:spcPts val="0"/>
              </a:spcAft>
              <a:buClr>
                <a:schemeClr val="dk1"/>
              </a:buClr>
              <a:buSzPct val="91666"/>
              <a:buFont typeface="Arial"/>
              <a:buNone/>
            </a:pPr>
            <a:r>
              <a:rPr lang="en" sz="1200" dirty="0">
                <a:solidFill>
                  <a:srgbClr val="385723"/>
                </a:solidFill>
                <a:latin typeface="Impact"/>
                <a:ea typeface="Impact"/>
                <a:cs typeface="Impact"/>
                <a:sym typeface="Impact"/>
              </a:rPr>
              <a:t>What is the most likely diagnosis ?</a:t>
            </a:r>
          </a:p>
          <a:p>
            <a:pPr lvl="0" rtl="0">
              <a:spcBef>
                <a:spcPts val="0"/>
              </a:spcBef>
              <a:spcAft>
                <a:spcPts val="0"/>
              </a:spcAft>
              <a:buClr>
                <a:schemeClr val="dk1"/>
              </a:buClr>
              <a:buSzPct val="91666"/>
              <a:buFont typeface="Arial"/>
              <a:buNone/>
            </a:pPr>
            <a:r>
              <a:rPr lang="en" sz="1200" dirty="0">
                <a:solidFill>
                  <a:srgbClr val="548235"/>
                </a:solidFill>
                <a:latin typeface="Impact"/>
                <a:ea typeface="Impact"/>
                <a:cs typeface="Impact"/>
                <a:sym typeface="Impact"/>
              </a:rPr>
              <a:t>Rheumatoid arthritis</a:t>
            </a:r>
          </a:p>
          <a:p>
            <a:pPr lvl="0" rtl="0">
              <a:spcBef>
                <a:spcPts val="0"/>
              </a:spcBef>
              <a:spcAft>
                <a:spcPts val="0"/>
              </a:spcAft>
              <a:buClr>
                <a:schemeClr val="dk1"/>
              </a:buClr>
              <a:buSzPct val="91666"/>
              <a:buFont typeface="Arial"/>
              <a:buNone/>
            </a:pPr>
            <a:r>
              <a:rPr lang="en" sz="1200" dirty="0">
                <a:solidFill>
                  <a:srgbClr val="385723"/>
                </a:solidFill>
                <a:latin typeface="Impact"/>
                <a:ea typeface="Impact"/>
                <a:cs typeface="Impact"/>
                <a:sym typeface="Impact"/>
              </a:rPr>
              <a:t>What is the first line DMARD for treating Rheumatoid arthritis ?</a:t>
            </a:r>
          </a:p>
          <a:p>
            <a:pPr lvl="0" rtl="0">
              <a:spcBef>
                <a:spcPts val="0"/>
              </a:spcBef>
              <a:spcAft>
                <a:spcPts val="0"/>
              </a:spcAft>
              <a:buClr>
                <a:schemeClr val="dk1"/>
              </a:buClr>
              <a:buSzPct val="91666"/>
              <a:buFont typeface="Arial"/>
              <a:buNone/>
            </a:pPr>
            <a:r>
              <a:rPr lang="en" sz="1200" dirty="0">
                <a:solidFill>
                  <a:srgbClr val="548235"/>
                </a:solidFill>
                <a:latin typeface="Impact"/>
                <a:ea typeface="Impact"/>
                <a:cs typeface="Impact"/>
                <a:sym typeface="Impact"/>
              </a:rPr>
              <a:t>Methotrexate .</a:t>
            </a:r>
          </a:p>
          <a:p>
            <a:pPr lvl="0" rtl="0">
              <a:spcBef>
                <a:spcPts val="0"/>
              </a:spcBef>
              <a:spcAft>
                <a:spcPts val="0"/>
              </a:spcAft>
              <a:buClr>
                <a:schemeClr val="dk1"/>
              </a:buClr>
              <a:buSzPct val="100000"/>
              <a:buFont typeface="Arial"/>
              <a:buNone/>
            </a:pPr>
            <a:r>
              <a:rPr lang="en" sz="1100" dirty="0">
                <a:solidFill>
                  <a:srgbClr val="385723"/>
                </a:solidFill>
                <a:latin typeface="Impact"/>
                <a:ea typeface="Impact"/>
                <a:cs typeface="Impact"/>
                <a:sym typeface="Impact"/>
              </a:rPr>
              <a:t>What are the ADRS of Methotrexate ?</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Bone marrow suppression</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Dyspepsia, Mucosal ulcers</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Hepatotoxicity</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Pneumonitis</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Teratogenicity</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Leukopenia, anemia, stomatitis, GI ulcerations, and alopecia are probably the result of inhibiting cellular proliferation</a:t>
            </a:r>
          </a:p>
          <a:p>
            <a:pPr lvl="0" rtl="0">
              <a:spcBef>
                <a:spcPts val="0"/>
              </a:spcBef>
              <a:spcAft>
                <a:spcPts val="0"/>
              </a:spcAft>
              <a:buClr>
                <a:schemeClr val="dk1"/>
              </a:buClr>
              <a:buSzPct val="100000"/>
              <a:buFont typeface="Arial"/>
              <a:buNone/>
            </a:pPr>
            <a:r>
              <a:rPr lang="en" sz="1100" dirty="0">
                <a:solidFill>
                  <a:srgbClr val="385723"/>
                </a:solidFill>
                <a:latin typeface="Impact"/>
                <a:ea typeface="Impact"/>
                <a:cs typeface="Impact"/>
                <a:sym typeface="Impact"/>
              </a:rPr>
              <a:t>What are the clinical uses of infliximab ?</a:t>
            </a:r>
          </a:p>
          <a:p>
            <a:pPr lvl="0" rtl="0">
              <a:spcBef>
                <a:spcPts val="0"/>
              </a:spcBef>
              <a:spcAft>
                <a:spcPts val="0"/>
              </a:spcAft>
              <a:buClr>
                <a:schemeClr val="dk1"/>
              </a:buClr>
              <a:buSzPct val="100000"/>
              <a:buFont typeface="Arial"/>
              <a:buNone/>
            </a:pPr>
            <a:r>
              <a:rPr lang="en" sz="1100" dirty="0">
                <a:solidFill>
                  <a:srgbClr val="548235"/>
                </a:solidFill>
                <a:latin typeface="Impact"/>
                <a:ea typeface="Impact"/>
                <a:cs typeface="Impact"/>
                <a:sym typeface="Impact"/>
              </a:rPr>
              <a:t>Infliximab is approved for use in RA, Ankylosing  </a:t>
            </a:r>
            <a:r>
              <a:rPr lang="en" sz="1100" dirty="0" err="1">
                <a:solidFill>
                  <a:srgbClr val="548235"/>
                </a:solidFill>
                <a:latin typeface="Impact"/>
                <a:ea typeface="Impact"/>
                <a:cs typeface="Impact"/>
                <a:sym typeface="Impact"/>
              </a:rPr>
              <a:t>spnodilytis</a:t>
            </a:r>
            <a:r>
              <a:rPr lang="en" sz="1100" dirty="0">
                <a:solidFill>
                  <a:srgbClr val="548235"/>
                </a:solidFill>
                <a:latin typeface="Impact"/>
                <a:ea typeface="Impact"/>
                <a:cs typeface="Impact"/>
                <a:sym typeface="Impact"/>
              </a:rPr>
              <a:t>, </a:t>
            </a:r>
            <a:r>
              <a:rPr lang="en" sz="1100" dirty="0" err="1">
                <a:solidFill>
                  <a:srgbClr val="548235"/>
                </a:solidFill>
                <a:latin typeface="Impact"/>
                <a:ea typeface="Impact"/>
                <a:cs typeface="Impact"/>
                <a:sym typeface="Impact"/>
              </a:rPr>
              <a:t>Crohn’s</a:t>
            </a:r>
            <a:r>
              <a:rPr lang="en" sz="1100" dirty="0">
                <a:solidFill>
                  <a:srgbClr val="548235"/>
                </a:solidFill>
                <a:latin typeface="Impact"/>
                <a:ea typeface="Impact"/>
                <a:cs typeface="Impact"/>
                <a:sym typeface="Impact"/>
              </a:rPr>
              <a:t> disease, ulcerative colitis</a:t>
            </a:r>
          </a:p>
          <a:p>
            <a:pPr lvl="0">
              <a:spcBef>
                <a:spcPts val="0"/>
              </a:spcBef>
              <a:buNone/>
            </a:pPr>
            <a:endParaRPr sz="1200" dirty="0">
              <a:latin typeface="Impact"/>
              <a:ea typeface="Impact"/>
              <a:cs typeface="Impact"/>
              <a:sym typeface="Impact"/>
            </a:endParaRPr>
          </a:p>
        </p:txBody>
      </p:sp>
    </p:spTree>
  </p:cSld>
  <p:clrMapOvr>
    <a:masterClrMapping/>
  </p:clrMapOvr>
  <p:transition spd="slow">
    <p:cu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endParaRPr/>
          </a:p>
        </p:txBody>
      </p:sp>
      <p:sp>
        <p:nvSpPr>
          <p:cNvPr id="540" name="Shape 540"/>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a:spcBef>
                <a:spcPts val="0"/>
              </a:spcBef>
              <a:buNone/>
            </a:pPr>
            <a:endParaRPr/>
          </a:p>
        </p:txBody>
      </p:sp>
      <p:pic>
        <p:nvPicPr>
          <p:cNvPr id="541" name="Shape 541"/>
          <p:cNvPicPr preferRelativeResize="0"/>
          <p:nvPr/>
        </p:nvPicPr>
        <p:blipFill>
          <a:blip r:embed="rId3">
            <a:alphaModFix/>
          </a:blip>
          <a:stretch>
            <a:fillRect/>
          </a:stretch>
        </p:blipFill>
        <p:spPr>
          <a:xfrm>
            <a:off x="0" y="285750"/>
            <a:ext cx="9143999" cy="45719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386125" y="1225225"/>
            <a:ext cx="3999899" cy="3354000"/>
          </a:xfrm>
          <a:prstGeom prst="rect">
            <a:avLst/>
          </a:prstGeom>
        </p:spPr>
        <p:txBody>
          <a:bodyPr lIns="91425" tIns="91425" rIns="91425" bIns="91425" anchor="t" anchorCtr="0">
            <a:noAutofit/>
          </a:bodyPr>
          <a:lstStyle/>
          <a:p>
            <a:pPr lvl="0" algn="ctr">
              <a:spcBef>
                <a:spcPts val="0"/>
              </a:spcBef>
              <a:buNone/>
            </a:pPr>
            <a:r>
              <a:rPr lang="en">
                <a:latin typeface="Impact"/>
                <a:ea typeface="Impact"/>
                <a:cs typeface="Impact"/>
                <a:sym typeface="Impact"/>
              </a:rPr>
              <a:t> </a:t>
            </a:r>
          </a:p>
        </p:txBody>
      </p:sp>
      <p:sp>
        <p:nvSpPr>
          <p:cNvPr id="108" name="Shape 108"/>
          <p:cNvSpPr txBox="1">
            <a:spLocks noGrp="1"/>
          </p:cNvSpPr>
          <p:nvPr>
            <p:ph type="body" idx="2"/>
          </p:nvPr>
        </p:nvSpPr>
        <p:spPr>
          <a:xfrm>
            <a:off x="669700" y="1485675"/>
            <a:ext cx="7586100" cy="3354000"/>
          </a:xfrm>
          <a:prstGeom prst="rect">
            <a:avLst/>
          </a:prstGeom>
        </p:spPr>
        <p:txBody>
          <a:bodyPr lIns="91425" tIns="91425" rIns="91425" bIns="91425" anchor="t" anchorCtr="0">
            <a:noAutofit/>
          </a:bodyPr>
          <a:lstStyle/>
          <a:p>
            <a:pPr marL="228600" lvl="0" indent="-69850" algn="ctr" rtl="0">
              <a:spcBef>
                <a:spcPts val="0"/>
              </a:spcBef>
              <a:spcAft>
                <a:spcPts val="0"/>
              </a:spcAft>
              <a:buClr>
                <a:schemeClr val="dk1"/>
              </a:buClr>
              <a:buSzPct val="91666"/>
              <a:buFont typeface="Arial"/>
              <a:buNone/>
            </a:pPr>
            <a:r>
              <a:rPr lang="en" sz="1200">
                <a:solidFill>
                  <a:srgbClr val="002060"/>
                </a:solidFill>
                <a:latin typeface="Impact"/>
                <a:ea typeface="Impact"/>
                <a:cs typeface="Impact"/>
                <a:sym typeface="Impact"/>
              </a:rPr>
              <a:t>A 35 years old man complaining from pain in his right knee showing swelling and redness tests showed high leukocytosis and ESR ,history of urinary infection months ago </a:t>
            </a:r>
          </a:p>
          <a:p>
            <a:pPr marL="0" lvl="0" indent="-69850" algn="ctr" rtl="0">
              <a:spcBef>
                <a:spcPts val="0"/>
              </a:spcBef>
              <a:spcAft>
                <a:spcPts val="0"/>
              </a:spcAft>
              <a:buClr>
                <a:schemeClr val="dk1"/>
              </a:buClr>
              <a:buSzPct val="91666"/>
              <a:buFont typeface="Arial"/>
              <a:buNone/>
            </a:pPr>
            <a:r>
              <a:rPr lang="en" sz="1200">
                <a:solidFill>
                  <a:srgbClr val="002060"/>
                </a:solidFill>
                <a:latin typeface="Impact"/>
                <a:ea typeface="Impact"/>
                <a:cs typeface="Impact"/>
                <a:sym typeface="Impact"/>
              </a:rPr>
              <a:t>what is the possible diagnosis ?</a:t>
            </a:r>
          </a:p>
          <a:p>
            <a:pPr lvl="0" algn="ctr" rtl="0">
              <a:lnSpc>
                <a:spcPct val="100000"/>
              </a:lnSpc>
              <a:spcBef>
                <a:spcPts val="0"/>
              </a:spcBef>
              <a:spcAft>
                <a:spcPts val="0"/>
              </a:spcAft>
              <a:buClr>
                <a:schemeClr val="dk1"/>
              </a:buClr>
              <a:buSzPct val="91666"/>
              <a:buFont typeface="Arial"/>
              <a:buNone/>
            </a:pPr>
            <a:r>
              <a:rPr lang="en" sz="1200">
                <a:solidFill>
                  <a:srgbClr val="134F5C"/>
                </a:solidFill>
                <a:latin typeface="Impact"/>
                <a:ea typeface="Impact"/>
                <a:cs typeface="Impact"/>
                <a:sym typeface="Impact"/>
              </a:rPr>
              <a:t>infecious arthritis   </a:t>
            </a:r>
            <a:r>
              <a:rPr lang="en" sz="1200">
                <a:solidFill>
                  <a:srgbClr val="38761D"/>
                </a:solidFill>
                <a:latin typeface="Impact"/>
                <a:ea typeface="Impact"/>
                <a:cs typeface="Impact"/>
                <a:sym typeface="Impact"/>
              </a:rPr>
              <a:t> </a:t>
            </a:r>
            <a:r>
              <a:rPr lang="en" sz="1200">
                <a:solidFill>
                  <a:schemeClr val="accent5"/>
                </a:solidFill>
                <a:latin typeface="Impact"/>
                <a:ea typeface="Impact"/>
                <a:cs typeface="Impact"/>
                <a:sym typeface="Impact"/>
              </a:rPr>
              <a:t>  </a:t>
            </a:r>
          </a:p>
          <a:p>
            <a:pPr lvl="0" algn="ctr" rtl="0">
              <a:lnSpc>
                <a:spcPct val="100000"/>
              </a:lnSpc>
              <a:spcBef>
                <a:spcPts val="0"/>
              </a:spcBef>
              <a:spcAft>
                <a:spcPts val="0"/>
              </a:spcAft>
              <a:buClr>
                <a:schemeClr val="dk1"/>
              </a:buClr>
              <a:buSzPct val="91666"/>
              <a:buFont typeface="Arial"/>
              <a:buNone/>
            </a:pPr>
            <a:r>
              <a:rPr lang="en" sz="1200">
                <a:solidFill>
                  <a:schemeClr val="accent5"/>
                </a:solidFill>
                <a:latin typeface="Impact"/>
                <a:ea typeface="Impact"/>
                <a:cs typeface="Impact"/>
                <a:sym typeface="Impact"/>
              </a:rPr>
              <a:t>  </a:t>
            </a:r>
            <a:r>
              <a:rPr lang="en" sz="1200">
                <a:solidFill>
                  <a:srgbClr val="073763"/>
                </a:solidFill>
                <a:latin typeface="Impact"/>
                <a:ea typeface="Impact"/>
                <a:cs typeface="Impact"/>
                <a:sym typeface="Impact"/>
              </a:rPr>
              <a:t>what is the possible  cause ?</a:t>
            </a:r>
          </a:p>
          <a:p>
            <a:pPr lvl="0" algn="ctr" rtl="0">
              <a:lnSpc>
                <a:spcPct val="100000"/>
              </a:lnSpc>
              <a:spcBef>
                <a:spcPts val="0"/>
              </a:spcBef>
              <a:spcAft>
                <a:spcPts val="0"/>
              </a:spcAft>
              <a:buClr>
                <a:schemeClr val="dk1"/>
              </a:buClr>
              <a:buSzPct val="91666"/>
              <a:buFont typeface="Arial"/>
              <a:buNone/>
            </a:pPr>
            <a:r>
              <a:rPr lang="en" sz="1200">
                <a:solidFill>
                  <a:srgbClr val="134F5C"/>
                </a:solidFill>
                <a:latin typeface="Impact"/>
                <a:ea typeface="Impact"/>
                <a:cs typeface="Impact"/>
                <a:sym typeface="Impact"/>
              </a:rPr>
              <a:t>gonooccus </a:t>
            </a:r>
          </a:p>
          <a:p>
            <a:pPr lvl="0" algn="ctr" rtl="0">
              <a:lnSpc>
                <a:spcPct val="100000"/>
              </a:lnSpc>
              <a:spcBef>
                <a:spcPts val="0"/>
              </a:spcBef>
              <a:spcAft>
                <a:spcPts val="0"/>
              </a:spcAft>
              <a:buClr>
                <a:schemeClr val="dk1"/>
              </a:buClr>
              <a:buSzPct val="91666"/>
              <a:buFont typeface="Arial"/>
              <a:buNone/>
            </a:pPr>
            <a:r>
              <a:rPr lang="en" sz="1200">
                <a:solidFill>
                  <a:schemeClr val="accent5"/>
                </a:solidFill>
                <a:latin typeface="Impact"/>
                <a:ea typeface="Impact"/>
                <a:cs typeface="Impact"/>
                <a:sym typeface="Impact"/>
              </a:rPr>
              <a:t> </a:t>
            </a:r>
          </a:p>
          <a:p>
            <a:pPr lvl="0" algn="ctr" rtl="0">
              <a:lnSpc>
                <a:spcPct val="100000"/>
              </a:lnSpc>
              <a:spcBef>
                <a:spcPts val="0"/>
              </a:spcBef>
              <a:spcAft>
                <a:spcPts val="0"/>
              </a:spcAft>
              <a:buClr>
                <a:schemeClr val="dk1"/>
              </a:buClr>
              <a:buSzPct val="91666"/>
              <a:buFont typeface="Arial"/>
              <a:buNone/>
            </a:pPr>
            <a:r>
              <a:rPr lang="en" sz="1200">
                <a:solidFill>
                  <a:srgbClr val="073763"/>
                </a:solidFill>
                <a:latin typeface="Impact"/>
                <a:ea typeface="Impact"/>
                <a:cs typeface="Impact"/>
                <a:sym typeface="Impact"/>
              </a:rPr>
              <a:t>what further complication he would devolp ?</a:t>
            </a:r>
          </a:p>
          <a:p>
            <a:pPr lvl="0" algn="ctr" rtl="0">
              <a:lnSpc>
                <a:spcPct val="100000"/>
              </a:lnSpc>
              <a:spcBef>
                <a:spcPts val="0"/>
              </a:spcBef>
              <a:spcAft>
                <a:spcPts val="0"/>
              </a:spcAft>
              <a:buClr>
                <a:schemeClr val="dk1"/>
              </a:buClr>
              <a:buSzPct val="91666"/>
              <a:buFont typeface="Arial"/>
              <a:buNone/>
            </a:pPr>
            <a:r>
              <a:rPr lang="en" sz="1200">
                <a:solidFill>
                  <a:srgbClr val="134F5C"/>
                </a:solidFill>
                <a:latin typeface="Impact"/>
                <a:ea typeface="Impact"/>
                <a:cs typeface="Impact"/>
                <a:sym typeface="Impact"/>
              </a:rPr>
              <a:t>ankylosis- fatal septicemia </a:t>
            </a:r>
          </a:p>
          <a:p>
            <a:pPr lvl="0" algn="ctr" rtl="0">
              <a:lnSpc>
                <a:spcPct val="100000"/>
              </a:lnSpc>
              <a:spcBef>
                <a:spcPts val="0"/>
              </a:spcBef>
              <a:spcAft>
                <a:spcPts val="0"/>
              </a:spcAft>
              <a:buClr>
                <a:schemeClr val="dk1"/>
              </a:buClr>
              <a:buSzPct val="91666"/>
              <a:buFont typeface="Arial"/>
              <a:buNone/>
            </a:pPr>
            <a:r>
              <a:rPr lang="en" sz="1200">
                <a:solidFill>
                  <a:srgbClr val="073763"/>
                </a:solidFill>
                <a:latin typeface="Impact"/>
                <a:ea typeface="Impact"/>
                <a:cs typeface="Impact"/>
                <a:sym typeface="Impact"/>
              </a:rPr>
              <a:t> Treatment? </a:t>
            </a:r>
          </a:p>
          <a:p>
            <a:pPr lvl="0" algn="ctr">
              <a:lnSpc>
                <a:spcPct val="100000"/>
              </a:lnSpc>
              <a:spcBef>
                <a:spcPts val="0"/>
              </a:spcBef>
              <a:spcAft>
                <a:spcPts val="0"/>
              </a:spcAft>
              <a:buClr>
                <a:schemeClr val="dk1"/>
              </a:buClr>
              <a:buSzPct val="91666"/>
              <a:buFont typeface="Arial"/>
              <a:buNone/>
            </a:pPr>
            <a:r>
              <a:rPr lang="en" sz="1200">
                <a:solidFill>
                  <a:srgbClr val="134F5C"/>
                </a:solidFill>
                <a:latin typeface="Impact"/>
                <a:ea typeface="Impact"/>
                <a:cs typeface="Impact"/>
                <a:sym typeface="Impact"/>
              </a:rPr>
              <a:t>antibiotics- joint aspirations or drainge </a:t>
            </a:r>
          </a:p>
        </p:txBody>
      </p:sp>
      <p:sp>
        <p:nvSpPr>
          <p:cNvPr id="109" name="Shape 109"/>
          <p:cNvSpPr txBox="1">
            <a:spLocks noGrp="1"/>
          </p:cNvSpPr>
          <p:nvPr>
            <p:ph type="title"/>
          </p:nvPr>
        </p:nvSpPr>
        <p:spPr>
          <a:xfrm>
            <a:off x="386125" y="561325"/>
            <a:ext cx="8520599" cy="831299"/>
          </a:xfrm>
          <a:prstGeom prst="rect">
            <a:avLst/>
          </a:prstGeom>
        </p:spPr>
        <p:txBody>
          <a:bodyPr lIns="91425" tIns="91425" rIns="91425" bIns="91425" anchor="b" anchorCtr="0">
            <a:noAutofit/>
          </a:bodyPr>
          <a:lstStyle/>
          <a:p>
            <a:pPr lvl="0" algn="ctr" rtl="0">
              <a:spcBef>
                <a:spcPts val="0"/>
              </a:spcBef>
              <a:buClr>
                <a:schemeClr val="dk1"/>
              </a:buClr>
              <a:buSzPct val="25000"/>
              <a:buFont typeface="Arial"/>
              <a:buNone/>
            </a:pPr>
            <a:r>
              <a:rPr lang="en" sz="5000" b="1">
                <a:solidFill>
                  <a:srgbClr val="002060"/>
                </a:solidFill>
                <a:latin typeface="Impact"/>
                <a:ea typeface="Impact"/>
                <a:cs typeface="Impact"/>
                <a:sym typeface="Impact"/>
              </a:rPr>
              <a:t>Pathology</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lgn="ctr">
              <a:spcBef>
                <a:spcPts val="0"/>
              </a:spcBef>
              <a:buClr>
                <a:schemeClr val="dk1"/>
              </a:buClr>
              <a:buSzPct val="25000"/>
              <a:buFont typeface="Arial"/>
              <a:buNone/>
            </a:pPr>
            <a:r>
              <a:rPr lang="en" sz="5000" b="1">
                <a:solidFill>
                  <a:srgbClr val="002060"/>
                </a:solidFill>
                <a:latin typeface="Impact"/>
                <a:ea typeface="Impact"/>
                <a:cs typeface="Impact"/>
                <a:sym typeface="Impact"/>
              </a:rPr>
              <a:t>Pharmacology</a:t>
            </a:r>
          </a:p>
        </p:txBody>
      </p:sp>
      <p:graphicFrame>
        <p:nvGraphicFramePr>
          <p:cNvPr id="115" name="Shape 115"/>
          <p:cNvGraphicFramePr/>
          <p:nvPr/>
        </p:nvGraphicFramePr>
        <p:xfrm>
          <a:off x="144287" y="1065950"/>
          <a:ext cx="3000000" cy="3000000"/>
        </p:xfrm>
        <a:graphic>
          <a:graphicData uri="http://schemas.openxmlformats.org/drawingml/2006/table">
            <a:tbl>
              <a:tblPr>
                <a:noFill/>
                <a:tableStyleId>{AEA3E591-A75E-434C-A659-A669E440B108}</a:tableStyleId>
              </a:tblPr>
              <a:tblGrid>
                <a:gridCol w="2833800"/>
                <a:gridCol w="2833800"/>
                <a:gridCol w="3223150"/>
              </a:tblGrid>
              <a:tr h="3318875">
                <a:tc>
                  <a:txBody>
                    <a:bodyPr/>
                    <a:lstStyle/>
                    <a:p>
                      <a:pPr lvl="0" algn="ctr" rtl="0">
                        <a:spcBef>
                          <a:spcPts val="0"/>
                        </a:spcBef>
                        <a:buNone/>
                      </a:pPr>
                      <a:r>
                        <a:rPr lang="en" sz="2000" b="1">
                          <a:solidFill>
                            <a:srgbClr val="385622"/>
                          </a:solidFill>
                          <a:latin typeface="Impact"/>
                          <a:ea typeface="Impact"/>
                          <a:cs typeface="Impact"/>
                          <a:sym typeface="Impact"/>
                        </a:rPr>
                        <a:t>Which drug can cause acute gouty arthritis ?</a:t>
                      </a:r>
                    </a:p>
                    <a:p>
                      <a:pPr lvl="0" indent="-298450" algn="ctr" rtl="0">
                        <a:lnSpc>
                          <a:spcPct val="115000"/>
                        </a:lnSpc>
                        <a:spcBef>
                          <a:spcPts val="0"/>
                        </a:spcBef>
                        <a:buClr>
                          <a:schemeClr val="dk1"/>
                        </a:buClr>
                        <a:buSzPct val="55000"/>
                        <a:buFont typeface="Arial"/>
                        <a:buNone/>
                      </a:pPr>
                      <a:r>
                        <a:rPr lang="en" sz="2000">
                          <a:solidFill>
                            <a:srgbClr val="76923C"/>
                          </a:solidFill>
                          <a:latin typeface="Times New Roman"/>
                          <a:ea typeface="Times New Roman"/>
                          <a:cs typeface="Times New Roman"/>
                          <a:sym typeface="Times New Roman"/>
                        </a:rPr>
                        <a:t> </a:t>
                      </a:r>
                      <a:r>
                        <a:rPr lang="en" sz="2000">
                          <a:solidFill>
                            <a:srgbClr val="134F5C"/>
                          </a:solidFill>
                          <a:latin typeface="Impact"/>
                          <a:ea typeface="Impact"/>
                          <a:cs typeface="Impact"/>
                          <a:sym typeface="Impact"/>
                        </a:rPr>
                        <a:t>Small dose of aspirin. </a:t>
                      </a:r>
                    </a:p>
                    <a:p>
                      <a:pPr lvl="0" algn="ctr">
                        <a:spcBef>
                          <a:spcPts val="0"/>
                        </a:spcBef>
                        <a:buNone/>
                      </a:pPr>
                      <a:endParaRPr sz="1800" b="1">
                        <a:solidFill>
                          <a:srgbClr val="002060"/>
                        </a:solidFill>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spcBef>
                          <a:spcPts val="0"/>
                        </a:spcBef>
                        <a:buNone/>
                      </a:pPr>
                      <a:r>
                        <a:rPr lang="en" sz="2000">
                          <a:solidFill>
                            <a:srgbClr val="385622"/>
                          </a:solidFill>
                          <a:latin typeface="Impact"/>
                          <a:ea typeface="Impact"/>
                          <a:cs typeface="Impact"/>
                          <a:sym typeface="Impact"/>
                        </a:rPr>
                        <a:t>Patient was taking anti-inflammatory drug for a long time, he came to the emergency with severe pain. The diagnosis was peptic ulceration. Which of the following drug he might be taking ?</a:t>
                      </a:r>
                    </a:p>
                    <a:p>
                      <a:pPr marL="0" lvl="0" indent="-69850" algn="ctr" rtl="0">
                        <a:lnSpc>
                          <a:spcPct val="115000"/>
                        </a:lnSpc>
                        <a:spcBef>
                          <a:spcPts val="0"/>
                        </a:spcBef>
                        <a:buClr>
                          <a:schemeClr val="dk1"/>
                        </a:buClr>
                        <a:buSzPct val="55000"/>
                        <a:buFont typeface="Arial"/>
                        <a:buNone/>
                      </a:pPr>
                      <a:r>
                        <a:rPr lang="en" sz="2000">
                          <a:solidFill>
                            <a:srgbClr val="76923C"/>
                          </a:solidFill>
                          <a:latin typeface="Times New Roman"/>
                          <a:ea typeface="Times New Roman"/>
                          <a:cs typeface="Times New Roman"/>
                          <a:sym typeface="Times New Roman"/>
                        </a:rPr>
                        <a:t>  </a:t>
                      </a:r>
                      <a:r>
                        <a:rPr lang="en" sz="2000">
                          <a:solidFill>
                            <a:srgbClr val="134F5C"/>
                          </a:solidFill>
                          <a:latin typeface="Impact"/>
                          <a:ea typeface="Impact"/>
                          <a:cs typeface="Impact"/>
                          <a:sym typeface="Impact"/>
                        </a:rPr>
                        <a:t>Nonselective COX1/COX2 inhibitors.</a:t>
                      </a:r>
                    </a:p>
                    <a:p>
                      <a:pPr lvl="0" algn="ctr">
                        <a:spcBef>
                          <a:spcPts val="0"/>
                        </a:spcBef>
                        <a:buNone/>
                      </a:pPr>
                      <a:endParaRPr sz="1800">
                        <a:solidFill>
                          <a:srgbClr val="385622"/>
                        </a:solidFill>
                        <a:latin typeface="Impact"/>
                        <a:ea typeface="Impact"/>
                        <a:cs typeface="Impact"/>
                        <a:sym typeface="Impact"/>
                      </a:endParaRP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c>
                  <a:txBody>
                    <a:bodyPr/>
                    <a:lstStyle/>
                    <a:p>
                      <a:pPr lvl="0" algn="ctr" rtl="0">
                        <a:spcBef>
                          <a:spcPts val="0"/>
                        </a:spcBef>
                        <a:buNone/>
                      </a:pPr>
                      <a:r>
                        <a:rPr lang="en" sz="1800">
                          <a:solidFill>
                            <a:srgbClr val="385622"/>
                          </a:solidFill>
                          <a:latin typeface="Impact"/>
                          <a:ea typeface="Impact"/>
                          <a:cs typeface="Impact"/>
                          <a:sym typeface="Impact"/>
                        </a:rPr>
                        <a:t>A 9 years old child have a history of viral infection and he was treated by taking NSAIDs ,after one week he came to emergency suffers from confusion, seizures and loss of consciousness he also have swelling in the liver and brain.The diagnosis was (Reye’s syndrome).Which of the following NSAIDs he might have?</a:t>
                      </a:r>
                    </a:p>
                    <a:p>
                      <a:pPr lvl="0" algn="ctr">
                        <a:spcBef>
                          <a:spcPts val="0"/>
                        </a:spcBef>
                        <a:buNone/>
                      </a:pPr>
                      <a:r>
                        <a:rPr lang="en" sz="1800">
                          <a:solidFill>
                            <a:srgbClr val="134F5C"/>
                          </a:solidFill>
                          <a:latin typeface="Impact"/>
                          <a:ea typeface="Impact"/>
                          <a:cs typeface="Impact"/>
                          <a:sym typeface="Impact"/>
                        </a:rPr>
                        <a:t>Aspirin</a:t>
                      </a:r>
                    </a:p>
                  </a:txBody>
                  <a:tcPr marL="91425" marR="91425" marT="91425" marB="91425">
                    <a:lnL w="76200" cap="flat" cmpd="sng">
                      <a:solidFill>
                        <a:srgbClr val="9E9E9E"/>
                      </a:solidFill>
                      <a:prstDash val="solid"/>
                      <a:round/>
                      <a:headEnd type="none" w="med" len="med"/>
                      <a:tailEnd type="none" w="med" len="med"/>
                    </a:lnL>
                    <a:lnR w="76200" cap="flat" cmpd="sng">
                      <a:solidFill>
                        <a:srgbClr val="9E9E9E"/>
                      </a:solidFill>
                      <a:prstDash val="solid"/>
                      <a:round/>
                      <a:headEnd type="none" w="med" len="med"/>
                      <a:tailEnd type="none" w="med" len="med"/>
                    </a:lnR>
                    <a:lnT w="76200" cap="flat" cmpd="sng">
                      <a:solidFill>
                        <a:srgbClr val="9E9E9E"/>
                      </a:solidFill>
                      <a:prstDash val="solid"/>
                      <a:round/>
                      <a:headEnd type="none" w="med" len="med"/>
                      <a:tailEnd type="none" w="med" len="med"/>
                    </a:lnT>
                    <a:lnB w="76200" cap="flat" cmpd="sng">
                      <a:solidFill>
                        <a:srgbClr val="9E9E9E"/>
                      </a:solidFill>
                      <a:prstDash val="solid"/>
                      <a:round/>
                      <a:headEnd type="none" w="med" len="med"/>
                      <a:tailEnd type="none" w="med" len="med"/>
                    </a:lnB>
                  </a:tcPr>
                </a:tc>
              </a:tr>
            </a:tbl>
          </a:graphicData>
        </a:graphic>
      </p:graphicFrame>
    </p:spTree>
  </p:cSld>
  <p:clrMapOvr>
    <a:masterClrMapping/>
  </p:clrMapOvr>
  <p:transition spd="slow">
    <p:cut/>
  </p:transition>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6924</Words>
  <Application>Microsoft Macintosh PowerPoint</Application>
  <PresentationFormat>On-screen Show (16:9)</PresentationFormat>
  <Paragraphs>700</Paragraphs>
  <Slides>79</Slides>
  <Notes>79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Arial</vt:lpstr>
      <vt:lpstr>Open Sans</vt:lpstr>
      <vt:lpstr>Impact</vt:lpstr>
      <vt:lpstr>Times New Roman</vt:lpstr>
      <vt:lpstr>Economica</vt:lpstr>
      <vt:lpstr>Century Gothic</vt:lpstr>
      <vt:lpstr>luxe</vt:lpstr>
      <vt:lpstr>PowerPoint Presentation</vt:lpstr>
      <vt:lpstr>Radiology</vt:lpstr>
      <vt:lpstr>Pathology</vt:lpstr>
      <vt:lpstr>Pathology </vt:lpstr>
      <vt:lpstr>Pathology </vt:lpstr>
      <vt:lpstr>Pathology</vt:lpstr>
      <vt:lpstr>Pathology</vt:lpstr>
      <vt:lpstr>Pathology</vt:lpstr>
      <vt:lpstr>Pharmacology</vt:lpstr>
      <vt:lpstr>phamacology </vt:lpstr>
      <vt:lpstr>pharmacology </vt:lpstr>
      <vt:lpstr>Anatomy </vt:lpstr>
      <vt:lpstr> Anatomy </vt:lpstr>
      <vt:lpstr>Anatomy</vt:lpstr>
      <vt:lpstr>Anatomy </vt:lpstr>
      <vt:lpstr>Anatomy </vt:lpstr>
      <vt:lpstr>Anatomy </vt:lpstr>
      <vt:lpstr>Biochemistry </vt:lpstr>
      <vt:lpstr>Biochemistry</vt:lpstr>
      <vt:lpstr>Biochemistry </vt:lpstr>
      <vt:lpstr>Biochemistry</vt:lpstr>
      <vt:lpstr>biochemistry </vt:lpstr>
      <vt:lpstr>Anatomy </vt:lpstr>
      <vt:lpstr>ANATOMY</vt:lpstr>
      <vt:lpstr>ANATOMY</vt:lpstr>
      <vt:lpstr>ANATOMY</vt:lpstr>
      <vt:lpstr>ANATOMY</vt:lpstr>
      <vt:lpstr>ANATOMY</vt:lpstr>
      <vt:lpstr>ANATOMY</vt:lpstr>
      <vt:lpstr>ANATOMY</vt:lpstr>
      <vt:lpstr>ANATOMY</vt:lpstr>
      <vt:lpstr>ANATOMY</vt:lpstr>
      <vt:lpstr>ANATOMY</vt:lpstr>
      <vt:lpstr>Anatomy</vt:lpstr>
      <vt:lpstr>Anatomy </vt:lpstr>
      <vt:lpstr>Anatomy </vt:lpstr>
      <vt:lpstr>Anatomy </vt:lpstr>
      <vt:lpstr>Anatomy </vt:lpstr>
      <vt:lpstr>ANATOMY</vt:lpstr>
      <vt:lpstr>Anatomy</vt:lpstr>
      <vt:lpstr>Anatomy</vt:lpstr>
      <vt:lpstr>Anatomy</vt:lpstr>
      <vt:lpstr>Anatomy</vt:lpstr>
      <vt:lpstr>Anatomy </vt:lpstr>
      <vt:lpstr>HISTOLOGY</vt:lpstr>
      <vt:lpstr>HISTOLOGY</vt:lpstr>
      <vt:lpstr>HISTOLOGY</vt:lpstr>
      <vt:lpstr>Physiology </vt:lpstr>
      <vt:lpstr>Physiology</vt:lpstr>
      <vt:lpstr>Physiology </vt:lpstr>
      <vt:lpstr>Physiology</vt:lpstr>
      <vt:lpstr>Physiology</vt:lpstr>
      <vt:lpstr>Physiology</vt:lpstr>
      <vt:lpstr>Physiology</vt:lpstr>
      <vt:lpstr>Physiology</vt:lpstr>
      <vt:lpstr>Physiology</vt:lpstr>
      <vt:lpstr>Physiology</vt:lpstr>
      <vt:lpstr>Physiology </vt:lpstr>
      <vt:lpstr>Physiology</vt:lpstr>
      <vt:lpstr>Physiology</vt:lpstr>
      <vt:lpstr>Physiology</vt:lpstr>
      <vt:lpstr>Physiology </vt:lpstr>
      <vt:lpstr>pharmacology </vt:lpstr>
      <vt:lpstr> Pharmacology</vt:lpstr>
      <vt:lpstr>Microbiology </vt:lpstr>
      <vt:lpstr>Microbiology</vt:lpstr>
      <vt:lpstr>Microbiology</vt:lpstr>
      <vt:lpstr>Microbiology</vt:lpstr>
      <vt:lpstr>Immunology</vt:lpstr>
      <vt:lpstr>Immunology</vt:lpstr>
      <vt:lpstr>Immunology </vt:lpstr>
      <vt:lpstr>anatomy </vt:lpstr>
      <vt:lpstr>anatomy </vt:lpstr>
      <vt:lpstr>anatomy</vt:lpstr>
      <vt:lpstr>anatomy </vt:lpstr>
      <vt:lpstr>anatomy </vt:lpstr>
      <vt:lpstr>PowerPoint Presentation</vt:lpstr>
      <vt:lpstr>PHARMACOLOGY 6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اثير</cp:lastModifiedBy>
  <cp:revision>2</cp:revision>
  <dcterms:modified xsi:type="dcterms:W3CDTF">2016-01-04T15:30:25Z</dcterms:modified>
</cp:coreProperties>
</file>