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8" r:id="rId2"/>
    <p:sldId id="325" r:id="rId3"/>
    <p:sldId id="319" r:id="rId4"/>
    <p:sldId id="277" r:id="rId5"/>
    <p:sldId id="309" r:id="rId6"/>
    <p:sldId id="310" r:id="rId7"/>
    <p:sldId id="327" r:id="rId8"/>
    <p:sldId id="331" r:id="rId9"/>
    <p:sldId id="326" r:id="rId10"/>
    <p:sldId id="335" r:id="rId11"/>
    <p:sldId id="334" r:id="rId12"/>
    <p:sldId id="343" r:id="rId13"/>
    <p:sldId id="293" r:id="rId14"/>
    <p:sldId id="311" r:id="rId15"/>
    <p:sldId id="328" r:id="rId16"/>
    <p:sldId id="336" r:id="rId17"/>
    <p:sldId id="337" r:id="rId18"/>
    <p:sldId id="338" r:id="rId19"/>
    <p:sldId id="339" r:id="rId20"/>
    <p:sldId id="312" r:id="rId21"/>
    <p:sldId id="313" r:id="rId22"/>
    <p:sldId id="316" r:id="rId23"/>
    <p:sldId id="323" r:id="rId24"/>
    <p:sldId id="340" r:id="rId25"/>
    <p:sldId id="317" r:id="rId26"/>
    <p:sldId id="324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644"/>
    <a:srgbClr val="006C31"/>
    <a:srgbClr val="008E40"/>
    <a:srgbClr val="0033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73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BFC08A-B1DD-4163-8884-4E74C05776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C00000"/>
                </a:solidFill>
              </a:rPr>
              <a:t>BONES OF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C00000"/>
                </a:solidFill>
              </a:rPr>
              <a:t>UPPER LIMB </a:t>
            </a:r>
            <a:endParaRPr lang="en-US" sz="4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962400"/>
            <a:ext cx="74775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El-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548680"/>
            <a:ext cx="5292080" cy="63093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Angles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Superior.</a:t>
            </a:r>
            <a:endParaRPr lang="en-US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cavity) : a shallow concave oval fossa that receives the head of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Inferior.</a:t>
            </a:r>
          </a:p>
          <a:p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pPr marL="457200" indent="-457200">
              <a:buAutoNum type="arabicPeriod"/>
            </a:pPr>
            <a:r>
              <a:rPr lang="en-US" sz="2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Convex </a:t>
            </a:r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 divided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by the spine of the scapula into  the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Fossa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(above the spine) and the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below the spine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2.Concave Anterior (Costal)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forms  the large </a:t>
            </a:r>
            <a:r>
              <a:rPr lang="en-US" sz="2400" b="1" i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Subscapular Fossa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7504" y="548680"/>
            <a:ext cx="3656731" cy="37567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395536" y="4509120"/>
            <a:ext cx="3240360" cy="2243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27784" y="2132856"/>
            <a:ext cx="792088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396044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sz="2400" dirty="0" smtClean="0"/>
              <a:t>. Gives attachment to muscles.</a:t>
            </a:r>
          </a:p>
          <a:p>
            <a:r>
              <a:rPr lang="en-US" sz="2400" dirty="0" smtClean="0"/>
              <a:t> 2.Has a considerable degree of movement on the thoracic wall to enable the arm to move freely.</a:t>
            </a:r>
          </a:p>
          <a:p>
            <a:r>
              <a:rPr lang="en-US" sz="2400" dirty="0" smtClean="0"/>
              <a:t>3. The </a:t>
            </a:r>
            <a:r>
              <a:rPr lang="en-US" sz="2400" dirty="0" err="1" smtClean="0"/>
              <a:t>glenoid</a:t>
            </a:r>
            <a:r>
              <a:rPr lang="en-US" sz="2400" dirty="0" smtClean="0"/>
              <a:t> cavity forms the socket of the shoulder joint.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Because most of the scapula is well protected by muscles and by its association with the thoracic wall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most of its fractures involve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protruding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2050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4499992" y="1196752"/>
            <a:ext cx="4644008" cy="5328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98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WINGED SCAPULA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600200"/>
            <a:ext cx="4042792" cy="45307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will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protrude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patient has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difficulty in raising the arm above the head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(difficult in rotation of the scapula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It is due to injury of the </a:t>
            </a:r>
            <a:r>
              <a:rPr lang="en-US" sz="2400" b="1" dirty="0" smtClean="0">
                <a:solidFill>
                  <a:srgbClr val="0000FF"/>
                </a:solidFill>
              </a:rPr>
              <a:t>long thoracic</a:t>
            </a:r>
            <a:r>
              <a:rPr lang="en-US" sz="2400" dirty="0" smtClean="0">
                <a:solidFill>
                  <a:srgbClr val="0000FF"/>
                </a:solidFill>
              </a:rPr>
              <a:t> nerve </a:t>
            </a:r>
            <a:r>
              <a:rPr lang="en-US" sz="2400" dirty="0" smtClean="0">
                <a:solidFill>
                  <a:srgbClr val="C00000"/>
                </a:solidFill>
              </a:rPr>
              <a:t>(as in </a:t>
            </a:r>
            <a:r>
              <a:rPr lang="en-US" sz="2400" b="1" dirty="0" smtClean="0">
                <a:solidFill>
                  <a:srgbClr val="C00000"/>
                </a:solidFill>
              </a:rPr>
              <a:t>radical mastectomy)</a:t>
            </a:r>
            <a:r>
              <a:rPr lang="en-US" sz="2400" dirty="0" smtClean="0">
                <a:solidFill>
                  <a:srgbClr val="C00000"/>
                </a:solidFill>
              </a:rPr>
              <a:t>  which causes paralysis of </a:t>
            </a:r>
            <a:r>
              <a:rPr lang="en-US" sz="2400" b="1" dirty="0" err="1" smtClean="0">
                <a:solidFill>
                  <a:srgbClr val="C00000"/>
                </a:solidFill>
              </a:rPr>
              <a:t>serratus</a:t>
            </a:r>
            <a:r>
              <a:rPr lang="en-US" sz="2400" b="1" dirty="0" smtClean="0">
                <a:solidFill>
                  <a:srgbClr val="C00000"/>
                </a:solidFill>
              </a:rPr>
              <a:t>  anterior muscle</a:t>
            </a:r>
          </a:p>
          <a:p>
            <a:r>
              <a:rPr lang="en-US" sz="2400" dirty="0" smtClean="0"/>
              <a:t>The medial border and inferior angle of the scapula will no longer be kept   closely applied to the chest wall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100" name="Picture 4" descr="D706D7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459" b="6308"/>
          <a:stretch>
            <a:fillRect/>
          </a:stretch>
        </p:blipFill>
        <p:spPr>
          <a:xfrm>
            <a:off x="395536" y="1844824"/>
            <a:ext cx="4038600" cy="4320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95536" y="1772816"/>
            <a:ext cx="3960440" cy="4942332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220072" cy="49379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It is the largest bone in the UL</a:t>
            </a:r>
          </a:p>
          <a:p>
            <a:pPr lvl="1"/>
            <a:r>
              <a:rPr lang="en-US" sz="3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Proximal End :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Smooth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it forms 1/3 of a sphere, it articulates with the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cavity of the scapula.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tubercle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at the lateral margin of the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tubercle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projects anteriorly.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 two tubercles are separated by</a:t>
            </a:r>
          </a:p>
          <a:p>
            <a:pPr lvl="1"/>
            <a:r>
              <a:rPr lang="en-US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Intertubercular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Groove.</a:t>
            </a:r>
          </a:p>
          <a:p>
            <a:pPr lvl="1"/>
            <a:r>
              <a:rPr lang="en-US" sz="32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formed by a groove separating the head from the tubercles</a:t>
            </a:r>
            <a:endParaRPr lang="en-US" sz="32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 narrow part distal to the tubercles.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692696"/>
            <a:ext cx="4474840" cy="566222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 (Body):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two prominent features: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Deltoid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 rough elevation laterally  for the attachment of deltoid muscle. 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Spiral (Radial) groove: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Runs obliquely down the posterior aspect of the shaft.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lodges the important radial nerve &amp; vessels.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Widens as the sharp medial and lateral Supracondylar Ridges and end in the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  (can be felt) and Lateral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Epicondyles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provide muscular attachment.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4773" r="46103" b="21960"/>
          <a:stretch>
            <a:fillRect/>
          </a:stretch>
        </p:blipFill>
        <p:spPr>
          <a:xfrm>
            <a:off x="251520" y="1628800"/>
            <a:ext cx="371477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 flipV="1">
            <a:off x="3059832" y="3645024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3068960"/>
            <a:ext cx="432048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836712"/>
            <a:ext cx="3707904" cy="551821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fossa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Olecranon fossa :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Fractures of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common  fractures  are of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Surgical Neck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especially in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elder people with osteoporosis.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fracture results from falling on the hand (transition of force through the bones of forearm of the extended limb).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younger people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fractures of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greater tubercle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from falling on the hand when the arm is abducted 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body of the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fractured by a direct blow to the arm or by  indirect injury as  falling on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oustretched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hand.</a:t>
            </a:r>
          </a:p>
        </p:txBody>
      </p:sp>
      <p:pic>
        <p:nvPicPr>
          <p:cNvPr id="5" name="Picture 4" descr="68C3B782"/>
          <p:cNvPicPr>
            <a:picLocks noChangeAspect="1" noChangeArrowheads="1"/>
          </p:cNvPicPr>
          <p:nvPr/>
        </p:nvPicPr>
        <p:blipFill>
          <a:blip r:embed="rId2" cstate="print"/>
          <a:srcRect r="68529"/>
          <a:stretch>
            <a:fillRect/>
          </a:stretch>
        </p:blipFill>
        <p:spPr>
          <a:xfrm>
            <a:off x="1403648" y="1916832"/>
            <a:ext cx="1368247" cy="2564904"/>
          </a:xfrm>
          <a:prstGeom prst="rect">
            <a:avLst/>
          </a:prstGeom>
          <a:noFill/>
          <a:ln/>
        </p:spPr>
      </p:pic>
      <p:pic>
        <p:nvPicPr>
          <p:cNvPr id="6" name="Picture 4" descr="FFCF1A5F"/>
          <p:cNvPicPr>
            <a:picLocks noChangeAspect="1" noChangeArrowheads="1"/>
          </p:cNvPicPr>
          <p:nvPr/>
        </p:nvPicPr>
        <p:blipFill>
          <a:blip r:embed="rId3" cstate="print"/>
          <a:srcRect l="53125" t="24873" r="10852" b="44617"/>
          <a:stretch>
            <a:fillRect/>
          </a:stretch>
        </p:blipFill>
        <p:spPr>
          <a:xfrm>
            <a:off x="611560" y="4581128"/>
            <a:ext cx="3168352" cy="227687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6864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4534272" cy="14157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Nerves affected in fractures of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3672408" cy="4211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xillary nerve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Radial groove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Radial nerve.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Distal end of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Median nerve.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Medial epicondyle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Ulnar nerve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2447" cy="5184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135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projects  proximally from the posterior aspect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(forms the prominence of the elbow).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projects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inferior to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articulates with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smooth rounded concavity lateral to coronoid process.</a:t>
            </a:r>
          </a:p>
        </p:txBody>
      </p:sp>
    </p:spTree>
    <p:extLst>
      <p:ext uri="{BB962C8B-B14F-4D97-AF65-F5344CB8AC3E}">
        <p14:creationId xmlns="" xmlns:p14="http://schemas.microsoft.com/office/powerpoint/2010/main" val="426041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60212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Surfaces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(Anterior, Medial &amp; Posterior).</a:t>
            </a:r>
          </a:p>
          <a:p>
            <a:r>
              <a:rPr lang="en-US" sz="2000" b="1" i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Sharp Lateral </a:t>
            </a:r>
            <a:r>
              <a:rPr lang="en-US" sz="2000" b="1" i="1" dirty="0" err="1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 border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Small rounded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Head: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Medial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/>
          </a:p>
          <a:p>
            <a:endParaRPr lang="en-US" b="1" i="1" dirty="0"/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179512" y="620688"/>
            <a:ext cx="4392488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340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OBJECTIVES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different bones of the UL.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Differentiate between the bones of the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articulations between the different bones.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51522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Proximal End:</a:t>
            </a:r>
          </a:p>
          <a:p>
            <a:pPr algn="l" rtl="0"/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Head</a:t>
            </a:r>
            <a:r>
              <a:rPr lang="en-US" sz="2000" b="1" i="1" dirty="0" smtClean="0"/>
              <a:t>: small &amp; circular</a:t>
            </a:r>
          </a:p>
          <a:p>
            <a:pPr algn="l" rtl="0"/>
            <a:r>
              <a:rPr lang="en-US" sz="2000" b="1" i="1" dirty="0" smtClean="0"/>
              <a:t>Its upper surface is concave for articulation with the </a:t>
            </a:r>
            <a:r>
              <a:rPr lang="en-US" sz="2000" b="1" i="1" dirty="0" err="1" smtClean="0"/>
              <a:t>Capitulum</a:t>
            </a:r>
            <a:r>
              <a:rPr lang="en-US" sz="2000" b="1" i="1" dirty="0" smtClean="0"/>
              <a:t>.</a:t>
            </a:r>
          </a:p>
          <a:p>
            <a:pPr algn="l" rtl="0"/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i="1" u="sng" dirty="0" smtClean="0">
                <a:solidFill>
                  <a:srgbClr val="0033CC"/>
                </a:solidFill>
              </a:rPr>
              <a:t>. Neck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Radial (</a:t>
            </a:r>
            <a:r>
              <a:rPr lang="en-US" sz="2000" b="1" i="1" u="sng" dirty="0" err="1" smtClean="0">
                <a:solidFill>
                  <a:srgbClr val="0033CC"/>
                </a:solidFill>
              </a:rPr>
              <a:t>Biciptal</a:t>
            </a:r>
            <a:r>
              <a:rPr lang="en-US" sz="2000" b="1" i="1" u="sng" dirty="0" smtClean="0">
                <a:solidFill>
                  <a:srgbClr val="0033CC"/>
                </a:solidFill>
              </a:rPr>
              <a:t>) Tuberosity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b="1" i="1" dirty="0" smtClean="0"/>
              <a:t>medially directed and separates the proximal end from the body.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Shaft:</a:t>
            </a:r>
          </a:p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5"/>
            <a:ext cx="4402832" cy="4434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(Lower) End: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It is rectangular</a:t>
            </a:r>
            <a:endParaRPr lang="en-US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Notch 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 medial concavity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to accommodate the head of the ulna.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2.Radial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3.Dorsal tubercle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000" r="12000" b="1539"/>
          <a:stretch>
            <a:fillRect/>
          </a:stretch>
        </p:blipFill>
        <p:spPr bwMode="auto">
          <a:xfrm>
            <a:off x="1071538" y="2000240"/>
            <a:ext cx="2786082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Fractures of radius &amp; ulna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920084"/>
            <a:ext cx="4824536" cy="49379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Because the radius &amp; ulna are firmly bound by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membrane, a fracture of one bone is commonly associated with dislocation of the nearest joint.</a:t>
            </a:r>
          </a:p>
          <a:p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s Fracture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(fracture of the distal end of radius)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is the most common fracture of the forearm.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common in women after middle age because of osteoporosis.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causes dinner fork deformity.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results from forced dorsiflexion of the hand as a result to ease  a fall by outstretching the upper limb.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typical history of the fracture includes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slipping.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Because of the rich blood supply to the distal end of the radius, bony union is usually good.</a:t>
            </a:r>
          </a:p>
        </p:txBody>
      </p:sp>
      <p:pic>
        <p:nvPicPr>
          <p:cNvPr id="7" name="Picture 4" descr="9B13F2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9809" t="2423" r="20966" b="69096"/>
          <a:stretch>
            <a:fillRect/>
          </a:stretch>
        </p:blipFill>
        <p:spPr>
          <a:xfrm>
            <a:off x="539552" y="2060848"/>
            <a:ext cx="3456384" cy="1935575"/>
          </a:xfrm>
          <a:prstGeom prst="rect">
            <a:avLst/>
          </a:prstGeom>
          <a:noFill/>
          <a:ln/>
        </p:spPr>
      </p:pic>
      <p:pic>
        <p:nvPicPr>
          <p:cNvPr id="8" name="Picture 4" descr="90D9BB79"/>
          <p:cNvPicPr>
            <a:picLocks noChangeAspect="1" noChangeArrowheads="1"/>
          </p:cNvPicPr>
          <p:nvPr/>
        </p:nvPicPr>
        <p:blipFill>
          <a:blip r:embed="rId4" cstate="print"/>
          <a:srcRect l="11987" t="43167" r="63646" b="11588"/>
          <a:stretch>
            <a:fillRect/>
          </a:stretch>
        </p:blipFill>
        <p:spPr>
          <a:xfrm>
            <a:off x="179512" y="3861048"/>
            <a:ext cx="3456384" cy="2996952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V="1">
            <a:off x="1979712" y="6093296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Carpal Bones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bones arranged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 two irregular rows, Four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These Small bones give flexibility to the wrist.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carpus presents Concavity on their Anterior surface &amp; Convex from side to side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Trapezium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Trapezoid,</a:t>
            </a: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Capitate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Fracture of Scaphoid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2060848"/>
            <a:ext cx="4392488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the result of a fall onto the palm when the hand is abducted.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 occurs along the lateral side of the wrist especially during dorsiflexion and abduction of the hand.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Union of the bone may take several months because of poor blood supply to the proximal part of the scaphoid.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20272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90D9BB79"/>
          <p:cNvPicPr>
            <a:picLocks noChangeAspect="1" noChangeArrowheads="1"/>
          </p:cNvPicPr>
          <p:nvPr/>
        </p:nvPicPr>
        <p:blipFill>
          <a:blip r:embed="rId2" cstate="print"/>
          <a:srcRect l="11987" r="64643" b="56833"/>
          <a:stretch>
            <a:fillRect/>
          </a:stretch>
        </p:blipFill>
        <p:spPr>
          <a:xfrm>
            <a:off x="4860032" y="1556792"/>
            <a:ext cx="3528392" cy="4495800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H="1">
            <a:off x="7524328" y="4509120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70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Metacarpal Bones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4752528" cy="49411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Form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skeleton of the hand between the carpus and phalanges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It is composed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are numbered 1-5 from the thumb.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distal ends (Heads) articulate with the proximal phalanges to form the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Knuckles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fist.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Bases of the metacarpals articulate with the 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bones.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metacarpal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is the shortest and most mobile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179512" y="2071678"/>
            <a:ext cx="3096344" cy="4643470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483768" y="3861048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799692" y="3753036"/>
            <a:ext cx="216024" cy="144016"/>
          </a:xfrm>
          <a:prstGeom prst="straightConnector1">
            <a:avLst/>
          </a:prstGeom>
          <a:ln w="28575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Phalanges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24428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the Thumb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which has only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Two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Each phalanx has a Base Proximally, a Head distally and a Body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in between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proximal phalanx is the largest.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middle ones are intermediate in size.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b="21052"/>
          <a:stretch>
            <a:fillRect/>
          </a:stretch>
        </p:blipFill>
        <p:spPr bwMode="auto">
          <a:xfrm>
            <a:off x="285720" y="2285992"/>
            <a:ext cx="4210080" cy="4572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62966" cy="2357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Pectoral Girdle.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umerus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Forearm :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Radius &amp; Ulna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Wrist :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Carpal bones 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Hand: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Metacarpals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556792"/>
            <a:ext cx="3672408" cy="4962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Pectoral Girdle</a:t>
            </a:r>
            <a:endParaRPr lang="en-US" sz="4000" b="1" i="1" dirty="0"/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857364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Clavicle </a:t>
            </a:r>
            <a:r>
              <a:rPr lang="en-US" b="1" i="1" dirty="0" smtClean="0"/>
              <a:t>(</a:t>
            </a:r>
            <a:r>
              <a:rPr lang="en-US" b="1" i="1" dirty="0" err="1" smtClean="0"/>
              <a:t>anteriorly</a:t>
            </a:r>
            <a:r>
              <a:rPr lang="en-US" b="1" i="1" dirty="0" smtClean="0"/>
              <a:t>) </a:t>
            </a:r>
            <a:r>
              <a:rPr lang="en-US" b="1" i="1" dirty="0" smtClean="0">
                <a:solidFill>
                  <a:srgbClr val="C00000"/>
                </a:solidFill>
              </a:rPr>
              <a:t>and Scapula </a:t>
            </a:r>
            <a:r>
              <a:rPr lang="en-US" b="1" i="1" dirty="0" smtClean="0"/>
              <a:t>(</a:t>
            </a:r>
            <a:r>
              <a:rPr lang="en-US" b="1" i="1" dirty="0" err="1" smtClean="0"/>
              <a:t>posteriorly</a:t>
            </a:r>
            <a:r>
              <a:rPr lang="en-US" b="1" i="1" dirty="0" smtClean="0"/>
              <a:t>).</a:t>
            </a:r>
          </a:p>
          <a:p>
            <a:r>
              <a:rPr lang="en-US" b="1" i="1" dirty="0" smtClean="0"/>
              <a:t>It is very light and allows the upper limb to have exceptionally free movement.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Clavicle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283968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29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2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lying horizontally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across the root of the neck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r>
              <a:rPr lang="en-US" sz="29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1. It  serves as a rigid support from which the scapula and free upper limb are suspended &amp; keep them away from the trunk so that the arm has maximum freedom of movement.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2. Transmits forces from the upper limb to the axial skeleton.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3. Provides attachment for muscles.</a:t>
            </a:r>
          </a:p>
          <a:p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4. It forms a boundary of the </a:t>
            </a:r>
            <a:r>
              <a:rPr lang="en-US" sz="2900" b="1" i="1" dirty="0" err="1" smtClean="0">
                <a:latin typeface="Times New Roman" pitchFamily="18" charset="0"/>
                <a:cs typeface="Times New Roman" pitchFamily="18" charset="0"/>
              </a:rPr>
              <a:t>Cervicoaxillary</a:t>
            </a:r>
            <a:r>
              <a:rPr lang="en-US" sz="2900" b="1" i="1" dirty="0" smtClean="0">
                <a:latin typeface="Times New Roman" pitchFamily="18" charset="0"/>
                <a:cs typeface="Times New Roman" pitchFamily="18" charset="0"/>
              </a:rPr>
              <a:t> canal  for protection of the neurovascular bundle of the UL.</a:t>
            </a:r>
          </a:p>
          <a:p>
            <a:endParaRPr lang="en-US" sz="2400" b="1" i="1" dirty="0" smtClean="0"/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323528" y="1844824"/>
            <a:ext cx="4536504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Clavicle</a:t>
            </a:r>
            <a:endParaRPr lang="ar-S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920084"/>
            <a:ext cx="4716016" cy="503730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a long bone with no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cavity.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the appearance of an elongated letter Capital (S) lying on one side.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Ends:</a:t>
            </a:r>
          </a:p>
          <a:p>
            <a:pPr algn="ctr"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Medial (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: enlarged &amp; triangular.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Lateral (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: flattened.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medial 2/3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is convex forward.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lateral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1/3 is concave forward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 smooth as it lies just deep to the skin.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: rough because strong ligaments bind it to the 1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916832"/>
            <a:ext cx="442798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Articulations of Clavicle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128" y="1920085"/>
            <a:ext cx="2962672" cy="44348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the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joint .</a:t>
            </a:r>
          </a:p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with the Scapula at the </a:t>
            </a:r>
            <a:r>
              <a:rPr lang="en-US" sz="2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Acromioclavicular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Inferiorly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with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rib at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Costoclavicular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7D724C7F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8844" r="59316" b="53686"/>
          <a:stretch>
            <a:fillRect/>
          </a:stretch>
        </p:blipFill>
        <p:spPr>
          <a:xfrm>
            <a:off x="467544" y="1844824"/>
            <a:ext cx="4968552" cy="5013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16016" y="3140968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9912" y="3068960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Fractures of the Clavicle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0085"/>
            <a:ext cx="4499992" cy="49379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clavicle is commonly fractured especially in children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forces are impacted to the outstretched hand during falling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weakest part of the clavicle is the junction of the middle and lateral thirds.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After fracture, the medial fragment is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elevated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(by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sternomastoid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muscle),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lateral fragment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drops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because of the weight of the UL.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may be pulled medially by the adductors of the arm.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sagging limb is supported by the other.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D89D64B7"/>
          <p:cNvPicPr>
            <a:picLocks noChangeAspect="1" noChangeArrowheads="1"/>
          </p:cNvPicPr>
          <p:nvPr/>
        </p:nvPicPr>
        <p:blipFill>
          <a:blip r:embed="rId2" cstate="print"/>
          <a:srcRect l="57032" t="24498" r="20431" b="47540"/>
          <a:stretch>
            <a:fillRect/>
          </a:stretch>
        </p:blipFill>
        <p:spPr>
          <a:xfrm>
            <a:off x="2051720" y="2060848"/>
            <a:ext cx="2024407" cy="2407403"/>
          </a:xfrm>
          <a:prstGeom prst="rect">
            <a:avLst/>
          </a:prstGeom>
          <a:noFill/>
          <a:ln/>
        </p:spPr>
      </p:pic>
      <p:pic>
        <p:nvPicPr>
          <p:cNvPr id="9" name="Picture 4" descr="9B13F2C5"/>
          <p:cNvPicPr>
            <a:picLocks noChangeAspect="1" noChangeArrowheads="1"/>
          </p:cNvPicPr>
          <p:nvPr/>
        </p:nvPicPr>
        <p:blipFill>
          <a:blip r:embed="rId3" cstate="print"/>
          <a:srcRect l="40847" t="9899" r="49289" b="73155"/>
          <a:stretch>
            <a:fillRect/>
          </a:stretch>
        </p:blipFill>
        <p:spPr>
          <a:xfrm>
            <a:off x="251520" y="1988840"/>
            <a:ext cx="1368152" cy="2448272"/>
          </a:xfrm>
          <a:prstGeom prst="rect">
            <a:avLst/>
          </a:prstGeom>
          <a:noFill/>
          <a:ln/>
        </p:spPr>
      </p:pic>
      <p:pic>
        <p:nvPicPr>
          <p:cNvPr id="10" name="Picture 4" descr="47B3C063"/>
          <p:cNvPicPr>
            <a:picLocks noChangeAspect="1" noChangeArrowheads="1"/>
          </p:cNvPicPr>
          <p:nvPr/>
        </p:nvPicPr>
        <p:blipFill>
          <a:blip r:embed="rId4" cstate="print"/>
          <a:srcRect l="19597" r="25542" b="37930"/>
          <a:stretch>
            <a:fillRect/>
          </a:stretch>
        </p:blipFill>
        <p:spPr>
          <a:xfrm>
            <a:off x="1403648" y="4149080"/>
            <a:ext cx="2592288" cy="2708920"/>
          </a:xfrm>
          <a:prstGeom prst="rect">
            <a:avLst/>
          </a:prstGeom>
          <a:noFill/>
          <a:ln/>
        </p:spPr>
      </p:pic>
      <p:sp>
        <p:nvSpPr>
          <p:cNvPr id="7" name="Oval 6"/>
          <p:cNvSpPr/>
          <p:nvPr/>
        </p:nvSpPr>
        <p:spPr>
          <a:xfrm>
            <a:off x="2483768" y="2996952"/>
            <a:ext cx="14401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55776" y="5445224"/>
            <a:ext cx="21602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28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5004048" cy="5400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i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a thick projecting ridge of  bone that continues laterally.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subcutaneous point of the shoulder.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Coracoid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 beaklike process.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resembles in size, shape and direction a bent finger pointing to the shoulder.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Superior, Medial (Vertebral) &amp; Lateral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(the thickest) part of the bone, it terminates at the lateral angle .</a:t>
            </a: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1593</TotalTime>
  <Words>1769</Words>
  <Application>Microsoft Office PowerPoint</Application>
  <PresentationFormat>On-screen Show (4:3)</PresentationFormat>
  <Paragraphs>204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OBJECTIVES</vt:lpstr>
      <vt:lpstr>Slide 3</vt:lpstr>
      <vt:lpstr>Pectoral Girdle</vt:lpstr>
      <vt:lpstr>Clavicle</vt:lpstr>
      <vt:lpstr>Clavicle</vt:lpstr>
      <vt:lpstr>Articulations of Clavicle</vt:lpstr>
      <vt:lpstr>Fractures of the Clavicle</vt:lpstr>
      <vt:lpstr>Scapula (Shoulder Blade)</vt:lpstr>
      <vt:lpstr>Slide 10</vt:lpstr>
      <vt:lpstr>Functions</vt:lpstr>
      <vt:lpstr>WINGED SCAPULA</vt:lpstr>
      <vt:lpstr>Humerus</vt:lpstr>
      <vt:lpstr>Slide 14</vt:lpstr>
      <vt:lpstr>Slide 15</vt:lpstr>
      <vt:lpstr>Fractures of Humerus</vt:lpstr>
      <vt:lpstr>Nerves affected in fractures of humerus</vt:lpstr>
      <vt:lpstr>Ulna</vt:lpstr>
      <vt:lpstr>Slide 19</vt:lpstr>
      <vt:lpstr>Radius</vt:lpstr>
      <vt:lpstr>Radius</vt:lpstr>
      <vt:lpstr>Fractures of radius &amp; ulna</vt:lpstr>
      <vt:lpstr>Carpal Bones</vt:lpstr>
      <vt:lpstr>Fracture of Scaphoid</vt:lpstr>
      <vt:lpstr>Metacarpal Bones</vt:lpstr>
      <vt:lpstr>Phalanges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Jamila hafizelmedany</cp:lastModifiedBy>
  <cp:revision>184</cp:revision>
  <dcterms:created xsi:type="dcterms:W3CDTF">2010-12-19T14:08:49Z</dcterms:created>
  <dcterms:modified xsi:type="dcterms:W3CDTF">2015-11-18T10:59:56Z</dcterms:modified>
</cp:coreProperties>
</file>