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sldIdLst>
    <p:sldId id="256" r:id="rId2"/>
    <p:sldId id="332" r:id="rId3"/>
    <p:sldId id="306" r:id="rId4"/>
    <p:sldId id="309" r:id="rId5"/>
    <p:sldId id="312" r:id="rId6"/>
    <p:sldId id="348" r:id="rId7"/>
    <p:sldId id="349" r:id="rId8"/>
    <p:sldId id="350" r:id="rId9"/>
    <p:sldId id="351" r:id="rId10"/>
    <p:sldId id="345" r:id="rId11"/>
    <p:sldId id="356" r:id="rId12"/>
    <p:sldId id="331" r:id="rId13"/>
    <p:sldId id="264" r:id="rId14"/>
    <p:sldId id="352" r:id="rId15"/>
    <p:sldId id="266" r:id="rId16"/>
    <p:sldId id="280" r:id="rId17"/>
    <p:sldId id="281" r:id="rId18"/>
    <p:sldId id="282" r:id="rId19"/>
    <p:sldId id="283" r:id="rId20"/>
    <p:sldId id="284" r:id="rId21"/>
    <p:sldId id="285" r:id="rId22"/>
    <p:sldId id="286" r:id="rId23"/>
    <p:sldId id="289" r:id="rId24"/>
    <p:sldId id="353" r:id="rId25"/>
    <p:sldId id="354" r:id="rId26"/>
    <p:sldId id="355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  <a:srgbClr val="6EA92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799" autoAdjust="0"/>
    <p:restoredTop sz="94660"/>
  </p:normalViewPr>
  <p:slideViewPr>
    <p:cSldViewPr>
      <p:cViewPr>
        <p:scale>
          <a:sx n="70" d="100"/>
          <a:sy n="70" d="100"/>
        </p:scale>
        <p:origin x="-54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AB669C-C1F7-4DC8-91FD-8FBDDA34B1D7}" type="datetimeFigureOut">
              <a:rPr lang="en-US" smtClean="0"/>
              <a:pPr/>
              <a:t>12/15/2014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E03F73-41E3-4C50-B8AF-77647CFB4A6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2540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112F91-97C9-404A-8CF9-BA5684B3A06B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B1874-B7F4-4C93-AF6B-1A9C8A4A7AF1}" type="datetimeFigureOut">
              <a:rPr lang="en-US" smtClean="0"/>
              <a:pPr/>
              <a:t>12/15/2014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2888D-AD75-47E5-83FD-D7A691C45C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B1874-B7F4-4C93-AF6B-1A9C8A4A7AF1}" type="datetimeFigureOut">
              <a:rPr lang="en-US" smtClean="0"/>
              <a:pPr/>
              <a:t>12/15/2014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2888D-AD75-47E5-83FD-D7A691C45C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B1874-B7F4-4C93-AF6B-1A9C8A4A7AF1}" type="datetimeFigureOut">
              <a:rPr lang="en-US" smtClean="0"/>
              <a:pPr/>
              <a:t>12/15/2014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2888D-AD75-47E5-83FD-D7A691C45C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B1874-B7F4-4C93-AF6B-1A9C8A4A7AF1}" type="datetimeFigureOut">
              <a:rPr lang="en-US" smtClean="0"/>
              <a:pPr/>
              <a:t>12/15/2014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2888D-AD75-47E5-83FD-D7A691C45C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B1874-B7F4-4C93-AF6B-1A9C8A4A7AF1}" type="datetimeFigureOut">
              <a:rPr lang="en-US" smtClean="0"/>
              <a:pPr/>
              <a:t>12/15/2014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2888D-AD75-47E5-83FD-D7A691C45C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B1874-B7F4-4C93-AF6B-1A9C8A4A7AF1}" type="datetimeFigureOut">
              <a:rPr lang="en-US" smtClean="0"/>
              <a:pPr/>
              <a:t>12/15/2014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2888D-AD75-47E5-83FD-D7A691C45C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B1874-B7F4-4C93-AF6B-1A9C8A4A7AF1}" type="datetimeFigureOut">
              <a:rPr lang="en-US" smtClean="0"/>
              <a:pPr/>
              <a:t>12/15/2014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2888D-AD75-47E5-83FD-D7A691C45C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B1874-B7F4-4C93-AF6B-1A9C8A4A7AF1}" type="datetimeFigureOut">
              <a:rPr lang="en-US" smtClean="0"/>
              <a:pPr/>
              <a:t>12/15/2014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2888D-AD75-47E5-83FD-D7A691C45C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B1874-B7F4-4C93-AF6B-1A9C8A4A7AF1}" type="datetimeFigureOut">
              <a:rPr lang="en-US" smtClean="0"/>
              <a:pPr/>
              <a:t>12/15/2014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2888D-AD75-47E5-83FD-D7A691C45C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B1874-B7F4-4C93-AF6B-1A9C8A4A7AF1}" type="datetimeFigureOut">
              <a:rPr lang="en-US" smtClean="0"/>
              <a:pPr/>
              <a:t>12/15/2014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2888D-AD75-47E5-83FD-D7A691C45C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B1874-B7F4-4C93-AF6B-1A9C8A4A7AF1}" type="datetimeFigureOut">
              <a:rPr lang="en-US" smtClean="0"/>
              <a:pPr/>
              <a:t>12/15/2014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2888D-AD75-47E5-83FD-D7A691C45C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2B1874-B7F4-4C93-AF6B-1A9C8A4A7AF1}" type="datetimeFigureOut">
              <a:rPr lang="en-US" smtClean="0"/>
              <a:pPr/>
              <a:t>12/15/2014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42888D-AD75-47E5-83FD-D7A691C45CA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130425"/>
            <a:ext cx="9144000" cy="1470025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sz="4800" b="1" dirty="0" smtClean="0"/>
              <a:t>Radial &amp; Ulnar Nerves </a:t>
            </a:r>
            <a:endParaRPr lang="en-US" sz="48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3886200"/>
            <a:ext cx="9144000" cy="685800"/>
          </a:xfr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rmAutofit lnSpcReduction="10000"/>
          </a:bodyPr>
          <a:lstStyle/>
          <a:p>
            <a:r>
              <a:rPr lang="en-US" sz="4000" b="1" i="1" dirty="0" smtClean="0">
                <a:solidFill>
                  <a:schemeClr val="bg1"/>
                </a:solidFill>
              </a:rPr>
              <a:t>Dr. </a:t>
            </a:r>
            <a:r>
              <a:rPr lang="en-US" sz="4000" b="1" i="1" dirty="0" err="1" smtClean="0">
                <a:solidFill>
                  <a:schemeClr val="bg1"/>
                </a:solidFill>
              </a:rPr>
              <a:t>Jamila</a:t>
            </a:r>
            <a:r>
              <a:rPr lang="en-US" sz="4000" b="1" i="1" dirty="0" smtClean="0">
                <a:solidFill>
                  <a:schemeClr val="bg1"/>
                </a:solidFill>
              </a:rPr>
              <a:t> &amp; Dr. Vohra</a:t>
            </a:r>
            <a:endParaRPr lang="en-US" sz="4000" b="1" i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33400" y="1600200"/>
            <a:ext cx="3886200" cy="4893647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2400" dirty="0" smtClean="0"/>
              <a:t>It reaches the posterior surface of the wrist, where it divides into terminal branches that supply the skin on </a:t>
            </a:r>
            <a:r>
              <a:rPr lang="en-US" sz="2400" b="1" i="1" dirty="0" smtClean="0"/>
              <a:t>the lateral two thirds of the posterior surface of the hand and the posterior surface over the proximal phalanges of the lateral three and half fingers</a:t>
            </a:r>
            <a:r>
              <a:rPr lang="en-US" sz="2400" dirty="0" smtClean="0"/>
              <a:t>. </a:t>
            </a:r>
          </a:p>
          <a:p>
            <a:r>
              <a:rPr lang="en-US" sz="2400" dirty="0" smtClean="0"/>
              <a:t>The area of skin supplied by the nerve on the dorsum of the hand is variable.</a:t>
            </a:r>
          </a:p>
        </p:txBody>
      </p:sp>
      <p:sp>
        <p:nvSpPr>
          <p:cNvPr id="5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815976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l"/>
            <a:r>
              <a:rPr lang="en-US" sz="4000" b="1" dirty="0" smtClean="0">
                <a:solidFill>
                  <a:schemeClr val="bg1"/>
                </a:solidFill>
              </a:rPr>
              <a:t>Termination of Superficial Branch </a:t>
            </a:r>
            <a:endParaRPr lang="en-US" sz="4000" b="1" dirty="0"/>
          </a:p>
        </p:txBody>
      </p:sp>
      <p:pic>
        <p:nvPicPr>
          <p:cNvPr id="8" name="Picture 2" descr="C:\Users\galmadani\Desktop\Documents\Documents\Student Gray\7. Upper limb\F66122-007-f110.jpg"/>
          <p:cNvPicPr>
            <a:picLocks noChangeAspect="1" noChangeArrowheads="1"/>
          </p:cNvPicPr>
          <p:nvPr/>
        </p:nvPicPr>
        <p:blipFill>
          <a:blip r:embed="rId2" cstate="print"/>
          <a:srcRect b="6061"/>
          <a:stretch>
            <a:fillRect/>
          </a:stretch>
        </p:blipFill>
        <p:spPr bwMode="auto">
          <a:xfrm>
            <a:off x="4572000" y="2286000"/>
            <a:ext cx="4343400" cy="2286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15962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l"/>
            <a:r>
              <a:rPr lang="en-US" sz="4000" b="1" dirty="0" smtClean="0"/>
              <a:t>Deep Branch </a:t>
            </a:r>
            <a:endParaRPr lang="ar-SA" sz="4000" b="1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5800" y="1066800"/>
            <a:ext cx="4419600" cy="563880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lvl="0"/>
            <a:r>
              <a:rPr lang="en-US" sz="2000" b="1" i="1" dirty="0" smtClean="0"/>
              <a:t>It winds around the neck of the radius, within the </a:t>
            </a:r>
            <a:r>
              <a:rPr lang="en-US" sz="2000" b="1" i="1" dirty="0" err="1" smtClean="0"/>
              <a:t>supinator</a:t>
            </a:r>
            <a:r>
              <a:rPr lang="en-US" sz="2000" b="1" i="1" dirty="0" smtClean="0"/>
              <a:t> muscle, and enters the posterior  compartment of the  forearm.</a:t>
            </a:r>
          </a:p>
          <a:p>
            <a:pPr lvl="0"/>
            <a:r>
              <a:rPr lang="en-US" sz="2000" b="1" i="1" u="sng" dirty="0" smtClean="0">
                <a:solidFill>
                  <a:srgbClr val="0033CC"/>
                </a:solidFill>
              </a:rPr>
              <a:t>It supplies : </a:t>
            </a:r>
          </a:p>
          <a:p>
            <a:pPr lvl="0"/>
            <a:r>
              <a:rPr lang="en-US" sz="2000" b="1" i="1" dirty="0" smtClean="0"/>
              <a:t>Extensor </a:t>
            </a:r>
            <a:r>
              <a:rPr lang="en-US" sz="2000" b="1" i="1" dirty="0" err="1" smtClean="0"/>
              <a:t>carpi</a:t>
            </a:r>
            <a:r>
              <a:rPr lang="en-US" sz="2000" b="1" i="1" dirty="0" smtClean="0"/>
              <a:t> </a:t>
            </a:r>
            <a:r>
              <a:rPr lang="en-US" sz="2000" b="1" i="1" dirty="0" err="1" smtClean="0"/>
              <a:t>radialis</a:t>
            </a:r>
            <a:r>
              <a:rPr lang="en-US" sz="2000" b="1" i="1" dirty="0" smtClean="0"/>
              <a:t> </a:t>
            </a:r>
            <a:r>
              <a:rPr lang="en-US" sz="2000" b="1" i="1" dirty="0" err="1" smtClean="0"/>
              <a:t>brevis</a:t>
            </a:r>
            <a:r>
              <a:rPr lang="en-US" sz="2000" b="1" i="1" dirty="0" smtClean="0"/>
              <a:t>.</a:t>
            </a:r>
          </a:p>
          <a:p>
            <a:pPr lvl="0"/>
            <a:r>
              <a:rPr lang="en-US" sz="2000" b="1" i="1" dirty="0" smtClean="0"/>
              <a:t>Extensor </a:t>
            </a:r>
            <a:r>
              <a:rPr lang="en-US" sz="2000" b="1" i="1" dirty="0" err="1" smtClean="0"/>
              <a:t>carpi</a:t>
            </a:r>
            <a:r>
              <a:rPr lang="en-US" sz="2000" b="1" i="1" dirty="0" smtClean="0"/>
              <a:t> </a:t>
            </a:r>
            <a:r>
              <a:rPr lang="en-US" sz="2000" b="1" i="1" dirty="0" err="1" smtClean="0"/>
              <a:t>ulnaris</a:t>
            </a:r>
            <a:r>
              <a:rPr lang="en-US" sz="2000" b="1" i="1" dirty="0" smtClean="0"/>
              <a:t>.</a:t>
            </a:r>
          </a:p>
          <a:p>
            <a:pPr lvl="0"/>
            <a:r>
              <a:rPr lang="en-US" sz="2000" b="1" i="1" dirty="0" err="1" smtClean="0"/>
              <a:t>Supinator</a:t>
            </a:r>
            <a:r>
              <a:rPr lang="en-US" sz="2000" b="1" i="1" dirty="0" smtClean="0"/>
              <a:t>.</a:t>
            </a:r>
          </a:p>
          <a:p>
            <a:pPr lvl="0"/>
            <a:r>
              <a:rPr lang="en-US" sz="2000" b="1" i="1" dirty="0" smtClean="0"/>
              <a:t>Abductor </a:t>
            </a:r>
            <a:r>
              <a:rPr lang="en-US" sz="2000" b="1" i="1" dirty="0" err="1" smtClean="0"/>
              <a:t>pollicis</a:t>
            </a:r>
            <a:r>
              <a:rPr lang="en-US" sz="2000" b="1" i="1" dirty="0" smtClean="0"/>
              <a:t> </a:t>
            </a:r>
            <a:r>
              <a:rPr lang="en-US" sz="2000" b="1" i="1" dirty="0" err="1" smtClean="0"/>
              <a:t>longus</a:t>
            </a:r>
            <a:r>
              <a:rPr lang="en-US" sz="2000" b="1" i="1" dirty="0" smtClean="0"/>
              <a:t>.</a:t>
            </a:r>
          </a:p>
          <a:p>
            <a:pPr lvl="0"/>
            <a:r>
              <a:rPr lang="en-US" sz="2000" b="1" i="1" dirty="0" smtClean="0"/>
              <a:t>Extensor </a:t>
            </a:r>
            <a:r>
              <a:rPr lang="en-US" sz="2000" b="1" i="1" dirty="0" err="1" smtClean="0"/>
              <a:t>pollicis</a:t>
            </a:r>
            <a:r>
              <a:rPr lang="en-US" sz="2000" b="1" i="1" dirty="0" smtClean="0"/>
              <a:t> </a:t>
            </a:r>
            <a:r>
              <a:rPr lang="en-US" sz="2000" b="1" i="1" dirty="0" err="1" smtClean="0"/>
              <a:t>brevis</a:t>
            </a:r>
            <a:r>
              <a:rPr lang="en-US" sz="2000" b="1" i="1" dirty="0" smtClean="0"/>
              <a:t>.</a:t>
            </a:r>
          </a:p>
          <a:p>
            <a:pPr lvl="0"/>
            <a:r>
              <a:rPr lang="en-US" sz="2000" b="1" i="1" dirty="0" smtClean="0"/>
              <a:t>Extensor </a:t>
            </a:r>
            <a:r>
              <a:rPr lang="en-US" sz="2000" b="1" i="1" dirty="0" err="1" smtClean="0"/>
              <a:t>pollicis</a:t>
            </a:r>
            <a:r>
              <a:rPr lang="en-US" sz="2000" b="1" i="1" dirty="0" smtClean="0"/>
              <a:t> </a:t>
            </a:r>
            <a:r>
              <a:rPr lang="en-US" sz="2000" b="1" i="1" dirty="0" err="1" smtClean="0"/>
              <a:t>longus</a:t>
            </a:r>
            <a:r>
              <a:rPr lang="en-US" sz="2000" b="1" i="1" dirty="0" smtClean="0"/>
              <a:t>.</a:t>
            </a:r>
          </a:p>
          <a:p>
            <a:pPr lvl="0"/>
            <a:r>
              <a:rPr lang="en-US" sz="2000" b="1" i="1" dirty="0" smtClean="0"/>
              <a:t>Extensor </a:t>
            </a:r>
            <a:r>
              <a:rPr lang="en-US" sz="2000" b="1" i="1" dirty="0" err="1" smtClean="0"/>
              <a:t>indicis</a:t>
            </a:r>
            <a:r>
              <a:rPr lang="en-US" sz="2000" b="1" i="1" dirty="0" smtClean="0"/>
              <a:t>.</a:t>
            </a:r>
          </a:p>
          <a:p>
            <a:pPr lvl="0"/>
            <a:r>
              <a:rPr lang="en-US" sz="2000" b="1" i="1" dirty="0" smtClean="0"/>
              <a:t>Extensor </a:t>
            </a:r>
            <a:r>
              <a:rPr lang="en-US" sz="2000" b="1" i="1" dirty="0" err="1" smtClean="0"/>
              <a:t>digitorum</a:t>
            </a:r>
            <a:r>
              <a:rPr lang="en-US" sz="2000" b="1" i="1" dirty="0" smtClean="0"/>
              <a:t>.</a:t>
            </a:r>
          </a:p>
          <a:p>
            <a:pPr lvl="0"/>
            <a:r>
              <a:rPr lang="en-US" sz="2000" b="1" i="1" dirty="0" smtClean="0"/>
              <a:t>Extensor </a:t>
            </a:r>
            <a:r>
              <a:rPr lang="en-US" sz="2000" b="1" i="1" dirty="0" err="1" smtClean="0"/>
              <a:t>digiti</a:t>
            </a:r>
            <a:r>
              <a:rPr lang="en-US" sz="2000" b="1" i="1" dirty="0" smtClean="0"/>
              <a:t> </a:t>
            </a:r>
            <a:r>
              <a:rPr lang="en-US" sz="2000" b="1" i="1" dirty="0" err="1" smtClean="0"/>
              <a:t>minimi</a:t>
            </a:r>
            <a:r>
              <a:rPr lang="en-US" sz="2000" b="1" i="1" dirty="0" smtClean="0"/>
              <a:t>.</a:t>
            </a:r>
            <a:endParaRPr lang="en-US" sz="2000" b="1" i="1" dirty="0" smtClean="0"/>
          </a:p>
          <a:p>
            <a:pPr lvl="0"/>
            <a:endParaRPr lang="en-US" sz="2000" b="1" i="1" dirty="0" smtClean="0"/>
          </a:p>
          <a:p>
            <a:pPr lvl="0"/>
            <a:endParaRPr lang="ar-SA" sz="2000" b="1" i="1" dirty="0"/>
          </a:p>
        </p:txBody>
      </p:sp>
      <p:pic>
        <p:nvPicPr>
          <p:cNvPr id="2050" name="Picture 2" descr="F:\hand-wrist\scan0021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lum bright="-25000" contrast="50000"/>
          </a:blip>
          <a:srcRect/>
          <a:stretch>
            <a:fillRect/>
          </a:stretch>
        </p:blipFill>
        <p:spPr bwMode="auto">
          <a:xfrm>
            <a:off x="304800" y="838200"/>
            <a:ext cx="3972058" cy="5791200"/>
          </a:xfrm>
          <a:prstGeom prst="rect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</p:pic>
      <p:sp>
        <p:nvSpPr>
          <p:cNvPr id="5" name="Rectangle 4"/>
          <p:cNvSpPr/>
          <p:nvPr/>
        </p:nvSpPr>
        <p:spPr>
          <a:xfrm>
            <a:off x="2971800" y="2286000"/>
            <a:ext cx="1143000" cy="15240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9FF25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4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2095500" y="914400"/>
            <a:ext cx="4953000" cy="58307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0" y="0"/>
            <a:ext cx="9144000" cy="815976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3600" b="1" dirty="0" smtClean="0"/>
              <a:t>Summary of branches of radial nerve</a:t>
            </a:r>
            <a:endParaRPr kumimoji="0" lang="en-US" sz="3600" b="1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800" y="990600"/>
            <a:ext cx="4953000" cy="464742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b="1" u="sng" dirty="0" smtClean="0">
                <a:solidFill>
                  <a:srgbClr val="0033CC"/>
                </a:solidFill>
              </a:rPr>
              <a:t>In the </a:t>
            </a:r>
            <a:r>
              <a:rPr lang="en-US" sz="2400" b="1" u="sng" dirty="0" err="1" smtClean="0">
                <a:solidFill>
                  <a:srgbClr val="0033CC"/>
                </a:solidFill>
              </a:rPr>
              <a:t>Axilla</a:t>
            </a:r>
            <a:r>
              <a:rPr lang="en-US" sz="2400" b="1" u="sng" dirty="0" smtClean="0">
                <a:solidFill>
                  <a:srgbClr val="0033CC"/>
                </a:solidFill>
              </a:rPr>
              <a:t>:</a:t>
            </a:r>
            <a:endParaRPr lang="en-US" sz="2400" u="sng" dirty="0" smtClean="0">
              <a:solidFill>
                <a:srgbClr val="0033CC"/>
              </a:solidFill>
            </a:endParaRPr>
          </a:p>
          <a:p>
            <a:r>
              <a:rPr lang="en-US" sz="2000" dirty="0" smtClean="0"/>
              <a:t>The nerve can be injured by a drunkard falling asleep with one arm over the back of a chair, also by fractures and dislocations of the proximal end of the humerus. </a:t>
            </a:r>
          </a:p>
          <a:p>
            <a:r>
              <a:rPr lang="en-US" sz="2000" b="1" dirty="0" smtClean="0"/>
              <a:t>The triceps, the </a:t>
            </a:r>
            <a:r>
              <a:rPr lang="en-US" sz="2000" b="1" dirty="0" err="1" smtClean="0"/>
              <a:t>anconeus</a:t>
            </a:r>
            <a:r>
              <a:rPr lang="en-US" sz="2000" b="1" dirty="0" smtClean="0"/>
              <a:t>, and the long extensors of the wrist are paralyzed</a:t>
            </a:r>
            <a:r>
              <a:rPr lang="en-US" sz="2000" dirty="0" smtClean="0"/>
              <a:t>. </a:t>
            </a:r>
          </a:p>
          <a:p>
            <a:r>
              <a:rPr lang="en-US" sz="2000" dirty="0" smtClean="0"/>
              <a:t>The patient is unable to extend the elbow &amp; the wrist joints, and the</a:t>
            </a:r>
            <a:endParaRPr lang="en-US" sz="2000" b="1" dirty="0" smtClean="0">
              <a:solidFill>
                <a:srgbClr val="FF0000"/>
              </a:solidFill>
            </a:endParaRPr>
          </a:p>
          <a:p>
            <a:r>
              <a:rPr lang="en-US" sz="2000" dirty="0" smtClean="0"/>
              <a:t>fingers  (</a:t>
            </a:r>
            <a:r>
              <a:rPr lang="en-US" sz="2400" b="1" u="sng" dirty="0" smtClean="0">
                <a:solidFill>
                  <a:srgbClr val="FF0000"/>
                </a:solidFill>
              </a:rPr>
              <a:t>Wrist Drop)</a:t>
            </a:r>
          </a:p>
          <a:p>
            <a:r>
              <a:rPr lang="en-US" sz="2400" b="1" i="1" u="sng" dirty="0" smtClean="0">
                <a:solidFill>
                  <a:srgbClr val="0033CC"/>
                </a:solidFill>
              </a:rPr>
              <a:t>In the Spiral Groove:</a:t>
            </a:r>
            <a:endParaRPr lang="en-US" sz="2400" u="sng" dirty="0" smtClean="0">
              <a:solidFill>
                <a:srgbClr val="0033CC"/>
              </a:solidFill>
            </a:endParaRPr>
          </a:p>
          <a:p>
            <a:r>
              <a:rPr lang="en-US" sz="2000" dirty="0" smtClean="0"/>
              <a:t>Injury or fracture of the spiral groove of the </a:t>
            </a:r>
            <a:r>
              <a:rPr lang="en-US" sz="2000" dirty="0" err="1" smtClean="0"/>
              <a:t>humerus</a:t>
            </a:r>
            <a:r>
              <a:rPr lang="en-US" sz="2000" dirty="0" smtClean="0"/>
              <a:t>, the patient is unable to extend the wrist and the fingers </a:t>
            </a:r>
            <a:r>
              <a:rPr lang="en-US" sz="2400" b="1" dirty="0" smtClean="0">
                <a:solidFill>
                  <a:srgbClr val="FF0000"/>
                </a:solidFill>
              </a:rPr>
              <a:t> </a:t>
            </a:r>
            <a:r>
              <a:rPr lang="en-US" sz="2400" b="1" u="sng" dirty="0" smtClean="0">
                <a:solidFill>
                  <a:srgbClr val="FF0000"/>
                </a:solidFill>
              </a:rPr>
              <a:t>(Wrist Drop).</a:t>
            </a:r>
            <a:endParaRPr lang="en-US" sz="2000" b="1" u="sng" dirty="0" smtClean="0">
              <a:solidFill>
                <a:srgbClr val="FF0000"/>
              </a:solidFill>
            </a:endParaRPr>
          </a:p>
        </p:txBody>
      </p:sp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815976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l"/>
            <a:r>
              <a:rPr lang="en-US" sz="4000" b="1" dirty="0" smtClean="0">
                <a:solidFill>
                  <a:srgbClr val="0033CC"/>
                </a:solidFill>
              </a:rPr>
              <a:t>Injuries to the Radial Nerve</a:t>
            </a:r>
            <a:endParaRPr lang="en-US" sz="4000" b="1" i="1" dirty="0"/>
          </a:p>
        </p:txBody>
      </p:sp>
      <p:pic>
        <p:nvPicPr>
          <p:cNvPr id="5" name="Picture 7" descr="3241511A"/>
          <p:cNvPicPr>
            <a:picLocks noChangeAspect="1" noChangeArrowheads="1"/>
          </p:cNvPicPr>
          <p:nvPr/>
        </p:nvPicPr>
        <p:blipFill>
          <a:blip r:embed="rId2" cstate="print"/>
          <a:srcRect l="14615" b="2495"/>
          <a:stretch>
            <a:fillRect/>
          </a:stretch>
        </p:blipFill>
        <p:spPr>
          <a:xfrm>
            <a:off x="5486400" y="1371600"/>
            <a:ext cx="3352800" cy="4495800"/>
          </a:xfrm>
          <a:prstGeom prst="rect">
            <a:avLst/>
          </a:prstGeom>
          <a:noFill/>
          <a:ln w="12700">
            <a:solidFill>
              <a:srgbClr val="0033CC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17638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en-US" sz="3600" b="1" i="1" dirty="0" smtClean="0">
                <a:solidFill>
                  <a:schemeClr val="bg1"/>
                </a:solidFill>
              </a:rPr>
              <a:t>Injuries to the Deep Branch of the Radial Nerve</a:t>
            </a:r>
            <a:r>
              <a:rPr lang="en-US" sz="3600" dirty="0" smtClean="0">
                <a:solidFill>
                  <a:srgbClr val="0033CC"/>
                </a:solidFill>
              </a:rPr>
              <a:t/>
            </a:r>
            <a:br>
              <a:rPr lang="en-US" sz="3600" dirty="0" smtClean="0">
                <a:solidFill>
                  <a:srgbClr val="0033CC"/>
                </a:solidFill>
              </a:rPr>
            </a:br>
            <a:endParaRPr lang="en-US" sz="36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14800" y="1600200"/>
            <a:ext cx="4572000" cy="4525963"/>
          </a:xfrm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70000" lnSpcReduction="20000"/>
          </a:bodyPr>
          <a:lstStyle/>
          <a:p>
            <a:r>
              <a:rPr lang="en-US" dirty="0" smtClean="0"/>
              <a:t>The deep branch of the radial nerve is </a:t>
            </a:r>
            <a:r>
              <a:rPr lang="en-US" b="1" i="1" dirty="0" smtClean="0"/>
              <a:t> PURELY Motor </a:t>
            </a:r>
            <a:r>
              <a:rPr lang="en-US" dirty="0" smtClean="0"/>
              <a:t>(It supplies the extensor muscles in the posterior compartment of the forearm). </a:t>
            </a:r>
          </a:p>
          <a:p>
            <a:r>
              <a:rPr lang="en-US" dirty="0" smtClean="0"/>
              <a:t>It can be damaged in fractures of the proximal end of the radius or during dislocation of the radial head. </a:t>
            </a:r>
          </a:p>
          <a:p>
            <a:r>
              <a:rPr lang="en-US" b="1" dirty="0" smtClean="0">
                <a:solidFill>
                  <a:srgbClr val="0033CC"/>
                </a:solidFill>
              </a:rPr>
              <a:t>The nerve that supply the </a:t>
            </a:r>
            <a:r>
              <a:rPr lang="en-US" b="1" dirty="0" err="1" smtClean="0">
                <a:solidFill>
                  <a:srgbClr val="0033CC"/>
                </a:solidFill>
              </a:rPr>
              <a:t>supinator</a:t>
            </a:r>
            <a:r>
              <a:rPr lang="en-US" b="1" dirty="0" smtClean="0">
                <a:solidFill>
                  <a:srgbClr val="0033CC"/>
                </a:solidFill>
              </a:rPr>
              <a:t> and the extensor </a:t>
            </a:r>
            <a:r>
              <a:rPr lang="en-US" b="1" dirty="0" err="1" smtClean="0">
                <a:solidFill>
                  <a:srgbClr val="0033CC"/>
                </a:solidFill>
              </a:rPr>
              <a:t>carpi</a:t>
            </a:r>
            <a:r>
              <a:rPr lang="en-US" b="1" dirty="0" smtClean="0">
                <a:solidFill>
                  <a:srgbClr val="0033CC"/>
                </a:solidFill>
              </a:rPr>
              <a:t> </a:t>
            </a:r>
            <a:r>
              <a:rPr lang="en-US" b="1" dirty="0" err="1" smtClean="0">
                <a:solidFill>
                  <a:srgbClr val="0033CC"/>
                </a:solidFill>
              </a:rPr>
              <a:t>radialis</a:t>
            </a:r>
            <a:r>
              <a:rPr lang="en-US" b="1" dirty="0" smtClean="0">
                <a:solidFill>
                  <a:srgbClr val="0033CC"/>
                </a:solidFill>
              </a:rPr>
              <a:t> </a:t>
            </a:r>
            <a:r>
              <a:rPr lang="en-US" b="1" dirty="0" err="1" smtClean="0">
                <a:solidFill>
                  <a:srgbClr val="0033CC"/>
                </a:solidFill>
              </a:rPr>
              <a:t>longus</a:t>
            </a:r>
            <a:r>
              <a:rPr lang="en-US" b="1" dirty="0" smtClean="0">
                <a:solidFill>
                  <a:srgbClr val="0033CC"/>
                </a:solidFill>
              </a:rPr>
              <a:t> will be undamaged,</a:t>
            </a:r>
            <a:r>
              <a:rPr lang="en-US" dirty="0" smtClean="0">
                <a:solidFill>
                  <a:srgbClr val="0033CC"/>
                </a:solidFill>
              </a:rPr>
              <a:t> </a:t>
            </a:r>
            <a:r>
              <a:rPr lang="en-US" dirty="0" smtClean="0"/>
              <a:t>and because the latter muscle is powerful, it will keep the wrist joint extended, </a:t>
            </a:r>
          </a:p>
          <a:p>
            <a:r>
              <a:rPr lang="en-US" sz="4000" dirty="0" smtClean="0">
                <a:solidFill>
                  <a:srgbClr val="C00000"/>
                </a:solidFill>
              </a:rPr>
              <a:t>(</a:t>
            </a:r>
            <a:r>
              <a:rPr lang="en-US" sz="4000" b="1" u="sng" dirty="0" smtClean="0">
                <a:solidFill>
                  <a:srgbClr val="C00000"/>
                </a:solidFill>
              </a:rPr>
              <a:t>No</a:t>
            </a:r>
            <a:r>
              <a:rPr lang="en-US" sz="4000" u="sng" dirty="0" smtClean="0">
                <a:solidFill>
                  <a:srgbClr val="C00000"/>
                </a:solidFill>
              </a:rPr>
              <a:t> </a:t>
            </a:r>
            <a:r>
              <a:rPr lang="en-US" sz="4000" b="1" u="sng" dirty="0" smtClean="0">
                <a:solidFill>
                  <a:srgbClr val="C00000"/>
                </a:solidFill>
              </a:rPr>
              <a:t>wrist Drop)</a:t>
            </a:r>
            <a:r>
              <a:rPr lang="en-US" sz="4000" u="sng" dirty="0" smtClean="0">
                <a:solidFill>
                  <a:srgbClr val="C00000"/>
                </a:solidFill>
              </a:rPr>
              <a:t> </a:t>
            </a:r>
          </a:p>
          <a:p>
            <a:r>
              <a:rPr lang="en-US" sz="4000" b="1" dirty="0" smtClean="0"/>
              <a:t>No sensory loss</a:t>
            </a:r>
          </a:p>
        </p:txBody>
      </p:sp>
      <p:pic>
        <p:nvPicPr>
          <p:cNvPr id="2051" name="Picture 3" descr="C:\Documents and Settings\Jamila\My Documents\My Pictures\Picture1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600200"/>
            <a:ext cx="3048000" cy="49053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85800" y="1066800"/>
            <a:ext cx="7772400" cy="156966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2400" dirty="0" smtClean="0"/>
              <a:t>Superficial radial nerve, is </a:t>
            </a:r>
            <a:r>
              <a:rPr lang="en-US" sz="2400" b="1" dirty="0" smtClean="0"/>
              <a:t>Sensory nerve </a:t>
            </a:r>
          </a:p>
          <a:p>
            <a:r>
              <a:rPr lang="en-US" sz="2400" dirty="0" smtClean="0"/>
              <a:t>Injury like a stab wound, results in a variable small area of anesthesia over the </a:t>
            </a:r>
            <a:r>
              <a:rPr lang="en-US" sz="2400" b="1" dirty="0" smtClean="0"/>
              <a:t>dorsum of the hand and lateral three and half fingers up to the base of their proximal phalanges. </a:t>
            </a:r>
            <a:endParaRPr lang="en-US" sz="2400" b="1" dirty="0"/>
          </a:p>
        </p:txBody>
      </p:sp>
      <p:sp>
        <p:nvSpPr>
          <p:cNvPr id="3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815976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l"/>
            <a:r>
              <a:rPr lang="en-US" sz="3600" b="1" i="1" dirty="0" smtClean="0">
                <a:solidFill>
                  <a:schemeClr val="bg1"/>
                </a:solidFill>
              </a:rPr>
              <a:t>Injuries to the Superficial Branch of the Radial Nerve</a:t>
            </a:r>
            <a:endParaRPr lang="en-US" sz="3600" b="1" i="1" dirty="0">
              <a:solidFill>
                <a:schemeClr val="bg1"/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7400" y="2819400"/>
            <a:ext cx="5334000" cy="3276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5400" y="1219200"/>
            <a:ext cx="3581400" cy="4906963"/>
          </a:xfrm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r>
              <a:rPr lang="en-US" b="1" i="1" u="sng" dirty="0" smtClean="0">
                <a:solidFill>
                  <a:srgbClr val="C00000"/>
                </a:solidFill>
              </a:rPr>
              <a:t>Origin:</a:t>
            </a:r>
          </a:p>
          <a:p>
            <a:r>
              <a:rPr lang="en-US" sz="2400" dirty="0" smtClean="0"/>
              <a:t>Medial cord of BP.</a:t>
            </a:r>
          </a:p>
          <a:p>
            <a:r>
              <a:rPr lang="en-US" b="1" i="1" u="sng" dirty="0" smtClean="0">
                <a:solidFill>
                  <a:srgbClr val="C00000"/>
                </a:solidFill>
              </a:rPr>
              <a:t>Course:</a:t>
            </a:r>
          </a:p>
          <a:p>
            <a:r>
              <a:rPr lang="en-US" sz="2400" dirty="0" smtClean="0"/>
              <a:t>Descends along the </a:t>
            </a:r>
            <a:r>
              <a:rPr lang="en-US" sz="2400" b="1" i="1" dirty="0" smtClean="0"/>
              <a:t>medial side of the following arteries:</a:t>
            </a:r>
          </a:p>
          <a:p>
            <a:r>
              <a:rPr lang="en-US" sz="2400" b="1" i="1" dirty="0" err="1" smtClean="0">
                <a:solidFill>
                  <a:srgbClr val="FF0000"/>
                </a:solidFill>
              </a:rPr>
              <a:t>Axillary</a:t>
            </a:r>
            <a:r>
              <a:rPr lang="en-US" sz="2400" b="1" i="1" dirty="0" smtClean="0">
                <a:solidFill>
                  <a:srgbClr val="FF0000"/>
                </a:solidFill>
              </a:rPr>
              <a:t>,</a:t>
            </a:r>
          </a:p>
          <a:p>
            <a:r>
              <a:rPr lang="en-US" sz="2400" b="1" i="1" dirty="0" smtClean="0">
                <a:solidFill>
                  <a:srgbClr val="FF0000"/>
                </a:solidFill>
              </a:rPr>
              <a:t>Brachial</a:t>
            </a:r>
            <a:r>
              <a:rPr lang="en-US" sz="2400" b="1" i="1" dirty="0" smtClean="0"/>
              <a:t>.</a:t>
            </a:r>
          </a:p>
          <a:p>
            <a:r>
              <a:rPr lang="en-US" sz="2400" b="1" i="1" dirty="0" smtClean="0"/>
              <a:t>Pierces the </a:t>
            </a:r>
            <a:r>
              <a:rPr lang="en-US" sz="2400" b="1" i="1" dirty="0" smtClean="0">
                <a:solidFill>
                  <a:srgbClr val="0033CC"/>
                </a:solidFill>
              </a:rPr>
              <a:t>Medial </a:t>
            </a:r>
            <a:r>
              <a:rPr lang="en-US" sz="2400" b="1" i="1" dirty="0" err="1" smtClean="0">
                <a:solidFill>
                  <a:srgbClr val="0033CC"/>
                </a:solidFill>
              </a:rPr>
              <a:t>Intermuscular</a:t>
            </a:r>
            <a:r>
              <a:rPr lang="en-US" sz="2400" b="1" i="1" dirty="0" smtClean="0">
                <a:solidFill>
                  <a:srgbClr val="0033CC"/>
                </a:solidFill>
              </a:rPr>
              <a:t> Septum</a:t>
            </a:r>
            <a:r>
              <a:rPr lang="en-US" dirty="0" smtClean="0">
                <a:solidFill>
                  <a:srgbClr val="0033CC"/>
                </a:solidFill>
              </a:rPr>
              <a:t>.</a:t>
            </a:r>
          </a:p>
          <a:p>
            <a:r>
              <a:rPr lang="en-US" sz="2400" b="1" i="1" dirty="0" smtClean="0"/>
              <a:t>Passes </a:t>
            </a:r>
            <a:r>
              <a:rPr lang="en-US" sz="2400" b="1" i="1" u="sng" dirty="0" smtClean="0"/>
              <a:t>Behind</a:t>
            </a:r>
            <a:r>
              <a:rPr lang="en-US" sz="2400" b="1" i="1" dirty="0" smtClean="0"/>
              <a:t> the </a:t>
            </a:r>
            <a:r>
              <a:rPr lang="en-US" sz="2400" b="1" i="1" dirty="0" smtClean="0">
                <a:solidFill>
                  <a:srgbClr val="0033CC"/>
                </a:solidFill>
              </a:rPr>
              <a:t>Medial </a:t>
            </a:r>
            <a:r>
              <a:rPr lang="en-US" sz="2400" b="1" i="1" dirty="0" err="1" smtClean="0">
                <a:solidFill>
                  <a:srgbClr val="0033CC"/>
                </a:solidFill>
              </a:rPr>
              <a:t>Epicondyle</a:t>
            </a:r>
            <a:r>
              <a:rPr lang="en-US" sz="2400" b="1" i="1" dirty="0" smtClean="0">
                <a:solidFill>
                  <a:srgbClr val="0033CC"/>
                </a:solidFill>
              </a:rPr>
              <a:t> </a:t>
            </a:r>
            <a:r>
              <a:rPr lang="en-US" sz="2400" b="1" i="1" dirty="0" smtClean="0"/>
              <a:t>of the </a:t>
            </a:r>
            <a:r>
              <a:rPr lang="en-US" sz="2400" b="1" i="1" dirty="0" err="1" smtClean="0"/>
              <a:t>humerus</a:t>
            </a:r>
            <a:r>
              <a:rPr lang="en-US" sz="2400" dirty="0" smtClean="0"/>
              <a:t>.</a:t>
            </a:r>
          </a:p>
        </p:txBody>
      </p:sp>
      <p:pic>
        <p:nvPicPr>
          <p:cNvPr id="5" name="Picture 2" descr="C:\Documents and Settings\User\My Documents\Student Gray\7. Upper limb\F66122-007-f067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lum bright="-18000" contrast="41000"/>
          </a:blip>
          <a:srcRect b="5499"/>
          <a:stretch>
            <a:fillRect/>
          </a:stretch>
        </p:blipFill>
        <p:spPr bwMode="auto">
          <a:xfrm>
            <a:off x="152400" y="1066800"/>
            <a:ext cx="4572000" cy="5530552"/>
          </a:xfrm>
          <a:prstGeom prst="rect">
            <a:avLst/>
          </a:prstGeom>
          <a:solidFill>
            <a:srgbClr val="0070C0"/>
          </a:solidFill>
          <a:ln w="19050">
            <a:solidFill>
              <a:schemeClr val="tx1"/>
            </a:solidFill>
          </a:ln>
        </p:spPr>
      </p:pic>
      <p:sp>
        <p:nvSpPr>
          <p:cNvPr id="15" name="Title 1"/>
          <p:cNvSpPr txBox="1">
            <a:spLocks/>
          </p:cNvSpPr>
          <p:nvPr/>
        </p:nvSpPr>
        <p:spPr>
          <a:xfrm>
            <a:off x="0" y="0"/>
            <a:ext cx="9144000" cy="815976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Ulnar Nerve</a:t>
            </a:r>
            <a:endParaRPr kumimoji="0" lang="en-US" sz="4000" b="1" i="1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1447800"/>
            <a:ext cx="3008313" cy="344170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en-US" sz="2400" b="1" i="1" dirty="0" smtClean="0"/>
              <a:t>Enters the anterior compartment through the flex </a:t>
            </a:r>
            <a:r>
              <a:rPr lang="en-US" sz="2400" b="1" i="1" dirty="0" err="1" smtClean="0"/>
              <a:t>carpi</a:t>
            </a:r>
            <a:r>
              <a:rPr lang="en-US" sz="2400" b="1" i="1" dirty="0" smtClean="0"/>
              <a:t> </a:t>
            </a:r>
            <a:r>
              <a:rPr lang="en-US" sz="2400" b="1" i="1" dirty="0" err="1" smtClean="0"/>
              <a:t>ulnaris</a:t>
            </a:r>
            <a:r>
              <a:rPr lang="en-US" sz="2400" b="1" i="1" dirty="0" smtClean="0"/>
              <a:t>.</a:t>
            </a:r>
          </a:p>
          <a:p>
            <a:r>
              <a:rPr lang="en-US" sz="2400" b="1" i="1" u="sng" dirty="0" smtClean="0">
                <a:solidFill>
                  <a:srgbClr val="0066FF"/>
                </a:solidFill>
              </a:rPr>
              <a:t>Descends:</a:t>
            </a:r>
          </a:p>
          <a:p>
            <a:r>
              <a:rPr lang="en-US" sz="2400" b="1" i="1" dirty="0" smtClean="0"/>
              <a:t>Behind the </a:t>
            </a:r>
            <a:r>
              <a:rPr lang="en-US" sz="2400" b="1" i="1" dirty="0" smtClean="0">
                <a:solidFill>
                  <a:srgbClr val="339933"/>
                </a:solidFill>
              </a:rPr>
              <a:t>Flexor Carpi </a:t>
            </a:r>
            <a:r>
              <a:rPr lang="en-US" sz="2400" b="1" i="1" dirty="0" err="1" smtClean="0">
                <a:solidFill>
                  <a:srgbClr val="339933"/>
                </a:solidFill>
              </a:rPr>
              <a:t>Ulnaris</a:t>
            </a:r>
            <a:r>
              <a:rPr lang="en-US" sz="2400" b="1" i="1" dirty="0" smtClean="0">
                <a:solidFill>
                  <a:srgbClr val="339933"/>
                </a:solidFill>
              </a:rPr>
              <a:t>.</a:t>
            </a:r>
          </a:p>
          <a:p>
            <a:r>
              <a:rPr lang="en-US" sz="2400" b="1" i="1" dirty="0" smtClean="0"/>
              <a:t>Medial to </a:t>
            </a:r>
            <a:r>
              <a:rPr lang="en-US" sz="2400" b="1" i="1" dirty="0" err="1" smtClean="0">
                <a:solidFill>
                  <a:srgbClr val="FF0000"/>
                </a:solidFill>
              </a:rPr>
              <a:t>Ulnar</a:t>
            </a:r>
            <a:r>
              <a:rPr lang="en-US" sz="2400" b="1" i="1" dirty="0" smtClean="0">
                <a:solidFill>
                  <a:srgbClr val="FF0000"/>
                </a:solidFill>
              </a:rPr>
              <a:t> Artery.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0" y="0"/>
            <a:ext cx="9144000" cy="76200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lvl="0">
              <a:spcBef>
                <a:spcPct val="0"/>
              </a:spcBef>
            </a:pPr>
            <a:r>
              <a:rPr lang="en-US" sz="4000" b="1" dirty="0" smtClean="0">
                <a:solidFill>
                  <a:schemeClr val="bg1"/>
                </a:solidFill>
              </a:rPr>
              <a:t>Course In the Forearm</a:t>
            </a:r>
            <a:endParaRPr kumimoji="0" lang="en-US" sz="4000" b="1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050" name="Picture 2" descr="C:\Documents and Settings\Jamila\My Documents\Student Gray\7. Upper limb\F66122-007-f085.jpg"/>
          <p:cNvPicPr>
            <a:picLocks noChangeAspect="1" noChangeArrowheads="1"/>
          </p:cNvPicPr>
          <p:nvPr/>
        </p:nvPicPr>
        <p:blipFill>
          <a:blip r:embed="rId2" cstate="print"/>
          <a:srcRect l="10909" r="12727" b="3471"/>
          <a:stretch>
            <a:fillRect/>
          </a:stretch>
        </p:blipFill>
        <p:spPr bwMode="auto">
          <a:xfrm>
            <a:off x="4267200" y="838200"/>
            <a:ext cx="3733800" cy="57912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914400"/>
            <a:ext cx="3008313" cy="596900"/>
          </a:xfrm>
        </p:spPr>
        <p:txBody>
          <a:bodyPr>
            <a:normAutofit fontScale="90000"/>
          </a:bodyPr>
          <a:lstStyle/>
          <a:p>
            <a:pPr lvl="0"/>
            <a:r>
              <a:rPr lang="en-US" sz="36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/>
            </a:r>
            <a:br>
              <a:rPr lang="en-US" sz="36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</a:br>
            <a:endParaRPr lang="en-US" sz="36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914400"/>
            <a:ext cx="3276600" cy="556260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sz="2400" b="1" i="1" u="sng" dirty="0" smtClean="0"/>
              <a:t>Passes:</a:t>
            </a:r>
          </a:p>
          <a:p>
            <a:r>
              <a:rPr lang="en-US" sz="2400" b="1" i="1" dirty="0" smtClean="0">
                <a:solidFill>
                  <a:srgbClr val="C00000"/>
                </a:solidFill>
              </a:rPr>
              <a:t>Anterior</a:t>
            </a:r>
            <a:r>
              <a:rPr lang="en-US" sz="2400" b="1" i="1" dirty="0" smtClean="0"/>
              <a:t> to Flexor </a:t>
            </a:r>
            <a:r>
              <a:rPr lang="en-US" sz="2400" b="1" i="1" dirty="0" err="1" smtClean="0"/>
              <a:t>Retinaculum</a:t>
            </a:r>
            <a:r>
              <a:rPr lang="en-US" sz="2400" b="1" i="1" dirty="0" smtClean="0"/>
              <a:t>.</a:t>
            </a:r>
          </a:p>
          <a:p>
            <a:r>
              <a:rPr lang="en-US" sz="2400" b="1" i="1" dirty="0" smtClean="0">
                <a:solidFill>
                  <a:srgbClr val="0066FF"/>
                </a:solidFill>
              </a:rPr>
              <a:t>Lateral </a:t>
            </a:r>
            <a:r>
              <a:rPr lang="en-US" sz="2400" b="1" i="1" dirty="0" smtClean="0"/>
              <a:t>to </a:t>
            </a:r>
            <a:r>
              <a:rPr lang="en-US" sz="2400" b="1" i="1" dirty="0" err="1" smtClean="0"/>
              <a:t>Pisiform</a:t>
            </a:r>
            <a:r>
              <a:rPr lang="en-US" sz="2400" b="1" i="1" dirty="0" smtClean="0"/>
              <a:t> bone.</a:t>
            </a:r>
          </a:p>
          <a:p>
            <a:r>
              <a:rPr lang="en-US" sz="2400" b="1" i="1" dirty="0" smtClean="0">
                <a:solidFill>
                  <a:srgbClr val="00B050"/>
                </a:solidFill>
              </a:rPr>
              <a:t>Medial</a:t>
            </a:r>
            <a:r>
              <a:rPr lang="en-US" sz="2400" b="1" i="1" dirty="0" smtClean="0"/>
              <a:t> to </a:t>
            </a:r>
            <a:r>
              <a:rPr lang="en-US" sz="2400" b="1" i="1" dirty="0" err="1" smtClean="0"/>
              <a:t>Ulnar</a:t>
            </a:r>
            <a:r>
              <a:rPr lang="en-US" sz="2400" b="1" i="1" dirty="0" smtClean="0"/>
              <a:t> artery.</a:t>
            </a:r>
          </a:p>
          <a:p>
            <a:r>
              <a:rPr lang="en-US" sz="2400" b="1" i="1" u="sng" dirty="0" smtClean="0">
                <a:solidFill>
                  <a:srgbClr val="FF0000"/>
                </a:solidFill>
              </a:rPr>
              <a:t>Divides into </a:t>
            </a:r>
            <a:r>
              <a:rPr lang="en-US" sz="2400" b="1" i="1" u="sng" dirty="0" smtClean="0"/>
              <a:t>:</a:t>
            </a:r>
          </a:p>
          <a:p>
            <a:r>
              <a:rPr lang="en-US" sz="2400" b="1" i="1" dirty="0" smtClean="0"/>
              <a:t>Superficial &amp; Deep branches.</a:t>
            </a:r>
          </a:p>
          <a:p>
            <a:endParaRPr lang="en-US" sz="2400" dirty="0"/>
          </a:p>
        </p:txBody>
      </p:sp>
      <p:pic>
        <p:nvPicPr>
          <p:cNvPr id="5" name="Picture 2" descr="E:\hand-wrist\scan000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lum/>
          </a:blip>
          <a:srcRect l="3323" t="2569"/>
          <a:stretch>
            <a:fillRect/>
          </a:stretch>
        </p:blipFill>
        <p:spPr bwMode="auto">
          <a:xfrm>
            <a:off x="3779912" y="1066800"/>
            <a:ext cx="4824536" cy="5314528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</p:pic>
      <p:sp>
        <p:nvSpPr>
          <p:cNvPr id="12" name="Title 1"/>
          <p:cNvSpPr txBox="1">
            <a:spLocks/>
          </p:cNvSpPr>
          <p:nvPr/>
        </p:nvSpPr>
        <p:spPr>
          <a:xfrm>
            <a:off x="0" y="0"/>
            <a:ext cx="9144000" cy="815976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lvl="0">
              <a:spcBef>
                <a:spcPct val="0"/>
              </a:spcBef>
            </a:pPr>
            <a:r>
              <a:rPr lang="en-US" sz="4000" b="1" dirty="0" smtClean="0">
                <a:solidFill>
                  <a:schemeClr val="bg1"/>
                </a:solidFill>
              </a:rPr>
              <a:t> course At the Wrist</a:t>
            </a:r>
            <a:endParaRPr kumimoji="0" lang="en-US" sz="4000" b="1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400" y="2514599"/>
            <a:ext cx="2932113" cy="4038601"/>
          </a:xfrm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 marL="342900" lvl="0" indent="-342900"/>
            <a:r>
              <a:rPr lang="en-US" sz="2800" b="1" u="sng" dirty="0" smtClean="0">
                <a:solidFill>
                  <a:srgbClr val="0033CC"/>
                </a:solidFill>
              </a:rPr>
              <a:t>In the Forearm:</a:t>
            </a:r>
          </a:p>
          <a:p>
            <a:pPr marL="342900" indent="-342900"/>
            <a:r>
              <a:rPr lang="en-US" sz="2800" b="1" i="1" dirty="0" smtClean="0">
                <a:solidFill>
                  <a:srgbClr val="C00000"/>
                </a:solidFill>
              </a:rPr>
              <a:t>a. Muscular TO :</a:t>
            </a:r>
          </a:p>
          <a:p>
            <a:pPr marL="342900" indent="-342900"/>
            <a:r>
              <a:rPr lang="en-US" sz="2800" b="1" i="1" dirty="0" smtClean="0"/>
              <a:t>(1 &amp; 1/2 muscles):</a:t>
            </a:r>
          </a:p>
          <a:p>
            <a:pPr marL="342900" indent="-342900"/>
            <a:r>
              <a:rPr lang="en-US" sz="2800" b="1" i="1" dirty="0" smtClean="0">
                <a:solidFill>
                  <a:srgbClr val="0033CC"/>
                </a:solidFill>
              </a:rPr>
              <a:t>Flexor Carpi </a:t>
            </a:r>
            <a:r>
              <a:rPr lang="en-US" sz="2800" b="1" i="1" dirty="0" err="1" smtClean="0">
                <a:solidFill>
                  <a:srgbClr val="0033CC"/>
                </a:solidFill>
              </a:rPr>
              <a:t>Ulnaris</a:t>
            </a:r>
            <a:r>
              <a:rPr lang="en-US" sz="2800" b="1" i="1" dirty="0" smtClean="0">
                <a:solidFill>
                  <a:srgbClr val="0033CC"/>
                </a:solidFill>
              </a:rPr>
              <a:t>.</a:t>
            </a:r>
          </a:p>
          <a:p>
            <a:pPr marL="342900" indent="-342900"/>
            <a:r>
              <a:rPr lang="en-US" sz="2800" b="1" i="1" dirty="0" smtClean="0"/>
              <a:t>Medial 1l2 of </a:t>
            </a:r>
            <a:r>
              <a:rPr lang="en-US" sz="2800" b="1" i="1" dirty="0" smtClean="0">
                <a:solidFill>
                  <a:srgbClr val="0033CC"/>
                </a:solidFill>
              </a:rPr>
              <a:t>Flexor </a:t>
            </a:r>
            <a:r>
              <a:rPr lang="en-US" sz="2800" b="1" i="1" dirty="0" err="1" smtClean="0">
                <a:solidFill>
                  <a:srgbClr val="0033CC"/>
                </a:solidFill>
              </a:rPr>
              <a:t>Digitorum</a:t>
            </a:r>
            <a:r>
              <a:rPr lang="en-US" sz="2800" b="1" i="1" dirty="0" smtClean="0">
                <a:solidFill>
                  <a:srgbClr val="0033CC"/>
                </a:solidFill>
              </a:rPr>
              <a:t> </a:t>
            </a:r>
            <a:r>
              <a:rPr lang="en-US" sz="2800" b="1" i="1" dirty="0" err="1" smtClean="0">
                <a:solidFill>
                  <a:srgbClr val="0033CC"/>
                </a:solidFill>
              </a:rPr>
              <a:t>Profundus</a:t>
            </a:r>
            <a:r>
              <a:rPr lang="en-US" sz="2800" b="1" i="1" dirty="0" smtClean="0">
                <a:solidFill>
                  <a:srgbClr val="0033CC"/>
                </a:solidFill>
              </a:rPr>
              <a:t>.</a:t>
            </a:r>
          </a:p>
          <a:p>
            <a:pPr marL="342900" indent="-342900"/>
            <a:r>
              <a:rPr lang="en-US" sz="2800" b="1" i="1" dirty="0" smtClean="0">
                <a:solidFill>
                  <a:srgbClr val="C00000"/>
                </a:solidFill>
              </a:rPr>
              <a:t>b. </a:t>
            </a:r>
            <a:r>
              <a:rPr lang="en-US" sz="2800" b="1" i="1" dirty="0" err="1" smtClean="0">
                <a:solidFill>
                  <a:srgbClr val="C00000"/>
                </a:solidFill>
              </a:rPr>
              <a:t>Articular</a:t>
            </a:r>
            <a:r>
              <a:rPr lang="en-US" sz="2800" b="1" i="1" smtClean="0">
                <a:solidFill>
                  <a:srgbClr val="C00000"/>
                </a:solidFill>
              </a:rPr>
              <a:t> TO:</a:t>
            </a:r>
            <a:endParaRPr lang="en-US" sz="2800" b="1" i="1" dirty="0" smtClean="0">
              <a:solidFill>
                <a:srgbClr val="0033CC"/>
              </a:solidFill>
            </a:endParaRPr>
          </a:p>
          <a:p>
            <a:pPr marL="342900" indent="-342900"/>
            <a:r>
              <a:rPr lang="en-US" sz="2800" b="1" i="1" dirty="0" smtClean="0"/>
              <a:t>Elbow joint.</a:t>
            </a:r>
            <a:endParaRPr lang="en-US" dirty="0" smtClean="0"/>
          </a:p>
          <a:p>
            <a:pPr marL="342900" indent="-342900">
              <a:buAutoNum type="alphaUcParenBoth"/>
            </a:pPr>
            <a:endParaRPr lang="en-US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0" y="0"/>
            <a:ext cx="9144000" cy="815976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lvl="0">
              <a:spcBef>
                <a:spcPct val="0"/>
              </a:spcBef>
            </a:pPr>
            <a:r>
              <a:rPr lang="en-US" sz="4000" b="1" dirty="0" smtClean="0">
                <a:solidFill>
                  <a:schemeClr val="bg1"/>
                </a:solidFill>
              </a:rPr>
              <a:t>Branches</a:t>
            </a:r>
            <a:endParaRPr kumimoji="0" lang="en-US" sz="4000" b="1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3074" name="Picture 2" descr="C:\Documents and Settings\Jamila\My Documents\Student Gray\7. Upper limb\F66122-007-f086.jpg"/>
          <p:cNvPicPr>
            <a:picLocks noChangeAspect="1" noChangeArrowheads="1"/>
          </p:cNvPicPr>
          <p:nvPr/>
        </p:nvPicPr>
        <p:blipFill>
          <a:blip r:embed="rId2" cstate="print"/>
          <a:srcRect l="13725" r="13726" b="2639"/>
          <a:stretch>
            <a:fillRect/>
          </a:stretch>
        </p:blipFill>
        <p:spPr bwMode="auto">
          <a:xfrm>
            <a:off x="4724400" y="914400"/>
            <a:ext cx="3429000" cy="578704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304800" y="990600"/>
            <a:ext cx="3657600" cy="830997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It has No branches in the arm</a:t>
            </a:r>
            <a:endParaRPr lang="en-US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en-US" b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At the end of the lecture, students should be able to:</a:t>
            </a:r>
          </a:p>
          <a:p>
            <a:r>
              <a:rPr lang="en-US" b="1" dirty="0" smtClean="0">
                <a:solidFill>
                  <a:srgbClr val="0070C0"/>
                </a:solidFill>
              </a:rPr>
              <a:t>Describe the anatomy of the radial &amp; </a:t>
            </a:r>
            <a:r>
              <a:rPr lang="en-US" b="1" dirty="0" err="1" smtClean="0">
                <a:solidFill>
                  <a:srgbClr val="0070C0"/>
                </a:solidFill>
              </a:rPr>
              <a:t>ulnar</a:t>
            </a:r>
            <a:r>
              <a:rPr lang="en-US" b="1" dirty="0" smtClean="0">
                <a:solidFill>
                  <a:srgbClr val="0070C0"/>
                </a:solidFill>
              </a:rPr>
              <a:t> nerves regarding: origin, course &amp; distribution.</a:t>
            </a:r>
          </a:p>
          <a:p>
            <a:r>
              <a:rPr lang="en-US" b="1" dirty="0" smtClean="0">
                <a:solidFill>
                  <a:srgbClr val="0070C0"/>
                </a:solidFill>
              </a:rPr>
              <a:t>List the branches of the nerves.</a:t>
            </a:r>
          </a:p>
          <a:p>
            <a:r>
              <a:rPr lang="en-US" b="1" dirty="0" smtClean="0">
                <a:solidFill>
                  <a:srgbClr val="0070C0"/>
                </a:solidFill>
              </a:rPr>
              <a:t>Describe the causes and manifestations of nerve injury.</a:t>
            </a:r>
          </a:p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0" y="762000"/>
            <a:ext cx="9144000" cy="707886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4000" b="1" dirty="0" smtClean="0"/>
              <a:t>Objectives</a:t>
            </a:r>
            <a:endParaRPr lang="en-US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066800"/>
            <a:ext cx="3008313" cy="4882481"/>
          </a:xfrm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sz="2400" b="1" i="1" u="sng" dirty="0" smtClean="0">
                <a:solidFill>
                  <a:srgbClr val="C00000"/>
                </a:solidFill>
              </a:rPr>
              <a:t>c. </a:t>
            </a:r>
            <a:r>
              <a:rPr lang="en-US" sz="2400" b="1" i="1" u="sng" dirty="0" err="1" smtClean="0">
                <a:solidFill>
                  <a:srgbClr val="C00000"/>
                </a:solidFill>
              </a:rPr>
              <a:t>Cutaneous</a:t>
            </a:r>
            <a:r>
              <a:rPr lang="en-US" sz="2400" b="1" i="1" u="sng" dirty="0" smtClean="0">
                <a:solidFill>
                  <a:srgbClr val="C00000"/>
                </a:solidFill>
              </a:rPr>
              <a:t>:</a:t>
            </a:r>
          </a:p>
          <a:p>
            <a:r>
              <a:rPr lang="en-US" sz="2400" b="1" i="1" dirty="0" smtClean="0"/>
              <a:t>1. </a:t>
            </a:r>
            <a:r>
              <a:rPr lang="en-US" sz="2400" b="1" i="1" dirty="0" smtClean="0">
                <a:solidFill>
                  <a:srgbClr val="0033CC"/>
                </a:solidFill>
              </a:rPr>
              <a:t>Dorsal (posterior) </a:t>
            </a:r>
            <a:r>
              <a:rPr lang="en-US" sz="2400" b="1" i="1" dirty="0" err="1" smtClean="0">
                <a:solidFill>
                  <a:srgbClr val="0033CC"/>
                </a:solidFill>
              </a:rPr>
              <a:t>cutaneous</a:t>
            </a:r>
            <a:r>
              <a:rPr lang="en-US" sz="2400" b="1" i="1" dirty="0" smtClean="0">
                <a:solidFill>
                  <a:srgbClr val="0033CC"/>
                </a:solidFill>
              </a:rPr>
              <a:t>:</a:t>
            </a:r>
          </a:p>
          <a:p>
            <a:r>
              <a:rPr lang="en-US" sz="2400" b="1" i="1" dirty="0" smtClean="0"/>
              <a:t>Supplies the skin over the back of Medial side of the hand &amp; Medial 1+1/2 fingers</a:t>
            </a:r>
          </a:p>
          <a:p>
            <a:r>
              <a:rPr lang="en-US" sz="2400" b="1" i="1" dirty="0" smtClean="0"/>
              <a:t>2. </a:t>
            </a:r>
            <a:r>
              <a:rPr lang="en-US" sz="2400" b="1" i="1" dirty="0" err="1" smtClean="0">
                <a:solidFill>
                  <a:srgbClr val="0033CC"/>
                </a:solidFill>
              </a:rPr>
              <a:t>Palmar</a:t>
            </a:r>
            <a:r>
              <a:rPr lang="en-US" sz="2400" b="1" i="1" dirty="0" smtClean="0">
                <a:solidFill>
                  <a:srgbClr val="0033CC"/>
                </a:solidFill>
              </a:rPr>
              <a:t> </a:t>
            </a:r>
            <a:r>
              <a:rPr lang="en-US" sz="2400" b="1" i="1" dirty="0" err="1" smtClean="0">
                <a:solidFill>
                  <a:srgbClr val="0033CC"/>
                </a:solidFill>
              </a:rPr>
              <a:t>cutaneous</a:t>
            </a:r>
            <a:r>
              <a:rPr lang="en-US" sz="2400" b="1" i="1" dirty="0" smtClean="0">
                <a:solidFill>
                  <a:srgbClr val="0033CC"/>
                </a:solidFill>
              </a:rPr>
              <a:t>:</a:t>
            </a:r>
          </a:p>
          <a:p>
            <a:r>
              <a:rPr lang="en-US" sz="2400" b="1" i="1" dirty="0" smtClean="0"/>
              <a:t>Supplies the skin over the Medial part of the palm.</a:t>
            </a:r>
          </a:p>
        </p:txBody>
      </p:sp>
      <p:pic>
        <p:nvPicPr>
          <p:cNvPr id="1026" name="Picture 2" descr="C:\Documents and Settings\User\My Documents\My Pictures\Picture24.jpg"/>
          <p:cNvPicPr>
            <a:picLocks noChangeAspect="1" noChangeArrowheads="1"/>
          </p:cNvPicPr>
          <p:nvPr/>
        </p:nvPicPr>
        <p:blipFill>
          <a:blip r:embed="rId3" cstate="print"/>
          <a:srcRect l="7391" b="53696"/>
          <a:stretch>
            <a:fillRect/>
          </a:stretch>
        </p:blipFill>
        <p:spPr bwMode="auto">
          <a:xfrm>
            <a:off x="5486400" y="3810000"/>
            <a:ext cx="2971800" cy="251460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</p:pic>
      <p:pic>
        <p:nvPicPr>
          <p:cNvPr id="8" name="Picture 2" descr="C:\Documents and Settings\User\My Documents\My Pictures\Picture24.jpg"/>
          <p:cNvPicPr>
            <a:picLocks noChangeAspect="1" noChangeArrowheads="1"/>
          </p:cNvPicPr>
          <p:nvPr/>
        </p:nvPicPr>
        <p:blipFill>
          <a:blip r:embed="rId3" cstate="print"/>
          <a:srcRect l="11086" t="53287" r="3923"/>
          <a:stretch>
            <a:fillRect/>
          </a:stretch>
        </p:blipFill>
        <p:spPr bwMode="auto">
          <a:xfrm>
            <a:off x="3886200" y="1143000"/>
            <a:ext cx="2819400" cy="259080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0" y="0"/>
            <a:ext cx="9144000" cy="815976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lvl="0">
              <a:spcBef>
                <a:spcPct val="0"/>
              </a:spcBef>
            </a:pPr>
            <a:r>
              <a:rPr lang="en-US" sz="4000" b="1" dirty="0" smtClean="0">
                <a:solidFill>
                  <a:schemeClr val="bg1"/>
                </a:solidFill>
              </a:rPr>
              <a:t>Branches</a:t>
            </a:r>
            <a:endParaRPr kumimoji="0" lang="en-US" sz="4000" b="1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1435100"/>
            <a:ext cx="2590801" cy="4946228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en-US" sz="2400" b="1" i="1" dirty="0" smtClean="0">
                <a:solidFill>
                  <a:srgbClr val="0033CC"/>
                </a:solidFill>
              </a:rPr>
              <a:t>1. Muscular:  </a:t>
            </a:r>
            <a:r>
              <a:rPr lang="en-US" sz="2400" b="1" i="1" dirty="0" smtClean="0"/>
              <a:t>Palmaris </a:t>
            </a:r>
            <a:r>
              <a:rPr lang="en-US" sz="2400" b="1" i="1" dirty="0" err="1" smtClean="0"/>
              <a:t>Brevis</a:t>
            </a:r>
            <a:r>
              <a:rPr lang="en-US" sz="2400" b="1" i="1" dirty="0" smtClean="0"/>
              <a:t>.</a:t>
            </a:r>
          </a:p>
          <a:p>
            <a:r>
              <a:rPr lang="en-US" sz="2400" b="1" i="1" dirty="0" smtClean="0">
                <a:solidFill>
                  <a:srgbClr val="0033CC"/>
                </a:solidFill>
              </a:rPr>
              <a:t>2. </a:t>
            </a:r>
            <a:r>
              <a:rPr lang="en-US" sz="2400" b="1" i="1" dirty="0" err="1" smtClean="0">
                <a:solidFill>
                  <a:srgbClr val="0033CC"/>
                </a:solidFill>
              </a:rPr>
              <a:t>Cutaneous</a:t>
            </a:r>
            <a:r>
              <a:rPr lang="en-US" sz="2400" b="1" i="1" dirty="0" smtClean="0">
                <a:solidFill>
                  <a:srgbClr val="0033CC"/>
                </a:solidFill>
              </a:rPr>
              <a:t>: </a:t>
            </a:r>
          </a:p>
          <a:p>
            <a:r>
              <a:rPr lang="en-US" sz="2400" b="1" i="1" dirty="0" smtClean="0"/>
              <a:t>Skin over the </a:t>
            </a:r>
            <a:r>
              <a:rPr lang="en-US" sz="2400" b="1" i="1" dirty="0" err="1" smtClean="0"/>
              <a:t>Palmar</a:t>
            </a:r>
            <a:r>
              <a:rPr lang="en-US" sz="2400" b="1" i="1" dirty="0" smtClean="0"/>
              <a:t> aspect of the medial 1+ ½ fingers  (including nail beds).</a:t>
            </a:r>
            <a:endParaRPr lang="en-US" sz="2400" b="1" i="1" dirty="0"/>
          </a:p>
        </p:txBody>
      </p:sp>
      <p:pic>
        <p:nvPicPr>
          <p:cNvPr id="5" name="Picture 2" descr="C:\Documents and Settings\User\My Documents\My Pictures\Picture2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7391" b="53696"/>
          <a:stretch>
            <a:fillRect/>
          </a:stretch>
        </p:blipFill>
        <p:spPr bwMode="auto">
          <a:xfrm>
            <a:off x="3200400" y="990600"/>
            <a:ext cx="3352800" cy="301125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</p:pic>
      <p:pic>
        <p:nvPicPr>
          <p:cNvPr id="6" name="Picture 2" descr="C:\Documents and Settings\User\My Documents\Student Gray\7. Upper limb\F66122-007-f095.jpg"/>
          <p:cNvPicPr>
            <a:picLocks noChangeAspect="1" noChangeArrowheads="1"/>
          </p:cNvPicPr>
          <p:nvPr/>
        </p:nvPicPr>
        <p:blipFill>
          <a:blip r:embed="rId3" cstate="print"/>
          <a:srcRect l="13479" r="15274" b="5478"/>
          <a:stretch>
            <a:fillRect/>
          </a:stretch>
        </p:blipFill>
        <p:spPr bwMode="auto">
          <a:xfrm>
            <a:off x="5257800" y="4038600"/>
            <a:ext cx="2133600" cy="237867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</p:pic>
      <p:sp>
        <p:nvSpPr>
          <p:cNvPr id="9" name="Title 1"/>
          <p:cNvSpPr txBox="1">
            <a:spLocks/>
          </p:cNvSpPr>
          <p:nvPr/>
        </p:nvSpPr>
        <p:spPr>
          <a:xfrm>
            <a:off x="0" y="0"/>
            <a:ext cx="9144000" cy="815976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lvl="0">
              <a:spcBef>
                <a:spcPct val="0"/>
              </a:spcBef>
            </a:pPr>
            <a:r>
              <a:rPr lang="en-US" sz="4000" b="1" dirty="0" smtClean="0">
                <a:solidFill>
                  <a:schemeClr val="bg1"/>
                </a:solidFill>
              </a:rPr>
              <a:t>Branches of Superficial Terminal Branch</a:t>
            </a:r>
            <a:endParaRPr kumimoji="0" lang="en-US" sz="4000" b="1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half" idx="2"/>
          </p:nvPr>
        </p:nvSpPr>
        <p:spPr>
          <a:xfrm>
            <a:off x="304800" y="914400"/>
            <a:ext cx="3178696" cy="542290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sz="2400" b="1" i="1" dirty="0" smtClean="0">
                <a:solidFill>
                  <a:srgbClr val="0033CC"/>
                </a:solidFill>
              </a:rPr>
              <a:t>(A)</a:t>
            </a:r>
            <a:r>
              <a:rPr lang="en-US" sz="2400" b="1" i="1" dirty="0" smtClean="0"/>
              <a:t> </a:t>
            </a:r>
            <a:r>
              <a:rPr lang="en-US" sz="2400" b="1" i="1" dirty="0" smtClean="0">
                <a:solidFill>
                  <a:srgbClr val="0033CC"/>
                </a:solidFill>
              </a:rPr>
              <a:t>Muscular branches :</a:t>
            </a:r>
          </a:p>
          <a:p>
            <a:pPr marL="457200" indent="-457200">
              <a:buAutoNum type="arabicPeriod"/>
            </a:pPr>
            <a:r>
              <a:rPr lang="en-US" sz="2400" b="1" i="1" dirty="0" err="1" smtClean="0"/>
              <a:t>Hypothenar</a:t>
            </a:r>
            <a:r>
              <a:rPr lang="en-US" sz="2400" b="1" i="1" dirty="0" smtClean="0"/>
              <a:t> Eminence.</a:t>
            </a:r>
          </a:p>
          <a:p>
            <a:pPr marL="457200" indent="-457200">
              <a:buAutoNum type="arabicPeriod"/>
            </a:pPr>
            <a:r>
              <a:rPr lang="en-US" sz="2400" b="1" i="1" dirty="0" smtClean="0"/>
              <a:t>All </a:t>
            </a:r>
            <a:r>
              <a:rPr lang="en-US" sz="2400" b="1" i="1" dirty="0" err="1" smtClean="0"/>
              <a:t>Interossei</a:t>
            </a:r>
            <a:r>
              <a:rPr lang="en-US" sz="2400" b="1" i="1" dirty="0" smtClean="0"/>
              <a:t> (</a:t>
            </a:r>
            <a:r>
              <a:rPr lang="en-US" sz="2400" b="1" i="1" dirty="0" err="1" smtClean="0"/>
              <a:t>Palmar</a:t>
            </a:r>
            <a:r>
              <a:rPr lang="en-US" sz="2400" b="1" i="1" dirty="0" smtClean="0"/>
              <a:t> &amp; Dorsal).</a:t>
            </a:r>
          </a:p>
          <a:p>
            <a:pPr marL="457200" indent="-457200">
              <a:buAutoNum type="arabicPeriod"/>
            </a:pPr>
            <a:r>
              <a:rPr lang="en-US" sz="2400" b="1" i="1" dirty="0" smtClean="0"/>
              <a:t>3</a:t>
            </a:r>
            <a:r>
              <a:rPr lang="en-US" sz="2400" b="1" i="1" baseline="30000" dirty="0" smtClean="0"/>
              <a:t>rd</a:t>
            </a:r>
            <a:r>
              <a:rPr lang="en-US" sz="2400" b="1" i="1" dirty="0" smtClean="0"/>
              <a:t> &amp; 4</a:t>
            </a:r>
            <a:r>
              <a:rPr lang="en-US" sz="2400" b="1" i="1" baseline="30000" dirty="0" smtClean="0"/>
              <a:t>th</a:t>
            </a:r>
            <a:r>
              <a:rPr lang="en-US" sz="2400" b="1" i="1" dirty="0" smtClean="0"/>
              <a:t> </a:t>
            </a:r>
            <a:r>
              <a:rPr lang="en-US" sz="2400" b="1" i="1" dirty="0" err="1" smtClean="0"/>
              <a:t>Lumbricals</a:t>
            </a:r>
            <a:r>
              <a:rPr lang="en-US" sz="2400" b="1" i="1" dirty="0" smtClean="0"/>
              <a:t>.</a:t>
            </a:r>
          </a:p>
          <a:p>
            <a:pPr marL="457200" indent="-457200">
              <a:buAutoNum type="arabicPeriod"/>
            </a:pPr>
            <a:r>
              <a:rPr lang="en-US" sz="2400" b="1" i="1" dirty="0" smtClean="0"/>
              <a:t>Adductor </a:t>
            </a:r>
            <a:r>
              <a:rPr lang="en-US" sz="2400" b="1" i="1" dirty="0" err="1" smtClean="0"/>
              <a:t>pollicis</a:t>
            </a:r>
            <a:r>
              <a:rPr lang="en-US" sz="2400" b="1" i="1" dirty="0" smtClean="0"/>
              <a:t>.</a:t>
            </a:r>
          </a:p>
          <a:p>
            <a:pPr marL="457200" indent="-457200"/>
            <a:r>
              <a:rPr lang="en-US" sz="2400" b="1" i="1" dirty="0" smtClean="0"/>
              <a:t>(B) </a:t>
            </a:r>
            <a:r>
              <a:rPr lang="en-US" sz="2400" b="1" i="1" dirty="0" err="1" smtClean="0">
                <a:solidFill>
                  <a:srgbClr val="0033CC"/>
                </a:solidFill>
              </a:rPr>
              <a:t>Articular</a:t>
            </a:r>
            <a:r>
              <a:rPr lang="en-US" sz="2400" b="1" i="1" dirty="0" smtClean="0">
                <a:solidFill>
                  <a:srgbClr val="0033CC"/>
                </a:solidFill>
              </a:rPr>
              <a:t>: </a:t>
            </a:r>
          </a:p>
          <a:p>
            <a:pPr marL="457200" indent="-457200"/>
            <a:r>
              <a:rPr lang="en-US" sz="2400" b="1" i="1" dirty="0" smtClean="0">
                <a:solidFill>
                  <a:schemeClr val="tx1"/>
                </a:solidFill>
              </a:rPr>
              <a:t>C</a:t>
            </a:r>
            <a:r>
              <a:rPr lang="en-US" sz="2400" b="1" i="1" dirty="0" smtClean="0"/>
              <a:t>arpal joints.</a:t>
            </a:r>
          </a:p>
          <a:p>
            <a:pPr marL="457200" indent="-457200">
              <a:buAutoNum type="arabicPeriod"/>
            </a:pPr>
            <a:endParaRPr lang="en-US" sz="2400" dirty="0" smtClean="0"/>
          </a:p>
          <a:p>
            <a:endParaRPr lang="en-US" sz="2400" dirty="0"/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0" y="0"/>
            <a:ext cx="9144000" cy="815976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lvl="0">
              <a:spcBef>
                <a:spcPct val="0"/>
              </a:spcBef>
            </a:pPr>
            <a:r>
              <a:rPr lang="en-US" sz="4000" b="1" dirty="0" smtClean="0">
                <a:solidFill>
                  <a:schemeClr val="bg1"/>
                </a:solidFill>
              </a:rPr>
              <a:t>Branches of Deep Terminal Branch</a:t>
            </a:r>
            <a:endParaRPr kumimoji="0" lang="en-US" sz="4000" b="1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4099" name="Picture 3" descr="C:\Documents and Settings\Jamila\My Documents\My Pictures\Picture1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91000" y="1371600"/>
            <a:ext cx="4544693" cy="51816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0" y="0"/>
            <a:ext cx="9144000" cy="815976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3600" b="1" dirty="0" smtClean="0"/>
              <a:t>Summary of branches of </a:t>
            </a:r>
            <a:r>
              <a:rPr lang="en-US" sz="3600" b="1" dirty="0" err="1" smtClean="0"/>
              <a:t>Ulnar</a:t>
            </a:r>
            <a:r>
              <a:rPr lang="en-US" sz="3600" b="1" dirty="0" smtClean="0"/>
              <a:t> Nerve</a:t>
            </a:r>
            <a:endParaRPr kumimoji="0" lang="en-US" sz="3600" b="1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26" name="Picture 2" descr="C9FF23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2019300" y="884515"/>
            <a:ext cx="5105400" cy="57448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3429000" cy="1435100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lvl="0"/>
            <a:r>
              <a:rPr lang="en-US" sz="3200" dirty="0" err="1" smtClean="0">
                <a:solidFill>
                  <a:schemeClr val="bg1"/>
                </a:solidFill>
              </a:rPr>
              <a:t>Ulnar</a:t>
            </a:r>
            <a:r>
              <a:rPr lang="en-US" sz="3200" dirty="0" smtClean="0">
                <a:solidFill>
                  <a:schemeClr val="bg1"/>
                </a:solidFill>
              </a:rPr>
              <a:t> Nerve Injury</a:t>
            </a:r>
            <a:br>
              <a:rPr lang="en-US" sz="3200" dirty="0" smtClean="0">
                <a:solidFill>
                  <a:schemeClr val="bg1"/>
                </a:solidFill>
              </a:rPr>
            </a:br>
            <a:endParaRPr lang="en-US" sz="32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1435100"/>
            <a:ext cx="3084513" cy="4691063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sz="2400" b="1" i="1" u="sng" dirty="0" smtClean="0">
                <a:solidFill>
                  <a:srgbClr val="0033CC"/>
                </a:solidFill>
              </a:rPr>
              <a:t>At the</a:t>
            </a:r>
          </a:p>
          <a:p>
            <a:r>
              <a:rPr lang="en-US" sz="2400" b="1" i="1" u="sng" dirty="0" smtClean="0">
                <a:solidFill>
                  <a:srgbClr val="0033CC"/>
                </a:solidFill>
              </a:rPr>
              <a:t>Elbow:</a:t>
            </a:r>
          </a:p>
          <a:p>
            <a:r>
              <a:rPr lang="en-US" sz="2400" b="1" i="1" dirty="0" smtClean="0"/>
              <a:t>Atrophy of </a:t>
            </a:r>
            <a:r>
              <a:rPr lang="en-US" sz="2400" b="1" i="1" dirty="0" err="1" smtClean="0"/>
              <a:t>Ulnar</a:t>
            </a:r>
            <a:r>
              <a:rPr lang="en-US" sz="2400" b="1" i="1" dirty="0" smtClean="0"/>
              <a:t> side of forearm.</a:t>
            </a:r>
          </a:p>
          <a:p>
            <a:r>
              <a:rPr lang="en-US" sz="2400" b="1" i="1" dirty="0" smtClean="0"/>
              <a:t>Flexion of the wrist with </a:t>
            </a:r>
            <a:r>
              <a:rPr lang="en-US" sz="2400" b="1" i="1" u="sng" dirty="0" smtClean="0">
                <a:solidFill>
                  <a:srgbClr val="0033CC"/>
                </a:solidFill>
              </a:rPr>
              <a:t>Abduction. </a:t>
            </a:r>
          </a:p>
          <a:p>
            <a:r>
              <a:rPr lang="en-US" sz="2400" b="1" i="1" dirty="0" smtClean="0"/>
              <a:t>Claw hand.</a:t>
            </a:r>
          </a:p>
          <a:p>
            <a:r>
              <a:rPr lang="en-US" sz="2400" b="1" i="1" dirty="0" smtClean="0"/>
              <a:t>Wasting of </a:t>
            </a:r>
            <a:r>
              <a:rPr lang="en-US" sz="2400" b="1" i="1" dirty="0" err="1" smtClean="0"/>
              <a:t>Hypothenar</a:t>
            </a:r>
            <a:r>
              <a:rPr lang="en-US" sz="2400" b="1" i="1" dirty="0" smtClean="0"/>
              <a:t> Eminence.</a:t>
            </a:r>
          </a:p>
          <a:p>
            <a:endParaRPr lang="en-US" sz="2400" b="1" i="1" dirty="0" smtClean="0"/>
          </a:p>
          <a:p>
            <a:endParaRPr lang="en-US" sz="2400" dirty="0"/>
          </a:p>
        </p:txBody>
      </p:sp>
      <p:pic>
        <p:nvPicPr>
          <p:cNvPr id="5" name="Content Placeholder 4" descr="6D123306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t="41953" r="67870" b="3470"/>
          <a:stretch>
            <a:fillRect/>
          </a:stretch>
        </p:blipFill>
        <p:spPr>
          <a:xfrm>
            <a:off x="4120253" y="743334"/>
            <a:ext cx="4021343" cy="4912544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</p:pic>
      <p:cxnSp>
        <p:nvCxnSpPr>
          <p:cNvPr id="7" name="Straight Arrow Connector 6"/>
          <p:cNvCxnSpPr/>
          <p:nvPr/>
        </p:nvCxnSpPr>
        <p:spPr>
          <a:xfrm>
            <a:off x="6324600" y="4800600"/>
            <a:ext cx="304800" cy="1524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rot="16200000" flipV="1">
            <a:off x="6286500" y="5600700"/>
            <a:ext cx="609600" cy="76200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1371600"/>
            <a:ext cx="2743200" cy="419100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sz="2400" b="1" i="1" u="sng" dirty="0" smtClean="0">
                <a:solidFill>
                  <a:srgbClr val="C00000"/>
                </a:solidFill>
              </a:rPr>
              <a:t>At the wrist:</a:t>
            </a:r>
          </a:p>
          <a:p>
            <a:r>
              <a:rPr lang="en-US" sz="2400" b="1" i="1" dirty="0" smtClean="0"/>
              <a:t>Claw Hand.</a:t>
            </a:r>
          </a:p>
          <a:p>
            <a:r>
              <a:rPr lang="en-US" sz="2400" b="1" i="1" dirty="0" smtClean="0"/>
              <a:t>Wasting of </a:t>
            </a:r>
            <a:r>
              <a:rPr lang="en-US" sz="2400" b="1" i="1" dirty="0" err="1" smtClean="0"/>
              <a:t>Hypothenar</a:t>
            </a:r>
            <a:r>
              <a:rPr lang="en-US" sz="2400" b="1" i="1" dirty="0" smtClean="0"/>
              <a:t> Eminence.</a:t>
            </a:r>
          </a:p>
          <a:p>
            <a:endParaRPr lang="en-US" sz="2800" b="1" i="1" dirty="0"/>
          </a:p>
        </p:txBody>
      </p:sp>
      <p:pic>
        <p:nvPicPr>
          <p:cNvPr id="5" name="Content Placeholder 4" descr="67E0BEE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3067" t="6061" r="58485" b="10603"/>
          <a:stretch>
            <a:fillRect/>
          </a:stretch>
        </p:blipFill>
        <p:spPr>
          <a:xfrm>
            <a:off x="3810000" y="1143001"/>
            <a:ext cx="3048000" cy="4953000"/>
          </a:xfrm>
          <a:noFill/>
          <a:ln w="57150">
            <a:solidFill>
              <a:schemeClr val="tx1"/>
            </a:solidFill>
          </a:ln>
        </p:spPr>
      </p:pic>
      <p:sp>
        <p:nvSpPr>
          <p:cNvPr id="9" name="Title 1"/>
          <p:cNvSpPr txBox="1">
            <a:spLocks/>
          </p:cNvSpPr>
          <p:nvPr/>
        </p:nvSpPr>
        <p:spPr>
          <a:xfrm>
            <a:off x="0" y="0"/>
            <a:ext cx="9144000" cy="815976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4000" b="1" dirty="0" err="1" smtClean="0">
                <a:solidFill>
                  <a:schemeClr val="bg1"/>
                </a:solidFill>
              </a:rPr>
              <a:t>Ulnar</a:t>
            </a:r>
            <a:r>
              <a:rPr lang="en-US" sz="4000" b="1" dirty="0" smtClean="0">
                <a:solidFill>
                  <a:schemeClr val="bg1"/>
                </a:solidFill>
              </a:rPr>
              <a:t> Nerve Injury</a:t>
            </a:r>
            <a:endParaRPr kumimoji="0" lang="en-US" sz="4000" b="1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 txBox="1">
            <a:spLocks/>
          </p:cNvSpPr>
          <p:nvPr/>
        </p:nvSpPr>
        <p:spPr>
          <a:xfrm>
            <a:off x="0" y="3124200"/>
            <a:ext cx="9144000" cy="815976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lvl="0" algn="ctr">
              <a:spcBef>
                <a:spcPct val="0"/>
              </a:spcBef>
            </a:pPr>
            <a:r>
              <a:rPr kumimoji="0" lang="en-US" sz="4800" b="1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j-cs"/>
              </a:rPr>
              <a:t>THANK</a:t>
            </a:r>
            <a:r>
              <a:rPr kumimoji="0" lang="en-US" sz="4800" b="1" u="none" strike="noStrike" kern="1200" cap="none" spc="0" normalizeH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j-cs"/>
              </a:rPr>
              <a:t> YOU</a:t>
            </a:r>
            <a:endParaRPr kumimoji="0" lang="en-US" sz="4800" b="1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n-ea"/>
              <a:cs typeface="+mj-c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815976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l"/>
            <a:r>
              <a:rPr lang="en-US" sz="4000" b="1" dirty="0" smtClean="0"/>
              <a:t>Radial Nerve</a:t>
            </a:r>
            <a:endParaRPr lang="en-US" sz="40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304800" y="1712416"/>
            <a:ext cx="2895600" cy="3785652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b="1" i="1" u="sng" dirty="0" smtClean="0">
                <a:solidFill>
                  <a:srgbClr val="0070C0"/>
                </a:solidFill>
              </a:rPr>
              <a:t>Origin:</a:t>
            </a:r>
          </a:p>
          <a:p>
            <a:r>
              <a:rPr lang="en-US" sz="2400" b="1" i="1" dirty="0" smtClean="0"/>
              <a:t>Posterior cord of the brachial plexus in the </a:t>
            </a:r>
            <a:r>
              <a:rPr lang="en-US" sz="2400" b="1" i="1" dirty="0" err="1" smtClean="0"/>
              <a:t>axilla</a:t>
            </a:r>
            <a:r>
              <a:rPr lang="en-US" sz="2400" b="1" i="1" dirty="0" smtClean="0"/>
              <a:t> (the largest branch)</a:t>
            </a:r>
          </a:p>
          <a:p>
            <a:r>
              <a:rPr lang="en-US" sz="2400" b="1" i="1" u="sng" dirty="0" smtClean="0">
                <a:solidFill>
                  <a:srgbClr val="C00000"/>
                </a:solidFill>
              </a:rPr>
              <a:t>Supplies:</a:t>
            </a:r>
            <a:r>
              <a:rPr lang="en-US" sz="2400" b="1" i="1" dirty="0" smtClean="0">
                <a:solidFill>
                  <a:srgbClr val="C00000"/>
                </a:solidFill>
              </a:rPr>
              <a:t> </a:t>
            </a:r>
          </a:p>
          <a:p>
            <a:r>
              <a:rPr lang="en-US" sz="2400" b="1" i="1" dirty="0" smtClean="0"/>
              <a:t>All Muscles of  the posterior compartment of the arm &amp; fore arm </a:t>
            </a:r>
          </a:p>
        </p:txBody>
      </p:sp>
      <p:pic>
        <p:nvPicPr>
          <p:cNvPr id="1026" name="Picture 2" descr="C:\Documents and Settings\Jamila\My Documents\Student Gray\7. Upper limb\F66122-007-f055.jpg"/>
          <p:cNvPicPr>
            <a:picLocks noChangeAspect="1" noChangeArrowheads="1"/>
          </p:cNvPicPr>
          <p:nvPr/>
        </p:nvPicPr>
        <p:blipFill>
          <a:blip r:embed="rId2" cstate="print"/>
          <a:srcRect b="2703"/>
          <a:stretch>
            <a:fillRect/>
          </a:stretch>
        </p:blipFill>
        <p:spPr bwMode="auto">
          <a:xfrm>
            <a:off x="3810000" y="1143000"/>
            <a:ext cx="4838700" cy="54864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0" y="-304800"/>
            <a:ext cx="9144000" cy="1120776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l"/>
            <a:r>
              <a:rPr lang="en-US" sz="4000" b="1" i="1" dirty="0" smtClean="0">
                <a:solidFill>
                  <a:schemeClr val="bg1"/>
                </a:solidFill>
              </a:rPr>
              <a:t>Course &amp; Distribution In the Arm</a:t>
            </a:r>
            <a:endParaRPr lang="en-US" sz="4000" b="1" i="1" dirty="0"/>
          </a:p>
        </p:txBody>
      </p:sp>
      <p:pic>
        <p:nvPicPr>
          <p:cNvPr id="1027" name="Picture 3" descr="C9FF4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98706" y="914400"/>
            <a:ext cx="4116694" cy="5715000"/>
          </a:xfrm>
          <a:prstGeom prst="rect">
            <a:avLst/>
          </a:prstGeom>
          <a:noFill/>
          <a:ln w="57150">
            <a:solidFill>
              <a:srgbClr val="0033CC"/>
            </a:solidFill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228600" y="1066800"/>
            <a:ext cx="4038600" cy="526297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dirty="0" smtClean="0"/>
              <a:t>It winds </a:t>
            </a:r>
            <a:r>
              <a:rPr lang="en-US" sz="2800" dirty="0"/>
              <a:t>around the back of the arm in the </a:t>
            </a:r>
            <a:r>
              <a:rPr lang="en-US" sz="2800" b="1" dirty="0">
                <a:solidFill>
                  <a:srgbClr val="C00000"/>
                </a:solidFill>
              </a:rPr>
              <a:t>S</a:t>
            </a:r>
            <a:r>
              <a:rPr lang="en-US" sz="2800" b="1" dirty="0" smtClean="0">
                <a:solidFill>
                  <a:srgbClr val="C00000"/>
                </a:solidFill>
              </a:rPr>
              <a:t>piral </a:t>
            </a:r>
            <a:r>
              <a:rPr lang="en-US" sz="2800" b="1" dirty="0">
                <a:solidFill>
                  <a:srgbClr val="C00000"/>
                </a:solidFill>
              </a:rPr>
              <a:t>G</a:t>
            </a:r>
            <a:r>
              <a:rPr lang="en-US" sz="2800" b="1" dirty="0" smtClean="0">
                <a:solidFill>
                  <a:srgbClr val="C00000"/>
                </a:solidFill>
              </a:rPr>
              <a:t>roove </a:t>
            </a:r>
            <a:r>
              <a:rPr lang="en-US" sz="2800" dirty="0"/>
              <a:t>on the back of the humerus between the heads of the </a:t>
            </a:r>
            <a:r>
              <a:rPr lang="en-US" sz="2800" dirty="0" smtClean="0"/>
              <a:t>triceps. </a:t>
            </a:r>
          </a:p>
          <a:p>
            <a:r>
              <a:rPr lang="en-US" sz="2800" dirty="0" smtClean="0"/>
              <a:t>In </a:t>
            </a:r>
            <a:r>
              <a:rPr lang="en-US" sz="2800" dirty="0"/>
              <a:t>the </a:t>
            </a:r>
            <a:r>
              <a:rPr lang="en-US" sz="2800" b="1" dirty="0"/>
              <a:t>spiral </a:t>
            </a:r>
            <a:r>
              <a:rPr lang="en-US" sz="2800" b="1" dirty="0" smtClean="0"/>
              <a:t>groove</a:t>
            </a:r>
            <a:r>
              <a:rPr lang="en-US" sz="2800" dirty="0" smtClean="0"/>
              <a:t>, </a:t>
            </a:r>
            <a:r>
              <a:rPr lang="en-US" sz="2800" dirty="0"/>
              <a:t>the nerve is accompanied by the </a:t>
            </a:r>
            <a:r>
              <a:rPr lang="en-US" sz="2800" b="1" dirty="0" err="1">
                <a:solidFill>
                  <a:srgbClr val="C00000"/>
                </a:solidFill>
              </a:rPr>
              <a:t>P</a:t>
            </a:r>
            <a:r>
              <a:rPr lang="en-US" sz="2800" b="1" dirty="0" err="1" smtClean="0">
                <a:solidFill>
                  <a:srgbClr val="C00000"/>
                </a:solidFill>
              </a:rPr>
              <a:t>rofunda</a:t>
            </a:r>
            <a:r>
              <a:rPr lang="en-US" sz="2800" b="1" dirty="0" smtClean="0">
                <a:solidFill>
                  <a:srgbClr val="C00000"/>
                </a:solidFill>
              </a:rPr>
              <a:t> </a:t>
            </a:r>
            <a:r>
              <a:rPr lang="en-US" sz="2800" b="1" dirty="0">
                <a:solidFill>
                  <a:srgbClr val="C00000"/>
                </a:solidFill>
              </a:rPr>
              <a:t>V</a:t>
            </a:r>
            <a:r>
              <a:rPr lang="en-US" sz="2800" b="1" dirty="0" smtClean="0">
                <a:solidFill>
                  <a:srgbClr val="C00000"/>
                </a:solidFill>
              </a:rPr>
              <a:t>essels</a:t>
            </a:r>
            <a:r>
              <a:rPr lang="en-US" sz="2800" dirty="0"/>
              <a:t>, and </a:t>
            </a:r>
            <a:r>
              <a:rPr lang="en-US" sz="2800" b="1" dirty="0"/>
              <a:t>it lies directly in contact with the shaft of the </a:t>
            </a:r>
            <a:r>
              <a:rPr lang="en-US" sz="2800" b="1" dirty="0" err="1" smtClean="0"/>
              <a:t>humerus</a:t>
            </a:r>
            <a:r>
              <a:rPr lang="en-US" sz="2800" b="1" dirty="0" smtClean="0"/>
              <a:t> (Dangerous Position). </a:t>
            </a:r>
            <a:endParaRPr lang="en-US" sz="2800" b="1" dirty="0"/>
          </a:p>
        </p:txBody>
      </p:sp>
      <p:sp>
        <p:nvSpPr>
          <p:cNvPr id="6" name="Rectangle 5"/>
          <p:cNvSpPr/>
          <p:nvPr/>
        </p:nvSpPr>
        <p:spPr>
          <a:xfrm>
            <a:off x="5334000" y="6400800"/>
            <a:ext cx="32345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Posterior view of the upper arm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8600" y="1295400"/>
            <a:ext cx="3733800" cy="5257800"/>
          </a:xfrm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sz="2400" b="1" i="1" dirty="0" smtClean="0"/>
              <a:t>It pierces the Lateral </a:t>
            </a:r>
            <a:r>
              <a:rPr lang="en-US" sz="2400" b="1" i="1" dirty="0" err="1" smtClean="0"/>
              <a:t>Intermuscular</a:t>
            </a:r>
            <a:r>
              <a:rPr lang="en-US" sz="2400" b="1" i="1" dirty="0" smtClean="0"/>
              <a:t> septum.</a:t>
            </a:r>
          </a:p>
          <a:p>
            <a:r>
              <a:rPr lang="en-US" sz="2400" b="1" i="1" dirty="0" smtClean="0"/>
              <a:t>Descends in front of the </a:t>
            </a:r>
            <a:r>
              <a:rPr lang="en-US" sz="2400" b="1" i="1" dirty="0" smtClean="0">
                <a:solidFill>
                  <a:srgbClr val="C00000"/>
                </a:solidFill>
              </a:rPr>
              <a:t>Lateral </a:t>
            </a:r>
            <a:r>
              <a:rPr lang="en-US" sz="2400" b="1" i="1" dirty="0" err="1" smtClean="0">
                <a:solidFill>
                  <a:srgbClr val="C00000"/>
                </a:solidFill>
              </a:rPr>
              <a:t>Epicondyle</a:t>
            </a:r>
            <a:r>
              <a:rPr lang="en-US" sz="2400" b="1" i="1" dirty="0" smtClean="0">
                <a:solidFill>
                  <a:srgbClr val="C00000"/>
                </a:solidFill>
              </a:rPr>
              <a:t>.</a:t>
            </a:r>
            <a:r>
              <a:rPr lang="en-US" sz="2400" dirty="0" smtClean="0">
                <a:solidFill>
                  <a:srgbClr val="C00000"/>
                </a:solidFill>
              </a:rPr>
              <a:t> </a:t>
            </a:r>
          </a:p>
          <a:p>
            <a:r>
              <a:rPr lang="en-US" sz="2400" b="1" i="1" dirty="0" smtClean="0"/>
              <a:t>Passes forward into the </a:t>
            </a:r>
            <a:r>
              <a:rPr lang="en-US" sz="2400" b="1" i="1" dirty="0" err="1" smtClean="0">
                <a:solidFill>
                  <a:srgbClr val="C00000"/>
                </a:solidFill>
              </a:rPr>
              <a:t>Cubital</a:t>
            </a:r>
            <a:r>
              <a:rPr lang="en-US" sz="2400" b="1" i="1" dirty="0" smtClean="0">
                <a:solidFill>
                  <a:srgbClr val="C00000"/>
                </a:solidFill>
              </a:rPr>
              <a:t> </a:t>
            </a:r>
            <a:r>
              <a:rPr lang="en-US" sz="2400" b="1" i="1" dirty="0" err="1" smtClean="0">
                <a:solidFill>
                  <a:srgbClr val="C00000"/>
                </a:solidFill>
              </a:rPr>
              <a:t>Fossa</a:t>
            </a:r>
            <a:endParaRPr lang="en-US" sz="2400" b="1" i="1" dirty="0" smtClean="0">
              <a:solidFill>
                <a:srgbClr val="C00000"/>
              </a:solidFill>
            </a:endParaRPr>
          </a:p>
          <a:p>
            <a:r>
              <a:rPr lang="en-US" sz="2400" b="1" i="1" dirty="0" smtClean="0"/>
              <a:t>Divides into </a:t>
            </a:r>
          </a:p>
          <a:p>
            <a:r>
              <a:rPr lang="en-US" sz="2400" b="1" i="1" dirty="0" smtClean="0">
                <a:solidFill>
                  <a:srgbClr val="0033CC"/>
                </a:solidFill>
              </a:rPr>
              <a:t>Superficial &amp; Deep </a:t>
            </a:r>
            <a:r>
              <a:rPr lang="en-US" sz="2400" b="1" i="1" dirty="0" smtClean="0"/>
              <a:t>branches.</a:t>
            </a:r>
            <a:endParaRPr lang="en-US" sz="2400" b="1" i="1" dirty="0"/>
          </a:p>
        </p:txBody>
      </p:sp>
      <p:pic>
        <p:nvPicPr>
          <p:cNvPr id="10" name="Picture 2" descr="C:\Users\galmadani\Desktop\Documents\Documents\Student Gray\7. Upper limb\F66122-007-f08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13405" r="8843" b="3135"/>
          <a:stretch>
            <a:fillRect/>
          </a:stretch>
        </p:blipFill>
        <p:spPr bwMode="auto">
          <a:xfrm>
            <a:off x="4419600" y="1420761"/>
            <a:ext cx="2971800" cy="536841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8" name="Rectangle 7"/>
          <p:cNvSpPr/>
          <p:nvPr/>
        </p:nvSpPr>
        <p:spPr>
          <a:xfrm>
            <a:off x="0" y="228600"/>
            <a:ext cx="9144000" cy="646331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US" sz="3600" b="1" dirty="0" smtClean="0">
                <a:solidFill>
                  <a:schemeClr val="bg1"/>
                </a:solidFill>
              </a:rPr>
              <a:t>Course In the Forearm</a:t>
            </a:r>
            <a:endParaRPr lang="en-US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sz="4000" i="1" dirty="0" smtClean="0">
                <a:solidFill>
                  <a:schemeClr val="bg1"/>
                </a:solidFill>
              </a:rPr>
              <a:t>Branches</a:t>
            </a:r>
            <a:endParaRPr lang="en-US" sz="4000" i="1" dirty="0">
              <a:solidFill>
                <a:schemeClr val="bg1"/>
              </a:solidFill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sz="half" idx="2"/>
          </p:nvPr>
        </p:nvSpPr>
        <p:spPr>
          <a:xfrm>
            <a:off x="609600" y="1524000"/>
            <a:ext cx="3008313" cy="4614863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sz="2800" b="1" i="1" u="sng" dirty="0" smtClean="0">
                <a:solidFill>
                  <a:srgbClr val="0033CC"/>
                </a:solidFill>
              </a:rPr>
              <a:t> </a:t>
            </a:r>
            <a:r>
              <a:rPr lang="en-US" sz="2800" b="1" i="1" u="sng" dirty="0" smtClean="0">
                <a:solidFill>
                  <a:srgbClr val="C00000"/>
                </a:solidFill>
              </a:rPr>
              <a:t>Arising</a:t>
            </a:r>
            <a:r>
              <a:rPr lang="en-US" sz="2800" b="1" i="1" u="sng" dirty="0" smtClean="0">
                <a:solidFill>
                  <a:srgbClr val="0033CC"/>
                </a:solidFill>
              </a:rPr>
              <a:t> </a:t>
            </a:r>
            <a:r>
              <a:rPr lang="en-US" sz="2800" b="1" i="1" u="sng" dirty="0" smtClean="0">
                <a:solidFill>
                  <a:srgbClr val="C00000"/>
                </a:solidFill>
              </a:rPr>
              <a:t>In The </a:t>
            </a:r>
            <a:r>
              <a:rPr lang="en-US" sz="2800" b="1" i="1" u="sng" dirty="0" err="1" smtClean="0">
                <a:solidFill>
                  <a:srgbClr val="C00000"/>
                </a:solidFill>
              </a:rPr>
              <a:t>Axilla</a:t>
            </a:r>
            <a:r>
              <a:rPr lang="en-US" sz="2800" b="1" i="1" u="sng" dirty="0" smtClean="0">
                <a:solidFill>
                  <a:srgbClr val="C00000"/>
                </a:solidFill>
              </a:rPr>
              <a:t>:</a:t>
            </a:r>
          </a:p>
          <a:p>
            <a:r>
              <a:rPr lang="en-US" sz="2800" b="1" i="1" u="sng" dirty="0" err="1" smtClean="0">
                <a:solidFill>
                  <a:srgbClr val="0033CC"/>
                </a:solidFill>
              </a:rPr>
              <a:t>Cutaneous</a:t>
            </a:r>
            <a:r>
              <a:rPr lang="en-US" sz="2800" b="1" i="1" u="sng" dirty="0" smtClean="0">
                <a:solidFill>
                  <a:srgbClr val="0033CC"/>
                </a:solidFill>
              </a:rPr>
              <a:t>:</a:t>
            </a:r>
          </a:p>
          <a:p>
            <a:r>
              <a:rPr lang="en-US" sz="2800" b="1" i="1" dirty="0" smtClean="0"/>
              <a:t>Posterior </a:t>
            </a:r>
            <a:r>
              <a:rPr lang="en-US" sz="2800" b="1" i="1" dirty="0" err="1" smtClean="0"/>
              <a:t>cutaneous</a:t>
            </a:r>
            <a:r>
              <a:rPr lang="en-US" sz="2800" b="1" i="1" dirty="0" smtClean="0"/>
              <a:t> nerve of arm.</a:t>
            </a:r>
          </a:p>
          <a:p>
            <a:r>
              <a:rPr lang="en-US" sz="2800" b="1" i="1" u="sng" dirty="0" smtClean="0">
                <a:solidFill>
                  <a:srgbClr val="0033CC"/>
                </a:solidFill>
              </a:rPr>
              <a:t>Muscular to:</a:t>
            </a:r>
          </a:p>
          <a:p>
            <a:r>
              <a:rPr lang="en-US" sz="2800" b="1" i="1" dirty="0" smtClean="0"/>
              <a:t>Long  &amp; Medial Heads of Triceps.</a:t>
            </a:r>
            <a:endParaRPr lang="en-US" sz="2800" b="1" i="1" dirty="0"/>
          </a:p>
        </p:txBody>
      </p:sp>
      <p:pic>
        <p:nvPicPr>
          <p:cNvPr id="12" name="Picture 3" descr="C9FF46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96977" y="273050"/>
            <a:ext cx="4267895" cy="5853113"/>
          </a:xfrm>
          <a:prstGeom prst="rect">
            <a:avLst/>
          </a:prstGeom>
          <a:noFill/>
          <a:ln w="57150">
            <a:solidFill>
              <a:srgbClr val="0033CC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sz="4000" i="1" dirty="0" smtClean="0">
                <a:solidFill>
                  <a:schemeClr val="bg1"/>
                </a:solidFill>
              </a:rPr>
              <a:t>Branches</a:t>
            </a:r>
            <a:endParaRPr lang="en-US" sz="4000" i="1" dirty="0">
              <a:solidFill>
                <a:schemeClr val="bg1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r>
              <a:rPr lang="en-US" sz="2800" b="1" i="1" u="sng" dirty="0" smtClean="0">
                <a:solidFill>
                  <a:srgbClr val="C00000"/>
                </a:solidFill>
              </a:rPr>
              <a:t>Arising In the Spiral Groove:</a:t>
            </a:r>
          </a:p>
          <a:p>
            <a:r>
              <a:rPr lang="en-US" sz="2800" b="1" i="1" u="sng" dirty="0" err="1" smtClean="0">
                <a:solidFill>
                  <a:srgbClr val="0033CC"/>
                </a:solidFill>
              </a:rPr>
              <a:t>Cutaneous</a:t>
            </a:r>
            <a:r>
              <a:rPr lang="en-US" sz="2800" b="1" i="1" u="sng" dirty="0" smtClean="0">
                <a:solidFill>
                  <a:srgbClr val="0033CC"/>
                </a:solidFill>
              </a:rPr>
              <a:t>:</a:t>
            </a:r>
          </a:p>
          <a:p>
            <a:pPr marL="342900" indent="-342900">
              <a:buAutoNum type="arabicPeriod"/>
            </a:pPr>
            <a:r>
              <a:rPr lang="en-US" sz="2800" b="1" i="1" dirty="0" smtClean="0"/>
              <a:t>Lower lateral </a:t>
            </a:r>
            <a:r>
              <a:rPr lang="en-US" sz="2800" b="1" i="1" dirty="0" err="1" smtClean="0"/>
              <a:t>cutaneous</a:t>
            </a:r>
            <a:r>
              <a:rPr lang="en-US" sz="2800" b="1" i="1" dirty="0" smtClean="0"/>
              <a:t> nerve of arm.</a:t>
            </a:r>
          </a:p>
          <a:p>
            <a:pPr marL="342900" indent="-342900">
              <a:buAutoNum type="arabicPeriod"/>
            </a:pPr>
            <a:r>
              <a:rPr lang="en-US" sz="2800" b="1" i="1" dirty="0" smtClean="0"/>
              <a:t>Posterior </a:t>
            </a:r>
            <a:r>
              <a:rPr lang="en-US" sz="2800" b="1" i="1" dirty="0" err="1" smtClean="0"/>
              <a:t>cutaneous</a:t>
            </a:r>
            <a:r>
              <a:rPr lang="en-US" sz="2800" b="1" i="1" dirty="0" smtClean="0"/>
              <a:t> nerve of forearm.</a:t>
            </a:r>
          </a:p>
          <a:p>
            <a:pPr marL="342900" indent="-342900"/>
            <a:r>
              <a:rPr lang="en-US" sz="2800" b="1" i="1" u="sng" dirty="0" smtClean="0">
                <a:solidFill>
                  <a:srgbClr val="0033CC"/>
                </a:solidFill>
              </a:rPr>
              <a:t>Muscular to:</a:t>
            </a:r>
          </a:p>
          <a:p>
            <a:pPr marL="342900" indent="-342900"/>
            <a:r>
              <a:rPr lang="en-US" sz="2800" b="1" i="1" dirty="0" smtClean="0"/>
              <a:t>Lateral &amp; Medial heads of triceps.</a:t>
            </a:r>
          </a:p>
          <a:p>
            <a:pPr marL="342900" indent="-342900"/>
            <a:r>
              <a:rPr lang="en-US" sz="2800" b="1" i="1" dirty="0" err="1" smtClean="0"/>
              <a:t>Anconeus</a:t>
            </a:r>
            <a:r>
              <a:rPr lang="en-US" sz="2800" b="1" i="1" dirty="0" smtClean="0"/>
              <a:t>.</a:t>
            </a:r>
          </a:p>
          <a:p>
            <a:pPr marL="342900" indent="-342900">
              <a:buAutoNum type="arabicPeriod"/>
            </a:pPr>
            <a:endParaRPr lang="en-US" dirty="0" smtClean="0"/>
          </a:p>
          <a:p>
            <a:pPr marL="342900" indent="-342900"/>
            <a:endParaRPr lang="en-US" dirty="0"/>
          </a:p>
        </p:txBody>
      </p:sp>
      <p:pic>
        <p:nvPicPr>
          <p:cNvPr id="5" name="Picture 2" descr="C:\Documents and Settings\User\My Documents\Student Gray\7. Upper limb\F66122-007-f06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b="4421"/>
          <a:stretch>
            <a:fillRect/>
          </a:stretch>
        </p:blipFill>
        <p:spPr bwMode="auto">
          <a:xfrm>
            <a:off x="3962400" y="685800"/>
            <a:ext cx="4596558" cy="589915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3008313" cy="1435100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en-US" sz="4000" i="1" dirty="0" smtClean="0">
                <a:solidFill>
                  <a:schemeClr val="bg1"/>
                </a:solidFill>
              </a:rPr>
              <a:t>Branches</a:t>
            </a:r>
            <a:endParaRPr lang="en-US" sz="4000" i="1" dirty="0">
              <a:solidFill>
                <a:schemeClr val="bg1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0" y="1435100"/>
            <a:ext cx="3886200" cy="4691063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lvl="0"/>
            <a:r>
              <a:rPr lang="en-US" sz="2800" b="1" i="1" u="sng" dirty="0" smtClean="0">
                <a:solidFill>
                  <a:srgbClr val="C00000"/>
                </a:solidFill>
              </a:rPr>
              <a:t>Arising Close to Lateral </a:t>
            </a:r>
            <a:r>
              <a:rPr lang="en-US" sz="2800" b="1" i="1" u="sng" dirty="0" err="1" smtClean="0">
                <a:solidFill>
                  <a:srgbClr val="C00000"/>
                </a:solidFill>
              </a:rPr>
              <a:t>Epicondyle</a:t>
            </a:r>
            <a:r>
              <a:rPr lang="en-US" sz="2800" b="1" i="1" u="sng" dirty="0" smtClean="0">
                <a:solidFill>
                  <a:srgbClr val="C00000"/>
                </a:solidFill>
              </a:rPr>
              <a:t>:</a:t>
            </a:r>
            <a:endParaRPr lang="en-US" sz="2800" b="1" u="sng" dirty="0" smtClean="0">
              <a:solidFill>
                <a:srgbClr val="C00000"/>
              </a:solidFill>
            </a:endParaRPr>
          </a:p>
          <a:p>
            <a:pPr lvl="0"/>
            <a:r>
              <a:rPr lang="en-US" sz="2800" b="1" dirty="0" smtClean="0"/>
              <a:t>1.</a:t>
            </a:r>
            <a:r>
              <a:rPr lang="en-US" sz="2800" b="1" u="sng" dirty="0" smtClean="0"/>
              <a:t>  </a:t>
            </a:r>
            <a:r>
              <a:rPr lang="en-US" sz="2800" b="1" u="sng" dirty="0" smtClean="0">
                <a:solidFill>
                  <a:srgbClr val="0033CC"/>
                </a:solidFill>
              </a:rPr>
              <a:t>Muscular to </a:t>
            </a:r>
            <a:r>
              <a:rPr lang="en-US" sz="2800" u="sng" dirty="0" smtClean="0">
                <a:solidFill>
                  <a:srgbClr val="0033CC"/>
                </a:solidFill>
              </a:rPr>
              <a:t>: </a:t>
            </a:r>
          </a:p>
          <a:p>
            <a:pPr lvl="0"/>
            <a:r>
              <a:rPr lang="en-US" sz="2800" b="1" i="1" dirty="0" err="1" smtClean="0"/>
              <a:t>Brachioradialis</a:t>
            </a:r>
            <a:r>
              <a:rPr lang="en-US" sz="2800" b="1" i="1" dirty="0" smtClean="0"/>
              <a:t>.</a:t>
            </a:r>
          </a:p>
          <a:p>
            <a:pPr lvl="0"/>
            <a:r>
              <a:rPr lang="en-US" sz="2800" b="1" i="1" dirty="0" smtClean="0"/>
              <a:t>Extensor </a:t>
            </a:r>
            <a:r>
              <a:rPr lang="en-US" sz="2800" b="1" i="1" dirty="0" err="1" smtClean="0"/>
              <a:t>carpi</a:t>
            </a:r>
            <a:r>
              <a:rPr lang="en-US" sz="2800" b="1" i="1" dirty="0" smtClean="0"/>
              <a:t> </a:t>
            </a:r>
            <a:r>
              <a:rPr lang="en-US" sz="2800" b="1" i="1" dirty="0" err="1" smtClean="0"/>
              <a:t>radialis</a:t>
            </a:r>
            <a:r>
              <a:rPr lang="en-US" sz="2800" b="1" i="1" dirty="0" smtClean="0"/>
              <a:t> </a:t>
            </a:r>
            <a:r>
              <a:rPr lang="en-US" sz="2800" b="1" i="1" dirty="0" err="1" smtClean="0"/>
              <a:t>longus</a:t>
            </a:r>
            <a:r>
              <a:rPr lang="en-US" sz="2800" b="1" i="1" dirty="0" smtClean="0"/>
              <a:t>. </a:t>
            </a:r>
          </a:p>
          <a:p>
            <a:pPr lvl="0"/>
            <a:r>
              <a:rPr lang="en-US" sz="2800" b="1" i="1" dirty="0" err="1" smtClean="0"/>
              <a:t>Brachialis</a:t>
            </a:r>
            <a:r>
              <a:rPr lang="en-US" sz="2800" b="1" i="1" dirty="0" smtClean="0"/>
              <a:t>. </a:t>
            </a:r>
          </a:p>
          <a:p>
            <a:pPr lvl="0"/>
            <a:r>
              <a:rPr lang="en-US" sz="2800" b="1" i="1" dirty="0" smtClean="0"/>
              <a:t>2. </a:t>
            </a:r>
            <a:r>
              <a:rPr lang="en-US" sz="2800" b="1" i="1" u="sng" dirty="0" err="1" smtClean="0">
                <a:solidFill>
                  <a:srgbClr val="0033CC"/>
                </a:solidFill>
              </a:rPr>
              <a:t>Articular</a:t>
            </a:r>
            <a:r>
              <a:rPr lang="en-US" sz="2800" b="1" i="1" u="sng" dirty="0" smtClean="0">
                <a:solidFill>
                  <a:srgbClr val="0033CC"/>
                </a:solidFill>
              </a:rPr>
              <a:t> to: </a:t>
            </a:r>
          </a:p>
          <a:p>
            <a:pPr lvl="0"/>
            <a:r>
              <a:rPr lang="en-US" sz="2800" b="1" i="1" dirty="0" smtClean="0"/>
              <a:t>Elbow joint</a:t>
            </a:r>
          </a:p>
          <a:p>
            <a:pPr lvl="0"/>
            <a:r>
              <a:rPr lang="en-US" sz="2800" b="1" i="1" dirty="0" smtClean="0"/>
              <a:t> </a:t>
            </a:r>
          </a:p>
          <a:p>
            <a:endParaRPr lang="en-US" sz="2800" dirty="0"/>
          </a:p>
        </p:txBody>
      </p:sp>
      <p:pic>
        <p:nvPicPr>
          <p:cNvPr id="5" name="Picture 2" descr="F:\hand-wrist\scan008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62400" y="304800"/>
            <a:ext cx="4721341" cy="5692934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i="1" dirty="0" smtClean="0">
                <a:solidFill>
                  <a:schemeClr val="bg1"/>
                </a:solidFill>
              </a:rPr>
              <a:t>SUPERFICIAL BRANCH OF RADIAL NERVE</a:t>
            </a:r>
            <a:endParaRPr lang="ar-SA" dirty="0">
              <a:solidFill>
                <a:schemeClr val="bg1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62400" y="1219201"/>
            <a:ext cx="4343400" cy="251460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en-US" b="1" dirty="0" smtClean="0"/>
              <a:t>It descends under cover of </a:t>
            </a:r>
            <a:r>
              <a:rPr lang="en-US" b="1" dirty="0" err="1" smtClean="0"/>
              <a:t>Brachioradialis</a:t>
            </a:r>
            <a:endParaRPr lang="en-US" b="1" dirty="0" smtClean="0"/>
          </a:p>
          <a:p>
            <a:r>
              <a:rPr lang="en-US" b="1" dirty="0" smtClean="0"/>
              <a:t>Lateral to radial artery.</a:t>
            </a:r>
          </a:p>
          <a:p>
            <a:r>
              <a:rPr lang="en-US" b="1" dirty="0" smtClean="0"/>
              <a:t>It emerges beneath the </a:t>
            </a:r>
            <a:r>
              <a:rPr lang="en-US" b="1" dirty="0" err="1" smtClean="0"/>
              <a:t>brachioradialis</a:t>
            </a:r>
            <a:r>
              <a:rPr lang="en-US" b="1" dirty="0" smtClean="0"/>
              <a:t> tendon.</a:t>
            </a:r>
            <a:endParaRPr lang="ar-SA" b="1" dirty="0"/>
          </a:p>
        </p:txBody>
      </p:sp>
      <p:sp>
        <p:nvSpPr>
          <p:cNvPr id="9" name="TextBox 8"/>
          <p:cNvSpPr txBox="1"/>
          <p:nvPr/>
        </p:nvSpPr>
        <p:spPr>
          <a:xfrm>
            <a:off x="1600200" y="304800"/>
            <a:ext cx="5638800" cy="707886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4000" b="1" dirty="0" smtClean="0"/>
              <a:t>Superficial Branch</a:t>
            </a:r>
            <a:endParaRPr lang="en-US" sz="4000" b="1" dirty="0"/>
          </a:p>
        </p:txBody>
      </p:sp>
      <p:pic>
        <p:nvPicPr>
          <p:cNvPr id="1026" name="Picture 2" descr="C:\Documents and Settings\Jamila\My Documents\Student Gray\7. Upper limb\F66122-007-f085.jpg"/>
          <p:cNvPicPr>
            <a:picLocks noChangeAspect="1" noChangeArrowheads="1"/>
          </p:cNvPicPr>
          <p:nvPr/>
        </p:nvPicPr>
        <p:blipFill>
          <a:blip r:embed="rId2" cstate="print"/>
          <a:srcRect l="12000" r="12000" b="2763"/>
          <a:stretch>
            <a:fillRect/>
          </a:stretch>
        </p:blipFill>
        <p:spPr bwMode="auto">
          <a:xfrm>
            <a:off x="762000" y="1295400"/>
            <a:ext cx="2895600" cy="536344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1087</TotalTime>
  <Words>998</Words>
  <Application>Microsoft Office PowerPoint</Application>
  <PresentationFormat>On-screen Show (4:3)</PresentationFormat>
  <Paragraphs>146</Paragraphs>
  <Slides>26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Office Theme</vt:lpstr>
      <vt:lpstr>Radial &amp; Ulnar Nerves </vt:lpstr>
      <vt:lpstr>PowerPoint Presentation</vt:lpstr>
      <vt:lpstr>Radial Nerve</vt:lpstr>
      <vt:lpstr>Course &amp; Distribution In the Arm</vt:lpstr>
      <vt:lpstr>PowerPoint Presentation</vt:lpstr>
      <vt:lpstr>Branches</vt:lpstr>
      <vt:lpstr>Branches</vt:lpstr>
      <vt:lpstr>Branches</vt:lpstr>
      <vt:lpstr>SUPERFICIAL BRANCH OF RADIAL NERVE</vt:lpstr>
      <vt:lpstr>Termination of Superficial Branch </vt:lpstr>
      <vt:lpstr>Deep Branch </vt:lpstr>
      <vt:lpstr>PowerPoint Presentation</vt:lpstr>
      <vt:lpstr>Injuries to the Radial Nerve</vt:lpstr>
      <vt:lpstr>Injuries to the Deep Branch of the Radial Nerve </vt:lpstr>
      <vt:lpstr>Injuries to the Superficial Branch of the Radial Nerve</vt:lpstr>
      <vt:lpstr>PowerPoint Presentation</vt:lpstr>
      <vt:lpstr>PowerPoint Presentation</vt:lpstr>
      <vt:lpstr>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Ulnar Nerve Injury </vt:lpstr>
      <vt:lpstr>PowerPoint Presentation</vt:lpstr>
      <vt:lpstr>PowerPoint Presentation</vt:lpstr>
    </vt:vector>
  </TitlesOfParts>
  <Company>King Khaled Univercity Hospital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Radial &amp; Ulnar Nerves</dc:title>
  <dc:creator>Vohra</dc:creator>
  <cp:lastModifiedBy>Gamilah H. Al-Madani</cp:lastModifiedBy>
  <cp:revision>136</cp:revision>
  <dcterms:created xsi:type="dcterms:W3CDTF">2011-01-02T11:15:48Z</dcterms:created>
  <dcterms:modified xsi:type="dcterms:W3CDTF">2014-12-15T09:33:47Z</dcterms:modified>
</cp:coreProperties>
</file>