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notesMasterIdLst>
    <p:notesMasterId r:id="rId22"/>
  </p:notesMasterIdLst>
  <p:sldIdLst>
    <p:sldId id="336" r:id="rId2"/>
    <p:sldId id="337" r:id="rId3"/>
    <p:sldId id="308" r:id="rId4"/>
    <p:sldId id="262" r:id="rId5"/>
    <p:sldId id="341" r:id="rId6"/>
    <p:sldId id="312" r:id="rId7"/>
    <p:sldId id="319" r:id="rId8"/>
    <p:sldId id="321" r:id="rId9"/>
    <p:sldId id="264" r:id="rId10"/>
    <p:sldId id="317" r:id="rId11"/>
    <p:sldId id="322" r:id="rId12"/>
    <p:sldId id="339" r:id="rId13"/>
    <p:sldId id="338" r:id="rId14"/>
    <p:sldId id="324" r:id="rId15"/>
    <p:sldId id="325" r:id="rId16"/>
    <p:sldId id="326" r:id="rId17"/>
    <p:sldId id="332" r:id="rId18"/>
    <p:sldId id="333" r:id="rId19"/>
    <p:sldId id="334" r:id="rId20"/>
    <p:sldId id="335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6645"/>
    <a:srgbClr val="0E13E2"/>
    <a:srgbClr val="214F37"/>
    <a:srgbClr val="45A573"/>
    <a:srgbClr val="72A376"/>
    <a:srgbClr val="612721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75645" autoAdjust="0"/>
  </p:normalViewPr>
  <p:slideViewPr>
    <p:cSldViewPr snapToGrid="0" showGuides="1">
      <p:cViewPr>
        <p:scale>
          <a:sx n="75" d="100"/>
          <a:sy n="75" d="100"/>
        </p:scale>
        <p:origin x="-70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8E79D0-3266-4313-B49D-44C3B2E268D2}" type="datetimeFigureOut">
              <a:rPr lang="en-US" smtClean="0"/>
              <a:pPr/>
              <a:t>12/29/2014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6D2BF2-4424-43F1-AA07-B53D9E395F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3352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6D2BF2-4424-43F1-AA07-B53D9E395FB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5184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6D2BF2-4424-43F1-AA07-B53D9E395FBD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6D2BF2-4424-43F1-AA07-B53D9E395FBD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6D2BF2-4424-43F1-AA07-B53D9E395FBD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95969-977A-45EA-A3B2-5E9C62B538B6}" type="datetimeFigureOut">
              <a:rPr lang="en-US" smtClean="0"/>
              <a:pPr/>
              <a:t>12/29/2014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505A2-A81A-499D-9227-2306C9FEC8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95969-977A-45EA-A3B2-5E9C62B538B6}" type="datetimeFigureOut">
              <a:rPr lang="en-US" smtClean="0"/>
              <a:pPr/>
              <a:t>12/29/2014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505A2-A81A-499D-9227-2306C9FEC8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95969-977A-45EA-A3B2-5E9C62B538B6}" type="datetimeFigureOut">
              <a:rPr lang="en-US" smtClean="0"/>
              <a:pPr/>
              <a:t>12/29/2014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505A2-A81A-499D-9227-2306C9FEC8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95969-977A-45EA-A3B2-5E9C62B538B6}" type="datetimeFigureOut">
              <a:rPr lang="en-US" smtClean="0"/>
              <a:pPr/>
              <a:t>12/29/2014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505A2-A81A-499D-9227-2306C9FEC8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95969-977A-45EA-A3B2-5E9C62B538B6}" type="datetimeFigureOut">
              <a:rPr lang="en-US" smtClean="0"/>
              <a:pPr/>
              <a:t>12/29/2014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505A2-A81A-499D-9227-2306C9FEC8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95969-977A-45EA-A3B2-5E9C62B538B6}" type="datetimeFigureOut">
              <a:rPr lang="en-US" smtClean="0"/>
              <a:pPr/>
              <a:t>12/29/2014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505A2-A81A-499D-9227-2306C9FEC8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95969-977A-45EA-A3B2-5E9C62B538B6}" type="datetimeFigureOut">
              <a:rPr lang="en-US" smtClean="0"/>
              <a:pPr/>
              <a:t>12/29/2014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505A2-A81A-499D-9227-2306C9FEC8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95969-977A-45EA-A3B2-5E9C62B538B6}" type="datetimeFigureOut">
              <a:rPr lang="en-US" smtClean="0"/>
              <a:pPr/>
              <a:t>12/29/2014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505A2-A81A-499D-9227-2306C9FEC8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95969-977A-45EA-A3B2-5E9C62B538B6}" type="datetimeFigureOut">
              <a:rPr lang="en-US" smtClean="0"/>
              <a:pPr/>
              <a:t>12/29/2014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505A2-A81A-499D-9227-2306C9FEC8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95969-977A-45EA-A3B2-5E9C62B538B6}" type="datetimeFigureOut">
              <a:rPr lang="en-US" smtClean="0"/>
              <a:pPr/>
              <a:t>12/29/2014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505A2-A81A-499D-9227-2306C9FEC8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95969-977A-45EA-A3B2-5E9C62B538B6}" type="datetimeFigureOut">
              <a:rPr lang="en-US" smtClean="0"/>
              <a:pPr/>
              <a:t>12/29/2014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B1505A2-A81A-499D-9227-2306C9FEC8A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5995969-977A-45EA-A3B2-5E9C62B538B6}" type="datetimeFigureOut">
              <a:rPr lang="en-US" smtClean="0"/>
              <a:pPr/>
              <a:t>12/29/2014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B1505A2-A81A-499D-9227-2306C9FEC8A6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05368"/>
            <a:ext cx="9144000" cy="1143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3600" b="1" i="1" dirty="0" smtClean="0">
                <a:solidFill>
                  <a:srgbClr val="C00000"/>
                </a:solidFill>
              </a:rPr>
              <a:t>ANTERIOR, LATERAL COMPARTMENTS OF THE LEG &amp; DORSUM OF THE FOOT</a:t>
            </a:r>
            <a:endParaRPr lang="en-US" sz="3600" b="1" i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51637" y="3821400"/>
            <a:ext cx="2279177" cy="954107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accent2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accent2">
                  <a:lumMod val="20000"/>
                  <a:lumOff val="80000"/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Dr JAMILA EL MEDANY</a:t>
            </a:r>
            <a:endParaRPr lang="en-US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899554" y="3807752"/>
            <a:ext cx="2142698" cy="95410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Dr SAEED VOHRA</a:t>
            </a:r>
            <a:endParaRPr lang="en-US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230814" y="3903286"/>
            <a:ext cx="6005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0E13E2"/>
                </a:solidFill>
              </a:rPr>
              <a:t>&amp;</a:t>
            </a:r>
            <a:endParaRPr lang="en-US" sz="2800" b="1" dirty="0">
              <a:solidFill>
                <a:srgbClr val="0E13E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982636"/>
            <a:ext cx="9144000" cy="427719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n-US" sz="28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Structures Passing Deep to Extensor Retinacula </a:t>
            </a:r>
            <a:endParaRPr lang="en-US" sz="28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724400" y="2156346"/>
            <a:ext cx="4216400" cy="30469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b="1" i="1" dirty="0" smtClean="0">
                <a:solidFill>
                  <a:srgbClr val="FF0000"/>
                </a:solidFill>
              </a:rPr>
              <a:t>From medial to lateral:</a:t>
            </a:r>
          </a:p>
          <a:p>
            <a:r>
              <a:rPr lang="en-US" sz="2800" b="1" i="1" dirty="0" smtClean="0">
                <a:solidFill>
                  <a:schemeClr val="tx1"/>
                </a:solidFill>
              </a:rPr>
              <a:t>1.</a:t>
            </a:r>
            <a:r>
              <a:rPr lang="en-US" sz="2800" b="1" i="1" u="sng" dirty="0" smtClean="0">
                <a:solidFill>
                  <a:schemeClr val="tx1"/>
                </a:solidFill>
              </a:rPr>
              <a:t>T</a:t>
            </a:r>
            <a:r>
              <a:rPr lang="en-US" sz="2800" b="1" i="1" dirty="0" smtClean="0">
                <a:solidFill>
                  <a:schemeClr val="tx1"/>
                </a:solidFill>
              </a:rPr>
              <a:t>om</a:t>
            </a:r>
          </a:p>
          <a:p>
            <a:r>
              <a:rPr lang="en-US" sz="2800" b="1" i="1" dirty="0" smtClean="0">
                <a:solidFill>
                  <a:schemeClr val="tx1"/>
                </a:solidFill>
              </a:rPr>
              <a:t>2.</a:t>
            </a:r>
            <a:r>
              <a:rPr lang="en-US" sz="2800" b="1" i="1" u="sng" dirty="0" smtClean="0">
                <a:solidFill>
                  <a:schemeClr val="tx1"/>
                </a:solidFill>
              </a:rPr>
              <a:t>H</a:t>
            </a:r>
            <a:r>
              <a:rPr lang="en-US" sz="2800" b="1" i="1" dirty="0" smtClean="0">
                <a:solidFill>
                  <a:schemeClr val="tx1"/>
                </a:solidFill>
              </a:rPr>
              <a:t>as</a:t>
            </a:r>
          </a:p>
          <a:p>
            <a:r>
              <a:rPr lang="en-US" sz="2800" b="1" i="1" dirty="0" smtClean="0">
                <a:solidFill>
                  <a:schemeClr val="tx1"/>
                </a:solidFill>
              </a:rPr>
              <a:t>3.</a:t>
            </a:r>
            <a:r>
              <a:rPr lang="en-US" sz="2800" b="1" i="1" u="sng" dirty="0" smtClean="0">
                <a:solidFill>
                  <a:srgbClr val="C00000"/>
                </a:solidFill>
              </a:rPr>
              <a:t>V</a:t>
            </a:r>
            <a:r>
              <a:rPr lang="en-US" sz="2800" b="1" i="1" dirty="0" smtClean="0">
                <a:solidFill>
                  <a:srgbClr val="C00000"/>
                </a:solidFill>
              </a:rPr>
              <a:t>ery</a:t>
            </a:r>
            <a:r>
              <a:rPr lang="en-US" sz="2800" b="1" i="1" dirty="0" smtClean="0">
                <a:solidFill>
                  <a:schemeClr val="tx1"/>
                </a:solidFill>
              </a:rPr>
              <a:t> (vessels)</a:t>
            </a:r>
          </a:p>
          <a:p>
            <a:r>
              <a:rPr lang="en-US" sz="2800" b="1" i="1" dirty="0" smtClean="0">
                <a:solidFill>
                  <a:schemeClr val="tx1"/>
                </a:solidFill>
              </a:rPr>
              <a:t>4.</a:t>
            </a:r>
            <a:r>
              <a:rPr lang="en-US" sz="2800" b="1" i="1" u="sng" dirty="0" smtClean="0">
                <a:solidFill>
                  <a:srgbClr val="0E13E2"/>
                </a:solidFill>
              </a:rPr>
              <a:t>N</a:t>
            </a:r>
            <a:r>
              <a:rPr lang="en-US" sz="2800" b="1" i="1" dirty="0" smtClean="0">
                <a:solidFill>
                  <a:srgbClr val="0E13E2"/>
                </a:solidFill>
              </a:rPr>
              <a:t>ice</a:t>
            </a:r>
            <a:r>
              <a:rPr lang="en-US" sz="2800" b="1" i="1" dirty="0" smtClean="0">
                <a:solidFill>
                  <a:schemeClr val="tx1"/>
                </a:solidFill>
              </a:rPr>
              <a:t> ( nerve)</a:t>
            </a:r>
          </a:p>
          <a:p>
            <a:r>
              <a:rPr lang="en-US" sz="2800" b="1" i="1" dirty="0" smtClean="0">
                <a:solidFill>
                  <a:schemeClr val="tx1"/>
                </a:solidFill>
              </a:rPr>
              <a:t>5.</a:t>
            </a:r>
            <a:r>
              <a:rPr lang="en-US" sz="2800" b="1" i="1" u="sng" dirty="0" smtClean="0">
                <a:solidFill>
                  <a:schemeClr val="tx1"/>
                </a:solidFill>
              </a:rPr>
              <a:t>D</a:t>
            </a:r>
            <a:r>
              <a:rPr lang="en-US" sz="2800" b="1" i="1" dirty="0" smtClean="0">
                <a:solidFill>
                  <a:schemeClr val="tx1"/>
                </a:solidFill>
              </a:rPr>
              <a:t>og &amp;</a:t>
            </a:r>
          </a:p>
          <a:p>
            <a:r>
              <a:rPr lang="en-US" sz="2800" b="1" i="1" dirty="0" smtClean="0">
                <a:solidFill>
                  <a:schemeClr val="tx1"/>
                </a:solidFill>
              </a:rPr>
              <a:t>6.</a:t>
            </a:r>
            <a:r>
              <a:rPr lang="en-US" sz="2800" b="1" i="1" u="sng" dirty="0" smtClean="0">
                <a:solidFill>
                  <a:schemeClr val="tx1"/>
                </a:solidFill>
              </a:rPr>
              <a:t>P</a:t>
            </a:r>
            <a:r>
              <a:rPr lang="en-US" sz="2800" b="1" i="1" dirty="0" smtClean="0">
                <a:solidFill>
                  <a:schemeClr val="tx1"/>
                </a:solidFill>
              </a:rPr>
              <a:t>igion</a:t>
            </a:r>
            <a:endParaRPr lang="en-US" sz="2800" b="1" i="1" dirty="0">
              <a:solidFill>
                <a:schemeClr val="tx1"/>
              </a:solidFill>
            </a:endParaRPr>
          </a:p>
        </p:txBody>
      </p:sp>
      <p:pic>
        <p:nvPicPr>
          <p:cNvPr id="1026" name="Picture 2" descr="C10FF4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01003" y="1645407"/>
            <a:ext cx="3111690" cy="508438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1" name="Rectangle 20"/>
          <p:cNvSpPr/>
          <p:nvPr/>
        </p:nvSpPr>
        <p:spPr>
          <a:xfrm>
            <a:off x="1637969" y="2846567"/>
            <a:ext cx="588396" cy="151075"/>
          </a:xfrm>
          <a:prstGeom prst="rect">
            <a:avLst/>
          </a:prstGeom>
          <a:solidFill>
            <a:schemeClr val="accent1">
              <a:alpha val="1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   </a:t>
            </a: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3237506" y="5972755"/>
            <a:ext cx="944880" cy="181555"/>
          </a:xfrm>
          <a:prstGeom prst="rect">
            <a:avLst/>
          </a:prstGeom>
          <a:solidFill>
            <a:schemeClr val="accent1">
              <a:alpha val="1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3246782" y="5679882"/>
            <a:ext cx="816335" cy="196132"/>
          </a:xfrm>
          <a:prstGeom prst="rect">
            <a:avLst/>
          </a:prstGeom>
          <a:solidFill>
            <a:schemeClr val="accent1">
              <a:alpha val="1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3200399" y="5450619"/>
            <a:ext cx="852986" cy="172259"/>
          </a:xfrm>
          <a:prstGeom prst="rect">
            <a:avLst/>
          </a:prstGeom>
          <a:solidFill>
            <a:schemeClr val="accent1">
              <a:alpha val="1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1131736" y="6061545"/>
            <a:ext cx="1015116" cy="204083"/>
          </a:xfrm>
          <a:prstGeom prst="rect">
            <a:avLst/>
          </a:prstGeom>
          <a:solidFill>
            <a:schemeClr val="accent1">
              <a:alpha val="1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1645920" y="5705062"/>
            <a:ext cx="708992" cy="204083"/>
          </a:xfrm>
          <a:prstGeom prst="rect">
            <a:avLst/>
          </a:prstGeom>
          <a:solidFill>
            <a:schemeClr val="accent1">
              <a:alpha val="1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4" grpId="0" animBg="1"/>
      <p:bldP spid="25" grpId="0" animBg="1"/>
      <p:bldP spid="28" grpId="0" animBg="1"/>
      <p:bldP spid="32" grpId="0" animBg="1"/>
      <p:bldP spid="3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795647"/>
            <a:ext cx="9143999" cy="51776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n-US" sz="36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Lateral </a:t>
            </a:r>
            <a:r>
              <a:rPr lang="en-US" sz="36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36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ompartment </a:t>
            </a:r>
            <a:r>
              <a:rPr lang="en-US" sz="36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of Leg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6276635"/>
              </p:ext>
            </p:extLst>
          </p:nvPr>
        </p:nvGraphicFramePr>
        <p:xfrm>
          <a:off x="0" y="2209800"/>
          <a:ext cx="5145205" cy="19527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5069"/>
                <a:gridCol w="1726631"/>
                <a:gridCol w="1703505"/>
              </a:tblGrid>
              <a:tr h="603607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MUSCLES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NERVE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rgbClr val="FF0000"/>
                          </a:solidFill>
                        </a:rPr>
                        <a:t>BLODD</a:t>
                      </a:r>
                    </a:p>
                    <a:p>
                      <a:r>
                        <a:rPr lang="en-US" sz="1400" b="1" dirty="0" smtClean="0">
                          <a:solidFill>
                            <a:srgbClr val="FF0000"/>
                          </a:solidFill>
                        </a:rPr>
                        <a:t>SUPPLY</a:t>
                      </a:r>
                    </a:p>
                  </a:txBody>
                  <a:tcPr/>
                </a:tc>
              </a:tr>
              <a:tr h="670708"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rgbClr val="C00000"/>
                          </a:solidFill>
                        </a:rPr>
                        <a:t>PERONEUS</a:t>
                      </a:r>
                    </a:p>
                    <a:p>
                      <a:r>
                        <a:rPr lang="en-US" sz="1400" b="1" dirty="0" smtClean="0">
                          <a:solidFill>
                            <a:srgbClr val="C00000"/>
                          </a:solidFill>
                        </a:rPr>
                        <a:t>LONGUS </a:t>
                      </a:r>
                      <a:endParaRPr lang="en-US" sz="14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sz="2000" b="1" dirty="0" smtClean="0"/>
                        <a:t>Superficial </a:t>
                      </a:r>
                      <a:r>
                        <a:rPr lang="en-US" sz="2000" b="1" dirty="0" err="1" smtClean="0"/>
                        <a:t>Peroneal</a:t>
                      </a:r>
                      <a:endParaRPr lang="en-US" sz="2000" b="1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sz="2000" b="1" dirty="0" err="1" smtClean="0"/>
                        <a:t>Peroneal</a:t>
                      </a:r>
                      <a:r>
                        <a:rPr lang="en-US" sz="2000" b="1" dirty="0" smtClean="0"/>
                        <a:t> A</a:t>
                      </a:r>
                      <a:endParaRPr lang="en-US" sz="2000" b="1" dirty="0"/>
                    </a:p>
                  </a:txBody>
                  <a:tcPr/>
                </a:tc>
              </a:tr>
              <a:tr h="678453"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rgbClr val="0E13E2"/>
                          </a:solidFill>
                        </a:rPr>
                        <a:t>PERONEUS</a:t>
                      </a:r>
                    </a:p>
                    <a:p>
                      <a:r>
                        <a:rPr lang="en-US" sz="1400" b="1" dirty="0" smtClean="0">
                          <a:solidFill>
                            <a:srgbClr val="0E13E2"/>
                          </a:solidFill>
                        </a:rPr>
                        <a:t>BREVIS</a:t>
                      </a:r>
                      <a:endParaRPr lang="en-US" sz="1400" b="1" dirty="0">
                        <a:solidFill>
                          <a:srgbClr val="0E13E2"/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9" name="Picture 2" descr="C:\Documents and Settings\Jamila\Desktop\lateral-Compartment.png"/>
          <p:cNvPicPr>
            <a:picLocks noChangeAspect="1" noChangeArrowheads="1"/>
          </p:cNvPicPr>
          <p:nvPr/>
        </p:nvPicPr>
        <p:blipFill rotWithShape="1">
          <a:blip r:embed="rId2" cstate="print"/>
          <a:srcRect l="22249"/>
          <a:stretch/>
        </p:blipFill>
        <p:spPr bwMode="auto">
          <a:xfrm>
            <a:off x="5626100" y="1346200"/>
            <a:ext cx="3073400" cy="5715000"/>
          </a:xfrm>
          <a:prstGeom prst="rect">
            <a:avLst/>
          </a:prstGeom>
          <a:noFill/>
        </p:spPr>
      </p:pic>
      <p:pic>
        <p:nvPicPr>
          <p:cNvPr id="5" name="Picture 3" descr="C:\Documents and Settings\Jamila\Desktop\study_21346036971099.jpg"/>
          <p:cNvPicPr>
            <a:picLocks noChangeAspect="1" noChangeArrowheads="1"/>
          </p:cNvPicPr>
          <p:nvPr/>
        </p:nvPicPr>
        <p:blipFill rotWithShape="1">
          <a:blip r:embed="rId3" cstate="print"/>
          <a:srcRect l="8375" t="57701" r="75898" b="13477"/>
          <a:stretch/>
        </p:blipFill>
        <p:spPr bwMode="auto">
          <a:xfrm>
            <a:off x="1549400" y="4368800"/>
            <a:ext cx="1765300" cy="22352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3543300" y="4673600"/>
            <a:ext cx="1676400" cy="120032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u="sng" dirty="0" smtClean="0">
                <a:solidFill>
                  <a:schemeClr val="tx1"/>
                </a:solidFill>
              </a:rPr>
              <a:t>Action:</a:t>
            </a:r>
          </a:p>
          <a:p>
            <a:r>
              <a:rPr lang="en-US" b="1" u="sng" dirty="0" smtClean="0">
                <a:solidFill>
                  <a:srgbClr val="FF0000"/>
                </a:solidFill>
              </a:rPr>
              <a:t>Plantar flexion &amp; </a:t>
            </a:r>
            <a:r>
              <a:rPr lang="en-US" b="1" u="sng" dirty="0" smtClean="0">
                <a:solidFill>
                  <a:srgbClr val="426645"/>
                </a:solidFill>
              </a:rPr>
              <a:t>Eversion</a:t>
            </a:r>
            <a:endParaRPr lang="en-US" dirty="0">
              <a:solidFill>
                <a:srgbClr val="426645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0" y="600512"/>
            <a:ext cx="9144000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b="1" dirty="0" err="1" smtClean="0">
                <a:solidFill>
                  <a:srgbClr val="C00000"/>
                </a:solidFill>
              </a:rPr>
              <a:t>Peroneus</a:t>
            </a:r>
            <a:r>
              <a:rPr lang="en-US" sz="2800" b="1" dirty="0" smtClean="0">
                <a:solidFill>
                  <a:srgbClr val="C00000"/>
                </a:solidFill>
              </a:rPr>
              <a:t> Longus</a:t>
            </a:r>
            <a:endParaRPr lang="en-US" sz="2800" b="1" dirty="0" smtClean="0">
              <a:solidFill>
                <a:srgbClr val="C00000"/>
              </a:solidFill>
              <a:latin typeface="Times New Roman"/>
              <a:ea typeface="Times New Roman"/>
            </a:endParaRPr>
          </a:p>
        </p:txBody>
      </p:sp>
      <p:pic>
        <p:nvPicPr>
          <p:cNvPr id="6" name="Picture 2" descr="C:\Documents and Settings\User\My Documents\Student Gray\6. Lower limb\F66122-006-f08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 l="13631" r="13660" b="2963"/>
          <a:stretch>
            <a:fillRect/>
          </a:stretch>
        </p:blipFill>
        <p:spPr bwMode="auto">
          <a:xfrm>
            <a:off x="5500049" y="846160"/>
            <a:ext cx="3534771" cy="57730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15" name="Rectangle 14"/>
          <p:cNvSpPr/>
          <p:nvPr/>
        </p:nvSpPr>
        <p:spPr>
          <a:xfrm>
            <a:off x="5453777" y="2839062"/>
            <a:ext cx="633124" cy="368162"/>
          </a:xfrm>
          <a:prstGeom prst="rect">
            <a:avLst/>
          </a:prstGeom>
          <a:solidFill>
            <a:schemeClr val="accent1">
              <a:alpha val="1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72956" y="1323833"/>
            <a:ext cx="1378423" cy="461665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b="1" dirty="0" smtClean="0"/>
              <a:t>Origin</a:t>
            </a:r>
            <a:endParaRPr lang="en-US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460311" y="1351128"/>
            <a:ext cx="1883390" cy="40011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Insertion</a:t>
            </a:r>
            <a:endParaRPr lang="en-US" sz="2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330055" y="1337481"/>
            <a:ext cx="1828800" cy="400110"/>
          </a:xfrm>
          <a:prstGeom prst="rect">
            <a:avLst/>
          </a:prstGeom>
          <a:ln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Action</a:t>
            </a:r>
            <a:endParaRPr lang="en-US" sz="2000" b="1" dirty="0"/>
          </a:p>
        </p:txBody>
      </p:sp>
      <p:graphicFrame>
        <p:nvGraphicFramePr>
          <p:cNvPr id="12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88935687"/>
              </p:ext>
            </p:extLst>
          </p:nvPr>
        </p:nvGraphicFramePr>
        <p:xfrm>
          <a:off x="0" y="1815151"/>
          <a:ext cx="5472753" cy="51015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4251"/>
                <a:gridCol w="1824251"/>
                <a:gridCol w="1824251"/>
              </a:tblGrid>
              <a:tr h="473577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u="sng" dirty="0" smtClean="0">
                          <a:solidFill>
                            <a:schemeClr val="tx1"/>
                          </a:solidFill>
                        </a:rPr>
                        <a:t>Lateral </a:t>
                      </a:r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surface of shaft of </a:t>
                      </a:r>
                      <a:r>
                        <a:rPr lang="en-US" sz="1800" b="1" u="sng" dirty="0" smtClean="0">
                          <a:solidFill>
                            <a:schemeClr val="tx1"/>
                          </a:solidFill>
                        </a:rPr>
                        <a:t>fibula</a:t>
                      </a:r>
                      <a:endParaRPr lang="en-US" sz="1800" b="1" u="sng" dirty="0" smtClean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endParaRPr lang="en-US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rgbClr val="612721"/>
                          </a:solidFill>
                        </a:rPr>
                        <a:t>Base of first metatarsal </a:t>
                      </a:r>
                      <a:r>
                        <a:rPr lang="en-US" sz="1800" b="1" dirty="0" smtClean="0">
                          <a:solidFill>
                            <a:srgbClr val="612721"/>
                          </a:solidFill>
                        </a:rPr>
                        <a:t>&amp;</a:t>
                      </a:r>
                      <a:r>
                        <a:rPr lang="en-US" sz="1800" b="1" baseline="0" dirty="0" smtClean="0">
                          <a:solidFill>
                            <a:srgbClr val="612721"/>
                          </a:solidFill>
                        </a:rPr>
                        <a:t> </a:t>
                      </a:r>
                      <a:r>
                        <a:rPr lang="en-US" sz="1800" b="1" dirty="0" smtClean="0">
                          <a:solidFill>
                            <a:srgbClr val="612721"/>
                          </a:solidFill>
                        </a:rPr>
                        <a:t>the </a:t>
                      </a:r>
                      <a:r>
                        <a:rPr lang="en-US" sz="1800" b="1" dirty="0" smtClean="0">
                          <a:solidFill>
                            <a:srgbClr val="612721"/>
                          </a:solidFill>
                        </a:rPr>
                        <a:t>medial cuneiform</a:t>
                      </a:r>
                      <a:endParaRPr lang="en-US" sz="1800" b="1" dirty="0" smtClean="0">
                        <a:solidFill>
                          <a:srgbClr val="612721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r>
                        <a:rPr lang="en-US" dirty="0" smtClean="0">
                          <a:solidFill>
                            <a:srgbClr val="0E13E2"/>
                          </a:solidFill>
                        </a:rPr>
                        <a:t>(Insertion of?)</a:t>
                      </a:r>
                      <a:endParaRPr lang="en-US" dirty="0">
                        <a:solidFill>
                          <a:srgbClr val="0E13E2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u="sng" dirty="0" smtClean="0">
                          <a:solidFill>
                            <a:srgbClr val="FF0000"/>
                          </a:solidFill>
                        </a:rPr>
                        <a:t>Plantar flexes </a:t>
                      </a:r>
                      <a:r>
                        <a:rPr lang="en-US" sz="1800" b="1" dirty="0" smtClean="0">
                          <a:solidFill>
                            <a:srgbClr val="612721"/>
                          </a:solidFill>
                        </a:rPr>
                        <a:t>foot at ankle joint;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u="sng" dirty="0" err="1" smtClean="0">
                          <a:solidFill>
                            <a:srgbClr val="426645"/>
                          </a:solidFill>
                        </a:rPr>
                        <a:t>Everts</a:t>
                      </a:r>
                      <a:r>
                        <a:rPr lang="en-US" sz="1800" b="1" u="sng" dirty="0" smtClean="0">
                          <a:solidFill>
                            <a:srgbClr val="FF0000"/>
                          </a:solidFill>
                        </a:rPr>
                        <a:t> foot </a:t>
                      </a:r>
                      <a:r>
                        <a:rPr lang="en-US" sz="1800" b="1" dirty="0" smtClean="0">
                          <a:solidFill>
                            <a:srgbClr val="612721"/>
                          </a:solidFill>
                        </a:rPr>
                        <a:t>at </a:t>
                      </a:r>
                      <a:r>
                        <a:rPr lang="en-US" sz="1800" b="1" dirty="0" err="1" smtClean="0">
                          <a:solidFill>
                            <a:srgbClr val="612721"/>
                          </a:solidFill>
                        </a:rPr>
                        <a:t>subtalar</a:t>
                      </a:r>
                      <a:r>
                        <a:rPr lang="en-US" sz="1800" b="1" dirty="0" smtClean="0">
                          <a:solidFill>
                            <a:srgbClr val="612721"/>
                          </a:solidFill>
                        </a:rPr>
                        <a:t> and transverse tarsal joints; </a:t>
                      </a:r>
                      <a:r>
                        <a:rPr lang="en-US" sz="1800" b="1" u="sng" dirty="0" smtClean="0">
                          <a:solidFill>
                            <a:srgbClr val="612721"/>
                          </a:solidFill>
                        </a:rPr>
                        <a:t>Supports </a:t>
                      </a:r>
                      <a:r>
                        <a:rPr lang="en-US" sz="1800" b="1" u="sng" dirty="0" smtClean="0">
                          <a:solidFill>
                            <a:srgbClr val="C00000"/>
                          </a:solidFill>
                        </a:rPr>
                        <a:t>Lateral longitudinal &amp;</a:t>
                      </a:r>
                      <a:r>
                        <a:rPr lang="en-US" sz="1800" b="1" u="sng" baseline="0" dirty="0" smtClean="0">
                          <a:solidFill>
                            <a:srgbClr val="C00000"/>
                          </a:solidFill>
                        </a:rPr>
                        <a:t> T</a:t>
                      </a:r>
                      <a:r>
                        <a:rPr lang="en-US" sz="1800" b="1" u="sng" dirty="0" smtClean="0">
                          <a:solidFill>
                            <a:srgbClr val="C00000"/>
                          </a:solidFill>
                        </a:rPr>
                        <a:t>ransverse arches</a:t>
                      </a:r>
                      <a:endParaRPr lang="en-US" sz="18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1988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16" name="Straight Arrow Connector 15"/>
          <p:cNvCxnSpPr/>
          <p:nvPr/>
        </p:nvCxnSpPr>
        <p:spPr>
          <a:xfrm rot="10800000" flipV="1">
            <a:off x="7533565" y="4353636"/>
            <a:ext cx="272955" cy="1364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rot="10800000" flipV="1">
            <a:off x="7574507" y="4626591"/>
            <a:ext cx="259308" cy="12283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Arrow Connector 3"/>
          <p:cNvCxnSpPr/>
          <p:nvPr/>
        </p:nvCxnSpPr>
        <p:spPr>
          <a:xfrm flipV="1">
            <a:off x="6553200" y="5981700"/>
            <a:ext cx="0" cy="2413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0" y="600512"/>
            <a:ext cx="9144000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b="1" dirty="0" err="1" smtClean="0">
                <a:solidFill>
                  <a:srgbClr val="C00000"/>
                </a:solidFill>
              </a:rPr>
              <a:t>Peroneus</a:t>
            </a:r>
            <a:r>
              <a:rPr lang="en-US" sz="2800" b="1" dirty="0" smtClean="0">
                <a:solidFill>
                  <a:srgbClr val="C00000"/>
                </a:solidFill>
              </a:rPr>
              <a:t> Brevis</a:t>
            </a:r>
            <a:endParaRPr lang="en-US" sz="2800" b="1" dirty="0" smtClean="0">
              <a:solidFill>
                <a:srgbClr val="C00000"/>
              </a:solidFill>
              <a:latin typeface="Times New Roman"/>
              <a:ea typeface="Times New Roman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7421" y="1323833"/>
            <a:ext cx="4954137" cy="400110"/>
          </a:xfrm>
          <a:prstGeom prst="rect">
            <a:avLst/>
          </a:prstGeom>
          <a:ln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Origin     Insertion 	   Action</a:t>
            </a:r>
            <a:endParaRPr lang="en-US" sz="2000" b="1" dirty="0"/>
          </a:p>
        </p:txBody>
      </p:sp>
      <p:graphicFrame>
        <p:nvGraphicFramePr>
          <p:cNvPr id="8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51570433"/>
              </p:ext>
            </p:extLst>
          </p:nvPr>
        </p:nvGraphicFramePr>
        <p:xfrm>
          <a:off x="204713" y="1719618"/>
          <a:ext cx="5063322" cy="55651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87774"/>
                <a:gridCol w="1687774"/>
                <a:gridCol w="1687774"/>
              </a:tblGrid>
              <a:tr h="519202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Lateral surface of shaft of</a:t>
                      </a:r>
                      <a:r>
                        <a:rPr lang="en-US" sz="1800" b="1" baseline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 fibula</a:t>
                      </a:r>
                      <a:endParaRPr lang="en-US" sz="1800" b="1" dirty="0" smtClean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endParaRPr lang="en-US" sz="1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Base of fifth metatarsal </a:t>
                      </a: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bone </a:t>
                      </a:r>
                      <a:r>
                        <a:rPr lang="en-US" sz="1800" b="1" dirty="0" smtClean="0">
                          <a:solidFill>
                            <a:srgbClr val="0E13E2"/>
                          </a:solidFill>
                          <a:latin typeface="Times New Roman"/>
                          <a:ea typeface="Times New Roman"/>
                        </a:rPr>
                        <a:t>(Insertion of?)</a:t>
                      </a:r>
                      <a:endParaRPr lang="en-US" sz="1800" b="1" dirty="0" smtClean="0">
                        <a:solidFill>
                          <a:srgbClr val="0E13E2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u="sng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Plantar flexes</a:t>
                      </a:r>
                      <a:r>
                        <a:rPr kumimoji="0"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foot at ankle joint;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u="sng" kern="1200" dirty="0" err="1" smtClean="0">
                          <a:solidFill>
                            <a:srgbClr val="426645"/>
                          </a:solidFill>
                          <a:latin typeface="+mn-lt"/>
                          <a:ea typeface="+mn-ea"/>
                          <a:cs typeface="+mn-cs"/>
                        </a:rPr>
                        <a:t>Everts</a:t>
                      </a:r>
                      <a:r>
                        <a:rPr kumimoji="0" lang="en-US" sz="1800" b="1" u="sng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foot </a:t>
                      </a:r>
                      <a:r>
                        <a:rPr kumimoji="0"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at </a:t>
                      </a:r>
                      <a:r>
                        <a:rPr kumimoji="0" lang="en-US" sz="18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subtalar</a:t>
                      </a:r>
                      <a:r>
                        <a:rPr kumimoji="0"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and transverse tarsal joint; </a:t>
                      </a:r>
                      <a:r>
                        <a:rPr kumimoji="0" lang="en-US" sz="1800" b="1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Supports </a:t>
                      </a:r>
                      <a:r>
                        <a:rPr kumimoji="0" lang="en-US" sz="1800" b="1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Lateral longitudinal </a:t>
                      </a:r>
                      <a:r>
                        <a:rPr kumimoji="0" lang="en-US" sz="1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arch</a:t>
                      </a:r>
                      <a:r>
                        <a:rPr kumimoji="0" lang="en-US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of foot</a:t>
                      </a:r>
                      <a:endParaRPr lang="en-US" sz="1800" b="1" dirty="0" smtClean="0">
                        <a:latin typeface="Times New Roman"/>
                        <a:ea typeface="Times New Roman"/>
                      </a:endParaRPr>
                    </a:p>
                    <a:p>
                      <a:endParaRPr lang="en-US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3079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9" name="Picture 2" descr="C:\Documents and Settings\Jamila\Desktop\sidecalfmuscl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7100" y="1416050"/>
            <a:ext cx="2514600" cy="526415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914400"/>
            <a:ext cx="9144000" cy="441693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n-US" sz="32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Peroneal Retinacula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8251" y="1580648"/>
            <a:ext cx="4572000" cy="3496319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 w="381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261257" y="4472050"/>
            <a:ext cx="4911244" cy="1905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292100" marR="0" lvl="0" indent="-292100" algn="l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EDFE0A"/>
              </a:buClr>
              <a:buSzPct val="70000"/>
              <a:tabLst/>
              <a:defRPr/>
            </a:pPr>
            <a:endParaRPr kumimoji="0" lang="en-US" sz="20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292100" marR="0" lvl="0" indent="-292100" algn="l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EDFE0A"/>
              </a:buClr>
              <a:buSzPct val="70000"/>
              <a:tabLst/>
              <a:defRPr/>
            </a:pPr>
            <a:r>
              <a:rPr kumimoji="0" lang="en-US" sz="2400" b="1" i="0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	Tendons of peronei are surrounded by a single common  tubular synovial sheath,</a:t>
            </a:r>
            <a:r>
              <a:rPr kumimoji="0" lang="en-US" sz="2400" b="1" i="0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292100" marR="0" lvl="0" indent="-292100" algn="l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EDFE0A"/>
              </a:buClr>
              <a:buSzPct val="70000"/>
              <a:tabLst/>
              <a:defRPr/>
            </a:pPr>
            <a:r>
              <a:rPr kumimoji="0" lang="en-US" sz="2400" b="1" i="0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deep to inferior </a:t>
            </a:r>
            <a:r>
              <a:rPr kumimoji="0" lang="en-US" sz="2400" b="1" i="0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peroneal</a:t>
            </a:r>
            <a:r>
              <a:rPr kumimoji="0" lang="en-US" sz="2400" b="1" i="0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retinaculum, they have separate sheaths</a:t>
            </a:r>
            <a:endParaRPr kumimoji="0" lang="en-US" sz="2400" b="1" i="0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65101" y="3794604"/>
            <a:ext cx="4252520" cy="83099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400" b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Synovial Sheaths of Peroneal </a:t>
            </a:r>
            <a:r>
              <a:rPr lang="en-US" sz="2400" b="1" u="sng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Longus</a:t>
            </a:r>
            <a:r>
              <a:rPr lang="en-US" sz="2400" b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&amp; </a:t>
            </a:r>
            <a:r>
              <a:rPr lang="en-US" sz="2400" b="1" u="sng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Brevis</a:t>
            </a:r>
            <a:r>
              <a:rPr lang="en-US" sz="2400" b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endParaRPr lang="en-US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260609" y="2565779"/>
            <a:ext cx="1446663" cy="30025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550925" y="4462818"/>
            <a:ext cx="1255594" cy="382137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178130" y="1397329"/>
            <a:ext cx="4393870" cy="2205679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None/>
            </a:pPr>
            <a:r>
              <a:rPr lang="en-US" sz="2400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Superior peroneal </a:t>
            </a:r>
            <a:r>
              <a:rPr lang="en-US" sz="24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retinaculum</a:t>
            </a:r>
            <a:r>
              <a:rPr lang="en-US" sz="16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1600" b="1" u="sng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Clr>
                <a:srgbClr val="EDFE0A"/>
              </a:buClr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	Connects the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lateral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malleolus to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calcaneum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&amp; holds the tendons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of peroneus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longus &amp; brevis</a:t>
            </a:r>
          </a:p>
          <a:p>
            <a:pPr>
              <a:lnSpc>
                <a:spcPct val="80000"/>
              </a:lnSpc>
              <a:buClr>
                <a:srgbClr val="EDFE0A"/>
              </a:buClr>
              <a:buFontTx/>
              <a:buChar char="•"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Clr>
                <a:srgbClr val="EDFE0A"/>
              </a:buClr>
              <a:buNone/>
            </a:pPr>
            <a:r>
              <a:rPr lang="en-US" sz="24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Inferior </a:t>
            </a:r>
            <a:r>
              <a:rPr lang="en-US" sz="2400" b="1" u="sng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peroneal</a:t>
            </a:r>
            <a:r>
              <a:rPr lang="en-US" sz="24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retinaculum</a:t>
            </a:r>
          </a:p>
          <a:p>
            <a:pPr>
              <a:lnSpc>
                <a:spcPct val="80000"/>
              </a:lnSpc>
              <a:buClr>
                <a:srgbClr val="EDFE0A"/>
              </a:buClr>
              <a:buFontTx/>
              <a:buChar char="•"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Clr>
                <a:srgbClr val="EDFE0A"/>
              </a:buClr>
              <a:buFontTx/>
              <a:buChar char="•"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Oval 2"/>
          <p:cNvSpPr/>
          <p:nvPr/>
        </p:nvSpPr>
        <p:spPr>
          <a:xfrm>
            <a:off x="6096000" y="2565779"/>
            <a:ext cx="152400" cy="15012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6658712" y="3840402"/>
            <a:ext cx="135788" cy="21089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6337300" y="4051300"/>
            <a:ext cx="88900" cy="15880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-23750" y="955342"/>
            <a:ext cx="9167750" cy="57391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Ins="91440" anchor="b">
            <a:noAutofit/>
          </a:bodyPr>
          <a:lstStyle/>
          <a:p>
            <a:pPr marL="54864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strike="noStrike" kern="1200" normalizeH="0" baseline="0" noProof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Deep Fascia of Dorsum of Foot</a:t>
            </a:r>
            <a:endParaRPr kumimoji="0" lang="en-US" sz="3600" b="1" i="0" strike="noStrike" kern="1200" normalizeH="0" baseline="0" noProof="0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308757" y="1600202"/>
            <a:ext cx="8521344" cy="111570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It is very thin, but </a:t>
            </a:r>
            <a:r>
              <a:rPr kumimoji="0" lang="en-US" sz="3200" b="0" i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just distal to ankle joint, it is </a:t>
            </a:r>
          </a:p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3200" b="0" i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thickened to form</a:t>
            </a:r>
            <a:r>
              <a:rPr kumimoji="0" lang="en-US" sz="3200" b="0" i="0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noProof="0" dirty="0" smtClean="0">
                <a:solidFill>
                  <a:srgbClr val="0E13E2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kumimoji="0" lang="en-US" sz="3200" b="1" i="0" strike="noStrike" kern="1200" cap="none" spc="0" normalizeH="0" baseline="0" noProof="0" dirty="0" smtClean="0">
                <a:ln>
                  <a:noFill/>
                </a:ln>
                <a:solidFill>
                  <a:srgbClr val="0E13E2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nferior extensor</a:t>
            </a:r>
            <a:r>
              <a:rPr kumimoji="0" lang="en-US" sz="3200" b="1" i="0" strike="noStrike" kern="1200" cap="none" spc="0" normalizeH="0" noProof="0" dirty="0" smtClean="0">
                <a:ln>
                  <a:noFill/>
                </a:ln>
                <a:solidFill>
                  <a:srgbClr val="0E13E2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3200" b="1" i="0" strike="noStrike" kern="1200" cap="none" spc="0" normalizeH="0" baseline="0" noProof="0" dirty="0" smtClean="0">
                <a:ln>
                  <a:noFill/>
                </a:ln>
                <a:solidFill>
                  <a:srgbClr val="0E13E2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retinaculum</a:t>
            </a:r>
            <a:endParaRPr kumimoji="0" lang="en-US" sz="3200" b="1" i="0" strike="noStrike" kern="1200" cap="none" spc="0" normalizeH="0" baseline="0" noProof="0" dirty="0">
              <a:ln>
                <a:noFill/>
              </a:ln>
              <a:solidFill>
                <a:srgbClr val="0E13E2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73708" y="3054803"/>
            <a:ext cx="6117680" cy="3277758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" name="Up Arrow 4"/>
          <p:cNvSpPr/>
          <p:nvPr/>
        </p:nvSpPr>
        <p:spPr>
          <a:xfrm>
            <a:off x="3589362" y="3875964"/>
            <a:ext cx="259308" cy="1037230"/>
          </a:xfrm>
          <a:prstGeom prst="upArrow">
            <a:avLst/>
          </a:prstGeom>
          <a:solidFill>
            <a:srgbClr val="0E13E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-17804" y="653142"/>
            <a:ext cx="9161804" cy="581891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n-US" sz="36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36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Dorsum </a:t>
            </a:r>
            <a:r>
              <a:rPr lang="en-US" sz="36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sz="36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Foot</a:t>
            </a:r>
            <a:endParaRPr lang="en-US" sz="3600" b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44747" y="1763857"/>
            <a:ext cx="5638800" cy="4691533"/>
          </a:xfrm>
          <a:prstGeom prst="rect">
            <a:avLst/>
          </a:prstGeom>
          <a:noFill/>
          <a:ln w="38100">
            <a:solidFill>
              <a:schemeClr val="bg2">
                <a:lumMod val="10000"/>
              </a:schemeClr>
            </a:solidFill>
            <a:miter lim="800000"/>
            <a:headEnd/>
            <a:tailEnd/>
          </a:ln>
        </p:spPr>
      </p:pic>
      <p:sp>
        <p:nvSpPr>
          <p:cNvPr id="7" name="Rounded Rectangle 6"/>
          <p:cNvSpPr/>
          <p:nvPr/>
        </p:nvSpPr>
        <p:spPr>
          <a:xfrm>
            <a:off x="3862116" y="3981326"/>
            <a:ext cx="1751240" cy="266824"/>
          </a:xfrm>
          <a:prstGeom prst="roundRect">
            <a:avLst/>
          </a:prstGeom>
          <a:solidFill>
            <a:srgbClr val="FF0000">
              <a:alpha val="23922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7233967" y="4516858"/>
            <a:ext cx="1484538" cy="247774"/>
          </a:xfrm>
          <a:prstGeom prst="roundRect">
            <a:avLst/>
          </a:prstGeom>
          <a:solidFill>
            <a:srgbClr val="FF0000">
              <a:alpha val="23922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7167292" y="4012442"/>
            <a:ext cx="1465488" cy="327545"/>
          </a:xfrm>
          <a:prstGeom prst="roundRect">
            <a:avLst/>
          </a:prstGeom>
          <a:solidFill>
            <a:srgbClr val="FF0000">
              <a:alpha val="23922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6777454"/>
              </p:ext>
            </p:extLst>
          </p:nvPr>
        </p:nvGraphicFramePr>
        <p:xfrm>
          <a:off x="27296" y="2019856"/>
          <a:ext cx="3903260" cy="17332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1087"/>
                <a:gridCol w="1160817"/>
                <a:gridCol w="1441356"/>
              </a:tblGrid>
              <a:tr h="906604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MUSCLE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BLODDD</a:t>
                      </a:r>
                      <a:r>
                        <a:rPr lang="en-US" sz="1600" baseline="0" dirty="0" smtClean="0"/>
                        <a:t> VESSEL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NERVE</a:t>
                      </a:r>
                      <a:endParaRPr lang="en-US" sz="1600" dirty="0"/>
                    </a:p>
                  </a:txBody>
                  <a:tcPr/>
                </a:tc>
              </a:tr>
              <a:tr h="826662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Extensor </a:t>
                      </a:r>
                      <a:r>
                        <a:rPr lang="en-US" sz="1600" b="1" dirty="0" err="1" smtClean="0"/>
                        <a:t>Digitorum</a:t>
                      </a:r>
                      <a:r>
                        <a:rPr lang="en-US" sz="1600" b="1" dirty="0" smtClean="0"/>
                        <a:t>  </a:t>
                      </a:r>
                      <a:r>
                        <a:rPr lang="en-US" sz="1600" b="1" dirty="0" err="1" smtClean="0"/>
                        <a:t>Brevis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err="1" smtClean="0"/>
                        <a:t>Dorsalis</a:t>
                      </a:r>
                      <a:r>
                        <a:rPr lang="en-US" b="1" dirty="0" smtClean="0"/>
                        <a:t> </a:t>
                      </a:r>
                      <a:r>
                        <a:rPr lang="en-US" b="1" dirty="0" err="1" smtClean="0"/>
                        <a:t>Pedis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u="sng" dirty="0" smtClean="0"/>
                        <a:t>DEEP &amp;</a:t>
                      </a:r>
                      <a:r>
                        <a:rPr lang="en-US" sz="1600" b="1" dirty="0" smtClean="0"/>
                        <a:t> Superficial</a:t>
                      </a:r>
                    </a:p>
                    <a:p>
                      <a:r>
                        <a:rPr lang="en-US" sz="1600" b="1" dirty="0" err="1" smtClean="0"/>
                        <a:t>Peroneal</a:t>
                      </a:r>
                      <a:endParaRPr lang="en-US" sz="16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Rounded Rectangle 11"/>
          <p:cNvSpPr/>
          <p:nvPr/>
        </p:nvSpPr>
        <p:spPr>
          <a:xfrm>
            <a:off x="3589364" y="4940490"/>
            <a:ext cx="1828800" cy="286603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Content Placeholder 4" descr="4FEAB48A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35" t="17249" r="38313" b="15070"/>
          <a:stretch>
            <a:fillRect/>
          </a:stretch>
        </p:blipFill>
        <p:spPr>
          <a:xfrm>
            <a:off x="1658964" y="4453548"/>
            <a:ext cx="1678550" cy="2797584"/>
          </a:xfrm>
          <a:noFill/>
          <a:ln w="38100">
            <a:solidFill>
              <a:srgbClr val="C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1009934"/>
            <a:ext cx="9144001" cy="46866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</a:rPr>
              <a:t>Extensor Digitorum Brevis</a:t>
            </a:r>
            <a:endParaRPr lang="en-US" sz="3200" b="1" dirty="0">
              <a:solidFill>
                <a:srgbClr val="C00000"/>
              </a:solidFill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708571605"/>
              </p:ext>
            </p:extLst>
          </p:nvPr>
        </p:nvGraphicFramePr>
        <p:xfrm>
          <a:off x="232013" y="2764415"/>
          <a:ext cx="4421874" cy="31273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64087"/>
                <a:gridCol w="1769212"/>
                <a:gridCol w="988575"/>
              </a:tblGrid>
              <a:tr h="567003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Origin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Insertion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E13E2"/>
                          </a:solidFill>
                        </a:rPr>
                        <a:t>Action</a:t>
                      </a:r>
                      <a:endParaRPr lang="en-US" dirty="0">
                        <a:solidFill>
                          <a:srgbClr val="0E13E2"/>
                        </a:solidFill>
                      </a:endParaRPr>
                    </a:p>
                  </a:txBody>
                  <a:tcPr/>
                </a:tc>
              </a:tr>
              <a:tr h="567003">
                <a:tc>
                  <a:txBody>
                    <a:bodyPr/>
                    <a:lstStyle/>
                    <a:p>
                      <a:r>
                        <a:rPr kumimoji="0"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Anterior part of upper surface of the </a:t>
                      </a:r>
                      <a:r>
                        <a:rPr kumimoji="0" lang="en-US" sz="18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Calcaneum</a:t>
                      </a:r>
                      <a:r>
                        <a:rPr kumimoji="0"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&amp;</a:t>
                      </a:r>
                      <a:r>
                        <a:rPr kumimoji="0"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from </a:t>
                      </a:r>
                      <a:r>
                        <a:rPr kumimoji="0"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 </a:t>
                      </a:r>
                      <a:r>
                        <a:rPr kumimoji="0" lang="en-US" sz="1800" b="1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Inferior extensor retinaculum</a:t>
                      </a:r>
                      <a:endParaRPr lang="en-US" sz="16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four </a:t>
                      </a:r>
                      <a:r>
                        <a:rPr kumimoji="0"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tendons into the </a:t>
                      </a:r>
                      <a:r>
                        <a:rPr kumimoji="0" lang="en-US" sz="1800" b="1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proximal phalanx of big </a:t>
                      </a:r>
                      <a:r>
                        <a:rPr kumimoji="0"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toe (ex hall </a:t>
                      </a:r>
                      <a:r>
                        <a:rPr kumimoji="0" lang="en-US" sz="18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brevis</a:t>
                      </a:r>
                      <a:r>
                        <a:rPr kumimoji="0"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 </a:t>
                      </a:r>
                      <a:r>
                        <a:rPr kumimoji="0"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and second, third, and fourth toes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Extend toes</a:t>
                      </a:r>
                      <a:endParaRPr lang="en-US" b="1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" name="Picture 2" descr="C:\Documents and Settings\Jamila\Desktop\image01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60900" y="2730501"/>
            <a:ext cx="4241800" cy="275175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4" name="Rectangle 3"/>
          <p:cNvSpPr/>
          <p:nvPr/>
        </p:nvSpPr>
        <p:spPr>
          <a:xfrm>
            <a:off x="7708900" y="5194300"/>
            <a:ext cx="723900" cy="292100"/>
          </a:xfrm>
          <a:prstGeom prst="rect">
            <a:avLst/>
          </a:prstGeom>
          <a:noFill/>
          <a:ln>
            <a:solidFill>
              <a:srgbClr val="0E13E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023581"/>
            <a:ext cx="9144000" cy="523255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Insertion of Long Extensor Tendons </a:t>
            </a:r>
            <a:r>
              <a:rPr lang="en-US" sz="2800" b="1" dirty="0" smtClean="0">
                <a:solidFill>
                  <a:srgbClr val="0E13E2"/>
                </a:solidFill>
                <a:latin typeface="Times New Roman" pitchFamily="18" charset="0"/>
                <a:cs typeface="Times New Roman" pitchFamily="18" charset="0"/>
              </a:rPr>
              <a:t>(Extensor Expansion)</a:t>
            </a:r>
            <a:endParaRPr lang="en-US" sz="2800" b="1" dirty="0">
              <a:solidFill>
                <a:srgbClr val="0E13E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56100" y="1783604"/>
            <a:ext cx="4330700" cy="4937915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tendons of Extensor </a:t>
            </a:r>
            <a:r>
              <a:rPr lang="en-US" sz="2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digitorum</a:t>
            </a:r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longus</a:t>
            </a:r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pass</a:t>
            </a:r>
            <a:r>
              <a:rPr lang="en-US" sz="2000" b="1" dirty="0" smtClean="0">
                <a:solidFill>
                  <a:srgbClr val="0E13E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to the lateral four toes.</a:t>
            </a:r>
          </a:p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Each tendon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to the 2</a:t>
            </a:r>
            <a:r>
              <a:rPr lang="en-US" sz="2000" b="1" baseline="30000" dirty="0" smtClean="0">
                <a:latin typeface="Times New Roman" pitchFamily="18" charset="0"/>
                <a:cs typeface="Times New Roman" pitchFamily="18" charset="0"/>
              </a:rPr>
              <a:t>nd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, 3</a:t>
            </a:r>
            <a:r>
              <a:rPr lang="en-US" sz="2000" b="1" baseline="30000" dirty="0" smtClean="0">
                <a:latin typeface="Times New Roman" pitchFamily="18" charset="0"/>
                <a:cs typeface="Times New Roman" pitchFamily="18" charset="0"/>
              </a:rPr>
              <a:t>rd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&amp; 4</a:t>
            </a:r>
            <a:r>
              <a:rPr lang="en-US" sz="2000" b="1" baseline="30000" dirty="0" smtClean="0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toes is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joined on its lateral side by a tendon  of </a:t>
            </a:r>
            <a:r>
              <a:rPr lang="en-US" sz="2000" b="1" dirty="0" smtClean="0">
                <a:solidFill>
                  <a:srgbClr val="0E13E2"/>
                </a:solidFill>
                <a:latin typeface="Times New Roman" pitchFamily="18" charset="0"/>
                <a:cs typeface="Times New Roman" pitchFamily="18" charset="0"/>
              </a:rPr>
              <a:t>Extensor </a:t>
            </a:r>
            <a:r>
              <a:rPr lang="en-US" sz="2000" b="1" dirty="0" err="1" smtClean="0">
                <a:solidFill>
                  <a:srgbClr val="0E13E2"/>
                </a:solidFill>
                <a:latin typeface="Times New Roman" pitchFamily="18" charset="0"/>
                <a:cs typeface="Times New Roman" pitchFamily="18" charset="0"/>
              </a:rPr>
              <a:t>digitorum</a:t>
            </a:r>
            <a:r>
              <a:rPr lang="en-US" sz="2000" b="1" dirty="0" smtClean="0">
                <a:solidFill>
                  <a:srgbClr val="0E13E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solidFill>
                  <a:srgbClr val="0E13E2"/>
                </a:solidFill>
                <a:latin typeface="Times New Roman" pitchFamily="18" charset="0"/>
                <a:cs typeface="Times New Roman" pitchFamily="18" charset="0"/>
              </a:rPr>
              <a:t>brevis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extensor tendons form </a:t>
            </a:r>
          </a:p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sz="2000" b="1" u="sng" dirty="0" err="1" smtClean="0">
                <a:latin typeface="Times New Roman" pitchFamily="18" charset="0"/>
                <a:cs typeface="Times New Roman" pitchFamily="18" charset="0"/>
              </a:rPr>
              <a:t>Fascial</a:t>
            </a:r>
            <a:r>
              <a:rPr lang="en-US" sz="2000" b="1" u="sng" dirty="0" smtClean="0">
                <a:latin typeface="Times New Roman" pitchFamily="18" charset="0"/>
                <a:cs typeface="Times New Roman" pitchFamily="18" charset="0"/>
              </a:rPr>
              <a:t> Expansion  </a:t>
            </a: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(Extensor Expansion)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on the dorsum of each toe.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expansion divides into </a:t>
            </a:r>
            <a:r>
              <a:rPr lang="en-US" sz="2000" b="1" u="sng" dirty="0" smtClean="0">
                <a:latin typeface="Times New Roman" pitchFamily="18" charset="0"/>
                <a:cs typeface="Times New Roman" pitchFamily="18" charset="0"/>
              </a:rPr>
              <a:t>(3) parts.</a:t>
            </a:r>
          </a:p>
          <a:p>
            <a:r>
              <a:rPr lang="en-US" sz="2000" b="1" u="sng" dirty="0" smtClean="0">
                <a:solidFill>
                  <a:srgbClr val="0E13E2"/>
                </a:solidFill>
                <a:latin typeface="Times New Roman" pitchFamily="18" charset="0"/>
                <a:cs typeface="Times New Roman" pitchFamily="18" charset="0"/>
              </a:rPr>
              <a:t>Central  part: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inserted into the </a:t>
            </a:r>
            <a:r>
              <a:rPr lang="en-US" sz="2000" b="1" u="sng" dirty="0" smtClean="0">
                <a:latin typeface="Times New Roman" pitchFamily="18" charset="0"/>
                <a:cs typeface="Times New Roman" pitchFamily="18" charset="0"/>
              </a:rPr>
              <a:t>Base of Middle ph.</a:t>
            </a:r>
          </a:p>
          <a:p>
            <a:r>
              <a:rPr lang="en-US" sz="20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Two Lateral parts</a:t>
            </a:r>
            <a:r>
              <a:rPr lang="en-US" sz="2000" b="1" dirty="0" smtClean="0">
                <a:solidFill>
                  <a:srgbClr val="0E13E2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inserted  into the </a:t>
            </a:r>
            <a:r>
              <a:rPr lang="en-US" sz="2000" b="1" u="sng" dirty="0" smtClean="0">
                <a:latin typeface="Times New Roman" pitchFamily="18" charset="0"/>
                <a:cs typeface="Times New Roman" pitchFamily="18" charset="0"/>
              </a:rPr>
              <a:t>Base of Distal ph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The (Extensor  Expansion) </a:t>
            </a:r>
            <a:r>
              <a:rPr lang="en-US" sz="2000" b="1" u="sng" dirty="0" smtClean="0">
                <a:latin typeface="Times New Roman" pitchFamily="18" charset="0"/>
                <a:cs typeface="Times New Roman" pitchFamily="18" charset="0"/>
              </a:rPr>
              <a:t>receives insertion of :</a:t>
            </a:r>
          </a:p>
          <a:p>
            <a:r>
              <a:rPr lang="en-US" sz="2000" b="1" u="sng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Interossei</a:t>
            </a:r>
            <a:r>
              <a:rPr lang="en-US" sz="20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&amp; </a:t>
            </a:r>
            <a:r>
              <a:rPr lang="en-US" sz="2000" b="1" u="sng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Lumbrical</a:t>
            </a:r>
            <a:r>
              <a:rPr lang="en-US" sz="20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muscles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C10FF60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5661" y="1978926"/>
            <a:ext cx="3985146" cy="4879074"/>
          </a:xfrm>
          <a:prstGeom prst="rect">
            <a:avLst/>
          </a:prstGeom>
          <a:noFill/>
          <a:ln w="38100">
            <a:solidFill>
              <a:schemeClr val="bg2">
                <a:lumMod val="10000"/>
              </a:schemeClr>
            </a:solidFill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3207224" y="6168789"/>
            <a:ext cx="777922" cy="232012"/>
          </a:xfrm>
          <a:prstGeom prst="rect">
            <a:avLst/>
          </a:prstGeom>
          <a:noFill/>
          <a:ln>
            <a:solidFill>
              <a:srgbClr val="0E13E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59307" y="4967785"/>
            <a:ext cx="1282890" cy="21836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86603" y="4653887"/>
            <a:ext cx="1282890" cy="24565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50376" y="5322627"/>
            <a:ext cx="1009934" cy="300251"/>
          </a:xfrm>
          <a:prstGeom prst="rect">
            <a:avLst/>
          </a:prstGeom>
          <a:noFill/>
          <a:ln>
            <a:solidFill>
              <a:srgbClr val="72A3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3" name="Rectangle 3"/>
          <p:cNvSpPr>
            <a:spLocks noGrp="1" noChangeArrowheads="1"/>
          </p:cNvSpPr>
          <p:nvPr>
            <p:ph idx="1"/>
          </p:nvPr>
        </p:nvSpPr>
        <p:spPr>
          <a:xfrm>
            <a:off x="168754" y="2333767"/>
            <a:ext cx="4572000" cy="298886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>
              <a:buNone/>
            </a:pPr>
            <a:r>
              <a:rPr lang="en-US" sz="2000" b="1" dirty="0" smtClean="0">
                <a:solidFill>
                  <a:srgbClr val="0E13E2"/>
                </a:solidFill>
                <a:latin typeface="Times New Roman" pitchFamily="18" charset="0"/>
                <a:cs typeface="Times New Roman" pitchFamily="18" charset="0"/>
              </a:rPr>
              <a:t>Tibialis anterior</a:t>
            </a:r>
          </a:p>
          <a:p>
            <a:pPr>
              <a:buNone/>
            </a:pP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000" b="1" dirty="0" smtClean="0">
                <a:solidFill>
                  <a:srgbClr val="0E13E2"/>
                </a:solidFill>
                <a:latin typeface="Times New Roman" pitchFamily="18" charset="0"/>
                <a:cs typeface="Times New Roman" pitchFamily="18" charset="0"/>
              </a:rPr>
              <a:t>Extensor </a:t>
            </a:r>
            <a:r>
              <a:rPr lang="en-US" sz="2000" b="1" dirty="0" err="1" smtClean="0">
                <a:solidFill>
                  <a:srgbClr val="0E13E2"/>
                </a:solidFill>
                <a:latin typeface="Times New Roman" pitchFamily="18" charset="0"/>
                <a:cs typeface="Times New Roman" pitchFamily="18" charset="0"/>
              </a:rPr>
              <a:t>hallucis</a:t>
            </a:r>
            <a:r>
              <a:rPr lang="en-US" sz="2000" b="1" dirty="0" smtClean="0">
                <a:solidFill>
                  <a:srgbClr val="0E13E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solidFill>
                  <a:srgbClr val="0E13E2"/>
                </a:solidFill>
                <a:latin typeface="Times New Roman" pitchFamily="18" charset="0"/>
                <a:cs typeface="Times New Roman" pitchFamily="18" charset="0"/>
              </a:rPr>
              <a:t>longus</a:t>
            </a:r>
            <a:endParaRPr lang="en-US" sz="2000" b="1" dirty="0" smtClean="0">
              <a:solidFill>
                <a:srgbClr val="0E13E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0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(Both have their own synovial sheath)</a:t>
            </a:r>
          </a:p>
          <a:p>
            <a:pPr>
              <a:buNone/>
            </a:pP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0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Extensor </a:t>
            </a:r>
            <a:r>
              <a:rPr lang="en-US" sz="2000" b="1" u="sng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digitorum</a:t>
            </a:r>
            <a:r>
              <a:rPr lang="en-US" sz="20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u="sng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longus</a:t>
            </a:r>
            <a:r>
              <a:rPr lang="en-US" sz="2000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&amp; </a:t>
            </a:r>
            <a:endParaRPr lang="en-US" sz="2000" b="1" u="sng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000" b="1" u="sng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peroneus</a:t>
            </a:r>
            <a:r>
              <a:rPr lang="en-US" sz="20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u="sng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tertius</a:t>
            </a: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: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have a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common sheath, it extends to  the level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en-US" sz="2000" b="1" u="sng" dirty="0" smtClean="0">
                <a:latin typeface="Times New Roman" pitchFamily="18" charset="0"/>
                <a:cs typeface="Times New Roman" pitchFamily="18" charset="0"/>
              </a:rPr>
              <a:t>Base of 5</a:t>
            </a:r>
            <a:r>
              <a:rPr lang="en-US" sz="2000" b="1" u="sng" baseline="30000" dirty="0" smtClean="0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2000" b="1" u="sng" dirty="0" smtClean="0">
                <a:latin typeface="Times New Roman" pitchFamily="18" charset="0"/>
                <a:cs typeface="Times New Roman" pitchFamily="18" charset="0"/>
              </a:rPr>
              <a:t> Metatarsal bone.</a:t>
            </a:r>
            <a:endParaRPr lang="en-US" sz="2000" b="1" u="sng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2" descr="C:\Documents and Settings\User\My Documents\Student Gray\6. Lower limb\F66122-006-f112.jpg"/>
          <p:cNvPicPr>
            <a:picLocks noChangeAspect="1" noChangeArrowheads="1"/>
          </p:cNvPicPr>
          <p:nvPr/>
        </p:nvPicPr>
        <p:blipFill>
          <a:blip r:embed="rId2" cstate="print"/>
          <a:srcRect l="13469" r="16327" b="2310"/>
          <a:stretch>
            <a:fillRect/>
          </a:stretch>
        </p:blipFill>
        <p:spPr bwMode="auto">
          <a:xfrm>
            <a:off x="4817661" y="1514901"/>
            <a:ext cx="2784142" cy="515885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0" y="928048"/>
            <a:ext cx="9144000" cy="46166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Synovial Sheaths of Extensor Tendons on the Dorsum of Foot</a:t>
            </a:r>
            <a:endParaRPr lang="en-US" sz="2400" dirty="0">
              <a:solidFill>
                <a:srgbClr val="C00000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6509982" y="3138985"/>
            <a:ext cx="504967" cy="13648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6714699" y="4667534"/>
            <a:ext cx="450376" cy="13648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10800000">
            <a:off x="5459104" y="4080681"/>
            <a:ext cx="477672" cy="1588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914400"/>
            <a:ext cx="9144000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36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OBJECTIVES</a:t>
            </a:r>
            <a:endParaRPr lang="en-US" sz="3600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0375" y="1787857"/>
            <a:ext cx="7942997" cy="361945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Wingdings" pitchFamily="2" charset="2"/>
              <a:buNone/>
            </a:pPr>
            <a:endParaRPr lang="en-US" b="1" i="1" u="sng" dirty="0" smtClean="0">
              <a:ln w="1905"/>
              <a:solidFill>
                <a:srgbClr val="FFC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en-US" sz="2400" b="1" i="1" u="sng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At the end of the lecture, student  should be able to </a:t>
            </a:r>
          </a:p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Identify the deep fascia of leg</a:t>
            </a:r>
          </a:p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Identify the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fascial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compartments of the leg</a:t>
            </a:r>
          </a:p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Describe the anatomy of the anterior &amp;  lateral compartments</a:t>
            </a:r>
          </a:p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List the contents of each compartment (muscles, vessels &amp; nerves)</a:t>
            </a:r>
          </a:p>
          <a:p>
            <a:pPr>
              <a:lnSpc>
                <a:spcPct val="90000"/>
              </a:lnSpc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Describe the anatomy and contents of the dorsum  of  the foot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71700" y="1270000"/>
            <a:ext cx="5232400" cy="83099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THANK YOU</a:t>
            </a:r>
            <a:endParaRPr lang="en-US" sz="4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14149"/>
            <a:ext cx="9144000" cy="51953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n-US" sz="36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Fascia of the </a:t>
            </a:r>
            <a:r>
              <a:rPr lang="en-US" sz="36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Leg</a:t>
            </a:r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4858603" y="4847565"/>
            <a:ext cx="4217157" cy="184665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sz="2400" b="1" u="sng" dirty="0">
                <a:solidFill>
                  <a:srgbClr val="0E13E2"/>
                </a:solidFill>
                <a:latin typeface="Garamond" pitchFamily="18" charset="0"/>
              </a:rPr>
              <a:t>Interosseous </a:t>
            </a:r>
            <a:r>
              <a:rPr lang="en-US" sz="2400" b="1" u="sng" dirty="0" smtClean="0">
                <a:solidFill>
                  <a:srgbClr val="0E13E2"/>
                </a:solidFill>
                <a:latin typeface="Garamond" pitchFamily="18" charset="0"/>
              </a:rPr>
              <a:t>membrane:</a:t>
            </a:r>
            <a:r>
              <a:rPr lang="en-US" sz="2000" b="1" u="sng" dirty="0" smtClean="0">
                <a:solidFill>
                  <a:srgbClr val="0E13E2"/>
                </a:solidFill>
                <a:latin typeface="Garamond" pitchFamily="18" charset="0"/>
              </a:rPr>
              <a:t> </a:t>
            </a:r>
          </a:p>
          <a:p>
            <a:pPr>
              <a:spcBef>
                <a:spcPct val="50000"/>
              </a:spcBef>
            </a:pPr>
            <a:r>
              <a:rPr lang="en-US" sz="2000" b="1" dirty="0" smtClean="0">
                <a:latin typeface="Garamond" pitchFamily="18" charset="0"/>
              </a:rPr>
              <a:t>A thin &amp; strong membrane, that binds the </a:t>
            </a:r>
            <a:r>
              <a:rPr lang="en-US" sz="2000" b="1" dirty="0" err="1" smtClean="0">
                <a:latin typeface="Garamond" pitchFamily="18" charset="0"/>
              </a:rPr>
              <a:t>interosseous</a:t>
            </a:r>
            <a:r>
              <a:rPr lang="en-US" sz="2000" b="1" dirty="0" smtClean="0">
                <a:latin typeface="Garamond" pitchFamily="18" charset="0"/>
              </a:rPr>
              <a:t> borders of  </a:t>
            </a:r>
            <a:r>
              <a:rPr lang="en-US" sz="2000" b="1" dirty="0">
                <a:latin typeface="Garamond" pitchFamily="18" charset="0"/>
              </a:rPr>
              <a:t>tibia </a:t>
            </a:r>
            <a:r>
              <a:rPr lang="en-US" sz="2000" b="1" dirty="0" smtClean="0">
                <a:latin typeface="Garamond" pitchFamily="18" charset="0"/>
              </a:rPr>
              <a:t>&amp; fibula. It binds the two bones  </a:t>
            </a:r>
            <a:r>
              <a:rPr lang="en-US" sz="2000" b="1" dirty="0">
                <a:latin typeface="Garamond" pitchFamily="18" charset="0"/>
              </a:rPr>
              <a:t>and provides attachment for </a:t>
            </a:r>
            <a:r>
              <a:rPr lang="en-US" sz="2000" b="1" dirty="0" smtClean="0">
                <a:latin typeface="Garamond" pitchFamily="18" charset="0"/>
              </a:rPr>
              <a:t>muscles.</a:t>
            </a:r>
            <a:endParaRPr lang="en-US" sz="2000" b="1" dirty="0">
              <a:latin typeface="Garamond" pitchFamily="18" charset="0"/>
            </a:endParaRPr>
          </a:p>
        </p:txBody>
      </p:sp>
      <p:pic>
        <p:nvPicPr>
          <p:cNvPr id="8" name="Picture 5" descr="Untitled-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1600" y="1412875"/>
            <a:ext cx="4729707" cy="5040313"/>
          </a:xfrm>
          <a:prstGeom prst="rect">
            <a:avLst/>
          </a:prstGeom>
          <a:noFill/>
          <a:ln w="28575">
            <a:solidFill>
              <a:schemeClr val="tx1">
                <a:lumMod val="95000"/>
                <a:lumOff val="5000"/>
              </a:schemeClr>
            </a:solidFill>
            <a:miter lim="800000"/>
            <a:headEnd/>
            <a:tailEnd/>
          </a:ln>
        </p:spPr>
      </p:pic>
      <p:sp>
        <p:nvSpPr>
          <p:cNvPr id="9" name="AutoShape 6"/>
          <p:cNvSpPr>
            <a:spLocks noChangeArrowheads="1"/>
          </p:cNvSpPr>
          <p:nvPr/>
        </p:nvSpPr>
        <p:spPr bwMode="auto">
          <a:xfrm>
            <a:off x="204715" y="3493827"/>
            <a:ext cx="920749" cy="450376"/>
          </a:xfrm>
          <a:prstGeom prst="roundRect">
            <a:avLst>
              <a:gd name="adj" fmla="val 16667"/>
            </a:avLst>
          </a:prstGeom>
          <a:solidFill>
            <a:schemeClr val="accent1">
              <a:alpha val="14999"/>
            </a:schemeClr>
          </a:solidFill>
          <a:ln w="28575">
            <a:solidFill>
              <a:schemeClr val="accent2">
                <a:lumMod val="50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10" name="AutoShape 7"/>
          <p:cNvSpPr>
            <a:spLocks noChangeArrowheads="1"/>
          </p:cNvSpPr>
          <p:nvPr/>
        </p:nvSpPr>
        <p:spPr bwMode="auto">
          <a:xfrm>
            <a:off x="1818896" y="1555845"/>
            <a:ext cx="1511300" cy="228766"/>
          </a:xfrm>
          <a:prstGeom prst="roundRect">
            <a:avLst>
              <a:gd name="adj" fmla="val 16667"/>
            </a:avLst>
          </a:prstGeom>
          <a:solidFill>
            <a:schemeClr val="accent1">
              <a:alpha val="14999"/>
            </a:schemeClr>
          </a:solidFill>
          <a:ln w="28575">
            <a:solidFill>
              <a:schemeClr val="accent2">
                <a:lumMod val="50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4622801" y="1163977"/>
            <a:ext cx="4456532" cy="378565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sz="2000" b="1" dirty="0" smtClean="0">
                <a:latin typeface="Garamond" pitchFamily="18" charset="0"/>
              </a:rPr>
              <a:t>The deep fascia surrounds </a:t>
            </a:r>
            <a:r>
              <a:rPr lang="en-US" sz="2000" b="1" dirty="0">
                <a:latin typeface="Garamond" pitchFamily="18" charset="0"/>
              </a:rPr>
              <a:t>the leg and attached to </a:t>
            </a:r>
            <a:r>
              <a:rPr lang="en-US" sz="2000" b="1" dirty="0" smtClean="0">
                <a:latin typeface="Garamond" pitchFamily="18" charset="0"/>
              </a:rPr>
              <a:t>Anterior </a:t>
            </a:r>
            <a:r>
              <a:rPr lang="en-US" sz="2000" b="1" dirty="0">
                <a:latin typeface="Garamond" pitchFamily="18" charset="0"/>
              </a:rPr>
              <a:t>&amp; </a:t>
            </a:r>
            <a:r>
              <a:rPr lang="en-US" sz="2000" b="1" dirty="0" smtClean="0">
                <a:latin typeface="Garamond" pitchFamily="18" charset="0"/>
              </a:rPr>
              <a:t>Medial </a:t>
            </a:r>
            <a:r>
              <a:rPr lang="en-US" sz="2000" b="1" dirty="0">
                <a:latin typeface="Garamond" pitchFamily="18" charset="0"/>
              </a:rPr>
              <a:t>borders of T</a:t>
            </a:r>
            <a:r>
              <a:rPr lang="en-US" sz="2000" b="1" dirty="0" smtClean="0">
                <a:latin typeface="Garamond" pitchFamily="18" charset="0"/>
              </a:rPr>
              <a:t>ibia</a:t>
            </a:r>
            <a:r>
              <a:rPr lang="en-US" sz="2000" b="1" dirty="0">
                <a:latin typeface="Garamond" pitchFamily="18" charset="0"/>
              </a:rPr>
              <a:t>.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2000" b="1" dirty="0" smtClean="0">
                <a:solidFill>
                  <a:srgbClr val="FF0000"/>
                </a:solidFill>
                <a:latin typeface="Garamond" pitchFamily="18" charset="0"/>
              </a:rPr>
              <a:t>Two </a:t>
            </a:r>
            <a:r>
              <a:rPr lang="en-US" sz="2000" b="1" dirty="0" err="1" smtClean="0">
                <a:solidFill>
                  <a:srgbClr val="FF0000"/>
                </a:solidFill>
                <a:latin typeface="Garamond" pitchFamily="18" charset="0"/>
              </a:rPr>
              <a:t>Intermuscular</a:t>
            </a:r>
            <a:r>
              <a:rPr lang="en-US" sz="2000" b="1" dirty="0" smtClean="0">
                <a:solidFill>
                  <a:srgbClr val="FF0000"/>
                </a:solidFill>
                <a:latin typeface="Garamond" pitchFamily="18" charset="0"/>
              </a:rPr>
              <a:t> Septa </a:t>
            </a:r>
          </a:p>
          <a:p>
            <a:pPr>
              <a:spcBef>
                <a:spcPct val="50000"/>
              </a:spcBef>
            </a:pPr>
            <a:r>
              <a:rPr lang="en-US" sz="2000" b="1" dirty="0" smtClean="0">
                <a:latin typeface="Garamond" pitchFamily="18" charset="0"/>
              </a:rPr>
              <a:t>Pass from the  deep aspect of this fascia  to be attached to :</a:t>
            </a:r>
          </a:p>
          <a:p>
            <a:pPr>
              <a:spcBef>
                <a:spcPct val="50000"/>
              </a:spcBef>
            </a:pPr>
            <a:r>
              <a:rPr lang="en-US" sz="2000" b="1" u="sng" dirty="0" smtClean="0">
                <a:latin typeface="Garamond" pitchFamily="18" charset="0"/>
              </a:rPr>
              <a:t>Anterior border of fibula</a:t>
            </a:r>
            <a:r>
              <a:rPr lang="en-US" sz="2000" b="1" dirty="0" smtClean="0">
                <a:latin typeface="Garamond" pitchFamily="18" charset="0"/>
              </a:rPr>
              <a:t> </a:t>
            </a:r>
            <a:r>
              <a:rPr lang="en-US" sz="2000" b="1" dirty="0" smtClean="0">
                <a:solidFill>
                  <a:srgbClr val="C00000"/>
                </a:solidFill>
                <a:latin typeface="Garamond" pitchFamily="18" charset="0"/>
              </a:rPr>
              <a:t>(Anterior </a:t>
            </a:r>
            <a:r>
              <a:rPr lang="en-US" sz="2000" b="1" dirty="0" err="1" smtClean="0">
                <a:solidFill>
                  <a:srgbClr val="C00000"/>
                </a:solidFill>
                <a:latin typeface="Garamond" pitchFamily="18" charset="0"/>
              </a:rPr>
              <a:t>intermuscular</a:t>
            </a:r>
            <a:r>
              <a:rPr lang="en-US" sz="2000" b="1" dirty="0" smtClean="0">
                <a:solidFill>
                  <a:srgbClr val="C00000"/>
                </a:solidFill>
                <a:latin typeface="Garamond" pitchFamily="18" charset="0"/>
              </a:rPr>
              <a:t> septum</a:t>
            </a:r>
            <a:r>
              <a:rPr lang="en-US" sz="2000" b="1" dirty="0" smtClean="0">
                <a:solidFill>
                  <a:srgbClr val="C00000"/>
                </a:solidFill>
                <a:latin typeface="Garamond" pitchFamily="18" charset="0"/>
              </a:rPr>
              <a:t>) </a:t>
            </a:r>
          </a:p>
          <a:p>
            <a:pPr>
              <a:spcBef>
                <a:spcPct val="50000"/>
              </a:spcBef>
            </a:pPr>
            <a:r>
              <a:rPr lang="en-US" sz="2000" b="1" u="sng" dirty="0" smtClean="0">
                <a:latin typeface="Garamond" pitchFamily="18" charset="0"/>
              </a:rPr>
              <a:t>Posterior border of</a:t>
            </a:r>
            <a:r>
              <a:rPr lang="en-US" sz="2000" b="1" dirty="0" smtClean="0">
                <a:latin typeface="Garamond" pitchFamily="18" charset="0"/>
              </a:rPr>
              <a:t> </a:t>
            </a:r>
            <a:r>
              <a:rPr lang="en-US" sz="2000" b="1" u="sng" dirty="0" smtClean="0">
                <a:latin typeface="Garamond" pitchFamily="18" charset="0"/>
              </a:rPr>
              <a:t>fibula</a:t>
            </a:r>
            <a:r>
              <a:rPr lang="en-US" sz="2000" b="1" dirty="0" smtClean="0">
                <a:latin typeface="Garamond" pitchFamily="18" charset="0"/>
              </a:rPr>
              <a:t> </a:t>
            </a:r>
            <a:r>
              <a:rPr lang="en-US" sz="2000" b="1" dirty="0" smtClean="0">
                <a:solidFill>
                  <a:srgbClr val="0E13E2"/>
                </a:solidFill>
                <a:latin typeface="Garamond" pitchFamily="18" charset="0"/>
              </a:rPr>
              <a:t>(</a:t>
            </a:r>
            <a:r>
              <a:rPr lang="en-US" sz="2000" b="1" dirty="0" smtClean="0">
                <a:solidFill>
                  <a:srgbClr val="C00000"/>
                </a:solidFill>
                <a:latin typeface="Garamond" pitchFamily="18" charset="0"/>
              </a:rPr>
              <a:t>Posterior </a:t>
            </a:r>
            <a:r>
              <a:rPr lang="en-US" sz="2000" b="1" dirty="0" err="1" smtClean="0">
                <a:solidFill>
                  <a:srgbClr val="C00000"/>
                </a:solidFill>
                <a:latin typeface="Garamond" pitchFamily="18" charset="0"/>
              </a:rPr>
              <a:t>intermuscular</a:t>
            </a:r>
            <a:r>
              <a:rPr lang="en-US" sz="2000" b="1" dirty="0" smtClean="0">
                <a:solidFill>
                  <a:srgbClr val="C00000"/>
                </a:solidFill>
                <a:latin typeface="Garamond" pitchFamily="18" charset="0"/>
              </a:rPr>
              <a:t> septum</a:t>
            </a:r>
            <a:r>
              <a:rPr lang="en-US" sz="2000" b="1" dirty="0" smtClean="0">
                <a:solidFill>
                  <a:srgbClr val="C00000"/>
                </a:solidFill>
                <a:latin typeface="Garamond" pitchFamily="18" charset="0"/>
              </a:rPr>
              <a:t>)</a:t>
            </a:r>
            <a:endParaRPr lang="en-US" sz="2000" b="1" dirty="0">
              <a:solidFill>
                <a:srgbClr val="C00000"/>
              </a:solidFill>
              <a:latin typeface="Garamond" pitchFamily="18" charset="0"/>
            </a:endParaRPr>
          </a:p>
        </p:txBody>
      </p:sp>
      <p:sp>
        <p:nvSpPr>
          <p:cNvPr id="2" name="Oval 1"/>
          <p:cNvSpPr/>
          <p:nvPr/>
        </p:nvSpPr>
        <p:spPr>
          <a:xfrm>
            <a:off x="3619500" y="1784611"/>
            <a:ext cx="850900" cy="463289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0" grpId="0" animBg="1"/>
      <p:bldP spid="10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-23750" y="832513"/>
            <a:ext cx="9167750" cy="53867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n-US" sz="36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Fascial Compartments of </a:t>
            </a:r>
            <a:r>
              <a:rPr lang="en-US" sz="36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L</a:t>
            </a:r>
            <a:r>
              <a:rPr lang="en-US" sz="36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eg</a:t>
            </a:r>
            <a:endParaRPr lang="en-US" sz="3600" b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</a:endParaRP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5613400" y="1596787"/>
            <a:ext cx="3435068" cy="409342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Together with the </a:t>
            </a:r>
            <a:r>
              <a:rPr lang="en-US" sz="20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000" b="1" u="sng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nterosseus</a:t>
            </a:r>
            <a:r>
              <a:rPr lang="en-US" sz="2000" b="1" u="sng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membrane,</a:t>
            </a:r>
            <a:r>
              <a:rPr lang="en-US" sz="20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en-US" sz="20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two </a:t>
            </a:r>
            <a:r>
              <a:rPr lang="en-US" sz="20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intermuscular</a:t>
            </a:r>
            <a:r>
              <a:rPr lang="en-US" sz="20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septa divide the leg into</a:t>
            </a:r>
          </a:p>
          <a:p>
            <a:pPr>
              <a:spcBef>
                <a:spcPct val="50000"/>
              </a:spcBef>
            </a:pPr>
            <a:r>
              <a:rPr lang="en-US" sz="20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(3) Compartments  :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</a:t>
            </a:r>
            <a:r>
              <a:rPr lang="en-US" sz="2000" b="1" dirty="0" smtClean="0">
                <a:solidFill>
                  <a:srgbClr val="0E13E2"/>
                </a:solidFill>
                <a:latin typeface="Times New Roman" pitchFamily="18" charset="0"/>
                <a:cs typeface="Times New Roman" pitchFamily="18" charset="0"/>
              </a:rPr>
              <a:t>1-Anterior </a:t>
            </a:r>
          </a:p>
          <a:p>
            <a:pPr>
              <a:spcBef>
                <a:spcPct val="50000"/>
              </a:spcBef>
            </a:pPr>
            <a:r>
              <a:rPr lang="en-US" sz="2000" b="1" dirty="0" smtClean="0">
                <a:solidFill>
                  <a:srgbClr val="0E13E2"/>
                </a:solidFill>
                <a:latin typeface="Times New Roman" pitchFamily="18" charset="0"/>
                <a:cs typeface="Times New Roman" pitchFamily="18" charset="0"/>
              </a:rPr>
              <a:t>2-Lateral (</a:t>
            </a:r>
            <a:r>
              <a:rPr lang="en-US" sz="2000" b="1" dirty="0" err="1" smtClean="0">
                <a:solidFill>
                  <a:srgbClr val="0E13E2"/>
                </a:solidFill>
                <a:latin typeface="Times New Roman" pitchFamily="18" charset="0"/>
                <a:cs typeface="Times New Roman" pitchFamily="18" charset="0"/>
              </a:rPr>
              <a:t>peroneal</a:t>
            </a:r>
            <a:r>
              <a:rPr lang="en-US" sz="2000" b="1" dirty="0" smtClean="0">
                <a:solidFill>
                  <a:srgbClr val="0E13E2"/>
                </a:solidFill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pPr>
              <a:spcBef>
                <a:spcPct val="50000"/>
              </a:spcBef>
            </a:pPr>
            <a:r>
              <a:rPr lang="en-US" sz="2000" b="1" dirty="0" smtClean="0">
                <a:solidFill>
                  <a:srgbClr val="0E13E2"/>
                </a:solidFill>
                <a:latin typeface="Times New Roman" pitchFamily="18" charset="0"/>
                <a:cs typeface="Times New Roman" pitchFamily="18" charset="0"/>
              </a:rPr>
              <a:t>3-Posterior</a:t>
            </a:r>
          </a:p>
          <a:p>
            <a:pPr>
              <a:spcBef>
                <a:spcPct val="50000"/>
              </a:spcBef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Each one has its own </a:t>
            </a:r>
            <a:r>
              <a:rPr lang="en-US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Muscles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(with specific action), </a:t>
            </a:r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Blood vessels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2000" b="1" dirty="0" smtClean="0">
                <a:solidFill>
                  <a:srgbClr val="0E13E2"/>
                </a:solidFill>
                <a:latin typeface="Times New Roman" pitchFamily="18" charset="0"/>
                <a:cs typeface="Times New Roman" pitchFamily="18" charset="0"/>
              </a:rPr>
              <a:t>Nerves.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3" descr="C:\Documents and Settings\Jamila\Desktop\study_21346036971099.jpg"/>
          <p:cNvPicPr>
            <a:picLocks noChangeAspect="1" noChangeArrowheads="1"/>
          </p:cNvPicPr>
          <p:nvPr/>
        </p:nvPicPr>
        <p:blipFill rotWithShape="1">
          <a:blip r:embed="rId2" cstate="print"/>
          <a:srcRect t="15402"/>
          <a:stretch/>
        </p:blipFill>
        <p:spPr bwMode="auto">
          <a:xfrm>
            <a:off x="88900" y="1854200"/>
            <a:ext cx="5435600" cy="362755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2" name="Rectangle 1"/>
          <p:cNvSpPr/>
          <p:nvPr/>
        </p:nvSpPr>
        <p:spPr>
          <a:xfrm>
            <a:off x="2921000" y="1943100"/>
            <a:ext cx="647700" cy="228600"/>
          </a:xfrm>
          <a:prstGeom prst="rect">
            <a:avLst/>
          </a:prstGeom>
          <a:noFill/>
          <a:ln>
            <a:solidFill>
              <a:srgbClr val="0E13E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2921000" y="5295900"/>
            <a:ext cx="762000" cy="18585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36700" y="4000500"/>
            <a:ext cx="546100" cy="2413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Criteria of </a:t>
            </a:r>
            <a:r>
              <a:rPr lang="en-US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the Anterior </a:t>
            </a:r>
            <a:r>
              <a:rPr lang="en-US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Compartment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92600" y="1920085"/>
            <a:ext cx="4394200" cy="4434840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en-US" b="1" u="sng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Muscles </a:t>
            </a:r>
            <a:r>
              <a:rPr lang="en-US" b="1" u="sng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en-US" b="1" u="sng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All muscles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take origin from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fibula EXCEPT </a:t>
            </a:r>
            <a:r>
              <a:rPr lang="en-US" b="1" u="sng" dirty="0" err="1" smtClean="0">
                <a:latin typeface="Times New Roman" pitchFamily="18" charset="0"/>
                <a:cs typeface="Times New Roman" pitchFamily="18" charset="0"/>
              </a:rPr>
              <a:t>Tibialis</a:t>
            </a:r>
            <a:r>
              <a:rPr lang="en-US" b="1" u="sng" dirty="0" smtClean="0">
                <a:latin typeface="Times New Roman" pitchFamily="18" charset="0"/>
                <a:cs typeface="Times New Roman" pitchFamily="18" charset="0"/>
              </a:rPr>
              <a:t> Anterior .</a:t>
            </a:r>
          </a:p>
          <a:p>
            <a:r>
              <a:rPr lang="en-US" b="1" u="sng" dirty="0" smtClean="0">
                <a:latin typeface="Times New Roman" pitchFamily="18" charset="0"/>
                <a:cs typeface="Times New Roman" pitchFamily="18" charset="0"/>
              </a:rPr>
              <a:t>Nerve  supply:</a:t>
            </a:r>
          </a:p>
          <a:p>
            <a:r>
              <a:rPr lang="en-US" sz="2400" b="1" dirty="0" smtClean="0">
                <a:solidFill>
                  <a:srgbClr val="0E13E2"/>
                </a:solidFill>
                <a:latin typeface="Times New Roman" pitchFamily="18" charset="0"/>
                <a:cs typeface="Times New Roman" pitchFamily="18" charset="0"/>
              </a:rPr>
              <a:t>Deep</a:t>
            </a:r>
          </a:p>
          <a:p>
            <a:r>
              <a:rPr lang="en-US" sz="2400" b="1" dirty="0" err="1" smtClean="0">
                <a:solidFill>
                  <a:srgbClr val="0E13E2"/>
                </a:solidFill>
                <a:latin typeface="Times New Roman" pitchFamily="18" charset="0"/>
                <a:cs typeface="Times New Roman" pitchFamily="18" charset="0"/>
              </a:rPr>
              <a:t>Peroneal</a:t>
            </a:r>
            <a:r>
              <a:rPr lang="en-US" sz="2400" b="1" dirty="0" smtClean="0">
                <a:solidFill>
                  <a:srgbClr val="0E13E2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sz="24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Blood Supply</a:t>
            </a:r>
            <a:r>
              <a:rPr lang="en-US" sz="2400" b="1" u="sng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en-US" sz="2400" b="1" dirty="0" smtClean="0">
                <a:solidFill>
                  <a:srgbClr val="0E13E2"/>
                </a:solidFill>
                <a:latin typeface="Times New Roman" pitchFamily="18" charset="0"/>
                <a:cs typeface="Times New Roman" pitchFamily="18" charset="0"/>
              </a:rPr>
              <a:t>Anterior </a:t>
            </a:r>
            <a:r>
              <a:rPr lang="en-US" sz="2400" b="1" dirty="0" err="1" smtClean="0">
                <a:solidFill>
                  <a:srgbClr val="0E13E2"/>
                </a:solidFill>
                <a:latin typeface="Times New Roman" pitchFamily="18" charset="0"/>
                <a:cs typeface="Times New Roman" pitchFamily="18" charset="0"/>
              </a:rPr>
              <a:t>tibial</a:t>
            </a:r>
            <a:r>
              <a:rPr lang="en-US" sz="2400" b="1" dirty="0" smtClean="0">
                <a:solidFill>
                  <a:srgbClr val="0E13E2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sz="2400" b="1" u="sng" dirty="0" smtClean="0">
                <a:solidFill>
                  <a:srgbClr val="214F37"/>
                </a:solidFill>
                <a:latin typeface="Times New Roman" pitchFamily="18" charset="0"/>
                <a:cs typeface="Times New Roman" pitchFamily="18" charset="0"/>
              </a:rPr>
              <a:t>Action</a:t>
            </a:r>
            <a:r>
              <a:rPr lang="en-US" sz="2400" b="1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2400" b="1" dirty="0" smtClean="0">
                <a:solidFill>
                  <a:srgbClr val="0E13E2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 b="1" dirty="0" err="1" smtClean="0">
                <a:solidFill>
                  <a:srgbClr val="0E13E2"/>
                </a:solidFill>
                <a:latin typeface="Times New Roman" pitchFamily="18" charset="0"/>
                <a:cs typeface="Times New Roman" pitchFamily="18" charset="0"/>
              </a:rPr>
              <a:t>Dorsiflexion</a:t>
            </a:r>
            <a:r>
              <a:rPr lang="en-US" sz="2400" b="1" dirty="0" smtClean="0">
                <a:solidFill>
                  <a:srgbClr val="0E13E2"/>
                </a:solidFill>
                <a:latin typeface="Times New Roman" pitchFamily="18" charset="0"/>
                <a:cs typeface="Times New Roman" pitchFamily="18" charset="0"/>
              </a:rPr>
              <a:t> of the ankle joint &amp; Extension of the toes &amp; (</a:t>
            </a:r>
            <a:r>
              <a:rPr lang="en-US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Inversion</a:t>
            </a:r>
            <a:r>
              <a:rPr lang="en-US" sz="2400" b="1" dirty="0" smtClean="0">
                <a:solidFill>
                  <a:srgbClr val="0E13E2"/>
                </a:solidFill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endParaRPr lang="en-US" sz="2400" b="1" dirty="0" smtClean="0">
              <a:solidFill>
                <a:srgbClr val="0E13E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6" name="Picture 3" descr="C:\Documents and Settings\Jamila\Desktop\study_21346036971099.jpg"/>
          <p:cNvPicPr>
            <a:picLocks noChangeAspect="1" noChangeArrowheads="1"/>
          </p:cNvPicPr>
          <p:nvPr/>
        </p:nvPicPr>
        <p:blipFill rotWithShape="1">
          <a:blip r:embed="rId2" cstate="print"/>
          <a:srcRect l="7710" t="23102" r="74766" b="45503"/>
          <a:stretch/>
        </p:blipFill>
        <p:spPr bwMode="auto">
          <a:xfrm>
            <a:off x="7086600" y="3479799"/>
            <a:ext cx="1384300" cy="182880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7" name="Picture 5" descr="F:\New Folder\scan002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71500" y="2070100"/>
            <a:ext cx="3251200" cy="4660900"/>
          </a:xfrm>
          <a:prstGeom prst="rect">
            <a:avLst/>
          </a:prstGeom>
          <a:noFill/>
          <a:ln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955343"/>
            <a:ext cx="9144000" cy="550551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sz="4000" b="1" dirty="0" smtClean="0">
                <a:solidFill>
                  <a:srgbClr val="C00000"/>
                </a:solidFill>
              </a:rPr>
              <a:t>Muscles of Anterior Compartment</a:t>
            </a:r>
            <a:endParaRPr lang="en-US" sz="4000" b="1" dirty="0">
              <a:solidFill>
                <a:srgbClr val="C00000"/>
              </a:solidFill>
            </a:endParaRPr>
          </a:p>
        </p:txBody>
      </p:sp>
      <p:graphicFrame>
        <p:nvGraphicFramePr>
          <p:cNvPr id="12" name="Content Placeholder 11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428847686"/>
              </p:ext>
            </p:extLst>
          </p:nvPr>
        </p:nvGraphicFramePr>
        <p:xfrm>
          <a:off x="4711700" y="2001860"/>
          <a:ext cx="4432300" cy="47180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81548"/>
                <a:gridCol w="208280"/>
                <a:gridCol w="1442472"/>
              </a:tblGrid>
              <a:tr h="851848">
                <a:tc>
                  <a:txBody>
                    <a:bodyPr/>
                    <a:lstStyle/>
                    <a:p>
                      <a:endParaRPr lang="en-US" b="1" u="sng" dirty="0">
                        <a:solidFill>
                          <a:srgbClr val="61272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</a:txBody>
                  <a:tcPr/>
                </a:tc>
              </a:tr>
              <a:tr h="851848">
                <a:tc>
                  <a:txBody>
                    <a:bodyPr/>
                    <a:lstStyle/>
                    <a:p>
                      <a:r>
                        <a:rPr lang="en-US" sz="2000" b="1" dirty="0" err="1" smtClean="0">
                          <a:solidFill>
                            <a:srgbClr val="0E13E2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Tibialis</a:t>
                      </a:r>
                      <a:endParaRPr lang="en-US" sz="2000" b="1" dirty="0" smtClean="0">
                        <a:solidFill>
                          <a:srgbClr val="0E13E2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en-US" sz="2000" b="1" dirty="0" smtClean="0">
                          <a:solidFill>
                            <a:srgbClr val="0E13E2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Anterior</a:t>
                      </a:r>
                      <a:endParaRPr lang="en-US" sz="2000" b="1" dirty="0">
                        <a:solidFill>
                          <a:srgbClr val="0E13E2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endParaRPr lang="en-US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 rowSpan="4">
                  <a:txBody>
                    <a:bodyPr/>
                    <a:lstStyle/>
                    <a:p>
                      <a:endParaRPr lang="en-US" sz="1600" b="1" dirty="0">
                        <a:solidFill>
                          <a:srgbClr val="0E13E2"/>
                        </a:solidFill>
                      </a:endParaRPr>
                    </a:p>
                  </a:txBody>
                  <a:tcPr anchor="ctr"/>
                </a:tc>
              </a:tr>
              <a:tr h="851848"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42664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Extensor </a:t>
                      </a:r>
                      <a:r>
                        <a:rPr lang="en-US" sz="2000" b="1" dirty="0" err="1" smtClean="0">
                          <a:solidFill>
                            <a:srgbClr val="42664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Hallucius</a:t>
                      </a:r>
                      <a:endParaRPr lang="en-US" sz="2000" b="1" dirty="0" smtClean="0">
                        <a:solidFill>
                          <a:srgbClr val="42664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en-US" sz="2000" b="1" dirty="0" err="1" smtClean="0">
                          <a:solidFill>
                            <a:srgbClr val="42664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Longus</a:t>
                      </a:r>
                      <a:endParaRPr lang="en-US" sz="2000" b="1" dirty="0" smtClean="0">
                        <a:solidFill>
                          <a:srgbClr val="42664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851848"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Extensor </a:t>
                      </a:r>
                      <a:r>
                        <a:rPr lang="en-US" sz="2000" b="1" dirty="0" err="1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Digitorum</a:t>
                      </a:r>
                      <a:endParaRPr lang="en-US" sz="2000" b="1" dirty="0" smtClean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en-US" sz="2000" b="1" dirty="0" err="1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Longus</a:t>
                      </a:r>
                      <a:endParaRPr lang="en-US" sz="2000" b="1" dirty="0" smtClean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en-US" sz="2000" b="1" dirty="0" smtClean="0">
                        <a:solidFill>
                          <a:srgbClr val="42664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en-US" sz="2000" b="1" dirty="0">
                        <a:solidFill>
                          <a:srgbClr val="61272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851848">
                <a:tc>
                  <a:txBody>
                    <a:bodyPr/>
                    <a:lstStyle/>
                    <a:p>
                      <a:r>
                        <a:rPr lang="en-US" sz="2000" b="1" dirty="0" err="1" smtClean="0">
                          <a:solidFill>
                            <a:srgbClr val="61272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Peroneus</a:t>
                      </a:r>
                      <a:r>
                        <a:rPr lang="en-US" sz="2000" b="1" dirty="0" smtClean="0">
                          <a:solidFill>
                            <a:srgbClr val="61272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000" b="1" dirty="0" err="1" smtClean="0">
                          <a:solidFill>
                            <a:srgbClr val="61272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Tertius</a:t>
                      </a:r>
                      <a:endParaRPr lang="en-US" sz="2000" b="1" dirty="0">
                        <a:solidFill>
                          <a:srgbClr val="42664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2" descr="C:\Documents and Settings\Jamila\Desktop\Anterior-Compartment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5600" y="1663700"/>
            <a:ext cx="4089400" cy="49656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9821109"/>
              </p:ext>
            </p:extLst>
          </p:nvPr>
        </p:nvGraphicFramePr>
        <p:xfrm>
          <a:off x="-228600" y="1642659"/>
          <a:ext cx="5878772" cy="339979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952500"/>
                <a:gridCol w="1524000"/>
                <a:gridCol w="1371600"/>
                <a:gridCol w="2030672"/>
              </a:tblGrid>
              <a:tr h="3708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Muscle</a:t>
                      </a:r>
                      <a:endParaRPr lang="en-US" sz="1800" b="1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Origin</a:t>
                      </a:r>
                      <a:endParaRPr lang="en-US" sz="1800" b="1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Insertion</a:t>
                      </a:r>
                      <a:endParaRPr lang="en-US" sz="1800" b="1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Action</a:t>
                      </a:r>
                      <a:endParaRPr lang="en-US" sz="1800" b="1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err="1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Tibialis</a:t>
                      </a:r>
                      <a:r>
                        <a:rPr lang="en-US" sz="1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1400" b="1" dirty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anterior</a:t>
                      </a:r>
                      <a:endParaRPr lang="en-US" sz="1400" b="1" dirty="0">
                        <a:solidFill>
                          <a:srgbClr val="C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2875" marR="142875" marT="142875" marB="14287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u="sng" dirty="0"/>
                        <a:t>Lateral</a:t>
                      </a:r>
                      <a:r>
                        <a:rPr lang="en-US" sz="1600" b="1" dirty="0"/>
                        <a:t> surface of shaft of </a:t>
                      </a:r>
                      <a:r>
                        <a:rPr lang="en-US" sz="1600" b="1" u="sng" dirty="0"/>
                        <a:t>tibia </a:t>
                      </a:r>
                      <a:r>
                        <a:rPr lang="en-US" sz="1600" b="1" u="sng" dirty="0" smtClean="0"/>
                        <a:t>&amp;</a:t>
                      </a:r>
                      <a:r>
                        <a:rPr lang="en-US" sz="1600" b="1" u="sng" baseline="0" dirty="0" smtClean="0"/>
                        <a:t> </a:t>
                      </a:r>
                      <a:r>
                        <a:rPr lang="en-US" sz="1600" b="1" dirty="0" err="1" smtClean="0"/>
                        <a:t>interosseous</a:t>
                      </a:r>
                      <a:r>
                        <a:rPr lang="en-US" sz="1600" b="1" dirty="0" smtClean="0"/>
                        <a:t> </a:t>
                      </a:r>
                      <a:r>
                        <a:rPr lang="en-US" sz="1600" b="1" dirty="0"/>
                        <a:t>membrane</a:t>
                      </a:r>
                      <a:endParaRPr lang="en-US" sz="1600" b="1" dirty="0">
                        <a:latin typeface="Times New Roman"/>
                        <a:ea typeface="Times New Roman"/>
                      </a:endParaRPr>
                    </a:p>
                  </a:txBody>
                  <a:tcPr marL="142875" marR="142875" marT="142875" marB="14287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/>
                        <a:t>Medial cuneiform </a:t>
                      </a:r>
                      <a:r>
                        <a:rPr lang="en-US" sz="1600" b="1" dirty="0" smtClean="0"/>
                        <a:t>&amp;</a:t>
                      </a:r>
                      <a:r>
                        <a:rPr lang="en-US" sz="1600" b="1" baseline="0" dirty="0" smtClean="0"/>
                        <a:t> </a:t>
                      </a:r>
                      <a:r>
                        <a:rPr lang="en-US" sz="1600" b="1" dirty="0" smtClean="0"/>
                        <a:t>base </a:t>
                      </a:r>
                      <a:r>
                        <a:rPr lang="en-US" sz="1600" b="1" dirty="0"/>
                        <a:t>of </a:t>
                      </a:r>
                      <a:r>
                        <a:rPr lang="en-US" sz="1600" b="1" dirty="0" smtClean="0"/>
                        <a:t>1</a:t>
                      </a:r>
                      <a:r>
                        <a:rPr lang="en-US" sz="1600" b="1" baseline="30000" dirty="0" smtClean="0"/>
                        <a:t>st</a:t>
                      </a:r>
                      <a:r>
                        <a:rPr lang="en-US" sz="1600" b="1" baseline="0" dirty="0" smtClean="0"/>
                        <a:t> </a:t>
                      </a:r>
                      <a:r>
                        <a:rPr lang="en-US" sz="1600" b="1" dirty="0" smtClean="0"/>
                        <a:t>metatarsal </a:t>
                      </a:r>
                      <a:r>
                        <a:rPr lang="en-US" sz="1600" b="1" dirty="0"/>
                        <a:t>bone</a:t>
                      </a:r>
                      <a:endParaRPr lang="en-US" sz="1600" b="1" dirty="0">
                        <a:latin typeface="Times New Roman"/>
                        <a:ea typeface="Times New Roman"/>
                      </a:endParaRPr>
                    </a:p>
                  </a:txBody>
                  <a:tcPr marL="142875" marR="142875" marT="142875" marB="14287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u="sng" dirty="0" smtClean="0">
                          <a:solidFill>
                            <a:srgbClr val="C00000"/>
                          </a:solidFill>
                        </a:rPr>
                        <a:t>Extends </a:t>
                      </a:r>
                      <a:r>
                        <a:rPr lang="en-US" sz="1800" b="1" dirty="0"/>
                        <a:t>foot at ankle joint; </a:t>
                      </a:r>
                      <a:r>
                        <a:rPr lang="en-US" sz="1800" b="1" i="1" u="sng" dirty="0">
                          <a:solidFill>
                            <a:srgbClr val="C00000"/>
                          </a:solidFill>
                        </a:rPr>
                        <a:t>I</a:t>
                      </a:r>
                      <a:r>
                        <a:rPr lang="en-US" sz="1800" b="1" i="1" u="sng" dirty="0" smtClean="0">
                          <a:solidFill>
                            <a:srgbClr val="C00000"/>
                          </a:solidFill>
                        </a:rPr>
                        <a:t>nverts </a:t>
                      </a:r>
                      <a:r>
                        <a:rPr lang="en-US" sz="1800" b="1" dirty="0"/>
                        <a:t>foot at </a:t>
                      </a:r>
                      <a:r>
                        <a:rPr lang="en-US" sz="1800" b="1" dirty="0" err="1" smtClean="0"/>
                        <a:t>subtalar</a:t>
                      </a:r>
                      <a:r>
                        <a:rPr lang="en-US" sz="1800" b="1" dirty="0" smtClean="0"/>
                        <a:t> &amp; transverse </a:t>
                      </a:r>
                      <a:r>
                        <a:rPr lang="en-US" sz="1800" b="1" dirty="0"/>
                        <a:t>tarsal </a:t>
                      </a:r>
                      <a:r>
                        <a:rPr lang="en-US" sz="1800" b="1" dirty="0" smtClean="0"/>
                        <a:t>joints &amp;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u="sng" dirty="0" smtClean="0">
                          <a:solidFill>
                            <a:srgbClr val="C00000"/>
                          </a:solidFill>
                        </a:rPr>
                        <a:t>Holds </a:t>
                      </a:r>
                      <a:r>
                        <a:rPr lang="en-US" sz="1800" b="1" u="sng" dirty="0">
                          <a:solidFill>
                            <a:srgbClr val="C00000"/>
                          </a:solidFill>
                        </a:rPr>
                        <a:t>up </a:t>
                      </a:r>
                      <a:r>
                        <a:rPr lang="en-US" sz="1800" b="1" u="sng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medial </a:t>
                      </a:r>
                      <a:r>
                        <a:rPr lang="en-US" sz="1800" b="1" u="sng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longitudinal </a:t>
                      </a:r>
                      <a:r>
                        <a:rPr lang="en-US" sz="1800" b="1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arch </a:t>
                      </a:r>
                      <a:r>
                        <a:rPr lang="en-US" sz="1800" b="1" dirty="0">
                          <a:solidFill>
                            <a:srgbClr val="C00000"/>
                          </a:solidFill>
                        </a:rPr>
                        <a:t>of foot</a:t>
                      </a:r>
                      <a:endParaRPr lang="en-US" sz="1800" b="1" dirty="0">
                        <a:solidFill>
                          <a:srgbClr val="C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42875" marR="142875" marT="142875" marB="142875"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0" y="473832"/>
            <a:ext cx="9144000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Tibialis Anterior &amp; </a:t>
            </a:r>
            <a:r>
              <a:rPr lang="en-US" sz="2800" b="1" dirty="0" smtClean="0">
                <a:solidFill>
                  <a:srgbClr val="C00000"/>
                </a:solidFill>
                <a:latin typeface="Times New Roman"/>
                <a:ea typeface="Times New Roman"/>
              </a:rPr>
              <a:t>Extensor </a:t>
            </a:r>
            <a:r>
              <a:rPr lang="en-US" sz="2800" b="1" dirty="0" err="1" smtClean="0">
                <a:solidFill>
                  <a:srgbClr val="C00000"/>
                </a:solidFill>
                <a:latin typeface="Times New Roman"/>
                <a:ea typeface="Times New Roman"/>
              </a:rPr>
              <a:t>Digitorum</a:t>
            </a:r>
            <a:r>
              <a:rPr lang="en-US" sz="2800" b="1" dirty="0" smtClean="0">
                <a:solidFill>
                  <a:srgbClr val="C00000"/>
                </a:solidFill>
                <a:latin typeface="Times New Roman"/>
                <a:ea typeface="Times New Roman"/>
              </a:rPr>
              <a:t> </a:t>
            </a:r>
            <a:r>
              <a:rPr lang="en-US" sz="2800" b="1" dirty="0" err="1" smtClean="0">
                <a:solidFill>
                  <a:srgbClr val="C00000"/>
                </a:solidFill>
                <a:latin typeface="Times New Roman"/>
                <a:ea typeface="Times New Roman"/>
              </a:rPr>
              <a:t>Longus</a:t>
            </a:r>
            <a:endParaRPr lang="en-US" sz="2800" b="1" dirty="0" smtClean="0">
              <a:solidFill>
                <a:srgbClr val="C00000"/>
              </a:solidFill>
              <a:latin typeface="Times New Roman"/>
              <a:ea typeface="Times New Roman"/>
            </a:endParaRPr>
          </a:p>
        </p:txBody>
      </p:sp>
      <p:pic>
        <p:nvPicPr>
          <p:cNvPr id="8194" name="Picture 2" descr="C:\Documents and Settings\User\My Documents\Student Gray\6. Lower limb\F66122-006-f088.jpg"/>
          <p:cNvPicPr>
            <a:picLocks noChangeAspect="1" noChangeArrowheads="1"/>
          </p:cNvPicPr>
          <p:nvPr/>
        </p:nvPicPr>
        <p:blipFill>
          <a:blip r:embed="rId3" cstate="print"/>
          <a:srcRect l="15669" r="17028" b="3685"/>
          <a:stretch>
            <a:fillRect/>
          </a:stretch>
        </p:blipFill>
        <p:spPr bwMode="auto">
          <a:xfrm>
            <a:off x="5704763" y="1038678"/>
            <a:ext cx="3248168" cy="5641898"/>
          </a:xfrm>
          <a:prstGeom prst="rect">
            <a:avLst/>
          </a:prstGeom>
          <a:noFill/>
          <a:ln>
            <a:solidFill>
              <a:srgbClr val="0E13E2"/>
            </a:solidFill>
          </a:ln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1364177"/>
              </p:ext>
            </p:extLst>
          </p:nvPr>
        </p:nvGraphicFramePr>
        <p:xfrm>
          <a:off x="0" y="5067154"/>
          <a:ext cx="5663821" cy="1261110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1320800"/>
                <a:gridCol w="1121488"/>
                <a:gridCol w="1368439"/>
                <a:gridCol w="1853094"/>
              </a:tblGrid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FF0000"/>
                          </a:solidFill>
                        </a:rPr>
                        <a:t>Extensor </a:t>
                      </a:r>
                      <a:r>
                        <a:rPr lang="en-US" sz="1600" b="1" dirty="0" err="1" smtClean="0">
                          <a:solidFill>
                            <a:srgbClr val="FF0000"/>
                          </a:solidFill>
                        </a:rPr>
                        <a:t>Digitorum</a:t>
                      </a:r>
                      <a:r>
                        <a:rPr lang="en-US" sz="1600" b="1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sz="1600" b="1" dirty="0" err="1">
                          <a:solidFill>
                            <a:srgbClr val="FF0000"/>
                          </a:solidFill>
                        </a:rPr>
                        <a:t>L</a:t>
                      </a:r>
                      <a:r>
                        <a:rPr lang="en-US" sz="1600" b="1" dirty="0" err="1" smtClean="0">
                          <a:solidFill>
                            <a:srgbClr val="FF0000"/>
                          </a:solidFill>
                        </a:rPr>
                        <a:t>ongus</a:t>
                      </a:r>
                      <a:endParaRPr lang="en-US" sz="16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42875" marR="142875" marT="142875" marB="14287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u="sng" dirty="0"/>
                        <a:t>Anterior </a:t>
                      </a:r>
                      <a:r>
                        <a:rPr lang="en-US" sz="1600" b="1" dirty="0"/>
                        <a:t>surface of shaft of </a:t>
                      </a:r>
                      <a:r>
                        <a:rPr lang="en-US" sz="1600" b="1" u="sng" dirty="0"/>
                        <a:t>fibula</a:t>
                      </a:r>
                      <a:endParaRPr lang="en-US" sz="1600" b="1" u="sng" dirty="0">
                        <a:latin typeface="Times New Roman"/>
                        <a:ea typeface="Times New Roman"/>
                      </a:endParaRPr>
                    </a:p>
                  </a:txBody>
                  <a:tcPr marL="142875" marR="142875" marT="142875" marB="14287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/>
                        <a:t>Extensor expansion of lateral four toes</a:t>
                      </a:r>
                      <a:endParaRPr lang="en-US" sz="1600" b="1">
                        <a:latin typeface="Times New Roman"/>
                        <a:ea typeface="Times New Roman"/>
                      </a:endParaRPr>
                    </a:p>
                  </a:txBody>
                  <a:tcPr marL="142875" marR="142875" marT="142875" marB="14287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u="sng" dirty="0">
                          <a:solidFill>
                            <a:srgbClr val="002060"/>
                          </a:solidFill>
                        </a:rPr>
                        <a:t>Extends toes</a:t>
                      </a:r>
                      <a:r>
                        <a:rPr lang="en-US" sz="1600" b="1" u="sng" dirty="0">
                          <a:solidFill>
                            <a:srgbClr val="0E13E2"/>
                          </a:solidFill>
                        </a:rPr>
                        <a:t>; </a:t>
                      </a:r>
                      <a:r>
                        <a:rPr lang="en-US" sz="1600" b="1" u="sng" dirty="0" err="1" smtClean="0">
                          <a:solidFill>
                            <a:srgbClr val="FF0000"/>
                          </a:solidFill>
                        </a:rPr>
                        <a:t>Dorsi</a:t>
                      </a:r>
                      <a:r>
                        <a:rPr lang="en-US" sz="1600" b="1" u="sng" baseline="0" dirty="0" smtClean="0">
                          <a:solidFill>
                            <a:srgbClr val="FF0000"/>
                          </a:solidFill>
                        </a:rPr>
                        <a:t> flex </a:t>
                      </a:r>
                      <a:r>
                        <a:rPr lang="en-US" sz="1600" b="1" u="sng" dirty="0" smtClean="0">
                          <a:solidFill>
                            <a:schemeClr val="tx1"/>
                          </a:solidFill>
                        </a:rPr>
                        <a:t>foot </a:t>
                      </a:r>
                      <a:r>
                        <a:rPr lang="en-US" sz="1600" b="1" dirty="0"/>
                        <a:t>at ankle joint</a:t>
                      </a:r>
                      <a:endParaRPr lang="en-US" sz="1600" b="1" dirty="0">
                        <a:latin typeface="Times New Roman"/>
                        <a:ea typeface="Times New Roman"/>
                      </a:endParaRPr>
                    </a:p>
                  </a:txBody>
                  <a:tcPr marL="142875" marR="142875" marT="142875" marB="142875"/>
                </a:tc>
              </a:tr>
            </a:tbl>
          </a:graphicData>
        </a:graphic>
      </p:graphicFrame>
      <p:cxnSp>
        <p:nvCxnSpPr>
          <p:cNvPr id="8" name="Straight Arrow Connector 7"/>
          <p:cNvCxnSpPr/>
          <p:nvPr/>
        </p:nvCxnSpPr>
        <p:spPr>
          <a:xfrm rot="10800000">
            <a:off x="7407892" y="5517488"/>
            <a:ext cx="272955" cy="13647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7697338" y="5500047"/>
            <a:ext cx="1023582" cy="34119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/>
          <p:cNvCxnSpPr/>
          <p:nvPr/>
        </p:nvCxnSpPr>
        <p:spPr>
          <a:xfrm rot="10800000">
            <a:off x="6318913" y="2333767"/>
            <a:ext cx="464024" cy="158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10800000">
            <a:off x="6277970" y="3207224"/>
            <a:ext cx="354842" cy="1588"/>
          </a:xfrm>
          <a:prstGeom prst="straightConnector1">
            <a:avLst/>
          </a:prstGeom>
          <a:ln>
            <a:solidFill>
              <a:srgbClr val="0E13E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Arrow Connector 2"/>
          <p:cNvCxnSpPr/>
          <p:nvPr/>
        </p:nvCxnSpPr>
        <p:spPr>
          <a:xfrm>
            <a:off x="5994400" y="5321300"/>
            <a:ext cx="788537" cy="977900"/>
          </a:xfrm>
          <a:prstGeom prst="straightConnector1">
            <a:avLst/>
          </a:prstGeom>
          <a:ln>
            <a:solidFill>
              <a:srgbClr val="0E13E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62101" y="1078174"/>
            <a:ext cx="4113663" cy="500190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pic>
      <p:sp>
        <p:nvSpPr>
          <p:cNvPr id="9" name="Rectangle 8"/>
          <p:cNvSpPr/>
          <p:nvPr/>
        </p:nvSpPr>
        <p:spPr>
          <a:xfrm>
            <a:off x="5609232" y="4067033"/>
            <a:ext cx="914400" cy="259307"/>
          </a:xfrm>
          <a:prstGeom prst="rect">
            <a:avLst/>
          </a:prstGeom>
          <a:solidFill>
            <a:schemeClr val="accent1">
              <a:alpha val="1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6122258"/>
              </p:ext>
            </p:extLst>
          </p:nvPr>
        </p:nvGraphicFramePr>
        <p:xfrm>
          <a:off x="136479" y="1683601"/>
          <a:ext cx="5117908" cy="27851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1621"/>
                <a:gridCol w="1270000"/>
                <a:gridCol w="1041400"/>
                <a:gridCol w="1634887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Muscle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Origin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Insertion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Action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err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Peroneus</a:t>
                      </a:r>
                      <a:r>
                        <a:rPr lang="en-US" sz="16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600" b="1" dirty="0" err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tertius</a:t>
                      </a:r>
                      <a:endParaRPr lang="en-US" sz="16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42875" marR="142875" marT="142875" marB="14287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u="sng" dirty="0">
                          <a:latin typeface="Times New Roman"/>
                          <a:ea typeface="Times New Roman"/>
                        </a:rPr>
                        <a:t>Anterior </a:t>
                      </a:r>
                      <a:r>
                        <a:rPr lang="en-US" sz="1800" b="1" dirty="0">
                          <a:latin typeface="Times New Roman"/>
                          <a:ea typeface="Times New Roman"/>
                        </a:rPr>
                        <a:t>surface of shaft of </a:t>
                      </a:r>
                      <a:r>
                        <a:rPr lang="en-US" sz="1800" b="1" u="sng" dirty="0">
                          <a:latin typeface="Times New Roman"/>
                          <a:ea typeface="Times New Roman"/>
                        </a:rPr>
                        <a:t>fibula</a:t>
                      </a:r>
                    </a:p>
                  </a:txBody>
                  <a:tcPr marL="142875" marR="142875" marT="142875" marB="14287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u="sng" dirty="0">
                          <a:latin typeface="Times New Roman"/>
                          <a:ea typeface="Times New Roman"/>
                        </a:rPr>
                        <a:t>Base </a:t>
                      </a:r>
                      <a:r>
                        <a:rPr lang="en-US" sz="1800" b="1" dirty="0">
                          <a:latin typeface="Times New Roman"/>
                          <a:ea typeface="Times New Roman"/>
                        </a:rPr>
                        <a:t>of </a:t>
                      </a:r>
                      <a:r>
                        <a:rPr lang="en-US" sz="1800" b="1" u="sng" dirty="0" smtClean="0">
                          <a:latin typeface="Times New Roman"/>
                          <a:ea typeface="Times New Roman"/>
                        </a:rPr>
                        <a:t>5</a:t>
                      </a:r>
                      <a:r>
                        <a:rPr lang="en-US" sz="1800" b="1" u="sng" baseline="30000" dirty="0" smtClean="0">
                          <a:latin typeface="Times New Roman"/>
                          <a:ea typeface="Times New Roman"/>
                        </a:rPr>
                        <a:t>th</a:t>
                      </a:r>
                      <a:r>
                        <a:rPr lang="en-US" sz="1800" b="1" u="sng" dirty="0" smtClean="0">
                          <a:latin typeface="Times New Roman"/>
                          <a:ea typeface="Times New Roman"/>
                        </a:rPr>
                        <a:t>  </a:t>
                      </a:r>
                      <a:r>
                        <a:rPr lang="en-US" sz="1800" b="1" u="sng" dirty="0">
                          <a:latin typeface="Times New Roman"/>
                          <a:ea typeface="Times New Roman"/>
                        </a:rPr>
                        <a:t>metatarsal </a:t>
                      </a:r>
                      <a:r>
                        <a:rPr lang="en-US" sz="1800" b="1" dirty="0">
                          <a:latin typeface="Times New Roman"/>
                          <a:ea typeface="Times New Roman"/>
                        </a:rPr>
                        <a:t>bone</a:t>
                      </a:r>
                    </a:p>
                  </a:txBody>
                  <a:tcPr marL="142875" marR="142875" marT="142875" marB="14287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err="1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Dorsi</a:t>
                      </a:r>
                      <a:r>
                        <a:rPr lang="en-US" sz="1800" b="1" baseline="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flex </a:t>
                      </a:r>
                      <a:r>
                        <a:rPr lang="en-US" sz="1800" b="1" dirty="0" smtClean="0">
                          <a:latin typeface="Times New Roman"/>
                          <a:ea typeface="Times New Roman"/>
                        </a:rPr>
                        <a:t>foot </a:t>
                      </a:r>
                      <a:r>
                        <a:rPr lang="en-US" sz="1800" b="1" dirty="0">
                          <a:latin typeface="Times New Roman"/>
                          <a:ea typeface="Times New Roman"/>
                        </a:rPr>
                        <a:t>at ankle joint; </a:t>
                      </a:r>
                      <a:endParaRPr lang="en-US" sz="1800" b="1" dirty="0" smtClean="0">
                        <a:latin typeface="Times New Roman"/>
                        <a:ea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u="none" dirty="0" err="1" smtClean="0">
                          <a:solidFill>
                            <a:srgbClr val="0E13E2"/>
                          </a:solidFill>
                          <a:latin typeface="Times New Roman"/>
                          <a:ea typeface="Times New Roman"/>
                        </a:rPr>
                        <a:t>Everts</a:t>
                      </a:r>
                      <a:r>
                        <a:rPr lang="en-US" sz="1800" b="1" u="sng" dirty="0" smtClean="0">
                          <a:solidFill>
                            <a:srgbClr val="0E13E2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800" b="1" dirty="0">
                          <a:latin typeface="Times New Roman"/>
                          <a:ea typeface="Times New Roman"/>
                        </a:rPr>
                        <a:t>foot at subtalar and transverse tarsal joints</a:t>
                      </a:r>
                    </a:p>
                  </a:txBody>
                  <a:tcPr marL="142875" marR="142875" marT="142875" marB="142875"/>
                </a:tc>
              </a:tr>
            </a:tbl>
          </a:graphicData>
        </a:graphic>
      </p:graphicFrame>
      <p:sp>
        <p:nvSpPr>
          <p:cNvPr id="12" name="Rectangle 11"/>
          <p:cNvSpPr/>
          <p:nvPr/>
        </p:nvSpPr>
        <p:spPr>
          <a:xfrm>
            <a:off x="0" y="501124"/>
            <a:ext cx="9144000" cy="52322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2800" b="1" dirty="0" err="1" smtClean="0">
                <a:solidFill>
                  <a:srgbClr val="C00000"/>
                </a:solidFill>
                <a:latin typeface="Times New Roman"/>
                <a:ea typeface="Times New Roman"/>
              </a:rPr>
              <a:t>Peroneus</a:t>
            </a:r>
            <a:r>
              <a:rPr lang="en-US" sz="2800" b="1" dirty="0" smtClean="0">
                <a:solidFill>
                  <a:srgbClr val="C00000"/>
                </a:solidFill>
                <a:latin typeface="Times New Roman"/>
                <a:ea typeface="Times New Roman"/>
              </a:rPr>
              <a:t> </a:t>
            </a:r>
            <a:r>
              <a:rPr lang="en-US" sz="2800" b="1" dirty="0" err="1" smtClean="0">
                <a:solidFill>
                  <a:srgbClr val="C00000"/>
                </a:solidFill>
                <a:latin typeface="Times New Roman"/>
                <a:ea typeface="Times New Roman"/>
              </a:rPr>
              <a:t>Tertius</a:t>
            </a:r>
            <a:r>
              <a:rPr lang="en-US" sz="2800" b="1" dirty="0" smtClean="0">
                <a:solidFill>
                  <a:srgbClr val="C00000"/>
                </a:solidFill>
                <a:latin typeface="Times New Roman"/>
                <a:ea typeface="Times New Roman"/>
              </a:rPr>
              <a:t>, &amp; Extensor </a:t>
            </a:r>
            <a:r>
              <a:rPr lang="en-US" sz="2800" b="1" dirty="0" err="1" smtClean="0">
                <a:solidFill>
                  <a:srgbClr val="C00000"/>
                </a:solidFill>
                <a:latin typeface="Times New Roman"/>
                <a:ea typeface="Times New Roman"/>
              </a:rPr>
              <a:t>Hallucis</a:t>
            </a:r>
            <a:r>
              <a:rPr lang="en-US" sz="2800" b="1" dirty="0" smtClean="0">
                <a:solidFill>
                  <a:srgbClr val="C00000"/>
                </a:solidFill>
                <a:latin typeface="Times New Roman"/>
                <a:ea typeface="Times New Roman"/>
              </a:rPr>
              <a:t> Longus</a:t>
            </a:r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1625035"/>
              </p:ext>
            </p:extLst>
          </p:nvPr>
        </p:nvGraphicFramePr>
        <p:xfrm>
          <a:off x="109184" y="5193818"/>
          <a:ext cx="6646460" cy="1504950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1132762"/>
                <a:gridCol w="1315933"/>
                <a:gridCol w="1635893"/>
                <a:gridCol w="2561872"/>
              </a:tblGrid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FF0000"/>
                          </a:solidFill>
                        </a:rPr>
                        <a:t>Extensor </a:t>
                      </a:r>
                      <a:r>
                        <a:rPr lang="en-US" sz="1600" b="1" dirty="0" err="1">
                          <a:solidFill>
                            <a:srgbClr val="FF0000"/>
                          </a:solidFill>
                        </a:rPr>
                        <a:t>hallucis</a:t>
                      </a:r>
                      <a:r>
                        <a:rPr lang="en-US" sz="1600" b="1" dirty="0">
                          <a:solidFill>
                            <a:srgbClr val="FF0000"/>
                          </a:solidFill>
                        </a:rPr>
                        <a:t> longus</a:t>
                      </a:r>
                      <a:endParaRPr lang="en-US" sz="16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42875" marR="142875" marT="142875" marB="14287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u="sng" dirty="0"/>
                        <a:t>Anterior </a:t>
                      </a:r>
                      <a:r>
                        <a:rPr lang="en-US" sz="1600" b="1" dirty="0"/>
                        <a:t>surface of shaft of </a:t>
                      </a:r>
                      <a:r>
                        <a:rPr lang="en-US" sz="1600" b="1" u="sng" dirty="0"/>
                        <a:t>fibula</a:t>
                      </a:r>
                      <a:endParaRPr lang="en-US" sz="1600" b="1" u="sng" dirty="0">
                        <a:latin typeface="Times New Roman"/>
                        <a:ea typeface="Times New Roman"/>
                      </a:endParaRPr>
                    </a:p>
                  </a:txBody>
                  <a:tcPr marL="142875" marR="142875" marT="142875" marB="14287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/>
                        <a:t>Base of distal phalanx of great toe</a:t>
                      </a:r>
                      <a:endParaRPr lang="en-US" sz="1600" b="1" dirty="0">
                        <a:latin typeface="Times New Roman"/>
                        <a:ea typeface="Times New Roman"/>
                      </a:endParaRPr>
                    </a:p>
                  </a:txBody>
                  <a:tcPr marL="142875" marR="142875" marT="142875" marB="14287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u="sng" dirty="0">
                          <a:solidFill>
                            <a:schemeClr val="tx1"/>
                          </a:solidFill>
                        </a:rPr>
                        <a:t>Extends big </a:t>
                      </a:r>
                      <a:r>
                        <a:rPr lang="en-US" sz="1600" b="1" u="sng" dirty="0" smtClean="0">
                          <a:solidFill>
                            <a:schemeClr val="tx1"/>
                          </a:solidFill>
                        </a:rPr>
                        <a:t>toe</a:t>
                      </a:r>
                      <a:r>
                        <a:rPr lang="en-US" sz="1600" b="1" dirty="0" smtClean="0"/>
                        <a:t>,</a:t>
                      </a:r>
                      <a:r>
                        <a:rPr lang="en-US" sz="1600" b="1" baseline="0" dirty="0" smtClean="0"/>
                        <a:t> </a:t>
                      </a:r>
                      <a:r>
                        <a:rPr lang="en-US" sz="1600" b="1" baseline="0" dirty="0" err="1" smtClean="0"/>
                        <a:t>Dorsi</a:t>
                      </a:r>
                      <a:r>
                        <a:rPr lang="en-US" sz="1600" b="1" baseline="0" dirty="0" smtClean="0"/>
                        <a:t>  flex </a:t>
                      </a:r>
                      <a:r>
                        <a:rPr lang="en-US" sz="1600" b="1" u="sng" dirty="0" smtClean="0">
                          <a:solidFill>
                            <a:schemeClr val="tx1"/>
                          </a:solidFill>
                        </a:rPr>
                        <a:t>foot </a:t>
                      </a:r>
                      <a:r>
                        <a:rPr lang="en-US" sz="1600" b="1" dirty="0"/>
                        <a:t>at ankle joint; </a:t>
                      </a:r>
                      <a:endParaRPr lang="en-US" sz="1600" b="1" dirty="0" smtClean="0"/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u="sng" dirty="0" smtClean="0">
                          <a:solidFill>
                            <a:srgbClr val="C00000"/>
                          </a:solidFill>
                        </a:rPr>
                        <a:t>Inverts</a:t>
                      </a:r>
                      <a:r>
                        <a:rPr lang="en-US" sz="1600" b="1" u="sng" dirty="0" smtClean="0">
                          <a:solidFill>
                            <a:srgbClr val="0E13E2"/>
                          </a:solidFill>
                        </a:rPr>
                        <a:t> </a:t>
                      </a:r>
                      <a:r>
                        <a:rPr lang="en-US" sz="1600" b="1" u="sng" dirty="0">
                          <a:solidFill>
                            <a:schemeClr val="tx1"/>
                          </a:solidFill>
                        </a:rPr>
                        <a:t>foot</a:t>
                      </a:r>
                      <a:r>
                        <a:rPr lang="en-US" sz="1600" b="1" u="sng" dirty="0">
                          <a:solidFill>
                            <a:srgbClr val="0E13E2"/>
                          </a:solidFill>
                        </a:rPr>
                        <a:t> </a:t>
                      </a:r>
                      <a:r>
                        <a:rPr lang="en-US" sz="1600" b="1" dirty="0"/>
                        <a:t>at subtalar and transverse tarsal joints</a:t>
                      </a:r>
                      <a:endParaRPr lang="en-US" sz="1600" b="1" dirty="0">
                        <a:latin typeface="Times New Roman"/>
                        <a:ea typeface="Times New Roman"/>
                      </a:endParaRPr>
                    </a:p>
                  </a:txBody>
                  <a:tcPr marL="142875" marR="142875" marT="142875" marB="142875"/>
                </a:tc>
              </a:tr>
            </a:tbl>
          </a:graphicData>
        </a:graphic>
      </p:graphicFrame>
      <p:sp>
        <p:nvSpPr>
          <p:cNvPr id="16" name="Rectangle 15"/>
          <p:cNvSpPr/>
          <p:nvPr/>
        </p:nvSpPr>
        <p:spPr>
          <a:xfrm>
            <a:off x="7781499" y="4628866"/>
            <a:ext cx="1171431" cy="270680"/>
          </a:xfrm>
          <a:prstGeom prst="rect">
            <a:avLst/>
          </a:prstGeom>
          <a:solidFill>
            <a:schemeClr val="accent1">
              <a:alpha val="1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7151427" y="1392072"/>
            <a:ext cx="682388" cy="158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859809"/>
            <a:ext cx="9143999" cy="53557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n-US" sz="36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Extensor </a:t>
            </a:r>
            <a:r>
              <a:rPr lang="en-US" sz="36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Retinacula</a:t>
            </a:r>
            <a:endParaRPr lang="en-US" sz="3600" b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81889" y="1583139"/>
            <a:ext cx="3194712" cy="502237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 thickening of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deep fascia that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keep the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long tendons around ankle joint in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position</a:t>
            </a:r>
          </a:p>
          <a:p>
            <a:pPr>
              <a:lnSpc>
                <a:spcPct val="80000"/>
              </a:lnSpc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en-US" sz="24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Superior </a:t>
            </a:r>
            <a:r>
              <a:rPr lang="en-US" sz="24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Extensor </a:t>
            </a:r>
            <a:r>
              <a:rPr lang="en-US" sz="24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retinaculum : </a:t>
            </a:r>
            <a:endParaRPr lang="en-US" sz="2400" b="1" u="sng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Attached </a:t>
            </a: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to anterior borders of tibia &amp; fibula above 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ankle</a:t>
            </a:r>
          </a:p>
          <a:p>
            <a:pPr>
              <a:lnSpc>
                <a:spcPct val="80000"/>
              </a:lnSpc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en-US" sz="2400" b="1" u="sng" dirty="0">
                <a:solidFill>
                  <a:srgbClr val="0E13E2"/>
                </a:solidFill>
                <a:latin typeface="Times New Roman" pitchFamily="18" charset="0"/>
                <a:cs typeface="Times New Roman" pitchFamily="18" charset="0"/>
              </a:rPr>
              <a:t>Inferior </a:t>
            </a:r>
            <a:r>
              <a:rPr lang="en-US" sz="2400" b="1" u="sng" dirty="0" smtClean="0">
                <a:solidFill>
                  <a:srgbClr val="0E13E2"/>
                </a:solidFill>
                <a:latin typeface="Times New Roman" pitchFamily="18" charset="0"/>
                <a:cs typeface="Times New Roman" pitchFamily="18" charset="0"/>
              </a:rPr>
              <a:t>Extensor retinaculum: </a:t>
            </a:r>
          </a:p>
          <a:p>
            <a:pPr>
              <a:lnSpc>
                <a:spcPct val="80000"/>
              </a:lnSpc>
            </a:pP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Y-shaped band located inferior </a:t>
            </a: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to 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ankle </a:t>
            </a:r>
          </a:p>
          <a:p>
            <a:pPr>
              <a:lnSpc>
                <a:spcPct val="80000"/>
              </a:lnSpc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90899" y="1535258"/>
            <a:ext cx="5484915" cy="428625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6" name="Rounded Rectangle 5"/>
          <p:cNvSpPr/>
          <p:nvPr/>
        </p:nvSpPr>
        <p:spPr>
          <a:xfrm>
            <a:off x="3598223" y="2790701"/>
            <a:ext cx="1959429" cy="213756"/>
          </a:xfrm>
          <a:prstGeom prst="roundRect">
            <a:avLst/>
          </a:prstGeom>
          <a:solidFill>
            <a:srgbClr val="FF0000">
              <a:alpha val="23922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3580410" y="3524994"/>
            <a:ext cx="1959429" cy="213756"/>
          </a:xfrm>
          <a:prstGeom prst="roundRect">
            <a:avLst/>
          </a:prstGeom>
          <a:solidFill>
            <a:srgbClr val="FF0000">
              <a:alpha val="23922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3395</TotalTime>
  <Words>850</Words>
  <Application>Microsoft Office PowerPoint</Application>
  <PresentationFormat>On-screen Show (4:3)</PresentationFormat>
  <Paragraphs>168</Paragraphs>
  <Slides>20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Flow</vt:lpstr>
      <vt:lpstr>ANTERIOR, LATERAL COMPARTMENTS OF THE LEG &amp; DORSUM OF THE FOOT</vt:lpstr>
      <vt:lpstr>PowerPoint Presentation</vt:lpstr>
      <vt:lpstr>Fascia of the Leg</vt:lpstr>
      <vt:lpstr>Fascial Compartments of Leg</vt:lpstr>
      <vt:lpstr>Criteria of  the Anterior Compartment</vt:lpstr>
      <vt:lpstr>Muscles of Anterior Compartment</vt:lpstr>
      <vt:lpstr>PowerPoint Presentation</vt:lpstr>
      <vt:lpstr>PowerPoint Presentation</vt:lpstr>
      <vt:lpstr>Extensor Retinacula</vt:lpstr>
      <vt:lpstr>Structures Passing Deep to Extensor Retinacula </vt:lpstr>
      <vt:lpstr>Lateral Compartment of Leg</vt:lpstr>
      <vt:lpstr>PowerPoint Presentation</vt:lpstr>
      <vt:lpstr>PowerPoint Presentation</vt:lpstr>
      <vt:lpstr>Peroneal Retinacula </vt:lpstr>
      <vt:lpstr>PowerPoint Presentation</vt:lpstr>
      <vt:lpstr> Dorsum of Foot</vt:lpstr>
      <vt:lpstr>Extensor Digitorum Brevis</vt:lpstr>
      <vt:lpstr>Insertion of Long Extensor Tendons (Extensor Expansion)</vt:lpstr>
      <vt:lpstr>PowerPoint Presentation</vt:lpstr>
      <vt:lpstr>PowerPoint Presentation</vt:lpstr>
    </vt:vector>
  </TitlesOfParts>
  <Company>KSU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Front &amp; Lateral Compartment of the leg Dorsum of the foot</dc:title>
  <dc:creator>Vohra</dc:creator>
  <cp:lastModifiedBy>Gamilah H. Al-Madani</cp:lastModifiedBy>
  <cp:revision>320</cp:revision>
  <dcterms:created xsi:type="dcterms:W3CDTF">2010-04-19T12:19:19Z</dcterms:created>
  <dcterms:modified xsi:type="dcterms:W3CDTF">2014-12-29T07:07:41Z</dcterms:modified>
</cp:coreProperties>
</file>