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54" r:id="rId3"/>
    <p:sldId id="349" r:id="rId4"/>
    <p:sldId id="350" r:id="rId5"/>
    <p:sldId id="379" r:id="rId6"/>
    <p:sldId id="352" r:id="rId7"/>
    <p:sldId id="366" r:id="rId8"/>
    <p:sldId id="367" r:id="rId9"/>
    <p:sldId id="376" r:id="rId10"/>
    <p:sldId id="368" r:id="rId11"/>
    <p:sldId id="369" r:id="rId12"/>
    <p:sldId id="359" r:id="rId13"/>
    <p:sldId id="304" r:id="rId14"/>
    <p:sldId id="380" r:id="rId15"/>
    <p:sldId id="357" r:id="rId16"/>
    <p:sldId id="358" r:id="rId17"/>
    <p:sldId id="355" r:id="rId18"/>
    <p:sldId id="309" r:id="rId19"/>
    <p:sldId id="360" r:id="rId20"/>
    <p:sldId id="310" r:id="rId21"/>
    <p:sldId id="373" r:id="rId22"/>
    <p:sldId id="362" r:id="rId23"/>
    <p:sldId id="363" r:id="rId24"/>
    <p:sldId id="364" r:id="rId25"/>
    <p:sldId id="322" r:id="rId26"/>
    <p:sldId id="321" r:id="rId27"/>
    <p:sldId id="323" r:id="rId28"/>
    <p:sldId id="325" r:id="rId29"/>
    <p:sldId id="353" r:id="rId30"/>
    <p:sldId id="37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09E5"/>
    <a:srgbClr val="FF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486" autoAdjust="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7104B-4465-4EC2-A329-4AD442B4CBE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040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947C556-5E17-4069-915F-C3CC647ED876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369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7C798-3429-42D3-9514-DEBE69C4ACF3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762000" y="1219200"/>
            <a:ext cx="7772400" cy="1470025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Hip, Knee &amp; Ankle Joints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5000" y="3505200"/>
            <a:ext cx="51054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Dr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Jamila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EL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Medany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DISLOCATION OF HIP JOINT</a:t>
            </a:r>
          </a:p>
        </p:txBody>
      </p:sp>
      <p:pic>
        <p:nvPicPr>
          <p:cNvPr id="39939" name="Picture 4" descr="5CF5821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79"/>
          <a:stretch>
            <a:fillRect/>
          </a:stretch>
        </p:blipFill>
        <p:spPr>
          <a:xfrm>
            <a:off x="250825" y="1844675"/>
            <a:ext cx="4038600" cy="32400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94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00563" y="1557338"/>
            <a:ext cx="4643437" cy="453072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80000"/>
              </a:lnSpc>
            </a:pPr>
            <a:r>
              <a:rPr lang="en-US" sz="2800" b="1" u="sng" dirty="0">
                <a:solidFill>
                  <a:srgbClr val="FF0000"/>
                </a:solidFill>
                <a:cs typeface="Tahoma" pitchFamily="34" charset="0"/>
              </a:rPr>
              <a:t>CONGENITAL</a:t>
            </a:r>
            <a:endParaRPr lang="en-US" sz="2800" u="sng" dirty="0" smtClean="0">
              <a:cs typeface="Tahoma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800" dirty="0" smtClean="0">
                <a:cs typeface="Tahoma" pitchFamily="34" charset="0"/>
              </a:rPr>
              <a:t>More common in girls and associated with </a:t>
            </a:r>
            <a:r>
              <a:rPr lang="en-US" sz="2800" b="1" dirty="0" smtClean="0">
                <a:cs typeface="Tahoma" pitchFamily="34" charset="0"/>
              </a:rPr>
              <a:t>inability</a:t>
            </a:r>
            <a:r>
              <a:rPr lang="en-US" sz="2800" dirty="0" smtClean="0">
                <a:cs typeface="Tahoma" pitchFamily="34" charset="0"/>
              </a:rPr>
              <a:t> to adduct the thigh.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cs typeface="Tahoma" pitchFamily="34" charset="0"/>
              </a:rPr>
              <a:t>The upper lip of the acetabulum fails to develop adequately.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cs typeface="Tahoma" pitchFamily="34" charset="0"/>
              </a:rPr>
              <a:t>The head of the femur rides up out of the acetabulum onto the gluteal surface of the ileum.</a:t>
            </a:r>
            <a:r>
              <a:rPr lang="en-US" dirty="0" smtClean="0">
                <a:cs typeface="Tahoma" pitchFamily="34" charset="0"/>
              </a:rPr>
              <a:t>  </a:t>
            </a:r>
          </a:p>
          <a:p>
            <a:pPr>
              <a:lnSpc>
                <a:spcPct val="80000"/>
              </a:lnSpc>
            </a:pPr>
            <a:endParaRPr lang="en-US" dirty="0" smtClean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733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7" descr="76F7361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143000"/>
            <a:ext cx="3168650" cy="45307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64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779838" y="838201"/>
            <a:ext cx="4906962" cy="5105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 u="sng" dirty="0" smtClean="0">
                <a:solidFill>
                  <a:srgbClr val="FF0000"/>
                </a:solidFill>
                <a:cs typeface="Tahoma" pitchFamily="34" charset="0"/>
              </a:rPr>
              <a:t>TRAUMATIC:</a:t>
            </a:r>
            <a:endParaRPr lang="en-US" sz="2800" u="sng" dirty="0" smtClean="0">
              <a:cs typeface="Tahoma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cs typeface="Tahoma" pitchFamily="34" charset="0"/>
              </a:rPr>
              <a:t>It is common in motor vehicle accidents when the thigh is flexed and adducted. 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cs typeface="Tahoma" pitchFamily="34" charset="0"/>
              </a:rPr>
              <a:t>The dislocated head is displaced </a:t>
            </a:r>
            <a:r>
              <a:rPr lang="en-US" sz="2800" b="1" dirty="0" smtClean="0">
                <a:cs typeface="Tahoma" pitchFamily="34" charset="0"/>
              </a:rPr>
              <a:t>posteriorly</a:t>
            </a:r>
            <a:r>
              <a:rPr lang="en-US" sz="2800" dirty="0" smtClean="0">
                <a:cs typeface="Tahoma" pitchFamily="34" charset="0"/>
              </a:rPr>
              <a:t> to lie on the posterior surface of the ileum.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cs typeface="Tahoma" pitchFamily="34" charset="0"/>
              </a:rPr>
              <a:t>In </a:t>
            </a:r>
            <a:r>
              <a:rPr lang="en-US" sz="2800" b="1" dirty="0" smtClean="0">
                <a:solidFill>
                  <a:schemeClr val="tx1"/>
                </a:solidFill>
                <a:cs typeface="Tahoma" pitchFamily="34" charset="0"/>
              </a:rPr>
              <a:t>posterior</a:t>
            </a:r>
            <a:r>
              <a:rPr lang="en-US" sz="2800" b="1" dirty="0" smtClean="0">
                <a:solidFill>
                  <a:srgbClr val="66FF33"/>
                </a:solidFill>
                <a:cs typeface="Tahoma" pitchFamily="34" charset="0"/>
              </a:rPr>
              <a:t> </a:t>
            </a:r>
            <a:r>
              <a:rPr lang="en-US" sz="2800" dirty="0" smtClean="0">
                <a:cs typeface="Tahoma" pitchFamily="34" charset="0"/>
              </a:rPr>
              <a:t>dislocation the </a:t>
            </a:r>
            <a:r>
              <a:rPr lang="en-US" sz="2800" b="1" dirty="0" smtClean="0">
                <a:solidFill>
                  <a:srgbClr val="C00000"/>
                </a:solidFill>
                <a:cs typeface="Tahoma" pitchFamily="34" charset="0"/>
              </a:rPr>
              <a:t>sciatic nerve</a:t>
            </a:r>
            <a:r>
              <a:rPr lang="en-US" sz="2800" dirty="0" smtClean="0">
                <a:solidFill>
                  <a:srgbClr val="C00000"/>
                </a:solidFill>
                <a:cs typeface="Tahoma" pitchFamily="34" charset="0"/>
              </a:rPr>
              <a:t> </a:t>
            </a:r>
            <a:r>
              <a:rPr lang="en-US" sz="2800" dirty="0" smtClean="0">
                <a:cs typeface="Tahoma" pitchFamily="34" charset="0"/>
              </a:rPr>
              <a:t>is liable to be injured.</a:t>
            </a:r>
          </a:p>
          <a:p>
            <a:pPr>
              <a:lnSpc>
                <a:spcPct val="90000"/>
              </a:lnSpc>
            </a:pPr>
            <a:endParaRPr lang="en-US" dirty="0" smtClean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16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"/>
            <a:ext cx="8229600" cy="141763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KNEE JOINT</a:t>
            </a:r>
            <a:r>
              <a:rPr lang="en-US" b="1" dirty="0">
                <a:solidFill>
                  <a:srgbClr val="4809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solidFill>
                  <a:srgbClr val="4809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600200"/>
            <a:ext cx="4114800" cy="453072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sz="2800" b="1" u="sng" dirty="0" smtClean="0">
                <a:solidFill>
                  <a:srgbClr val="4809E5"/>
                </a:solidFill>
              </a:rPr>
              <a:t>FUNCTIONS:</a:t>
            </a:r>
          </a:p>
          <a:p>
            <a:pPr algn="l"/>
            <a:r>
              <a:rPr lang="en-US" sz="2800" b="1" dirty="0" smtClean="0"/>
              <a:t>1</a:t>
            </a:r>
            <a:r>
              <a:rPr lang="en-US" sz="2800" b="1" dirty="0"/>
              <a:t>.</a:t>
            </a:r>
            <a:r>
              <a:rPr lang="en-US" sz="2800" dirty="0"/>
              <a:t> Weight bearing.</a:t>
            </a:r>
          </a:p>
          <a:p>
            <a:pPr algn="l"/>
            <a:r>
              <a:rPr lang="en-US" sz="2800" b="1" dirty="0"/>
              <a:t>2.</a:t>
            </a:r>
            <a:r>
              <a:rPr lang="en-US" sz="2800" dirty="0"/>
              <a:t>Essential for daily activities: standing walking &amp; climbing stairs.</a:t>
            </a:r>
          </a:p>
          <a:p>
            <a:pPr algn="l"/>
            <a:r>
              <a:rPr lang="en-US" sz="2800" b="1" dirty="0"/>
              <a:t>3.</a:t>
            </a:r>
            <a:r>
              <a:rPr lang="en-US" sz="2800" dirty="0"/>
              <a:t>The main joint responsible for sports:  running, jumping , kicking etc.</a:t>
            </a:r>
          </a:p>
          <a:p>
            <a:pPr algn="l"/>
            <a:endParaRPr lang="en-US" sz="2800" dirty="0"/>
          </a:p>
        </p:txBody>
      </p:sp>
      <p:pic>
        <p:nvPicPr>
          <p:cNvPr id="6" name="Content Placeholder 4" descr="KneeAPRightLabelled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600" y="1600200"/>
            <a:ext cx="2867799" cy="45307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Content Placeholder 5" descr="KneeLatRightLabell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" y="1676400"/>
            <a:ext cx="1760934" cy="2209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510654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4809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 &amp; </a:t>
            </a:r>
            <a:r>
              <a:rPr lang="en-US" sz="4000" b="1" dirty="0" err="1" smtClean="0">
                <a:solidFill>
                  <a:srgbClr val="4809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Articular</a:t>
            </a:r>
            <a:r>
              <a:rPr lang="en-US" sz="4000" b="1" dirty="0" smtClean="0">
                <a:solidFill>
                  <a:srgbClr val="4809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Surfaces</a:t>
            </a:r>
            <a:endParaRPr lang="en-US" sz="4000" b="1" dirty="0">
              <a:solidFill>
                <a:srgbClr val="4809E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4" descr="Knee joint anatomy diagram (Image credit: Seif Medical Graphics)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876800" y="1752600"/>
            <a:ext cx="3336587" cy="32004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609600" y="1066800"/>
            <a:ext cx="4191000" cy="4800600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Knee joint </a:t>
            </a:r>
            <a:r>
              <a:rPr lang="en-US" sz="2400" b="1" dirty="0" smtClean="0">
                <a:solidFill>
                  <a:srgbClr val="0070C0"/>
                </a:solidFill>
              </a:rPr>
              <a:t>is formed of: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bones.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articulations.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u="sng" dirty="0" err="1" smtClean="0">
                <a:solidFill>
                  <a:srgbClr val="C00000"/>
                </a:solidFill>
              </a:rPr>
              <a:t>Femoro-Tibial</a:t>
            </a:r>
            <a:r>
              <a:rPr lang="en-US" sz="2400" b="1" u="sng" dirty="0" smtClean="0">
                <a:solidFill>
                  <a:srgbClr val="C00000"/>
                </a:solidFill>
              </a:rPr>
              <a:t> articulation</a:t>
            </a:r>
            <a:r>
              <a:rPr lang="en-US" sz="2400" b="1" dirty="0" smtClean="0">
                <a:solidFill>
                  <a:srgbClr val="C00000"/>
                </a:solidFill>
              </a:rPr>
              <a:t>: </a:t>
            </a:r>
            <a:r>
              <a:rPr lang="en-US" sz="2400" b="1" dirty="0" smtClean="0">
                <a:solidFill>
                  <a:srgbClr val="0070C0"/>
                </a:solidFill>
              </a:rPr>
              <a:t>between the 2 femoral condyles &amp; upper surfaces of the 2 </a:t>
            </a:r>
            <a:r>
              <a:rPr lang="en-US" sz="2400" b="1" dirty="0" err="1" smtClean="0">
                <a:solidFill>
                  <a:srgbClr val="0070C0"/>
                </a:solidFill>
              </a:rPr>
              <a:t>tibial</a:t>
            </a:r>
            <a:r>
              <a:rPr lang="en-US" sz="2400" b="1" dirty="0" smtClean="0">
                <a:solidFill>
                  <a:srgbClr val="0070C0"/>
                </a:solidFill>
              </a:rPr>
              <a:t> condyles </a:t>
            </a:r>
            <a:endParaRPr lang="en-US" sz="2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§"/>
            </a:pPr>
            <a:r>
              <a:rPr lang="en-US" sz="2400" b="1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</a:t>
            </a:r>
            <a:r>
              <a:rPr lang="en-US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400" b="1" i="1" dirty="0" smtClean="0">
                <a:solidFill>
                  <a:srgbClr val="4809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synovial, </a:t>
            </a:r>
            <a:r>
              <a:rPr lang="en-US" sz="2400" b="1" i="1" dirty="0">
                <a:solidFill>
                  <a:srgbClr val="4809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modified </a:t>
            </a:r>
            <a:r>
              <a:rPr lang="en-US" sz="2400" b="1" i="1" dirty="0" smtClean="0">
                <a:solidFill>
                  <a:srgbClr val="4809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hinge</a:t>
            </a:r>
          </a:p>
          <a:p>
            <a:pPr>
              <a:buFont typeface="Wingdings" pitchFamily="2" charset="2"/>
              <a:buChar char="§"/>
            </a:pPr>
            <a:r>
              <a:rPr lang="en-US" sz="2400" b="1" u="sng" dirty="0" err="1" smtClean="0">
                <a:solidFill>
                  <a:srgbClr val="C00000"/>
                </a:solidFill>
              </a:rPr>
              <a:t>Femoro</a:t>
            </a:r>
            <a:r>
              <a:rPr lang="en-US" sz="2400" b="1" u="sng" dirty="0" smtClean="0">
                <a:solidFill>
                  <a:srgbClr val="C00000"/>
                </a:solidFill>
              </a:rPr>
              <a:t>-Patellar articulation</a:t>
            </a:r>
            <a:r>
              <a:rPr lang="en-US" sz="2400" b="1" dirty="0" smtClean="0">
                <a:solidFill>
                  <a:srgbClr val="C00000"/>
                </a:solidFill>
              </a:rPr>
              <a:t>: </a:t>
            </a:r>
            <a:r>
              <a:rPr lang="en-US" sz="2400" b="1" dirty="0" smtClean="0">
                <a:solidFill>
                  <a:srgbClr val="0070C0"/>
                </a:solidFill>
              </a:rPr>
              <a:t>between posterior surface of patella &amp; patellar surface of femur </a:t>
            </a:r>
            <a:endParaRPr lang="en-US" sz="2400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§"/>
            </a:pPr>
            <a:r>
              <a:rPr lang="en-US" sz="2400" b="1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Type:</a:t>
            </a:r>
            <a:r>
              <a:rPr lang="en-US" sz="24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 smtClean="0">
                <a:solidFill>
                  <a:srgbClr val="4809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synovial, plane.</a:t>
            </a:r>
          </a:p>
          <a:p>
            <a:pPr>
              <a:buFont typeface="Wingdings" pitchFamily="2" charset="2"/>
              <a:buChar char="§"/>
            </a:pPr>
            <a:endParaRPr lang="en-US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000" b="1" dirty="0">
                <a:solidFill>
                  <a:srgbClr val="FF0000"/>
                </a:solidFill>
              </a:rPr>
              <a:t>FUNCTIONS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619672" y="1600200"/>
            <a:ext cx="7067128" cy="453072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en-US" sz="2800" b="1" dirty="0"/>
              <a:t>1.</a:t>
            </a:r>
            <a:r>
              <a:rPr lang="en-US" sz="2800" dirty="0"/>
              <a:t> Weight bearing.</a:t>
            </a:r>
          </a:p>
          <a:p>
            <a:pPr algn="l"/>
            <a:r>
              <a:rPr lang="en-US" sz="2800" b="1" dirty="0"/>
              <a:t>2.</a:t>
            </a:r>
            <a:r>
              <a:rPr lang="en-US" sz="2800" dirty="0"/>
              <a:t>Essential for daily activities: standing walking &amp; climbing stairs.</a:t>
            </a:r>
          </a:p>
          <a:p>
            <a:pPr algn="l"/>
            <a:r>
              <a:rPr lang="en-US" sz="2800" b="1" dirty="0"/>
              <a:t>3.</a:t>
            </a:r>
            <a:r>
              <a:rPr lang="en-US" sz="2800" dirty="0"/>
              <a:t>The main joint responsible for sports:  running, jumping , kicking etc.</a:t>
            </a:r>
          </a:p>
          <a:p>
            <a:pPr algn="l"/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kne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3400" y="1143000"/>
            <a:ext cx="3886200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4" descr="kne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43000"/>
            <a:ext cx="3886200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0" y="304800"/>
            <a:ext cx="914400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Capsule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4572000"/>
            <a:ext cx="8305800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70C0"/>
                </a:solidFill>
              </a:rPr>
              <a:t>Is </a:t>
            </a:r>
            <a:r>
              <a:rPr lang="en-US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eficient </a:t>
            </a:r>
            <a:r>
              <a:rPr lang="en-US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nteriorly </a:t>
            </a:r>
            <a:r>
              <a:rPr lang="en-US" sz="2400" b="1" dirty="0" smtClean="0">
                <a:solidFill>
                  <a:srgbClr val="0070C0"/>
                </a:solidFill>
              </a:rPr>
              <a:t>&amp;  replaced by: </a:t>
            </a:r>
            <a:r>
              <a:rPr lang="en-US" sz="2400" b="1" i="1" dirty="0" smtClean="0">
                <a:solidFill>
                  <a:srgbClr val="7030A0"/>
                </a:solidFill>
              </a:rPr>
              <a:t>quadriceps </a:t>
            </a:r>
            <a:r>
              <a:rPr lang="en-US" sz="2400" b="1" i="1" dirty="0" err="1" smtClean="0">
                <a:solidFill>
                  <a:srgbClr val="7030A0"/>
                </a:solidFill>
              </a:rPr>
              <a:t>femoris</a:t>
            </a:r>
            <a:r>
              <a:rPr lang="en-US" sz="2400" b="1" i="1" dirty="0" smtClean="0">
                <a:solidFill>
                  <a:srgbClr val="7030A0"/>
                </a:solidFill>
              </a:rPr>
              <a:t> tendon, patella  &amp; </a:t>
            </a:r>
            <a:r>
              <a:rPr lang="en-US" sz="2400" b="1" i="1" dirty="0" err="1" smtClean="0">
                <a:solidFill>
                  <a:srgbClr val="7030A0"/>
                </a:solidFill>
              </a:rPr>
              <a:t>ligamentum</a:t>
            </a:r>
            <a:r>
              <a:rPr lang="en-US" sz="2400" b="1" i="1" dirty="0" smtClean="0">
                <a:solidFill>
                  <a:srgbClr val="7030A0"/>
                </a:solidFill>
              </a:rPr>
              <a:t> patellae.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u="sng" dirty="0" smtClean="0">
                <a:solidFill>
                  <a:srgbClr val="4809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Possesses 2 openings</a:t>
            </a:r>
            <a:r>
              <a:rPr lang="en-US" sz="2400" b="1" dirty="0" smtClean="0">
                <a:solidFill>
                  <a:srgbClr val="0070C0"/>
                </a:solidFill>
              </a:rPr>
              <a:t>: </a:t>
            </a:r>
            <a:r>
              <a:rPr lang="en-US" sz="2400" b="1" dirty="0" smtClean="0"/>
              <a:t>one for </a:t>
            </a:r>
            <a:r>
              <a:rPr lang="en-US" sz="2400" b="1" dirty="0" err="1" smtClean="0"/>
              <a:t>popliteus</a:t>
            </a:r>
            <a:r>
              <a:rPr lang="en-US" sz="2400" b="1" dirty="0" smtClean="0"/>
              <a:t> tendon </a:t>
            </a:r>
            <a:r>
              <a:rPr lang="en-US" sz="2400" b="1" dirty="0" smtClean="0">
                <a:solidFill>
                  <a:srgbClr val="0070C0"/>
                </a:solidFill>
              </a:rPr>
              <a:t>&amp; </a:t>
            </a:r>
            <a:r>
              <a:rPr lang="en-US" sz="2400" b="1" dirty="0" smtClean="0">
                <a:solidFill>
                  <a:srgbClr val="7030A0"/>
                </a:solidFill>
              </a:rPr>
              <a:t>one for communication with </a:t>
            </a:r>
            <a:r>
              <a:rPr lang="en-US" sz="2400" b="1" dirty="0" err="1" smtClean="0">
                <a:solidFill>
                  <a:srgbClr val="7030A0"/>
                </a:solidFill>
              </a:rPr>
              <a:t>suprapatellar</a:t>
            </a:r>
            <a:r>
              <a:rPr lang="en-US" sz="2400" b="1" dirty="0" smtClean="0">
                <a:solidFill>
                  <a:srgbClr val="7030A0"/>
                </a:solidFill>
              </a:rPr>
              <a:t> bursa.</a:t>
            </a:r>
            <a:endParaRPr lang="en-US" sz="2400" b="1" dirty="0">
              <a:solidFill>
                <a:srgbClr val="7030A0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2476500" y="1524000"/>
            <a:ext cx="7239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172200" y="2971800"/>
            <a:ext cx="457200" cy="152400"/>
          </a:xfrm>
          <a:prstGeom prst="straightConnector1">
            <a:avLst/>
          </a:prstGeom>
          <a:ln w="28575">
            <a:solidFill>
              <a:srgbClr val="4809E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846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kne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3400" y="1143000"/>
            <a:ext cx="3886200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4" descr="kne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43000"/>
            <a:ext cx="3886200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52400" y="228600"/>
            <a:ext cx="88392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Ligaments: (</a:t>
            </a:r>
            <a:r>
              <a:rPr lang="en-US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en-US" sz="36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Extracapsular</a:t>
            </a:r>
            <a:endParaRPr lang="en-US" sz="3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648200"/>
            <a:ext cx="9144000" cy="249299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b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Ligamentum</a:t>
            </a:r>
            <a:r>
              <a:rPr lang="en-US" sz="20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patellae (patellar ligament)</a:t>
            </a: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000" b="1" dirty="0" smtClean="0">
                <a:solidFill>
                  <a:srgbClr val="0070C0"/>
                </a:solidFill>
              </a:rPr>
              <a:t>from patella to </a:t>
            </a:r>
            <a:r>
              <a:rPr lang="en-US" sz="2000" b="1" dirty="0" err="1" smtClean="0">
                <a:solidFill>
                  <a:srgbClr val="0070C0"/>
                </a:solidFill>
              </a:rPr>
              <a:t>tibial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tuberosity</a:t>
            </a:r>
            <a:r>
              <a:rPr lang="en-US" sz="2000" b="1" dirty="0" smtClean="0">
                <a:solidFill>
                  <a:srgbClr val="0070C0"/>
                </a:solidFill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Medial (</a:t>
            </a:r>
            <a:r>
              <a:rPr lang="en-US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tibial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collateral ligament: </a:t>
            </a:r>
            <a:r>
              <a:rPr lang="en-US" sz="2000" b="1" dirty="0" smtClean="0">
                <a:solidFill>
                  <a:srgbClr val="0070C0"/>
                </a:solidFill>
              </a:rPr>
              <a:t>from medial </a:t>
            </a:r>
            <a:r>
              <a:rPr lang="en-US" sz="2000" b="1" dirty="0" err="1" smtClean="0">
                <a:solidFill>
                  <a:srgbClr val="0070C0"/>
                </a:solidFill>
              </a:rPr>
              <a:t>epicondyle</a:t>
            </a:r>
            <a:r>
              <a:rPr lang="en-US" sz="2000" b="1" dirty="0" smtClean="0">
                <a:solidFill>
                  <a:srgbClr val="0070C0"/>
                </a:solidFill>
              </a:rPr>
              <a:t> of femur to upper part of medial surface of tibia (firmly attached to medial meniscus).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u="sng" dirty="0" smtClean="0">
                <a:solidFill>
                  <a:srgbClr val="4809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 (fibular) collateral ligament</a:t>
            </a:r>
            <a:r>
              <a:rPr lang="en-US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</a:rPr>
              <a:t>from lateral epicondyle of femur to head of fibula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Oblique </a:t>
            </a:r>
            <a:r>
              <a:rPr lang="en-US" sz="20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popliteal</a:t>
            </a:r>
            <a:r>
              <a:rPr 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ligament: </a:t>
            </a:r>
            <a:r>
              <a:rPr lang="en-US" sz="2000" b="1" dirty="0" smtClean="0">
                <a:solidFill>
                  <a:srgbClr val="0070C0"/>
                </a:solidFill>
              </a:rPr>
              <a:t>extension of </a:t>
            </a:r>
            <a:r>
              <a:rPr lang="en-US" sz="2000" b="1" dirty="0" err="1" smtClean="0">
                <a:solidFill>
                  <a:srgbClr val="0070C0"/>
                </a:solidFill>
              </a:rPr>
              <a:t>semimembranosus</a:t>
            </a:r>
            <a:r>
              <a:rPr lang="en-US" sz="2000" b="1" dirty="0" smtClean="0">
                <a:solidFill>
                  <a:srgbClr val="0070C0"/>
                </a:solidFill>
              </a:rPr>
              <a:t> tendon.</a:t>
            </a:r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362200" y="32004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248400" y="2590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752600" y="3124200"/>
            <a:ext cx="76200" cy="76200"/>
          </a:xfrm>
          <a:prstGeom prst="ellipse">
            <a:avLst/>
          </a:prstGeom>
          <a:solidFill>
            <a:srgbClr val="00FF00"/>
          </a:solidFill>
          <a:ln>
            <a:solidFill>
              <a:srgbClr val="4809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124200" y="3200400"/>
            <a:ext cx="76200" cy="762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98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llustration of Menisci of the knee joint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0" y="1066800"/>
            <a:ext cx="4381500" cy="2857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 Placeholder 8"/>
          <p:cNvSpPr>
            <a:spLocks noGrp="1"/>
          </p:cNvSpPr>
          <p:nvPr>
            <p:ph type="body" sz="half" idx="4294967295"/>
          </p:nvPr>
        </p:nvSpPr>
        <p:spPr>
          <a:xfrm>
            <a:off x="4648200" y="4038600"/>
            <a:ext cx="4191000" cy="1676400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b="1" u="sng" dirty="0">
                <a:solidFill>
                  <a:srgbClr val="4809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sz="2000" b="1" u="sng" dirty="0" smtClean="0">
                <a:solidFill>
                  <a:srgbClr val="4809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edial</a:t>
            </a:r>
            <a:r>
              <a:rPr lang="en-US" sz="2000" b="1" u="sng" dirty="0" smtClean="0">
                <a:solidFill>
                  <a:srgbClr val="4809E5"/>
                </a:solidFill>
              </a:rPr>
              <a:t> Meniscus: 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arge</a:t>
            </a:r>
            <a:r>
              <a:rPr lang="en-US" sz="2000" b="1" dirty="0" smtClean="0">
                <a:solidFill>
                  <a:schemeClr val="tx1"/>
                </a:solidFill>
              </a:rPr>
              <a:t> &amp; </a:t>
            </a: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</a:t>
            </a:r>
            <a:r>
              <a:rPr lang="en-US" sz="2000" b="1" dirty="0" smtClean="0">
                <a:solidFill>
                  <a:schemeClr val="tx1"/>
                </a:solidFill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0070C0"/>
                </a:solidFill>
              </a:rPr>
              <a:t>Its outer border </a:t>
            </a:r>
            <a:r>
              <a:rPr lang="en-US" sz="2000" b="1" dirty="0">
                <a:solidFill>
                  <a:srgbClr val="0070C0"/>
                </a:solidFill>
              </a:rPr>
              <a:t>is (firmly attached to </a:t>
            </a:r>
            <a:r>
              <a:rPr lang="en-US" sz="2000" b="1" dirty="0" smtClean="0">
                <a:solidFill>
                  <a:srgbClr val="0070C0"/>
                </a:solidFill>
              </a:rPr>
              <a:t>attached to the capsule &amp; medial collateral ligament.  </a:t>
            </a:r>
            <a:endParaRPr lang="en-US" sz="2000" b="1" i="1" dirty="0" smtClean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52400"/>
            <a:ext cx="914400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INTRA Capsular Structures : </a:t>
            </a:r>
            <a:r>
              <a:rPr lang="en-US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Menisci</a:t>
            </a:r>
            <a:endParaRPr lang="en-US" sz="40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Placeholder 8"/>
          <p:cNvSpPr txBox="1">
            <a:spLocks/>
          </p:cNvSpPr>
          <p:nvPr/>
        </p:nvSpPr>
        <p:spPr>
          <a:xfrm>
            <a:off x="228600" y="990600"/>
            <a:ext cx="4191000" cy="2971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0070C0"/>
                </a:solidFill>
              </a:rPr>
              <a:t>They are 2 C-shaped plates of fibro-cartilage attached by anterior &amp; posterior horns, to the </a:t>
            </a:r>
            <a:r>
              <a:rPr lang="en-US" sz="2000" b="1" dirty="0" err="1" smtClean="0">
                <a:solidFill>
                  <a:srgbClr val="0070C0"/>
                </a:solidFill>
              </a:rPr>
              <a:t>articular</a:t>
            </a:r>
            <a:r>
              <a:rPr lang="en-US" sz="2000" b="1" dirty="0" smtClean="0">
                <a:solidFill>
                  <a:srgbClr val="0070C0"/>
                </a:solidFill>
              </a:rPr>
              <a:t> surface of tibia.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FUNCTION: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They deepen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articular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surfaces of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tibial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condyles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They serve as cushions between tibia &amp; femur.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 Placeholder 8"/>
          <p:cNvSpPr txBox="1">
            <a:spLocks/>
          </p:cNvSpPr>
          <p:nvPr/>
        </p:nvSpPr>
        <p:spPr>
          <a:xfrm>
            <a:off x="381000" y="4038600"/>
            <a:ext cx="3886200" cy="16764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ateral</a:t>
            </a:r>
            <a:r>
              <a:rPr lang="en-US" sz="2000" b="1" u="sng" dirty="0" smtClean="0">
                <a:solidFill>
                  <a:srgbClr val="FF0000"/>
                </a:solidFill>
              </a:rPr>
              <a:t> Meniscus: 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mall</a:t>
            </a:r>
            <a:r>
              <a:rPr lang="en-US" sz="2000" b="1" dirty="0" smtClean="0">
                <a:solidFill>
                  <a:schemeClr val="tx1"/>
                </a:solidFill>
              </a:rPr>
              <a:t> &amp; </a:t>
            </a: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ircular</a:t>
            </a:r>
            <a:r>
              <a:rPr lang="en-US" sz="2000" b="1" dirty="0" smtClean="0">
                <a:solidFill>
                  <a:schemeClr val="tx1"/>
                </a:solidFill>
              </a:rPr>
              <a:t>. 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Its outer border is separated from lateral collateral ligament by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809E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popliteal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809E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tendon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endParaRPr kumimoji="0" lang="en-US" sz="20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33600" y="5867400"/>
            <a:ext cx="4572000" cy="83099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lvl="0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400" b="1" i="1" dirty="0" smtClean="0">
                <a:solidFill>
                  <a:srgbClr val="FF0000"/>
                </a:solidFill>
              </a:rPr>
              <a:t>medial meniscus is less mobile &amp; more liable to be injured.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7585" y="228600"/>
            <a:ext cx="91440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CRUCIATE Ligaments</a:t>
            </a:r>
            <a:r>
              <a:rPr lang="en-US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838200" y="3810000"/>
            <a:ext cx="3657600" cy="22098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Anterior </a:t>
            </a:r>
            <a:r>
              <a:rPr kumimoji="0" lang="en-US" sz="2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cruciate</a:t>
            </a: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ligament: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Extends from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anterior part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intercondylar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area of tibia to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posterior part of lateral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condyle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femur.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Content Placeholder 3"/>
          <p:cNvSpPr txBox="1">
            <a:spLocks/>
          </p:cNvSpPr>
          <p:nvPr/>
        </p:nvSpPr>
        <p:spPr>
          <a:xfrm>
            <a:off x="4572000" y="3810000"/>
            <a:ext cx="3505200" cy="22098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4809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Posterior </a:t>
            </a:r>
            <a:r>
              <a:rPr kumimoji="0" lang="en-US" sz="2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4809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cruciate</a:t>
            </a: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4809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ligament: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Extends from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posterior part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intercondylar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area of tibia to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anterior part of medial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condyle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femur.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38200" y="990600"/>
            <a:ext cx="3657600" cy="27432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Two in number, situated in the middle of the joint.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They are called </a:t>
            </a:r>
            <a:r>
              <a:rPr lang="en-US" b="1" i="1" dirty="0">
                <a:solidFill>
                  <a:srgbClr val="FF0000"/>
                </a:solidFill>
              </a:rPr>
              <a:t>C</a:t>
            </a:r>
            <a:r>
              <a:rPr kumimoji="0" lang="en-US" sz="1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ruciate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because they cross each other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Have received the names </a:t>
            </a:r>
            <a:r>
              <a:rPr lang="en-US" b="1" dirty="0">
                <a:solidFill>
                  <a:srgbClr val="FF0000"/>
                </a:solidFill>
              </a:rPr>
              <a:t>A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nterior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</a:t>
            </a:r>
            <a:r>
              <a:rPr lang="en-US" b="1" dirty="0">
                <a:solidFill>
                  <a:srgbClr val="FF0000"/>
                </a:solidFill>
              </a:rPr>
              <a:t>P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osterior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from the position of their attachments to the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809E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tibia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C:\Documents and Settings\Zeenet\My Documents\My Pictures\knee-compartmen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990600"/>
            <a:ext cx="2654300" cy="2722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Functions of </a:t>
            </a:r>
            <a:r>
              <a:rPr lang="en-US" b="1" dirty="0" err="1" smtClean="0">
                <a:solidFill>
                  <a:srgbClr val="FF0000"/>
                </a:solidFill>
              </a:rPr>
              <a:t>Cruciate</a:t>
            </a:r>
            <a:r>
              <a:rPr lang="en-US" b="1" dirty="0" smtClean="0">
                <a:solidFill>
                  <a:srgbClr val="FF0000"/>
                </a:solidFill>
              </a:rPr>
              <a:t> Ligaments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428992" y="1600200"/>
            <a:ext cx="5429287" cy="453072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l">
              <a:lnSpc>
                <a:spcPct val="90000"/>
              </a:lnSpc>
            </a:pPr>
            <a:r>
              <a:rPr lang="en-US" sz="2800" u="sng" dirty="0" smtClean="0"/>
              <a:t>Anterior ligament:</a:t>
            </a:r>
          </a:p>
          <a:p>
            <a:pPr algn="l">
              <a:lnSpc>
                <a:spcPct val="90000"/>
              </a:lnSpc>
            </a:pPr>
            <a:r>
              <a:rPr lang="en-US" sz="2600" dirty="0" smtClean="0"/>
              <a:t>Prevents </a:t>
            </a:r>
            <a:r>
              <a:rPr lang="en-US" sz="2600" b="1" dirty="0">
                <a:solidFill>
                  <a:srgbClr val="FF0000"/>
                </a:solidFill>
              </a:rPr>
              <a:t>posterior</a:t>
            </a:r>
            <a:r>
              <a:rPr lang="en-US" sz="2600" dirty="0"/>
              <a:t>  displacement of the femur on the tibia and the tibia from being pulled </a:t>
            </a:r>
            <a:r>
              <a:rPr lang="en-US" sz="2600" b="1" dirty="0" err="1">
                <a:solidFill>
                  <a:srgbClr val="FF0000"/>
                </a:solidFill>
              </a:rPr>
              <a:t>anteriorly</a:t>
            </a:r>
            <a:r>
              <a:rPr lang="en-US" sz="2600" dirty="0"/>
              <a:t> when the knee joint is flexed.</a:t>
            </a:r>
          </a:p>
          <a:p>
            <a:pPr algn="l">
              <a:lnSpc>
                <a:spcPct val="90000"/>
              </a:lnSpc>
            </a:pPr>
            <a:r>
              <a:rPr lang="en-US" sz="2600" dirty="0">
                <a:solidFill>
                  <a:srgbClr val="FF0066"/>
                </a:solidFill>
              </a:rPr>
              <a:t> </a:t>
            </a:r>
            <a:r>
              <a:rPr lang="en-US" sz="2600" dirty="0"/>
              <a:t>It is taught</a:t>
            </a:r>
            <a:r>
              <a:rPr lang="en-US" sz="2600" dirty="0">
                <a:solidFill>
                  <a:srgbClr val="FF0066"/>
                </a:solidFill>
              </a:rPr>
              <a:t> </a:t>
            </a:r>
            <a:r>
              <a:rPr lang="en-US" sz="2600" b="1" dirty="0">
                <a:solidFill>
                  <a:schemeClr val="tx1"/>
                </a:solidFill>
              </a:rPr>
              <a:t>in</a:t>
            </a:r>
            <a:r>
              <a:rPr lang="en-US" sz="2600" b="1" dirty="0">
                <a:solidFill>
                  <a:srgbClr val="003399"/>
                </a:solidFill>
              </a:rPr>
              <a:t> </a:t>
            </a:r>
            <a:r>
              <a:rPr lang="en-US" sz="2600" b="1" u="sng" dirty="0" smtClean="0">
                <a:solidFill>
                  <a:srgbClr val="003399"/>
                </a:solidFill>
                <a:cs typeface="+mj-cs"/>
              </a:rPr>
              <a:t>Hyper </a:t>
            </a:r>
            <a:r>
              <a:rPr lang="en-US" sz="2600" b="1" u="sng" dirty="0">
                <a:solidFill>
                  <a:srgbClr val="003399"/>
                </a:solidFill>
                <a:cs typeface="+mj-cs"/>
              </a:rPr>
              <a:t>extension</a:t>
            </a:r>
            <a:r>
              <a:rPr lang="en-US" sz="2600" b="1" dirty="0" smtClean="0">
                <a:solidFill>
                  <a:srgbClr val="FF0066"/>
                </a:solidFill>
              </a:rPr>
              <a:t>.</a:t>
            </a:r>
          </a:p>
          <a:p>
            <a:pPr algn="l">
              <a:lnSpc>
                <a:spcPct val="90000"/>
              </a:lnSpc>
            </a:pPr>
            <a:r>
              <a:rPr lang="en-US" sz="2800" b="1" u="sng" dirty="0" smtClean="0">
                <a:solidFill>
                  <a:srgbClr val="FF0066"/>
                </a:solidFill>
              </a:rPr>
              <a:t>Posterior ligament:</a:t>
            </a:r>
            <a:r>
              <a:rPr lang="en-US" sz="2800" u="sng" dirty="0" smtClean="0">
                <a:solidFill>
                  <a:srgbClr val="FF0066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prevents </a:t>
            </a:r>
            <a:r>
              <a:rPr lang="en-US" sz="2800" b="1" dirty="0" smtClean="0">
                <a:solidFill>
                  <a:srgbClr val="7030A0"/>
                </a:solidFill>
              </a:rPr>
              <a:t>anterior</a:t>
            </a:r>
            <a:r>
              <a:rPr lang="en-US" sz="2800" b="1" dirty="0" smtClean="0">
                <a:solidFill>
                  <a:srgbClr val="33CC33"/>
                </a:solidFill>
              </a:rPr>
              <a:t> </a:t>
            </a:r>
            <a:r>
              <a:rPr lang="en-US" sz="2800" dirty="0" smtClean="0"/>
              <a:t>displacement  of the femur on the tibia and the tibia from being pulled </a:t>
            </a:r>
            <a:r>
              <a:rPr lang="en-US" sz="2800" b="1" dirty="0" err="1" smtClean="0">
                <a:solidFill>
                  <a:srgbClr val="7030A0"/>
                </a:solidFill>
              </a:rPr>
              <a:t>posteriorly</a:t>
            </a:r>
            <a:r>
              <a:rPr lang="en-US" sz="2800" dirty="0" smtClean="0"/>
              <a:t> when the knee joint is flexed.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It is taught in</a:t>
            </a:r>
            <a:r>
              <a:rPr lang="en-US" sz="2800" dirty="0" smtClean="0">
                <a:solidFill>
                  <a:srgbClr val="FF0066"/>
                </a:solidFill>
              </a:rPr>
              <a:t> </a:t>
            </a:r>
            <a:r>
              <a:rPr lang="en-US" sz="2800" b="1" u="sng" dirty="0" smtClean="0">
                <a:solidFill>
                  <a:srgbClr val="3514AC"/>
                </a:solidFill>
              </a:rPr>
              <a:t>Hyper flexion.</a:t>
            </a:r>
            <a:endParaRPr lang="en-US" sz="2800" u="sng" dirty="0">
              <a:solidFill>
                <a:srgbClr val="3514AC"/>
              </a:solidFill>
            </a:endParaRPr>
          </a:p>
          <a:p>
            <a:pPr algn="l">
              <a:lnSpc>
                <a:spcPct val="90000"/>
              </a:lnSpc>
            </a:pPr>
            <a:endParaRPr lang="en-US" sz="2800" dirty="0"/>
          </a:p>
        </p:txBody>
      </p:sp>
      <p:pic>
        <p:nvPicPr>
          <p:cNvPr id="181254" name="Picture 6" descr="B7F91E6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36557" r="31758" b="76385"/>
          <a:stretch>
            <a:fillRect/>
          </a:stretch>
        </p:blipFill>
        <p:spPr>
          <a:xfrm>
            <a:off x="571472" y="1571612"/>
            <a:ext cx="2428860" cy="2672980"/>
          </a:xfrm>
          <a:noFill/>
          <a:ln>
            <a:solidFill>
              <a:schemeClr val="tx1"/>
            </a:solidFill>
          </a:ln>
        </p:spPr>
      </p:pic>
      <p:pic>
        <p:nvPicPr>
          <p:cNvPr id="5" name="Picture 7" descr="B7F91E60"/>
          <p:cNvPicPr>
            <a:picLocks noChangeAspect="1" noChangeArrowheads="1"/>
          </p:cNvPicPr>
          <p:nvPr/>
        </p:nvPicPr>
        <p:blipFill>
          <a:blip r:embed="rId2" cstate="print"/>
          <a:srcRect r="62303" b="77629"/>
          <a:stretch>
            <a:fillRect/>
          </a:stretch>
        </p:blipFill>
        <p:spPr>
          <a:xfrm>
            <a:off x="357158" y="4286256"/>
            <a:ext cx="2857520" cy="23717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0374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190999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students should be able to:</a:t>
            </a:r>
          </a:p>
          <a:p>
            <a:pPr lvl="0">
              <a:buFont typeface="Wingdings" pitchFamily="2" charset="2"/>
              <a:buChar char="§"/>
            </a:pPr>
            <a:r>
              <a:rPr lang="en-US" sz="2800" b="1" i="1" dirty="0" smtClean="0">
                <a:solidFill>
                  <a:srgbClr val="0070C0"/>
                </a:solidFill>
              </a:rPr>
              <a:t>List the </a:t>
            </a:r>
            <a:r>
              <a:rPr lang="en-US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 </a:t>
            </a:r>
            <a:r>
              <a:rPr lang="en-US" sz="2800" b="1" i="1" dirty="0" smtClean="0">
                <a:solidFill>
                  <a:srgbClr val="0070C0"/>
                </a:solidFill>
              </a:rPr>
              <a:t>&amp; </a:t>
            </a:r>
            <a:r>
              <a:rPr lang="en-US" sz="28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articular</a:t>
            </a:r>
            <a:r>
              <a:rPr lang="en-US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surfaces </a:t>
            </a:r>
            <a:r>
              <a:rPr lang="en-US" sz="2800" b="1" i="1" dirty="0" smtClean="0">
                <a:solidFill>
                  <a:srgbClr val="0070C0"/>
                </a:solidFill>
              </a:rPr>
              <a:t>of the hip, knee and ankle joints.</a:t>
            </a:r>
          </a:p>
          <a:p>
            <a:pPr>
              <a:buFont typeface="Wingdings" pitchFamily="2" charset="2"/>
              <a:buChar char="§"/>
            </a:pPr>
            <a:r>
              <a:rPr lang="en-US" sz="2800" b="1" i="1" dirty="0" smtClean="0">
                <a:solidFill>
                  <a:srgbClr val="0070C0"/>
                </a:solidFill>
              </a:rPr>
              <a:t>Describe the </a:t>
            </a:r>
            <a:r>
              <a:rPr lang="en-US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capsule and </a:t>
            </a:r>
            <a:r>
              <a:rPr lang="en-US" sz="2800" b="1" i="1" dirty="0" smtClean="0">
                <a:solidFill>
                  <a:srgbClr val="0070C0"/>
                </a:solidFill>
              </a:rPr>
              <a:t> </a:t>
            </a:r>
            <a:r>
              <a:rPr lang="en-US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ligaments</a:t>
            </a:r>
            <a:r>
              <a:rPr lang="en-US" sz="2800" b="1" i="1" dirty="0" smtClean="0">
                <a:solidFill>
                  <a:srgbClr val="0070C0"/>
                </a:solidFill>
              </a:rPr>
              <a:t> of the hip, knee and ankle joints.</a:t>
            </a:r>
            <a:endParaRPr lang="en-US" sz="28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§"/>
            </a:pPr>
            <a:r>
              <a:rPr lang="en-US" sz="2800" b="1" i="1" dirty="0" smtClean="0">
                <a:solidFill>
                  <a:srgbClr val="0070C0"/>
                </a:solidFill>
              </a:rPr>
              <a:t>Describe </a:t>
            </a:r>
            <a:r>
              <a:rPr lang="en-US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movements </a:t>
            </a:r>
            <a:r>
              <a:rPr lang="en-US" sz="2800" b="1" i="1" dirty="0" smtClean="0">
                <a:solidFill>
                  <a:srgbClr val="0070C0"/>
                </a:solidFill>
              </a:rPr>
              <a:t>of hip, knee and ankle joints and list the muscles involved in these movements.</a:t>
            </a:r>
          </a:p>
          <a:p>
            <a:pPr lvl="0">
              <a:buFont typeface="Wingdings" pitchFamily="2" charset="2"/>
              <a:buChar char="§"/>
            </a:pPr>
            <a:r>
              <a:rPr lang="en-US" sz="2800" b="1" i="1" dirty="0" smtClean="0">
                <a:solidFill>
                  <a:srgbClr val="0070C0"/>
                </a:solidFill>
              </a:rPr>
              <a:t>List important </a:t>
            </a:r>
            <a:r>
              <a:rPr lang="en-US" sz="28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bursae</a:t>
            </a:r>
            <a:r>
              <a:rPr lang="en-US" sz="2800" b="1" i="1" dirty="0" smtClean="0">
                <a:solidFill>
                  <a:srgbClr val="0070C0"/>
                </a:solidFill>
              </a:rPr>
              <a:t> in relation to knee joint.</a:t>
            </a:r>
          </a:p>
          <a:p>
            <a:pPr lvl="0">
              <a:buFont typeface="Wingdings" pitchFamily="2" charset="2"/>
              <a:buChar char="§"/>
            </a:pPr>
            <a:r>
              <a:rPr lang="en-US" sz="2800" b="1" i="1" dirty="0" smtClean="0">
                <a:solidFill>
                  <a:srgbClr val="0070C0"/>
                </a:solidFill>
              </a:rPr>
              <a:t>Apply </a:t>
            </a:r>
            <a:r>
              <a:rPr lang="en-US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Hilton’s law </a:t>
            </a:r>
            <a:r>
              <a:rPr lang="en-US" sz="2800" b="1" i="1" dirty="0" smtClean="0">
                <a:solidFill>
                  <a:srgbClr val="0070C0"/>
                </a:solidFill>
              </a:rPr>
              <a:t>about nerve supply of joints.</a:t>
            </a:r>
          </a:p>
          <a:p>
            <a:pPr lvl="0">
              <a:buFont typeface="Wingdings" pitchFamily="2" charset="2"/>
              <a:buChar char="§"/>
            </a:pPr>
            <a:endParaRPr lang="en-US" sz="1600" b="1" i="1" dirty="0" smtClean="0">
              <a:solidFill>
                <a:srgbClr val="0070C0"/>
              </a:solidFill>
            </a:endParaRPr>
          </a:p>
          <a:p>
            <a:pPr lvl="0">
              <a:buFont typeface="Wingdings" pitchFamily="2" charset="2"/>
              <a:buChar char="§"/>
            </a:pPr>
            <a:endParaRPr lang="en-US" sz="1600" b="1" i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28600"/>
            <a:ext cx="91440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4809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Bursae</a:t>
            </a:r>
            <a:r>
              <a:rPr lang="en-US" sz="3600" b="1" dirty="0" smtClean="0">
                <a:solidFill>
                  <a:srgbClr val="4809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Related to Knee joint</a:t>
            </a:r>
            <a:endParaRPr lang="en-US" sz="3600" b="1" dirty="0">
              <a:solidFill>
                <a:srgbClr val="4809E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28600" y="1143000"/>
            <a:ext cx="4267200" cy="55626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Suprapatellar</a:t>
            </a: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bursa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between femur &amp; quadriceps tendon, </a:t>
            </a: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communicates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with synovial membrane of knee joint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(Clinical importance?)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4809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Prepatellar</a:t>
            </a: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4809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bursa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between patella &amp; skin.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4809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Deep </a:t>
            </a:r>
            <a:r>
              <a:rPr kumimoji="0" lang="en-US" sz="2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4809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infrapatellar</a:t>
            </a: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4809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bursa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between tibia &amp;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ligamentum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patella.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4809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Subcutaneous </a:t>
            </a:r>
            <a:r>
              <a:rPr kumimoji="0" lang="en-US" sz="2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4809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infrapatellar</a:t>
            </a: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4809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bursa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between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tibial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tuberosity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&amp; skin.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Popliteal bursa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between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popliteus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tendon &amp; capsule, </a:t>
            </a: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communicates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with synovial membrane of knee joint.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6" descr="C:\Documents and Settings\Zeenet\My Documents\My Pictures\Pictur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1600200"/>
            <a:ext cx="4325260" cy="3733800"/>
          </a:xfrm>
          <a:prstGeom prst="rect">
            <a:avLst/>
          </a:prstGeom>
          <a:noFill/>
        </p:spPr>
      </p:pic>
      <p:sp>
        <p:nvSpPr>
          <p:cNvPr id="19" name="Rounded Rectangle 18"/>
          <p:cNvSpPr/>
          <p:nvPr/>
        </p:nvSpPr>
        <p:spPr>
          <a:xfrm>
            <a:off x="7543800" y="2971800"/>
            <a:ext cx="1295400" cy="228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7162800" y="3581400"/>
            <a:ext cx="1676400" cy="228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7239000" y="3810000"/>
            <a:ext cx="1295400" cy="304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391400" y="2362200"/>
            <a:ext cx="14478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MOVEMENTS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en-US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FLEXION</a:t>
            </a: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Mainly by hamstring muscles: biceps </a:t>
            </a:r>
            <a:r>
              <a:rPr lang="en-US" b="1" dirty="0" err="1" smtClean="0">
                <a:solidFill>
                  <a:srgbClr val="0070C0"/>
                </a:solidFill>
              </a:rPr>
              <a:t>femoris</a:t>
            </a:r>
            <a:r>
              <a:rPr lang="en-US" b="1" dirty="0" smtClean="0">
                <a:solidFill>
                  <a:srgbClr val="0070C0"/>
                </a:solidFill>
              </a:rPr>
              <a:t> , </a:t>
            </a:r>
            <a:r>
              <a:rPr lang="en-US" b="1" dirty="0" err="1" smtClean="0">
                <a:solidFill>
                  <a:srgbClr val="0070C0"/>
                </a:solidFill>
              </a:rPr>
              <a:t>semitendinosus</a:t>
            </a:r>
            <a:r>
              <a:rPr lang="en-US" b="1" dirty="0" smtClean="0">
                <a:solidFill>
                  <a:srgbClr val="0070C0"/>
                </a:solidFill>
              </a:rPr>
              <a:t> &amp; </a:t>
            </a:r>
            <a:r>
              <a:rPr lang="en-US" b="1" dirty="0" err="1" smtClean="0">
                <a:solidFill>
                  <a:srgbClr val="0070C0"/>
                </a:solidFill>
              </a:rPr>
              <a:t>semimembranosus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Assisted by </a:t>
            </a:r>
            <a:r>
              <a:rPr lang="en-US" b="1" dirty="0" err="1" smtClean="0">
                <a:solidFill>
                  <a:srgbClr val="0070C0"/>
                </a:solidFill>
              </a:rPr>
              <a:t>sartorius</a:t>
            </a:r>
            <a:r>
              <a:rPr lang="en-US" b="1" dirty="0" smtClean="0">
                <a:solidFill>
                  <a:srgbClr val="0070C0"/>
                </a:solidFill>
              </a:rPr>
              <a:t> , </a:t>
            </a:r>
            <a:r>
              <a:rPr lang="en-US" b="1" dirty="0" err="1" smtClean="0">
                <a:solidFill>
                  <a:srgbClr val="0070C0"/>
                </a:solidFill>
              </a:rPr>
              <a:t>gracilis</a:t>
            </a:r>
            <a:r>
              <a:rPr lang="en-US" b="1" dirty="0" smtClean="0">
                <a:solidFill>
                  <a:srgbClr val="0070C0"/>
                </a:solidFill>
              </a:rPr>
              <a:t> &amp; </a:t>
            </a:r>
            <a:r>
              <a:rPr lang="en-US" b="1" dirty="0" err="1" smtClean="0">
                <a:solidFill>
                  <a:srgbClr val="0070C0"/>
                </a:solidFill>
              </a:rPr>
              <a:t>popliteus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EXTENSION</a:t>
            </a: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>
              <a:buNone/>
            </a:pP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b="1" dirty="0" smtClean="0">
                <a:solidFill>
                  <a:srgbClr val="0070C0"/>
                </a:solidFill>
              </a:rPr>
              <a:t>Quadriceps </a:t>
            </a:r>
            <a:r>
              <a:rPr lang="en-US" b="1" dirty="0" err="1" smtClean="0">
                <a:solidFill>
                  <a:srgbClr val="0070C0"/>
                </a:solidFill>
              </a:rPr>
              <a:t>femoris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ACTIVE ROTATION (PERFORMED WHEN KNEE IS FLEXED):</a:t>
            </a:r>
          </a:p>
          <a:p>
            <a:pPr marL="514350" indent="-514350">
              <a:buNone/>
            </a:pP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A) </a:t>
            </a:r>
            <a:r>
              <a:rPr lang="en-US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MEDIAL ROTATION</a:t>
            </a: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Mainly by </a:t>
            </a:r>
            <a:r>
              <a:rPr lang="en-US" b="1" dirty="0" err="1" smtClean="0">
                <a:solidFill>
                  <a:srgbClr val="0070C0"/>
                </a:solidFill>
              </a:rPr>
              <a:t>semitendinosus</a:t>
            </a:r>
            <a:r>
              <a:rPr lang="en-US" b="1" dirty="0" smtClean="0">
                <a:solidFill>
                  <a:srgbClr val="0070C0"/>
                </a:solidFill>
              </a:rPr>
              <a:t> &amp; </a:t>
            </a:r>
            <a:r>
              <a:rPr lang="en-US" b="1" dirty="0" err="1" smtClean="0">
                <a:solidFill>
                  <a:srgbClr val="0070C0"/>
                </a:solidFill>
              </a:rPr>
              <a:t>semimembranosus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Assisted by </a:t>
            </a:r>
            <a:r>
              <a:rPr lang="en-US" b="1" dirty="0" err="1" smtClean="0">
                <a:solidFill>
                  <a:srgbClr val="0070C0"/>
                </a:solidFill>
              </a:rPr>
              <a:t>sartorius</a:t>
            </a:r>
            <a:r>
              <a:rPr lang="en-US" b="1" dirty="0" smtClean="0">
                <a:solidFill>
                  <a:srgbClr val="0070C0"/>
                </a:solidFill>
              </a:rPr>
              <a:t> &amp; </a:t>
            </a:r>
            <a:r>
              <a:rPr lang="en-US" b="1" dirty="0" err="1" smtClean="0">
                <a:solidFill>
                  <a:srgbClr val="0070C0"/>
                </a:solidFill>
              </a:rPr>
              <a:t>gracilis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 marL="514350" indent="-514350">
              <a:buNone/>
            </a:pP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B) </a:t>
            </a:r>
            <a:r>
              <a:rPr lang="en-US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 ROTATION</a:t>
            </a: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marL="514350" indent="-514350">
              <a:buNone/>
            </a:pP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b="1" dirty="0" smtClean="0">
                <a:solidFill>
                  <a:srgbClr val="0070C0"/>
                </a:solidFill>
              </a:rPr>
              <a:t>Biceps </a:t>
            </a:r>
            <a:r>
              <a:rPr lang="en-US" b="1" dirty="0" err="1" smtClean="0">
                <a:solidFill>
                  <a:srgbClr val="0070C0"/>
                </a:solidFill>
              </a:rPr>
              <a:t>femoris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3461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4" name="Rectangle 4"/>
          <p:cNvSpPr>
            <a:spLocks noGrp="1" noChangeArrowheads="1"/>
          </p:cNvSpPr>
          <p:nvPr>
            <p:ph type="title"/>
          </p:nvPr>
        </p:nvSpPr>
        <p:spPr>
          <a:xfrm>
            <a:off x="357158" y="285728"/>
            <a:ext cx="8229600" cy="11398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INACTIVE (DEPENDANT) ROTATION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3552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114800" y="1571612"/>
            <a:ext cx="4778375" cy="5286388"/>
          </a:xfr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A) LOCKING OF KNEE:</a:t>
            </a:r>
            <a:endParaRPr lang="en-US" sz="2400" u="sng" dirty="0" smtClean="0">
              <a:solidFill>
                <a:srgbClr val="C00000"/>
              </a:solidFill>
            </a:endParaRPr>
          </a:p>
          <a:p>
            <a:pPr algn="l"/>
            <a:r>
              <a:rPr lang="en-US" sz="2400" dirty="0" smtClean="0"/>
              <a:t>The </a:t>
            </a:r>
            <a:r>
              <a:rPr lang="en-US" sz="2400" dirty="0"/>
              <a:t>joint assumes the position of </a:t>
            </a:r>
            <a:r>
              <a:rPr lang="en-US" sz="2400" b="1" dirty="0">
                <a:solidFill>
                  <a:srgbClr val="003399"/>
                </a:solidFill>
              </a:rPr>
              <a:t>full extension</a:t>
            </a:r>
            <a:r>
              <a:rPr lang="en-US" sz="2400" dirty="0">
                <a:solidFill>
                  <a:srgbClr val="003399"/>
                </a:solidFill>
              </a:rPr>
              <a:t>.</a:t>
            </a:r>
          </a:p>
          <a:p>
            <a:pPr algn="l"/>
            <a:r>
              <a:rPr lang="en-US" sz="2400" dirty="0"/>
              <a:t>It becomes a rigid structure.</a:t>
            </a:r>
          </a:p>
          <a:p>
            <a:pPr algn="l"/>
            <a:r>
              <a:rPr lang="en-US" sz="2400" dirty="0"/>
              <a:t>The menisci are compressed between the </a:t>
            </a:r>
            <a:r>
              <a:rPr lang="en-US" sz="2400" dirty="0" err="1"/>
              <a:t>tibial</a:t>
            </a:r>
            <a:r>
              <a:rPr lang="en-US" sz="2400" dirty="0"/>
              <a:t> and femoral </a:t>
            </a:r>
            <a:r>
              <a:rPr lang="en-US" sz="2400" dirty="0" err="1"/>
              <a:t>condyles</a:t>
            </a:r>
            <a:r>
              <a:rPr lang="en-US" sz="2400" dirty="0" smtClean="0"/>
              <a:t>.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Results mainly by tension of anterior </a:t>
            </a:r>
            <a:r>
              <a:rPr lang="en-US" sz="2400" b="1" dirty="0" err="1" smtClean="0">
                <a:solidFill>
                  <a:srgbClr val="C00000"/>
                </a:solidFill>
              </a:rPr>
              <a:t>cruciate</a:t>
            </a:r>
            <a:r>
              <a:rPr lang="en-US" sz="2400" b="1" dirty="0" smtClean="0">
                <a:solidFill>
                  <a:srgbClr val="C00000"/>
                </a:solidFill>
              </a:rPr>
              <a:t> ligament.</a:t>
            </a:r>
          </a:p>
          <a:p>
            <a:pPr algn="l"/>
            <a:r>
              <a:rPr lang="en-US" sz="2400" dirty="0" smtClean="0"/>
              <a:t>Tightening </a:t>
            </a:r>
            <a:r>
              <a:rPr lang="en-US" sz="2400" dirty="0"/>
              <a:t>of all the major ligaments.</a:t>
            </a:r>
          </a:p>
          <a:p>
            <a:r>
              <a:rPr lang="en-US" sz="2400" dirty="0"/>
              <a:t>The femur is </a:t>
            </a:r>
            <a:r>
              <a:rPr lang="en-US" sz="2400" b="1" dirty="0">
                <a:solidFill>
                  <a:srgbClr val="3514AC"/>
                </a:solidFill>
              </a:rPr>
              <a:t>medially</a:t>
            </a:r>
            <a:r>
              <a:rPr lang="en-US" sz="2400" b="1" dirty="0">
                <a:solidFill>
                  <a:srgbClr val="FF66CC"/>
                </a:solidFill>
              </a:rPr>
              <a:t> </a:t>
            </a:r>
            <a:r>
              <a:rPr lang="en-US" sz="2400" dirty="0"/>
              <a:t>rotated on the </a:t>
            </a:r>
            <a:r>
              <a:rPr lang="en-US" sz="2400" dirty="0" smtClean="0"/>
              <a:t>tibia (</a:t>
            </a:r>
            <a:r>
              <a:rPr lang="en-US" sz="2400" b="1" dirty="0" smtClean="0">
                <a:solidFill>
                  <a:srgbClr val="7030A0"/>
                </a:solidFill>
              </a:rPr>
              <a:t>Lateral rotation of tibia</a:t>
            </a:r>
            <a:r>
              <a:rPr lang="en-US" sz="2400" b="1" dirty="0" smtClean="0">
                <a:solidFill>
                  <a:srgbClr val="0070C0"/>
                </a:solidFill>
              </a:rPr>
              <a:t>)</a:t>
            </a:r>
            <a:r>
              <a:rPr lang="en-US" sz="2400" dirty="0" smtClean="0"/>
              <a:t>.</a:t>
            </a:r>
            <a:r>
              <a:rPr lang="ar-SA" sz="2400" dirty="0" smtClean="0"/>
              <a:t> </a:t>
            </a:r>
            <a:endParaRPr lang="en-US" sz="2400" dirty="0"/>
          </a:p>
        </p:txBody>
      </p:sp>
      <p:pic>
        <p:nvPicPr>
          <p:cNvPr id="5" name="Picture 6" descr="kne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2400" y="2133600"/>
            <a:ext cx="3886200" cy="4267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81090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22" name="Rectangle 6"/>
          <p:cNvSpPr>
            <a:spLocks noGrp="1" noChangeArrowheads="1"/>
          </p:cNvSpPr>
          <p:nvPr>
            <p:ph type="clipArt" sz="half" idx="1"/>
          </p:nvPr>
        </p:nvSpPr>
        <p:spPr>
          <a:xfrm>
            <a:off x="539750" y="1700213"/>
            <a:ext cx="2890838" cy="3024187"/>
          </a:xfrm>
        </p:spPr>
      </p:sp>
      <p:sp>
        <p:nvSpPr>
          <p:cNvPr id="21401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708400" y="1196975"/>
            <a:ext cx="5435600" cy="493395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B) UNLOCKING OF KNEE:</a:t>
            </a:r>
            <a:endParaRPr lang="en-US" sz="2800" b="1" u="sng" dirty="0" smtClean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rgbClr val="C00000"/>
                </a:solidFill>
              </a:rPr>
              <a:t>Medial rotation of tibia </a:t>
            </a:r>
            <a:r>
              <a:rPr lang="en-US" sz="2800" b="1" dirty="0" smtClean="0">
                <a:solidFill>
                  <a:srgbClr val="0070C0"/>
                </a:solidFill>
              </a:rPr>
              <a:t>(</a:t>
            </a:r>
            <a:r>
              <a:rPr lang="en-US" sz="2800" dirty="0" smtClean="0"/>
              <a:t>Lateral rotation  of femur)</a:t>
            </a:r>
            <a:r>
              <a:rPr lang="en-US" sz="2800" b="1" dirty="0" smtClean="0">
                <a:solidFill>
                  <a:srgbClr val="0070C0"/>
                </a:solidFill>
              </a:rPr>
              <a:t>, at the beginning of flexion</a:t>
            </a:r>
          </a:p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rgbClr val="0070C0"/>
                </a:solidFill>
              </a:rPr>
              <a:t>Performed by </a:t>
            </a:r>
            <a:r>
              <a:rPr lang="en-US" sz="2800" b="1" u="sng" dirty="0" err="1" smtClean="0">
                <a:solidFill>
                  <a:srgbClr val="FF0000"/>
                </a:solidFill>
              </a:rPr>
              <a:t>Popliteus</a:t>
            </a:r>
            <a:r>
              <a:rPr lang="en-US" sz="2800" b="1" dirty="0" smtClean="0">
                <a:solidFill>
                  <a:srgbClr val="0070C0"/>
                </a:solidFill>
              </a:rPr>
              <a:t> to relax ligaments &amp; allow easy flexion.</a:t>
            </a:r>
          </a:p>
          <a:p>
            <a:pPr algn="l"/>
            <a:endParaRPr lang="en-US" sz="2800" dirty="0"/>
          </a:p>
        </p:txBody>
      </p:sp>
      <p:pic>
        <p:nvPicPr>
          <p:cNvPr id="214021" name="Picture 5" descr="msoA2D89"/>
          <p:cNvPicPr>
            <a:picLocks noChangeAspect="1" noChangeArrowheads="1"/>
          </p:cNvPicPr>
          <p:nvPr/>
        </p:nvPicPr>
        <p:blipFill>
          <a:blip r:embed="rId2" cstate="print"/>
          <a:srcRect l="14766" r="17529"/>
          <a:stretch>
            <a:fillRect/>
          </a:stretch>
        </p:blipFill>
        <p:spPr bwMode="auto">
          <a:xfrm>
            <a:off x="214282" y="1785926"/>
            <a:ext cx="3240118" cy="380048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219200" y="2895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</a:rPr>
              <a:t>popliteus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146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STABILITY OF THE JOINT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995738" y="1600200"/>
            <a:ext cx="4862542" cy="453072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l">
              <a:lnSpc>
                <a:spcPct val="90000"/>
              </a:lnSpc>
            </a:pPr>
            <a:r>
              <a:rPr lang="en-US" sz="2800" b="1" dirty="0"/>
              <a:t>1. </a:t>
            </a:r>
            <a:r>
              <a:rPr lang="en-US" sz="2800" b="1" u="sng" dirty="0">
                <a:solidFill>
                  <a:srgbClr val="3514AC"/>
                </a:solidFill>
              </a:rPr>
              <a:t>Muscles</a:t>
            </a:r>
            <a:r>
              <a:rPr lang="en-US" sz="2800" u="sng" dirty="0">
                <a:solidFill>
                  <a:srgbClr val="3514AC"/>
                </a:solidFill>
              </a:rPr>
              <a:t> :</a:t>
            </a:r>
          </a:p>
          <a:p>
            <a:pPr algn="l">
              <a:lnSpc>
                <a:spcPct val="90000"/>
              </a:lnSpc>
            </a:pPr>
            <a:r>
              <a:rPr lang="en-US" sz="2400" b="1" dirty="0">
                <a:solidFill>
                  <a:srgbClr val="C00000"/>
                </a:solidFill>
              </a:rPr>
              <a:t>QUADRICEPS</a:t>
            </a:r>
            <a:r>
              <a:rPr lang="en-US" sz="2400" dirty="0"/>
              <a:t> particularly the inferior fibers of the </a:t>
            </a:r>
            <a:r>
              <a:rPr lang="en-US" sz="2400" b="1" dirty="0" err="1" smtClean="0"/>
              <a:t>Vasti</a:t>
            </a:r>
            <a:r>
              <a:rPr lang="en-US" sz="2400" dirty="0" smtClean="0"/>
              <a:t> </a:t>
            </a:r>
            <a:r>
              <a:rPr lang="en-US" sz="2400" dirty="0" err="1"/>
              <a:t>lateralis</a:t>
            </a:r>
            <a:r>
              <a:rPr lang="en-US" sz="2400" dirty="0"/>
              <a:t> and </a:t>
            </a:r>
            <a:r>
              <a:rPr lang="en-US" sz="2400" dirty="0" err="1"/>
              <a:t>medialis</a:t>
            </a:r>
            <a:r>
              <a:rPr lang="en-US" sz="2400" dirty="0"/>
              <a:t>.</a:t>
            </a:r>
          </a:p>
          <a:p>
            <a:pPr algn="l">
              <a:lnSpc>
                <a:spcPct val="90000"/>
              </a:lnSpc>
            </a:pPr>
            <a:r>
              <a:rPr lang="en-US" sz="2400" dirty="0"/>
              <a:t>Many sport injuries can be preventable through appropriate training and conditioning of the muscle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2</a:t>
            </a:r>
            <a:r>
              <a:rPr lang="en-US" sz="2400" u="sng" dirty="0" smtClean="0">
                <a:solidFill>
                  <a:srgbClr val="003399"/>
                </a:solidFill>
              </a:rPr>
              <a:t>. </a:t>
            </a:r>
            <a:r>
              <a:rPr lang="en-US" sz="2400" b="1" u="sng" dirty="0" smtClean="0">
                <a:solidFill>
                  <a:srgbClr val="003399"/>
                </a:solidFill>
              </a:rPr>
              <a:t>Ligaments :</a:t>
            </a:r>
          </a:p>
          <a:p>
            <a:r>
              <a:rPr lang="en-US" sz="2400" dirty="0" smtClean="0"/>
              <a:t>The knee joint can function well following a </a:t>
            </a:r>
            <a:r>
              <a:rPr lang="en-US" sz="2400" dirty="0" err="1" smtClean="0"/>
              <a:t>ligamentous</a:t>
            </a:r>
            <a:r>
              <a:rPr lang="en-US" sz="2400" dirty="0" smtClean="0"/>
              <a:t> strain if the quadriceps is intact.</a:t>
            </a:r>
          </a:p>
          <a:p>
            <a:pPr algn="l"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217093" name="Picture 5" descr="377DF40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54994" r="5347" b="46909"/>
          <a:stretch>
            <a:fillRect/>
          </a:stretch>
        </p:blipFill>
        <p:spPr>
          <a:xfrm>
            <a:off x="457200" y="2286000"/>
            <a:ext cx="3200400" cy="3865562"/>
          </a:xfr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1677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97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Skeleton of Foot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Content Placeholder 6" descr="ankle 0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676401"/>
            <a:ext cx="4191000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Content Placeholder 7" descr="ankl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676400"/>
            <a:ext cx="4191000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Oval 4"/>
          <p:cNvSpPr/>
          <p:nvPr/>
        </p:nvSpPr>
        <p:spPr>
          <a:xfrm>
            <a:off x="2590800" y="1752600"/>
            <a:ext cx="5334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715000" y="1676400"/>
            <a:ext cx="5334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3050"/>
            <a:ext cx="9144000" cy="64135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ANKLE JOINT</a:t>
            </a:r>
          </a:p>
        </p:txBody>
      </p:sp>
      <p:pic>
        <p:nvPicPr>
          <p:cNvPr id="39938" name="Picture 2" descr="C:\Documents and Settings\user1\Desktop\ankle\ankle 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219200"/>
            <a:ext cx="3124200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9939" name="Picture 3" descr="C:\Documents and Settings\user1\Desktop\ankle\ankle 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219200"/>
            <a:ext cx="3276600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28600" y="4495800"/>
            <a:ext cx="8686800" cy="18651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ARTICULAR SURFACES: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UPPER</a:t>
            </a:r>
            <a:r>
              <a:rPr lang="en-US" sz="2400" b="1" dirty="0" smtClean="0">
                <a:solidFill>
                  <a:srgbClr val="C00000"/>
                </a:solidFill>
              </a:rPr>
              <a:t>:</a:t>
            </a:r>
          </a:p>
          <a:p>
            <a:pPr>
              <a:lnSpc>
                <a:spcPct val="80000"/>
              </a:lnSpc>
            </a:pPr>
            <a:r>
              <a:rPr lang="en-US" sz="2400" b="1" dirty="0" smtClean="0">
                <a:solidFill>
                  <a:srgbClr val="0070C0"/>
                </a:solidFill>
              </a:rPr>
              <a:t>A socket formed by: Lateral malleolus</a:t>
            </a:r>
            <a:r>
              <a:rPr lang="en-US" sz="2400" b="1" dirty="0">
                <a:solidFill>
                  <a:srgbClr val="0070C0"/>
                </a:solidFill>
              </a:rPr>
              <a:t>,</a:t>
            </a:r>
            <a:r>
              <a:rPr lang="en-US" sz="2400" b="1" dirty="0" smtClean="0">
                <a:solidFill>
                  <a:srgbClr val="0070C0"/>
                </a:solidFill>
              </a:rPr>
              <a:t> the lower end of tibia &amp; medial malleolus.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LOWER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2400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en-US" sz="2400" b="1" dirty="0" smtClean="0">
                <a:solidFill>
                  <a:srgbClr val="0070C0"/>
                </a:solidFill>
              </a:rPr>
              <a:t>Body of talus.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2400" y="1600200"/>
            <a:ext cx="2133600" cy="6906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synovial</a:t>
            </a:r>
            <a:r>
              <a:rPr lang="en-US" sz="2400" b="1" dirty="0" smtClean="0">
                <a:solidFill>
                  <a:srgbClr val="0070C0"/>
                </a:solidFill>
              </a:rPr>
              <a:t>, </a:t>
            </a:r>
            <a:r>
              <a:rPr lang="en-US" sz="24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hinge</a:t>
            </a:r>
            <a:r>
              <a:rPr lang="en-US" sz="2400" b="1" dirty="0" smtClean="0">
                <a:solidFill>
                  <a:srgbClr val="0070C0"/>
                </a:solidFill>
              </a:rPr>
              <a:t> joint.</a:t>
            </a:r>
          </a:p>
        </p:txBody>
      </p:sp>
      <p:sp>
        <p:nvSpPr>
          <p:cNvPr id="10" name="Freeform 9"/>
          <p:cNvSpPr/>
          <p:nvPr/>
        </p:nvSpPr>
        <p:spPr>
          <a:xfrm>
            <a:off x="3684494" y="2375647"/>
            <a:ext cx="658906" cy="219635"/>
          </a:xfrm>
          <a:custGeom>
            <a:avLst/>
            <a:gdLst>
              <a:gd name="connsiteX0" fmla="*/ 0 w 658906"/>
              <a:gd name="connsiteY0" fmla="*/ 192741 h 219635"/>
              <a:gd name="connsiteX1" fmla="*/ 40341 w 658906"/>
              <a:gd name="connsiteY1" fmla="*/ 17929 h 219635"/>
              <a:gd name="connsiteX2" fmla="*/ 242047 w 658906"/>
              <a:gd name="connsiteY2" fmla="*/ 85165 h 219635"/>
              <a:gd name="connsiteX3" fmla="*/ 309282 w 658906"/>
              <a:gd name="connsiteY3" fmla="*/ 85165 h 219635"/>
              <a:gd name="connsiteX4" fmla="*/ 443753 w 658906"/>
              <a:gd name="connsiteY4" fmla="*/ 71718 h 219635"/>
              <a:gd name="connsiteX5" fmla="*/ 551330 w 658906"/>
              <a:gd name="connsiteY5" fmla="*/ 58271 h 219635"/>
              <a:gd name="connsiteX6" fmla="*/ 658906 w 658906"/>
              <a:gd name="connsiteY6" fmla="*/ 219635 h 219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8906" h="219635">
                <a:moveTo>
                  <a:pt x="0" y="192741"/>
                </a:moveTo>
                <a:cubicBezTo>
                  <a:pt x="0" y="114299"/>
                  <a:pt x="0" y="35858"/>
                  <a:pt x="40341" y="17929"/>
                </a:cubicBezTo>
                <a:cubicBezTo>
                  <a:pt x="80682" y="0"/>
                  <a:pt x="197224" y="73959"/>
                  <a:pt x="242047" y="85165"/>
                </a:cubicBezTo>
                <a:cubicBezTo>
                  <a:pt x="286871" y="96371"/>
                  <a:pt x="275664" y="87406"/>
                  <a:pt x="309282" y="85165"/>
                </a:cubicBezTo>
                <a:cubicBezTo>
                  <a:pt x="342900" y="82924"/>
                  <a:pt x="403412" y="76200"/>
                  <a:pt x="443753" y="71718"/>
                </a:cubicBezTo>
                <a:cubicBezTo>
                  <a:pt x="484094" y="67236"/>
                  <a:pt x="515471" y="33618"/>
                  <a:pt x="551330" y="58271"/>
                </a:cubicBezTo>
                <a:cubicBezTo>
                  <a:pt x="587189" y="82924"/>
                  <a:pt x="658906" y="219635"/>
                  <a:pt x="658906" y="219635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Ligaments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914400"/>
            <a:ext cx="4344988" cy="281940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en-US" sz="2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MEDIAL (DELTOID) LIGAMENT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0070C0"/>
                </a:solidFill>
              </a:rPr>
              <a:t>A strong 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triangular</a:t>
            </a:r>
            <a:r>
              <a:rPr lang="en-US" dirty="0" smtClean="0">
                <a:solidFill>
                  <a:srgbClr val="0070C0"/>
                </a:solidFill>
              </a:rPr>
              <a:t> ligament.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Apex:</a:t>
            </a:r>
            <a:r>
              <a:rPr lang="en-US" dirty="0" smtClean="0">
                <a:solidFill>
                  <a:srgbClr val="0070C0"/>
                </a:solidFill>
              </a:rPr>
              <a:t> attached to medial </a:t>
            </a:r>
            <a:r>
              <a:rPr lang="en-US" dirty="0" err="1" smtClean="0">
                <a:solidFill>
                  <a:srgbClr val="0070C0"/>
                </a:solidFill>
              </a:rPr>
              <a:t>malleolus</a:t>
            </a:r>
            <a:r>
              <a:rPr lang="en-US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Base:</a:t>
            </a:r>
            <a:r>
              <a:rPr lang="en-US" dirty="0" smtClean="0">
                <a:solidFill>
                  <a:srgbClr val="0070C0"/>
                </a:solidFill>
              </a:rPr>
              <a:t> subdivided into 4 parts: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Anterior </a:t>
            </a:r>
            <a:r>
              <a:rPr lang="en-US" dirty="0" err="1" smtClean="0">
                <a:solidFill>
                  <a:srgbClr val="FF0000"/>
                </a:solidFill>
              </a:rPr>
              <a:t>tibiotalar</a:t>
            </a:r>
            <a:r>
              <a:rPr lang="en-US" dirty="0" smtClean="0">
                <a:solidFill>
                  <a:srgbClr val="FF0000"/>
                </a:solidFill>
              </a:rPr>
              <a:t> part.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>
                <a:solidFill>
                  <a:srgbClr val="7030A0"/>
                </a:solidFill>
              </a:rPr>
              <a:t>Tibionavicular</a:t>
            </a:r>
            <a:r>
              <a:rPr lang="en-US" dirty="0" smtClean="0">
                <a:solidFill>
                  <a:srgbClr val="7030A0"/>
                </a:solidFill>
              </a:rPr>
              <a:t> part.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>
                <a:solidFill>
                  <a:srgbClr val="00B050"/>
                </a:solidFill>
              </a:rPr>
              <a:t>Tibiocalcaneal</a:t>
            </a:r>
            <a:r>
              <a:rPr lang="en-US" dirty="0" smtClean="0">
                <a:solidFill>
                  <a:srgbClr val="00B050"/>
                </a:solidFill>
              </a:rPr>
              <a:t> part.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Posterior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tibiotalar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part.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Content Placeholder 6" descr="F66122-006-f09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04800" y="3810000"/>
            <a:ext cx="4040188" cy="28456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914400"/>
            <a:ext cx="4419600" cy="2819400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 LIGAMENT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0070C0"/>
                </a:solidFill>
              </a:rPr>
              <a:t>Composed of 3 </a:t>
            </a:r>
            <a:r>
              <a:rPr lang="en-US" smtClean="0">
                <a:solidFill>
                  <a:srgbClr val="0070C0"/>
                </a:solidFill>
              </a:rPr>
              <a:t>separate ligaments</a:t>
            </a:r>
            <a:endParaRPr lang="en-US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Anterior </a:t>
            </a:r>
            <a:r>
              <a:rPr lang="en-US" dirty="0" err="1" smtClean="0">
                <a:solidFill>
                  <a:srgbClr val="002060"/>
                </a:solidFill>
              </a:rPr>
              <a:t>talofibular</a:t>
            </a:r>
            <a:r>
              <a:rPr lang="en-US" dirty="0" smtClean="0">
                <a:solidFill>
                  <a:srgbClr val="002060"/>
                </a:solidFill>
              </a:rPr>
              <a:t> ligament.</a:t>
            </a:r>
          </a:p>
          <a:p>
            <a:pPr>
              <a:buFont typeface="Wingdings" pitchFamily="2" charset="2"/>
              <a:buChar char="§"/>
            </a:pPr>
            <a:r>
              <a:rPr lang="en-US" dirty="0" err="1" smtClean="0">
                <a:solidFill>
                  <a:srgbClr val="00B0F0"/>
                </a:solidFill>
              </a:rPr>
              <a:t>Calcaneofibular</a:t>
            </a:r>
            <a:r>
              <a:rPr lang="en-US" dirty="0" smtClean="0">
                <a:solidFill>
                  <a:srgbClr val="00B0F0"/>
                </a:solidFill>
              </a:rPr>
              <a:t> ligament.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C00000"/>
                </a:solidFill>
              </a:rPr>
              <a:t>Posterior </a:t>
            </a:r>
            <a:r>
              <a:rPr lang="en-US" dirty="0" err="1" smtClean="0">
                <a:solidFill>
                  <a:srgbClr val="C00000"/>
                </a:solidFill>
              </a:rPr>
              <a:t>talofibular</a:t>
            </a:r>
            <a:r>
              <a:rPr lang="en-US" dirty="0" smtClean="0">
                <a:solidFill>
                  <a:srgbClr val="C00000"/>
                </a:solidFill>
              </a:rPr>
              <a:t> ligament.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8" name="Content Placeholder 7" descr="F66122-006-f098a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8200" y="4114800"/>
            <a:ext cx="4041775" cy="23607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ight Arrow 9"/>
          <p:cNvSpPr/>
          <p:nvPr/>
        </p:nvSpPr>
        <p:spPr>
          <a:xfrm>
            <a:off x="685800" y="4800600"/>
            <a:ext cx="228600" cy="76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762000" y="4648200"/>
            <a:ext cx="228600" cy="45719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762000" y="4419600"/>
            <a:ext cx="228600" cy="7620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>
            <a:off x="3733800" y="4419600"/>
            <a:ext cx="304800" cy="76200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13"/>
          <p:cNvSpPr/>
          <p:nvPr/>
        </p:nvSpPr>
        <p:spPr>
          <a:xfrm>
            <a:off x="8229600" y="4876800"/>
            <a:ext cx="228600" cy="76200"/>
          </a:xfrm>
          <a:prstGeom prst="lef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Arrow 14"/>
          <p:cNvSpPr/>
          <p:nvPr/>
        </p:nvSpPr>
        <p:spPr>
          <a:xfrm flipV="1">
            <a:off x="7315200" y="6172200"/>
            <a:ext cx="304800" cy="76200"/>
          </a:xfrm>
          <a:prstGeom prst="lef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4800600" y="5181600"/>
            <a:ext cx="304800" cy="762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6858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Movements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388620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None/>
            </a:pPr>
            <a:r>
              <a:rPr 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DORSIFLEXION: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70C0"/>
                </a:solidFill>
              </a:rPr>
              <a:t>Performed by muscles of </a:t>
            </a:r>
            <a:r>
              <a:rPr lang="en-US" sz="2400" b="1" u="sng" dirty="0" smtClean="0">
                <a:solidFill>
                  <a:srgbClr val="0070C0"/>
                </a:solidFill>
              </a:rPr>
              <a:t>anterior</a:t>
            </a:r>
            <a:r>
              <a:rPr lang="en-US" sz="2400" b="1" dirty="0" smtClean="0">
                <a:solidFill>
                  <a:srgbClr val="0070C0"/>
                </a:solidFill>
              </a:rPr>
              <a:t> compartment of leg </a:t>
            </a:r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tibialis</a:t>
            </a:r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anterior, extensor </a:t>
            </a:r>
            <a:r>
              <a:rPr lang="en-US" sz="2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hallucis</a:t>
            </a:r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longus</a:t>
            </a:r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extensor </a:t>
            </a:r>
            <a:r>
              <a:rPr lang="en-US" sz="2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digitorum</a:t>
            </a:r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longus</a:t>
            </a:r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</a:t>
            </a:r>
            <a:r>
              <a:rPr lang="en-US" sz="2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peroneus</a:t>
            </a:r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tertius</a:t>
            </a:r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>
              <a:buNone/>
            </a:pPr>
            <a:r>
              <a:rPr lang="en-US" sz="2400" b="1" u="sng" dirty="0" smtClean="0">
                <a:solidFill>
                  <a:srgbClr val="4809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PLANTERFLEXION:</a:t>
            </a:r>
          </a:p>
          <a:p>
            <a:pPr>
              <a:buFont typeface="Wingdings" pitchFamily="2" charset="2"/>
              <a:buChar char="§"/>
            </a:pPr>
            <a:r>
              <a:rPr lang="en-US" sz="2400" b="1" u="sng" dirty="0" smtClean="0">
                <a:solidFill>
                  <a:srgbClr val="C00000"/>
                </a:solidFill>
              </a:rPr>
              <a:t>Initiated</a:t>
            </a:r>
            <a:r>
              <a:rPr lang="en-US" sz="2400" b="1" dirty="0" smtClean="0">
                <a:solidFill>
                  <a:srgbClr val="0070C0"/>
                </a:solidFill>
              </a:rPr>
              <a:t> by </a:t>
            </a:r>
            <a:r>
              <a:rPr lang="en-US" sz="2400" b="1" dirty="0" err="1" smtClean="0">
                <a:solidFill>
                  <a:srgbClr val="0070C0"/>
                </a:solidFill>
              </a:rPr>
              <a:t>soleus</a:t>
            </a:r>
            <a:r>
              <a:rPr lang="en-US" sz="2400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u="sng" dirty="0" smtClean="0">
                <a:solidFill>
                  <a:srgbClr val="C00000"/>
                </a:solidFill>
              </a:rPr>
              <a:t>Maintained</a:t>
            </a:r>
            <a:r>
              <a:rPr lang="en-US" sz="2400" b="1" dirty="0" smtClean="0">
                <a:solidFill>
                  <a:srgbClr val="0070C0"/>
                </a:solidFill>
              </a:rPr>
              <a:t> by </a:t>
            </a:r>
            <a:r>
              <a:rPr lang="en-US" sz="2400" b="1" dirty="0" err="1" smtClean="0">
                <a:solidFill>
                  <a:srgbClr val="0070C0"/>
                </a:solidFill>
              </a:rPr>
              <a:t>gastrocnemius</a:t>
            </a:r>
            <a:r>
              <a:rPr lang="en-US" sz="2400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u="sng" dirty="0" smtClean="0">
                <a:solidFill>
                  <a:srgbClr val="C00000"/>
                </a:solidFill>
              </a:rPr>
              <a:t>Assisted</a:t>
            </a:r>
            <a:r>
              <a:rPr lang="en-US" sz="2400" b="1" dirty="0" smtClean="0">
                <a:solidFill>
                  <a:srgbClr val="0070C0"/>
                </a:solidFill>
              </a:rPr>
              <a:t> by other muscles in </a:t>
            </a:r>
            <a:r>
              <a:rPr lang="en-US" sz="2400" b="1" u="sng" dirty="0" smtClean="0">
                <a:solidFill>
                  <a:srgbClr val="0070C0"/>
                </a:solidFill>
              </a:rPr>
              <a:t>posterior</a:t>
            </a:r>
            <a:r>
              <a:rPr lang="en-US" sz="2400" b="1" dirty="0" smtClean="0">
                <a:solidFill>
                  <a:srgbClr val="0070C0"/>
                </a:solidFill>
              </a:rPr>
              <a:t> compartment of leg </a:t>
            </a:r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tibialis</a:t>
            </a:r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posterior, flexor </a:t>
            </a:r>
            <a:r>
              <a:rPr lang="en-US" sz="2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digitorum</a:t>
            </a:r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longus</a:t>
            </a:r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flexor </a:t>
            </a:r>
            <a:r>
              <a:rPr lang="en-US" sz="2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hallucis</a:t>
            </a:r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longus</a:t>
            </a:r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sz="2400" b="1" dirty="0" smtClean="0">
                <a:solidFill>
                  <a:srgbClr val="0070C0"/>
                </a:solidFill>
              </a:rPr>
              <a:t>+ muscles of </a:t>
            </a:r>
            <a:r>
              <a:rPr lang="en-US" sz="2400" b="1" u="sng" dirty="0" smtClean="0">
                <a:solidFill>
                  <a:srgbClr val="0070C0"/>
                </a:solidFill>
              </a:rPr>
              <a:t>lateral</a:t>
            </a:r>
            <a:r>
              <a:rPr lang="en-US" sz="2400" b="1" dirty="0" smtClean="0">
                <a:solidFill>
                  <a:srgbClr val="0070C0"/>
                </a:solidFill>
              </a:rPr>
              <a:t> compartment of leg </a:t>
            </a:r>
            <a:r>
              <a:rPr lang="en-US" sz="2400" b="1" i="1" dirty="0" smtClean="0">
                <a:solidFill>
                  <a:srgbClr val="4809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b="1" i="1" dirty="0" err="1" smtClean="0">
                <a:solidFill>
                  <a:srgbClr val="4809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peroneus</a:t>
            </a:r>
            <a:r>
              <a:rPr lang="en-US" sz="2400" b="1" i="1" dirty="0" smtClean="0">
                <a:solidFill>
                  <a:srgbClr val="4809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 err="1" smtClean="0">
                <a:solidFill>
                  <a:srgbClr val="4809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longus</a:t>
            </a:r>
            <a:r>
              <a:rPr lang="en-US" sz="2400" b="1" i="1" dirty="0" smtClean="0">
                <a:solidFill>
                  <a:srgbClr val="4809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</a:t>
            </a:r>
            <a:r>
              <a:rPr lang="en-US" sz="2400" b="1" i="1" dirty="0" err="1" smtClean="0">
                <a:solidFill>
                  <a:srgbClr val="4809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peroneus</a:t>
            </a:r>
            <a:r>
              <a:rPr lang="en-US" sz="2400" b="1" i="1" dirty="0" smtClean="0">
                <a:solidFill>
                  <a:srgbClr val="4809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 err="1" smtClean="0">
                <a:solidFill>
                  <a:srgbClr val="4809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brevis</a:t>
            </a:r>
            <a:r>
              <a:rPr lang="en-US" sz="2400" b="1" i="1" dirty="0" smtClean="0">
                <a:solidFill>
                  <a:srgbClr val="4809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2400" b="1" dirty="0" smtClean="0">
                <a:solidFill>
                  <a:srgbClr val="4809E5"/>
                </a:solidFill>
              </a:rPr>
              <a:t>.</a:t>
            </a:r>
            <a:endParaRPr lang="en-US" sz="2400" b="1" dirty="0">
              <a:solidFill>
                <a:srgbClr val="4809E5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5410200"/>
            <a:ext cx="9144000" cy="8382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INVERSION &amp; EVERSION MOVEMENTS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occur 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on the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talo-calcaneo-navicular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subtalar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) joint (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Not on ankle joint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6096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Nerve Supply of all JOINTS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2600"/>
          </a:xfr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>
              <a:buNone/>
            </a:pPr>
            <a:r>
              <a:rPr lang="en-US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HILTON’S LAW</a:t>
            </a:r>
            <a:r>
              <a:rPr lang="en-US" b="1" u="sng" dirty="0" smtClean="0">
                <a:solidFill>
                  <a:srgbClr val="7030A0"/>
                </a:solidFill>
              </a:rPr>
              <a:t>:</a:t>
            </a:r>
          </a:p>
          <a:p>
            <a:pPr>
              <a:buNone/>
            </a:pPr>
            <a:r>
              <a:rPr lang="en-US" b="1" i="1" dirty="0" smtClean="0">
                <a:solidFill>
                  <a:srgbClr val="0070C0"/>
                </a:solidFill>
              </a:rPr>
              <a:t>“The joint is supplied by branches from nerves supplying muscles acting on it”.</a:t>
            </a:r>
          </a:p>
          <a:p>
            <a:pPr>
              <a:buNone/>
            </a:pPr>
            <a:endParaRPr lang="en-US" b="1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en-US" b="1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en-US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219200"/>
            <a:ext cx="4800600" cy="4953000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8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TYPE: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Synovial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 &amp; Socket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joint.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8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ARTICULAR SURFACES: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Acetabulum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of hip (pelvic) bone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Head of femur</a:t>
            </a:r>
          </a:p>
          <a:p>
            <a:pPr>
              <a:buFont typeface="Wingdings" pitchFamily="2" charset="2"/>
              <a:buChar char="§"/>
            </a:pPr>
            <a:r>
              <a:rPr lang="en-US" sz="2800" b="1" dirty="0" err="1" smtClean="0">
                <a:solidFill>
                  <a:srgbClr val="4809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Acetabular</a:t>
            </a:r>
            <a:r>
              <a:rPr lang="en-US" sz="2800" b="1" dirty="0" smtClean="0">
                <a:solidFill>
                  <a:srgbClr val="4809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labrum: </a:t>
            </a:r>
            <a:endParaRPr lang="en-US" sz="28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-shaped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fibro-cartilaginous collar attached to margins of acetabulum, increases its depth for better retaining of head of femur.</a:t>
            </a:r>
          </a:p>
          <a:p>
            <a:pPr>
              <a:lnSpc>
                <a:spcPct val="80000"/>
              </a:lnSpc>
            </a:pPr>
            <a:endParaRPr lang="en-US" sz="2800" b="1" dirty="0" smtClean="0">
              <a:solidFill>
                <a:srgbClr val="0070C0"/>
              </a:solidFill>
            </a:endParaRPr>
          </a:p>
          <a:p>
            <a:endParaRPr lang="en-US" dirty="0"/>
          </a:p>
        </p:txBody>
      </p:sp>
      <p:pic>
        <p:nvPicPr>
          <p:cNvPr id="1026" name="Picture 2" descr="C:\Documents and Settings\user1\Desktop\Hip joint\Copy of F66122-006-f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143000"/>
            <a:ext cx="2514600" cy="228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" name="Picture 2" descr="C:\Users\Zeenat\Pictures\slide0079_image1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581400"/>
            <a:ext cx="2971800" cy="2600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858000" y="3962401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Acetabular</a:t>
            </a:r>
            <a:r>
              <a:rPr lang="en-US" sz="1400" dirty="0" smtClean="0"/>
              <a:t> labrum</a:t>
            </a:r>
            <a:endParaRPr lang="en-US" sz="1400" dirty="0"/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6629400" y="4267200"/>
            <a:ext cx="381000" cy="3810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14600" y="152400"/>
            <a:ext cx="4282146" cy="101566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HIP JOINT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447800" y="2514600"/>
            <a:ext cx="647700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80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cs typeface="Times New Roman" pitchFamily="18" charset="0"/>
              </a:rPr>
              <a:t>BEST LUCK</a:t>
            </a:r>
            <a:endParaRPr lang="en-US" sz="8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37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Zeenat\Pictures\Picture1.jpg"/>
          <p:cNvPicPr>
            <a:picLocks noChangeAspect="1" noChangeArrowheads="1"/>
          </p:cNvPicPr>
          <p:nvPr/>
        </p:nvPicPr>
        <p:blipFill>
          <a:blip r:embed="rId2" cstate="print"/>
          <a:srcRect t="9133" r="48664"/>
          <a:stretch>
            <a:fillRect/>
          </a:stretch>
        </p:blipFill>
        <p:spPr bwMode="auto">
          <a:xfrm>
            <a:off x="228600" y="1524000"/>
            <a:ext cx="2927350" cy="37274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68580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5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Ligaments: (</a:t>
            </a:r>
            <a:r>
              <a:rPr lang="en-US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3)</a:t>
            </a:r>
            <a:r>
              <a:rPr lang="en-US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Extracapsular</a:t>
            </a:r>
            <a:endParaRPr lang="en-US" sz="4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user1\Desktop\Hip joint\Copy of F66122-006-f03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55034"/>
          <a:stretch>
            <a:fillRect/>
          </a:stretch>
        </p:blipFill>
        <p:spPr bwMode="auto">
          <a:xfrm>
            <a:off x="6096000" y="1066800"/>
            <a:ext cx="2552700" cy="40767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 rot="17281015">
            <a:off x="2113768" y="4295144"/>
            <a:ext cx="15420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/>
              <a:t>Intertrochanteric</a:t>
            </a:r>
            <a:r>
              <a:rPr lang="en-US" sz="1200" b="1" dirty="0" smtClean="0"/>
              <a:t> line</a:t>
            </a:r>
            <a:endParaRPr lang="en-US" sz="1200" b="1" dirty="0"/>
          </a:p>
        </p:txBody>
      </p:sp>
      <p:cxnSp>
        <p:nvCxnSpPr>
          <p:cNvPr id="8" name="Straight Connector 7"/>
          <p:cNvCxnSpPr/>
          <p:nvPr/>
        </p:nvCxnSpPr>
        <p:spPr>
          <a:xfrm rot="10800000">
            <a:off x="2286000" y="4114800"/>
            <a:ext cx="457202" cy="3048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 flipH="1">
            <a:off x="1637506" y="3772694"/>
            <a:ext cx="838994" cy="151606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6096000" y="4495800"/>
            <a:ext cx="17526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52400" y="4572000"/>
            <a:ext cx="17526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 rot="16200000" flipH="1">
            <a:off x="1943100" y="3467100"/>
            <a:ext cx="457200" cy="38100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H="1">
            <a:off x="1828800" y="3276600"/>
            <a:ext cx="228600" cy="7620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ontent Placeholder 2"/>
          <p:cNvSpPr txBox="1">
            <a:spLocks/>
          </p:cNvSpPr>
          <p:nvPr/>
        </p:nvSpPr>
        <p:spPr>
          <a:xfrm>
            <a:off x="2514600" y="1371600"/>
            <a:ext cx="3200400" cy="19050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2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Iliofemoral</a:t>
            </a:r>
            <a:r>
              <a:rPr kumimoji="0" lang="en-US" sz="22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 ligament: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Y-shaped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Located anterior to joint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limits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extension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" name="Content Placeholder 4"/>
          <p:cNvSpPr txBox="1">
            <a:spLocks/>
          </p:cNvSpPr>
          <p:nvPr/>
        </p:nvSpPr>
        <p:spPr>
          <a:xfrm>
            <a:off x="228600" y="5181600"/>
            <a:ext cx="4191000" cy="12954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Pubofemoral</a:t>
            </a: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ligament: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Located </a:t>
            </a:r>
            <a:r>
              <a:rPr lang="en-US" sz="2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antero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-inferior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to joint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limits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abduction &amp; lateral rotation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2" name="Content Placeholder 4"/>
          <p:cNvSpPr txBox="1">
            <a:spLocks/>
          </p:cNvSpPr>
          <p:nvPr/>
        </p:nvSpPr>
        <p:spPr>
          <a:xfrm>
            <a:off x="5486400" y="5257800"/>
            <a:ext cx="3352800" cy="11430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4809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Ischiofemoral</a:t>
            </a: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4809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ligament: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Located posterior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to joint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limits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medial rotation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rot="5400000">
            <a:off x="2209800" y="3200400"/>
            <a:ext cx="3048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3" idx="7"/>
          </p:cNvCxnSpPr>
          <p:nvPr/>
        </p:nvCxnSpPr>
        <p:spPr>
          <a:xfrm rot="16200000" flipV="1">
            <a:off x="7126451" y="4074950"/>
            <a:ext cx="882837" cy="48137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18" idx="7"/>
          </p:cNvCxnSpPr>
          <p:nvPr/>
        </p:nvCxnSpPr>
        <p:spPr>
          <a:xfrm rot="16200000" flipV="1">
            <a:off x="1259845" y="4228144"/>
            <a:ext cx="729643" cy="4734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68580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(3) </a:t>
            </a:r>
            <a:r>
              <a:rPr lang="en-US" sz="40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Intracapsular</a:t>
            </a:r>
            <a:endParaRPr lang="en-US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C:\Documents and Settings\user1\Desktop\Hip joint\Copy of F66122-006-f0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143000"/>
            <a:ext cx="5862229" cy="3632136"/>
          </a:xfrm>
          <a:prstGeom prst="rect">
            <a:avLst/>
          </a:prstGeom>
          <a:noFill/>
        </p:spPr>
      </p:pic>
      <p:sp>
        <p:nvSpPr>
          <p:cNvPr id="9" name="Oval 8"/>
          <p:cNvSpPr/>
          <p:nvPr/>
        </p:nvSpPr>
        <p:spPr>
          <a:xfrm>
            <a:off x="4495800" y="4038600"/>
            <a:ext cx="1600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676400" y="4114800"/>
            <a:ext cx="12954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609600" y="4648200"/>
            <a:ext cx="4038600" cy="137159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Transverse </a:t>
            </a:r>
            <a:r>
              <a:rPr kumimoji="0" lang="en-US" sz="2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acetabular</a:t>
            </a: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ligament: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converts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acetabular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notch into foramen through which pass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acetabular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vessels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4876800" y="4876799"/>
            <a:ext cx="3810000" cy="68579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Ligament of femoral head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carries vessels to head of femur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5400000" flipH="1" flipV="1">
            <a:off x="2286001" y="3581401"/>
            <a:ext cx="685799" cy="38100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 flipH="1" flipV="1">
            <a:off x="5410206" y="3657606"/>
            <a:ext cx="1066789" cy="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932040" y="5877272"/>
            <a:ext cx="324036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b="1" dirty="0" err="1" smtClean="0">
                <a:solidFill>
                  <a:srgbClr val="4809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Acetabular</a:t>
            </a:r>
            <a:r>
              <a:rPr lang="en-US" b="1" dirty="0" smtClean="0">
                <a:solidFill>
                  <a:srgbClr val="4809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labrum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2843808" y="1700808"/>
            <a:ext cx="216024" cy="72008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1596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Movements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334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Font typeface="Wingdings" pitchFamily="2" charset="2"/>
              <a:buChar char="§"/>
            </a:pP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Flexion: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Iliopsoas</a:t>
            </a:r>
            <a:r>
              <a:rPr lang="en-US" b="1" dirty="0" smtClean="0">
                <a:solidFill>
                  <a:srgbClr val="0070C0"/>
                </a:solidFill>
              </a:rPr>
              <a:t> (mainly), </a:t>
            </a:r>
            <a:r>
              <a:rPr lang="en-US" b="1" dirty="0" err="1" smtClean="0">
                <a:solidFill>
                  <a:srgbClr val="0070C0"/>
                </a:solidFill>
              </a:rPr>
              <a:t>sartorius</a:t>
            </a:r>
            <a:r>
              <a:rPr lang="en-US" b="1" dirty="0" smtClean="0">
                <a:solidFill>
                  <a:srgbClr val="0070C0"/>
                </a:solidFill>
              </a:rPr>
              <a:t>, </a:t>
            </a:r>
            <a:r>
              <a:rPr lang="en-US" b="1" dirty="0" err="1" smtClean="0">
                <a:solidFill>
                  <a:srgbClr val="0070C0"/>
                </a:solidFill>
              </a:rPr>
              <a:t>pectineus</a:t>
            </a:r>
            <a:r>
              <a:rPr lang="en-US" b="1" dirty="0" smtClean="0">
                <a:solidFill>
                  <a:srgbClr val="0070C0"/>
                </a:solidFill>
              </a:rPr>
              <a:t>, rectus </a:t>
            </a:r>
            <a:r>
              <a:rPr lang="en-US" b="1" dirty="0" err="1" smtClean="0">
                <a:solidFill>
                  <a:srgbClr val="0070C0"/>
                </a:solidFill>
              </a:rPr>
              <a:t>femoris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Extension:</a:t>
            </a:r>
            <a:r>
              <a:rPr lang="en-US" b="1" dirty="0" smtClean="0">
                <a:solidFill>
                  <a:srgbClr val="0070C0"/>
                </a:solidFill>
              </a:rPr>
              <a:t> Hamstrings (mainly), gluteus </a:t>
            </a:r>
            <a:r>
              <a:rPr lang="en-US" b="1" dirty="0" err="1" smtClean="0">
                <a:solidFill>
                  <a:srgbClr val="0070C0"/>
                </a:solidFill>
              </a:rPr>
              <a:t>maximus</a:t>
            </a:r>
            <a:r>
              <a:rPr lang="en-US" b="1" dirty="0" smtClean="0">
                <a:solidFill>
                  <a:srgbClr val="0070C0"/>
                </a:solidFill>
              </a:rPr>
              <a:t> (powerful extensor).</a:t>
            </a:r>
          </a:p>
          <a:p>
            <a:pPr>
              <a:buFont typeface="Wingdings" pitchFamily="2" charset="2"/>
              <a:buChar char="§"/>
            </a:pP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Abduction: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Gluteus </a:t>
            </a:r>
            <a:r>
              <a:rPr lang="en-US" b="1" dirty="0" err="1" smtClean="0">
                <a:solidFill>
                  <a:srgbClr val="0070C0"/>
                </a:solidFill>
              </a:rPr>
              <a:t>medius</a:t>
            </a:r>
            <a:r>
              <a:rPr lang="en-US" b="1" dirty="0" smtClean="0">
                <a:solidFill>
                  <a:srgbClr val="0070C0"/>
                </a:solidFill>
              </a:rPr>
              <a:t> &amp; </a:t>
            </a:r>
            <a:r>
              <a:rPr lang="en-US" b="1" dirty="0" err="1" smtClean="0">
                <a:solidFill>
                  <a:srgbClr val="0070C0"/>
                </a:solidFill>
              </a:rPr>
              <a:t>minimus</a:t>
            </a:r>
            <a:r>
              <a:rPr lang="en-US" b="1" dirty="0" smtClean="0">
                <a:solidFill>
                  <a:srgbClr val="0070C0"/>
                </a:solidFill>
              </a:rPr>
              <a:t>, </a:t>
            </a:r>
            <a:r>
              <a:rPr lang="en-US" b="1" dirty="0" err="1" smtClean="0">
                <a:solidFill>
                  <a:srgbClr val="0070C0"/>
                </a:solidFill>
              </a:rPr>
              <a:t>sartorius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Adduction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b="1" dirty="0" smtClean="0">
                <a:solidFill>
                  <a:srgbClr val="0070C0"/>
                </a:solidFill>
              </a:rPr>
              <a:t> Adductors, </a:t>
            </a:r>
            <a:r>
              <a:rPr lang="en-US" b="1" dirty="0" err="1" smtClean="0">
                <a:solidFill>
                  <a:srgbClr val="0070C0"/>
                </a:solidFill>
              </a:rPr>
              <a:t>gracilis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b="1" u="sng" dirty="0" smtClean="0">
                <a:solidFill>
                  <a:srgbClr val="4809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Medial rotation: </a:t>
            </a:r>
            <a:r>
              <a:rPr lang="en-US" b="1" dirty="0" smtClean="0">
                <a:solidFill>
                  <a:srgbClr val="0070C0"/>
                </a:solidFill>
              </a:rPr>
              <a:t>Gluteus </a:t>
            </a:r>
            <a:r>
              <a:rPr lang="en-US" b="1" dirty="0" err="1" smtClean="0">
                <a:solidFill>
                  <a:srgbClr val="0070C0"/>
                </a:solidFill>
              </a:rPr>
              <a:t>medius</a:t>
            </a:r>
            <a:r>
              <a:rPr lang="en-US" b="1" dirty="0" smtClean="0">
                <a:solidFill>
                  <a:srgbClr val="0070C0"/>
                </a:solidFill>
              </a:rPr>
              <a:t> &amp; </a:t>
            </a:r>
            <a:r>
              <a:rPr lang="en-US" b="1" dirty="0" err="1" smtClean="0">
                <a:solidFill>
                  <a:srgbClr val="0070C0"/>
                </a:solidFill>
              </a:rPr>
              <a:t>minimus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b="1" u="sng" dirty="0" smtClean="0">
                <a:solidFill>
                  <a:srgbClr val="4809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 rotation: </a:t>
            </a:r>
            <a:r>
              <a:rPr lang="en-US" b="1" dirty="0" smtClean="0">
                <a:solidFill>
                  <a:srgbClr val="0070C0"/>
                </a:solidFill>
              </a:rPr>
              <a:t>Gluteus </a:t>
            </a:r>
            <a:r>
              <a:rPr lang="en-US" b="1" dirty="0" err="1" smtClean="0">
                <a:solidFill>
                  <a:srgbClr val="0070C0"/>
                </a:solidFill>
              </a:rPr>
              <a:t>maximus</a:t>
            </a:r>
            <a:r>
              <a:rPr lang="en-US" b="1" dirty="0" smtClean="0">
                <a:solidFill>
                  <a:srgbClr val="0070C0"/>
                </a:solidFill>
              </a:rPr>
              <a:t>, </a:t>
            </a:r>
            <a:r>
              <a:rPr lang="en-US" b="1" dirty="0" err="1" smtClean="0">
                <a:solidFill>
                  <a:srgbClr val="0070C0"/>
                </a:solidFill>
              </a:rPr>
              <a:t>quadratus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femoris</a:t>
            </a:r>
            <a:r>
              <a:rPr lang="en-US" b="1" dirty="0" smtClean="0">
                <a:solidFill>
                  <a:srgbClr val="0070C0"/>
                </a:solidFill>
              </a:rPr>
              <a:t>, </a:t>
            </a:r>
            <a:r>
              <a:rPr lang="en-US" b="1" dirty="0" err="1" smtClean="0">
                <a:solidFill>
                  <a:srgbClr val="0070C0"/>
                </a:solidFill>
              </a:rPr>
              <a:t>piriformis</a:t>
            </a:r>
            <a:r>
              <a:rPr lang="en-US" b="1" dirty="0" smtClean="0">
                <a:solidFill>
                  <a:srgbClr val="0070C0"/>
                </a:solidFill>
              </a:rPr>
              <a:t>, </a:t>
            </a:r>
            <a:r>
              <a:rPr lang="en-US" b="1" dirty="0" err="1" smtClean="0">
                <a:solidFill>
                  <a:srgbClr val="0070C0"/>
                </a:solidFill>
              </a:rPr>
              <a:t>obturator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externus</a:t>
            </a:r>
            <a:r>
              <a:rPr lang="en-US" b="1" dirty="0" smtClean="0">
                <a:solidFill>
                  <a:srgbClr val="0070C0"/>
                </a:solidFill>
              </a:rPr>
              <a:t> &amp; </a:t>
            </a:r>
            <a:r>
              <a:rPr lang="en-US" b="1" dirty="0" err="1" smtClean="0">
                <a:solidFill>
                  <a:srgbClr val="0070C0"/>
                </a:solidFill>
              </a:rPr>
              <a:t>internus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398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BLOOD SUPPLY</a:t>
            </a:r>
          </a:p>
        </p:txBody>
      </p:sp>
      <p:pic>
        <p:nvPicPr>
          <p:cNvPr id="34819" name="Picture 7" descr="5FE7F49B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" b="58369"/>
          <a:stretch>
            <a:fillRect/>
          </a:stretch>
        </p:blipFill>
        <p:spPr>
          <a:xfrm>
            <a:off x="152400" y="1676400"/>
            <a:ext cx="4572000" cy="4505325"/>
          </a:xfrm>
          <a:noFill/>
          <a:ln>
            <a:solidFill>
              <a:schemeClr val="tx1"/>
            </a:solidFill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2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876800" y="1524000"/>
            <a:ext cx="4267200" cy="460692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main arterial supply is from branches of the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circumflex femoral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arteries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especially the </a:t>
            </a: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medial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en-US" sz="2400" dirty="0" smtClean="0">
                <a:cs typeface="Tahoma" pitchFamily="34" charset="0"/>
              </a:rPr>
              <a:t>The </a:t>
            </a:r>
            <a:r>
              <a:rPr lang="en-US" sz="2400" dirty="0">
                <a:cs typeface="Tahoma" pitchFamily="34" charset="0"/>
              </a:rPr>
              <a:t>blood </a:t>
            </a:r>
            <a:r>
              <a:rPr lang="en-US" sz="2400" dirty="0" smtClean="0">
                <a:cs typeface="Tahoma" pitchFamily="34" charset="0"/>
              </a:rPr>
              <a:t>passes </a:t>
            </a:r>
            <a:r>
              <a:rPr lang="en-US" sz="2400" dirty="0">
                <a:cs typeface="Tahoma" pitchFamily="34" charset="0"/>
              </a:rPr>
              <a:t>to the joint through :</a:t>
            </a:r>
          </a:p>
          <a:p>
            <a:r>
              <a:rPr lang="en-US" sz="2400" dirty="0">
                <a:cs typeface="Tahoma" pitchFamily="34" charset="0"/>
              </a:rPr>
              <a:t>(1) </a:t>
            </a:r>
            <a:r>
              <a:rPr lang="en-US" sz="2400" dirty="0" err="1">
                <a:cs typeface="Tahoma" pitchFamily="34" charset="0"/>
              </a:rPr>
              <a:t>Retinacular</a:t>
            </a:r>
            <a:r>
              <a:rPr lang="en-US" sz="2400" dirty="0">
                <a:cs typeface="Tahoma" pitchFamily="34" charset="0"/>
              </a:rPr>
              <a:t> </a:t>
            </a:r>
            <a:r>
              <a:rPr lang="en-US" sz="2400" dirty="0" smtClean="0">
                <a:cs typeface="Tahoma" pitchFamily="34" charset="0"/>
              </a:rPr>
              <a:t>fibers of the neck.</a:t>
            </a:r>
            <a:endParaRPr lang="en-US" sz="2400" dirty="0">
              <a:cs typeface="Tahoma" pitchFamily="34" charset="0"/>
            </a:endParaRPr>
          </a:p>
          <a:p>
            <a:r>
              <a:rPr lang="en-US" sz="2400" dirty="0">
                <a:cs typeface="Tahoma" pitchFamily="34" charset="0"/>
              </a:rPr>
              <a:t>(2) Ligament of the head of the femur.</a:t>
            </a:r>
          </a:p>
          <a:p>
            <a:pPr>
              <a:lnSpc>
                <a:spcPct val="90000"/>
              </a:lnSpc>
            </a:pPr>
            <a:endParaRPr lang="en-US" sz="2800" dirty="0" smtClean="0">
              <a:cs typeface="Tahoma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2895600" y="4191000"/>
            <a:ext cx="838200" cy="228600"/>
          </a:xfrm>
          <a:prstGeom prst="straightConnector1">
            <a:avLst/>
          </a:prstGeom>
          <a:ln w="28575">
            <a:solidFill>
              <a:srgbClr val="4809E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392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9" descr="5FE7F49B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09"/>
          <a:stretch>
            <a:fillRect/>
          </a:stretch>
        </p:blipFill>
        <p:spPr>
          <a:xfrm>
            <a:off x="533400" y="1676400"/>
            <a:ext cx="3429000" cy="27193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86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1341438"/>
            <a:ext cx="4419600" cy="478948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800" dirty="0" smtClean="0">
                <a:cs typeface="Tahoma" pitchFamily="34" charset="0"/>
              </a:rPr>
              <a:t>Damage of the </a:t>
            </a:r>
            <a:r>
              <a:rPr lang="en-US" sz="2800" dirty="0" err="1" smtClean="0">
                <a:cs typeface="Tahoma" pitchFamily="34" charset="0"/>
              </a:rPr>
              <a:t>retinacular</a:t>
            </a:r>
            <a:r>
              <a:rPr lang="en-US" sz="2800" dirty="0" smtClean="0">
                <a:cs typeface="Tahoma" pitchFamily="34" charset="0"/>
              </a:rPr>
              <a:t> fibers as in </a:t>
            </a:r>
            <a:r>
              <a:rPr lang="en-US" sz="2800" b="1" dirty="0" smtClean="0">
                <a:cs typeface="Tahoma" pitchFamily="34" charset="0"/>
              </a:rPr>
              <a:t>fracture neck</a:t>
            </a:r>
            <a:r>
              <a:rPr lang="en-US" sz="2800" dirty="0" smtClean="0">
                <a:cs typeface="Tahoma" pitchFamily="34" charset="0"/>
              </a:rPr>
              <a:t> of the femur can results in </a:t>
            </a:r>
          </a:p>
          <a:p>
            <a:r>
              <a:rPr lang="en-US" sz="2800" b="1" dirty="0" smtClean="0">
                <a:solidFill>
                  <a:srgbClr val="C00000"/>
                </a:solidFill>
                <a:cs typeface="Tahoma" pitchFamily="34" charset="0"/>
              </a:rPr>
              <a:t>A vascular necrosis</a:t>
            </a:r>
            <a:r>
              <a:rPr lang="en-US" sz="2800" dirty="0" smtClean="0">
                <a:solidFill>
                  <a:srgbClr val="C00000"/>
                </a:solidFill>
                <a:cs typeface="Tahoma" pitchFamily="34" charset="0"/>
              </a:rPr>
              <a:t> </a:t>
            </a:r>
            <a:r>
              <a:rPr lang="en-US" sz="2800" dirty="0" smtClean="0">
                <a:cs typeface="Tahoma" pitchFamily="34" charset="0"/>
              </a:rPr>
              <a:t>of the head of the femur.</a:t>
            </a:r>
          </a:p>
          <a:p>
            <a:r>
              <a:rPr lang="en-US" sz="2800" dirty="0" smtClean="0">
                <a:cs typeface="Tahoma" pitchFamily="34" charset="0"/>
              </a:rPr>
              <a:t>Fracture neck of the  femur is common after age of (60) years especially in women because of </a:t>
            </a:r>
            <a:r>
              <a:rPr lang="en-US" sz="2800" b="1" dirty="0" smtClean="0">
                <a:solidFill>
                  <a:srgbClr val="0066FF"/>
                </a:solidFill>
                <a:cs typeface="Tahoma" pitchFamily="34" charset="0"/>
              </a:rPr>
              <a:t>Osteoporosis</a:t>
            </a:r>
            <a:r>
              <a:rPr lang="en-US" sz="2800" dirty="0" smtClean="0">
                <a:cs typeface="Tahoma" pitchFamily="34" charset="0"/>
              </a:rPr>
              <a:t>.</a:t>
            </a:r>
          </a:p>
          <a:p>
            <a:endParaRPr lang="en-US" sz="2800" dirty="0" smtClean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23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STABILITY</a:t>
            </a:r>
            <a:r>
              <a:rPr lang="en-US" b="1" dirty="0" smtClean="0">
                <a:solidFill>
                  <a:srgbClr val="FF0000"/>
                </a:solidFill>
                <a:cs typeface="Tahoma" pitchFamily="34" charset="0"/>
              </a:rPr>
              <a:t> OF THE JOINT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733800" y="1524000"/>
            <a:ext cx="5181600" cy="422592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hip joint is one of the </a:t>
            </a:r>
            <a:r>
              <a:rPr lang="en-US" sz="20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most stable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joints of the body because of :</a:t>
            </a:r>
          </a:p>
          <a:p>
            <a:pPr>
              <a:lnSpc>
                <a:spcPct val="9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(1)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US" sz="20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ead of the femur</a:t>
            </a:r>
            <a:r>
              <a:rPr lang="en-US" sz="20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fits very accurately in the acetabulum due to the following</a:t>
            </a:r>
          </a:p>
          <a:p>
            <a:pPr>
              <a:lnSpc>
                <a:spcPct val="9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The acetabulum is very deep and its depth is increased by the labrum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acetabulare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b="1" dirty="0">
                <a:cs typeface="Tahoma" pitchFamily="34" charset="0"/>
              </a:rPr>
              <a:t>B.</a:t>
            </a:r>
            <a:r>
              <a:rPr lang="en-US" sz="2000" dirty="0">
                <a:cs typeface="Tahoma" pitchFamily="34" charset="0"/>
              </a:rPr>
              <a:t> The labrum </a:t>
            </a:r>
            <a:r>
              <a:rPr lang="en-US" sz="2000" dirty="0" err="1">
                <a:cs typeface="Tahoma" pitchFamily="34" charset="0"/>
              </a:rPr>
              <a:t>acetabulare</a:t>
            </a:r>
            <a:r>
              <a:rPr lang="en-US" sz="2000" dirty="0">
                <a:cs typeface="Tahoma" pitchFamily="34" charset="0"/>
              </a:rPr>
              <a:t> forms a firm grip on the head of the femur.</a:t>
            </a:r>
          </a:p>
          <a:p>
            <a:r>
              <a:rPr lang="en-US" sz="2000" b="1" dirty="0">
                <a:cs typeface="Tahoma" pitchFamily="34" charset="0"/>
              </a:rPr>
              <a:t>C.</a:t>
            </a:r>
            <a:r>
              <a:rPr lang="en-US" sz="2000" dirty="0">
                <a:cs typeface="Tahoma" pitchFamily="34" charset="0"/>
              </a:rPr>
              <a:t> The atmospheric pressure resists separation between the head of the femur and the acetabulum.</a:t>
            </a:r>
          </a:p>
          <a:p>
            <a:r>
              <a:rPr lang="en-US" sz="2000" b="1" dirty="0">
                <a:cs typeface="Tahoma" pitchFamily="34" charset="0"/>
              </a:rPr>
              <a:t>(2)</a:t>
            </a:r>
            <a:r>
              <a:rPr lang="en-US" sz="2000" dirty="0">
                <a:cs typeface="Tahoma" pitchFamily="34" charset="0"/>
              </a:rPr>
              <a:t> The three strong </a:t>
            </a:r>
            <a:r>
              <a:rPr lang="en-US" sz="2000" b="1" dirty="0">
                <a:solidFill>
                  <a:srgbClr val="0066FF"/>
                </a:solidFill>
                <a:cs typeface="Tahoma" pitchFamily="34" charset="0"/>
              </a:rPr>
              <a:t>E</a:t>
            </a:r>
            <a:r>
              <a:rPr lang="en-US" sz="2000" b="1" dirty="0" smtClean="0">
                <a:solidFill>
                  <a:srgbClr val="0066FF"/>
                </a:solidFill>
                <a:cs typeface="Tahoma" pitchFamily="34" charset="0"/>
              </a:rPr>
              <a:t>xtrinsic </a:t>
            </a:r>
            <a:r>
              <a:rPr lang="en-US" sz="2000" b="1" dirty="0">
                <a:solidFill>
                  <a:srgbClr val="0066FF"/>
                </a:solidFill>
                <a:cs typeface="Tahoma" pitchFamily="34" charset="0"/>
              </a:rPr>
              <a:t>ligaments</a:t>
            </a:r>
            <a:r>
              <a:rPr lang="en-US" sz="2000" dirty="0">
                <a:solidFill>
                  <a:srgbClr val="0066FF"/>
                </a:solidFill>
                <a:cs typeface="Tahoma" pitchFamily="34" charset="0"/>
              </a:rPr>
              <a:t>.</a:t>
            </a:r>
          </a:p>
          <a:p>
            <a:r>
              <a:rPr lang="en-US" sz="2000" b="1" dirty="0">
                <a:cs typeface="Tahoma" pitchFamily="34" charset="0"/>
              </a:rPr>
              <a:t>(3)</a:t>
            </a:r>
            <a:r>
              <a:rPr lang="en-US" sz="2000" dirty="0">
                <a:cs typeface="Tahoma" pitchFamily="34" charset="0"/>
              </a:rPr>
              <a:t> The surrounding strong </a:t>
            </a:r>
            <a:r>
              <a:rPr lang="en-US" sz="2000" b="1" dirty="0" smtClean="0">
                <a:solidFill>
                  <a:srgbClr val="0066FF"/>
                </a:solidFill>
                <a:cs typeface="Tahoma" pitchFamily="34" charset="0"/>
              </a:rPr>
              <a:t>Muscles</a:t>
            </a:r>
            <a:r>
              <a:rPr lang="en-US" sz="2000" dirty="0">
                <a:solidFill>
                  <a:srgbClr val="0066FF"/>
                </a:solidFill>
                <a:cs typeface="Tahoma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Documents and Settings\user1\Desktop\Hip joint\Copy of F66122-006-f02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3124200" cy="457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27111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2388</TotalTime>
  <Words>1508</Words>
  <Application>Microsoft Office PowerPoint</Application>
  <PresentationFormat>On-screen Show (4:3)</PresentationFormat>
  <Paragraphs>191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Hip, Knee &amp; Ankle Joints</vt:lpstr>
      <vt:lpstr>OBJECTIVES</vt:lpstr>
      <vt:lpstr>PowerPoint Presentation</vt:lpstr>
      <vt:lpstr>Ligaments: (3) Extracapsular</vt:lpstr>
      <vt:lpstr>(3) Intracapsular</vt:lpstr>
      <vt:lpstr>Movements</vt:lpstr>
      <vt:lpstr>BLOOD SUPPLY</vt:lpstr>
      <vt:lpstr>PowerPoint Presentation</vt:lpstr>
      <vt:lpstr>STABILITY OF THE JOINT</vt:lpstr>
      <vt:lpstr>DISLOCATION OF HIP JOINT</vt:lpstr>
      <vt:lpstr>PowerPoint Presentation</vt:lpstr>
      <vt:lpstr>KNEE JOINT </vt:lpstr>
      <vt:lpstr>Type &amp; Articular Surfaces</vt:lpstr>
      <vt:lpstr>FUNCTIONS</vt:lpstr>
      <vt:lpstr>PowerPoint Presentation</vt:lpstr>
      <vt:lpstr>PowerPoint Presentation</vt:lpstr>
      <vt:lpstr>PowerPoint Presentation</vt:lpstr>
      <vt:lpstr>PowerPoint Presentation</vt:lpstr>
      <vt:lpstr>Functions of Cruciate Ligaments</vt:lpstr>
      <vt:lpstr>PowerPoint Presentation</vt:lpstr>
      <vt:lpstr>MOVEMENTS</vt:lpstr>
      <vt:lpstr>INACTIVE (DEPENDANT) ROTATION</vt:lpstr>
      <vt:lpstr>PowerPoint Presentation</vt:lpstr>
      <vt:lpstr>STABILITY OF THE JOINT</vt:lpstr>
      <vt:lpstr>Skeleton of Foot</vt:lpstr>
      <vt:lpstr>ANKLE JOINT</vt:lpstr>
      <vt:lpstr>Ligaments</vt:lpstr>
      <vt:lpstr>Movements</vt:lpstr>
      <vt:lpstr>Nerve Supply of all JOINTS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MUSCLES INVOLVED IN RESPIRATION</dc:title>
  <dc:creator>Dr. Zeenat Zaidi</dc:creator>
  <cp:lastModifiedBy>Gamilah H. Al-Madani</cp:lastModifiedBy>
  <cp:revision>340</cp:revision>
  <dcterms:created xsi:type="dcterms:W3CDTF">2010-01-27T08:25:16Z</dcterms:created>
  <dcterms:modified xsi:type="dcterms:W3CDTF">2014-12-09T07:44:17Z</dcterms:modified>
</cp:coreProperties>
</file>