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3" r:id="rId1"/>
  </p:sldMasterIdLst>
  <p:notesMasterIdLst>
    <p:notesMasterId r:id="rId31"/>
  </p:notesMasterIdLst>
  <p:sldIdLst>
    <p:sldId id="369" r:id="rId2"/>
    <p:sldId id="290" r:id="rId3"/>
    <p:sldId id="296" r:id="rId4"/>
    <p:sldId id="442" r:id="rId5"/>
    <p:sldId id="297" r:id="rId6"/>
    <p:sldId id="328" r:id="rId7"/>
    <p:sldId id="438" r:id="rId8"/>
    <p:sldId id="329" r:id="rId9"/>
    <p:sldId id="392" r:id="rId10"/>
    <p:sldId id="417" r:id="rId11"/>
    <p:sldId id="330" r:id="rId12"/>
    <p:sldId id="380" r:id="rId13"/>
    <p:sldId id="401" r:id="rId14"/>
    <p:sldId id="440" r:id="rId15"/>
    <p:sldId id="443" r:id="rId16"/>
    <p:sldId id="444" r:id="rId17"/>
    <p:sldId id="402" r:id="rId18"/>
    <p:sldId id="445" r:id="rId19"/>
    <p:sldId id="422" r:id="rId20"/>
    <p:sldId id="441" r:id="rId21"/>
    <p:sldId id="404" r:id="rId22"/>
    <p:sldId id="400" r:id="rId23"/>
    <p:sldId id="384" r:id="rId24"/>
    <p:sldId id="409" r:id="rId25"/>
    <p:sldId id="421" r:id="rId26"/>
    <p:sldId id="412" r:id="rId27"/>
    <p:sldId id="420" r:id="rId28"/>
    <p:sldId id="419" r:id="rId29"/>
    <p:sldId id="356" r:id="rId3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3BD"/>
    <a:srgbClr val="0066FF"/>
    <a:srgbClr val="3399FF"/>
    <a:srgbClr val="990000"/>
    <a:srgbClr val="005C2A"/>
    <a:srgbClr val="FFFF66"/>
    <a:srgbClr val="007A37"/>
    <a:srgbClr val="3C5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2988" autoAdjust="0"/>
  </p:normalViewPr>
  <p:slideViewPr>
    <p:cSldViewPr>
      <p:cViewPr varScale="1">
        <p:scale>
          <a:sx n="92" d="100"/>
          <a:sy n="92" d="100"/>
        </p:scale>
        <p:origin x="-142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1142CB-05DB-484A-A315-154AC0A2E678}" type="datetimeFigureOut">
              <a:rPr lang="en-US" smtClean="0"/>
              <a:pPr/>
              <a:t>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669490-2D83-4102-ADF4-9071A768D84B}" type="slidenum">
              <a:rPr lang="en-US" smtClean="0"/>
              <a:pPr/>
              <a:t>‹#›</a:t>
            </a:fld>
            <a:endParaRPr lang="en-US"/>
          </a:p>
        </p:txBody>
      </p:sp>
    </p:spTree>
    <p:extLst>
      <p:ext uri="{BB962C8B-B14F-4D97-AF65-F5344CB8AC3E}">
        <p14:creationId xmlns:p14="http://schemas.microsoft.com/office/powerpoint/2010/main" val="1105895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E8F324-BCE4-43E0-AA50-8D2F65136A8C}"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3736295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pPr/>
              <a:t>19/02/37</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19/02/37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19/02/37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19/02/37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19/02/37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pPr/>
              <a:t>19/02/37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pPr/>
              <a:t>19/02/37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pPr/>
              <a:t>19/02/37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19/02/37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pPr/>
              <a:t>19/02/37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19/02/37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19/02/37</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File:Skeletpelvis-pubis.jp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4294967295"/>
          </p:nvPr>
        </p:nvSpPr>
        <p:spPr>
          <a:xfrm>
            <a:off x="827584" y="908720"/>
            <a:ext cx="7416824" cy="1008112"/>
          </a:xfrm>
        </p:spPr>
        <p:style>
          <a:lnRef idx="1">
            <a:schemeClr val="accent3"/>
          </a:lnRef>
          <a:fillRef idx="3">
            <a:schemeClr val="accent3"/>
          </a:fillRef>
          <a:effectRef idx="2">
            <a:schemeClr val="accent3"/>
          </a:effectRef>
          <a:fontRef idx="minor">
            <a:schemeClr val="lt1"/>
          </a:fontRef>
        </p:style>
        <p:txBody>
          <a:bodyPr rtlCol="0">
            <a:noAutofit/>
          </a:bodyPr>
          <a:lstStyle/>
          <a:p>
            <a:pPr algn="ctr" eaLnBrk="1" fontAlgn="auto" hangingPunct="1">
              <a:spcAft>
                <a:spcPts val="0"/>
              </a:spcAft>
              <a:buNone/>
              <a:defRPr/>
            </a:pPr>
            <a:r>
              <a:rPr lang="en-US" sz="6600" b="1" i="1" dirty="0" smtClean="0">
                <a:solidFill>
                  <a:srgbClr val="FF0000"/>
                </a:solidFill>
                <a:latin typeface="Brush Script MT" panose="03060802040406070304" pitchFamily="66" charset="0"/>
              </a:rPr>
              <a:t>PELVIS &amp; SACRUM</a:t>
            </a:r>
            <a:endParaRPr lang="en-US" sz="6600" b="1" i="1" dirty="0">
              <a:solidFill>
                <a:srgbClr val="FF0000"/>
              </a:solidFill>
              <a:latin typeface="Brush Script MT" panose="03060802040406070304" pitchFamily="66" charset="0"/>
            </a:endParaRPr>
          </a:p>
        </p:txBody>
      </p:sp>
      <p:sp>
        <p:nvSpPr>
          <p:cNvPr id="6" name="TextBox 5"/>
          <p:cNvSpPr txBox="1"/>
          <p:nvPr/>
        </p:nvSpPr>
        <p:spPr>
          <a:xfrm>
            <a:off x="4494684" y="3593756"/>
            <a:ext cx="4104456" cy="58477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rtl="0" fontAlgn="auto">
              <a:spcBef>
                <a:spcPts val="0"/>
              </a:spcBef>
              <a:spcAft>
                <a:spcPts val="0"/>
              </a:spcAft>
              <a:defRPr/>
            </a:pPr>
            <a:r>
              <a:rPr lang="en-US" sz="3200" b="1" i="1" dirty="0" smtClean="0">
                <a:solidFill>
                  <a:srgbClr val="FF0000"/>
                </a:solidFill>
                <a:effectLst>
                  <a:outerShdw blurRad="38100" dist="38100" dir="2700000" algn="tl">
                    <a:srgbClr val="000000">
                      <a:alpha val="43137"/>
                    </a:srgbClr>
                  </a:outerShdw>
                </a:effectLst>
                <a:latin typeface="Brush Script MT" panose="03060802040406070304" pitchFamily="66" charset="0"/>
              </a:rPr>
              <a:t>Dr. </a:t>
            </a:r>
            <a:r>
              <a:rPr lang="en-US" sz="3200" b="1" i="1" dirty="0" err="1" smtClean="0">
                <a:solidFill>
                  <a:srgbClr val="FF0000"/>
                </a:solidFill>
                <a:latin typeface="Brush Script MT" panose="03060802040406070304" pitchFamily="66" charset="0"/>
              </a:rPr>
              <a:t>Essam</a:t>
            </a:r>
            <a:r>
              <a:rPr lang="en-US" sz="3200" b="1" i="1" dirty="0" smtClean="0">
                <a:solidFill>
                  <a:srgbClr val="FF0000"/>
                </a:solidFill>
                <a:latin typeface="Brush Script MT" panose="03060802040406070304" pitchFamily="66" charset="0"/>
              </a:rPr>
              <a:t> </a:t>
            </a:r>
            <a:r>
              <a:rPr lang="en-US" sz="3200" b="1" i="1" dirty="0" err="1" smtClean="0">
                <a:solidFill>
                  <a:srgbClr val="FF0000"/>
                </a:solidFill>
                <a:latin typeface="Brush Script MT" panose="03060802040406070304" pitchFamily="66" charset="0"/>
              </a:rPr>
              <a:t>Eldin</a:t>
            </a:r>
            <a:r>
              <a:rPr lang="en-US" sz="3200" b="1" i="1" dirty="0" smtClean="0">
                <a:solidFill>
                  <a:srgbClr val="FF0000"/>
                </a:solidFill>
                <a:latin typeface="Brush Script MT" panose="03060802040406070304" pitchFamily="66" charset="0"/>
              </a:rPr>
              <a:t> </a:t>
            </a:r>
            <a:r>
              <a:rPr lang="en-US" sz="3200" b="1" i="1" dirty="0" err="1" smtClean="0">
                <a:solidFill>
                  <a:srgbClr val="FF0000"/>
                </a:solidFill>
                <a:latin typeface="Brush Script MT" panose="03060802040406070304" pitchFamily="66" charset="0"/>
              </a:rPr>
              <a:t>Salama</a:t>
            </a:r>
            <a:endParaRPr lang="en-US" sz="3200" b="1" i="1" dirty="0">
              <a:solidFill>
                <a:srgbClr val="FF0000"/>
              </a:solidFill>
              <a:latin typeface="Brush Script MT" panose="03060802040406070304" pitchFamily="66" charset="0"/>
            </a:endParaRPr>
          </a:p>
        </p:txBody>
      </p:sp>
      <p:sp>
        <p:nvSpPr>
          <p:cNvPr id="7" name="TextBox 6"/>
          <p:cNvSpPr txBox="1"/>
          <p:nvPr/>
        </p:nvSpPr>
        <p:spPr>
          <a:xfrm rot="10800000" flipV="1">
            <a:off x="406751" y="3593756"/>
            <a:ext cx="3736621" cy="58477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rtl="0" fontAlgn="auto">
              <a:spcBef>
                <a:spcPts val="0"/>
              </a:spcBef>
              <a:spcAft>
                <a:spcPts val="0"/>
              </a:spcAft>
              <a:defRPr/>
            </a:pPr>
            <a:r>
              <a:rPr lang="en-US" sz="3200" b="1" i="1" dirty="0" smtClean="0">
                <a:solidFill>
                  <a:srgbClr val="FF0000"/>
                </a:solidFill>
                <a:effectLst>
                  <a:outerShdw blurRad="38100" dist="38100" dir="2700000" algn="tl">
                    <a:srgbClr val="000000">
                      <a:alpha val="43137"/>
                    </a:srgbClr>
                  </a:outerShdw>
                </a:effectLst>
                <a:latin typeface="Brush Script MT" panose="03060802040406070304" pitchFamily="66" charset="0"/>
              </a:rPr>
              <a:t>Dr. </a:t>
            </a:r>
            <a:r>
              <a:rPr lang="en-US" sz="3200" b="1" i="1" dirty="0" err="1" smtClean="0">
                <a:solidFill>
                  <a:srgbClr val="FF0000"/>
                </a:solidFill>
                <a:effectLst>
                  <a:outerShdw blurRad="38100" dist="38100" dir="2700000" algn="tl">
                    <a:srgbClr val="000000">
                      <a:alpha val="43137"/>
                    </a:srgbClr>
                  </a:outerShdw>
                </a:effectLst>
                <a:latin typeface="Brush Script MT" panose="03060802040406070304" pitchFamily="66" charset="0"/>
              </a:rPr>
              <a:t>Jamila</a:t>
            </a:r>
            <a:r>
              <a:rPr lang="en-US" sz="3200" b="1" i="1" dirty="0" smtClean="0">
                <a:solidFill>
                  <a:srgbClr val="FF0000"/>
                </a:solidFill>
                <a:effectLst>
                  <a:outerShdw blurRad="38100" dist="38100" dir="2700000" algn="tl">
                    <a:srgbClr val="000000">
                      <a:alpha val="43137"/>
                    </a:srgbClr>
                  </a:outerShdw>
                </a:effectLst>
                <a:latin typeface="Brush Script MT" panose="03060802040406070304" pitchFamily="66" charset="0"/>
              </a:rPr>
              <a:t> El-</a:t>
            </a:r>
            <a:r>
              <a:rPr lang="en-US" sz="3200" b="1" i="1" dirty="0" err="1" smtClean="0">
                <a:solidFill>
                  <a:srgbClr val="FF0000"/>
                </a:solidFill>
                <a:effectLst>
                  <a:outerShdw blurRad="38100" dist="38100" dir="2700000" algn="tl">
                    <a:srgbClr val="000000">
                      <a:alpha val="43137"/>
                    </a:srgbClr>
                  </a:outerShdw>
                </a:effectLst>
                <a:latin typeface="Brush Script MT" panose="03060802040406070304" pitchFamily="66" charset="0"/>
              </a:rPr>
              <a:t>Medany</a:t>
            </a:r>
            <a:endParaRPr lang="en-US" sz="3200" b="1" i="1" dirty="0">
              <a:solidFill>
                <a:srgbClr val="FF0000"/>
              </a:solidFill>
              <a:effectLst>
                <a:outerShdw blurRad="38100" dist="38100" dir="2700000" algn="tl">
                  <a:srgbClr val="000000">
                    <a:alpha val="43137"/>
                  </a:srgbClr>
                </a:outerShdw>
              </a:effectLst>
              <a:latin typeface="Brush Script MT" panose="030608020404060703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2852"/>
            <a:ext cx="3008313" cy="1143008"/>
          </a:xfrm>
        </p:spPr>
        <p:style>
          <a:lnRef idx="1">
            <a:schemeClr val="accent3"/>
          </a:lnRef>
          <a:fillRef idx="3">
            <a:schemeClr val="accent3"/>
          </a:fillRef>
          <a:effectRef idx="2">
            <a:schemeClr val="accent3"/>
          </a:effectRef>
          <a:fontRef idx="minor">
            <a:schemeClr val="lt1"/>
          </a:fontRef>
        </p:style>
        <p:txBody>
          <a:bodyPr>
            <a:noAutofit/>
          </a:bodyPr>
          <a:lstStyle/>
          <a:p>
            <a:pPr algn="ctr"/>
            <a:r>
              <a:rPr lang="en-US" sz="4000" b="1" i="1" dirty="0" smtClean="0">
                <a:solidFill>
                  <a:srgbClr val="FF0000"/>
                </a:solidFill>
                <a:latin typeface="Times New Roman" pitchFamily="18" charset="0"/>
                <a:cs typeface="Times New Roman" pitchFamily="18" charset="0"/>
              </a:rPr>
              <a:t>Articulations of Hip Bone </a:t>
            </a:r>
            <a:endParaRPr lang="en-US" sz="4000" b="1" i="1" dirty="0">
              <a:solidFill>
                <a:srgbClr val="FF0000"/>
              </a:solidFill>
            </a:endParaRPr>
          </a:p>
        </p:txBody>
      </p:sp>
      <p:sp>
        <p:nvSpPr>
          <p:cNvPr id="5" name="Text Placeholder 4"/>
          <p:cNvSpPr>
            <a:spLocks noGrp="1"/>
          </p:cNvSpPr>
          <p:nvPr>
            <p:ph type="body" idx="2"/>
          </p:nvPr>
        </p:nvSpPr>
        <p:spPr>
          <a:xfrm>
            <a:off x="214282" y="1285860"/>
            <a:ext cx="4500594" cy="5572140"/>
          </a:xfrm>
        </p:spPr>
        <p:style>
          <a:lnRef idx="1">
            <a:schemeClr val="accent3"/>
          </a:lnRef>
          <a:fillRef idx="2">
            <a:schemeClr val="accent3"/>
          </a:fillRef>
          <a:effectRef idx="1">
            <a:schemeClr val="accent3"/>
          </a:effectRef>
          <a:fontRef idx="minor">
            <a:schemeClr val="dk1"/>
          </a:fontRef>
        </p:style>
        <p:txBody>
          <a:bodyPr>
            <a:noAutofit/>
          </a:bodyPr>
          <a:lstStyle/>
          <a:p>
            <a:pPr rtl="0">
              <a:buFont typeface="Wingdings" pitchFamily="2" charset="2"/>
              <a:buChar char="v"/>
            </a:pPr>
            <a:r>
              <a:rPr lang="en-US" sz="2400" b="1" u="sng" dirty="0" err="1">
                <a:solidFill>
                  <a:srgbClr val="1003BD"/>
                </a:solidFill>
                <a:latin typeface="Times New Roman" pitchFamily="18" charset="0"/>
                <a:cs typeface="Times New Roman" pitchFamily="18" charset="0"/>
              </a:rPr>
              <a:t>Symphysis</a:t>
            </a:r>
            <a:r>
              <a:rPr lang="en-US" sz="2400" b="1" u="sng" dirty="0">
                <a:solidFill>
                  <a:srgbClr val="1003BD"/>
                </a:solidFill>
                <a:latin typeface="Times New Roman" pitchFamily="18" charset="0"/>
                <a:cs typeface="Times New Roman" pitchFamily="18" charset="0"/>
              </a:rPr>
              <a:t> Pubis:</a:t>
            </a:r>
          </a:p>
          <a:p>
            <a:pPr algn="l" rtl="0">
              <a:buFont typeface="Wingdings" pitchFamily="2" charset="2"/>
              <a:buChar char="q"/>
            </a:pPr>
            <a:r>
              <a:rPr lang="en-US" sz="2400" dirty="0" smtClean="0">
                <a:latin typeface="Times New Roman" pitchFamily="18" charset="0"/>
                <a:cs typeface="Times New Roman" pitchFamily="18" charset="0"/>
              </a:rPr>
              <a:t> A secondary </a:t>
            </a:r>
            <a:r>
              <a:rPr lang="en-US" sz="2400" dirty="0" err="1">
                <a:latin typeface="Times New Roman" pitchFamily="18" charset="0"/>
                <a:cs typeface="Times New Roman" pitchFamily="18" charset="0"/>
              </a:rPr>
              <a:t>c</a:t>
            </a:r>
            <a:r>
              <a:rPr lang="en-US" sz="2400" dirty="0" err="1" smtClean="0">
                <a:latin typeface="Times New Roman" pitchFamily="18" charset="0"/>
                <a:cs typeface="Times New Roman" pitchFamily="18" charset="0"/>
              </a:rPr>
              <a:t>artilagenous</a:t>
            </a:r>
            <a:r>
              <a:rPr lang="en-US" sz="2400" dirty="0" smtClean="0">
                <a:latin typeface="Times New Roman" pitchFamily="18" charset="0"/>
                <a:cs typeface="Times New Roman" pitchFamily="18" charset="0"/>
              </a:rPr>
              <a:t> joint between the two pubic bones</a:t>
            </a:r>
          </a:p>
          <a:p>
            <a:pPr rtl="0">
              <a:buFont typeface="Wingdings" pitchFamily="2" charset="2"/>
              <a:buChar char="v"/>
            </a:pPr>
            <a:r>
              <a:rPr lang="en-US" sz="2400" b="1" u="sng" dirty="0" smtClean="0">
                <a:solidFill>
                  <a:srgbClr val="C00000"/>
                </a:solidFill>
                <a:latin typeface="Times New Roman" pitchFamily="18" charset="0"/>
                <a:cs typeface="Times New Roman" pitchFamily="18" charset="0"/>
              </a:rPr>
              <a:t>Sacroiliac </a:t>
            </a:r>
            <a:r>
              <a:rPr lang="en-US" sz="2400" b="1" u="sng" dirty="0" smtClean="0">
                <a:solidFill>
                  <a:srgbClr val="C00000"/>
                </a:solidFill>
                <a:latin typeface="Times New Roman" pitchFamily="18" charset="0"/>
                <a:cs typeface="Times New Roman" pitchFamily="18" charset="0"/>
              </a:rPr>
              <a:t>Joints:</a:t>
            </a:r>
            <a:endParaRPr lang="en-US" sz="2400" b="1" u="sng" dirty="0" smtClean="0">
              <a:solidFill>
                <a:srgbClr val="C00000"/>
              </a:solidFill>
              <a:latin typeface="Times New Roman" pitchFamily="18" charset="0"/>
              <a:cs typeface="Times New Roman" pitchFamily="18" charset="0"/>
            </a:endParaRPr>
          </a:p>
          <a:p>
            <a:pPr rtl="0">
              <a:buFont typeface="Wingdings" pitchFamily="2" charset="2"/>
              <a:buChar char="q"/>
            </a:pPr>
            <a:r>
              <a:rPr lang="en-US" sz="2400" dirty="0" smtClean="0">
                <a:latin typeface="Times New Roman" pitchFamily="18" charset="0"/>
                <a:cs typeface="Times New Roman" pitchFamily="18" charset="0"/>
              </a:rPr>
              <a:t>Strong synovial joints, between the auricular surfaces of both iliac bones and the sacrum.</a:t>
            </a:r>
          </a:p>
          <a:p>
            <a:pPr rtl="0">
              <a:buFont typeface="Wingdings" pitchFamily="2" charset="2"/>
              <a:buChar char="v"/>
            </a:pPr>
            <a:r>
              <a:rPr lang="en-US" sz="2400" u="sng" dirty="0" smtClean="0">
                <a:solidFill>
                  <a:srgbClr val="990000"/>
                </a:solidFill>
                <a:latin typeface="Times New Roman" pitchFamily="18" charset="0"/>
                <a:cs typeface="Times New Roman" pitchFamily="18" charset="0"/>
              </a:rPr>
              <a:t> </a:t>
            </a:r>
            <a:r>
              <a:rPr lang="en-US" sz="2400" b="1" u="sng" dirty="0">
                <a:solidFill>
                  <a:srgbClr val="FF0000"/>
                </a:solidFill>
                <a:latin typeface="Times New Roman" pitchFamily="18" charset="0"/>
                <a:cs typeface="Times New Roman" pitchFamily="18" charset="0"/>
              </a:rPr>
              <a:t>Hip Joints:</a:t>
            </a:r>
          </a:p>
          <a:p>
            <a:pPr rtl="0">
              <a:buFont typeface="Wingdings" pitchFamily="2" charset="2"/>
              <a:buChar char="q"/>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acetabulum  articulates with the head of the femur.</a:t>
            </a:r>
          </a:p>
          <a:p>
            <a:pPr rtl="0">
              <a:buFont typeface="Wingdings" pitchFamily="2" charset="2"/>
              <a:buChar char="q"/>
            </a:pPr>
            <a:endParaRPr lang="en-US" sz="2800" dirty="0" smtClean="0">
              <a:solidFill>
                <a:srgbClr val="FF0000"/>
              </a:solidFill>
              <a:latin typeface="Times New Roman" pitchFamily="18" charset="0"/>
              <a:cs typeface="Times New Roman" pitchFamily="18" charset="0"/>
            </a:endParaRPr>
          </a:p>
          <a:p>
            <a:pPr algn="l" rtl="0">
              <a:buFont typeface="Wingdings" pitchFamily="2" charset="2"/>
              <a:buChar char="q"/>
            </a:pPr>
            <a:endParaRPr lang="en-US" sz="2800" dirty="0" smtClean="0">
              <a:latin typeface="Times New Roman" pitchFamily="18" charset="0"/>
              <a:cs typeface="Times New Roman" pitchFamily="18" charset="0"/>
            </a:endParaRPr>
          </a:p>
          <a:p>
            <a:pPr algn="l" rtl="0">
              <a:buFont typeface="Wingdings" pitchFamily="2" charset="2"/>
              <a:buChar char="q"/>
            </a:pPr>
            <a:endParaRPr lang="en-US" sz="2800" dirty="0" smtClean="0">
              <a:latin typeface="Times New Roman" pitchFamily="18" charset="0"/>
              <a:cs typeface="Times New Roman" pitchFamily="18" charset="0"/>
            </a:endParaRPr>
          </a:p>
        </p:txBody>
      </p:sp>
      <p:pic>
        <p:nvPicPr>
          <p:cNvPr id="6" name="Picture 7" descr="A4femur"/>
          <p:cNvPicPr>
            <a:picLocks noChangeAspect="1" noChangeArrowheads="1"/>
          </p:cNvPicPr>
          <p:nvPr/>
        </p:nvPicPr>
        <p:blipFill>
          <a:blip r:embed="rId2" cstate="print"/>
          <a:srcRect b="47604"/>
          <a:stretch>
            <a:fillRect/>
          </a:stretch>
        </p:blipFill>
        <p:spPr bwMode="auto">
          <a:xfrm>
            <a:off x="5572132" y="4929198"/>
            <a:ext cx="1522800" cy="1702144"/>
          </a:xfrm>
          <a:prstGeom prst="rect">
            <a:avLst/>
          </a:prstGeom>
          <a:noFill/>
          <a:ln w="28575">
            <a:solidFill>
              <a:schemeClr val="tx1"/>
            </a:solidFill>
          </a:ln>
        </p:spPr>
      </p:pic>
      <p:pic>
        <p:nvPicPr>
          <p:cNvPr id="8" name="Picture 3" descr="C:\Documents and Settings\Dr.Essam\My Documents\grant atlas\5. Pelvis and perineum\F66122-005-f024b.jpg"/>
          <p:cNvPicPr>
            <a:picLocks noGrp="1" noChangeAspect="1" noChangeArrowheads="1"/>
          </p:cNvPicPr>
          <p:nvPr>
            <p:ph sz="half" idx="2"/>
          </p:nvPr>
        </p:nvPicPr>
        <p:blipFill>
          <a:blip r:embed="rId3" cstate="print"/>
          <a:srcRect l="10495" r="9905" b="5480"/>
          <a:stretch>
            <a:fillRect/>
          </a:stretch>
        </p:blipFill>
        <p:spPr bwMode="auto">
          <a:xfrm>
            <a:off x="4999456" y="1071546"/>
            <a:ext cx="3930262" cy="3714776"/>
          </a:xfrm>
          <a:prstGeom prst="rect">
            <a:avLst/>
          </a:prstGeom>
          <a:noFill/>
          <a:ln w="57150">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63272" cy="995710"/>
          </a:xfrm>
        </p:spPr>
        <p:style>
          <a:lnRef idx="1">
            <a:schemeClr val="accent3"/>
          </a:lnRef>
          <a:fillRef idx="3">
            <a:schemeClr val="accent3"/>
          </a:fillRef>
          <a:effectRef idx="2">
            <a:schemeClr val="accent3"/>
          </a:effectRef>
          <a:fontRef idx="minor">
            <a:schemeClr val="lt1"/>
          </a:fontRef>
        </p:style>
        <p:txBody>
          <a:bodyPr>
            <a:noAutofit/>
          </a:bodyPr>
          <a:lstStyle/>
          <a:p>
            <a:pPr algn="ctr"/>
            <a:r>
              <a:rPr lang="en-US" sz="4000" b="1" i="1" dirty="0" smtClean="0">
                <a:solidFill>
                  <a:schemeClr val="bg1"/>
                </a:solidFill>
                <a:latin typeface="Times New Roman" pitchFamily="18" charset="0"/>
                <a:cs typeface="Times New Roman" pitchFamily="18" charset="0"/>
              </a:rPr>
              <a:t>Sacrum</a:t>
            </a:r>
            <a:endParaRPr lang="ar-SA" sz="4000" b="1" i="1" dirty="0">
              <a:solidFill>
                <a:schemeClr val="bg1"/>
              </a:solidFill>
              <a:latin typeface="Times New Roman" pitchFamily="18" charset="0"/>
              <a:cs typeface="Times New Roman" pitchFamily="18" charset="0"/>
            </a:endParaRPr>
          </a:p>
        </p:txBody>
      </p:sp>
      <p:sp>
        <p:nvSpPr>
          <p:cNvPr id="4" name="Text Placeholder 3"/>
          <p:cNvSpPr>
            <a:spLocks noGrp="1"/>
          </p:cNvSpPr>
          <p:nvPr>
            <p:ph type="body" idx="2"/>
          </p:nvPr>
        </p:nvSpPr>
        <p:spPr>
          <a:xfrm>
            <a:off x="179512" y="1412776"/>
            <a:ext cx="3672408" cy="5230934"/>
          </a:xfrm>
        </p:spPr>
        <p:style>
          <a:lnRef idx="1">
            <a:schemeClr val="accent3"/>
          </a:lnRef>
          <a:fillRef idx="2">
            <a:schemeClr val="accent3"/>
          </a:fillRef>
          <a:effectRef idx="1">
            <a:schemeClr val="accent3"/>
          </a:effectRef>
          <a:fontRef idx="minor">
            <a:schemeClr val="dk1"/>
          </a:fontRef>
        </p:style>
        <p:txBody>
          <a:bodyPr>
            <a:normAutofit fontScale="92500"/>
          </a:bodyPr>
          <a:lstStyle/>
          <a:p>
            <a:pPr rtl="0">
              <a:buFont typeface="Wingdings" pitchFamily="2" charset="2"/>
              <a:buChar char="Ø"/>
            </a:pPr>
            <a:r>
              <a:rPr lang="en-US" sz="2400" dirty="0" smtClean="0">
                <a:latin typeface="Times New Roman" pitchFamily="18" charset="0"/>
                <a:cs typeface="Times New Roman" pitchFamily="18" charset="0"/>
              </a:rPr>
              <a:t> A </a:t>
            </a:r>
            <a:r>
              <a:rPr lang="en-US" sz="2400" dirty="0" smtClean="0">
                <a:solidFill>
                  <a:srgbClr val="0070C0"/>
                </a:solidFill>
                <a:latin typeface="Times New Roman" pitchFamily="18" charset="0"/>
                <a:cs typeface="Times New Roman" pitchFamily="18" charset="0"/>
              </a:rPr>
              <a:t>Single Wedge </a:t>
            </a:r>
            <a:r>
              <a:rPr lang="en-US" sz="2400" dirty="0" smtClean="0">
                <a:latin typeface="Times New Roman" pitchFamily="18" charset="0"/>
                <a:cs typeface="Times New Roman" pitchFamily="18" charset="0"/>
              </a:rPr>
              <a:t>shaped bone (consists of Five  rudimentary vertebrae fused together). </a:t>
            </a:r>
          </a:p>
          <a:p>
            <a:pPr rtl="0">
              <a:buFont typeface="Wingdings" pitchFamily="2" charset="2"/>
              <a:buChar char="Ø"/>
            </a:pPr>
            <a:r>
              <a:rPr lang="en-US" sz="2400" b="1" u="sng" dirty="0" smtClean="0">
                <a:solidFill>
                  <a:srgbClr val="FF0000"/>
                </a:solidFill>
                <a:latin typeface="Times New Roman" pitchFamily="18" charset="0"/>
                <a:cs typeface="Times New Roman" pitchFamily="18" charset="0"/>
              </a:rPr>
              <a:t>Sacral Promontory: </a:t>
            </a:r>
          </a:p>
          <a:p>
            <a:pPr algn="l" rtl="0">
              <a:buFont typeface="Arial" pitchFamily="34" charset="0"/>
              <a:buChar char="•"/>
            </a:pPr>
            <a:r>
              <a:rPr lang="en-US" sz="2400" dirty="0" smtClean="0">
                <a:latin typeface="Times New Roman" pitchFamily="18" charset="0"/>
                <a:cs typeface="Times New Roman" pitchFamily="18" charset="0"/>
              </a:rPr>
              <a:t>The anterior and upper margin</a:t>
            </a:r>
            <a:r>
              <a:rPr lang="en-US" sz="2400" dirty="0" smtClean="0">
                <a:solidFill>
                  <a:srgbClr val="FF0000"/>
                </a:solidFill>
                <a:latin typeface="Times New Roman" pitchFamily="18" charset="0"/>
                <a:cs typeface="Times New Roman" pitchFamily="18" charset="0"/>
              </a:rPr>
              <a:t>.</a:t>
            </a:r>
          </a:p>
          <a:p>
            <a:pPr algn="l" rtl="0">
              <a:buFont typeface="Arial" pitchFamily="34" charset="0"/>
              <a:buChar char="•"/>
            </a:pPr>
            <a:r>
              <a:rPr lang="en-US" sz="2400" dirty="0" smtClean="0">
                <a:latin typeface="Times New Roman" pitchFamily="18" charset="0"/>
                <a:cs typeface="Times New Roman" pitchFamily="18" charset="0"/>
              </a:rPr>
              <a:t>It is tilted forward forming the </a:t>
            </a:r>
            <a:r>
              <a:rPr lang="en-US" sz="2400" b="1" dirty="0" err="1" smtClean="0">
                <a:solidFill>
                  <a:srgbClr val="1003BD"/>
                </a:solidFill>
                <a:latin typeface="Times New Roman" pitchFamily="18" charset="0"/>
                <a:cs typeface="Times New Roman" pitchFamily="18" charset="0"/>
              </a:rPr>
              <a:t>lumbosacral</a:t>
            </a:r>
            <a:r>
              <a:rPr lang="en-US" sz="2400" b="1" dirty="0" smtClean="0">
                <a:solidFill>
                  <a:srgbClr val="1003BD"/>
                </a:solidFill>
                <a:latin typeface="Times New Roman" pitchFamily="18" charset="0"/>
                <a:cs typeface="Times New Roman" pitchFamily="18" charset="0"/>
              </a:rPr>
              <a:t> angle.</a:t>
            </a:r>
          </a:p>
          <a:p>
            <a:pPr algn="l" rtl="0">
              <a:buFont typeface="Arial" pitchFamily="34" charset="0"/>
              <a:buChar char="•"/>
            </a:pPr>
            <a:r>
              <a:rPr lang="en-US" sz="2400" dirty="0" smtClean="0">
                <a:latin typeface="Times New Roman" pitchFamily="18" charset="0"/>
                <a:cs typeface="Times New Roman" pitchFamily="18" charset="0"/>
              </a:rPr>
              <a:t>The anterior and posterior surfaces possess on each side </a:t>
            </a:r>
            <a:r>
              <a:rPr lang="en-US" sz="2400" b="1" dirty="0">
                <a:solidFill>
                  <a:srgbClr val="990000"/>
                </a:solidFill>
                <a:latin typeface="Times New Roman" pitchFamily="18" charset="0"/>
                <a:cs typeface="Times New Roman" pitchFamily="18" charset="0"/>
              </a:rPr>
              <a:t>F</a:t>
            </a:r>
            <a:r>
              <a:rPr lang="en-US" sz="2400" b="1" dirty="0" smtClean="0">
                <a:solidFill>
                  <a:srgbClr val="990000"/>
                </a:solidFill>
                <a:latin typeface="Times New Roman" pitchFamily="18" charset="0"/>
                <a:cs typeface="Times New Roman" pitchFamily="18" charset="0"/>
              </a:rPr>
              <a:t>our </a:t>
            </a:r>
            <a:r>
              <a:rPr lang="en-US" sz="2400" b="1" dirty="0" smtClean="0">
                <a:solidFill>
                  <a:srgbClr val="990000"/>
                </a:solidFill>
                <a:latin typeface="Times New Roman" pitchFamily="18" charset="0"/>
                <a:cs typeface="Times New Roman" pitchFamily="18" charset="0"/>
              </a:rPr>
              <a:t>Sacral Foramina.</a:t>
            </a:r>
          </a:p>
          <a:p>
            <a:pPr rtl="0">
              <a:buFont typeface="Wingdings" pitchFamily="2" charset="2"/>
              <a:buChar char="Ø"/>
            </a:pPr>
            <a:r>
              <a:rPr lang="en-US" sz="2400" dirty="0" smtClean="0">
                <a:latin typeface="Times New Roman" pitchFamily="18" charset="0"/>
                <a:cs typeface="Times New Roman" pitchFamily="18" charset="0"/>
              </a:rPr>
              <a:t>The fused vertebral foramina form the </a:t>
            </a:r>
            <a:r>
              <a:rPr lang="en-US" sz="2400" b="1" dirty="0" smtClean="0">
                <a:solidFill>
                  <a:srgbClr val="1003BD"/>
                </a:solidFill>
                <a:latin typeface="Times New Roman" pitchFamily="18" charset="0"/>
                <a:cs typeface="Times New Roman" pitchFamily="18" charset="0"/>
              </a:rPr>
              <a:t>Sacral </a:t>
            </a:r>
            <a:r>
              <a:rPr lang="en-US" sz="2400" b="1" dirty="0" smtClean="0">
                <a:solidFill>
                  <a:srgbClr val="1003BD"/>
                </a:solidFill>
                <a:latin typeface="Times New Roman" pitchFamily="18" charset="0"/>
                <a:cs typeface="Times New Roman" pitchFamily="18" charset="0"/>
              </a:rPr>
              <a:t>Canal,</a:t>
            </a:r>
            <a:r>
              <a:rPr lang="en-US" sz="2400" dirty="0" smtClean="0">
                <a:latin typeface="Times New Roman" pitchFamily="18" charset="0"/>
                <a:cs typeface="Times New Roman" pitchFamily="18" charset="0"/>
              </a:rPr>
              <a:t> its </a:t>
            </a:r>
            <a:r>
              <a:rPr lang="en-US" sz="2400" dirty="0" smtClean="0">
                <a:latin typeface="Times New Roman" pitchFamily="18" charset="0"/>
                <a:cs typeface="Times New Roman" pitchFamily="18" charset="0"/>
              </a:rPr>
              <a:t>lower limit is the </a:t>
            </a:r>
            <a:r>
              <a:rPr lang="en-US" sz="2400" b="1" dirty="0" smtClean="0">
                <a:solidFill>
                  <a:srgbClr val="C00000"/>
                </a:solidFill>
                <a:latin typeface="Times New Roman" pitchFamily="18" charset="0"/>
                <a:cs typeface="Times New Roman" pitchFamily="18" charset="0"/>
              </a:rPr>
              <a:t>Sacral Hiatus</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endParaRPr lang="ar-SA" sz="2400" dirty="0">
              <a:latin typeface="Times New Roman" pitchFamily="18" charset="0"/>
              <a:cs typeface="Times New Roman" pitchFamily="18" charset="0"/>
            </a:endParaRPr>
          </a:p>
        </p:txBody>
      </p:sp>
      <p:pic>
        <p:nvPicPr>
          <p:cNvPr id="5" name="Content Placeholder 4" descr="07-18_SacrumCoccyx_1"/>
          <p:cNvPicPr>
            <a:picLocks noGrp="1" noChangeAspect="1" noChangeArrowheads="1"/>
          </p:cNvPicPr>
          <p:nvPr>
            <p:ph sz="half" idx="1"/>
          </p:nvPr>
        </p:nvPicPr>
        <p:blipFill>
          <a:blip r:embed="rId2" cstate="print"/>
          <a:srcRect t="14620" b="8814"/>
          <a:stretch>
            <a:fillRect/>
          </a:stretch>
        </p:blipFill>
        <p:spPr bwMode="auto">
          <a:xfrm>
            <a:off x="3923928" y="1988840"/>
            <a:ext cx="5040560" cy="3960440"/>
          </a:xfrm>
          <a:prstGeom prst="rect">
            <a:avLst/>
          </a:prstGeom>
          <a:noFill/>
          <a:ln w="38100">
            <a:solidFill>
              <a:schemeClr val="tx1"/>
            </a:solidFill>
          </a:ln>
        </p:spPr>
      </p:pic>
      <p:sp>
        <p:nvSpPr>
          <p:cNvPr id="3" name="Rectangle 2"/>
          <p:cNvSpPr/>
          <p:nvPr/>
        </p:nvSpPr>
        <p:spPr>
          <a:xfrm>
            <a:off x="6012160" y="3284984"/>
            <a:ext cx="64807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3008313" cy="936104"/>
          </a:xfrm>
        </p:spPr>
        <p:style>
          <a:lnRef idx="1">
            <a:schemeClr val="accent3"/>
          </a:lnRef>
          <a:fillRef idx="3">
            <a:schemeClr val="accent3"/>
          </a:fillRef>
          <a:effectRef idx="2">
            <a:schemeClr val="accent3"/>
          </a:effectRef>
          <a:fontRef idx="minor">
            <a:schemeClr val="lt1"/>
          </a:fontRef>
        </p:style>
        <p:txBody>
          <a:bodyPr>
            <a:noAutofit/>
          </a:bodyPr>
          <a:lstStyle/>
          <a:p>
            <a:pPr algn="ctr"/>
            <a:r>
              <a:rPr lang="en-US" sz="4000" dirty="0" smtClean="0">
                <a:solidFill>
                  <a:srgbClr val="FF0000"/>
                </a:solidFill>
                <a:latin typeface="Times New Roman" pitchFamily="18" charset="0"/>
                <a:cs typeface="Times New Roman" pitchFamily="18" charset="0"/>
              </a:rPr>
              <a:t> </a:t>
            </a:r>
            <a:r>
              <a:rPr lang="en-US" sz="4000" b="1" i="1" dirty="0" smtClean="0">
                <a:solidFill>
                  <a:schemeClr val="tx1"/>
                </a:solidFill>
                <a:latin typeface="Times New Roman" pitchFamily="18" charset="0"/>
                <a:cs typeface="Times New Roman" pitchFamily="18" charset="0"/>
              </a:rPr>
              <a:t>Coccyx</a:t>
            </a:r>
            <a:endParaRPr lang="ar-SA" sz="4000" b="1" i="1" dirty="0">
              <a:solidFill>
                <a:schemeClr val="tx1"/>
              </a:solidFill>
            </a:endParaRPr>
          </a:p>
        </p:txBody>
      </p:sp>
      <p:sp>
        <p:nvSpPr>
          <p:cNvPr id="4" name="Text Placeholder 3"/>
          <p:cNvSpPr>
            <a:spLocks noGrp="1"/>
          </p:cNvSpPr>
          <p:nvPr>
            <p:ph type="body" idx="2"/>
          </p:nvPr>
        </p:nvSpPr>
        <p:spPr>
          <a:xfrm>
            <a:off x="457200" y="1916832"/>
            <a:ext cx="3322712" cy="4209331"/>
          </a:xfrm>
        </p:spPr>
        <p:style>
          <a:lnRef idx="1">
            <a:schemeClr val="accent3"/>
          </a:lnRef>
          <a:fillRef idx="2">
            <a:schemeClr val="accent3"/>
          </a:fillRef>
          <a:effectRef idx="1">
            <a:schemeClr val="accent3"/>
          </a:effectRef>
          <a:fontRef idx="minor">
            <a:schemeClr val="dk1"/>
          </a:fontRef>
        </p:style>
        <p:txBody>
          <a:bodyPr>
            <a:normAutofit/>
          </a:bodyPr>
          <a:lstStyle/>
          <a:p>
            <a:pPr algn="l" rtl="0">
              <a:buFont typeface="Wingdings" pitchFamily="2" charset="2"/>
              <a:buChar char="Ø"/>
            </a:pPr>
            <a:r>
              <a:rPr lang="en-US" sz="2800" dirty="0" smtClean="0">
                <a:latin typeface="Times New Roman" pitchFamily="18" charset="0"/>
                <a:cs typeface="Times New Roman" pitchFamily="18" charset="0"/>
              </a:rPr>
              <a:t>Consists of four vertebrae fused together forming a single </a:t>
            </a:r>
            <a:r>
              <a:rPr lang="en-US" sz="2800" b="1" dirty="0" smtClean="0">
                <a:solidFill>
                  <a:srgbClr val="FF0000"/>
                </a:solidFill>
                <a:latin typeface="Times New Roman" pitchFamily="18" charset="0"/>
                <a:cs typeface="Times New Roman" pitchFamily="18" charset="0"/>
              </a:rPr>
              <a:t>Triangular piece</a:t>
            </a:r>
          </a:p>
          <a:p>
            <a:pPr algn="l" rtl="0">
              <a:buFont typeface="Wingdings" pitchFamily="2" charset="2"/>
              <a:buChar char="Ø"/>
            </a:pPr>
            <a:endParaRPr lang="ar-SA" sz="2800" dirty="0">
              <a:solidFill>
                <a:srgbClr val="FF0000"/>
              </a:solidFill>
              <a:latin typeface="Times New Roman" pitchFamily="18" charset="0"/>
              <a:cs typeface="Times New Roman" pitchFamily="18" charset="0"/>
            </a:endParaRPr>
          </a:p>
        </p:txBody>
      </p:sp>
      <p:pic>
        <p:nvPicPr>
          <p:cNvPr id="5" name="Content Placeholder 4" descr="07-18_SacrumCoccyx_1"/>
          <p:cNvPicPr>
            <a:picLocks noGrp="1" noChangeAspect="1" noChangeArrowheads="1"/>
          </p:cNvPicPr>
          <p:nvPr>
            <p:ph sz="half" idx="1"/>
          </p:nvPr>
        </p:nvPicPr>
        <p:blipFill>
          <a:blip r:embed="rId2" cstate="print"/>
          <a:srcRect t="16443" b="10637"/>
          <a:stretch>
            <a:fillRect/>
          </a:stretch>
        </p:blipFill>
        <p:spPr bwMode="auto">
          <a:xfrm>
            <a:off x="4283968" y="2636912"/>
            <a:ext cx="4536504" cy="3240360"/>
          </a:xfrm>
          <a:prstGeom prst="rect">
            <a:avLst/>
          </a:prstGeom>
          <a:noFill/>
          <a:ln w="38100">
            <a:solidFill>
              <a:schemeClr val="tx1"/>
            </a:solidFill>
          </a:ln>
        </p:spPr>
      </p:pic>
      <p:sp>
        <p:nvSpPr>
          <p:cNvPr id="7" name="Left Arrow 6"/>
          <p:cNvSpPr/>
          <p:nvPr/>
        </p:nvSpPr>
        <p:spPr>
          <a:xfrm>
            <a:off x="6948264" y="5589240"/>
            <a:ext cx="45719"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3600" b="1" i="1" dirty="0" smtClean="0">
                <a:solidFill>
                  <a:srgbClr val="FF0000"/>
                </a:solidFill>
                <a:latin typeface="Times New Roman" pitchFamily="18" charset="0"/>
                <a:cs typeface="Times New Roman" pitchFamily="18" charset="0"/>
              </a:rPr>
              <a:t>Articulations of Sacrum</a:t>
            </a:r>
            <a:endParaRPr lang="ar-SA" sz="3600" dirty="0">
              <a:solidFill>
                <a:srgbClr val="FF0000"/>
              </a:solidFill>
            </a:endParaRPr>
          </a:p>
        </p:txBody>
      </p:sp>
      <p:sp>
        <p:nvSpPr>
          <p:cNvPr id="3" name="Content Placeholder 2"/>
          <p:cNvSpPr>
            <a:spLocks noGrp="1"/>
          </p:cNvSpPr>
          <p:nvPr>
            <p:ph sz="half" idx="1"/>
          </p:nvPr>
        </p:nvSpPr>
        <p:spPr>
          <a:xfrm>
            <a:off x="251520" y="1700808"/>
            <a:ext cx="4244280" cy="5157192"/>
          </a:xfrm>
        </p:spPr>
        <p:style>
          <a:lnRef idx="1">
            <a:schemeClr val="accent3"/>
          </a:lnRef>
          <a:fillRef idx="2">
            <a:schemeClr val="accent3"/>
          </a:fillRef>
          <a:effectRef idx="1">
            <a:schemeClr val="accent3"/>
          </a:effectRef>
          <a:fontRef idx="minor">
            <a:schemeClr val="dk1"/>
          </a:fontRef>
        </p:style>
        <p:txBody>
          <a:bodyPr>
            <a:noAutofit/>
          </a:bodyPr>
          <a:lstStyle/>
          <a:p>
            <a:pPr algn="l" rtl="0">
              <a:buFont typeface="Wingdings" pitchFamily="2" charset="2"/>
              <a:buChar char="§"/>
            </a:pPr>
            <a:r>
              <a:rPr lang="en-US" sz="2800" b="1" u="sng" dirty="0" err="1" smtClean="0">
                <a:solidFill>
                  <a:srgbClr val="FF0000"/>
                </a:solidFill>
                <a:latin typeface="Times New Roman" pitchFamily="18" charset="0"/>
                <a:cs typeface="Times New Roman" pitchFamily="18" charset="0"/>
              </a:rPr>
              <a:t>Lumbsacral</a:t>
            </a:r>
            <a:r>
              <a:rPr lang="en-US" sz="2800" b="1" u="sng" dirty="0" smtClean="0">
                <a:solidFill>
                  <a:srgbClr val="FF0000"/>
                </a:solidFill>
                <a:latin typeface="Times New Roman" pitchFamily="18" charset="0"/>
                <a:cs typeface="Times New Roman" pitchFamily="18" charset="0"/>
              </a:rPr>
              <a:t> joint:</a:t>
            </a:r>
            <a:endParaRPr lang="en-US" sz="2800" b="1" u="sng" dirty="0" smtClean="0">
              <a:latin typeface="Times New Roman" pitchFamily="18" charset="0"/>
              <a:cs typeface="Times New Roman" pitchFamily="18" charset="0"/>
            </a:endParaRPr>
          </a:p>
          <a:p>
            <a:pPr algn="l" rtl="0">
              <a:buFont typeface="Wingdings" pitchFamily="2" charset="2"/>
              <a:buChar char="§"/>
            </a:pPr>
            <a:r>
              <a:rPr lang="en-US" sz="2800" dirty="0" smtClean="0">
                <a:latin typeface="Times New Roman" pitchFamily="18" charset="0"/>
                <a:cs typeface="Times New Roman" pitchFamily="18" charset="0"/>
              </a:rPr>
              <a:t>The upper border articulates with the 5</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Lumber vertebra</a:t>
            </a:r>
          </a:p>
          <a:p>
            <a:pPr algn="l" rtl="0">
              <a:buFont typeface="Wingdings" pitchFamily="2" charset="2"/>
              <a:buChar char="§"/>
            </a:pPr>
            <a:r>
              <a:rPr lang="en-US" sz="2800" b="1" u="sng" dirty="0" err="1">
                <a:solidFill>
                  <a:srgbClr val="FF0000"/>
                </a:solidFill>
                <a:latin typeface="Times New Roman" pitchFamily="18" charset="0"/>
                <a:cs typeface="Times New Roman" pitchFamily="18" charset="0"/>
              </a:rPr>
              <a:t>Sacrococcygeal</a:t>
            </a:r>
            <a:r>
              <a:rPr lang="en-US" sz="2800" b="1" u="sng" dirty="0">
                <a:solidFill>
                  <a:srgbClr val="FF0000"/>
                </a:solidFill>
                <a:latin typeface="Times New Roman" pitchFamily="18" charset="0"/>
                <a:cs typeface="Times New Roman" pitchFamily="18" charset="0"/>
              </a:rPr>
              <a:t> joint:</a:t>
            </a:r>
          </a:p>
          <a:p>
            <a:pPr algn="l" rtl="0">
              <a:buFont typeface="Wingdings" pitchFamily="2" charset="2"/>
              <a:buChar char="§"/>
            </a:pPr>
            <a:r>
              <a:rPr lang="en-US" sz="2800" dirty="0" smtClean="0">
                <a:latin typeface="Times New Roman" pitchFamily="18" charset="0"/>
                <a:cs typeface="Times New Roman" pitchFamily="18" charset="0"/>
              </a:rPr>
              <a:t>The inferior part articulates with the Coccyx</a:t>
            </a:r>
          </a:p>
          <a:p>
            <a:pPr algn="l" rtl="0">
              <a:buFont typeface="Wingdings" pitchFamily="2" charset="2"/>
              <a:buChar char="§"/>
            </a:pPr>
            <a:r>
              <a:rPr lang="en-US" sz="2800" b="1" u="sng" dirty="0">
                <a:solidFill>
                  <a:srgbClr val="FF0000"/>
                </a:solidFill>
                <a:latin typeface="Times New Roman" pitchFamily="18" charset="0"/>
                <a:cs typeface="Times New Roman" pitchFamily="18" charset="0"/>
              </a:rPr>
              <a:t>Sacroiliac joints:</a:t>
            </a:r>
          </a:p>
          <a:p>
            <a:pPr algn="l" rtl="0">
              <a:buFont typeface="Wingdings" pitchFamily="2" charset="2"/>
              <a:buChar char="§"/>
            </a:pPr>
            <a:r>
              <a:rPr lang="en-US" sz="2800" dirty="0" smtClean="0">
                <a:latin typeface="Times New Roman" pitchFamily="18" charset="0"/>
                <a:cs typeface="Times New Roman" pitchFamily="18" charset="0"/>
              </a:rPr>
              <a:t>Lateral articulation with the both Hip bones.</a:t>
            </a:r>
          </a:p>
          <a:p>
            <a:endParaRPr lang="ar-SA" sz="2800" dirty="0"/>
          </a:p>
        </p:txBody>
      </p:sp>
      <p:pic>
        <p:nvPicPr>
          <p:cNvPr id="2051" name="Picture 3" descr="C:\Documents and Settings\Jamila\My Documents\Student Gray\5. Pelvis and perineum\F66122-005-f024b.jpg"/>
          <p:cNvPicPr>
            <a:picLocks noChangeAspect="1" noChangeArrowheads="1"/>
          </p:cNvPicPr>
          <p:nvPr/>
        </p:nvPicPr>
        <p:blipFill>
          <a:blip r:embed="rId2" cstate="print"/>
          <a:srcRect l="11598" r="9797" b="5150"/>
          <a:stretch>
            <a:fillRect/>
          </a:stretch>
        </p:blipFill>
        <p:spPr bwMode="auto">
          <a:xfrm>
            <a:off x="4644008" y="2420888"/>
            <a:ext cx="4248472" cy="324036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9840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a:solidFill>
                  <a:srgbClr val="1003BD"/>
                </a:solidFill>
                <a:latin typeface="Times New Roman" pitchFamily="18" charset="0"/>
                <a:cs typeface="Times New Roman" pitchFamily="18" charset="0"/>
              </a:rPr>
              <a:t>Foramina in </a:t>
            </a:r>
            <a:r>
              <a:rPr lang="en-US" sz="4000" b="1" dirty="0" smtClean="0">
                <a:solidFill>
                  <a:srgbClr val="1003BD"/>
                </a:solidFill>
                <a:latin typeface="Times New Roman" pitchFamily="18" charset="0"/>
                <a:cs typeface="Times New Roman" pitchFamily="18" charset="0"/>
              </a:rPr>
              <a:t>Bony </a:t>
            </a:r>
            <a:r>
              <a:rPr lang="en-US" sz="4000" b="1" dirty="0">
                <a:solidFill>
                  <a:srgbClr val="1003BD"/>
                </a:solidFill>
                <a:latin typeface="Times New Roman" pitchFamily="18" charset="0"/>
                <a:cs typeface="Times New Roman" pitchFamily="18" charset="0"/>
              </a:rPr>
              <a:t>P</a:t>
            </a:r>
            <a:r>
              <a:rPr lang="en-US" sz="4000" b="1" dirty="0" smtClean="0">
                <a:solidFill>
                  <a:srgbClr val="1003BD"/>
                </a:solidFill>
                <a:latin typeface="Times New Roman" pitchFamily="18" charset="0"/>
                <a:cs typeface="Times New Roman" pitchFamily="18" charset="0"/>
              </a:rPr>
              <a:t>elvis</a:t>
            </a:r>
            <a:endParaRPr lang="en-US" sz="4000" dirty="0">
              <a:solidFill>
                <a:srgbClr val="1003BD"/>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211960" y="1920084"/>
            <a:ext cx="4932040" cy="4937915"/>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l" rtl="0"/>
            <a:r>
              <a:rPr lang="en-US" dirty="0"/>
              <a:t>The holes of the basin are called foramina. </a:t>
            </a:r>
            <a:endParaRPr lang="en-US" dirty="0" smtClean="0"/>
          </a:p>
          <a:p>
            <a:pPr algn="l" rtl="0"/>
            <a:r>
              <a:rPr lang="en-US" dirty="0" smtClean="0"/>
              <a:t>The </a:t>
            </a:r>
            <a:r>
              <a:rPr lang="en-US" dirty="0"/>
              <a:t>i</a:t>
            </a:r>
            <a:r>
              <a:rPr lang="en-US" dirty="0" smtClean="0"/>
              <a:t>mportant </a:t>
            </a:r>
            <a:r>
              <a:rPr lang="en-US" dirty="0"/>
              <a:t>foramina in the bony pelvis include:</a:t>
            </a:r>
          </a:p>
          <a:p>
            <a:pPr algn="l" rtl="0"/>
            <a:r>
              <a:rPr lang="en-US" b="1" u="sng" dirty="0">
                <a:solidFill>
                  <a:srgbClr val="FF0000"/>
                </a:solidFill>
              </a:rPr>
              <a:t>Anterior sacral foramina</a:t>
            </a:r>
            <a:r>
              <a:rPr lang="en-US" b="1" u="sng" dirty="0"/>
              <a:t>:</a:t>
            </a:r>
            <a:r>
              <a:rPr lang="en-US" u="sng" dirty="0"/>
              <a:t> </a:t>
            </a:r>
            <a:r>
              <a:rPr lang="en-US" dirty="0"/>
              <a:t>These are present on the anterior surface of the sacrum (which forms the posterior surface of the bony pelvis). Through these foramina pass the anterior rami of the sacral spinal nerves</a:t>
            </a:r>
            <a:r>
              <a:rPr lang="en-US" dirty="0" smtClean="0"/>
              <a:t>.</a:t>
            </a:r>
            <a:endParaRPr lang="en-US" dirty="0"/>
          </a:p>
        </p:txBody>
      </p:sp>
      <p:pic>
        <p:nvPicPr>
          <p:cNvPr id="8" name="Picture 4" descr="http://home.comcast.net/~wnor/pelvissuperior2.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2649696"/>
            <a:ext cx="4281386" cy="3371592"/>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539552" y="3140968"/>
            <a:ext cx="648072"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355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9840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a:solidFill>
                  <a:srgbClr val="1003BD"/>
                </a:solidFill>
                <a:latin typeface="Times New Roman" pitchFamily="18" charset="0"/>
                <a:cs typeface="Times New Roman" pitchFamily="18" charset="0"/>
              </a:rPr>
              <a:t>Foramina in </a:t>
            </a:r>
            <a:r>
              <a:rPr lang="en-US" sz="4000" b="1" dirty="0" smtClean="0">
                <a:solidFill>
                  <a:srgbClr val="1003BD"/>
                </a:solidFill>
                <a:latin typeface="Times New Roman" pitchFamily="18" charset="0"/>
                <a:cs typeface="Times New Roman" pitchFamily="18" charset="0"/>
              </a:rPr>
              <a:t>Bony </a:t>
            </a:r>
            <a:r>
              <a:rPr lang="en-US" sz="4000" b="1" dirty="0">
                <a:solidFill>
                  <a:srgbClr val="1003BD"/>
                </a:solidFill>
                <a:latin typeface="Times New Roman" pitchFamily="18" charset="0"/>
                <a:cs typeface="Times New Roman" pitchFamily="18" charset="0"/>
              </a:rPr>
              <a:t>P</a:t>
            </a:r>
            <a:r>
              <a:rPr lang="en-US" sz="4000" b="1" dirty="0" smtClean="0">
                <a:solidFill>
                  <a:srgbClr val="1003BD"/>
                </a:solidFill>
                <a:latin typeface="Times New Roman" pitchFamily="18" charset="0"/>
                <a:cs typeface="Times New Roman" pitchFamily="18" charset="0"/>
              </a:rPr>
              <a:t>elvis</a:t>
            </a:r>
            <a:endParaRPr lang="en-US" sz="4000" dirty="0">
              <a:solidFill>
                <a:srgbClr val="1003BD"/>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211960" y="1920084"/>
            <a:ext cx="4932040" cy="4937915"/>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l" rtl="0"/>
            <a:r>
              <a:rPr lang="en-US" b="1" u="sng" dirty="0" smtClean="0">
                <a:solidFill>
                  <a:srgbClr val="C00000"/>
                </a:solidFill>
              </a:rPr>
              <a:t>Greater </a:t>
            </a:r>
            <a:r>
              <a:rPr lang="en-US" b="1" u="sng" dirty="0">
                <a:solidFill>
                  <a:srgbClr val="C00000"/>
                </a:solidFill>
              </a:rPr>
              <a:t>and lesser sciatic foramina</a:t>
            </a:r>
            <a:r>
              <a:rPr lang="en-US" b="1" dirty="0"/>
              <a:t>:</a:t>
            </a:r>
            <a:r>
              <a:rPr lang="en-US" dirty="0"/>
              <a:t> These are the major foramina of the pelvis. </a:t>
            </a:r>
            <a:endParaRPr lang="en-US" dirty="0" smtClean="0"/>
          </a:p>
          <a:p>
            <a:pPr algn="l" rtl="0"/>
            <a:r>
              <a:rPr lang="en-US" dirty="0" smtClean="0"/>
              <a:t>In </a:t>
            </a:r>
            <a:r>
              <a:rPr lang="en-US" dirty="0"/>
              <a:t>the bony pelvis, they are present as greater and lesser sciatic notches but by the attachment of </a:t>
            </a:r>
            <a:r>
              <a:rPr lang="en-US" b="1" dirty="0" err="1">
                <a:solidFill>
                  <a:srgbClr val="C00000"/>
                </a:solidFill>
              </a:rPr>
              <a:t>sacrotuberous</a:t>
            </a:r>
            <a:r>
              <a:rPr lang="en-US" b="1" dirty="0">
                <a:solidFill>
                  <a:srgbClr val="C00000"/>
                </a:solidFill>
              </a:rPr>
              <a:t> </a:t>
            </a:r>
            <a:r>
              <a:rPr lang="en-US" dirty="0"/>
              <a:t>and </a:t>
            </a:r>
            <a:r>
              <a:rPr lang="en-US" b="1" dirty="0">
                <a:solidFill>
                  <a:srgbClr val="C00000"/>
                </a:solidFill>
              </a:rPr>
              <a:t>sacrospinous </a:t>
            </a:r>
            <a:r>
              <a:rPr lang="en-US" dirty="0"/>
              <a:t>ligaments, these notches are converted to respective foramina. </a:t>
            </a:r>
            <a:endParaRPr lang="en-US" dirty="0" smtClean="0"/>
          </a:p>
          <a:p>
            <a:pPr algn="l" rtl="0"/>
            <a:r>
              <a:rPr lang="en-US" dirty="0" smtClean="0"/>
              <a:t>Through </a:t>
            </a:r>
            <a:r>
              <a:rPr lang="en-US" dirty="0"/>
              <a:t>these foramina various structures enter and leave the pelvis</a:t>
            </a:r>
            <a:r>
              <a:rPr lang="en-US" dirty="0" smtClean="0"/>
              <a:t>.</a:t>
            </a:r>
            <a:endParaRPr lang="en-US" dirty="0"/>
          </a:p>
        </p:txBody>
      </p:sp>
      <p:pic>
        <p:nvPicPr>
          <p:cNvPr id="8" name="Picture 6" descr="08_09aa"/>
          <p:cNvPicPr>
            <a:picLocks noGrp="1" noChangeAspect="1" noChangeArrowheads="1"/>
          </p:cNvPicPr>
          <p:nvPr>
            <p:ph sz="half" idx="1"/>
          </p:nvPr>
        </p:nvPicPr>
        <p:blipFill>
          <a:blip r:embed="rId2" cstate="print"/>
          <a:srcRect t="2667"/>
          <a:stretch>
            <a:fillRect/>
          </a:stretch>
        </p:blipFill>
        <p:spPr bwMode="auto">
          <a:xfrm>
            <a:off x="107504" y="2582660"/>
            <a:ext cx="4038600" cy="3110317"/>
          </a:xfrm>
          <a:prstGeom prst="rect">
            <a:avLst/>
          </a:prstGeom>
          <a:noFill/>
          <a:ln w="57150">
            <a:solidFill>
              <a:schemeClr val="tx1"/>
            </a:solidFill>
          </a:ln>
        </p:spPr>
      </p:pic>
    </p:spTree>
    <p:extLst>
      <p:ext uri="{BB962C8B-B14F-4D97-AF65-F5344CB8AC3E}">
        <p14:creationId xmlns:p14="http://schemas.microsoft.com/office/powerpoint/2010/main" val="4278355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9840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a:solidFill>
                  <a:srgbClr val="1003BD"/>
                </a:solidFill>
                <a:latin typeface="Times New Roman" pitchFamily="18" charset="0"/>
                <a:cs typeface="Times New Roman" pitchFamily="18" charset="0"/>
              </a:rPr>
              <a:t>Foramina in bony pelvis</a:t>
            </a:r>
            <a:endParaRPr lang="en-US" sz="4000" dirty="0">
              <a:solidFill>
                <a:srgbClr val="1003BD"/>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211960" y="1920084"/>
            <a:ext cx="4932040" cy="4937915"/>
          </a:xfrm>
        </p:spPr>
        <p:style>
          <a:lnRef idx="1">
            <a:schemeClr val="accent2"/>
          </a:lnRef>
          <a:fillRef idx="2">
            <a:schemeClr val="accent2"/>
          </a:fillRef>
          <a:effectRef idx="1">
            <a:schemeClr val="accent2"/>
          </a:effectRef>
          <a:fontRef idx="minor">
            <a:schemeClr val="dk1"/>
          </a:fontRef>
        </p:style>
        <p:txBody>
          <a:bodyPr>
            <a:normAutofit/>
          </a:bodyPr>
          <a:lstStyle/>
          <a:p>
            <a:pPr algn="l" rtl="0"/>
            <a:r>
              <a:rPr lang="en-US" b="1" u="sng" dirty="0" smtClean="0">
                <a:solidFill>
                  <a:srgbClr val="C00000"/>
                </a:solidFill>
              </a:rPr>
              <a:t>Obturator </a:t>
            </a:r>
            <a:r>
              <a:rPr lang="en-US" b="1" u="sng" dirty="0">
                <a:solidFill>
                  <a:srgbClr val="C00000"/>
                </a:solidFill>
              </a:rPr>
              <a:t>foramen:</a:t>
            </a:r>
            <a:r>
              <a:rPr lang="en-US" u="sng" dirty="0">
                <a:solidFill>
                  <a:srgbClr val="C00000"/>
                </a:solidFill>
              </a:rPr>
              <a:t> </a:t>
            </a:r>
            <a:endParaRPr lang="en-US" u="sng" dirty="0" smtClean="0">
              <a:solidFill>
                <a:srgbClr val="C00000"/>
              </a:solidFill>
            </a:endParaRPr>
          </a:p>
          <a:p>
            <a:pPr algn="l" rtl="0"/>
            <a:r>
              <a:rPr lang="en-US" dirty="0" smtClean="0"/>
              <a:t>Each </a:t>
            </a:r>
            <a:r>
              <a:rPr lang="en-US" dirty="0"/>
              <a:t>lateral wall of the pelvis has a large hole, called the </a:t>
            </a:r>
            <a:r>
              <a:rPr lang="en-US" b="1" dirty="0"/>
              <a:t>obturator foramen. </a:t>
            </a:r>
            <a:endParaRPr lang="en-US" b="1" dirty="0" smtClean="0"/>
          </a:p>
          <a:p>
            <a:pPr algn="l" rtl="0"/>
            <a:r>
              <a:rPr lang="en-US" dirty="0" smtClean="0"/>
              <a:t>In </a:t>
            </a:r>
            <a:r>
              <a:rPr lang="en-US" dirty="0"/>
              <a:t>living subjects, this hole is closed by the obturator membrane except for a small opening, which represents the obturator canal </a:t>
            </a:r>
            <a:r>
              <a:rPr lang="en-US" dirty="0" smtClean="0"/>
              <a:t>. </a:t>
            </a:r>
          </a:p>
          <a:p>
            <a:pPr algn="l" rtl="0"/>
            <a:r>
              <a:rPr lang="en-US" dirty="0" smtClean="0"/>
              <a:t>Obturator </a:t>
            </a:r>
            <a:r>
              <a:rPr lang="en-US" dirty="0"/>
              <a:t>nerve passes through this small </a:t>
            </a:r>
            <a:r>
              <a:rPr lang="en-US" dirty="0" smtClean="0"/>
              <a:t>opening.</a:t>
            </a:r>
            <a:endParaRPr lang="en-US" dirty="0"/>
          </a:p>
        </p:txBody>
      </p:sp>
      <p:pic>
        <p:nvPicPr>
          <p:cNvPr id="5" name="Picture 2" descr="http://home.comcast.net/~wnor/pelvisposterior.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988840"/>
            <a:ext cx="4104456" cy="27089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3568" y="4293096"/>
            <a:ext cx="64807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355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3094112" cy="1162050"/>
          </a:xfrm>
        </p:spPr>
        <p:style>
          <a:lnRef idx="1">
            <a:schemeClr val="accent3"/>
          </a:lnRef>
          <a:fillRef idx="3">
            <a:schemeClr val="accent3"/>
          </a:fillRef>
          <a:effectRef idx="2">
            <a:schemeClr val="accent3"/>
          </a:effectRef>
          <a:fontRef idx="minor">
            <a:schemeClr val="lt1"/>
          </a:fontRef>
        </p:style>
        <p:txBody>
          <a:bodyPr/>
          <a:lstStyle/>
          <a:p>
            <a:r>
              <a:rPr lang="en-US" sz="4000" b="1" i="1" dirty="0" smtClean="0">
                <a:solidFill>
                  <a:srgbClr val="002060"/>
                </a:solidFill>
              </a:rPr>
              <a:t>Orientation of the Pelvis</a:t>
            </a:r>
            <a:endParaRPr lang="ar-SA" sz="4000" b="1" i="1" dirty="0">
              <a:solidFill>
                <a:srgbClr val="002060"/>
              </a:solidFill>
            </a:endParaRPr>
          </a:p>
        </p:txBody>
      </p:sp>
      <p:sp>
        <p:nvSpPr>
          <p:cNvPr id="3" name="Text Placeholder 2"/>
          <p:cNvSpPr>
            <a:spLocks noGrp="1"/>
          </p:cNvSpPr>
          <p:nvPr>
            <p:ph type="body" idx="2"/>
          </p:nvPr>
        </p:nvSpPr>
        <p:spPr>
          <a:xfrm>
            <a:off x="179512" y="1676400"/>
            <a:ext cx="4536504" cy="4920952"/>
          </a:xfrm>
        </p:spPr>
        <p:style>
          <a:lnRef idx="1">
            <a:schemeClr val="accent3"/>
          </a:lnRef>
          <a:fillRef idx="2">
            <a:schemeClr val="accent3"/>
          </a:fillRef>
          <a:effectRef idx="1">
            <a:schemeClr val="accent3"/>
          </a:effectRef>
          <a:fontRef idx="minor">
            <a:schemeClr val="dk1"/>
          </a:fontRef>
        </p:style>
        <p:txBody>
          <a:bodyPr>
            <a:normAutofit/>
          </a:bodyPr>
          <a:lstStyle/>
          <a:p>
            <a:pPr rtl="0">
              <a:buFont typeface="Wingdings" pitchFamily="2" charset="2"/>
              <a:buChar char="q"/>
            </a:pPr>
            <a:r>
              <a:rPr lang="en-US" sz="2400" b="1" dirty="0" smtClean="0">
                <a:solidFill>
                  <a:srgbClr val="FF0000"/>
                </a:solidFill>
                <a:latin typeface="Times New Roman" pitchFamily="18" charset="0"/>
                <a:cs typeface="Times New Roman" pitchFamily="18" charset="0"/>
              </a:rPr>
              <a:t>It is the Correct Position</a:t>
            </a:r>
            <a:r>
              <a:rPr lang="en-US" sz="2400" b="1" dirty="0" smtClean="0">
                <a:latin typeface="Times New Roman" pitchFamily="18" charset="0"/>
                <a:cs typeface="Times New Roman" pitchFamily="18" charset="0"/>
              </a:rPr>
              <a:t> of the bony pelvis relative to the trunk (in the anatomical position):</a:t>
            </a:r>
          </a:p>
          <a:p>
            <a:pPr lvl="1"/>
            <a:r>
              <a:rPr lang="en-US" sz="2200" b="1" dirty="0" smtClean="0">
                <a:latin typeface="Times New Roman" pitchFamily="18" charset="0"/>
                <a:cs typeface="Times New Roman" pitchFamily="18" charset="0"/>
              </a:rPr>
              <a:t>1.</a:t>
            </a:r>
            <a:r>
              <a:rPr lang="en-US" sz="2200" dirty="0" smtClean="0">
                <a:latin typeface="Times New Roman" pitchFamily="18" charset="0"/>
                <a:cs typeface="Times New Roman" pitchFamily="18" charset="0"/>
              </a:rPr>
              <a:t>The anterior-superior iliac spine and the pubic </a:t>
            </a:r>
            <a:r>
              <a:rPr lang="en-US" sz="2200" dirty="0">
                <a:latin typeface="Times New Roman" pitchFamily="18" charset="0"/>
                <a:cs typeface="Times New Roman" pitchFamily="18" charset="0"/>
              </a:rPr>
              <a:t>tubercles are in the same </a:t>
            </a:r>
            <a:r>
              <a:rPr lang="en-US" sz="2200" b="1" dirty="0">
                <a:latin typeface="Times New Roman" pitchFamily="18" charset="0"/>
                <a:cs typeface="Times New Roman" pitchFamily="18" charset="0"/>
              </a:rPr>
              <a:t>V</a:t>
            </a:r>
            <a:r>
              <a:rPr lang="en-US" sz="2200" b="1" dirty="0" smtClean="0">
                <a:latin typeface="Times New Roman" pitchFamily="18" charset="0"/>
                <a:cs typeface="Times New Roman" pitchFamily="18" charset="0"/>
              </a:rPr>
              <a:t>ertical </a:t>
            </a:r>
            <a:r>
              <a:rPr lang="en-US" sz="2200" b="1" dirty="0">
                <a:latin typeface="Times New Roman" pitchFamily="18" charset="0"/>
                <a:cs typeface="Times New Roman" pitchFamily="18" charset="0"/>
              </a:rPr>
              <a:t>plane</a:t>
            </a:r>
            <a:r>
              <a:rPr lang="en-US" sz="2200" dirty="0">
                <a:latin typeface="Times New Roman" pitchFamily="18" charset="0"/>
                <a:cs typeface="Times New Roman" pitchFamily="18" charset="0"/>
              </a:rPr>
              <a:t>.</a:t>
            </a:r>
          </a:p>
          <a:p>
            <a:pPr lvl="1"/>
            <a:r>
              <a:rPr lang="en-US" sz="2200" b="1"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 The </a:t>
            </a:r>
            <a:r>
              <a:rPr lang="en-US" sz="2200" dirty="0">
                <a:latin typeface="Times New Roman" pitchFamily="18" charset="0"/>
                <a:cs typeface="Times New Roman" pitchFamily="18" charset="0"/>
              </a:rPr>
              <a:t>coccyx is in the same </a:t>
            </a:r>
            <a:r>
              <a:rPr lang="en-US" sz="2200" b="1" dirty="0">
                <a:latin typeface="Times New Roman" pitchFamily="18" charset="0"/>
                <a:cs typeface="Times New Roman" pitchFamily="18" charset="0"/>
              </a:rPr>
              <a:t>H</a:t>
            </a:r>
            <a:r>
              <a:rPr lang="en-US" sz="2200" b="1" dirty="0" smtClean="0">
                <a:latin typeface="Times New Roman" pitchFamily="18" charset="0"/>
                <a:cs typeface="Times New Roman" pitchFamily="18" charset="0"/>
              </a:rPr>
              <a:t>orizontal </a:t>
            </a:r>
            <a:r>
              <a:rPr lang="en-US" sz="2200" b="1" dirty="0">
                <a:latin typeface="Times New Roman" pitchFamily="18" charset="0"/>
                <a:cs typeface="Times New Roman" pitchFamily="18" charset="0"/>
              </a:rPr>
              <a:t>plane</a:t>
            </a:r>
            <a:r>
              <a:rPr lang="en-US" sz="2200" dirty="0">
                <a:latin typeface="Times New Roman" pitchFamily="18" charset="0"/>
                <a:cs typeface="Times New Roman" pitchFamily="18" charset="0"/>
              </a:rPr>
              <a:t> as the upper margin of the pubic </a:t>
            </a:r>
            <a:r>
              <a:rPr lang="en-US" sz="2200" dirty="0" err="1">
                <a:latin typeface="Times New Roman" pitchFamily="18" charset="0"/>
                <a:cs typeface="Times New Roman" pitchFamily="18" charset="0"/>
              </a:rPr>
              <a:t>symphysis</a:t>
            </a:r>
            <a:r>
              <a:rPr lang="en-US" sz="2200" dirty="0">
                <a:latin typeface="Times New Roman" pitchFamily="18" charset="0"/>
                <a:cs typeface="Times New Roman" pitchFamily="18" charset="0"/>
              </a:rPr>
              <a:t>.</a:t>
            </a:r>
          </a:p>
          <a:p>
            <a:pPr lvl="1"/>
            <a:endParaRPr lang="ar-SA" sz="2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772816"/>
            <a:ext cx="3017494" cy="3803565"/>
          </a:xfrm>
          <a:prstGeom prst="rect">
            <a:avLst/>
          </a:prstGeom>
          <a:ln>
            <a:solidFill>
              <a:srgbClr val="0066FF"/>
            </a:solidFill>
          </a:ln>
        </p:spPr>
      </p:pic>
      <p:sp>
        <p:nvSpPr>
          <p:cNvPr id="5" name="Oval 4"/>
          <p:cNvSpPr/>
          <p:nvPr/>
        </p:nvSpPr>
        <p:spPr>
          <a:xfrm>
            <a:off x="6300192" y="2996952"/>
            <a:ext cx="72008" cy="720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00192" y="4005064"/>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3094112" cy="1162050"/>
          </a:xfrm>
        </p:spPr>
        <p:style>
          <a:lnRef idx="1">
            <a:schemeClr val="accent3"/>
          </a:lnRef>
          <a:fillRef idx="3">
            <a:schemeClr val="accent3"/>
          </a:fillRef>
          <a:effectRef idx="2">
            <a:schemeClr val="accent3"/>
          </a:effectRef>
          <a:fontRef idx="minor">
            <a:schemeClr val="lt1"/>
          </a:fontRef>
        </p:style>
        <p:txBody>
          <a:bodyPr/>
          <a:lstStyle/>
          <a:p>
            <a:r>
              <a:rPr lang="en-US" sz="4000" b="1" i="1" dirty="0" smtClean="0">
                <a:solidFill>
                  <a:srgbClr val="002060"/>
                </a:solidFill>
              </a:rPr>
              <a:t>Orientation of the Pelvis</a:t>
            </a:r>
            <a:endParaRPr lang="ar-SA" sz="4000" b="1" i="1" dirty="0">
              <a:solidFill>
                <a:srgbClr val="002060"/>
              </a:solidFill>
            </a:endParaRPr>
          </a:p>
        </p:txBody>
      </p:sp>
      <p:sp>
        <p:nvSpPr>
          <p:cNvPr id="3" name="Text Placeholder 2"/>
          <p:cNvSpPr>
            <a:spLocks noGrp="1"/>
          </p:cNvSpPr>
          <p:nvPr>
            <p:ph type="body" idx="2"/>
          </p:nvPr>
        </p:nvSpPr>
        <p:spPr>
          <a:xfrm>
            <a:off x="179512" y="1676400"/>
            <a:ext cx="4536504" cy="4920952"/>
          </a:xfrm>
        </p:spPr>
        <p:style>
          <a:lnRef idx="1">
            <a:schemeClr val="accent3"/>
          </a:lnRef>
          <a:fillRef idx="2">
            <a:schemeClr val="accent3"/>
          </a:fillRef>
          <a:effectRef idx="1">
            <a:schemeClr val="accent3"/>
          </a:effectRef>
          <a:fontRef idx="minor">
            <a:schemeClr val="dk1"/>
          </a:fontRef>
        </p:style>
        <p:txBody>
          <a:bodyPr>
            <a:normAutofit/>
          </a:bodyPr>
          <a:lstStyle/>
          <a:p>
            <a:pPr lvl="1"/>
            <a:r>
              <a:rPr lang="en-US" sz="2200" b="1" dirty="0" smtClean="0">
                <a:latin typeface="Times New Roman" pitchFamily="18" charset="0"/>
                <a:cs typeface="Times New Roman" pitchFamily="18" charset="0"/>
              </a:rPr>
              <a:t>3</a:t>
            </a:r>
            <a:r>
              <a:rPr lang="en-US" sz="2200" dirty="0" smtClean="0">
                <a:latin typeface="Times New Roman" pitchFamily="18" charset="0"/>
                <a:cs typeface="Times New Roman" pitchFamily="18" charset="0"/>
              </a:rPr>
              <a:t>. The </a:t>
            </a:r>
            <a:r>
              <a:rPr lang="en-US" sz="2200" b="1" dirty="0">
                <a:latin typeface="Times New Roman" pitchFamily="18" charset="0"/>
                <a:cs typeface="Times New Roman" pitchFamily="18" charset="0"/>
              </a:rPr>
              <a:t>axis of the pelvic cavity </a:t>
            </a:r>
            <a:r>
              <a:rPr lang="en-US" sz="2200" dirty="0">
                <a:latin typeface="Times New Roman" pitchFamily="18" charset="0"/>
                <a:cs typeface="Times New Roman" pitchFamily="18" charset="0"/>
              </a:rPr>
              <a:t>running through the central point of the inlet and the outlet almost parallels the curvature of the sacrum.</a:t>
            </a:r>
            <a:br>
              <a:rPr lang="en-US" sz="2200" dirty="0">
                <a:latin typeface="Times New Roman" pitchFamily="18" charset="0"/>
                <a:cs typeface="Times New Roman" pitchFamily="18" charset="0"/>
              </a:rPr>
            </a:br>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In this position: The anterior surface of the </a:t>
            </a:r>
            <a:r>
              <a:rPr lang="en-US" sz="2200" b="1" dirty="0" smtClean="0">
                <a:solidFill>
                  <a:srgbClr val="FF0000"/>
                </a:solidFill>
                <a:latin typeface="Times New Roman" pitchFamily="18" charset="0"/>
                <a:cs typeface="Times New Roman" pitchFamily="18" charset="0"/>
              </a:rPr>
              <a:t>Sacrum</a:t>
            </a:r>
            <a:r>
              <a:rPr lang="en-US" sz="2200" b="1" dirty="0" smtClean="0">
                <a:latin typeface="Times New Roman" pitchFamily="18" charset="0"/>
                <a:cs typeface="Times New Roman" pitchFamily="18" charset="0"/>
              </a:rPr>
              <a:t> is directed </a:t>
            </a:r>
            <a:r>
              <a:rPr lang="en-US" sz="2400" b="1" dirty="0" smtClean="0">
                <a:latin typeface="Times New Roman" pitchFamily="18" charset="0"/>
                <a:cs typeface="Times New Roman" pitchFamily="18" charset="0"/>
              </a:rPr>
              <a:t>forward </a:t>
            </a:r>
            <a:r>
              <a:rPr lang="en-US" sz="2200" b="1" dirty="0" smtClean="0">
                <a:latin typeface="Times New Roman" pitchFamily="18" charset="0"/>
                <a:cs typeface="Times New Roman" pitchFamily="18" charset="0"/>
              </a:rPr>
              <a:t>and </a:t>
            </a:r>
            <a:r>
              <a:rPr lang="en-US" sz="2400" b="1" dirty="0" smtClean="0">
                <a:latin typeface="Times New Roman" pitchFamily="18" charset="0"/>
                <a:cs typeface="Times New Roman" pitchFamily="18" charset="0"/>
              </a:rPr>
              <a:t>downward</a:t>
            </a:r>
            <a:r>
              <a:rPr lang="en-US" sz="2400" dirty="0" smtClean="0">
                <a:latin typeface="Times New Roman" pitchFamily="18" charset="0"/>
                <a:cs typeface="Times New Roman" pitchFamily="18" charset="0"/>
              </a:rPr>
              <a:t> while </a:t>
            </a:r>
            <a:r>
              <a:rPr lang="en-US" sz="2400" dirty="0">
                <a:latin typeface="Times New Roman" pitchFamily="18" charset="0"/>
                <a:cs typeface="Times New Roman" pitchFamily="18" charset="0"/>
              </a:rPr>
              <a:t>the pelvic surface of </a:t>
            </a:r>
            <a:r>
              <a:rPr lang="en-US" sz="2400" b="1" dirty="0" err="1">
                <a:solidFill>
                  <a:srgbClr val="C00000"/>
                </a:solidFill>
                <a:latin typeface="Times New Roman" pitchFamily="18" charset="0"/>
                <a:cs typeface="Times New Roman" pitchFamily="18" charset="0"/>
              </a:rPr>
              <a:t>symphysis</a:t>
            </a:r>
            <a:r>
              <a:rPr lang="en-US" sz="2400" b="1" dirty="0">
                <a:solidFill>
                  <a:srgbClr val="C00000"/>
                </a:solidFill>
                <a:latin typeface="Times New Roman" pitchFamily="18" charset="0"/>
                <a:cs typeface="Times New Roman" pitchFamily="18" charset="0"/>
              </a:rPr>
              <a:t> pubis </a:t>
            </a:r>
            <a:r>
              <a:rPr lang="en-US" sz="2400" dirty="0">
                <a:latin typeface="Times New Roman" pitchFamily="18" charset="0"/>
                <a:cs typeface="Times New Roman" pitchFamily="18" charset="0"/>
              </a:rPr>
              <a:t>faces </a:t>
            </a:r>
            <a:r>
              <a:rPr lang="en-US" sz="2400" b="1" dirty="0">
                <a:latin typeface="Times New Roman" pitchFamily="18" charset="0"/>
                <a:cs typeface="Times New Roman" pitchFamily="18" charset="0"/>
              </a:rPr>
              <a:t>upward and </a:t>
            </a:r>
            <a:r>
              <a:rPr lang="en-US" sz="2400" b="1" dirty="0" smtClean="0">
                <a:latin typeface="Times New Roman" pitchFamily="18" charset="0"/>
                <a:cs typeface="Times New Roman" pitchFamily="18" charset="0"/>
              </a:rPr>
              <a:t>backward.</a:t>
            </a:r>
          </a:p>
          <a:p>
            <a:endParaRPr lang="ar-SA" sz="2400"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866541"/>
            <a:ext cx="2592288" cy="3692981"/>
          </a:xfrm>
          <a:prstGeom prst="rect">
            <a:avLst/>
          </a:prstGeom>
        </p:spPr>
      </p:pic>
      <p:cxnSp>
        <p:nvCxnSpPr>
          <p:cNvPr id="6" name="Straight Arrow Connector 5"/>
          <p:cNvCxnSpPr/>
          <p:nvPr/>
        </p:nvCxnSpPr>
        <p:spPr>
          <a:xfrm flipV="1">
            <a:off x="7452320" y="3573016"/>
            <a:ext cx="72008"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876256" y="4293096"/>
            <a:ext cx="216024"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401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smtClean="0">
                <a:solidFill>
                  <a:srgbClr val="C00000"/>
                </a:solidFill>
                <a:latin typeface="Times New Roman" pitchFamily="18" charset="0"/>
                <a:cs typeface="Times New Roman" pitchFamily="18" charset="0"/>
              </a:rPr>
              <a:t>Fractures of the Bony Pelvis</a:t>
            </a:r>
            <a:endParaRPr lang="en-US" sz="4000" b="1" dirty="0">
              <a:solidFill>
                <a:srgbClr val="C00000"/>
              </a:solidFill>
              <a:latin typeface="Times New Roman" pitchFamily="18" charset="0"/>
              <a:cs typeface="Times New Roman" pitchFamily="18" charset="0"/>
            </a:endParaRPr>
          </a:p>
        </p:txBody>
      </p:sp>
      <p:sp>
        <p:nvSpPr>
          <p:cNvPr id="6" name="Content Placeholder 5"/>
          <p:cNvSpPr>
            <a:spLocks noGrp="1"/>
          </p:cNvSpPr>
          <p:nvPr>
            <p:ph sz="half" idx="2"/>
          </p:nvPr>
        </p:nvSpPr>
        <p:spPr>
          <a:xfrm>
            <a:off x="3563888" y="1920084"/>
            <a:ext cx="5256584" cy="4821283"/>
          </a:xfrm>
        </p:spPr>
        <p:style>
          <a:lnRef idx="1">
            <a:schemeClr val="accent3"/>
          </a:lnRef>
          <a:fillRef idx="2">
            <a:schemeClr val="accent3"/>
          </a:fillRef>
          <a:effectRef idx="1">
            <a:schemeClr val="accent3"/>
          </a:effectRef>
          <a:fontRef idx="minor">
            <a:schemeClr val="dk1"/>
          </a:fontRef>
        </p:style>
        <p:txBody>
          <a:bodyPr>
            <a:normAutofit/>
          </a:bodyPr>
          <a:lstStyle/>
          <a:p>
            <a:pPr algn="l" rtl="0"/>
            <a:r>
              <a:rPr lang="en-US" sz="2400" b="1" dirty="0" smtClean="0">
                <a:solidFill>
                  <a:schemeClr val="tx1">
                    <a:lumMod val="95000"/>
                    <a:lumOff val="5000"/>
                  </a:schemeClr>
                </a:solidFill>
                <a:latin typeface="Times New Roman" pitchFamily="18" charset="0"/>
                <a:cs typeface="Times New Roman" pitchFamily="18" charset="0"/>
              </a:rPr>
              <a:t>T</a:t>
            </a:r>
            <a:r>
              <a:rPr lang="en-US" b="1" dirty="0" smtClean="0">
                <a:solidFill>
                  <a:schemeClr val="tx1">
                    <a:lumMod val="95000"/>
                    <a:lumOff val="5000"/>
                  </a:schemeClr>
                </a:solidFill>
                <a:latin typeface="Times New Roman" pitchFamily="18" charset="0"/>
                <a:cs typeface="Times New Roman" pitchFamily="18" charset="0"/>
              </a:rPr>
              <a:t>he weakest parts of the bony pelvis are</a:t>
            </a:r>
            <a:r>
              <a:rPr lang="en-US" sz="2000" dirty="0" smtClean="0">
                <a:solidFill>
                  <a:schemeClr val="tx1">
                    <a:lumMod val="95000"/>
                    <a:lumOff val="5000"/>
                  </a:schemeClr>
                </a:solidFill>
                <a:latin typeface="Times New Roman" pitchFamily="18" charset="0"/>
                <a:cs typeface="Times New Roman" pitchFamily="18" charset="0"/>
              </a:rPr>
              <a:t>:</a:t>
            </a:r>
          </a:p>
          <a:p>
            <a:pPr algn="l" rtl="0"/>
            <a:r>
              <a:rPr lang="en-US" sz="2000" dirty="0" smtClean="0">
                <a:solidFill>
                  <a:srgbClr val="1003BD"/>
                </a:solidFill>
                <a:latin typeface="Times New Roman" pitchFamily="18" charset="0"/>
                <a:cs typeface="Times New Roman" pitchFamily="18" charset="0"/>
              </a:rPr>
              <a:t>Pubic rami.</a:t>
            </a:r>
          </a:p>
          <a:p>
            <a:pPr algn="l" rtl="0"/>
            <a:r>
              <a:rPr lang="en-US" sz="2000" dirty="0" smtClean="0">
                <a:solidFill>
                  <a:srgbClr val="1003BD"/>
                </a:solidFill>
                <a:latin typeface="Times New Roman" pitchFamily="18" charset="0"/>
                <a:cs typeface="Times New Roman" pitchFamily="18" charset="0"/>
              </a:rPr>
              <a:t>Acetabula.</a:t>
            </a:r>
          </a:p>
          <a:p>
            <a:pPr algn="l" rtl="0"/>
            <a:r>
              <a:rPr lang="en-US" sz="2000" dirty="0" smtClean="0">
                <a:solidFill>
                  <a:srgbClr val="1003BD"/>
                </a:solidFill>
                <a:latin typeface="Times New Roman" pitchFamily="18" charset="0"/>
                <a:cs typeface="Times New Roman" pitchFamily="18" charset="0"/>
              </a:rPr>
              <a:t>Region of sacroiliac joint.</a:t>
            </a:r>
          </a:p>
          <a:p>
            <a:pPr algn="l" rtl="0"/>
            <a:r>
              <a:rPr lang="en-US" sz="2000" dirty="0" err="1" smtClean="0">
                <a:solidFill>
                  <a:srgbClr val="1003BD"/>
                </a:solidFill>
                <a:latin typeface="Times New Roman" pitchFamily="18" charset="0"/>
                <a:cs typeface="Times New Roman" pitchFamily="18" charset="0"/>
              </a:rPr>
              <a:t>Alae</a:t>
            </a:r>
            <a:r>
              <a:rPr lang="en-US" sz="2000" dirty="0" smtClean="0">
                <a:solidFill>
                  <a:srgbClr val="1003BD"/>
                </a:solidFill>
                <a:latin typeface="Times New Roman" pitchFamily="18" charset="0"/>
                <a:cs typeface="Times New Roman" pitchFamily="18" charset="0"/>
              </a:rPr>
              <a:t> of the iliu</a:t>
            </a:r>
            <a:r>
              <a:rPr lang="en-US" sz="2000" dirty="0" smtClean="0">
                <a:latin typeface="Times New Roman" pitchFamily="18" charset="0"/>
                <a:cs typeface="Times New Roman" pitchFamily="18" charset="0"/>
              </a:rPr>
              <a:t>m.</a:t>
            </a:r>
          </a:p>
          <a:p>
            <a:pPr algn="l" rtl="0"/>
            <a:r>
              <a:rPr lang="en-US" sz="2400" b="1" dirty="0" smtClean="0">
                <a:solidFill>
                  <a:srgbClr val="C00000"/>
                </a:solidFill>
                <a:latin typeface="Times New Roman" pitchFamily="18" charset="0"/>
                <a:cs typeface="Times New Roman" pitchFamily="18" charset="0"/>
              </a:rPr>
              <a:t>Pelvic Fractures </a:t>
            </a:r>
            <a:r>
              <a:rPr lang="en-US" sz="2000" dirty="0" smtClean="0">
                <a:latin typeface="Times New Roman" pitchFamily="18" charset="0"/>
                <a:cs typeface="Times New Roman" pitchFamily="18" charset="0"/>
              </a:rPr>
              <a:t>can result from direct trauma to the pelvic bones as occurs in car accidents or by forces transmitted to these bones from the lower limbs during falls on the feet.</a:t>
            </a:r>
            <a:r>
              <a:rPr lang="en-US" sz="24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Pelvic fractures may cause injury to the pelvic soft tissues, blood vessels, nerves and organs.</a:t>
            </a:r>
            <a:endParaRPr lang="en-US" sz="2000" dirty="0">
              <a:latin typeface="Times New Roman" pitchFamily="18" charset="0"/>
              <a:cs typeface="Times New Roman" pitchFamily="18" charset="0"/>
            </a:endParaRPr>
          </a:p>
        </p:txBody>
      </p:sp>
      <p:pic>
        <p:nvPicPr>
          <p:cNvPr id="7" name="Content Placeholder 4" descr="E9466FDD"/>
          <p:cNvPicPr>
            <a:picLocks noGrp="1" noChangeAspect="1" noChangeArrowheads="1"/>
          </p:cNvPicPr>
          <p:nvPr>
            <p:ph sz="half" idx="1"/>
          </p:nvPr>
        </p:nvPicPr>
        <p:blipFill>
          <a:blip r:embed="rId2" cstate="print"/>
          <a:srcRect l="9975" t="4054" r="29614" b="56757"/>
          <a:stretch>
            <a:fillRect/>
          </a:stretch>
        </p:blipFill>
        <p:spPr bwMode="auto">
          <a:xfrm>
            <a:off x="179512" y="2276872"/>
            <a:ext cx="3240360" cy="3240360"/>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1629369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533400" y="473075"/>
            <a:ext cx="8153400" cy="898525"/>
          </a:xfrm>
        </p:spPr>
        <p:style>
          <a:lnRef idx="0">
            <a:schemeClr val="accent3"/>
          </a:lnRef>
          <a:fillRef idx="3">
            <a:schemeClr val="accent3"/>
          </a:fillRef>
          <a:effectRef idx="3">
            <a:schemeClr val="accent3"/>
          </a:effectRef>
          <a:fontRef idx="minor">
            <a:schemeClr val="lt1"/>
          </a:fontRef>
        </p:style>
        <p:txBody>
          <a:bodyPr/>
          <a:lstStyle/>
          <a:p>
            <a:pPr algn="ctr"/>
            <a:r>
              <a:rPr lang="en-AU" dirty="0">
                <a:solidFill>
                  <a:srgbClr val="0070C0"/>
                </a:solidFill>
                <a:latin typeface="Times New Roman" pitchFamily="18" charset="0"/>
                <a:cs typeface="Times New Roman" pitchFamily="18" charset="0"/>
              </a:rPr>
              <a:t>Learning Objectives</a:t>
            </a:r>
            <a:endParaRPr lang="en-US" dirty="0">
              <a:solidFill>
                <a:srgbClr val="0070C0"/>
              </a:solidFill>
              <a:latin typeface="Times New Roman" pitchFamily="18" charset="0"/>
              <a:cs typeface="Times New Roman" pitchFamily="18" charset="0"/>
            </a:endParaRPr>
          </a:p>
        </p:txBody>
      </p:sp>
      <p:sp>
        <p:nvSpPr>
          <p:cNvPr id="148483" name="Rectangle 3"/>
          <p:cNvSpPr>
            <a:spLocks noGrp="1" noChangeArrowheads="1"/>
          </p:cNvSpPr>
          <p:nvPr>
            <p:ph idx="1"/>
          </p:nvPr>
        </p:nvSpPr>
        <p:spPr>
          <a:xfrm>
            <a:off x="304800" y="1484784"/>
            <a:ext cx="8382000" cy="5112568"/>
          </a:xfrm>
        </p:spPr>
        <p:style>
          <a:lnRef idx="1">
            <a:schemeClr val="accent3"/>
          </a:lnRef>
          <a:fillRef idx="2">
            <a:schemeClr val="accent3"/>
          </a:fillRef>
          <a:effectRef idx="1">
            <a:schemeClr val="accent3"/>
          </a:effectRef>
          <a:fontRef idx="minor">
            <a:schemeClr val="dk1"/>
          </a:fontRef>
        </p:style>
        <p:txBody>
          <a:bodyPr/>
          <a:lstStyle/>
          <a:p>
            <a:pPr algn="l" rtl="0">
              <a:lnSpc>
                <a:spcPct val="90000"/>
              </a:lnSpc>
              <a:buFont typeface="Wingdings" pitchFamily="2" charset="2"/>
              <a:buChar char="v"/>
            </a:pPr>
            <a:r>
              <a:rPr lang="en-US" sz="2800" b="1" i="1" dirty="0" smtClean="0">
                <a:solidFill>
                  <a:srgbClr val="FF3300"/>
                </a:solidFill>
                <a:latin typeface="Times New Roman" pitchFamily="18" charset="0"/>
                <a:cs typeface="Times New Roman" pitchFamily="18" charset="0"/>
              </a:rPr>
              <a:t>At the end of the lecture, the students should be able to :</a:t>
            </a:r>
            <a:endParaRPr lang="en-US" sz="2800" b="1" dirty="0">
              <a:latin typeface="Times New Roman" pitchFamily="18" charset="0"/>
              <a:cs typeface="Times New Roman" pitchFamily="18" charset="0"/>
            </a:endParaRPr>
          </a:p>
          <a:p>
            <a:pPr algn="l" rtl="0">
              <a:lnSpc>
                <a:spcPct val="90000"/>
              </a:lnSpc>
              <a:buFont typeface="Wingdings" pitchFamily="2" charset="2"/>
              <a:buChar char="§"/>
            </a:pPr>
            <a:r>
              <a:rPr lang="en-AU" sz="2800" dirty="0">
                <a:latin typeface="Times New Roman" pitchFamily="18" charset="0"/>
                <a:cs typeface="Times New Roman" pitchFamily="18" charset="0"/>
              </a:rPr>
              <a:t>Describe </a:t>
            </a:r>
            <a:r>
              <a:rPr lang="en-AU" sz="2800" dirty="0" smtClean="0">
                <a:latin typeface="Times New Roman" pitchFamily="18" charset="0"/>
                <a:cs typeface="Times New Roman" pitchFamily="18" charset="0"/>
              </a:rPr>
              <a:t>the </a:t>
            </a:r>
            <a:r>
              <a:rPr lang="en-AU" sz="2800" dirty="0">
                <a:latin typeface="Times New Roman" pitchFamily="18" charset="0"/>
                <a:cs typeface="Times New Roman" pitchFamily="18" charset="0"/>
              </a:rPr>
              <a:t>bony </a:t>
            </a:r>
            <a:r>
              <a:rPr lang="en-AU" sz="2800" dirty="0" smtClean="0">
                <a:latin typeface="Times New Roman" pitchFamily="18" charset="0"/>
                <a:cs typeface="Times New Roman" pitchFamily="18" charset="0"/>
              </a:rPr>
              <a:t>structures of </a:t>
            </a:r>
            <a:r>
              <a:rPr lang="en-AU" sz="2800" dirty="0">
                <a:latin typeface="Times New Roman" pitchFamily="18" charset="0"/>
                <a:cs typeface="Times New Roman" pitchFamily="18" charset="0"/>
              </a:rPr>
              <a:t>the </a:t>
            </a:r>
            <a:r>
              <a:rPr lang="en-AU" sz="2800" dirty="0" smtClean="0">
                <a:latin typeface="Times New Roman" pitchFamily="18" charset="0"/>
                <a:cs typeface="Times New Roman" pitchFamily="18" charset="0"/>
              </a:rPr>
              <a:t>pelvis.</a:t>
            </a:r>
          </a:p>
          <a:p>
            <a:pPr algn="l" rtl="0">
              <a:buFont typeface="Wingdings" pitchFamily="2" charset="2"/>
              <a:buChar char="§"/>
            </a:pPr>
            <a:r>
              <a:rPr lang="en-AU" sz="2800" dirty="0" smtClean="0">
                <a:latin typeface="Times New Roman" pitchFamily="18" charset="0"/>
                <a:cs typeface="Times New Roman" pitchFamily="18" charset="0"/>
              </a:rPr>
              <a:t>Describe in detail </a:t>
            </a:r>
            <a:r>
              <a:rPr lang="en-US" sz="2800" dirty="0" smtClean="0">
                <a:latin typeface="Times New Roman" pitchFamily="18" charset="0"/>
                <a:cs typeface="Times New Roman" pitchFamily="18" charset="0"/>
              </a:rPr>
              <a:t>the hip bone, the sacrum, and the coccyx.</a:t>
            </a:r>
            <a:endParaRPr lang="en-US" sz="2800" dirty="0">
              <a:latin typeface="Times New Roman" pitchFamily="18" charset="0"/>
              <a:cs typeface="Times New Roman" pitchFamily="18" charset="0"/>
            </a:endParaRPr>
          </a:p>
          <a:p>
            <a:pPr algn="l" rtl="0">
              <a:buFont typeface="Wingdings" pitchFamily="2" charset="2"/>
              <a:buChar char="§"/>
            </a:pPr>
            <a:r>
              <a:rPr lang="en-AU" sz="2800" dirty="0" smtClean="0">
                <a:latin typeface="Times New Roman" pitchFamily="18" charset="0"/>
                <a:cs typeface="Times New Roman" pitchFamily="18" charset="0"/>
              </a:rPr>
              <a:t>Describe </a:t>
            </a:r>
            <a:r>
              <a:rPr lang="en-AU" sz="2800" dirty="0">
                <a:latin typeface="Times New Roman" pitchFamily="18" charset="0"/>
                <a:cs typeface="Times New Roman" pitchFamily="18" charset="0"/>
              </a:rPr>
              <a:t>the boundaries of the pelvic inlet and </a:t>
            </a:r>
            <a:r>
              <a:rPr lang="en-AU" sz="2800" dirty="0" smtClean="0">
                <a:latin typeface="Times New Roman" pitchFamily="18" charset="0"/>
                <a:cs typeface="Times New Roman" pitchFamily="18" charset="0"/>
              </a:rPr>
              <a:t>outlet.</a:t>
            </a:r>
          </a:p>
          <a:p>
            <a:pPr algn="l" rtl="0">
              <a:buFont typeface="Wingdings" pitchFamily="2" charset="2"/>
              <a:buChar char="§"/>
            </a:pPr>
            <a:r>
              <a:rPr lang="en-AU" sz="2800" dirty="0" smtClean="0">
                <a:latin typeface="Times New Roman" pitchFamily="18" charset="0"/>
                <a:cs typeface="Times New Roman" pitchFamily="18" charset="0"/>
              </a:rPr>
              <a:t>Identify </a:t>
            </a:r>
            <a:r>
              <a:rPr lang="en-AU" sz="2800" dirty="0">
                <a:latin typeface="Times New Roman" pitchFamily="18" charset="0"/>
                <a:cs typeface="Times New Roman" pitchFamily="18" charset="0"/>
              </a:rPr>
              <a:t>the articulations of the </a:t>
            </a:r>
            <a:r>
              <a:rPr lang="en-AU" sz="2800" dirty="0" smtClean="0">
                <a:latin typeface="Times New Roman" pitchFamily="18" charset="0"/>
                <a:cs typeface="Times New Roman" pitchFamily="18" charset="0"/>
              </a:rPr>
              <a:t>bony pelvis.</a:t>
            </a:r>
          </a:p>
          <a:p>
            <a:pPr algn="l" rtl="0">
              <a:buFont typeface="Wingdings" pitchFamily="2" charset="2"/>
              <a:buChar char="§"/>
            </a:pPr>
            <a:r>
              <a:rPr lang="en-AU" sz="2800" dirty="0" smtClean="0">
                <a:latin typeface="Times New Roman" pitchFamily="18" charset="0"/>
                <a:cs typeface="Times New Roman" pitchFamily="18" charset="0"/>
              </a:rPr>
              <a:t>List the major differences between the male and female pelvis.</a:t>
            </a:r>
          </a:p>
          <a:p>
            <a:pPr algn="l" rtl="0">
              <a:buFont typeface="Wingdings" pitchFamily="2" charset="2"/>
              <a:buChar char="§"/>
            </a:pPr>
            <a:r>
              <a:rPr lang="en-AU" sz="2800" dirty="0" smtClean="0">
                <a:latin typeface="Times New Roman" pitchFamily="18" charset="0"/>
                <a:cs typeface="Times New Roman" pitchFamily="18" charset="0"/>
              </a:rPr>
              <a:t>List the different types of female pelvis.</a:t>
            </a:r>
          </a:p>
          <a:p>
            <a:pPr algn="l" rtl="0">
              <a:lnSpc>
                <a:spcPct val="90000"/>
              </a:lnSpc>
            </a:pPr>
            <a:endParaRPr lang="en-US" sz="2200" dirty="0" smtClean="0">
              <a:latin typeface="Times New Roman" pitchFamily="18" charset="0"/>
              <a:cs typeface="Times New Roman" pitchFamily="18" charset="0"/>
            </a:endParaRPr>
          </a:p>
          <a:p>
            <a:pPr algn="l" rtl="0">
              <a:lnSpc>
                <a:spcPct val="90000"/>
              </a:lnSpc>
            </a:pP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ctr"/>
            <a:r>
              <a:rPr lang="en-US" sz="4000" b="1" dirty="0" smtClean="0">
                <a:solidFill>
                  <a:srgbClr val="C00000"/>
                </a:solidFill>
                <a:latin typeface="Times New Roman" pitchFamily="18" charset="0"/>
                <a:cs typeface="Times New Roman" pitchFamily="18" charset="0"/>
              </a:rPr>
              <a:t>Subdivision of the Bony Pelvis</a:t>
            </a:r>
            <a:endParaRPr lang="en-US" sz="4000" b="1" dirty="0">
              <a:solidFill>
                <a:srgbClr val="C00000"/>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5148064" y="1920085"/>
            <a:ext cx="3538736" cy="4434840"/>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algn="l" rtl="0"/>
            <a:r>
              <a:rPr lang="en-US" dirty="0">
                <a:latin typeface="Times New Roman" pitchFamily="18" charset="0"/>
                <a:cs typeface="Times New Roman" pitchFamily="18" charset="0"/>
              </a:rPr>
              <a:t>The bony pelvis </a:t>
            </a: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divided into two parts by the </a:t>
            </a:r>
            <a:r>
              <a:rPr lang="en-US" b="1" dirty="0">
                <a:solidFill>
                  <a:srgbClr val="1003BD"/>
                </a:solidFill>
                <a:latin typeface="Times New Roman" pitchFamily="18" charset="0"/>
                <a:cs typeface="Times New Roman" pitchFamily="18" charset="0"/>
              </a:rPr>
              <a:t>P</a:t>
            </a:r>
            <a:r>
              <a:rPr lang="en-US" b="1" dirty="0" smtClean="0">
                <a:solidFill>
                  <a:srgbClr val="1003BD"/>
                </a:solidFill>
                <a:latin typeface="Times New Roman" pitchFamily="18" charset="0"/>
                <a:cs typeface="Times New Roman" pitchFamily="18" charset="0"/>
              </a:rPr>
              <a:t>elvic Brim</a:t>
            </a:r>
            <a:r>
              <a:rPr lang="en-US" b="1" dirty="0">
                <a:solidFill>
                  <a:srgbClr val="1003BD"/>
                </a:solidFill>
                <a:latin typeface="Times New Roman" pitchFamily="18" charset="0"/>
                <a:cs typeface="Times New Roman" pitchFamily="18" charset="0"/>
              </a:rPr>
              <a:t>. </a:t>
            </a:r>
            <a:endParaRPr lang="en-US" b="1" dirty="0" smtClean="0">
              <a:solidFill>
                <a:srgbClr val="1003BD"/>
              </a:solidFill>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brim is formed </a:t>
            </a:r>
            <a:r>
              <a:rPr lang="en-US" b="1" u="sng" dirty="0" smtClean="0">
                <a:latin typeface="Times New Roman" pitchFamily="18" charset="0"/>
                <a:cs typeface="Times New Roman" pitchFamily="18" charset="0"/>
              </a:rPr>
              <a:t>Posteriorly</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S</a:t>
            </a:r>
            <a:r>
              <a:rPr lang="en-US" b="1" dirty="0" smtClean="0">
                <a:solidFill>
                  <a:srgbClr val="FF0000"/>
                </a:solidFill>
                <a:latin typeface="Times New Roman" pitchFamily="18" charset="0"/>
                <a:cs typeface="Times New Roman" pitchFamily="18" charset="0"/>
              </a:rPr>
              <a:t>acral </a:t>
            </a:r>
            <a:r>
              <a:rPr lang="en-US" b="1" dirty="0">
                <a:solidFill>
                  <a:srgbClr val="FF0000"/>
                </a:solidFill>
                <a:latin typeface="Times New Roman" pitchFamily="18" charset="0"/>
                <a:cs typeface="Times New Roman" pitchFamily="18" charset="0"/>
              </a:rPr>
              <a:t>P</a:t>
            </a:r>
            <a:r>
              <a:rPr lang="en-US" b="1" dirty="0" smtClean="0">
                <a:solidFill>
                  <a:srgbClr val="FF0000"/>
                </a:solidFill>
                <a:latin typeface="Times New Roman" pitchFamily="18" charset="0"/>
                <a:cs typeface="Times New Roman" pitchFamily="18" charset="0"/>
              </a:rPr>
              <a:t>romontory</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l" rtl="0"/>
            <a:r>
              <a:rPr lang="en-US" b="1" u="sng" dirty="0" smtClean="0">
                <a:latin typeface="Times New Roman" pitchFamily="18" charset="0"/>
                <a:cs typeface="Times New Roman" pitchFamily="18" charset="0"/>
              </a:rPr>
              <a:t>L</a:t>
            </a:r>
            <a:r>
              <a:rPr lang="en-US" b="1" u="sng" dirty="0" smtClean="0">
                <a:latin typeface="Times New Roman" pitchFamily="18" charset="0"/>
                <a:cs typeface="Times New Roman" pitchFamily="18" charset="0"/>
              </a:rPr>
              <a:t>aterally:</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err="1" smtClean="0">
                <a:latin typeface="Times New Roman" pitchFamily="18" charset="0"/>
                <a:cs typeface="Times New Roman" pitchFamily="18" charset="0"/>
              </a:rPr>
              <a:t>liopectineal</a:t>
            </a:r>
            <a:r>
              <a:rPr lang="en-US" dirty="0" smtClean="0">
                <a:latin typeface="Times New Roman" pitchFamily="18" charset="0"/>
                <a:cs typeface="Times New Roman" pitchFamily="18" charset="0"/>
              </a:rPr>
              <a:t> line. </a:t>
            </a:r>
          </a:p>
          <a:p>
            <a:pPr algn="l" rtl="0"/>
            <a:r>
              <a:rPr lang="en-US" b="1" u="sng" dirty="0">
                <a:latin typeface="Times New Roman" pitchFamily="18" charset="0"/>
                <a:cs typeface="Times New Roman" pitchFamily="18" charset="0"/>
              </a:rPr>
              <a:t>A</a:t>
            </a:r>
            <a:r>
              <a:rPr lang="en-US" b="1" u="sng" dirty="0" smtClean="0">
                <a:latin typeface="Times New Roman" pitchFamily="18" charset="0"/>
                <a:cs typeface="Times New Roman" pitchFamily="18" charset="0"/>
              </a:rPr>
              <a:t>nteriorly</a:t>
            </a:r>
            <a:r>
              <a:rPr lang="en-US" dirty="0" smtClean="0">
                <a:latin typeface="Times New Roman" pitchFamily="18" charset="0"/>
                <a:cs typeface="Times New Roman" pitchFamily="18" charset="0"/>
              </a:rPr>
              <a:t> : </a:t>
            </a:r>
            <a:r>
              <a:rPr lang="en-US" dirty="0" err="1">
                <a:latin typeface="Times New Roman" pitchFamily="18" charset="0"/>
                <a:cs typeface="Times New Roman" pitchFamily="18" charset="0"/>
              </a:rPr>
              <a:t>S</a:t>
            </a:r>
            <a:r>
              <a:rPr lang="en-US" dirty="0" err="1" smtClean="0">
                <a:latin typeface="Times New Roman" pitchFamily="18" charset="0"/>
                <a:cs typeface="Times New Roman" pitchFamily="18" charset="0"/>
              </a:rPr>
              <a:t>ymphysis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pubis. </a:t>
            </a:r>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Above </a:t>
            </a:r>
            <a:r>
              <a:rPr lang="en-US" dirty="0">
                <a:latin typeface="Times New Roman" pitchFamily="18" charset="0"/>
                <a:cs typeface="Times New Roman" pitchFamily="18" charset="0"/>
              </a:rPr>
              <a:t>the pelvic brim lies the </a:t>
            </a:r>
            <a:r>
              <a:rPr lang="en-US" b="1" dirty="0">
                <a:solidFill>
                  <a:srgbClr val="1003BD"/>
                </a:solidFill>
                <a:latin typeface="Times New Roman" pitchFamily="18" charset="0"/>
                <a:cs typeface="Times New Roman" pitchFamily="18" charset="0"/>
              </a:rPr>
              <a:t>F</a:t>
            </a:r>
            <a:r>
              <a:rPr lang="en-US" b="1" dirty="0" smtClean="0">
                <a:solidFill>
                  <a:srgbClr val="1003BD"/>
                </a:solidFill>
                <a:latin typeface="Times New Roman" pitchFamily="18" charset="0"/>
                <a:cs typeface="Times New Roman" pitchFamily="18" charset="0"/>
              </a:rPr>
              <a:t>alse </a:t>
            </a:r>
            <a:r>
              <a:rPr lang="en-US" b="1" dirty="0">
                <a:solidFill>
                  <a:srgbClr val="1003BD"/>
                </a:solidFill>
                <a:latin typeface="Times New Roman" pitchFamily="18" charset="0"/>
                <a:cs typeface="Times New Roman" pitchFamily="18" charset="0"/>
              </a:rPr>
              <a:t>P</a:t>
            </a:r>
            <a:r>
              <a:rPr lang="en-US" b="1" dirty="0" smtClean="0">
                <a:solidFill>
                  <a:srgbClr val="1003BD"/>
                </a:solidFill>
                <a:latin typeface="Times New Roman" pitchFamily="18" charset="0"/>
                <a:cs typeface="Times New Roman" pitchFamily="18" charset="0"/>
              </a:rPr>
              <a:t>elvis</a:t>
            </a:r>
            <a:r>
              <a:rPr lang="en-US" dirty="0">
                <a:latin typeface="Times New Roman" pitchFamily="18" charset="0"/>
                <a:cs typeface="Times New Roman" pitchFamily="18" charset="0"/>
              </a:rPr>
              <a:t>, which is not of much clinical importance. </a:t>
            </a:r>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Below </a:t>
            </a:r>
            <a:r>
              <a:rPr lang="en-US" dirty="0">
                <a:latin typeface="Times New Roman" pitchFamily="18" charset="0"/>
                <a:cs typeface="Times New Roman" pitchFamily="18" charset="0"/>
              </a:rPr>
              <a:t>the brim is the </a:t>
            </a:r>
            <a:r>
              <a:rPr lang="en-US" b="1" dirty="0">
                <a:solidFill>
                  <a:srgbClr val="FF0000"/>
                </a:solidFill>
                <a:latin typeface="Times New Roman" pitchFamily="18" charset="0"/>
                <a:cs typeface="Times New Roman" pitchFamily="18" charset="0"/>
              </a:rPr>
              <a:t>T</a:t>
            </a:r>
            <a:r>
              <a:rPr lang="en-US" b="1" dirty="0" smtClean="0">
                <a:solidFill>
                  <a:srgbClr val="FF0000"/>
                </a:solidFill>
                <a:latin typeface="Times New Roman" pitchFamily="18" charset="0"/>
                <a:cs typeface="Times New Roman" pitchFamily="18" charset="0"/>
              </a:rPr>
              <a:t>rue </a:t>
            </a:r>
            <a:r>
              <a:rPr lang="en-US" b="1" dirty="0">
                <a:solidFill>
                  <a:srgbClr val="FF0000"/>
                </a:solidFill>
                <a:latin typeface="Times New Roman" pitchFamily="18" charset="0"/>
                <a:cs typeface="Times New Roman" pitchFamily="18" charset="0"/>
              </a:rPr>
              <a:t>P</a:t>
            </a:r>
            <a:r>
              <a:rPr lang="en-US" b="1" dirty="0" smtClean="0">
                <a:solidFill>
                  <a:srgbClr val="FF0000"/>
                </a:solidFill>
                <a:latin typeface="Times New Roman" pitchFamily="18" charset="0"/>
                <a:cs typeface="Times New Roman" pitchFamily="18" charset="0"/>
              </a:rPr>
              <a:t>elv</a:t>
            </a:r>
            <a:r>
              <a:rPr lang="en-US" b="1" dirty="0" smtClean="0">
                <a:solidFill>
                  <a:srgbClr val="FF0000"/>
                </a:solidFill>
              </a:rPr>
              <a:t>is</a:t>
            </a:r>
            <a:endParaRPr lang="en-US" b="1" dirty="0">
              <a:solidFill>
                <a:srgbClr val="FF0000"/>
              </a:solidFill>
            </a:endParaRPr>
          </a:p>
        </p:txBody>
      </p:sp>
      <p:pic>
        <p:nvPicPr>
          <p:cNvPr id="5" name="Content Placeholder 4" descr="http://home.comcast.net/~wnor/pelvissuperior2.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2348880"/>
            <a:ext cx="4464496"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365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4000" b="1" i="1" dirty="0" smtClean="0">
                <a:solidFill>
                  <a:srgbClr val="FF0000"/>
                </a:solidFill>
                <a:latin typeface="Times New Roman" pitchFamily="18" charset="0"/>
                <a:cs typeface="Times New Roman" pitchFamily="18" charset="0"/>
              </a:rPr>
              <a:t>False pelvis</a:t>
            </a:r>
            <a:endParaRPr lang="en-US" sz="4000" dirty="0"/>
          </a:p>
        </p:txBody>
      </p:sp>
      <p:sp>
        <p:nvSpPr>
          <p:cNvPr id="3" name="Content Placeholder 2"/>
          <p:cNvSpPr>
            <a:spLocks noGrp="1"/>
          </p:cNvSpPr>
          <p:nvPr>
            <p:ph sz="half" idx="1"/>
          </p:nvPr>
        </p:nvSpPr>
        <p:spPr>
          <a:xfrm>
            <a:off x="785786" y="1920085"/>
            <a:ext cx="3714206" cy="4434840"/>
          </a:xfrm>
        </p:spPr>
        <p:style>
          <a:lnRef idx="1">
            <a:schemeClr val="accent3"/>
          </a:lnRef>
          <a:fillRef idx="2">
            <a:schemeClr val="accent3"/>
          </a:fillRef>
          <a:effectRef idx="1">
            <a:schemeClr val="accent3"/>
          </a:effectRef>
          <a:fontRef idx="minor">
            <a:schemeClr val="dk1"/>
          </a:fontRef>
        </p:style>
        <p:txBody>
          <a:bodyPr>
            <a:noAutofit/>
          </a:bodyPr>
          <a:lstStyle/>
          <a:p>
            <a:pPr lvl="1" algn="l" rtl="0">
              <a:lnSpc>
                <a:spcPct val="80000"/>
              </a:lnSpc>
              <a:buFont typeface="Wingdings" pitchFamily="2" charset="2"/>
              <a:buChar char="§"/>
            </a:pPr>
            <a:r>
              <a:rPr lang="en-US" sz="2800" dirty="0" smtClean="0">
                <a:latin typeface="Times New Roman" pitchFamily="18" charset="0"/>
                <a:cs typeface="Times New Roman" pitchFamily="18" charset="0"/>
              </a:rPr>
              <a:t>Lies superior to the pelvic brim.</a:t>
            </a:r>
          </a:p>
          <a:p>
            <a:pPr lvl="1" algn="l" rtl="0">
              <a:lnSpc>
                <a:spcPct val="80000"/>
              </a:lnSpc>
              <a:buFont typeface="Wingdings" pitchFamily="2" charset="2"/>
              <a:buChar char="§"/>
            </a:pPr>
            <a:r>
              <a:rPr lang="en-US" sz="2800" dirty="0" smtClean="0">
                <a:latin typeface="Times New Roman" pitchFamily="18" charset="0"/>
                <a:cs typeface="Times New Roman" pitchFamily="18" charset="0"/>
              </a:rPr>
              <a:t>Enclosed by the </a:t>
            </a:r>
            <a:r>
              <a:rPr lang="en-US" sz="2800" dirty="0" err="1" smtClean="0">
                <a:solidFill>
                  <a:srgbClr val="FF0000"/>
                </a:solidFill>
                <a:latin typeface="Times New Roman" pitchFamily="18" charset="0"/>
                <a:cs typeface="Times New Roman" pitchFamily="18" charset="0"/>
              </a:rPr>
              <a:t>Fossae</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of the iliac bones</a:t>
            </a:r>
          </a:p>
          <a:p>
            <a:pPr lvl="1" algn="l" rtl="0">
              <a:lnSpc>
                <a:spcPct val="80000"/>
              </a:lnSpc>
              <a:buFont typeface="Wingdings" pitchFamily="2" charset="2"/>
              <a:buChar char="§"/>
            </a:pPr>
            <a:r>
              <a:rPr lang="en-US" sz="2800" dirty="0" smtClean="0">
                <a:latin typeface="Times New Roman" pitchFamily="18" charset="0"/>
                <a:cs typeface="Times New Roman" pitchFamily="18" charset="0"/>
              </a:rPr>
              <a:t>Forms the inferior region of the abdominal cavity.</a:t>
            </a:r>
          </a:p>
          <a:p>
            <a:pPr lvl="1" algn="l" rtl="0">
              <a:lnSpc>
                <a:spcPct val="80000"/>
              </a:lnSpc>
              <a:buFont typeface="Wingdings" pitchFamily="2" charset="2"/>
              <a:buChar char="§"/>
            </a:pPr>
            <a:r>
              <a:rPr lang="en-US" sz="2800" dirty="0" smtClean="0">
                <a:latin typeface="Times New Roman" pitchFamily="18" charset="0"/>
                <a:cs typeface="Times New Roman" pitchFamily="18" charset="0"/>
              </a:rPr>
              <a:t> Houses the </a:t>
            </a:r>
            <a:r>
              <a:rPr lang="en-US" sz="2800" dirty="0" smtClean="0">
                <a:solidFill>
                  <a:srgbClr val="FF0000"/>
                </a:solidFill>
                <a:latin typeface="Times New Roman" pitchFamily="18" charset="0"/>
                <a:cs typeface="Times New Roman" pitchFamily="18" charset="0"/>
              </a:rPr>
              <a:t>Inferior abdominal organs</a:t>
            </a:r>
          </a:p>
          <a:p>
            <a:pPr algn="l"/>
            <a:endParaRPr lang="en-US" sz="2800" dirty="0"/>
          </a:p>
        </p:txBody>
      </p:sp>
      <p:pic>
        <p:nvPicPr>
          <p:cNvPr id="5122" name="Picture 2" descr="C:\Documents and Settings\Jamila\My Documents\Student Gray\5. Pelvis and perineum\F66122-005-f001.jpg"/>
          <p:cNvPicPr>
            <a:picLocks noGrp="1" noChangeAspect="1" noChangeArrowheads="1"/>
          </p:cNvPicPr>
          <p:nvPr>
            <p:ph sz="half" idx="2"/>
          </p:nvPr>
        </p:nvPicPr>
        <p:blipFill>
          <a:blip r:embed="rId2" cstate="print"/>
          <a:srcRect l="14160" r="14520" b="3201"/>
          <a:stretch>
            <a:fillRect/>
          </a:stretch>
        </p:blipFill>
        <p:spPr bwMode="auto">
          <a:xfrm>
            <a:off x="4786314" y="1928802"/>
            <a:ext cx="3714776" cy="4685729"/>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14352"/>
            <a:ext cx="3071842" cy="1162050"/>
          </a:xfrm>
        </p:spPr>
        <p:style>
          <a:lnRef idx="1">
            <a:schemeClr val="accent3"/>
          </a:lnRef>
          <a:fillRef idx="3">
            <a:schemeClr val="accent3"/>
          </a:fillRef>
          <a:effectRef idx="2">
            <a:schemeClr val="accent3"/>
          </a:effectRef>
          <a:fontRef idx="minor">
            <a:schemeClr val="lt1"/>
          </a:fontRef>
        </p:style>
        <p:txBody>
          <a:bodyPr/>
          <a:lstStyle/>
          <a:p>
            <a:r>
              <a:rPr lang="en-US" sz="3600" b="1" i="1" dirty="0" smtClean="0">
                <a:solidFill>
                  <a:srgbClr val="C00000"/>
                </a:solidFill>
              </a:rPr>
              <a:t>True Pelvis</a:t>
            </a:r>
            <a:endParaRPr lang="en-US" sz="3600" b="1" i="1" dirty="0">
              <a:solidFill>
                <a:srgbClr val="C00000"/>
              </a:solidFill>
            </a:endParaRPr>
          </a:p>
        </p:txBody>
      </p:sp>
      <p:sp>
        <p:nvSpPr>
          <p:cNvPr id="3" name="Text Placeholder 2"/>
          <p:cNvSpPr>
            <a:spLocks noGrp="1"/>
          </p:cNvSpPr>
          <p:nvPr>
            <p:ph type="body" idx="2"/>
          </p:nvPr>
        </p:nvSpPr>
        <p:spPr>
          <a:xfrm>
            <a:off x="428596" y="1928802"/>
            <a:ext cx="3279308" cy="4643470"/>
          </a:xfrm>
        </p:spPr>
        <p:style>
          <a:lnRef idx="1">
            <a:schemeClr val="accent3"/>
          </a:lnRef>
          <a:fillRef idx="2">
            <a:schemeClr val="accent3"/>
          </a:fillRef>
          <a:effectRef idx="1">
            <a:schemeClr val="accent3"/>
          </a:effectRef>
          <a:fontRef idx="minor">
            <a:schemeClr val="dk1"/>
          </a:fontRef>
        </p:style>
        <p:txBody>
          <a:bodyPr>
            <a:normAutofit/>
          </a:bodyPr>
          <a:lstStyle/>
          <a:p>
            <a:pPr lvl="1" rtl="0">
              <a:lnSpc>
                <a:spcPct val="80000"/>
              </a:lnSpc>
              <a:buFont typeface="Wingdings" pitchFamily="2" charset="2"/>
              <a:buChar char="§"/>
            </a:pPr>
            <a:r>
              <a:rPr lang="en-US" sz="2600" dirty="0" smtClean="0">
                <a:latin typeface="Times New Roman" pitchFamily="18" charset="0"/>
                <a:cs typeface="Times New Roman" pitchFamily="18" charset="0"/>
              </a:rPr>
              <a:t>Lies </a:t>
            </a:r>
            <a:r>
              <a:rPr lang="en-US" sz="2600" dirty="0" smtClean="0">
                <a:solidFill>
                  <a:srgbClr val="FF0000"/>
                </a:solidFill>
                <a:latin typeface="Times New Roman" pitchFamily="18" charset="0"/>
                <a:cs typeface="Times New Roman" pitchFamily="18" charset="0"/>
              </a:rPr>
              <a:t>inferior</a:t>
            </a:r>
            <a:r>
              <a:rPr lang="en-US" sz="2600" dirty="0" smtClean="0">
                <a:latin typeface="Times New Roman" pitchFamily="18" charset="0"/>
                <a:cs typeface="Times New Roman" pitchFamily="18" charset="0"/>
              </a:rPr>
              <a:t> to the pelvic brim. </a:t>
            </a:r>
          </a:p>
          <a:p>
            <a:pPr lvl="1" rtl="0">
              <a:lnSpc>
                <a:spcPct val="80000"/>
              </a:lnSpc>
              <a:buFont typeface="Wingdings" pitchFamily="2" charset="2"/>
              <a:buChar char="§"/>
            </a:pPr>
            <a:r>
              <a:rPr lang="en-US" sz="2600" dirty="0" smtClean="0">
                <a:latin typeface="Times New Roman" pitchFamily="18" charset="0"/>
                <a:cs typeface="Times New Roman" pitchFamily="18" charset="0"/>
              </a:rPr>
              <a:t>Encloses the </a:t>
            </a:r>
            <a:r>
              <a:rPr lang="en-US" sz="2600" dirty="0" smtClean="0">
                <a:solidFill>
                  <a:srgbClr val="FF0000"/>
                </a:solidFill>
                <a:latin typeface="Times New Roman" pitchFamily="18" charset="0"/>
                <a:cs typeface="Times New Roman" pitchFamily="18" charset="0"/>
              </a:rPr>
              <a:t>pelvic cavity. </a:t>
            </a:r>
          </a:p>
          <a:p>
            <a:pPr lvl="1" rtl="0">
              <a:lnSpc>
                <a:spcPct val="80000"/>
              </a:lnSpc>
              <a:buFont typeface="Wingdings" pitchFamily="2" charset="2"/>
              <a:buChar char="§"/>
            </a:pPr>
            <a:r>
              <a:rPr lang="en-US" sz="2600" dirty="0" smtClean="0">
                <a:latin typeface="Times New Roman" pitchFamily="18" charset="0"/>
                <a:cs typeface="Times New Roman" pitchFamily="18" charset="0"/>
              </a:rPr>
              <a:t>Contains the </a:t>
            </a:r>
            <a:r>
              <a:rPr lang="en-US" sz="2600" dirty="0" smtClean="0">
                <a:solidFill>
                  <a:srgbClr val="0066FF"/>
                </a:solidFill>
                <a:latin typeface="Times New Roman" pitchFamily="18" charset="0"/>
                <a:cs typeface="Times New Roman" pitchFamily="18" charset="0"/>
              </a:rPr>
              <a:t>pelvic organs. </a:t>
            </a:r>
          </a:p>
          <a:p>
            <a:pPr lvl="1" rtl="0">
              <a:lnSpc>
                <a:spcPct val="80000"/>
              </a:lnSpc>
              <a:buFont typeface="Wingdings" pitchFamily="2" charset="2"/>
              <a:buChar char="§"/>
            </a:pPr>
            <a:r>
              <a:rPr lang="en-US" sz="2600" dirty="0" smtClean="0">
                <a:latin typeface="Times New Roman" pitchFamily="18" charset="0"/>
                <a:cs typeface="Times New Roman" pitchFamily="18" charset="0"/>
              </a:rPr>
              <a:t>It has :</a:t>
            </a:r>
          </a:p>
          <a:p>
            <a:pPr lvl="1" rtl="0">
              <a:lnSpc>
                <a:spcPct val="80000"/>
              </a:lnSpc>
              <a:buFont typeface="Wingdings" pitchFamily="2" charset="2"/>
              <a:buChar char="§"/>
            </a:pPr>
            <a:r>
              <a:rPr lang="en-US" sz="2600" dirty="0" smtClean="0">
                <a:solidFill>
                  <a:srgbClr val="FF0000"/>
                </a:solidFill>
                <a:latin typeface="Times New Roman" pitchFamily="18" charset="0"/>
                <a:cs typeface="Times New Roman" pitchFamily="18" charset="0"/>
              </a:rPr>
              <a:t>Inlet</a:t>
            </a:r>
          </a:p>
          <a:p>
            <a:pPr lvl="1" rtl="0">
              <a:lnSpc>
                <a:spcPct val="80000"/>
              </a:lnSpc>
              <a:buFont typeface="Wingdings" pitchFamily="2" charset="2"/>
              <a:buChar char="§"/>
            </a:pPr>
            <a:r>
              <a:rPr lang="en-US" sz="2600" dirty="0" smtClean="0">
                <a:solidFill>
                  <a:srgbClr val="FF0000"/>
                </a:solidFill>
                <a:latin typeface="Times New Roman" pitchFamily="18" charset="0"/>
                <a:cs typeface="Times New Roman" pitchFamily="18" charset="0"/>
              </a:rPr>
              <a:t>Outlet.</a:t>
            </a:r>
          </a:p>
          <a:p>
            <a:pPr rtl="0">
              <a:buFont typeface="Wingdings" pitchFamily="2" charset="2"/>
              <a:buChar char="q"/>
            </a:pPr>
            <a:r>
              <a:rPr lang="en-US" sz="2600" dirty="0" smtClean="0">
                <a:solidFill>
                  <a:srgbClr val="FF0000"/>
                </a:solidFill>
                <a:latin typeface="Times New Roman" pitchFamily="18" charset="0"/>
                <a:cs typeface="Times New Roman" pitchFamily="18" charset="0"/>
              </a:rPr>
              <a:t>Pelvic walls</a:t>
            </a:r>
            <a:endParaRPr lang="en-US" sz="2400" dirty="0">
              <a:solidFill>
                <a:srgbClr val="FF0000"/>
              </a:solidFill>
            </a:endParaRPr>
          </a:p>
        </p:txBody>
      </p:sp>
      <p:pic>
        <p:nvPicPr>
          <p:cNvPr id="5" name="Content Placeholder 4" descr="08_10a"/>
          <p:cNvPicPr>
            <a:picLocks noGrp="1" noChangeAspect="1" noChangeArrowheads="1"/>
          </p:cNvPicPr>
          <p:nvPr>
            <p:ph sz="half" idx="1"/>
          </p:nvPr>
        </p:nvPicPr>
        <p:blipFill>
          <a:blip r:embed="rId2" cstate="print"/>
          <a:srcRect t="8487" r="59682"/>
          <a:stretch>
            <a:fillRect/>
          </a:stretch>
        </p:blipFill>
        <p:spPr>
          <a:xfrm>
            <a:off x="3929058" y="2143116"/>
            <a:ext cx="4786346" cy="4286280"/>
          </a:xfrm>
          <a:prstGeom prst="rect">
            <a:avLst/>
          </a:prstGeom>
          <a:noFill/>
          <a:ln w="57150">
            <a:solidFill>
              <a:schemeClr val="tx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sz="4000" b="1" i="1" dirty="0" smtClean="0">
                <a:solidFill>
                  <a:srgbClr val="0070C0"/>
                </a:solidFill>
              </a:rPr>
              <a:t>Pelvic Inlet </a:t>
            </a:r>
            <a:r>
              <a:rPr lang="en-US" sz="4000" b="1" i="1" dirty="0" smtClean="0">
                <a:solidFill>
                  <a:srgbClr val="0070C0"/>
                </a:solidFill>
              </a:rPr>
              <a:t>(Pelvic </a:t>
            </a:r>
            <a:r>
              <a:rPr lang="en-US" sz="4000" b="1" i="1" dirty="0" smtClean="0">
                <a:solidFill>
                  <a:srgbClr val="0070C0"/>
                </a:solidFill>
              </a:rPr>
              <a:t>Brim) </a:t>
            </a:r>
            <a:endParaRPr lang="en-US" sz="4000" b="1" i="1" dirty="0">
              <a:solidFill>
                <a:srgbClr val="0070C0"/>
              </a:solidFill>
            </a:endParaRPr>
          </a:p>
        </p:txBody>
      </p:sp>
      <p:sp>
        <p:nvSpPr>
          <p:cNvPr id="149511" name="Rectangle 7"/>
          <p:cNvSpPr>
            <a:spLocks noGrp="1" noChangeArrowheads="1"/>
          </p:cNvSpPr>
          <p:nvPr>
            <p:ph type="body" idx="2"/>
          </p:nvPr>
        </p:nvSpPr>
        <p:spPr/>
        <p:style>
          <a:lnRef idx="1">
            <a:schemeClr val="accent3"/>
          </a:lnRef>
          <a:fillRef idx="2">
            <a:schemeClr val="accent3"/>
          </a:fillRef>
          <a:effectRef idx="1">
            <a:schemeClr val="accent3"/>
          </a:effectRef>
          <a:fontRef idx="minor">
            <a:schemeClr val="dk1"/>
          </a:fontRef>
        </p:style>
        <p:txBody>
          <a:bodyPr>
            <a:normAutofit/>
          </a:bodyPr>
          <a:lstStyle/>
          <a:p>
            <a:pPr algn="l" rtl="0">
              <a:buFont typeface="Wingdings" pitchFamily="2" charset="2"/>
              <a:buChar char="q"/>
            </a:pPr>
            <a:r>
              <a:rPr lang="en-AU" sz="2400" u="sng" dirty="0" smtClean="0">
                <a:solidFill>
                  <a:srgbClr val="FF0000"/>
                </a:solidFill>
                <a:latin typeface="Times New Roman" pitchFamily="18" charset="0"/>
                <a:cs typeface="Times New Roman" pitchFamily="18" charset="0"/>
              </a:rPr>
              <a:t>Bounded by:</a:t>
            </a:r>
          </a:p>
          <a:p>
            <a:pPr algn="l" rtl="0">
              <a:buFont typeface="Wingdings" pitchFamily="2" charset="2"/>
              <a:buChar char="§"/>
            </a:pPr>
            <a:r>
              <a:rPr lang="en-AU" sz="2400" dirty="0" smtClean="0">
                <a:latin typeface="Times New Roman" pitchFamily="18" charset="0"/>
                <a:cs typeface="Times New Roman" pitchFamily="18" charset="0"/>
              </a:rPr>
              <a:t>Sacral promontory</a:t>
            </a:r>
          </a:p>
          <a:p>
            <a:pPr algn="l" rtl="0">
              <a:buFont typeface="Wingdings" pitchFamily="2" charset="2"/>
              <a:buChar char="§"/>
            </a:pPr>
            <a:r>
              <a:rPr lang="en-AU" sz="2400" dirty="0" err="1" smtClean="0">
                <a:latin typeface="Times New Roman" pitchFamily="18" charset="0"/>
                <a:cs typeface="Times New Roman" pitchFamily="18" charset="0"/>
              </a:rPr>
              <a:t>Iliopectineal</a:t>
            </a:r>
            <a:r>
              <a:rPr lang="en-AU" sz="2400" dirty="0" smtClean="0">
                <a:latin typeface="Times New Roman" pitchFamily="18" charset="0"/>
                <a:cs typeface="Times New Roman" pitchFamily="18" charset="0"/>
              </a:rPr>
              <a:t> lines.</a:t>
            </a:r>
          </a:p>
          <a:p>
            <a:pPr rtl="0">
              <a:buFont typeface="Wingdings" pitchFamily="2" charset="2"/>
              <a:buChar char="§"/>
            </a:pPr>
            <a:r>
              <a:rPr lang="en-AU" sz="2400" dirty="0" err="1" smtClean="0">
                <a:latin typeface="Times New Roman" pitchFamily="18" charset="0"/>
                <a:cs typeface="Times New Roman" pitchFamily="18" charset="0"/>
              </a:rPr>
              <a:t>Symphysis</a:t>
            </a:r>
            <a:r>
              <a:rPr lang="en-AU" sz="2400" dirty="0" smtClean="0">
                <a:latin typeface="Times New Roman" pitchFamily="18" charset="0"/>
                <a:cs typeface="Times New Roman" pitchFamily="18" charset="0"/>
              </a:rPr>
              <a:t> pubis.</a:t>
            </a:r>
          </a:p>
          <a:p>
            <a:pPr algn="l" rtl="0">
              <a:buFont typeface="Wingdings" pitchFamily="2" charset="2"/>
              <a:buChar char="§"/>
            </a:pPr>
            <a:endParaRPr lang="en-AU" sz="2400" dirty="0">
              <a:latin typeface="Times New Roman" pitchFamily="18" charset="0"/>
              <a:cs typeface="Times New Roman" pitchFamily="18" charset="0"/>
            </a:endParaRPr>
          </a:p>
        </p:txBody>
      </p:sp>
      <p:pic>
        <p:nvPicPr>
          <p:cNvPr id="9218" name="Picture 2" descr="C:\Documents and Settings\Jamila\My Documents\Student Gray\5. Pelvis and perineum\F66122-005-f005a.jpg"/>
          <p:cNvPicPr>
            <a:picLocks noChangeAspect="1" noChangeArrowheads="1"/>
          </p:cNvPicPr>
          <p:nvPr/>
        </p:nvPicPr>
        <p:blipFill>
          <a:blip r:embed="rId2" cstate="print"/>
          <a:srcRect b="5125"/>
          <a:stretch>
            <a:fillRect/>
          </a:stretch>
        </p:blipFill>
        <p:spPr bwMode="auto">
          <a:xfrm>
            <a:off x="3707904" y="1268760"/>
            <a:ext cx="5112568" cy="4032448"/>
          </a:xfrm>
          <a:prstGeom prst="rect">
            <a:avLst/>
          </a:prstGeom>
          <a:noFill/>
          <a:ln>
            <a:solidFill>
              <a:schemeClr val="tx1"/>
            </a:solidFill>
          </a:ln>
        </p:spPr>
      </p:pic>
      <p:sp>
        <p:nvSpPr>
          <p:cNvPr id="2" name="Rectangle 1"/>
          <p:cNvSpPr/>
          <p:nvPr/>
        </p:nvSpPr>
        <p:spPr>
          <a:xfrm>
            <a:off x="3923928" y="3501008"/>
            <a:ext cx="122413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sz="4000" b="1" i="1" dirty="0" smtClean="0"/>
              <a:t>Pelvic Outlet</a:t>
            </a:r>
            <a:endParaRPr lang="en-US" sz="4000" b="1" i="1" dirty="0"/>
          </a:p>
        </p:txBody>
      </p:sp>
      <p:sp>
        <p:nvSpPr>
          <p:cNvPr id="3" name="Text Placeholder 2"/>
          <p:cNvSpPr>
            <a:spLocks noGrp="1"/>
          </p:cNvSpPr>
          <p:nvPr>
            <p:ph type="body" idx="2"/>
          </p:nvPr>
        </p:nvSpPr>
        <p:spPr/>
        <p:style>
          <a:lnRef idx="1">
            <a:schemeClr val="accent3"/>
          </a:lnRef>
          <a:fillRef idx="2">
            <a:schemeClr val="accent3"/>
          </a:fillRef>
          <a:effectRef idx="1">
            <a:schemeClr val="accent3"/>
          </a:effectRef>
          <a:fontRef idx="minor">
            <a:schemeClr val="dk1"/>
          </a:fontRef>
        </p:style>
        <p:txBody>
          <a:bodyPr>
            <a:normAutofit/>
          </a:bodyPr>
          <a:lstStyle/>
          <a:p>
            <a:pPr rtl="0">
              <a:buFont typeface="Wingdings" pitchFamily="2" charset="2"/>
              <a:buChar char="§"/>
            </a:pPr>
            <a:r>
              <a:rPr lang="en-AU" sz="2400" u="sng" dirty="0" smtClean="0">
                <a:latin typeface="Times New Roman" pitchFamily="18" charset="0"/>
                <a:cs typeface="Times New Roman" pitchFamily="18" charset="0"/>
              </a:rPr>
              <a:t>Bounded by:</a:t>
            </a:r>
          </a:p>
          <a:p>
            <a:pPr rtl="0">
              <a:buFont typeface="Wingdings" pitchFamily="2" charset="2"/>
              <a:buChar char="§"/>
            </a:pPr>
            <a:r>
              <a:rPr lang="en-AU" sz="2400" dirty="0" smtClean="0">
                <a:solidFill>
                  <a:srgbClr val="0066FF"/>
                </a:solidFill>
                <a:latin typeface="Times New Roman" pitchFamily="18" charset="0"/>
                <a:cs typeface="Times New Roman" pitchFamily="18" charset="0"/>
              </a:rPr>
              <a:t>Coccyx</a:t>
            </a:r>
          </a:p>
          <a:p>
            <a:pPr rtl="0">
              <a:buFont typeface="Wingdings" pitchFamily="2" charset="2"/>
              <a:buChar char="§"/>
            </a:pPr>
            <a:r>
              <a:rPr lang="en-AU" sz="2400" dirty="0" err="1" smtClean="0">
                <a:solidFill>
                  <a:srgbClr val="0066FF"/>
                </a:solidFill>
                <a:latin typeface="Times New Roman" pitchFamily="18" charset="0"/>
                <a:cs typeface="Times New Roman" pitchFamily="18" charset="0"/>
              </a:rPr>
              <a:t>Ischial</a:t>
            </a:r>
            <a:r>
              <a:rPr lang="en-AU" sz="2400" dirty="0" smtClean="0">
                <a:solidFill>
                  <a:srgbClr val="0066FF"/>
                </a:solidFill>
                <a:latin typeface="Times New Roman" pitchFamily="18" charset="0"/>
                <a:cs typeface="Times New Roman" pitchFamily="18" charset="0"/>
              </a:rPr>
              <a:t> </a:t>
            </a:r>
            <a:r>
              <a:rPr lang="en-AU" sz="2400" dirty="0" err="1" smtClean="0">
                <a:solidFill>
                  <a:srgbClr val="0066FF"/>
                </a:solidFill>
                <a:latin typeface="Times New Roman" pitchFamily="18" charset="0"/>
                <a:cs typeface="Times New Roman" pitchFamily="18" charset="0"/>
              </a:rPr>
              <a:t>tuberosities</a:t>
            </a:r>
            <a:r>
              <a:rPr lang="en-AU" sz="2400" dirty="0" smtClean="0">
                <a:solidFill>
                  <a:srgbClr val="0066FF"/>
                </a:solidFill>
                <a:latin typeface="Times New Roman" pitchFamily="18" charset="0"/>
                <a:cs typeface="Times New Roman" pitchFamily="18" charset="0"/>
              </a:rPr>
              <a:t>.  </a:t>
            </a:r>
          </a:p>
          <a:p>
            <a:pPr rtl="0">
              <a:buFont typeface="Wingdings" pitchFamily="2" charset="2"/>
              <a:buChar char="§"/>
            </a:pPr>
            <a:r>
              <a:rPr lang="en-AU" sz="2400" dirty="0" smtClean="0">
                <a:solidFill>
                  <a:srgbClr val="0066FF"/>
                </a:solidFill>
                <a:latin typeface="Times New Roman" pitchFamily="18" charset="0"/>
                <a:cs typeface="Times New Roman" pitchFamily="18" charset="0"/>
              </a:rPr>
              <a:t>Pubic arches.</a:t>
            </a:r>
            <a:endParaRPr lang="en-US" sz="2400" dirty="0" smtClean="0">
              <a:solidFill>
                <a:srgbClr val="0066FF"/>
              </a:solidFill>
              <a:latin typeface="Times New Roman" pitchFamily="18" charset="0"/>
              <a:cs typeface="Times New Roman" pitchFamily="18" charset="0"/>
            </a:endParaRPr>
          </a:p>
          <a:p>
            <a:endParaRPr lang="en-US" sz="2400" dirty="0"/>
          </a:p>
        </p:txBody>
      </p:sp>
      <p:pic>
        <p:nvPicPr>
          <p:cNvPr id="10242" name="Picture 2" descr="C:\Documents and Settings\Jamila\My Documents\Student Gray\5. Pelvis and perineum\F66122-005-f032.jpg"/>
          <p:cNvPicPr>
            <a:picLocks noChangeAspect="1" noChangeArrowheads="1"/>
          </p:cNvPicPr>
          <p:nvPr/>
        </p:nvPicPr>
        <p:blipFill>
          <a:blip r:embed="rId2" cstate="print"/>
          <a:srcRect b="4841"/>
          <a:stretch>
            <a:fillRect/>
          </a:stretch>
        </p:blipFill>
        <p:spPr bwMode="auto">
          <a:xfrm>
            <a:off x="3563888" y="1916832"/>
            <a:ext cx="5272022" cy="331236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48008729"/>
              </p:ext>
            </p:extLst>
          </p:nvPr>
        </p:nvGraphicFramePr>
        <p:xfrm>
          <a:off x="4139945" y="0"/>
          <a:ext cx="5004054" cy="6935360"/>
        </p:xfrm>
        <a:graphic>
          <a:graphicData uri="http://schemas.openxmlformats.org/drawingml/2006/table">
            <a:tbl>
              <a:tblPr firstRow="1" bandRow="1">
                <a:tableStyleId>{5C22544A-7EE6-4342-B048-85BDC9FD1C3A}</a:tableStyleId>
              </a:tblPr>
              <a:tblGrid>
                <a:gridCol w="1668018"/>
                <a:gridCol w="1668018"/>
                <a:gridCol w="1668018"/>
              </a:tblGrid>
              <a:tr h="809309">
                <a:tc>
                  <a:txBody>
                    <a:bodyPr/>
                    <a:lstStyle/>
                    <a:p>
                      <a:pPr algn="ctr"/>
                      <a:r>
                        <a:rPr lang="en-US" sz="2400" dirty="0" smtClean="0">
                          <a:latin typeface="Times New Roman" pitchFamily="18" charset="0"/>
                          <a:cs typeface="Times New Roman" pitchFamily="18" charset="0"/>
                        </a:rPr>
                        <a:t>Bony pelvis</a:t>
                      </a:r>
                      <a:endParaRPr lang="en-US" sz="2400" dirty="0">
                        <a:latin typeface="Times New Roman" pitchFamily="18" charset="0"/>
                        <a:cs typeface="Times New Roman" pitchFamily="18" charset="0"/>
                      </a:endParaRPr>
                    </a:p>
                  </a:txBody>
                  <a:tcPr/>
                </a:tc>
                <a:tc>
                  <a:txBody>
                    <a:bodyPr/>
                    <a:lstStyle/>
                    <a:p>
                      <a:pPr algn="ctr"/>
                      <a:r>
                        <a:rPr lang="en-US" sz="2400" b="1" dirty="0" smtClean="0">
                          <a:latin typeface="Times New Roman" pitchFamily="18" charset="0"/>
                          <a:cs typeface="Times New Roman" pitchFamily="18" charset="0"/>
                        </a:rPr>
                        <a:t>Male</a:t>
                      </a:r>
                      <a:endParaRPr lang="en-US" sz="2400" b="1" dirty="0">
                        <a:latin typeface="Times New Roman" pitchFamily="18" charset="0"/>
                        <a:cs typeface="Times New Roman" pitchFamily="18" charset="0"/>
                      </a:endParaRPr>
                    </a:p>
                  </a:txBody>
                  <a:tcPr/>
                </a:tc>
                <a:tc>
                  <a:txBody>
                    <a:bodyPr/>
                    <a:lstStyle/>
                    <a:p>
                      <a:pPr algn="ctr"/>
                      <a:r>
                        <a:rPr lang="en-US" sz="2400" dirty="0" smtClean="0">
                          <a:solidFill>
                            <a:schemeClr val="bg1"/>
                          </a:solidFill>
                          <a:latin typeface="Times New Roman" pitchFamily="18" charset="0"/>
                          <a:cs typeface="Times New Roman" pitchFamily="18" charset="0"/>
                        </a:rPr>
                        <a:t>Female</a:t>
                      </a:r>
                      <a:endParaRPr lang="en-US" sz="2400" dirty="0">
                        <a:solidFill>
                          <a:schemeClr val="bg1"/>
                        </a:solidFill>
                        <a:latin typeface="Times New Roman" pitchFamily="18" charset="0"/>
                        <a:cs typeface="Times New Roman" pitchFamily="18" charset="0"/>
                      </a:endParaRPr>
                    </a:p>
                  </a:txBody>
                  <a:tcPr/>
                </a:tc>
              </a:tr>
              <a:tr h="873815">
                <a:tc>
                  <a:txBody>
                    <a:bodyPr/>
                    <a:lstStyle/>
                    <a:p>
                      <a:pPr algn="l"/>
                      <a:r>
                        <a:rPr lang="en-US" dirty="0" smtClean="0"/>
                        <a:t>General structure</a:t>
                      </a:r>
                      <a:endParaRPr lang="en-US" dirty="0"/>
                    </a:p>
                  </a:txBody>
                  <a:tcPr/>
                </a:tc>
                <a:tc>
                  <a:txBody>
                    <a:bodyPr/>
                    <a:lstStyle/>
                    <a:p>
                      <a:pPr algn="l"/>
                      <a:r>
                        <a:rPr lang="en-US" dirty="0" smtClean="0"/>
                        <a:t>Thick &amp; </a:t>
                      </a:r>
                      <a:r>
                        <a:rPr lang="en-US" dirty="0" smtClean="0"/>
                        <a:t>Heavy</a:t>
                      </a:r>
                      <a:endParaRPr lang="en-US" dirty="0"/>
                    </a:p>
                  </a:txBody>
                  <a:tcPr/>
                </a:tc>
                <a:tc>
                  <a:txBody>
                    <a:bodyPr/>
                    <a:lstStyle/>
                    <a:p>
                      <a:pPr algn="l"/>
                      <a:r>
                        <a:rPr lang="en-US" dirty="0" smtClean="0"/>
                        <a:t>Thin</a:t>
                      </a:r>
                      <a:r>
                        <a:rPr lang="en-US" sz="1800" dirty="0" smtClean="0"/>
                        <a:t>, Smaller &amp; lighter</a:t>
                      </a:r>
                      <a:endParaRPr lang="en-US" dirty="0"/>
                    </a:p>
                  </a:txBody>
                  <a:tcPr/>
                </a:tc>
              </a:tr>
              <a:tr h="629461">
                <a:tc>
                  <a:txBody>
                    <a:bodyPr/>
                    <a:lstStyle/>
                    <a:p>
                      <a:pPr algn="l"/>
                      <a:r>
                        <a:rPr lang="en-US" dirty="0" smtClean="0"/>
                        <a:t>False (major) pelvis</a:t>
                      </a:r>
                      <a:endParaRPr lang="en-US" dirty="0"/>
                    </a:p>
                  </a:txBody>
                  <a:tcPr/>
                </a:tc>
                <a:tc>
                  <a:txBody>
                    <a:bodyPr/>
                    <a:lstStyle/>
                    <a:p>
                      <a:pPr algn="l"/>
                      <a:r>
                        <a:rPr lang="en-US" dirty="0" smtClean="0"/>
                        <a:t>Deep</a:t>
                      </a:r>
                      <a:endParaRPr lang="en-US" dirty="0"/>
                    </a:p>
                  </a:txBody>
                  <a:tcPr/>
                </a:tc>
                <a:tc>
                  <a:txBody>
                    <a:bodyPr/>
                    <a:lstStyle/>
                    <a:p>
                      <a:pPr algn="l"/>
                      <a:r>
                        <a:rPr lang="en-US" dirty="0" smtClean="0"/>
                        <a:t>Shallow</a:t>
                      </a:r>
                      <a:endParaRPr lang="en-US" dirty="0"/>
                    </a:p>
                  </a:txBody>
                  <a:tcPr/>
                </a:tc>
              </a:tr>
              <a:tr h="629461">
                <a:tc>
                  <a:txBody>
                    <a:bodyPr/>
                    <a:lstStyle/>
                    <a:p>
                      <a:pPr algn="l"/>
                      <a:r>
                        <a:rPr lang="en-US" dirty="0" smtClean="0"/>
                        <a:t>True (lesser) pelvis</a:t>
                      </a:r>
                      <a:endParaRPr lang="en-US" dirty="0"/>
                    </a:p>
                  </a:txBody>
                  <a:tcPr/>
                </a:tc>
                <a:tc>
                  <a:txBody>
                    <a:bodyPr/>
                    <a:lstStyle/>
                    <a:p>
                      <a:pPr algn="l"/>
                      <a:r>
                        <a:rPr lang="en-US" dirty="0" smtClean="0"/>
                        <a:t>Narrow &amp; Deep</a:t>
                      </a:r>
                      <a:endParaRPr lang="en-US" dirty="0"/>
                    </a:p>
                  </a:txBody>
                  <a:tcPr/>
                </a:tc>
                <a:tc>
                  <a:txBody>
                    <a:bodyPr/>
                    <a:lstStyle/>
                    <a:p>
                      <a:pPr algn="l"/>
                      <a:r>
                        <a:rPr lang="en-US" dirty="0" smtClean="0"/>
                        <a:t>Wide &amp; Shallow</a:t>
                      </a:r>
                      <a:endParaRPr lang="en-US" dirty="0"/>
                    </a:p>
                  </a:txBody>
                  <a:tcPr/>
                </a:tc>
              </a:tr>
              <a:tr h="629461">
                <a:tc>
                  <a:txBody>
                    <a:bodyPr/>
                    <a:lstStyle/>
                    <a:p>
                      <a:pPr algn="l"/>
                      <a:r>
                        <a:rPr lang="en-US" dirty="0" smtClean="0"/>
                        <a:t>Pelvic inlet</a:t>
                      </a:r>
                      <a:endParaRPr lang="en-US" dirty="0"/>
                    </a:p>
                  </a:txBody>
                  <a:tcPr/>
                </a:tc>
                <a:tc>
                  <a:txBody>
                    <a:bodyPr/>
                    <a:lstStyle/>
                    <a:p>
                      <a:pPr algn="l"/>
                      <a:r>
                        <a:rPr lang="en-US" dirty="0" smtClean="0"/>
                        <a:t>Heart shaped</a:t>
                      </a:r>
                      <a:endParaRPr lang="en-US" dirty="0"/>
                    </a:p>
                  </a:txBody>
                  <a:tcPr/>
                </a:tc>
                <a:tc>
                  <a:txBody>
                    <a:bodyPr/>
                    <a:lstStyle/>
                    <a:p>
                      <a:pPr algn="l"/>
                      <a:r>
                        <a:rPr lang="en-US" dirty="0" smtClean="0"/>
                        <a:t>Oval or Rounded</a:t>
                      </a:r>
                      <a:endParaRPr lang="en-US" dirty="0"/>
                    </a:p>
                  </a:txBody>
                  <a:tcPr/>
                </a:tc>
              </a:tr>
              <a:tr h="1398105">
                <a:tc>
                  <a:txBody>
                    <a:bodyPr/>
                    <a:lstStyle/>
                    <a:p>
                      <a:pPr algn="l"/>
                      <a:r>
                        <a:rPr lang="en-US" dirty="0" smtClean="0"/>
                        <a:t>Pelvic outlet</a:t>
                      </a:r>
                      <a:endParaRPr lang="en-US" dirty="0"/>
                    </a:p>
                  </a:txBody>
                  <a:tcPr/>
                </a:tc>
                <a:tc>
                  <a:txBody>
                    <a:bodyPr/>
                    <a:lstStyle/>
                    <a:p>
                      <a:pPr algn="l"/>
                      <a:r>
                        <a:rPr lang="en-US" dirty="0" smtClean="0"/>
                        <a:t>Small</a:t>
                      </a:r>
                      <a:endParaRPr lang="en-US" dirty="0"/>
                    </a:p>
                  </a:txBody>
                  <a:tcPr/>
                </a:tc>
                <a:tc>
                  <a:txBody>
                    <a:bodyPr/>
                    <a:lstStyle/>
                    <a:p>
                      <a:pPr algn="l"/>
                      <a:r>
                        <a:rPr lang="en-US" sz="1800" dirty="0" smtClean="0"/>
                        <a:t>larger because of the </a:t>
                      </a:r>
                      <a:r>
                        <a:rPr lang="en-US" sz="1800" dirty="0" err="1" smtClean="0"/>
                        <a:t>everted</a:t>
                      </a:r>
                      <a:r>
                        <a:rPr lang="en-US" sz="1800" dirty="0" smtClean="0"/>
                        <a:t> </a:t>
                      </a:r>
                      <a:r>
                        <a:rPr lang="en-US" sz="1800" dirty="0" err="1" smtClean="0"/>
                        <a:t>ischial</a:t>
                      </a:r>
                      <a:r>
                        <a:rPr lang="en-US" sz="1800" dirty="0" smtClean="0"/>
                        <a:t> </a:t>
                      </a:r>
                      <a:r>
                        <a:rPr lang="en-US" sz="1800" dirty="0" err="1" smtClean="0"/>
                        <a:t>tuberosities</a:t>
                      </a:r>
                      <a:endParaRPr lang="en-US" dirty="0"/>
                    </a:p>
                  </a:txBody>
                  <a:tcPr/>
                </a:tc>
              </a:tr>
              <a:tr h="899233">
                <a:tc>
                  <a:txBody>
                    <a:bodyPr/>
                    <a:lstStyle/>
                    <a:p>
                      <a:pPr algn="l"/>
                      <a:r>
                        <a:rPr lang="en-US" dirty="0" smtClean="0"/>
                        <a:t>Pubic arch</a:t>
                      </a:r>
                      <a:r>
                        <a:rPr lang="en-US" baseline="0" dirty="0" smtClean="0"/>
                        <a:t> &amp; </a:t>
                      </a:r>
                      <a:r>
                        <a:rPr lang="en-US" baseline="0" dirty="0" err="1" smtClean="0"/>
                        <a:t>Subpubic</a:t>
                      </a:r>
                      <a:r>
                        <a:rPr lang="en-US" baseline="0" dirty="0" smtClean="0"/>
                        <a:t> </a:t>
                      </a:r>
                      <a:r>
                        <a:rPr lang="en-US" baseline="0" dirty="0" smtClean="0"/>
                        <a:t>angle</a:t>
                      </a:r>
                      <a:endParaRPr lang="en-US" dirty="0"/>
                    </a:p>
                  </a:txBody>
                  <a:tcPr/>
                </a:tc>
                <a:tc>
                  <a:txBody>
                    <a:bodyPr/>
                    <a:lstStyle/>
                    <a:p>
                      <a:pPr algn="l"/>
                      <a:r>
                        <a:rPr lang="en-US" dirty="0" smtClean="0"/>
                        <a:t>Narrow</a:t>
                      </a:r>
                      <a:endParaRPr lang="en-US" dirty="0"/>
                    </a:p>
                  </a:txBody>
                  <a:tcPr/>
                </a:tc>
                <a:tc>
                  <a:txBody>
                    <a:bodyPr/>
                    <a:lstStyle/>
                    <a:p>
                      <a:pPr algn="l"/>
                      <a:r>
                        <a:rPr lang="en-US" dirty="0" smtClean="0"/>
                        <a:t>Wide</a:t>
                      </a:r>
                      <a:endParaRPr lang="en-US" dirty="0"/>
                    </a:p>
                  </a:txBody>
                  <a:tcPr/>
                </a:tc>
              </a:tr>
              <a:tr h="629461">
                <a:tc>
                  <a:txBody>
                    <a:bodyPr/>
                    <a:lstStyle/>
                    <a:p>
                      <a:pPr algn="l"/>
                      <a:r>
                        <a:rPr lang="en-US" dirty="0" err="1" smtClean="0"/>
                        <a:t>Obturator</a:t>
                      </a:r>
                      <a:r>
                        <a:rPr lang="en-US" baseline="0" dirty="0" smtClean="0"/>
                        <a:t> foramen</a:t>
                      </a:r>
                      <a:endParaRPr lang="en-US" dirty="0"/>
                    </a:p>
                  </a:txBody>
                  <a:tcPr/>
                </a:tc>
                <a:tc>
                  <a:txBody>
                    <a:bodyPr/>
                    <a:lstStyle/>
                    <a:p>
                      <a:pPr algn="l"/>
                      <a:r>
                        <a:rPr lang="en-US" dirty="0" smtClean="0"/>
                        <a:t>Round</a:t>
                      </a:r>
                      <a:endParaRPr lang="en-US" dirty="0"/>
                    </a:p>
                  </a:txBody>
                  <a:tcPr/>
                </a:tc>
                <a:tc>
                  <a:txBody>
                    <a:bodyPr/>
                    <a:lstStyle/>
                    <a:p>
                      <a:pPr algn="l"/>
                      <a:r>
                        <a:rPr lang="en-US" dirty="0" smtClean="0"/>
                        <a:t>Oval</a:t>
                      </a:r>
                      <a:endParaRPr lang="en-US" dirty="0"/>
                    </a:p>
                  </a:txBody>
                  <a:tcPr/>
                </a:tc>
              </a:tr>
              <a:tr h="359692">
                <a:tc>
                  <a:txBody>
                    <a:bodyPr/>
                    <a:lstStyle/>
                    <a:p>
                      <a:pPr algn="l"/>
                      <a:r>
                        <a:rPr lang="en-US" dirty="0" smtClean="0"/>
                        <a:t>Acetabulum</a:t>
                      </a:r>
                      <a:endParaRPr lang="en-US" dirty="0"/>
                    </a:p>
                  </a:txBody>
                  <a:tcPr/>
                </a:tc>
                <a:tc>
                  <a:txBody>
                    <a:bodyPr/>
                    <a:lstStyle/>
                    <a:p>
                      <a:pPr algn="l"/>
                      <a:r>
                        <a:rPr lang="en-US" dirty="0" smtClean="0"/>
                        <a:t>Large</a:t>
                      </a:r>
                      <a:endParaRPr lang="en-US" dirty="0"/>
                    </a:p>
                  </a:txBody>
                  <a:tcPr/>
                </a:tc>
                <a:tc>
                  <a:txBody>
                    <a:bodyPr/>
                    <a:lstStyle/>
                    <a:p>
                      <a:pPr algn="l"/>
                      <a:r>
                        <a:rPr lang="en-US" dirty="0" smtClean="0"/>
                        <a:t>Small</a:t>
                      </a:r>
                      <a:endParaRPr lang="en-US" dirty="0"/>
                    </a:p>
                  </a:txBody>
                  <a:tcPr/>
                </a:tc>
              </a:tr>
            </a:tbl>
          </a:graphicData>
        </a:graphic>
      </p:graphicFrame>
      <p:pic>
        <p:nvPicPr>
          <p:cNvPr id="5" name="Picture 2" descr="C:\Documents and Settings\Jamila\My Documents\Student Gray\5. Pelvis and perineum\F66122-005-f027.jpg"/>
          <p:cNvPicPr>
            <a:picLocks noChangeAspect="1" noChangeArrowheads="1"/>
          </p:cNvPicPr>
          <p:nvPr/>
        </p:nvPicPr>
        <p:blipFill>
          <a:blip r:embed="rId2" cstate="print"/>
          <a:srcRect b="7981"/>
          <a:stretch>
            <a:fillRect/>
          </a:stretch>
        </p:blipFill>
        <p:spPr bwMode="auto">
          <a:xfrm>
            <a:off x="27171" y="1196752"/>
            <a:ext cx="3901435" cy="4032447"/>
          </a:xfrm>
          <a:prstGeom prst="rect">
            <a:avLst/>
          </a:prstGeom>
          <a:noFill/>
          <a:ln>
            <a:solidFill>
              <a:schemeClr val="tx1"/>
            </a:solidFill>
          </a:ln>
        </p:spPr>
      </p:pic>
    </p:spTree>
    <p:extLst>
      <p:ext uri="{BB962C8B-B14F-4D97-AF65-F5344CB8AC3E}">
        <p14:creationId xmlns:p14="http://schemas.microsoft.com/office/powerpoint/2010/main" val="691068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rtl="0" fontAlgn="t"/>
            <a:endParaRPr lang="en-US" b="1" dirty="0" smtClean="0"/>
          </a:p>
          <a:p>
            <a:pPr rtl="0" fontAlgn="t"/>
            <a:endParaRPr lang="en-US" b="1" dirty="0" smtClean="0"/>
          </a:p>
          <a:p>
            <a:endParaRPr lang="en-US" dirty="0"/>
          </a:p>
        </p:txBody>
      </p:sp>
      <p:graphicFrame>
        <p:nvGraphicFramePr>
          <p:cNvPr id="9" name="Content Placeholder 3"/>
          <p:cNvGraphicFramePr>
            <a:graphicFrameLocks/>
          </p:cNvGraphicFramePr>
          <p:nvPr>
            <p:extLst>
              <p:ext uri="{D42A27DB-BD31-4B8C-83A1-F6EECF244321}">
                <p14:modId xmlns:p14="http://schemas.microsoft.com/office/powerpoint/2010/main" val="356658038"/>
              </p:ext>
            </p:extLst>
          </p:nvPr>
        </p:nvGraphicFramePr>
        <p:xfrm>
          <a:off x="1907704" y="1988840"/>
          <a:ext cx="4714875" cy="1312055"/>
        </p:xfrm>
        <a:graphic>
          <a:graphicData uri="http://schemas.openxmlformats.org/drawingml/2006/table">
            <a:tbl>
              <a:tblPr firstRow="1" bandRow="1">
                <a:tableStyleId>{5C22544A-7EE6-4342-B048-85BDC9FD1C3A}</a:tableStyleId>
              </a:tblPr>
              <a:tblGrid>
                <a:gridCol w="1571625"/>
                <a:gridCol w="1571625"/>
                <a:gridCol w="1571625"/>
              </a:tblGrid>
              <a:tr h="321642">
                <a:tc>
                  <a:txBody>
                    <a:bodyPr/>
                    <a:lstStyle/>
                    <a:p>
                      <a:pPr algn="l"/>
                      <a:r>
                        <a:rPr lang="en-US" sz="2000" b="1" dirty="0" smtClean="0"/>
                        <a:t>Length</a:t>
                      </a:r>
                      <a:endParaRPr lang="en-US" sz="2000" b="1" dirty="0"/>
                    </a:p>
                  </a:txBody>
                  <a:tcPr/>
                </a:tc>
                <a:tc>
                  <a:txBody>
                    <a:bodyPr/>
                    <a:lstStyle/>
                    <a:p>
                      <a:pPr algn="l" rtl="0"/>
                      <a:r>
                        <a:rPr lang="en-US" dirty="0" smtClean="0"/>
                        <a:t>Longer </a:t>
                      </a:r>
                      <a:endParaRPr lang="en-US" dirty="0"/>
                    </a:p>
                  </a:txBody>
                  <a:tcPr/>
                </a:tc>
                <a:tc>
                  <a:txBody>
                    <a:bodyPr/>
                    <a:lstStyle/>
                    <a:p>
                      <a:pPr algn="l"/>
                      <a:r>
                        <a:rPr lang="en-US" dirty="0" smtClean="0"/>
                        <a:t>Shorter</a:t>
                      </a:r>
                      <a:endParaRPr lang="en-US" dirty="0"/>
                    </a:p>
                  </a:txBody>
                  <a:tcPr/>
                </a:tc>
              </a:tr>
              <a:tr h="519575">
                <a:tc>
                  <a:txBody>
                    <a:bodyPr/>
                    <a:lstStyle/>
                    <a:p>
                      <a:pPr algn="l"/>
                      <a:r>
                        <a:rPr lang="en-US" sz="2000" b="1" dirty="0" smtClean="0">
                          <a:solidFill>
                            <a:srgbClr val="FF0000"/>
                          </a:solidFill>
                        </a:rPr>
                        <a:t>Breadth</a:t>
                      </a:r>
                      <a:endParaRPr lang="en-US" sz="2000" b="1" dirty="0">
                        <a:solidFill>
                          <a:srgbClr val="FF0000"/>
                        </a:solidFill>
                      </a:endParaRPr>
                    </a:p>
                  </a:txBody>
                  <a:tcPr/>
                </a:tc>
                <a:tc>
                  <a:txBody>
                    <a:bodyPr/>
                    <a:lstStyle/>
                    <a:p>
                      <a:pPr algn="l"/>
                      <a:r>
                        <a:rPr lang="en-US" b="1" dirty="0" smtClean="0"/>
                        <a:t>Narrower</a:t>
                      </a:r>
                      <a:endParaRPr lang="en-US" b="1" dirty="0"/>
                    </a:p>
                  </a:txBody>
                  <a:tcPr/>
                </a:tc>
                <a:tc>
                  <a:txBody>
                    <a:bodyPr/>
                    <a:lstStyle/>
                    <a:p>
                      <a:pPr algn="l"/>
                      <a:r>
                        <a:rPr lang="en-US" b="1" dirty="0" smtClean="0"/>
                        <a:t>Wider</a:t>
                      </a:r>
                      <a:endParaRPr lang="en-US" b="1" dirty="0"/>
                    </a:p>
                  </a:txBody>
                  <a:tcPr/>
                </a:tc>
              </a:tr>
              <a:tr h="321642">
                <a:tc>
                  <a:txBody>
                    <a:bodyPr/>
                    <a:lstStyle/>
                    <a:p>
                      <a:pPr algn="l"/>
                      <a:r>
                        <a:rPr lang="en-US" sz="2000" b="1" dirty="0" smtClean="0">
                          <a:solidFill>
                            <a:srgbClr val="1003BD"/>
                          </a:solidFill>
                        </a:rPr>
                        <a:t>Curvature</a:t>
                      </a:r>
                      <a:endParaRPr lang="en-US" sz="2000" b="1" dirty="0">
                        <a:solidFill>
                          <a:srgbClr val="1003BD"/>
                        </a:solidFill>
                      </a:endParaRPr>
                    </a:p>
                  </a:txBody>
                  <a:tcPr/>
                </a:tc>
                <a:tc>
                  <a:txBody>
                    <a:bodyPr/>
                    <a:lstStyle/>
                    <a:p>
                      <a:pPr algn="l"/>
                      <a:r>
                        <a:rPr lang="en-US" b="1" dirty="0" smtClean="0"/>
                        <a:t>More curved</a:t>
                      </a:r>
                      <a:endParaRPr lang="en-US" b="1" dirty="0"/>
                    </a:p>
                  </a:txBody>
                  <a:tcPr/>
                </a:tc>
                <a:tc>
                  <a:txBody>
                    <a:bodyPr/>
                    <a:lstStyle/>
                    <a:p>
                      <a:pPr algn="l"/>
                      <a:r>
                        <a:rPr lang="en-US" b="1" dirty="0" smtClean="0"/>
                        <a:t>Less Curved</a:t>
                      </a:r>
                      <a:endParaRPr lang="en-US" b="1" dirty="0"/>
                    </a:p>
                  </a:txBody>
                  <a:tcPr/>
                </a:tc>
              </a:tr>
            </a:tbl>
          </a:graphicData>
        </a:graphic>
      </p:graphicFrame>
      <p:sp>
        <p:nvSpPr>
          <p:cNvPr id="13" name="TextBox 12"/>
          <p:cNvSpPr txBox="1"/>
          <p:nvPr/>
        </p:nvSpPr>
        <p:spPr>
          <a:xfrm>
            <a:off x="2267744" y="404664"/>
            <a:ext cx="407196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smtClean="0">
                <a:solidFill>
                  <a:srgbClr val="C00000"/>
                </a:solidFill>
              </a:rPr>
              <a:t>Sacrum</a:t>
            </a:r>
            <a:endParaRPr lang="en-US" sz="4000" b="1" dirty="0">
              <a:solidFill>
                <a:srgbClr val="C00000"/>
              </a:solidFill>
            </a:endParaRPr>
          </a:p>
        </p:txBody>
      </p:sp>
      <p:sp>
        <p:nvSpPr>
          <p:cNvPr id="17" name="TextBox 16"/>
          <p:cNvSpPr txBox="1"/>
          <p:nvPr/>
        </p:nvSpPr>
        <p:spPr>
          <a:xfrm rot="10800000" flipV="1">
            <a:off x="3707904" y="1484784"/>
            <a:ext cx="1009656" cy="523220"/>
          </a:xfrm>
          <a:prstGeom prst="rect">
            <a:avLst/>
          </a:prstGeom>
          <a:noFill/>
        </p:spPr>
        <p:txBody>
          <a:bodyPr wrap="square" rtlCol="0">
            <a:spAutoFit/>
          </a:bodyPr>
          <a:lstStyle/>
          <a:p>
            <a:pPr algn="ctr"/>
            <a:r>
              <a:rPr lang="en-US" sz="2800" b="1" dirty="0" smtClean="0"/>
              <a:t>M</a:t>
            </a:r>
            <a:endParaRPr lang="en-US" sz="2800" b="1" dirty="0"/>
          </a:p>
        </p:txBody>
      </p:sp>
      <p:pic>
        <p:nvPicPr>
          <p:cNvPr id="12" name="Picture 11" descr="E9466FDD"/>
          <p:cNvPicPr>
            <a:picLocks noChangeAspect="1" noChangeArrowheads="1"/>
          </p:cNvPicPr>
          <p:nvPr/>
        </p:nvPicPr>
        <p:blipFill>
          <a:blip r:embed="rId2" cstate="print"/>
          <a:srcRect l="45683" t="42780" r="28712" b="28339"/>
          <a:stretch>
            <a:fillRect/>
          </a:stretch>
        </p:blipFill>
        <p:spPr bwMode="auto">
          <a:xfrm>
            <a:off x="85781" y="3861048"/>
            <a:ext cx="4200467" cy="2520280"/>
          </a:xfrm>
          <a:prstGeom prst="rect">
            <a:avLst/>
          </a:prstGeom>
          <a:noFill/>
          <a:ln w="9525">
            <a:solidFill>
              <a:schemeClr val="accent2">
                <a:lumMod val="75000"/>
              </a:schemeClr>
            </a:solidFill>
            <a:miter lim="800000"/>
            <a:headEnd/>
            <a:tailEnd/>
          </a:ln>
          <a:effectLst/>
        </p:spPr>
      </p:pic>
      <p:pic>
        <p:nvPicPr>
          <p:cNvPr id="15" name="Picture 14" descr="E9466FDD"/>
          <p:cNvPicPr>
            <a:picLocks noChangeAspect="1" noChangeArrowheads="1"/>
          </p:cNvPicPr>
          <p:nvPr/>
        </p:nvPicPr>
        <p:blipFill>
          <a:blip r:embed="rId2" cstate="print"/>
          <a:srcRect l="45683" t="71661" r="28712" b="3068"/>
          <a:stretch>
            <a:fillRect/>
          </a:stretch>
        </p:blipFill>
        <p:spPr bwMode="auto">
          <a:xfrm>
            <a:off x="4644009" y="3861048"/>
            <a:ext cx="3888432" cy="2508684"/>
          </a:xfrm>
          <a:prstGeom prst="rect">
            <a:avLst/>
          </a:prstGeom>
          <a:noFill/>
          <a:ln w="9525">
            <a:solidFill>
              <a:srgbClr val="C00000"/>
            </a:solidFill>
            <a:miter lim="800000"/>
            <a:headEnd/>
            <a:tailEnd/>
          </a:ln>
          <a:effectLst/>
        </p:spPr>
      </p:pic>
      <p:sp>
        <p:nvSpPr>
          <p:cNvPr id="11" name="Rectangle 10"/>
          <p:cNvSpPr/>
          <p:nvPr/>
        </p:nvSpPr>
        <p:spPr>
          <a:xfrm>
            <a:off x="5004048" y="1484784"/>
            <a:ext cx="1453399" cy="461665"/>
          </a:xfrm>
          <a:prstGeom prst="rect">
            <a:avLst/>
          </a:prstGeom>
        </p:spPr>
        <p:txBody>
          <a:bodyPr wrap="square">
            <a:spAutoFit/>
          </a:bodyPr>
          <a:lstStyle/>
          <a:p>
            <a:pPr algn="ctr"/>
            <a:r>
              <a:rPr lang="en-US" sz="2400" b="1" dirty="0" smtClean="0">
                <a:solidFill>
                  <a:srgbClr val="FF0000"/>
                </a:solidFill>
              </a:rPr>
              <a:t>F</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4000" b="1" i="1" dirty="0" smtClean="0">
                <a:solidFill>
                  <a:srgbClr val="C00000"/>
                </a:solidFill>
                <a:latin typeface="Times New Roman" pitchFamily="18" charset="0"/>
                <a:cs typeface="Times New Roman" pitchFamily="18" charset="0"/>
              </a:rPr>
              <a:t>Forensic Medicine &amp; </a:t>
            </a:r>
            <a:r>
              <a:rPr lang="en-US" sz="4000" b="1" i="1" dirty="0" err="1" smtClean="0">
                <a:solidFill>
                  <a:srgbClr val="C00000"/>
                </a:solidFill>
                <a:latin typeface="Times New Roman" pitchFamily="18" charset="0"/>
                <a:cs typeface="Times New Roman" pitchFamily="18" charset="0"/>
              </a:rPr>
              <a:t>Bony</a:t>
            </a:r>
            <a:r>
              <a:rPr lang="en-US" b="1" i="1" dirty="0" err="1" smtClean="0">
                <a:solidFill>
                  <a:srgbClr val="C00000"/>
                </a:solidFill>
                <a:latin typeface="Times New Roman" pitchFamily="18" charset="0"/>
                <a:cs typeface="Times New Roman" pitchFamily="18" charset="0"/>
              </a:rPr>
              <a:t>Pelvis</a:t>
            </a:r>
            <a:endParaRPr lang="en-US" b="1" i="1" dirty="0">
              <a:solidFill>
                <a:srgbClr val="C00000"/>
              </a:solidFill>
              <a:latin typeface="Times New Roman" pitchFamily="18" charset="0"/>
              <a:cs typeface="Times New Roman" pitchFamily="18" charset="0"/>
            </a:endParaRPr>
          </a:p>
        </p:txBody>
      </p:sp>
      <p:grpSp>
        <p:nvGrpSpPr>
          <p:cNvPr id="2" name="Group 31"/>
          <p:cNvGrpSpPr>
            <a:grpSpLocks/>
          </p:cNvGrpSpPr>
          <p:nvPr/>
        </p:nvGrpSpPr>
        <p:grpSpPr bwMode="auto">
          <a:xfrm>
            <a:off x="522129" y="2071677"/>
            <a:ext cx="4710599" cy="4021619"/>
            <a:chOff x="1545" y="1226"/>
            <a:chExt cx="2433" cy="2230"/>
          </a:xfrm>
        </p:grpSpPr>
        <p:grpSp>
          <p:nvGrpSpPr>
            <p:cNvPr id="3" name="Group 25"/>
            <p:cNvGrpSpPr>
              <a:grpSpLocks/>
            </p:cNvGrpSpPr>
            <p:nvPr/>
          </p:nvGrpSpPr>
          <p:grpSpPr bwMode="auto">
            <a:xfrm>
              <a:off x="2309" y="1226"/>
              <a:ext cx="1669" cy="2230"/>
              <a:chOff x="2309" y="1226"/>
              <a:chExt cx="1669" cy="2230"/>
            </a:xfrm>
          </p:grpSpPr>
          <p:sp>
            <p:nvSpPr>
              <p:cNvPr id="6147" name="Oval 3"/>
              <p:cNvSpPr>
                <a:spLocks noChangeArrowheads="1"/>
              </p:cNvSpPr>
              <p:nvPr/>
            </p:nvSpPr>
            <p:spPr bwMode="auto">
              <a:xfrm>
                <a:off x="2369" y="1493"/>
                <a:ext cx="552" cy="307"/>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sp>
            <p:nvSpPr>
              <p:cNvPr id="6148" name="Oval 4"/>
              <p:cNvSpPr>
                <a:spLocks noChangeArrowheads="1"/>
              </p:cNvSpPr>
              <p:nvPr/>
            </p:nvSpPr>
            <p:spPr bwMode="auto">
              <a:xfrm>
                <a:off x="2409" y="1841"/>
                <a:ext cx="472" cy="472"/>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grpSp>
            <p:nvGrpSpPr>
              <p:cNvPr id="4" name="Group 7"/>
              <p:cNvGrpSpPr>
                <a:grpSpLocks/>
              </p:cNvGrpSpPr>
              <p:nvPr/>
            </p:nvGrpSpPr>
            <p:grpSpPr bwMode="auto">
              <a:xfrm>
                <a:off x="2309" y="2814"/>
                <a:ext cx="672" cy="642"/>
                <a:chOff x="2309" y="2814"/>
                <a:chExt cx="672" cy="642"/>
              </a:xfrm>
            </p:grpSpPr>
            <p:sp>
              <p:nvSpPr>
                <p:cNvPr id="6149" name="Oval 5"/>
                <p:cNvSpPr>
                  <a:spLocks noChangeArrowheads="1"/>
                </p:cNvSpPr>
                <p:nvPr/>
              </p:nvSpPr>
              <p:spPr bwMode="auto">
                <a:xfrm>
                  <a:off x="2367" y="2814"/>
                  <a:ext cx="568" cy="520"/>
                </a:xfrm>
                <a:prstGeom prst="ellipse">
                  <a:avLst/>
                </a:prstGeom>
                <a:noFill/>
                <a:ln w="28575">
                  <a:solidFill>
                    <a:schemeClr val="tx1">
                      <a:lumMod val="95000"/>
                      <a:lumOff val="5000"/>
                    </a:schemeClr>
                  </a:solidFill>
                  <a:round/>
                  <a:headEnd/>
                  <a:tailEnd/>
                </a:ln>
                <a:effectLst/>
              </p:spPr>
              <p:txBody>
                <a:bodyPr wrap="none" anchor="ctr"/>
                <a:lstStyle/>
                <a:p>
                  <a:endParaRPr lang="en-US"/>
                </a:p>
              </p:txBody>
            </p:sp>
            <p:sp>
              <p:nvSpPr>
                <p:cNvPr id="6150" name="Rectangle 6"/>
                <p:cNvSpPr>
                  <a:spLocks noChangeArrowheads="1"/>
                </p:cNvSpPr>
                <p:nvPr/>
              </p:nvSpPr>
              <p:spPr bwMode="auto">
                <a:xfrm>
                  <a:off x="2309" y="3072"/>
                  <a:ext cx="672" cy="384"/>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grpSp>
          <p:grpSp>
            <p:nvGrpSpPr>
              <p:cNvPr id="5" name="Group 13"/>
              <p:cNvGrpSpPr>
                <a:grpSpLocks/>
              </p:cNvGrpSpPr>
              <p:nvPr/>
            </p:nvGrpSpPr>
            <p:grpSpPr bwMode="auto">
              <a:xfrm>
                <a:off x="2376" y="2393"/>
                <a:ext cx="538" cy="307"/>
                <a:chOff x="2376" y="2393"/>
                <a:chExt cx="538" cy="307"/>
              </a:xfrm>
            </p:grpSpPr>
            <p:grpSp>
              <p:nvGrpSpPr>
                <p:cNvPr id="6" name="Group 11"/>
                <p:cNvGrpSpPr>
                  <a:grpSpLocks/>
                </p:cNvGrpSpPr>
                <p:nvPr/>
              </p:nvGrpSpPr>
              <p:grpSpPr bwMode="auto">
                <a:xfrm>
                  <a:off x="2376" y="2393"/>
                  <a:ext cx="538" cy="307"/>
                  <a:chOff x="2376" y="2393"/>
                  <a:chExt cx="538" cy="307"/>
                </a:xfrm>
              </p:grpSpPr>
              <p:sp>
                <p:nvSpPr>
                  <p:cNvPr id="6152" name="Oval 8"/>
                  <p:cNvSpPr>
                    <a:spLocks noChangeArrowheads="1"/>
                  </p:cNvSpPr>
                  <p:nvPr/>
                </p:nvSpPr>
                <p:spPr bwMode="auto">
                  <a:xfrm>
                    <a:off x="2376" y="2559"/>
                    <a:ext cx="536" cy="141"/>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sp>
                <p:nvSpPr>
                  <p:cNvPr id="6153" name="Rectangle 9"/>
                  <p:cNvSpPr>
                    <a:spLocks noChangeArrowheads="1"/>
                  </p:cNvSpPr>
                  <p:nvPr/>
                </p:nvSpPr>
                <p:spPr bwMode="auto">
                  <a:xfrm>
                    <a:off x="2378" y="2454"/>
                    <a:ext cx="528" cy="187"/>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sp>
                <p:nvSpPr>
                  <p:cNvPr id="6154" name="Oval 10"/>
                  <p:cNvSpPr>
                    <a:spLocks noChangeArrowheads="1"/>
                  </p:cNvSpPr>
                  <p:nvPr/>
                </p:nvSpPr>
                <p:spPr bwMode="auto">
                  <a:xfrm>
                    <a:off x="2378" y="2393"/>
                    <a:ext cx="536" cy="141"/>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grpSp>
            <p:sp>
              <p:nvSpPr>
                <p:cNvPr id="6156" name="Rectangle 12"/>
                <p:cNvSpPr>
                  <a:spLocks noChangeArrowheads="1"/>
                </p:cNvSpPr>
                <p:nvPr/>
              </p:nvSpPr>
              <p:spPr bwMode="auto">
                <a:xfrm>
                  <a:off x="2379" y="2623"/>
                  <a:ext cx="515" cy="28"/>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grpSp>
          <p:sp>
            <p:nvSpPr>
              <p:cNvPr id="6158" name="Oval 14"/>
              <p:cNvSpPr>
                <a:spLocks noChangeArrowheads="1"/>
              </p:cNvSpPr>
              <p:nvPr/>
            </p:nvSpPr>
            <p:spPr bwMode="auto">
              <a:xfrm>
                <a:off x="3582" y="1876"/>
                <a:ext cx="277" cy="403"/>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sp>
            <p:nvSpPr>
              <p:cNvPr id="6159" name="Freeform 15"/>
              <p:cNvSpPr>
                <a:spLocks/>
              </p:cNvSpPr>
              <p:nvPr/>
            </p:nvSpPr>
            <p:spPr bwMode="auto">
              <a:xfrm>
                <a:off x="3480" y="1469"/>
                <a:ext cx="481" cy="356"/>
              </a:xfrm>
              <a:custGeom>
                <a:avLst/>
                <a:gdLst/>
                <a:ahLst/>
                <a:cxnLst>
                  <a:cxn ang="0">
                    <a:pos x="240" y="67"/>
                  </a:cxn>
                  <a:cxn ang="0">
                    <a:pos x="288" y="67"/>
                  </a:cxn>
                  <a:cxn ang="0">
                    <a:pos x="320" y="24"/>
                  </a:cxn>
                  <a:cxn ang="0">
                    <a:pos x="384" y="19"/>
                  </a:cxn>
                  <a:cxn ang="0">
                    <a:pos x="432" y="19"/>
                  </a:cxn>
                  <a:cxn ang="0">
                    <a:pos x="459" y="64"/>
                  </a:cxn>
                  <a:cxn ang="0">
                    <a:pos x="480" y="115"/>
                  </a:cxn>
                  <a:cxn ang="0">
                    <a:pos x="480" y="163"/>
                  </a:cxn>
                  <a:cxn ang="0">
                    <a:pos x="480" y="211"/>
                  </a:cxn>
                  <a:cxn ang="0">
                    <a:pos x="432" y="259"/>
                  </a:cxn>
                  <a:cxn ang="0">
                    <a:pos x="384" y="307"/>
                  </a:cxn>
                  <a:cxn ang="0">
                    <a:pos x="384" y="307"/>
                  </a:cxn>
                  <a:cxn ang="0">
                    <a:pos x="336" y="355"/>
                  </a:cxn>
                  <a:cxn ang="0">
                    <a:pos x="144" y="355"/>
                  </a:cxn>
                  <a:cxn ang="0">
                    <a:pos x="144" y="355"/>
                  </a:cxn>
                  <a:cxn ang="0">
                    <a:pos x="96" y="307"/>
                  </a:cxn>
                  <a:cxn ang="0">
                    <a:pos x="48" y="259"/>
                  </a:cxn>
                  <a:cxn ang="0">
                    <a:pos x="48" y="259"/>
                  </a:cxn>
                  <a:cxn ang="0">
                    <a:pos x="8" y="203"/>
                  </a:cxn>
                  <a:cxn ang="0">
                    <a:pos x="0" y="211"/>
                  </a:cxn>
                  <a:cxn ang="0">
                    <a:pos x="0" y="163"/>
                  </a:cxn>
                  <a:cxn ang="0">
                    <a:pos x="0" y="115"/>
                  </a:cxn>
                  <a:cxn ang="0">
                    <a:pos x="0" y="67"/>
                  </a:cxn>
                  <a:cxn ang="0">
                    <a:pos x="27" y="35"/>
                  </a:cxn>
                  <a:cxn ang="0">
                    <a:pos x="48" y="19"/>
                  </a:cxn>
                  <a:cxn ang="0">
                    <a:pos x="75" y="11"/>
                  </a:cxn>
                  <a:cxn ang="0">
                    <a:pos x="99" y="6"/>
                  </a:cxn>
                  <a:cxn ang="0">
                    <a:pos x="123" y="0"/>
                  </a:cxn>
                  <a:cxn ang="0">
                    <a:pos x="192" y="19"/>
                  </a:cxn>
                  <a:cxn ang="0">
                    <a:pos x="200" y="59"/>
                  </a:cxn>
                  <a:cxn ang="0">
                    <a:pos x="240" y="67"/>
                  </a:cxn>
                </a:cxnLst>
                <a:rect l="0" t="0" r="r" b="b"/>
                <a:pathLst>
                  <a:path w="481" h="356">
                    <a:moveTo>
                      <a:pt x="240" y="67"/>
                    </a:moveTo>
                    <a:lnTo>
                      <a:pt x="288" y="67"/>
                    </a:lnTo>
                    <a:lnTo>
                      <a:pt x="320" y="24"/>
                    </a:lnTo>
                    <a:lnTo>
                      <a:pt x="384" y="19"/>
                    </a:lnTo>
                    <a:lnTo>
                      <a:pt x="432" y="19"/>
                    </a:lnTo>
                    <a:lnTo>
                      <a:pt x="459" y="64"/>
                    </a:lnTo>
                    <a:lnTo>
                      <a:pt x="480" y="115"/>
                    </a:lnTo>
                    <a:lnTo>
                      <a:pt x="480" y="163"/>
                    </a:lnTo>
                    <a:lnTo>
                      <a:pt x="480" y="211"/>
                    </a:lnTo>
                    <a:lnTo>
                      <a:pt x="432" y="259"/>
                    </a:lnTo>
                    <a:lnTo>
                      <a:pt x="384" y="307"/>
                    </a:lnTo>
                    <a:lnTo>
                      <a:pt x="384" y="307"/>
                    </a:lnTo>
                    <a:lnTo>
                      <a:pt x="336" y="355"/>
                    </a:lnTo>
                    <a:lnTo>
                      <a:pt x="144" y="355"/>
                    </a:lnTo>
                    <a:lnTo>
                      <a:pt x="144" y="355"/>
                    </a:lnTo>
                    <a:lnTo>
                      <a:pt x="96" y="307"/>
                    </a:lnTo>
                    <a:lnTo>
                      <a:pt x="48" y="259"/>
                    </a:lnTo>
                    <a:lnTo>
                      <a:pt x="48" y="259"/>
                    </a:lnTo>
                    <a:lnTo>
                      <a:pt x="8" y="203"/>
                    </a:lnTo>
                    <a:lnTo>
                      <a:pt x="0" y="211"/>
                    </a:lnTo>
                    <a:lnTo>
                      <a:pt x="0" y="163"/>
                    </a:lnTo>
                    <a:lnTo>
                      <a:pt x="0" y="115"/>
                    </a:lnTo>
                    <a:lnTo>
                      <a:pt x="0" y="67"/>
                    </a:lnTo>
                    <a:lnTo>
                      <a:pt x="27" y="35"/>
                    </a:lnTo>
                    <a:lnTo>
                      <a:pt x="48" y="19"/>
                    </a:lnTo>
                    <a:lnTo>
                      <a:pt x="75" y="11"/>
                    </a:lnTo>
                    <a:lnTo>
                      <a:pt x="99" y="6"/>
                    </a:lnTo>
                    <a:lnTo>
                      <a:pt x="123" y="0"/>
                    </a:lnTo>
                    <a:lnTo>
                      <a:pt x="192" y="19"/>
                    </a:lnTo>
                    <a:lnTo>
                      <a:pt x="200" y="59"/>
                    </a:lnTo>
                    <a:lnTo>
                      <a:pt x="240" y="67"/>
                    </a:lnTo>
                  </a:path>
                </a:pathLst>
              </a:custGeom>
              <a:solidFill>
                <a:schemeClr val="bg1"/>
              </a:solidFill>
              <a:ln w="28575" cap="rnd" cmpd="sng">
                <a:solidFill>
                  <a:schemeClr val="tx1">
                    <a:lumMod val="95000"/>
                    <a:lumOff val="5000"/>
                  </a:schemeClr>
                </a:solidFill>
                <a:prstDash val="solid"/>
                <a:round/>
                <a:headEnd type="none" w="med" len="med"/>
                <a:tailEnd type="none" w="med" len="med"/>
              </a:ln>
              <a:effectLst/>
            </p:spPr>
            <p:txBody>
              <a:bodyPr/>
              <a:lstStyle/>
              <a:p>
                <a:endParaRPr lang="en-US"/>
              </a:p>
            </p:txBody>
          </p:sp>
          <p:grpSp>
            <p:nvGrpSpPr>
              <p:cNvPr id="7" name="Group 18"/>
              <p:cNvGrpSpPr>
                <a:grpSpLocks/>
              </p:cNvGrpSpPr>
              <p:nvPr/>
            </p:nvGrpSpPr>
            <p:grpSpPr bwMode="auto">
              <a:xfrm>
                <a:off x="3528" y="2814"/>
                <a:ext cx="384" cy="404"/>
                <a:chOff x="3528" y="2814"/>
                <a:chExt cx="384" cy="404"/>
              </a:xfrm>
            </p:grpSpPr>
            <p:sp>
              <p:nvSpPr>
                <p:cNvPr id="6160" name="AutoShape 16"/>
                <p:cNvSpPr>
                  <a:spLocks noChangeArrowheads="1"/>
                </p:cNvSpPr>
                <p:nvPr/>
              </p:nvSpPr>
              <p:spPr bwMode="auto">
                <a:xfrm>
                  <a:off x="3545" y="2814"/>
                  <a:ext cx="328" cy="376"/>
                </a:xfrm>
                <a:prstGeom prst="triangle">
                  <a:avLst>
                    <a:gd name="adj" fmla="val 49995"/>
                  </a:avLst>
                </a:prstGeom>
                <a:noFill/>
                <a:ln w="28575">
                  <a:solidFill>
                    <a:schemeClr val="tx1">
                      <a:lumMod val="95000"/>
                      <a:lumOff val="5000"/>
                    </a:schemeClr>
                  </a:solidFill>
                  <a:miter lim="800000"/>
                  <a:headEnd/>
                  <a:tailEnd/>
                </a:ln>
                <a:effectLst/>
              </p:spPr>
              <p:txBody>
                <a:bodyPr wrap="none" lIns="90487" tIns="44450" rIns="90487" bIns="44450" anchor="ctr"/>
                <a:lstStyle/>
                <a:p>
                  <a:pPr algn="ctr"/>
                  <a:r>
                    <a:rPr lang="en-US"/>
                    <a:t> </a:t>
                  </a:r>
                </a:p>
              </p:txBody>
            </p:sp>
            <p:sp>
              <p:nvSpPr>
                <p:cNvPr id="6161" name="Rectangle 17"/>
                <p:cNvSpPr>
                  <a:spLocks noChangeArrowheads="1"/>
                </p:cNvSpPr>
                <p:nvPr/>
              </p:nvSpPr>
              <p:spPr bwMode="auto">
                <a:xfrm>
                  <a:off x="3528" y="3170"/>
                  <a:ext cx="384" cy="48"/>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grpSp>
          <p:grpSp>
            <p:nvGrpSpPr>
              <p:cNvPr id="8" name="Group 22"/>
              <p:cNvGrpSpPr>
                <a:grpSpLocks/>
              </p:cNvGrpSpPr>
              <p:nvPr/>
            </p:nvGrpSpPr>
            <p:grpSpPr bwMode="auto">
              <a:xfrm>
                <a:off x="3463" y="2361"/>
                <a:ext cx="515" cy="371"/>
                <a:chOff x="3463" y="2361"/>
                <a:chExt cx="515" cy="371"/>
              </a:xfrm>
            </p:grpSpPr>
            <p:sp>
              <p:nvSpPr>
                <p:cNvPr id="6163" name="AutoShape 19"/>
                <p:cNvSpPr>
                  <a:spLocks noChangeArrowheads="1"/>
                </p:cNvSpPr>
                <p:nvPr/>
              </p:nvSpPr>
              <p:spPr bwMode="auto">
                <a:xfrm rot="-10800000" flipH="1" flipV="1">
                  <a:off x="3466" y="2505"/>
                  <a:ext cx="512" cy="227"/>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sp>
              <p:nvSpPr>
                <p:cNvPr id="6164" name="Rectangle 20"/>
                <p:cNvSpPr>
                  <a:spLocks noChangeArrowheads="1"/>
                </p:cNvSpPr>
                <p:nvPr/>
              </p:nvSpPr>
              <p:spPr bwMode="auto">
                <a:xfrm>
                  <a:off x="3472" y="2496"/>
                  <a:ext cx="496" cy="16"/>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sp>
              <p:nvSpPr>
                <p:cNvPr id="6165" name="Oval 21"/>
                <p:cNvSpPr>
                  <a:spLocks noChangeArrowheads="1"/>
                </p:cNvSpPr>
                <p:nvPr/>
              </p:nvSpPr>
              <p:spPr bwMode="auto">
                <a:xfrm>
                  <a:off x="3463" y="2361"/>
                  <a:ext cx="515" cy="253"/>
                </a:xfrm>
                <a:prstGeom prst="ellipse">
                  <a:avLst/>
                </a:prstGeom>
                <a:noFill/>
                <a:ln w="28575">
                  <a:solidFill>
                    <a:schemeClr val="tx1">
                      <a:lumMod val="95000"/>
                      <a:lumOff val="5000"/>
                    </a:schemeClr>
                  </a:solidFill>
                  <a:round/>
                  <a:headEnd/>
                  <a:tailEnd/>
                </a:ln>
                <a:effectLst/>
              </p:spPr>
              <p:txBody>
                <a:bodyPr wrap="none" anchor="ctr"/>
                <a:lstStyle/>
                <a:p>
                  <a:endParaRPr lang="en-US"/>
                </a:p>
              </p:txBody>
            </p:sp>
          </p:grpSp>
          <p:sp>
            <p:nvSpPr>
              <p:cNvPr id="6167" name="Rectangle 23"/>
              <p:cNvSpPr>
                <a:spLocks noChangeArrowheads="1"/>
              </p:cNvSpPr>
              <p:nvPr/>
            </p:nvSpPr>
            <p:spPr bwMode="auto">
              <a:xfrm>
                <a:off x="3555" y="1226"/>
                <a:ext cx="329" cy="179"/>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dirty="0"/>
                  <a:t>Male</a:t>
                </a:r>
              </a:p>
            </p:txBody>
          </p:sp>
          <p:sp>
            <p:nvSpPr>
              <p:cNvPr id="6168" name="Rectangle 24"/>
              <p:cNvSpPr>
                <a:spLocks noChangeArrowheads="1"/>
              </p:cNvSpPr>
              <p:nvPr/>
            </p:nvSpPr>
            <p:spPr bwMode="auto">
              <a:xfrm>
                <a:off x="2427" y="1226"/>
                <a:ext cx="441" cy="179"/>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a:t>Female</a:t>
                </a:r>
              </a:p>
            </p:txBody>
          </p:sp>
        </p:grpSp>
        <p:grpSp>
          <p:nvGrpSpPr>
            <p:cNvPr id="9" name="Group 30"/>
            <p:cNvGrpSpPr>
              <a:grpSpLocks/>
            </p:cNvGrpSpPr>
            <p:nvPr/>
          </p:nvGrpSpPr>
          <p:grpSpPr bwMode="auto">
            <a:xfrm>
              <a:off x="1545" y="1557"/>
              <a:ext cx="696" cy="1673"/>
              <a:chOff x="1545" y="1557"/>
              <a:chExt cx="696" cy="1673"/>
            </a:xfrm>
          </p:grpSpPr>
          <p:sp>
            <p:nvSpPr>
              <p:cNvPr id="6170" name="Rectangle 26"/>
              <p:cNvSpPr>
                <a:spLocks noChangeArrowheads="1"/>
              </p:cNvSpPr>
              <p:nvPr/>
            </p:nvSpPr>
            <p:spPr bwMode="auto">
              <a:xfrm>
                <a:off x="1554" y="1557"/>
                <a:ext cx="602" cy="186"/>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sz="1600" dirty="0"/>
                  <a:t>Pelvic Inlet</a:t>
                </a:r>
              </a:p>
            </p:txBody>
          </p:sp>
          <p:sp>
            <p:nvSpPr>
              <p:cNvPr id="6171" name="Rectangle 27"/>
              <p:cNvSpPr>
                <a:spLocks noChangeArrowheads="1"/>
              </p:cNvSpPr>
              <p:nvPr/>
            </p:nvSpPr>
            <p:spPr bwMode="auto">
              <a:xfrm>
                <a:off x="1545" y="1988"/>
                <a:ext cx="686" cy="186"/>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sz="1600" dirty="0"/>
                  <a:t>Pelvic Outlet</a:t>
                </a:r>
              </a:p>
            </p:txBody>
          </p:sp>
          <p:sp>
            <p:nvSpPr>
              <p:cNvPr id="6172" name="Rectangle 28"/>
              <p:cNvSpPr>
                <a:spLocks noChangeArrowheads="1"/>
              </p:cNvSpPr>
              <p:nvPr/>
            </p:nvSpPr>
            <p:spPr bwMode="auto">
              <a:xfrm>
                <a:off x="1569" y="2457"/>
                <a:ext cx="672" cy="186"/>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sz="1600" dirty="0"/>
                  <a:t>Pelvic Cavity</a:t>
                </a:r>
              </a:p>
            </p:txBody>
          </p:sp>
          <p:sp>
            <p:nvSpPr>
              <p:cNvPr id="6173" name="Rectangle 29"/>
              <p:cNvSpPr>
                <a:spLocks noChangeArrowheads="1"/>
              </p:cNvSpPr>
              <p:nvPr/>
            </p:nvSpPr>
            <p:spPr bwMode="auto">
              <a:xfrm>
                <a:off x="1576" y="3044"/>
                <a:ext cx="596" cy="186"/>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sz="1600" dirty="0" smtClean="0"/>
                  <a:t>Pubic </a:t>
                </a:r>
                <a:r>
                  <a:rPr lang="en-US" sz="1600" dirty="0"/>
                  <a:t>Arch</a:t>
                </a:r>
              </a:p>
            </p:txBody>
          </p:sp>
        </p:grpSp>
      </p:grpSp>
      <p:sp>
        <p:nvSpPr>
          <p:cNvPr id="10" name="TextBox 9"/>
          <p:cNvSpPr txBox="1"/>
          <p:nvPr/>
        </p:nvSpPr>
        <p:spPr>
          <a:xfrm>
            <a:off x="5364088" y="2233083"/>
            <a:ext cx="3456384"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US" sz="2400" dirty="0" smtClean="0">
                <a:latin typeface="Times New Roman" pitchFamily="18" charset="0"/>
                <a:cs typeface="Times New Roman" pitchFamily="18" charset="0"/>
              </a:rPr>
              <a:t>For identification of human skeletal remains, the bony pelvis is of prime focus of attention because sexual differences are clearly visible.</a:t>
            </a:r>
          </a:p>
          <a:p>
            <a:pPr algn="l"/>
            <a:r>
              <a:rPr lang="en-US" sz="2400" dirty="0" smtClean="0">
                <a:latin typeface="Times New Roman" pitchFamily="18" charset="0"/>
                <a:cs typeface="Times New Roman" pitchFamily="18" charset="0"/>
              </a:rPr>
              <a:t>Even parts of the pelvis are useful in making a diagnosis of sex</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47248" cy="1227124"/>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600" b="1" i="1" dirty="0" smtClean="0">
                <a:solidFill>
                  <a:srgbClr val="FF0000"/>
                </a:solidFill>
                <a:latin typeface="Times New Roman" pitchFamily="18" charset="0"/>
                <a:cs typeface="Times New Roman" pitchFamily="18" charset="0"/>
              </a:rPr>
              <a:t/>
            </a:r>
            <a:br>
              <a:rPr lang="en-US" sz="3600" b="1" i="1" dirty="0" smtClean="0">
                <a:solidFill>
                  <a:srgbClr val="FF0000"/>
                </a:solidFill>
                <a:latin typeface="Times New Roman" pitchFamily="18" charset="0"/>
                <a:cs typeface="Times New Roman" pitchFamily="18" charset="0"/>
              </a:rPr>
            </a:br>
            <a:r>
              <a:rPr lang="en-US" sz="3600" b="1" i="1" dirty="0" smtClean="0">
                <a:solidFill>
                  <a:srgbClr val="FF0000"/>
                </a:solidFill>
                <a:latin typeface="Times New Roman" pitchFamily="18" charset="0"/>
                <a:cs typeface="Times New Roman" pitchFamily="18" charset="0"/>
              </a:rPr>
              <a:t>Types of Obstetrical  Female Pelvis</a:t>
            </a:r>
            <a:endParaRPr lang="en-US" sz="3600" b="1" i="1" dirty="0">
              <a:solidFill>
                <a:srgbClr val="FF0000"/>
              </a:solidFill>
              <a:latin typeface="Times New Roman" pitchFamily="18" charset="0"/>
              <a:cs typeface="Times New Roman" pitchFamily="18" charset="0"/>
            </a:endParaRPr>
          </a:p>
        </p:txBody>
      </p:sp>
      <p:sp>
        <p:nvSpPr>
          <p:cNvPr id="4" name="Text Placeholder 3"/>
          <p:cNvSpPr>
            <a:spLocks noGrp="1"/>
          </p:cNvSpPr>
          <p:nvPr>
            <p:ph type="body" idx="2"/>
          </p:nvPr>
        </p:nvSpPr>
        <p:spPr>
          <a:xfrm>
            <a:off x="179512" y="1676400"/>
            <a:ext cx="3672408" cy="4920952"/>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algn="l" rtl="0">
              <a:buFont typeface="Wingdings" pitchFamily="2" charset="2"/>
              <a:buChar char="§"/>
            </a:pPr>
            <a:r>
              <a:rPr lang="en-US" sz="2800" dirty="0" smtClean="0">
                <a:latin typeface="Times New Roman" pitchFamily="18" charset="0"/>
                <a:cs typeface="Times New Roman" pitchFamily="18" charset="0"/>
              </a:rPr>
              <a:t>(1) </a:t>
            </a:r>
            <a:r>
              <a:rPr lang="en-US" sz="2800" b="1" u="sng" dirty="0" err="1" smtClean="0">
                <a:solidFill>
                  <a:srgbClr val="C00000"/>
                </a:solidFill>
                <a:latin typeface="Times New Roman" pitchFamily="18" charset="0"/>
                <a:cs typeface="Times New Roman" pitchFamily="18" charset="0"/>
              </a:rPr>
              <a:t>Gynaecoid</a:t>
            </a:r>
            <a:r>
              <a:rPr lang="en-US" sz="2800" b="1" u="sng"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p>
          <a:p>
            <a:pPr algn="l" rtl="0">
              <a:buFont typeface="Wingdings" pitchFamily="2" charset="2"/>
              <a:buChar char="§"/>
            </a:pPr>
            <a:r>
              <a:rPr lang="en-US" sz="2800" dirty="0" smtClean="0">
                <a:latin typeface="Times New Roman" pitchFamily="18" charset="0"/>
                <a:cs typeface="Times New Roman" pitchFamily="18" charset="0"/>
              </a:rPr>
              <a:t>The </a:t>
            </a:r>
            <a:r>
              <a:rPr lang="en-US" sz="2800" dirty="0" smtClean="0">
                <a:latin typeface="Times New Roman" pitchFamily="18" charset="0"/>
                <a:cs typeface="Times New Roman" pitchFamily="18" charset="0"/>
              </a:rPr>
              <a:t>typical </a:t>
            </a:r>
            <a:r>
              <a:rPr lang="en-US" sz="2800" u="sng" dirty="0" smtClean="0">
                <a:latin typeface="Times New Roman" pitchFamily="18" charset="0"/>
                <a:cs typeface="Times New Roman" pitchFamily="18" charset="0"/>
              </a:rPr>
              <a:t>female</a:t>
            </a:r>
            <a:r>
              <a:rPr lang="en-US" sz="2800" dirty="0" smtClean="0">
                <a:latin typeface="Times New Roman" pitchFamily="18" charset="0"/>
                <a:cs typeface="Times New Roman" pitchFamily="18" charset="0"/>
              </a:rPr>
              <a:t> type</a:t>
            </a:r>
          </a:p>
          <a:p>
            <a:pPr algn="l" rtl="0">
              <a:buFont typeface="Wingdings" pitchFamily="2" charset="2"/>
              <a:buChar char="§"/>
            </a:pPr>
            <a:r>
              <a:rPr lang="en-US" sz="2800" dirty="0" smtClean="0">
                <a:latin typeface="Times New Roman" pitchFamily="18" charset="0"/>
                <a:cs typeface="Times New Roman" pitchFamily="18" charset="0"/>
              </a:rPr>
              <a:t>(2) </a:t>
            </a:r>
            <a:r>
              <a:rPr lang="en-US" sz="2800" b="1" u="sng" dirty="0" smtClean="0">
                <a:solidFill>
                  <a:srgbClr val="1003BD"/>
                </a:solidFill>
                <a:latin typeface="Times New Roman" pitchFamily="18" charset="0"/>
                <a:cs typeface="Times New Roman" pitchFamily="18" charset="0"/>
              </a:rPr>
              <a:t>Anthropoid</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p>
          <a:p>
            <a:pPr algn="l" rtl="0">
              <a:buFont typeface="Wingdings" pitchFamily="2" charset="2"/>
              <a:buChar char="§"/>
            </a:pPr>
            <a:r>
              <a:rPr lang="en-US" sz="2800" dirty="0">
                <a:latin typeface="Times New Roman" pitchFamily="18" charset="0"/>
                <a:cs typeface="Times New Roman" pitchFamily="18" charset="0"/>
              </a:rPr>
              <a:t>L</a:t>
            </a:r>
            <a:r>
              <a:rPr lang="en-US" sz="2800" dirty="0" smtClean="0">
                <a:latin typeface="Times New Roman" pitchFamily="18" charset="0"/>
                <a:cs typeface="Times New Roman" pitchFamily="18" charset="0"/>
              </a:rPr>
              <a:t>ong, </a:t>
            </a:r>
            <a:r>
              <a:rPr lang="en-US" sz="2800" dirty="0" smtClean="0">
                <a:latin typeface="Times New Roman" pitchFamily="18" charset="0"/>
                <a:cs typeface="Times New Roman" pitchFamily="18" charset="0"/>
              </a:rPr>
              <a:t>narrow and oval shaped. </a:t>
            </a:r>
          </a:p>
          <a:p>
            <a:pPr algn="l" rtl="0">
              <a:buFont typeface="Wingdings" pitchFamily="2" charset="2"/>
              <a:buChar char="§"/>
            </a:pPr>
            <a:r>
              <a:rPr lang="en-US" sz="2800" dirty="0" smtClean="0">
                <a:latin typeface="Times New Roman" pitchFamily="18" charset="0"/>
                <a:cs typeface="Times New Roman" pitchFamily="18" charset="0"/>
              </a:rPr>
              <a:t>(3) </a:t>
            </a:r>
            <a:r>
              <a:rPr lang="en-US" sz="2800" b="1" u="sng" dirty="0" smtClean="0">
                <a:solidFill>
                  <a:srgbClr val="FF0000"/>
                </a:solidFill>
                <a:latin typeface="Times New Roman" pitchFamily="18" charset="0"/>
                <a:cs typeface="Times New Roman" pitchFamily="18" charset="0"/>
              </a:rPr>
              <a:t>Android</a:t>
            </a:r>
            <a:r>
              <a:rPr lang="en-US" sz="2800" dirty="0" smtClean="0">
                <a:latin typeface="Times New Roman" pitchFamily="18" charset="0"/>
                <a:cs typeface="Times New Roman" pitchFamily="18" charset="0"/>
              </a:rPr>
              <a:t> : </a:t>
            </a:r>
            <a:endParaRPr lang="en-US" sz="2800" dirty="0" smtClean="0">
              <a:latin typeface="Times New Roman" pitchFamily="18" charset="0"/>
              <a:cs typeface="Times New Roman" pitchFamily="18" charset="0"/>
            </a:endParaRPr>
          </a:p>
          <a:p>
            <a:pPr algn="l" rtl="0">
              <a:buFont typeface="Wingdings" pitchFamily="2" charset="2"/>
              <a:buChar char="§"/>
            </a:pPr>
            <a:r>
              <a:rPr lang="en-US" sz="2800" dirty="0">
                <a:latin typeface="Times New Roman" pitchFamily="18" charset="0"/>
                <a:cs typeface="Times New Roman" pitchFamily="18" charset="0"/>
              </a:rPr>
              <a:t>F</a:t>
            </a:r>
            <a:r>
              <a:rPr lang="en-US" sz="2800" dirty="0" smtClean="0">
                <a:latin typeface="Times New Roman" pitchFamily="18" charset="0"/>
                <a:cs typeface="Times New Roman" pitchFamily="18" charset="0"/>
              </a:rPr>
              <a:t>unnel </a:t>
            </a:r>
            <a:r>
              <a:rPr lang="en-US" sz="2800" dirty="0" smtClean="0">
                <a:latin typeface="Times New Roman" pitchFamily="18" charset="0"/>
                <a:cs typeface="Times New Roman" pitchFamily="18" charset="0"/>
              </a:rPr>
              <a:t>shaped with contracted outlet.</a:t>
            </a:r>
          </a:p>
          <a:p>
            <a:pPr algn="l" rtl="0">
              <a:buFont typeface="Wingdings" pitchFamily="2" charset="2"/>
              <a:buChar char="§"/>
            </a:pPr>
            <a:r>
              <a:rPr lang="en-US" sz="2800" dirty="0" smtClean="0">
                <a:latin typeface="Times New Roman" pitchFamily="18" charset="0"/>
                <a:cs typeface="Times New Roman" pitchFamily="18" charset="0"/>
              </a:rPr>
              <a:t>(it causes hazards to normal vaginal delivery)</a:t>
            </a:r>
          </a:p>
          <a:p>
            <a:pPr algn="l" rtl="0">
              <a:buFont typeface="Wingdings" pitchFamily="2" charset="2"/>
              <a:buChar char="§"/>
            </a:pPr>
            <a:r>
              <a:rPr lang="en-US" sz="2800" dirty="0" smtClean="0">
                <a:latin typeface="Times New Roman" pitchFamily="18" charset="0"/>
                <a:cs typeface="Times New Roman" pitchFamily="18" charset="0"/>
              </a:rPr>
              <a:t>(4) </a:t>
            </a:r>
            <a:r>
              <a:rPr lang="en-US" sz="2800" b="1" u="sng" dirty="0" err="1" smtClean="0">
                <a:latin typeface="Times New Roman" pitchFamily="18" charset="0"/>
                <a:cs typeface="Times New Roman" pitchFamily="18" charset="0"/>
              </a:rPr>
              <a:t>Platypelloid</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p>
          <a:p>
            <a:pPr algn="l" rtl="0">
              <a:buFont typeface="Wingdings" pitchFamily="2" charset="2"/>
              <a:buChar char="§"/>
            </a:pPr>
            <a:r>
              <a:rPr lang="en-US" sz="2800" dirty="0" smtClean="0">
                <a:latin typeface="Times New Roman" pitchFamily="18" charset="0"/>
                <a:cs typeface="Times New Roman" pitchFamily="18" charset="0"/>
              </a:rPr>
              <a:t>wide </a:t>
            </a:r>
            <a:r>
              <a:rPr lang="en-US" sz="2800" dirty="0" smtClean="0">
                <a:latin typeface="Times New Roman" pitchFamily="18" charset="0"/>
                <a:cs typeface="Times New Roman" pitchFamily="18" charset="0"/>
              </a:rPr>
              <a:t>, flattened at the brim, with forward promontory. </a:t>
            </a:r>
          </a:p>
          <a:p>
            <a:pPr algn="l" rtl="0"/>
            <a:endParaRPr lang="en-US" sz="2800" dirty="0">
              <a:latin typeface="Times New Roman" pitchFamily="18" charset="0"/>
              <a:cs typeface="Times New Roman" pitchFamily="18" charset="0"/>
            </a:endParaRPr>
          </a:p>
        </p:txBody>
      </p:sp>
      <p:pic>
        <p:nvPicPr>
          <p:cNvPr id="5" name="Picture 5" descr="3-27"/>
          <p:cNvPicPr>
            <a:picLocks noGrp="1" noChangeAspect="1" noChangeArrowheads="1"/>
          </p:cNvPicPr>
          <p:nvPr>
            <p:ph sz="half" idx="1"/>
          </p:nvPr>
        </p:nvPicPr>
        <p:blipFill>
          <a:blip r:embed="rId2" cstate="print"/>
          <a:srcRect t="6917" r="30745"/>
          <a:stretch>
            <a:fillRect/>
          </a:stretch>
        </p:blipFill>
        <p:spPr bwMode="auto">
          <a:xfrm>
            <a:off x="3995936" y="2214554"/>
            <a:ext cx="4857784" cy="3374686"/>
          </a:xfrm>
          <a:prstGeom prst="rect">
            <a:avLst/>
          </a:prstGeom>
          <a:noFill/>
          <a:ln w="28575">
            <a:solidFill>
              <a:schemeClr val="tx1"/>
            </a:solidFill>
            <a:miter lim="800000"/>
            <a:headEnd/>
            <a:tailEnd/>
          </a:ln>
        </p:spPr>
      </p:pic>
      <p:sp>
        <p:nvSpPr>
          <p:cNvPr id="6" name="TextBox 5"/>
          <p:cNvSpPr txBox="1"/>
          <p:nvPr/>
        </p:nvSpPr>
        <p:spPr>
          <a:xfrm>
            <a:off x="4283968" y="4437112"/>
            <a:ext cx="714380" cy="461665"/>
          </a:xfrm>
          <a:prstGeom prst="rect">
            <a:avLst/>
          </a:prstGeom>
          <a:noFill/>
        </p:spPr>
        <p:txBody>
          <a:bodyPr wrap="square" rtlCol="0">
            <a:spAutoFit/>
          </a:bodyPr>
          <a:lstStyle/>
          <a:p>
            <a:r>
              <a:rPr lang="en-US" sz="2400" b="1" dirty="0" smtClean="0"/>
              <a:t>(</a:t>
            </a:r>
            <a:r>
              <a:rPr lang="en-US" sz="2400" b="1" dirty="0" smtClean="0">
                <a:solidFill>
                  <a:srgbClr val="C00000"/>
                </a:solidFill>
              </a:rPr>
              <a:t>1</a:t>
            </a:r>
            <a:r>
              <a:rPr lang="en-US" sz="2400" b="1" dirty="0" smtClean="0"/>
              <a:t>)</a:t>
            </a:r>
            <a:endParaRPr lang="en-US" sz="2400" b="1" dirty="0"/>
          </a:p>
        </p:txBody>
      </p:sp>
      <p:sp>
        <p:nvSpPr>
          <p:cNvPr id="7" name="TextBox 6"/>
          <p:cNvSpPr txBox="1"/>
          <p:nvPr/>
        </p:nvSpPr>
        <p:spPr>
          <a:xfrm>
            <a:off x="7236296" y="2420888"/>
            <a:ext cx="642942" cy="461665"/>
          </a:xfrm>
          <a:prstGeom prst="rect">
            <a:avLst/>
          </a:prstGeom>
          <a:noFill/>
        </p:spPr>
        <p:txBody>
          <a:bodyPr wrap="square" rtlCol="0">
            <a:spAutoFit/>
          </a:bodyPr>
          <a:lstStyle/>
          <a:p>
            <a:pPr algn="ctr"/>
            <a:r>
              <a:rPr lang="en-US" sz="2400" b="1" dirty="0" smtClean="0"/>
              <a:t>(</a:t>
            </a:r>
            <a:r>
              <a:rPr lang="en-US" sz="2400" b="1" dirty="0" smtClean="0">
                <a:solidFill>
                  <a:srgbClr val="1003BD"/>
                </a:solidFill>
              </a:rPr>
              <a:t>2</a:t>
            </a:r>
            <a:r>
              <a:rPr lang="en-US" sz="2400" b="1" dirty="0" smtClean="0"/>
              <a:t>)</a:t>
            </a:r>
            <a:endParaRPr lang="en-US" sz="2400" b="1" dirty="0"/>
          </a:p>
        </p:txBody>
      </p:sp>
      <p:sp>
        <p:nvSpPr>
          <p:cNvPr id="8" name="TextBox 7"/>
          <p:cNvSpPr txBox="1"/>
          <p:nvPr/>
        </p:nvSpPr>
        <p:spPr>
          <a:xfrm>
            <a:off x="8244408" y="4365104"/>
            <a:ext cx="571504" cy="461665"/>
          </a:xfrm>
          <a:prstGeom prst="rect">
            <a:avLst/>
          </a:prstGeom>
          <a:noFill/>
        </p:spPr>
        <p:txBody>
          <a:bodyPr wrap="square" rtlCol="0">
            <a:spAutoFit/>
          </a:bodyPr>
          <a:lstStyle/>
          <a:p>
            <a:pPr algn="ctr"/>
            <a:r>
              <a:rPr lang="en-US" sz="2400" b="1" dirty="0" smtClean="0"/>
              <a:t>(</a:t>
            </a:r>
            <a:r>
              <a:rPr lang="en-US" sz="2400" b="1" dirty="0" smtClean="0">
                <a:solidFill>
                  <a:srgbClr val="FF0000"/>
                </a:solidFill>
              </a:rPr>
              <a:t>3</a:t>
            </a:r>
            <a:r>
              <a:rPr lang="en-US" sz="2400" b="1" dirty="0" smtClean="0"/>
              <a:t>)</a:t>
            </a:r>
            <a:endParaRPr lang="en-US" sz="2400" b="1" dirty="0"/>
          </a:p>
        </p:txBody>
      </p:sp>
      <p:sp>
        <p:nvSpPr>
          <p:cNvPr id="9" name="TextBox 8"/>
          <p:cNvSpPr txBox="1"/>
          <p:nvPr/>
        </p:nvSpPr>
        <p:spPr>
          <a:xfrm>
            <a:off x="6660232" y="5085184"/>
            <a:ext cx="785818" cy="461665"/>
          </a:xfrm>
          <a:prstGeom prst="rect">
            <a:avLst/>
          </a:prstGeom>
          <a:noFill/>
        </p:spPr>
        <p:txBody>
          <a:bodyPr wrap="square" rtlCol="0">
            <a:spAutoFit/>
          </a:bodyPr>
          <a:lstStyle/>
          <a:p>
            <a:pPr algn="ctr"/>
            <a:r>
              <a:rPr lang="en-US" sz="2400" b="1" dirty="0" smtClean="0"/>
              <a:t>(4)</a:t>
            </a:r>
            <a:endParaRPr lang="en-U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76872"/>
            <a:ext cx="8229600" cy="157504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8800" dirty="0" smtClean="0">
                <a:solidFill>
                  <a:srgbClr val="FF0000"/>
                </a:solidFill>
                <a:latin typeface="Brush Script MT" pitchFamily="66" charset="0"/>
              </a:rPr>
              <a:t>Thank you </a:t>
            </a:r>
            <a:endParaRPr lang="en-US" sz="8800" dirty="0">
              <a:solidFill>
                <a:srgbClr val="FF0000"/>
              </a:solidFill>
              <a:latin typeface="Brush Script MT"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i="1" dirty="0" smtClean="0">
                <a:solidFill>
                  <a:srgbClr val="FF0000"/>
                </a:solidFill>
                <a:latin typeface="Times New Roman" pitchFamily="18" charset="0"/>
                <a:cs typeface="Times New Roman" pitchFamily="18" charset="0"/>
              </a:rPr>
              <a:t>Bony Pelvis</a:t>
            </a:r>
            <a:endParaRPr lang="en-US" sz="40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251520" y="1556792"/>
            <a:ext cx="5256584" cy="5301207"/>
          </a:xfrm>
        </p:spPr>
        <p:style>
          <a:lnRef idx="1">
            <a:schemeClr val="accent3"/>
          </a:lnRef>
          <a:fillRef idx="2">
            <a:schemeClr val="accent3"/>
          </a:fillRef>
          <a:effectRef idx="1">
            <a:schemeClr val="accent3"/>
          </a:effectRef>
          <a:fontRef idx="minor">
            <a:schemeClr val="dk1"/>
          </a:fontRef>
        </p:style>
        <p:txBody>
          <a:bodyPr>
            <a:noAutofit/>
          </a:bodyPr>
          <a:lstStyle/>
          <a:p>
            <a:pPr algn="l" rtl="0"/>
            <a:r>
              <a:rPr lang="en-US" sz="2400" dirty="0">
                <a:latin typeface="Times New Roman" pitchFamily="18" charset="0"/>
                <a:cs typeface="Times New Roman" pitchFamily="18" charset="0"/>
              </a:rPr>
              <a:t>The skeleton of the pelvis is a basin-shaped ring of </a:t>
            </a:r>
            <a:r>
              <a:rPr lang="en-US" sz="2400" dirty="0">
                <a:latin typeface="Times New Roman" pitchFamily="18" charset="0"/>
                <a:cs typeface="Times New Roman" pitchFamily="18" charset="0"/>
              </a:rPr>
              <a:t>bones with holes in its </a:t>
            </a:r>
            <a:r>
              <a:rPr lang="en-US" sz="2400" dirty="0" smtClean="0">
                <a:latin typeface="Times New Roman" pitchFamily="18" charset="0"/>
                <a:cs typeface="Times New Roman" pitchFamily="18" charset="0"/>
              </a:rPr>
              <a:t>walls that </a:t>
            </a:r>
            <a:r>
              <a:rPr lang="en-US" sz="2400" dirty="0" smtClean="0">
                <a:latin typeface="Times New Roman" pitchFamily="18" charset="0"/>
                <a:cs typeface="Times New Roman" pitchFamily="18" charset="0"/>
              </a:rPr>
              <a:t>connect </a:t>
            </a:r>
            <a:r>
              <a:rPr lang="en-US" sz="2400" dirty="0">
                <a:latin typeface="Times New Roman" pitchFamily="18" charset="0"/>
                <a:cs typeface="Times New Roman" pitchFamily="18" charset="0"/>
              </a:rPr>
              <a:t>the vertebral column to </a:t>
            </a:r>
            <a:r>
              <a:rPr lang="en-US" sz="2400" dirty="0" smtClean="0">
                <a:latin typeface="Times New Roman" pitchFamily="18" charset="0"/>
                <a:cs typeface="Times New Roman" pitchFamily="18" charset="0"/>
              </a:rPr>
              <a:t>both </a:t>
            </a:r>
            <a:r>
              <a:rPr lang="en-US" sz="2400" dirty="0">
                <a:latin typeface="Times New Roman" pitchFamily="18" charset="0"/>
                <a:cs typeface="Times New Roman" pitchFamily="18" charset="0"/>
              </a:rPr>
              <a:t>femora.</a:t>
            </a:r>
          </a:p>
          <a:p>
            <a:pPr algn="l" rtl="0"/>
            <a:r>
              <a:rPr lang="en-US" sz="2400" dirty="0">
                <a:latin typeface="Times New Roman" pitchFamily="18" charset="0"/>
                <a:cs typeface="Times New Roman" pitchFamily="18" charset="0"/>
              </a:rPr>
              <a:t>Its </a:t>
            </a:r>
            <a:r>
              <a:rPr lang="en-US" sz="2400" b="1" u="sng" dirty="0">
                <a:solidFill>
                  <a:srgbClr val="C00000"/>
                </a:solidFill>
                <a:latin typeface="Times New Roman" pitchFamily="18" charset="0"/>
                <a:cs typeface="Times New Roman" pitchFamily="18" charset="0"/>
              </a:rPr>
              <a:t>P</a:t>
            </a:r>
            <a:r>
              <a:rPr lang="en-US" sz="2400" b="1" u="sng" dirty="0" smtClean="0">
                <a:solidFill>
                  <a:srgbClr val="C00000"/>
                </a:solidFill>
                <a:latin typeface="Times New Roman" pitchFamily="18" charset="0"/>
                <a:cs typeface="Times New Roman" pitchFamily="18" charset="0"/>
              </a:rPr>
              <a:t>rimary </a:t>
            </a:r>
            <a:r>
              <a:rPr lang="en-US" sz="2400" b="1" u="sng" dirty="0">
                <a:solidFill>
                  <a:srgbClr val="C00000"/>
                </a:solidFill>
                <a:latin typeface="Times New Roman" pitchFamily="18" charset="0"/>
                <a:cs typeface="Times New Roman" pitchFamily="18" charset="0"/>
              </a:rPr>
              <a:t>F</a:t>
            </a:r>
            <a:r>
              <a:rPr lang="en-US" sz="2400" b="1" u="sng" dirty="0" smtClean="0">
                <a:solidFill>
                  <a:srgbClr val="C00000"/>
                </a:solidFill>
                <a:latin typeface="Times New Roman" pitchFamily="18" charset="0"/>
                <a:cs typeface="Times New Roman" pitchFamily="18" charset="0"/>
              </a:rPr>
              <a:t>unctions </a:t>
            </a:r>
            <a:r>
              <a:rPr lang="en-US" sz="2400" dirty="0" smtClean="0">
                <a:latin typeface="Times New Roman" pitchFamily="18" charset="0"/>
                <a:cs typeface="Times New Roman" pitchFamily="18" charset="0"/>
              </a:rPr>
              <a:t>are; </a:t>
            </a:r>
          </a:p>
          <a:p>
            <a:pPr algn="l" rtl="0"/>
            <a:r>
              <a:rPr lang="en-US" sz="2400" b="1" dirty="0" smtClean="0">
                <a:solidFill>
                  <a:srgbClr val="1003BD"/>
                </a:solidFill>
                <a:latin typeface="Times New Roman" pitchFamily="18" charset="0"/>
                <a:cs typeface="Times New Roman" pitchFamily="18" charset="0"/>
              </a:rPr>
              <a:t>B</a:t>
            </a:r>
            <a:r>
              <a:rPr lang="en-US" sz="2400" b="1" dirty="0" smtClean="0">
                <a:solidFill>
                  <a:srgbClr val="1003BD"/>
                </a:solidFill>
                <a:latin typeface="Times New Roman" pitchFamily="18" charset="0"/>
                <a:cs typeface="Times New Roman" pitchFamily="18" charset="0"/>
              </a:rPr>
              <a:t>ears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weight of the upper body when sitting and standing; </a:t>
            </a:r>
            <a:endParaRPr lang="en-US" sz="2400" dirty="0" smtClean="0">
              <a:latin typeface="Times New Roman" pitchFamily="18" charset="0"/>
              <a:cs typeface="Times New Roman" pitchFamily="18" charset="0"/>
            </a:endParaRPr>
          </a:p>
          <a:p>
            <a:pPr algn="l" rtl="0"/>
            <a:r>
              <a:rPr lang="en-US" sz="2400" b="1" dirty="0" smtClean="0">
                <a:solidFill>
                  <a:srgbClr val="1003BD"/>
                </a:solidFill>
                <a:latin typeface="Times New Roman" pitchFamily="18" charset="0"/>
                <a:cs typeface="Times New Roman" pitchFamily="18" charset="0"/>
              </a:rPr>
              <a:t>T</a:t>
            </a:r>
            <a:r>
              <a:rPr lang="en-US" sz="2400" b="1" dirty="0" smtClean="0">
                <a:solidFill>
                  <a:srgbClr val="1003BD"/>
                </a:solidFill>
                <a:latin typeface="Times New Roman" pitchFamily="18" charset="0"/>
                <a:cs typeface="Times New Roman" pitchFamily="18" charset="0"/>
              </a:rPr>
              <a:t>ransfers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that weight from the axial skeleton to the lower appendicular skeleton when standing and walking; </a:t>
            </a:r>
            <a:endParaRPr lang="en-US" sz="2400" dirty="0" smtClean="0">
              <a:latin typeface="Times New Roman" pitchFamily="18" charset="0"/>
              <a:cs typeface="Times New Roman" pitchFamily="18" charset="0"/>
            </a:endParaRPr>
          </a:p>
          <a:p>
            <a:pPr algn="l" rtl="0"/>
            <a:r>
              <a:rPr lang="en-US" sz="2400" b="1" dirty="0" smtClean="0">
                <a:solidFill>
                  <a:srgbClr val="1003BD"/>
                </a:solidFill>
                <a:latin typeface="Times New Roman" pitchFamily="18" charset="0"/>
                <a:cs typeface="Times New Roman" pitchFamily="18" charset="0"/>
              </a:rPr>
              <a:t>P</a:t>
            </a:r>
            <a:r>
              <a:rPr lang="en-US" sz="2400" b="1" dirty="0" smtClean="0">
                <a:solidFill>
                  <a:srgbClr val="1003BD"/>
                </a:solidFill>
                <a:latin typeface="Times New Roman" pitchFamily="18" charset="0"/>
                <a:cs typeface="Times New Roman" pitchFamily="18" charset="0"/>
              </a:rPr>
              <a:t>rovides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attachments </a:t>
            </a:r>
            <a:r>
              <a:rPr lang="en-US" sz="2400" dirty="0" smtClean="0">
                <a:latin typeface="Times New Roman" pitchFamily="18" charset="0"/>
                <a:cs typeface="Times New Roman" pitchFamily="18" charset="0"/>
              </a:rPr>
              <a:t>and withstands </a:t>
            </a:r>
            <a:r>
              <a:rPr lang="en-US" sz="2400" dirty="0">
                <a:latin typeface="Times New Roman" pitchFamily="18" charset="0"/>
                <a:cs typeface="Times New Roman" pitchFamily="18" charset="0"/>
              </a:rPr>
              <a:t>the forces of the powerful muscles of locomotion and posture. </a:t>
            </a:r>
            <a:endParaRPr lang="en-US" sz="2400" dirty="0" smtClean="0">
              <a:latin typeface="Times New Roman" pitchFamily="18" charset="0"/>
              <a:cs typeface="Times New Roman" pitchFamily="18" charset="0"/>
            </a:endParaRPr>
          </a:p>
          <a:p>
            <a:pPr algn="l" rtl="0">
              <a:buNone/>
            </a:pPr>
            <a:endParaRPr lang="en-US" sz="2400" dirty="0">
              <a:solidFill>
                <a:srgbClr val="FF0000"/>
              </a:solidFill>
              <a:latin typeface="Times New Roman" pitchFamily="18" charset="0"/>
              <a:cs typeface="Times New Roman" pitchFamily="18" charset="0"/>
            </a:endParaRPr>
          </a:p>
        </p:txBody>
      </p:sp>
      <p:pic>
        <p:nvPicPr>
          <p:cNvPr id="1027" name="Picture 3" descr="C:\Documents and Settings\Jamila\My Documents\Student Gray\2. Back\F66122-002-f001.jpg"/>
          <p:cNvPicPr>
            <a:picLocks noChangeAspect="1" noChangeArrowheads="1"/>
          </p:cNvPicPr>
          <p:nvPr/>
        </p:nvPicPr>
        <p:blipFill>
          <a:blip r:embed="rId2" cstate="print"/>
          <a:srcRect b="3691"/>
          <a:stretch>
            <a:fillRect/>
          </a:stretch>
        </p:blipFill>
        <p:spPr bwMode="auto">
          <a:xfrm>
            <a:off x="5831750" y="1916832"/>
            <a:ext cx="2916714" cy="458112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endParaRPr lang="en-US" sz="40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251520" y="1920084"/>
            <a:ext cx="5040560" cy="4937915"/>
          </a:xfrm>
        </p:spPr>
        <p:style>
          <a:lnRef idx="1">
            <a:schemeClr val="accent3"/>
          </a:lnRef>
          <a:fillRef idx="2">
            <a:schemeClr val="accent3"/>
          </a:fillRef>
          <a:effectRef idx="1">
            <a:schemeClr val="accent3"/>
          </a:effectRef>
          <a:fontRef idx="minor">
            <a:schemeClr val="dk1"/>
          </a:fontRef>
        </p:style>
        <p:txBody>
          <a:bodyPr>
            <a:normAutofit/>
          </a:bodyPr>
          <a:lstStyle/>
          <a:p>
            <a:pPr algn="l" rtl="0"/>
            <a:r>
              <a:rPr lang="en-US" sz="2400" dirty="0" smtClean="0"/>
              <a:t>Its </a:t>
            </a:r>
            <a:r>
              <a:rPr lang="en-US" sz="2400" b="1" u="sng" dirty="0">
                <a:solidFill>
                  <a:srgbClr val="0066FF"/>
                </a:solidFill>
              </a:rPr>
              <a:t>S</a:t>
            </a:r>
            <a:r>
              <a:rPr lang="en-US" sz="2400" b="1" u="sng" dirty="0" smtClean="0">
                <a:solidFill>
                  <a:srgbClr val="0066FF"/>
                </a:solidFill>
              </a:rPr>
              <a:t>econdary </a:t>
            </a:r>
            <a:r>
              <a:rPr lang="en-US" sz="2400" b="1" u="sng" dirty="0">
                <a:solidFill>
                  <a:srgbClr val="0066FF"/>
                </a:solidFill>
              </a:rPr>
              <a:t>F</a:t>
            </a:r>
            <a:r>
              <a:rPr lang="en-US" sz="2400" b="1" u="sng" dirty="0" smtClean="0">
                <a:solidFill>
                  <a:srgbClr val="0066FF"/>
                </a:solidFill>
              </a:rPr>
              <a:t>unctions</a:t>
            </a:r>
            <a:r>
              <a:rPr lang="en-US" sz="2400" b="1" u="sng" dirty="0" smtClean="0">
                <a:solidFill>
                  <a:srgbClr val="0066FF"/>
                </a:solidFill>
              </a:rPr>
              <a:t>; </a:t>
            </a:r>
            <a:r>
              <a:rPr lang="en-US" sz="2400" dirty="0" smtClean="0"/>
              <a:t>are:</a:t>
            </a:r>
            <a:endParaRPr lang="en-US" sz="2400" dirty="0" smtClean="0"/>
          </a:p>
          <a:p>
            <a:pPr algn="l" rtl="0"/>
            <a:r>
              <a:rPr lang="en-US" sz="2400" b="1" dirty="0" smtClean="0"/>
              <a:t>C</a:t>
            </a:r>
            <a:r>
              <a:rPr lang="en-US" sz="2400" b="1" dirty="0" smtClean="0"/>
              <a:t>ontains </a:t>
            </a:r>
            <a:r>
              <a:rPr lang="en-US" sz="2400" b="1" dirty="0"/>
              <a:t>and </a:t>
            </a:r>
            <a:r>
              <a:rPr lang="en-US" sz="2400" b="1" dirty="0" smtClean="0"/>
              <a:t>P</a:t>
            </a:r>
            <a:r>
              <a:rPr lang="en-US" sz="2400" b="1" dirty="0" smtClean="0"/>
              <a:t>rotects </a:t>
            </a:r>
            <a:r>
              <a:rPr lang="en-US" sz="2400" dirty="0"/>
              <a:t>the pelvic and abdominopelvic viscera (inferior parts of the urinary tracts, internal reproductive organs); </a:t>
            </a:r>
            <a:endParaRPr lang="en-US" sz="2400" dirty="0" smtClean="0"/>
          </a:p>
          <a:p>
            <a:pPr algn="l" rtl="0"/>
            <a:r>
              <a:rPr lang="en-US" sz="2400" b="1" dirty="0" smtClean="0"/>
              <a:t>Provides</a:t>
            </a:r>
            <a:r>
              <a:rPr lang="en-US" sz="2400" dirty="0" smtClean="0"/>
              <a:t> </a:t>
            </a:r>
            <a:r>
              <a:rPr lang="en-US" sz="2400" dirty="0"/>
              <a:t>attachment for external reproductive organs and associated muscles and </a:t>
            </a:r>
            <a:r>
              <a:rPr lang="en-US" sz="2400" dirty="0" smtClean="0"/>
              <a:t>membranes.</a:t>
            </a:r>
            <a:endParaRPr lang="en-US" sz="2400" dirty="0">
              <a:latin typeface="Times New Roman" pitchFamily="18" charset="0"/>
              <a:cs typeface="Times New Roman" pitchFamily="18" charset="0"/>
            </a:endParaRPr>
          </a:p>
          <a:p>
            <a:pPr algn="l" rtl="0">
              <a:buFont typeface="Wingdings" pitchFamily="2" charset="2"/>
              <a:buChar char="q"/>
            </a:pPr>
            <a:endParaRPr lang="en-US" sz="2400" dirty="0">
              <a:solidFill>
                <a:srgbClr val="FF0000"/>
              </a:solidFill>
              <a:latin typeface="Times New Roman" pitchFamily="18" charset="0"/>
              <a:cs typeface="Times New Roman" pitchFamily="18" charset="0"/>
            </a:endParaRPr>
          </a:p>
        </p:txBody>
      </p:sp>
      <p:pic>
        <p:nvPicPr>
          <p:cNvPr id="1027" name="Picture 3" descr="C:\Documents and Settings\Jamila\My Documents\Student Gray\2. Back\F66122-002-f001.jpg"/>
          <p:cNvPicPr>
            <a:picLocks noChangeAspect="1" noChangeArrowheads="1"/>
          </p:cNvPicPr>
          <p:nvPr/>
        </p:nvPicPr>
        <p:blipFill>
          <a:blip r:embed="rId2" cstate="print"/>
          <a:srcRect b="3691"/>
          <a:stretch>
            <a:fillRect/>
          </a:stretch>
        </p:blipFill>
        <p:spPr bwMode="auto">
          <a:xfrm>
            <a:off x="5580112" y="1916832"/>
            <a:ext cx="2916714" cy="458112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188640"/>
            <a:ext cx="8229600" cy="1143000"/>
          </a:xfrm>
        </p:spPr>
        <p:style>
          <a:lnRef idx="1">
            <a:schemeClr val="accent2"/>
          </a:lnRef>
          <a:fillRef idx="2">
            <a:schemeClr val="accent2"/>
          </a:fillRef>
          <a:effectRef idx="1">
            <a:schemeClr val="accent2"/>
          </a:effectRef>
          <a:fontRef idx="minor">
            <a:schemeClr val="dk1"/>
          </a:fontRef>
        </p:style>
        <p:txBody>
          <a:bodyPr/>
          <a:lstStyle/>
          <a:p>
            <a:pPr algn="ctr"/>
            <a:r>
              <a:rPr lang="en-US" sz="4000" b="1" i="1" dirty="0" smtClean="0">
                <a:solidFill>
                  <a:srgbClr val="FF0000"/>
                </a:solidFill>
              </a:rPr>
              <a:t>Pelvic Girdle</a:t>
            </a:r>
            <a:endParaRPr lang="ar-SA" sz="4000" b="1" i="1" dirty="0">
              <a:solidFill>
                <a:srgbClr val="FF0000"/>
              </a:solidFill>
            </a:endParaRPr>
          </a:p>
        </p:txBody>
      </p:sp>
      <p:sp>
        <p:nvSpPr>
          <p:cNvPr id="6" name="Text Placeholder 5"/>
          <p:cNvSpPr>
            <a:spLocks noGrp="1"/>
          </p:cNvSpPr>
          <p:nvPr>
            <p:ph sz="half" idx="2"/>
          </p:nvPr>
        </p:nvSpPr>
        <p:spPr>
          <a:xfrm>
            <a:off x="4572000" y="1340768"/>
            <a:ext cx="4752528" cy="5517231"/>
          </a:xfrm>
        </p:spPr>
        <p:style>
          <a:lnRef idx="1">
            <a:schemeClr val="accent2"/>
          </a:lnRef>
          <a:fillRef idx="2">
            <a:schemeClr val="accent2"/>
          </a:fillRef>
          <a:effectRef idx="1">
            <a:schemeClr val="accent2"/>
          </a:effectRef>
          <a:fontRef idx="minor">
            <a:schemeClr val="dk1"/>
          </a:fontRef>
        </p:style>
        <p:txBody>
          <a:bodyPr>
            <a:noAutofit/>
          </a:bodyPr>
          <a:lstStyle/>
          <a:p>
            <a:pPr algn="l" rtl="0">
              <a:buFont typeface="Wingdings" pitchFamily="2" charset="2"/>
              <a:buChar char="q"/>
            </a:pPr>
            <a:r>
              <a:rPr lang="en-US" sz="2000" dirty="0">
                <a:latin typeface="Times New Roman" pitchFamily="18" charset="0"/>
                <a:cs typeface="Times New Roman" pitchFamily="18" charset="0"/>
              </a:rPr>
              <a:t>Compared to the shoulder girdle, the pelvic girdle is </a:t>
            </a:r>
            <a:r>
              <a:rPr lang="en-US" sz="2000" dirty="0" smtClean="0">
                <a:latin typeface="Times New Roman" pitchFamily="18" charset="0"/>
                <a:cs typeface="Times New Roman" pitchFamily="18" charset="0"/>
              </a:rPr>
              <a:t>stronger </a:t>
            </a:r>
            <a:r>
              <a:rPr lang="en-US" sz="2000" dirty="0">
                <a:latin typeface="Times New Roman" pitchFamily="18" charset="0"/>
                <a:cs typeface="Times New Roman" pitchFamily="18" charset="0"/>
              </a:rPr>
              <a:t>and heavier .</a:t>
            </a:r>
            <a:endParaRPr lang="en-US" sz="2000" dirty="0"/>
          </a:p>
          <a:p>
            <a:pPr algn="l" rtl="0">
              <a:buFont typeface="Wingdings" pitchFamily="2" charset="2"/>
              <a:buChar char="q"/>
            </a:pPr>
            <a:r>
              <a:rPr lang="en-US" sz="2000" b="1" u="sng" dirty="0" smtClean="0">
                <a:solidFill>
                  <a:schemeClr val="tx1">
                    <a:lumMod val="95000"/>
                    <a:lumOff val="5000"/>
                  </a:schemeClr>
                </a:solidFill>
                <a:latin typeface="Times New Roman" pitchFamily="18" charset="0"/>
                <a:cs typeface="Times New Roman" pitchFamily="18" charset="0"/>
              </a:rPr>
              <a:t>It </a:t>
            </a:r>
            <a:r>
              <a:rPr lang="en-US" sz="2000" b="1" u="sng" dirty="0" smtClean="0">
                <a:solidFill>
                  <a:schemeClr val="tx1">
                    <a:lumMod val="95000"/>
                    <a:lumOff val="5000"/>
                  </a:schemeClr>
                </a:solidFill>
                <a:latin typeface="Times New Roman" pitchFamily="18" charset="0"/>
                <a:cs typeface="Times New Roman" pitchFamily="18" charset="0"/>
              </a:rPr>
              <a:t>is composed of </a:t>
            </a:r>
            <a:r>
              <a:rPr lang="en-US" sz="2000" b="1" dirty="0">
                <a:latin typeface="Times New Roman" pitchFamily="18" charset="0"/>
                <a:cs typeface="Times New Roman" pitchFamily="18" charset="0"/>
              </a:rPr>
              <a:t>Two </a:t>
            </a:r>
            <a:r>
              <a:rPr lang="en-US" sz="2000" b="1" dirty="0" smtClean="0">
                <a:solidFill>
                  <a:srgbClr val="FF0000"/>
                </a:solidFill>
                <a:latin typeface="Times New Roman" pitchFamily="18" charset="0"/>
                <a:cs typeface="Times New Roman" pitchFamily="18" charset="0"/>
              </a:rPr>
              <a:t>Hip (</a:t>
            </a:r>
            <a:r>
              <a:rPr lang="en-US" sz="2000" b="1" dirty="0" err="1" smtClean="0">
                <a:solidFill>
                  <a:srgbClr val="FF0000"/>
                </a:solidFill>
                <a:latin typeface="Times New Roman" pitchFamily="18" charset="0"/>
                <a:cs typeface="Times New Roman" pitchFamily="18" charset="0"/>
              </a:rPr>
              <a:t>Coxal</a:t>
            </a:r>
            <a:r>
              <a:rPr lang="en-US" sz="2000" b="1" dirty="0" smtClean="0">
                <a:solidFill>
                  <a:srgbClr val="FF0000"/>
                </a:solidFill>
                <a:latin typeface="Times New Roman" pitchFamily="18" charset="0"/>
                <a:cs typeface="Times New Roman" pitchFamily="18" charset="0"/>
              </a:rPr>
              <a:t>)</a:t>
            </a:r>
            <a:r>
              <a:rPr lang="en-US" sz="2000" b="1"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Bones</a:t>
            </a:r>
          </a:p>
          <a:p>
            <a:pPr algn="l" rtl="0">
              <a:buFont typeface="Wingdings" pitchFamily="2" charset="2"/>
              <a:buChar char="q"/>
            </a:pPr>
            <a:r>
              <a:rPr lang="en-US" sz="2000" b="1" dirty="0" smtClean="0">
                <a:solidFill>
                  <a:schemeClr val="tx1">
                    <a:lumMod val="95000"/>
                    <a:lumOff val="5000"/>
                  </a:schemeClr>
                </a:solidFill>
                <a:latin typeface="Times New Roman" pitchFamily="18" charset="0"/>
                <a:cs typeface="Times New Roman" pitchFamily="18" charset="0"/>
              </a:rPr>
              <a:t>Each one is a </a:t>
            </a:r>
            <a:r>
              <a:rPr lang="en-US" sz="2000" b="1" dirty="0" smtClean="0">
                <a:latin typeface="Times New Roman" pitchFamily="18" charset="0"/>
                <a:cs typeface="Times New Roman" pitchFamily="18" charset="0"/>
              </a:rPr>
              <a:t>large </a:t>
            </a:r>
            <a:r>
              <a:rPr lang="en-US" sz="2000" b="1" dirty="0">
                <a:latin typeface="Times New Roman" pitchFamily="18" charset="0"/>
                <a:cs typeface="Times New Roman" pitchFamily="18" charset="0"/>
              </a:rPr>
              <a:t>irregular bone.</a:t>
            </a:r>
          </a:p>
          <a:p>
            <a:pPr algn="l" rtl="0">
              <a:buFont typeface="Wingdings" pitchFamily="2" charset="2"/>
              <a:buChar char="q"/>
            </a:pPr>
            <a:r>
              <a:rPr lang="en-US" sz="2000" b="1" dirty="0" smtClean="0">
                <a:latin typeface="Times New Roman" pitchFamily="18" charset="0"/>
                <a:cs typeface="Times New Roman" pitchFamily="18" charset="0"/>
              </a:rPr>
              <a:t>Formed of  </a:t>
            </a:r>
            <a:r>
              <a:rPr lang="en-US" sz="2000" b="1" u="sng" dirty="0" smtClean="0">
                <a:solidFill>
                  <a:srgbClr val="FF0000"/>
                </a:solidFill>
                <a:latin typeface="Times New Roman" pitchFamily="18" charset="0"/>
                <a:cs typeface="Times New Roman" pitchFamily="18" charset="0"/>
              </a:rPr>
              <a:t>three (elements) bones:</a:t>
            </a:r>
            <a:endParaRPr lang="en-US" sz="2000" b="1" u="sng" dirty="0">
              <a:solidFill>
                <a:srgbClr val="FF0000"/>
              </a:solidFill>
              <a:latin typeface="Times New Roman" pitchFamily="18" charset="0"/>
              <a:cs typeface="Times New Roman" pitchFamily="18" charset="0"/>
            </a:endParaRPr>
          </a:p>
          <a:p>
            <a:pPr algn="l" rtl="0">
              <a:buFont typeface="Wingdings" pitchFamily="2" charset="2"/>
              <a:buChar char="§"/>
            </a:pPr>
            <a:r>
              <a:rPr lang="en-US" sz="2000" b="1" dirty="0">
                <a:latin typeface="Times New Roman" pitchFamily="18" charset="0"/>
                <a:cs typeface="Times New Roman" pitchFamily="18" charset="0"/>
              </a:rPr>
              <a:t>Ilium</a:t>
            </a:r>
          </a:p>
          <a:p>
            <a:pPr algn="l" rtl="0">
              <a:buFont typeface="Wingdings" pitchFamily="2" charset="2"/>
              <a:buChar char="§"/>
            </a:pPr>
            <a:r>
              <a:rPr lang="en-US" sz="2000" b="1" dirty="0">
                <a:latin typeface="Times New Roman" pitchFamily="18" charset="0"/>
                <a:cs typeface="Times New Roman" pitchFamily="18" charset="0"/>
              </a:rPr>
              <a:t>Ischium</a:t>
            </a:r>
          </a:p>
          <a:p>
            <a:pPr algn="l" rtl="0">
              <a:buFont typeface="Wingdings" pitchFamily="2" charset="2"/>
              <a:buChar char="§"/>
            </a:pPr>
            <a:r>
              <a:rPr lang="en-US" sz="2000" b="1" dirty="0">
                <a:latin typeface="Times New Roman" pitchFamily="18" charset="0"/>
                <a:cs typeface="Times New Roman" pitchFamily="18" charset="0"/>
              </a:rPr>
              <a:t>Pubis.</a:t>
            </a:r>
          </a:p>
          <a:p>
            <a:pPr algn="l" rtl="0">
              <a:buFont typeface="Wingdings" pitchFamily="2" charset="2"/>
              <a:buChar char="q"/>
            </a:pPr>
            <a:r>
              <a:rPr lang="en-US" sz="2000" b="1" dirty="0">
                <a:latin typeface="Times New Roman" pitchFamily="18" charset="0"/>
                <a:cs typeface="Times New Roman" pitchFamily="18" charset="0"/>
              </a:rPr>
              <a:t>They are joined at </a:t>
            </a:r>
            <a:r>
              <a:rPr lang="en-US" sz="2000" b="1" dirty="0" smtClean="0">
                <a:latin typeface="Times New Roman" pitchFamily="18" charset="0"/>
                <a:cs typeface="Times New Roman" pitchFamily="18" charset="0"/>
              </a:rPr>
              <a:t>a deep </a:t>
            </a:r>
            <a:r>
              <a:rPr lang="en-US" sz="2000" b="1" dirty="0">
                <a:latin typeface="Times New Roman" pitchFamily="18" charset="0"/>
                <a:cs typeface="Times New Roman" pitchFamily="18" charset="0"/>
              </a:rPr>
              <a:t>socket </a:t>
            </a:r>
            <a:r>
              <a:rPr lang="en-US" sz="2000" b="1" dirty="0" smtClean="0">
                <a:latin typeface="Times New Roman" pitchFamily="18" charset="0"/>
                <a:cs typeface="Times New Roman" pitchFamily="18" charset="0"/>
              </a:rPr>
              <a:t>(</a:t>
            </a:r>
            <a:r>
              <a:rPr lang="en-US" sz="2000" b="1" dirty="0" smtClean="0">
                <a:solidFill>
                  <a:srgbClr val="0066FF"/>
                </a:solidFill>
                <a:latin typeface="Times New Roman" pitchFamily="18" charset="0"/>
                <a:cs typeface="Times New Roman" pitchFamily="18" charset="0"/>
              </a:rPr>
              <a:t>Acetabulum</a:t>
            </a:r>
            <a:r>
              <a:rPr lang="en-US" sz="2000" b="1" dirty="0" smtClean="0">
                <a:solidFill>
                  <a:schemeClr val="tx1"/>
                </a:solidFill>
                <a:latin typeface="Times New Roman" pitchFamily="18" charset="0"/>
                <a:cs typeface="Times New Roman" pitchFamily="18" charset="0"/>
              </a:rPr>
              <a:t>)</a:t>
            </a:r>
          </a:p>
          <a:p>
            <a:pPr algn="l" rtl="0"/>
            <a:r>
              <a:rPr lang="en-US" sz="2000" dirty="0">
                <a:latin typeface="Times New Roman" pitchFamily="18" charset="0"/>
                <a:cs typeface="Times New Roman" pitchFamily="18" charset="0"/>
              </a:rPr>
              <a:t>During childhood, these sections are separate </a:t>
            </a:r>
            <a:r>
              <a:rPr lang="en-US" sz="2000" dirty="0" smtClean="0">
                <a:latin typeface="Times New Roman" pitchFamily="18" charset="0"/>
                <a:cs typeface="Times New Roman" pitchFamily="18" charset="0"/>
              </a:rPr>
              <a:t>bones, joined by Y shaped cartilage. </a:t>
            </a:r>
            <a:endParaRPr lang="en-US" sz="2000" dirty="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During puberty, they fuse together to form a single bone.</a:t>
            </a:r>
          </a:p>
          <a:p>
            <a:pPr algn="l"/>
            <a:endParaRPr lang="en-US" sz="2000" dirty="0">
              <a:latin typeface="Times New Roman" pitchFamily="18" charset="0"/>
              <a:cs typeface="Times New Roman" pitchFamily="18" charset="0"/>
            </a:endParaRPr>
          </a:p>
          <a:p>
            <a:pPr algn="l" rtl="0">
              <a:buFont typeface="Wingdings" pitchFamily="2" charset="2"/>
              <a:buChar char="q"/>
            </a:pPr>
            <a:endParaRPr lang="en-US" sz="2000" b="1" dirty="0">
              <a:solidFill>
                <a:schemeClr val="tx1"/>
              </a:solidFill>
              <a:latin typeface="Times New Roman" pitchFamily="18" charset="0"/>
              <a:cs typeface="Times New Roman" pitchFamily="18" charset="0"/>
            </a:endParaRPr>
          </a:p>
          <a:p>
            <a:pPr algn="l" rtl="0">
              <a:buFont typeface="Wingdings" pitchFamily="2" charset="2"/>
              <a:buChar char="q"/>
            </a:pPr>
            <a:endParaRPr lang="en-US" sz="2000" b="1" dirty="0" smtClean="0">
              <a:solidFill>
                <a:srgbClr val="FF0000"/>
              </a:solidFill>
              <a:latin typeface="Times New Roman" pitchFamily="18" charset="0"/>
              <a:cs typeface="Times New Roman" pitchFamily="18" charset="0"/>
            </a:endParaRPr>
          </a:p>
        </p:txBody>
      </p:sp>
      <p:pic>
        <p:nvPicPr>
          <p:cNvPr id="9" name="Picture 2" descr="http://upload.wikimedia.org/wikipedia/commons/thumb/0/0f/Skeletpelvis-pubis.jpg/220px-Skeletpelvis-pubis.jpg">
            <a:hlinkClick r:id="rId2"/>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556792"/>
            <a:ext cx="4104456" cy="24482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11560" y="4077072"/>
            <a:ext cx="3888432" cy="2585323"/>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l" rtl="0"/>
            <a:r>
              <a:rPr lang="en-US" dirty="0" smtClean="0">
                <a:latin typeface="Times New Roman" pitchFamily="18" charset="0"/>
                <a:cs typeface="Times New Roman" pitchFamily="18" charset="0"/>
              </a:rPr>
              <a:t>1.Sacrum</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2. Ilium</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3. Ischium</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4. Pubic bone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5. Pubic </a:t>
            </a:r>
            <a:r>
              <a:rPr lang="en-US" dirty="0" err="1">
                <a:latin typeface="Times New Roman" pitchFamily="18" charset="0"/>
                <a:cs typeface="Times New Roman" pitchFamily="18" charset="0"/>
              </a:rPr>
              <a:t>symphysis</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6. Acetabulum</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7. </a:t>
            </a:r>
            <a:r>
              <a:rPr lang="en-US" dirty="0" err="1">
                <a:latin typeface="Times New Roman" pitchFamily="18" charset="0"/>
                <a:cs typeface="Times New Roman" pitchFamily="18" charset="0"/>
              </a:rPr>
              <a:t>Obturator</a:t>
            </a:r>
            <a:r>
              <a:rPr lang="en-US" dirty="0">
                <a:latin typeface="Times New Roman" pitchFamily="18" charset="0"/>
                <a:cs typeface="Times New Roman" pitchFamily="18" charset="0"/>
              </a:rPr>
              <a:t> foramen</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8. Coccyx</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Red line: Terminal line/pelvic brim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23702"/>
          </a:xfrm>
        </p:spPr>
        <p:style>
          <a:lnRef idx="1">
            <a:schemeClr val="dk1"/>
          </a:lnRef>
          <a:fillRef idx="2">
            <a:schemeClr val="dk1"/>
          </a:fillRef>
          <a:effectRef idx="1">
            <a:schemeClr val="dk1"/>
          </a:effectRef>
          <a:fontRef idx="minor">
            <a:schemeClr val="dk1"/>
          </a:fontRef>
        </p:style>
        <p:txBody>
          <a:bodyPr>
            <a:noAutofit/>
          </a:bodyPr>
          <a:lstStyle/>
          <a:p>
            <a:pPr algn="ctr"/>
            <a:r>
              <a:rPr lang="en-US" sz="4000" b="1" i="1" dirty="0" smtClean="0">
                <a:solidFill>
                  <a:srgbClr val="C00000"/>
                </a:solidFill>
                <a:latin typeface="Times New Roman" pitchFamily="18" charset="0"/>
                <a:cs typeface="Times New Roman" pitchFamily="18" charset="0"/>
              </a:rPr>
              <a:t>Ilium</a:t>
            </a:r>
            <a:endParaRPr lang="en-US" sz="4000" b="1" i="1" dirty="0">
              <a:solidFill>
                <a:srgbClr val="C00000"/>
              </a:solidFill>
              <a:latin typeface="Times New Roman" pitchFamily="18" charset="0"/>
              <a:cs typeface="Times New Roman" pitchFamily="18" charset="0"/>
            </a:endParaRPr>
          </a:p>
        </p:txBody>
      </p:sp>
      <p:sp>
        <p:nvSpPr>
          <p:cNvPr id="4" name="Text Placeholder 3"/>
          <p:cNvSpPr>
            <a:spLocks noGrp="1"/>
          </p:cNvSpPr>
          <p:nvPr>
            <p:ph type="body" idx="2"/>
          </p:nvPr>
        </p:nvSpPr>
        <p:spPr>
          <a:xfrm>
            <a:off x="107504" y="1285860"/>
            <a:ext cx="3960440" cy="5572140"/>
          </a:xfrm>
        </p:spPr>
        <p:style>
          <a:lnRef idx="1">
            <a:schemeClr val="accent3"/>
          </a:lnRef>
          <a:fillRef idx="2">
            <a:schemeClr val="accent3"/>
          </a:fillRef>
          <a:effectRef idx="1">
            <a:schemeClr val="accent3"/>
          </a:effectRef>
          <a:fontRef idx="minor">
            <a:schemeClr val="dk1"/>
          </a:fontRef>
        </p:style>
        <p:txBody>
          <a:bodyPr>
            <a:noAutofit/>
          </a:bodyPr>
          <a:lstStyle/>
          <a:p>
            <a:pPr algn="l" rtl="0">
              <a:buFont typeface="Wingdings" pitchFamily="2" charset="2"/>
              <a:buChar char="§"/>
            </a:pPr>
            <a:r>
              <a:rPr lang="en-US" sz="2000" dirty="0" smtClean="0">
                <a:latin typeface="Times New Roman" pitchFamily="18" charset="0"/>
                <a:cs typeface="Times New Roman" pitchFamily="18" charset="0"/>
              </a:rPr>
              <a:t>It is the </a:t>
            </a:r>
            <a:r>
              <a:rPr lang="en-US" sz="2000" dirty="0" smtClean="0">
                <a:solidFill>
                  <a:srgbClr val="FF0000"/>
                </a:solidFill>
                <a:latin typeface="Times New Roman" pitchFamily="18" charset="0"/>
                <a:cs typeface="Times New Roman" pitchFamily="18" charset="0"/>
              </a:rPr>
              <a:t>Upper Flattened Part </a:t>
            </a:r>
            <a:r>
              <a:rPr lang="en-US" sz="2000" dirty="0" smtClean="0">
                <a:latin typeface="Times New Roman" pitchFamily="18" charset="0"/>
                <a:cs typeface="Times New Roman" pitchFamily="18" charset="0"/>
              </a:rPr>
              <a:t>of the hip bone.</a:t>
            </a:r>
          </a:p>
          <a:p>
            <a:pPr algn="l" rtl="0">
              <a:buFont typeface="Wingdings" pitchFamily="2" charset="2"/>
              <a:buChar char="§"/>
            </a:pPr>
            <a:r>
              <a:rPr lang="en-US" sz="2000" u="sng" dirty="0" smtClean="0">
                <a:latin typeface="Times New Roman" pitchFamily="18" charset="0"/>
                <a:cs typeface="Times New Roman" pitchFamily="18" charset="0"/>
              </a:rPr>
              <a:t>It Possesses:</a:t>
            </a:r>
          </a:p>
          <a:p>
            <a:pPr algn="l" rtl="0">
              <a:buFont typeface="Wingdings" pitchFamily="2" charset="2"/>
              <a:buChar char="§"/>
            </a:pPr>
            <a:r>
              <a:rPr lang="en-US" sz="2000" b="1" u="sng" dirty="0" smtClean="0">
                <a:solidFill>
                  <a:srgbClr val="C00000"/>
                </a:solidFill>
                <a:latin typeface="Times New Roman" pitchFamily="18" charset="0"/>
                <a:cs typeface="Times New Roman" pitchFamily="18" charset="0"/>
              </a:rPr>
              <a:t>Iliac Crest</a:t>
            </a:r>
            <a:r>
              <a:rPr lang="en-US" sz="2000" b="1" dirty="0" smtClean="0">
                <a:solidFill>
                  <a:srgbClr val="C00000"/>
                </a:solidFill>
                <a:latin typeface="Times New Roman" pitchFamily="18" charset="0"/>
                <a:cs typeface="Times New Roman" pitchFamily="18" charset="0"/>
              </a:rPr>
              <a:t>: </a:t>
            </a:r>
            <a:r>
              <a:rPr lang="en-US" sz="2000" dirty="0">
                <a:solidFill>
                  <a:schemeClr val="tx1">
                    <a:lumMod val="95000"/>
                    <a:lumOff val="5000"/>
                  </a:schemeClr>
                </a:solidFill>
                <a:latin typeface="Times New Roman" pitchFamily="18" charset="0"/>
                <a:cs typeface="Times New Roman" pitchFamily="18" charset="0"/>
              </a:rPr>
              <a:t>A</a:t>
            </a:r>
            <a:r>
              <a:rPr lang="en-US" sz="2000" dirty="0" smtClean="0">
                <a:solidFill>
                  <a:schemeClr val="tx1">
                    <a:lumMod val="95000"/>
                    <a:lumOff val="5000"/>
                  </a:schemeClr>
                </a:solidFill>
                <a:latin typeface="Times New Roman" pitchFamily="18" charset="0"/>
                <a:cs typeface="Times New Roman" pitchFamily="18" charset="0"/>
              </a:rPr>
              <a:t>n </a:t>
            </a:r>
            <a:r>
              <a:rPr lang="en-US" sz="2000" dirty="0" smtClean="0">
                <a:solidFill>
                  <a:schemeClr val="tx1">
                    <a:lumMod val="95000"/>
                    <a:lumOff val="5000"/>
                  </a:schemeClr>
                </a:solidFill>
                <a:latin typeface="Times New Roman" pitchFamily="18" charset="0"/>
                <a:cs typeface="Times New Roman" pitchFamily="18" charset="0"/>
              </a:rPr>
              <a:t>important anatomical landmark below the waist.</a:t>
            </a:r>
          </a:p>
          <a:p>
            <a:pPr algn="l" rtl="0">
              <a:buFont typeface="Wingdings" pitchFamily="2" charset="2"/>
              <a:buChar char="§"/>
            </a:pPr>
            <a:r>
              <a:rPr lang="en-US" sz="2000" dirty="0" smtClean="0">
                <a:latin typeface="Times New Roman" pitchFamily="18" charset="0"/>
                <a:cs typeface="Times New Roman" pitchFamily="18" charset="0"/>
              </a:rPr>
              <a:t>It runs between the Anterior and Posterior </a:t>
            </a:r>
            <a:r>
              <a:rPr lang="en-US" sz="2000" b="1" dirty="0" smtClean="0">
                <a:solidFill>
                  <a:srgbClr val="C00000"/>
                </a:solidFill>
                <a:latin typeface="Times New Roman" pitchFamily="18" charset="0"/>
                <a:cs typeface="Times New Roman" pitchFamily="18" charset="0"/>
              </a:rPr>
              <a:t>Superior Iliac Spines</a:t>
            </a:r>
            <a:r>
              <a:rPr lang="en-US" sz="2000" dirty="0" smtClean="0">
                <a:solidFill>
                  <a:srgbClr val="FF0000"/>
                </a:solidFill>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p>
          <a:p>
            <a:pPr algn="l" rtl="0">
              <a:buFont typeface="Wingdings" pitchFamily="2" charset="2"/>
              <a:buChar char="§"/>
            </a:pPr>
            <a:r>
              <a:rPr lang="en-US" sz="2000" dirty="0" smtClean="0">
                <a:latin typeface="Times New Roman" pitchFamily="18" charset="0"/>
                <a:cs typeface="Times New Roman" pitchFamily="18" charset="0"/>
              </a:rPr>
              <a:t>Below  are the corresponding Anterior and Posterior </a:t>
            </a:r>
            <a:r>
              <a:rPr lang="en-US" sz="2000" b="1" dirty="0" smtClean="0">
                <a:solidFill>
                  <a:srgbClr val="1003BD"/>
                </a:solidFill>
                <a:latin typeface="Times New Roman" pitchFamily="18" charset="0"/>
                <a:cs typeface="Times New Roman" pitchFamily="18" charset="0"/>
              </a:rPr>
              <a:t>Inferior Iliac Spines.</a:t>
            </a:r>
          </a:p>
          <a:p>
            <a:pPr algn="l" rtl="0">
              <a:buFont typeface="Wingdings" pitchFamily="2" charset="2"/>
              <a:buChar char="§"/>
            </a:pPr>
            <a:r>
              <a:rPr lang="en-US" sz="2000" dirty="0" smtClean="0">
                <a:solidFill>
                  <a:schemeClr val="accent1"/>
                </a:solidFill>
                <a:latin typeface="Times New Roman" pitchFamily="18" charset="0"/>
                <a:cs typeface="Times New Roman" pitchFamily="18" charset="0"/>
              </a:rPr>
              <a:t>The ilium has </a:t>
            </a:r>
            <a:r>
              <a:rPr lang="en-US" sz="2000" dirty="0" smtClean="0">
                <a:solidFill>
                  <a:schemeClr val="accent1"/>
                </a:solidFill>
                <a:latin typeface="Times New Roman" pitchFamily="18" charset="0"/>
                <a:cs typeface="Times New Roman" pitchFamily="18" charset="0"/>
              </a:rPr>
              <a:t>two </a:t>
            </a:r>
            <a:r>
              <a:rPr lang="en-US" sz="2000" dirty="0" smtClean="0">
                <a:solidFill>
                  <a:schemeClr val="accent1"/>
                </a:solidFill>
                <a:latin typeface="Times New Roman" pitchFamily="18" charset="0"/>
                <a:cs typeface="Times New Roman" pitchFamily="18" charset="0"/>
              </a:rPr>
              <a:t>surfaces: </a:t>
            </a:r>
            <a:endParaRPr lang="en-US" sz="2000" dirty="0" smtClean="0">
              <a:solidFill>
                <a:schemeClr val="accent1"/>
              </a:solidFill>
              <a:latin typeface="Times New Roman" pitchFamily="18" charset="0"/>
              <a:cs typeface="Times New Roman" pitchFamily="18" charset="0"/>
            </a:endParaRPr>
          </a:p>
          <a:p>
            <a:pPr rtl="0">
              <a:buFont typeface="Wingdings" pitchFamily="2" charset="2"/>
              <a:buChar char="§"/>
            </a:pPr>
            <a:r>
              <a:rPr lang="en-US" sz="2000" dirty="0" smtClean="0">
                <a:solidFill>
                  <a:schemeClr val="tx1"/>
                </a:solidFill>
                <a:latin typeface="Times New Roman" pitchFamily="18" charset="0"/>
                <a:cs typeface="Times New Roman" pitchFamily="18" charset="0"/>
              </a:rPr>
              <a:t>The </a:t>
            </a:r>
            <a:r>
              <a:rPr lang="en-US" sz="2000" b="1" u="sng" dirty="0">
                <a:solidFill>
                  <a:schemeClr val="tx1"/>
                </a:solidFill>
                <a:latin typeface="Times New Roman" pitchFamily="18" charset="0"/>
                <a:cs typeface="Times New Roman" pitchFamily="18" charset="0"/>
              </a:rPr>
              <a:t>Outer Surface</a:t>
            </a:r>
            <a:r>
              <a:rPr lang="en-US" sz="2000" u="sng" dirty="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rough and has three</a:t>
            </a:r>
            <a:r>
              <a:rPr lang="en-US" sz="2000" dirty="0">
                <a:solidFill>
                  <a:schemeClr val="accent1"/>
                </a:solidFill>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Gluteal Lines. </a:t>
            </a:r>
            <a:endParaRPr lang="en-US" sz="2000" b="1" u="sng" dirty="0">
              <a:latin typeface="Times New Roman" pitchFamily="18" charset="0"/>
              <a:cs typeface="Times New Roman" pitchFamily="18" charset="0"/>
            </a:endParaRPr>
          </a:p>
          <a:p>
            <a:pPr algn="l" rtl="0">
              <a:buFont typeface="Wingdings" pitchFamily="2" charset="2"/>
              <a:buChar char="§"/>
            </a:pPr>
            <a:endParaRPr lang="en-US" sz="2000" b="1" dirty="0" smtClean="0">
              <a:solidFill>
                <a:schemeClr val="accent1"/>
              </a:solidFill>
              <a:latin typeface="Times New Roman" pitchFamily="18" charset="0"/>
              <a:cs typeface="Times New Roman" pitchFamily="18" charset="0"/>
            </a:endParaRPr>
          </a:p>
        </p:txBody>
      </p:sp>
      <p:pic>
        <p:nvPicPr>
          <p:cNvPr id="5" name="Picture 6" descr="08_09aa"/>
          <p:cNvPicPr>
            <a:picLocks noGrp="1" noChangeAspect="1" noChangeArrowheads="1"/>
          </p:cNvPicPr>
          <p:nvPr>
            <p:ph sz="half" idx="1"/>
          </p:nvPr>
        </p:nvPicPr>
        <p:blipFill>
          <a:blip r:embed="rId2" cstate="print"/>
          <a:srcRect t="2943" b="11228"/>
          <a:stretch>
            <a:fillRect/>
          </a:stretch>
        </p:blipFill>
        <p:spPr bwMode="auto">
          <a:xfrm>
            <a:off x="4211960" y="980728"/>
            <a:ext cx="4824536" cy="5616624"/>
          </a:xfrm>
          <a:prstGeom prst="rect">
            <a:avLst/>
          </a:prstGeom>
          <a:noFill/>
          <a:ln w="38100">
            <a:solidFill>
              <a:schemeClr val="tx1"/>
            </a:solidFill>
          </a:ln>
        </p:spPr>
      </p:pic>
      <p:sp>
        <p:nvSpPr>
          <p:cNvPr id="3" name="Rectangle 2"/>
          <p:cNvSpPr/>
          <p:nvPr/>
        </p:nvSpPr>
        <p:spPr>
          <a:xfrm>
            <a:off x="8172400" y="980728"/>
            <a:ext cx="43204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588224" y="2060848"/>
            <a:ext cx="288032" cy="216024"/>
          </a:xfrm>
          <a:prstGeom prst="straightConnector1">
            <a:avLst/>
          </a:prstGeom>
          <a:ln>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028384" y="2492896"/>
            <a:ext cx="360040" cy="2160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52120" y="2852936"/>
            <a:ext cx="360040" cy="2880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124744"/>
            <a:ext cx="4244280" cy="5230181"/>
          </a:xfrm>
        </p:spPr>
        <p:style>
          <a:lnRef idx="1">
            <a:schemeClr val="accent2"/>
          </a:lnRef>
          <a:fillRef idx="2">
            <a:schemeClr val="accent2"/>
          </a:fillRef>
          <a:effectRef idx="1">
            <a:schemeClr val="accent2"/>
          </a:effectRef>
          <a:fontRef idx="minor">
            <a:schemeClr val="dk1"/>
          </a:fontRef>
        </p:style>
        <p:txBody>
          <a:bodyPr>
            <a:normAutofit/>
          </a:bodyPr>
          <a:lstStyle/>
          <a:p>
            <a:pPr algn="l" rtl="0">
              <a:buFont typeface="Wingdings" pitchFamily="2" charset="2"/>
              <a:buChar char="§"/>
            </a:pPr>
            <a:r>
              <a:rPr lang="en-US" sz="2000" u="sng" dirty="0" smtClean="0">
                <a:latin typeface="Times New Roman" pitchFamily="18" charset="0"/>
                <a:cs typeface="Times New Roman" pitchFamily="18" charset="0"/>
              </a:rPr>
              <a:t>The </a:t>
            </a:r>
            <a:r>
              <a:rPr lang="en-US" sz="2000" b="1" u="sng" dirty="0" smtClean="0">
                <a:latin typeface="Times New Roman" pitchFamily="18" charset="0"/>
                <a:cs typeface="Times New Roman" pitchFamily="18" charset="0"/>
              </a:rPr>
              <a:t>Inner surface </a:t>
            </a:r>
            <a:r>
              <a:rPr lang="en-US" sz="2000" b="1" u="sng" dirty="0" smtClean="0">
                <a:latin typeface="Times New Roman" pitchFamily="18" charset="0"/>
                <a:cs typeface="Times New Roman" pitchFamily="18" charset="0"/>
              </a:rPr>
              <a:t>has</a:t>
            </a:r>
            <a:r>
              <a:rPr lang="en-US" sz="2000" u="sng" dirty="0" smtClean="0">
                <a:latin typeface="Times New Roman" pitchFamily="18" charset="0"/>
                <a:cs typeface="Times New Roman" pitchFamily="18" charset="0"/>
              </a:rPr>
              <a:t>:</a:t>
            </a:r>
            <a:endParaRPr lang="en-US" sz="2000" u="sng" dirty="0">
              <a:latin typeface="Times New Roman" pitchFamily="18" charset="0"/>
              <a:cs typeface="Times New Roman" pitchFamily="18" charset="0"/>
            </a:endParaRPr>
          </a:p>
          <a:p>
            <a:pPr algn="l" rtl="0">
              <a:buFont typeface="Wingdings" pitchFamily="2" charset="2"/>
              <a:buChar char="§"/>
            </a:pPr>
            <a:r>
              <a:rPr lang="en-US" sz="2000" b="1" dirty="0">
                <a:solidFill>
                  <a:srgbClr val="FF0000"/>
                </a:solidFill>
                <a:latin typeface="Times New Roman" pitchFamily="18" charset="0"/>
                <a:cs typeface="Times New Roman" pitchFamily="18" charset="0"/>
              </a:rPr>
              <a:t>Iliac Fossa  </a:t>
            </a:r>
            <a:r>
              <a:rPr lang="en-US" sz="2000" dirty="0">
                <a:latin typeface="Times New Roman" pitchFamily="18" charset="0"/>
                <a:cs typeface="Times New Roman" pitchFamily="18" charset="0"/>
              </a:rPr>
              <a:t>(forms false pelvis)</a:t>
            </a:r>
          </a:p>
          <a:p>
            <a:pPr algn="l" rtl="0">
              <a:buFont typeface="Wingdings" pitchFamily="2" charset="2"/>
              <a:buChar char="§"/>
            </a:pPr>
            <a:r>
              <a:rPr lang="en-US" sz="2000" b="1" dirty="0" smtClean="0">
                <a:solidFill>
                  <a:srgbClr val="FF0000"/>
                </a:solidFill>
                <a:latin typeface="Times New Roman" pitchFamily="18" charset="0"/>
                <a:cs typeface="Times New Roman" pitchFamily="18" charset="0"/>
              </a:rPr>
              <a:t>Auricular surface </a:t>
            </a:r>
            <a:r>
              <a:rPr lang="en-US" sz="2000" dirty="0" smtClean="0">
                <a:solidFill>
                  <a:srgbClr val="7030A0"/>
                </a:solidFill>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for articulation with the sacrum).</a:t>
            </a:r>
          </a:p>
          <a:p>
            <a:pPr algn="l" rtl="0">
              <a:buFont typeface="Wingdings" pitchFamily="2" charset="2"/>
              <a:buChar char="§"/>
            </a:pPr>
            <a:r>
              <a:rPr lang="en-US" sz="2000" b="1" u="sng" dirty="0" err="1" smtClean="0">
                <a:solidFill>
                  <a:srgbClr val="FF0000"/>
                </a:solidFill>
                <a:latin typeface="Times New Roman" pitchFamily="18" charset="0"/>
                <a:cs typeface="Times New Roman" pitchFamily="18" charset="0"/>
              </a:rPr>
              <a:t>Iliopectinial</a:t>
            </a:r>
            <a:r>
              <a:rPr lang="en-US" sz="2000" b="1" u="sng" dirty="0" smtClean="0">
                <a:solidFill>
                  <a:srgbClr val="FF0000"/>
                </a:solidFill>
                <a:latin typeface="Times New Roman" pitchFamily="18" charset="0"/>
                <a:cs typeface="Times New Roman" pitchFamily="18" charset="0"/>
              </a:rPr>
              <a:t> (Arcuate) </a:t>
            </a:r>
            <a:r>
              <a:rPr lang="en-US" sz="2000" b="1" u="sng" dirty="0">
                <a:solidFill>
                  <a:srgbClr val="FF0000"/>
                </a:solidFill>
                <a:latin typeface="Times New Roman" pitchFamily="18" charset="0"/>
                <a:cs typeface="Times New Roman" pitchFamily="18" charset="0"/>
              </a:rPr>
              <a:t>Line</a:t>
            </a:r>
            <a:r>
              <a:rPr lang="en-US" sz="2000" b="1" dirty="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pPr algn="l" rtl="0">
              <a:buFont typeface="Wingdings" pitchFamily="2" charset="2"/>
              <a:buChar char="§"/>
            </a:pPr>
            <a:r>
              <a:rPr lang="en-US" sz="2000" dirty="0">
                <a:latin typeface="Times New Roman" pitchFamily="18" charset="0"/>
                <a:cs typeface="Times New Roman" pitchFamily="18" charset="0"/>
              </a:rPr>
              <a:t>R</a:t>
            </a:r>
            <a:r>
              <a:rPr lang="en-US" sz="2000" dirty="0" smtClean="0">
                <a:latin typeface="Times New Roman" pitchFamily="18" charset="0"/>
                <a:cs typeface="Times New Roman" pitchFamily="18" charset="0"/>
              </a:rPr>
              <a:t>uns </a:t>
            </a:r>
            <a:r>
              <a:rPr lang="en-US" sz="2000" dirty="0">
                <a:latin typeface="Times New Roman" pitchFamily="18" charset="0"/>
                <a:cs typeface="Times New Roman" pitchFamily="18" charset="0"/>
              </a:rPr>
              <a:t>d</a:t>
            </a:r>
            <a:r>
              <a:rPr lang="en-US" sz="2000" dirty="0">
                <a:latin typeface="Times New Roman" pitchFamily="18" charset="0"/>
                <a:cs typeface="Times New Roman" pitchFamily="18" charset="0"/>
              </a:rPr>
              <a:t>ownwards &amp; </a:t>
            </a:r>
            <a:r>
              <a:rPr lang="en-US" sz="2000" dirty="0" smtClean="0">
                <a:latin typeface="Times New Roman" pitchFamily="18" charset="0"/>
                <a:cs typeface="Times New Roman" pitchFamily="18" charset="0"/>
              </a:rPr>
              <a:t>forwards.</a:t>
            </a:r>
            <a:endParaRPr lang="en-US" sz="2000" dirty="0">
              <a:latin typeface="Times New Roman" pitchFamily="18" charset="0"/>
              <a:cs typeface="Times New Roman" pitchFamily="18" charset="0"/>
            </a:endParaRPr>
          </a:p>
          <a:p>
            <a:pPr algn="l" rtl="0">
              <a:buFont typeface="Wingdings" pitchFamily="2" charset="2"/>
              <a:buChar char="§"/>
            </a:pPr>
            <a:r>
              <a:rPr lang="en-US" sz="2000" dirty="0" smtClean="0">
                <a:latin typeface="Times New Roman" pitchFamily="18" charset="0"/>
                <a:cs typeface="Times New Roman" pitchFamily="18" charset="0"/>
              </a:rPr>
              <a:t>It </a:t>
            </a:r>
            <a:r>
              <a:rPr lang="en-US" sz="2000" dirty="0" smtClean="0">
                <a:latin typeface="Times New Roman" pitchFamily="18" charset="0"/>
                <a:cs typeface="Times New Roman" pitchFamily="18" charset="0"/>
              </a:rPr>
              <a:t>separates </a:t>
            </a:r>
            <a:r>
              <a:rPr lang="en-US" sz="2000" dirty="0">
                <a:latin typeface="Times New Roman" pitchFamily="18" charset="0"/>
                <a:cs typeface="Times New Roman" pitchFamily="18" charset="0"/>
              </a:rPr>
              <a:t>between the False  &amp; the True </a:t>
            </a:r>
            <a:r>
              <a:rPr lang="en-US" sz="2000" dirty="0" smtClean="0">
                <a:latin typeface="Times New Roman" pitchFamily="18" charset="0"/>
                <a:cs typeface="Times New Roman" pitchFamily="18" charset="0"/>
              </a:rPr>
              <a:t>pelvis </a:t>
            </a:r>
            <a:r>
              <a:rPr lang="en-US" sz="2000" dirty="0">
                <a:latin typeface="Times New Roman" pitchFamily="18" charset="0"/>
                <a:cs typeface="Times New Roman" pitchFamily="18" charset="0"/>
              </a:rPr>
              <a:t>. </a:t>
            </a:r>
          </a:p>
          <a:p>
            <a:endParaRPr lang="en-US" sz="2000" dirty="0"/>
          </a:p>
        </p:txBody>
      </p:sp>
      <p:pic>
        <p:nvPicPr>
          <p:cNvPr id="5" name="Picture 6" descr="08_09ba"/>
          <p:cNvPicPr>
            <a:picLocks noGrp="1" noChangeAspect="1" noChangeArrowheads="1"/>
          </p:cNvPicPr>
          <p:nvPr>
            <p:ph sz="half" idx="2"/>
          </p:nvPr>
        </p:nvPicPr>
        <p:blipFill>
          <a:blip r:embed="rId2" cstate="print"/>
          <a:srcRect t="2953"/>
          <a:stretch>
            <a:fillRect/>
          </a:stretch>
        </p:blipFill>
        <p:spPr bwMode="auto">
          <a:xfrm>
            <a:off x="4716016" y="1412776"/>
            <a:ext cx="4427984" cy="5256583"/>
          </a:xfrm>
          <a:prstGeom prst="rect">
            <a:avLst/>
          </a:prstGeom>
          <a:solidFill>
            <a:srgbClr val="FF0000"/>
          </a:solidFill>
          <a:ln w="38100">
            <a:solidFill>
              <a:schemeClr val="tx1"/>
            </a:solidFill>
          </a:ln>
        </p:spPr>
      </p:pic>
      <p:sp>
        <p:nvSpPr>
          <p:cNvPr id="6" name="Oval 5"/>
          <p:cNvSpPr/>
          <p:nvPr/>
        </p:nvSpPr>
        <p:spPr>
          <a:xfrm>
            <a:off x="6876256" y="2132856"/>
            <a:ext cx="72008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7884368" y="2204864"/>
            <a:ext cx="720080"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444208" y="3573016"/>
            <a:ext cx="648072"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184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3744416" cy="576064"/>
          </a:xfrm>
        </p:spPr>
        <p:style>
          <a:lnRef idx="1">
            <a:schemeClr val="dk1"/>
          </a:lnRef>
          <a:fillRef idx="2">
            <a:schemeClr val="dk1"/>
          </a:fillRef>
          <a:effectRef idx="1">
            <a:schemeClr val="dk1"/>
          </a:effectRef>
          <a:fontRef idx="minor">
            <a:schemeClr val="dk1"/>
          </a:fontRef>
        </p:style>
        <p:txBody>
          <a:bodyPr>
            <a:noAutofit/>
          </a:bodyPr>
          <a:lstStyle/>
          <a:p>
            <a:pPr algn="ctr"/>
            <a:r>
              <a:rPr lang="en-US" sz="3600" b="1" i="1" dirty="0" smtClean="0">
                <a:solidFill>
                  <a:srgbClr val="0070C0"/>
                </a:solidFill>
                <a:latin typeface="Times New Roman" pitchFamily="18" charset="0"/>
                <a:cs typeface="Times New Roman" pitchFamily="18" charset="0"/>
              </a:rPr>
              <a:t/>
            </a:r>
            <a:br>
              <a:rPr lang="en-US" sz="3600" b="1" i="1" dirty="0" smtClean="0">
                <a:solidFill>
                  <a:srgbClr val="0070C0"/>
                </a:solidFill>
                <a:latin typeface="Times New Roman" pitchFamily="18" charset="0"/>
                <a:cs typeface="Times New Roman" pitchFamily="18" charset="0"/>
              </a:rPr>
            </a:br>
            <a:r>
              <a:rPr lang="en-US" sz="3600" b="1" i="1" dirty="0" smtClean="0">
                <a:solidFill>
                  <a:srgbClr val="0070C0"/>
                </a:solidFill>
                <a:latin typeface="Times New Roman" pitchFamily="18" charset="0"/>
                <a:cs typeface="Times New Roman" pitchFamily="18" charset="0"/>
              </a:rPr>
              <a:t> </a:t>
            </a:r>
            <a:r>
              <a:rPr lang="en-US" sz="4000" b="1" i="1" dirty="0" smtClean="0">
                <a:solidFill>
                  <a:srgbClr val="C00000"/>
                </a:solidFill>
                <a:latin typeface="Times New Roman" pitchFamily="18" charset="0"/>
                <a:cs typeface="Times New Roman" pitchFamily="18" charset="0"/>
              </a:rPr>
              <a:t>Pubis</a:t>
            </a:r>
            <a:endParaRPr lang="en-US" sz="4000" b="1" i="1" dirty="0">
              <a:solidFill>
                <a:srgbClr val="C00000"/>
              </a:solidFill>
              <a:latin typeface="Times New Roman" pitchFamily="18" charset="0"/>
              <a:cs typeface="Times New Roman" pitchFamily="18" charset="0"/>
            </a:endParaRPr>
          </a:p>
        </p:txBody>
      </p:sp>
      <p:sp>
        <p:nvSpPr>
          <p:cNvPr id="4" name="Text Placeholder 3"/>
          <p:cNvSpPr>
            <a:spLocks noGrp="1"/>
          </p:cNvSpPr>
          <p:nvPr>
            <p:ph type="body" idx="2"/>
          </p:nvPr>
        </p:nvSpPr>
        <p:spPr>
          <a:xfrm>
            <a:off x="35496" y="1052736"/>
            <a:ext cx="3456384" cy="5544616"/>
          </a:xfrm>
          <a:ln/>
        </p:spPr>
        <p:style>
          <a:lnRef idx="1">
            <a:schemeClr val="accent3"/>
          </a:lnRef>
          <a:fillRef idx="2">
            <a:schemeClr val="accent3"/>
          </a:fillRef>
          <a:effectRef idx="1">
            <a:schemeClr val="accent3"/>
          </a:effectRef>
          <a:fontRef idx="minor">
            <a:schemeClr val="dk1"/>
          </a:fontRef>
        </p:style>
        <p:txBody>
          <a:bodyPr>
            <a:noAutofit/>
          </a:bodyPr>
          <a:lstStyle/>
          <a:p>
            <a:pPr algn="l" rtl="0">
              <a:buFont typeface="Wingdings" pitchFamily="2" charset="2"/>
              <a:buChar char="§"/>
            </a:pPr>
            <a:r>
              <a:rPr lang="en-US" sz="2400" dirty="0" smtClean="0">
                <a:solidFill>
                  <a:schemeClr val="tx1"/>
                </a:solidFill>
                <a:latin typeface="Times New Roman" pitchFamily="18" charset="0"/>
                <a:cs typeface="Times New Roman" pitchFamily="18" charset="0"/>
              </a:rPr>
              <a:t>Forms the Anterior &amp; </a:t>
            </a:r>
            <a:r>
              <a:rPr lang="en-US" sz="2400" dirty="0" smtClean="0">
                <a:solidFill>
                  <a:schemeClr val="tx1"/>
                </a:solidFill>
                <a:latin typeface="Times New Roman" pitchFamily="18" charset="0"/>
                <a:cs typeface="Times New Roman" pitchFamily="18" charset="0"/>
              </a:rPr>
              <a:t>Inferior </a:t>
            </a:r>
            <a:r>
              <a:rPr lang="en-US" sz="2400" dirty="0" smtClean="0">
                <a:solidFill>
                  <a:schemeClr val="tx1"/>
                </a:solidFill>
                <a:latin typeface="Times New Roman" pitchFamily="18" charset="0"/>
                <a:cs typeface="Times New Roman" pitchFamily="18" charset="0"/>
              </a:rPr>
              <a:t>part.</a:t>
            </a:r>
          </a:p>
          <a:p>
            <a:pPr algn="l" rtl="0">
              <a:buFont typeface="Wingdings" pitchFamily="2" charset="2"/>
              <a:buChar char="§"/>
            </a:pPr>
            <a:r>
              <a:rPr lang="en-US" sz="2400" dirty="0" smtClean="0">
                <a:latin typeface="Times New Roman" pitchFamily="18" charset="0"/>
                <a:cs typeface="Times New Roman" pitchFamily="18" charset="0"/>
              </a:rPr>
              <a:t>It is composed of; </a:t>
            </a:r>
          </a:p>
          <a:p>
            <a:pPr algn="l" rtl="0">
              <a:buFont typeface="Wingdings" pitchFamily="2" charset="2"/>
              <a:buChar char="§"/>
            </a:pPr>
            <a:r>
              <a:rPr lang="en-US" sz="2400" b="1" u="sng" dirty="0" smtClean="0">
                <a:solidFill>
                  <a:srgbClr val="FF0000"/>
                </a:solidFill>
                <a:latin typeface="Times New Roman" pitchFamily="18" charset="0"/>
                <a:cs typeface="Times New Roman" pitchFamily="18" charset="0"/>
              </a:rPr>
              <a:t>Body</a:t>
            </a:r>
            <a:r>
              <a:rPr lang="en-US" sz="2400" dirty="0" smtClean="0">
                <a:latin typeface="Times New Roman" pitchFamily="18" charset="0"/>
                <a:cs typeface="Times New Roman" pitchFamily="18" charset="0"/>
              </a:rPr>
              <a:t>; bears the </a:t>
            </a:r>
            <a:r>
              <a:rPr lang="en-US" sz="2400" b="1" dirty="0" smtClean="0">
                <a:solidFill>
                  <a:srgbClr val="1003BD"/>
                </a:solidFill>
                <a:latin typeface="Times New Roman" pitchFamily="18" charset="0"/>
                <a:cs typeface="Times New Roman" pitchFamily="18" charset="0"/>
              </a:rPr>
              <a:t>Pubic Cres</a:t>
            </a:r>
            <a:r>
              <a:rPr lang="en-US" sz="2400" dirty="0" smtClean="0">
                <a:latin typeface="Times New Roman" pitchFamily="18" charset="0"/>
                <a:cs typeface="Times New Roman" pitchFamily="18" charset="0"/>
              </a:rPr>
              <a:t>t and </a:t>
            </a:r>
            <a:r>
              <a:rPr lang="en-US" sz="2400" b="1" dirty="0" smtClean="0">
                <a:latin typeface="Times New Roman" pitchFamily="18" charset="0"/>
                <a:cs typeface="Times New Roman" pitchFamily="18" charset="0"/>
              </a:rPr>
              <a:t>Pubic Tubercle</a:t>
            </a:r>
            <a:r>
              <a:rPr lang="en-US" sz="2400" dirty="0" smtClean="0">
                <a:latin typeface="Times New Roman" pitchFamily="18" charset="0"/>
                <a:cs typeface="Times New Roman" pitchFamily="18" charset="0"/>
              </a:rPr>
              <a:t>.</a:t>
            </a:r>
          </a:p>
          <a:p>
            <a:pPr algn="l" rtl="0">
              <a:buFont typeface="Wingdings" pitchFamily="2" charset="2"/>
              <a:buChar char="§"/>
            </a:pPr>
            <a:r>
              <a:rPr lang="en-US" sz="2400" b="1" u="sng" dirty="0" smtClean="0">
                <a:solidFill>
                  <a:srgbClr val="0070C0"/>
                </a:solidFill>
                <a:latin typeface="Times New Roman" pitchFamily="18" charset="0"/>
                <a:cs typeface="Times New Roman" pitchFamily="18" charset="0"/>
              </a:rPr>
              <a:t>Two pubic Rami</a:t>
            </a:r>
            <a:r>
              <a:rPr lang="en-US" sz="2400" dirty="0">
                <a:solidFill>
                  <a:srgbClr val="0070C0"/>
                </a:solidFill>
                <a:latin typeface="Times New Roman" pitchFamily="18" charset="0"/>
                <a:cs typeface="Times New Roman" pitchFamily="18" charset="0"/>
              </a:rPr>
              <a:t>;</a:t>
            </a:r>
            <a:r>
              <a:rPr lang="en-US" sz="2400" dirty="0" smtClean="0">
                <a:solidFill>
                  <a:srgbClr val="0070C0"/>
                </a:solidFill>
                <a:latin typeface="Times New Roman" pitchFamily="18" charset="0"/>
                <a:cs typeface="Times New Roman" pitchFamily="18" charset="0"/>
              </a:rPr>
              <a:t> </a:t>
            </a:r>
          </a:p>
          <a:p>
            <a:pPr algn="l" rtl="0">
              <a:buFont typeface="Wingdings" pitchFamily="2" charset="2"/>
              <a:buChar char="§"/>
            </a:pPr>
            <a:r>
              <a:rPr lang="en-US" sz="2400" dirty="0" smtClean="0">
                <a:latin typeface="Times New Roman" pitchFamily="18" charset="0"/>
                <a:cs typeface="Times New Roman" pitchFamily="18" charset="0"/>
              </a:rPr>
              <a:t>Superior &amp; Inferior. </a:t>
            </a:r>
          </a:p>
          <a:p>
            <a:pPr algn="l" rtl="0">
              <a:buFont typeface="Wingdings" pitchFamily="2" charset="2"/>
              <a:buChar char="§"/>
            </a:pPr>
            <a:r>
              <a:rPr lang="en-US" sz="2400" dirty="0" smtClean="0">
                <a:latin typeface="Times New Roman" pitchFamily="18" charset="0"/>
                <a:cs typeface="Times New Roman" pitchFamily="18" charset="0"/>
              </a:rPr>
              <a:t>They bound the </a:t>
            </a:r>
            <a:r>
              <a:rPr lang="en-US" sz="2400" b="1" dirty="0" smtClean="0">
                <a:solidFill>
                  <a:srgbClr val="FF0000"/>
                </a:solidFill>
                <a:latin typeface="Times New Roman" pitchFamily="18" charset="0"/>
                <a:cs typeface="Times New Roman" pitchFamily="18" charset="0"/>
              </a:rPr>
              <a:t>Obturator Foramen</a:t>
            </a:r>
            <a:r>
              <a:rPr lang="en-US" sz="2400" dirty="0" smtClean="0">
                <a:solidFill>
                  <a:srgbClr val="FF0000"/>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which</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is closed partially by the obturator membrane.  </a:t>
            </a:r>
          </a:p>
        </p:txBody>
      </p:sp>
      <p:pic>
        <p:nvPicPr>
          <p:cNvPr id="5" name="Picture 6" descr="08_09aa"/>
          <p:cNvPicPr>
            <a:picLocks noGrp="1" noChangeAspect="1" noChangeArrowheads="1"/>
          </p:cNvPicPr>
          <p:nvPr>
            <p:ph sz="half" idx="1"/>
          </p:nvPr>
        </p:nvPicPr>
        <p:blipFill>
          <a:blip r:embed="rId2" cstate="print"/>
          <a:srcRect t="2667"/>
          <a:stretch>
            <a:fillRect/>
          </a:stretch>
        </p:blipFill>
        <p:spPr bwMode="auto">
          <a:xfrm>
            <a:off x="3491880" y="1052736"/>
            <a:ext cx="5544616" cy="5544616"/>
          </a:xfrm>
          <a:prstGeom prst="rect">
            <a:avLst/>
          </a:prstGeom>
          <a:noFill/>
          <a:ln w="57150">
            <a:solidFill>
              <a:schemeClr val="tx1"/>
            </a:solidFill>
          </a:ln>
        </p:spPr>
      </p:pic>
      <p:sp>
        <p:nvSpPr>
          <p:cNvPr id="3" name="Rectangle 2"/>
          <p:cNvSpPr/>
          <p:nvPr/>
        </p:nvSpPr>
        <p:spPr>
          <a:xfrm>
            <a:off x="7956376" y="4581128"/>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260648"/>
            <a:ext cx="2743200" cy="1162050"/>
          </a:xfrm>
        </p:spPr>
        <p:style>
          <a:lnRef idx="1">
            <a:schemeClr val="accent3"/>
          </a:lnRef>
          <a:fillRef idx="3">
            <a:schemeClr val="accent3"/>
          </a:fillRef>
          <a:effectRef idx="2">
            <a:schemeClr val="accent3"/>
          </a:effectRef>
          <a:fontRef idx="minor">
            <a:schemeClr val="lt1"/>
          </a:fontRef>
        </p:style>
        <p:txBody>
          <a:bodyPr/>
          <a:lstStyle/>
          <a:p>
            <a:pPr algn="ctr"/>
            <a:r>
              <a:rPr lang="en-US" sz="4000" b="1" i="1" dirty="0" err="1" smtClean="0">
                <a:solidFill>
                  <a:schemeClr val="tx1">
                    <a:lumMod val="65000"/>
                    <a:lumOff val="35000"/>
                  </a:schemeClr>
                </a:solidFill>
                <a:latin typeface="Times New Roman" pitchFamily="18" charset="0"/>
                <a:cs typeface="Times New Roman" pitchFamily="18" charset="0"/>
              </a:rPr>
              <a:t>Ischium</a:t>
            </a:r>
            <a:endParaRPr lang="en-US" sz="4000" dirty="0">
              <a:solidFill>
                <a:schemeClr val="tx1">
                  <a:lumMod val="65000"/>
                  <a:lumOff val="35000"/>
                </a:schemeClr>
              </a:solidFill>
            </a:endParaRPr>
          </a:p>
        </p:txBody>
      </p:sp>
      <p:sp>
        <p:nvSpPr>
          <p:cNvPr id="7" name="Text Placeholder 6"/>
          <p:cNvSpPr>
            <a:spLocks noGrp="1"/>
          </p:cNvSpPr>
          <p:nvPr>
            <p:ph type="body" idx="2"/>
          </p:nvPr>
        </p:nvSpPr>
        <p:spPr>
          <a:xfrm>
            <a:off x="251520" y="1556792"/>
            <a:ext cx="4032448" cy="5112568"/>
          </a:xfrm>
        </p:spPr>
        <p:style>
          <a:lnRef idx="1">
            <a:schemeClr val="accent3"/>
          </a:lnRef>
          <a:fillRef idx="2">
            <a:schemeClr val="accent3"/>
          </a:fillRef>
          <a:effectRef idx="1">
            <a:schemeClr val="accent3"/>
          </a:effectRef>
          <a:fontRef idx="minor">
            <a:schemeClr val="dk1"/>
          </a:fontRef>
        </p:style>
        <p:txBody>
          <a:bodyPr>
            <a:normAutofit/>
          </a:bodyPr>
          <a:lstStyle/>
          <a:p>
            <a:pPr rtl="0">
              <a:buFont typeface="Wingdings" pitchFamily="2" charset="2"/>
              <a:buChar char="§"/>
            </a:pPr>
            <a:r>
              <a:rPr lang="en-US" sz="2400" dirty="0" smtClean="0">
                <a:solidFill>
                  <a:schemeClr val="tx1"/>
                </a:solidFill>
                <a:latin typeface="Times New Roman" pitchFamily="18" charset="0"/>
                <a:cs typeface="Times New Roman" pitchFamily="18" charset="0"/>
              </a:rPr>
              <a:t>Forms the </a:t>
            </a:r>
            <a:r>
              <a:rPr lang="en-US" sz="2400" dirty="0" smtClean="0">
                <a:solidFill>
                  <a:schemeClr val="tx1">
                    <a:lumMod val="95000"/>
                    <a:lumOff val="5000"/>
                  </a:schemeClr>
                </a:solidFill>
                <a:latin typeface="Times New Roman" pitchFamily="18" charset="0"/>
                <a:cs typeface="Times New Roman" pitchFamily="18" charset="0"/>
              </a:rPr>
              <a:t>Inferior and Posterior part of the hip bone </a:t>
            </a:r>
          </a:p>
          <a:p>
            <a:pPr rtl="0">
              <a:buFont typeface="Wingdings" pitchFamily="2" charset="2"/>
              <a:buChar char="§"/>
            </a:pPr>
            <a:r>
              <a:rPr lang="en-US" sz="2400" dirty="0" smtClean="0">
                <a:latin typeface="Times New Roman" pitchFamily="18" charset="0"/>
                <a:cs typeface="Times New Roman" pitchFamily="18" charset="0"/>
              </a:rPr>
              <a:t>It has;</a:t>
            </a:r>
          </a:p>
          <a:p>
            <a:pPr rtl="0">
              <a:buFont typeface="Wingdings" pitchFamily="2" charset="2"/>
              <a:buChar char="§"/>
            </a:pPr>
            <a:r>
              <a:rPr lang="en-US" sz="2400" dirty="0" smtClean="0">
                <a:latin typeface="Times New Roman" pitchFamily="18" charset="0"/>
                <a:cs typeface="Times New Roman" pitchFamily="18" charset="0"/>
              </a:rPr>
              <a:t> </a:t>
            </a:r>
            <a:r>
              <a:rPr lang="en-US" sz="2400" b="1" u="sng" dirty="0" err="1" smtClean="0">
                <a:solidFill>
                  <a:srgbClr val="C00000"/>
                </a:solidFill>
                <a:latin typeface="Times New Roman" pitchFamily="18" charset="0"/>
                <a:cs typeface="Times New Roman" pitchFamily="18" charset="0"/>
              </a:rPr>
              <a:t>Ischial</a:t>
            </a:r>
            <a:r>
              <a:rPr lang="en-US" sz="2400" b="1" u="sng" dirty="0" smtClean="0">
                <a:solidFill>
                  <a:srgbClr val="C00000"/>
                </a:solidFill>
                <a:latin typeface="Times New Roman" pitchFamily="18" charset="0"/>
                <a:cs typeface="Times New Roman" pitchFamily="18" charset="0"/>
              </a:rPr>
              <a:t> Tuberosity</a:t>
            </a:r>
            <a:r>
              <a:rPr lang="en-US" sz="2400" b="1" u="sng" dirty="0" smtClean="0">
                <a:solidFill>
                  <a:srgbClr val="FF0000"/>
                </a:solidFill>
                <a:latin typeface="Times New Roman" pitchFamily="18" charset="0"/>
                <a:cs typeface="Times New Roman" pitchFamily="18" charset="0"/>
              </a:rPr>
              <a:t>:</a:t>
            </a:r>
          </a:p>
          <a:p>
            <a:pPr rtl="0">
              <a:buFont typeface="Wingdings" pitchFamily="2" charset="2"/>
              <a:buChar char="§"/>
            </a:pPr>
            <a:r>
              <a:rPr lang="en-US" sz="2400" dirty="0" smtClean="0">
                <a:solidFill>
                  <a:schemeClr val="tx1"/>
                </a:solidFill>
                <a:latin typeface="Times New Roman" pitchFamily="18" charset="0"/>
                <a:cs typeface="Times New Roman" pitchFamily="18" charset="0"/>
              </a:rPr>
              <a:t>A roughened </a:t>
            </a:r>
            <a:r>
              <a:rPr lang="en-US" sz="2400" dirty="0" smtClean="0">
                <a:solidFill>
                  <a:schemeClr val="tx1"/>
                </a:solidFill>
                <a:latin typeface="Times New Roman" pitchFamily="18" charset="0"/>
                <a:cs typeface="Times New Roman" pitchFamily="18" charset="0"/>
              </a:rPr>
              <a:t>area that receives body weight in sitting.</a:t>
            </a:r>
          </a:p>
          <a:p>
            <a:pPr rtl="0">
              <a:buFont typeface="Wingdings" pitchFamily="2" charset="2"/>
              <a:buChar char="§"/>
            </a:pPr>
            <a:r>
              <a:rPr lang="en-US" sz="2400" b="1" u="sng" dirty="0" err="1" smtClean="0">
                <a:solidFill>
                  <a:srgbClr val="C00000"/>
                </a:solidFill>
                <a:latin typeface="Times New Roman" pitchFamily="18" charset="0"/>
                <a:cs typeface="Times New Roman" pitchFamily="18" charset="0"/>
              </a:rPr>
              <a:t>Ischial</a:t>
            </a:r>
            <a:r>
              <a:rPr lang="en-US" sz="2400" b="1" u="sng" dirty="0" smtClean="0">
                <a:solidFill>
                  <a:srgbClr val="C00000"/>
                </a:solidFill>
                <a:latin typeface="Times New Roman" pitchFamily="18" charset="0"/>
                <a:cs typeface="Times New Roman" pitchFamily="18" charset="0"/>
              </a:rPr>
              <a:t> Spine:</a:t>
            </a:r>
          </a:p>
          <a:p>
            <a:pPr rtl="0">
              <a:buFont typeface="Wingdings" pitchFamily="2" charset="2"/>
              <a:buChar char="§"/>
            </a:pPr>
            <a:r>
              <a:rPr lang="en-US" sz="2400" dirty="0" smtClean="0">
                <a:solidFill>
                  <a:schemeClr val="tx1"/>
                </a:solidFill>
                <a:latin typeface="Times New Roman" pitchFamily="18" charset="0"/>
                <a:cs typeface="Times New Roman" pitchFamily="18" charset="0"/>
              </a:rPr>
              <a:t>Superior to the tuberosity, it is important landmark in pregnant women.</a:t>
            </a:r>
          </a:p>
          <a:p>
            <a:pPr rtl="0">
              <a:buFont typeface="Wingdings" pitchFamily="2" charset="2"/>
              <a:buChar char="§"/>
            </a:pPr>
            <a:r>
              <a:rPr lang="en-US" sz="2400" b="1" u="sng" dirty="0" smtClean="0">
                <a:solidFill>
                  <a:srgbClr val="C00000"/>
                </a:solidFill>
                <a:latin typeface="Times New Roman" pitchFamily="18" charset="0"/>
                <a:cs typeface="Times New Roman" pitchFamily="18" charset="0"/>
              </a:rPr>
              <a:t>Greater sciatic notch.</a:t>
            </a:r>
          </a:p>
          <a:p>
            <a:pPr rtl="0">
              <a:buFont typeface="Wingdings" pitchFamily="2" charset="2"/>
              <a:buChar char="§"/>
            </a:pPr>
            <a:r>
              <a:rPr lang="en-US" sz="2400" b="1" u="sng" dirty="0" smtClean="0">
                <a:solidFill>
                  <a:srgbClr val="C00000"/>
                </a:solidFill>
                <a:latin typeface="Times New Roman" pitchFamily="18" charset="0"/>
                <a:cs typeface="Times New Roman" pitchFamily="18" charset="0"/>
              </a:rPr>
              <a:t>Lesser sciatic notch</a:t>
            </a:r>
            <a:r>
              <a:rPr lang="en-US" sz="2400" b="1" dirty="0">
                <a:solidFill>
                  <a:srgbClr val="0070C0"/>
                </a:solidFill>
                <a:latin typeface="Times New Roman" pitchFamily="18" charset="0"/>
                <a:cs typeface="Times New Roman" pitchFamily="18" charset="0"/>
              </a:rPr>
              <a:t>.</a:t>
            </a:r>
            <a:endParaRPr lang="en-US" sz="1600" b="1" dirty="0"/>
          </a:p>
        </p:txBody>
      </p:sp>
      <p:pic>
        <p:nvPicPr>
          <p:cNvPr id="8" name="Picture 6" descr="08_09aa"/>
          <p:cNvPicPr>
            <a:picLocks noGrp="1" noChangeAspect="1" noChangeArrowheads="1"/>
          </p:cNvPicPr>
          <p:nvPr>
            <p:ph sz="half" idx="1"/>
          </p:nvPr>
        </p:nvPicPr>
        <p:blipFill>
          <a:blip r:embed="rId2" cstate="print"/>
          <a:srcRect t="2667"/>
          <a:stretch>
            <a:fillRect/>
          </a:stretch>
        </p:blipFill>
        <p:spPr bwMode="auto">
          <a:xfrm>
            <a:off x="4499992" y="1124744"/>
            <a:ext cx="4536504" cy="5544616"/>
          </a:xfrm>
          <a:prstGeom prst="rect">
            <a:avLst/>
          </a:prstGeom>
          <a:noFill/>
          <a:ln w="57150">
            <a:solidFill>
              <a:schemeClr val="tx1"/>
            </a:solidFill>
          </a:ln>
        </p:spPr>
      </p:pic>
      <p:sp>
        <p:nvSpPr>
          <p:cNvPr id="2" name="Rectangle 1"/>
          <p:cNvSpPr/>
          <p:nvPr/>
        </p:nvSpPr>
        <p:spPr>
          <a:xfrm>
            <a:off x="5004048" y="4077072"/>
            <a:ext cx="504056"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2528</TotalTime>
  <Words>1347</Words>
  <Application>Microsoft Office PowerPoint</Application>
  <PresentationFormat>On-screen Show (4:3)</PresentationFormat>
  <Paragraphs>210</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PowerPoint Presentation</vt:lpstr>
      <vt:lpstr>Learning Objectives</vt:lpstr>
      <vt:lpstr>Bony Pelvis</vt:lpstr>
      <vt:lpstr>PowerPoint Presentation</vt:lpstr>
      <vt:lpstr>Pelvic Girdle</vt:lpstr>
      <vt:lpstr>Ilium</vt:lpstr>
      <vt:lpstr>PowerPoint Presentation</vt:lpstr>
      <vt:lpstr>  Pubis</vt:lpstr>
      <vt:lpstr>Ischium</vt:lpstr>
      <vt:lpstr>Articulations of Hip Bone </vt:lpstr>
      <vt:lpstr>Sacrum</vt:lpstr>
      <vt:lpstr> Coccyx</vt:lpstr>
      <vt:lpstr>Articulations of Sacrum</vt:lpstr>
      <vt:lpstr>Foramina in Bony Pelvis</vt:lpstr>
      <vt:lpstr>Foramina in Bony Pelvis</vt:lpstr>
      <vt:lpstr>Foramina in bony pelvis</vt:lpstr>
      <vt:lpstr>Orientation of the Pelvis</vt:lpstr>
      <vt:lpstr>Orientation of the Pelvis</vt:lpstr>
      <vt:lpstr>Fractures of the Bony Pelvis</vt:lpstr>
      <vt:lpstr>Subdivision of the Bony Pelvis</vt:lpstr>
      <vt:lpstr>False pelvis</vt:lpstr>
      <vt:lpstr>True Pelvis</vt:lpstr>
      <vt:lpstr>Pelvic Inlet (Pelvic Brim) </vt:lpstr>
      <vt:lpstr>Pelvic Outlet</vt:lpstr>
      <vt:lpstr>PowerPoint Presentation</vt:lpstr>
      <vt:lpstr>PowerPoint Presentation</vt:lpstr>
      <vt:lpstr>Forensic Medicine &amp; BonyPelvis</vt:lpstr>
      <vt:lpstr> Types of Obstetrical  Female Pelvis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Sacrum and pelvis </dc:title>
  <cp:lastModifiedBy>Gamilah H. Al-Madani</cp:lastModifiedBy>
  <cp:revision>257</cp:revision>
  <dcterms:modified xsi:type="dcterms:W3CDTF">2015-12-01T07:26:06Z</dcterms:modified>
</cp:coreProperties>
</file>