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309" r:id="rId2"/>
    <p:sldId id="257" r:id="rId3"/>
    <p:sldId id="288" r:id="rId4"/>
    <p:sldId id="289" r:id="rId5"/>
    <p:sldId id="290" r:id="rId6"/>
    <p:sldId id="291" r:id="rId7"/>
    <p:sldId id="292" r:id="rId8"/>
    <p:sldId id="293" r:id="rId9"/>
    <p:sldId id="302" r:id="rId10"/>
    <p:sldId id="294" r:id="rId11"/>
    <p:sldId id="295" r:id="rId12"/>
    <p:sldId id="296" r:id="rId13"/>
    <p:sldId id="303" r:id="rId14"/>
    <p:sldId id="304" r:id="rId15"/>
    <p:sldId id="305" r:id="rId16"/>
    <p:sldId id="306" r:id="rId17"/>
    <p:sldId id="299" r:id="rId18"/>
    <p:sldId id="307" r:id="rId19"/>
    <p:sldId id="300" r:id="rId20"/>
    <p:sldId id="301" r:id="rId21"/>
    <p:sldId id="308" r:id="rId22"/>
    <p:sldId id="261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05E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293" autoAdjust="0"/>
  </p:normalViewPr>
  <p:slideViewPr>
    <p:cSldViewPr>
      <p:cViewPr varScale="1">
        <p:scale>
          <a:sx n="85" d="100"/>
          <a:sy n="85" d="100"/>
        </p:scale>
        <p:origin x="-112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E4C160-2605-4A71-9DBA-4C64B6DF9A50}" type="datetimeFigureOut">
              <a:rPr lang="en-US" smtClean="0"/>
              <a:pPr/>
              <a:t>12/6/2015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A810AA-85BB-44BA-A5A6-C2CD200D5F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04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A810AA-85BB-44BA-A5A6-C2CD200D5F2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8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12/6/2015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12/6/2015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12/6/2015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12/6/2015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12/6/2015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7C798-3429-42D3-9514-DEBE69C4ACF3}" type="datetimeFigureOut">
              <a:rPr lang="en-US" smtClean="0"/>
              <a:pPr/>
              <a:t>12/6/2015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7C798-3429-42D3-9514-DEBE69C4ACF3}" type="datetimeFigureOut">
              <a:rPr lang="en-US" smtClean="0"/>
              <a:pPr/>
              <a:t>12/6/2015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5795D-33A8-43B0-AF48-32DF161E36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09600" y="1143000"/>
            <a:ext cx="7772400" cy="147002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kern="10" dirty="0" smtClean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kern="10" dirty="0" smtClean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kern="10" dirty="0" smtClean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SHOULDER REGION</a:t>
            </a:r>
            <a:r>
              <a:rPr lang="en-US" kern="10" dirty="0" smtClean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FF0066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kern="10" dirty="0" smtClean="0"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FF0066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81200" y="3505200"/>
            <a:ext cx="472440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3605E9"/>
                </a:solidFill>
                <a:latin typeface="Times New Roman" pitchFamily="18" charset="0"/>
                <a:cs typeface="Times New Roman" pitchFamily="18" charset="0"/>
              </a:rPr>
              <a:t>Dr </a:t>
            </a:r>
            <a:r>
              <a:rPr lang="en-US" sz="3600" b="1" dirty="0" err="1" smtClean="0">
                <a:solidFill>
                  <a:srgbClr val="3605E9"/>
                </a:solidFill>
                <a:latin typeface="Times New Roman" pitchFamily="18" charset="0"/>
                <a:cs typeface="Times New Roman" pitchFamily="18" charset="0"/>
              </a:rPr>
              <a:t>Jamila</a:t>
            </a:r>
            <a:r>
              <a:rPr lang="en-US" sz="3600" b="1" dirty="0" smtClean="0">
                <a:solidFill>
                  <a:srgbClr val="3605E9"/>
                </a:solidFill>
                <a:latin typeface="Times New Roman" pitchFamily="18" charset="0"/>
                <a:cs typeface="Times New Roman" pitchFamily="18" charset="0"/>
              </a:rPr>
              <a:t>  EL </a:t>
            </a:r>
            <a:r>
              <a:rPr lang="en-US" sz="3600" b="1" dirty="0" err="1" smtClean="0">
                <a:solidFill>
                  <a:srgbClr val="3605E9"/>
                </a:solidFill>
                <a:latin typeface="Times New Roman" pitchFamily="18" charset="0"/>
                <a:cs typeface="Times New Roman" pitchFamily="18" charset="0"/>
              </a:rPr>
              <a:t>Medany</a:t>
            </a:r>
            <a:endParaRPr lang="en-US" sz="3600" b="1" dirty="0">
              <a:solidFill>
                <a:srgbClr val="3605E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152400"/>
            <a:ext cx="5029199" cy="6858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ROTATOR CUFF</a:t>
            </a:r>
            <a:endParaRPr lang="en-US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half" idx="2"/>
          </p:nvPr>
        </p:nvSpPr>
        <p:spPr>
          <a:xfrm>
            <a:off x="533400" y="990600"/>
            <a:ext cx="4648200" cy="55626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FF0000"/>
                </a:solidFill>
              </a:rPr>
              <a:t>A </a:t>
            </a:r>
            <a:r>
              <a:rPr lang="en-US" sz="2800" b="1" dirty="0" err="1" smtClean="0">
                <a:solidFill>
                  <a:srgbClr val="FF0000"/>
                </a:solidFill>
              </a:rPr>
              <a:t>tendinous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smtClean="0">
                <a:solidFill>
                  <a:srgbClr val="0070C0"/>
                </a:solidFill>
              </a:rPr>
              <a:t>cuff around the shoulder joint covering its 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nterior,</a:t>
            </a: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osterior</a:t>
            </a: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smtClean="0">
                <a:solidFill>
                  <a:srgbClr val="0070C0"/>
                </a:solidFill>
              </a:rPr>
              <a:t>and 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uperior</a:t>
            </a: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smtClean="0">
                <a:solidFill>
                  <a:srgbClr val="0070C0"/>
                </a:solidFill>
              </a:rPr>
              <a:t>aspects. 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0070C0"/>
                </a:solidFill>
              </a:rPr>
              <a:t>The cuff is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deficient Inferiorly </a:t>
            </a:r>
            <a:r>
              <a:rPr lang="en-US" sz="2800" b="1" dirty="0" smtClean="0">
                <a:solidFill>
                  <a:srgbClr val="0070C0"/>
                </a:solidFill>
              </a:rPr>
              <a:t>and this is the site of potential weakness.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0070C0"/>
                </a:solidFill>
              </a:rPr>
              <a:t>It is formed of </a:t>
            </a:r>
            <a:r>
              <a:rPr lang="en-US" sz="2800" b="1" dirty="0" smtClean="0">
                <a:solidFill>
                  <a:srgbClr val="3605E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muscles</a:t>
            </a:r>
            <a:r>
              <a:rPr lang="en-US" sz="2800" b="1" dirty="0" smtClean="0">
                <a:solidFill>
                  <a:srgbClr val="3605E9"/>
                </a:solidFill>
              </a:rPr>
              <a:t>: </a:t>
            </a:r>
            <a:r>
              <a:rPr lang="en-US" sz="2800" b="1" i="1" dirty="0">
                <a:solidFill>
                  <a:srgbClr val="FF0000"/>
                </a:solidFill>
              </a:rPr>
              <a:t>S</a:t>
            </a:r>
            <a:r>
              <a:rPr lang="en-US" sz="2800" b="1" i="1" dirty="0" smtClean="0">
                <a:solidFill>
                  <a:srgbClr val="FF0000"/>
                </a:solidFill>
              </a:rPr>
              <a:t>upraspinatus, </a:t>
            </a:r>
            <a:r>
              <a:rPr lang="en-US" sz="2800" b="1" i="1" dirty="0" err="1">
                <a:solidFill>
                  <a:srgbClr val="FF0000"/>
                </a:solidFill>
              </a:rPr>
              <a:t>I</a:t>
            </a:r>
            <a:r>
              <a:rPr lang="en-US" sz="2800" b="1" i="1" dirty="0" err="1" smtClean="0">
                <a:solidFill>
                  <a:srgbClr val="FF0000"/>
                </a:solidFill>
              </a:rPr>
              <a:t>nfraspinatus</a:t>
            </a:r>
            <a:r>
              <a:rPr lang="en-US" sz="2800" b="1" i="1" dirty="0" smtClean="0">
                <a:solidFill>
                  <a:srgbClr val="FF0000"/>
                </a:solidFill>
              </a:rPr>
              <a:t>, </a:t>
            </a:r>
            <a:r>
              <a:rPr lang="en-US" sz="2800" b="1" i="1" dirty="0" err="1">
                <a:solidFill>
                  <a:srgbClr val="FF0000"/>
                </a:solidFill>
              </a:rPr>
              <a:t>T</a:t>
            </a:r>
            <a:r>
              <a:rPr lang="en-US" sz="2800" b="1" i="1" dirty="0" err="1" smtClean="0">
                <a:solidFill>
                  <a:srgbClr val="FF0000"/>
                </a:solidFill>
              </a:rPr>
              <a:t>eres</a:t>
            </a:r>
            <a:r>
              <a:rPr lang="en-US" sz="2800" b="1" i="1" dirty="0" smtClean="0">
                <a:solidFill>
                  <a:srgbClr val="FF0000"/>
                </a:solidFill>
              </a:rPr>
              <a:t> minor &amp; </a:t>
            </a:r>
            <a:r>
              <a:rPr lang="en-US" sz="2800" b="1" i="1" dirty="0" err="1">
                <a:solidFill>
                  <a:srgbClr val="FF0000"/>
                </a:solidFill>
              </a:rPr>
              <a:t>S</a:t>
            </a:r>
            <a:r>
              <a:rPr lang="en-US" sz="2800" b="1" i="1" dirty="0" err="1" smtClean="0">
                <a:solidFill>
                  <a:srgbClr val="FF0000"/>
                </a:solidFill>
              </a:rPr>
              <a:t>ubscapularis</a:t>
            </a:r>
            <a:r>
              <a:rPr lang="en-US" sz="2800" b="1" i="1" dirty="0" smtClean="0">
                <a:solidFill>
                  <a:srgbClr val="FF0000"/>
                </a:solidFill>
              </a:rPr>
              <a:t> </a:t>
            </a:r>
            <a:r>
              <a:rPr lang="en-US" sz="2800" b="1" i="1" u="sng" dirty="0" smtClean="0">
                <a:solidFill>
                  <a:srgbClr val="3605E9"/>
                </a:solidFill>
              </a:rPr>
              <a:t>(SITS).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0070C0"/>
                </a:solidFill>
              </a:rPr>
              <a:t>The </a:t>
            </a: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tone</a:t>
            </a:r>
            <a:r>
              <a:rPr lang="en-US" sz="2800" b="1" dirty="0" smtClean="0">
                <a:solidFill>
                  <a:srgbClr val="0070C0"/>
                </a:solidFill>
              </a:rPr>
              <a:t> of these muscles help in </a:t>
            </a: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stabilizing the shoulder joint.</a:t>
            </a:r>
          </a:p>
          <a:p>
            <a:endParaRPr lang="en-US" dirty="0"/>
          </a:p>
        </p:txBody>
      </p:sp>
      <p:pic>
        <p:nvPicPr>
          <p:cNvPr id="15" name="Picture 4" descr="Plate0394C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0"/>
            <a:ext cx="290512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7" descr="rotator cuf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562600" y="3581400"/>
            <a:ext cx="3048000" cy="3048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7" name="TextBox 16"/>
          <p:cNvSpPr txBox="1"/>
          <p:nvPr/>
        </p:nvSpPr>
        <p:spPr>
          <a:xfrm>
            <a:off x="7315200" y="381000"/>
            <a:ext cx="3305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48400" y="1600200"/>
            <a:ext cx="2664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00800" y="2362200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382000" y="1828800"/>
            <a:ext cx="3305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4419600" cy="5105400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411163" lvl="1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q"/>
            </a:pPr>
            <a:r>
              <a:rPr lang="en-US" sz="2600" b="1" dirty="0" smtClean="0">
                <a:solidFill>
                  <a:srgbClr val="0070C0"/>
                </a:solidFill>
              </a:rPr>
              <a:t>Rotator cuff can be </a:t>
            </a:r>
            <a:r>
              <a:rPr lang="en-US" sz="2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damaged</a:t>
            </a:r>
            <a:r>
              <a:rPr lang="en-US" sz="2600" b="1" dirty="0" smtClean="0">
                <a:solidFill>
                  <a:srgbClr val="0070C0"/>
                </a:solidFill>
              </a:rPr>
              <a:t> due to </a:t>
            </a:r>
            <a:r>
              <a:rPr lang="en-US" sz="2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trauma </a:t>
            </a:r>
            <a:r>
              <a:rPr lang="en-US" sz="2600" b="1" dirty="0" smtClean="0">
                <a:solidFill>
                  <a:srgbClr val="0070C0"/>
                </a:solidFill>
              </a:rPr>
              <a:t>(during playing baseball) or </a:t>
            </a:r>
            <a:r>
              <a:rPr lang="en-US" sz="2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disease</a:t>
            </a:r>
            <a:r>
              <a:rPr lang="en-US" sz="2600" b="1" dirty="0" smtClean="0">
                <a:solidFill>
                  <a:srgbClr val="7030A0"/>
                </a:solidFill>
              </a:rPr>
              <a:t> </a:t>
            </a:r>
            <a:r>
              <a:rPr lang="en-US" sz="2600" b="1" dirty="0" smtClean="0">
                <a:solidFill>
                  <a:srgbClr val="0070C0"/>
                </a:solidFill>
              </a:rPr>
              <a:t>(in older individuals). </a:t>
            </a:r>
          </a:p>
          <a:p>
            <a:pPr marL="411163" lvl="1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q"/>
            </a:pPr>
            <a:r>
              <a:rPr lang="en-US" sz="2600" b="1" dirty="0" smtClean="0">
                <a:solidFill>
                  <a:srgbClr val="0070C0"/>
                </a:solidFill>
              </a:rPr>
              <a:t>Trauma can tear or rupture one or more tendon (s) forming the cuff.  Patients with rotator injury will present with </a:t>
            </a:r>
            <a:r>
              <a:rPr lang="en-US" sz="2600" b="1" dirty="0" smtClean="0">
                <a:solidFill>
                  <a:srgbClr val="C00000"/>
                </a:solidFill>
              </a:rPr>
              <a:t>pain, shoulder instability, and limited range of motion. </a:t>
            </a:r>
          </a:p>
          <a:p>
            <a:pPr marL="411163" lvl="1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q"/>
            </a:pPr>
            <a:r>
              <a:rPr lang="en-US" sz="2600" b="1" u="sng" dirty="0" err="1" smtClean="0">
                <a:solidFill>
                  <a:srgbClr val="3605E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Supraspinatus</a:t>
            </a:r>
            <a:r>
              <a:rPr lang="en-US" sz="2600" b="1" u="sng" dirty="0" smtClean="0">
                <a:solidFill>
                  <a:srgbClr val="3605E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tendon</a:t>
            </a:r>
            <a:r>
              <a:rPr lang="en-US" sz="2600" b="1" u="sng" dirty="0" smtClean="0">
                <a:solidFill>
                  <a:srgbClr val="3605E9"/>
                </a:solidFill>
              </a:rPr>
              <a:t> </a:t>
            </a:r>
            <a:r>
              <a:rPr lang="en-US" sz="2600" b="1" dirty="0" smtClean="0">
                <a:solidFill>
                  <a:schemeClr val="tx1"/>
                </a:solidFill>
              </a:rPr>
              <a:t>is the most common site of rotator cuff injury.</a:t>
            </a:r>
          </a:p>
          <a:p>
            <a:endParaRPr lang="en-US" dirty="0"/>
          </a:p>
        </p:txBody>
      </p:sp>
      <p:pic>
        <p:nvPicPr>
          <p:cNvPr id="5" name="Picture 9" descr="rotator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76800" y="990600"/>
            <a:ext cx="3978767" cy="4525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BURSAE IN RELATION TO SHOULDER JOINT</a:t>
            </a:r>
            <a:endParaRPr 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600200"/>
            <a:ext cx="4419600" cy="48768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They </a:t>
            </a:r>
            <a:r>
              <a:rPr lang="en-US" b="1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reduce friction </a:t>
            </a:r>
            <a:r>
              <a:rPr lang="en-US" b="1" dirty="0" smtClean="0">
                <a:solidFill>
                  <a:srgbClr val="0070C0"/>
                </a:solidFill>
              </a:rPr>
              <a:t>between tendons, joint capsule &amp; bone.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They are liable to be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inflammed</a:t>
            </a:r>
            <a:r>
              <a:rPr lang="en-US" b="1" dirty="0" smtClean="0">
                <a:solidFill>
                  <a:srgbClr val="0070C0"/>
                </a:solidFill>
              </a:rPr>
              <a:t> following injury of rotator cuff muscles.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Subscapularis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bursa: </a:t>
            </a:r>
            <a:r>
              <a:rPr lang="en-US" b="1" dirty="0" smtClean="0">
                <a:solidFill>
                  <a:srgbClr val="0070C0"/>
                </a:solidFill>
              </a:rPr>
              <a:t>between </a:t>
            </a:r>
            <a:r>
              <a:rPr lang="en-US" b="1" dirty="0" err="1" smtClean="0">
                <a:solidFill>
                  <a:srgbClr val="0070C0"/>
                </a:solidFill>
              </a:rPr>
              <a:t>subscapularis</a:t>
            </a:r>
            <a:r>
              <a:rPr lang="en-US" b="1" dirty="0" smtClean="0">
                <a:solidFill>
                  <a:srgbClr val="0070C0"/>
                </a:solidFill>
              </a:rPr>
              <a:t> tendon &amp; capsule.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u="sng" dirty="0" err="1" smtClean="0">
                <a:solidFill>
                  <a:srgbClr val="3605E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Infraspinatus</a:t>
            </a:r>
            <a:r>
              <a:rPr lang="en-US" b="1" u="sng" dirty="0" smtClean="0">
                <a:solidFill>
                  <a:srgbClr val="3605E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bursa: </a:t>
            </a:r>
            <a:r>
              <a:rPr lang="en-US" b="1" dirty="0" smtClean="0">
                <a:solidFill>
                  <a:srgbClr val="0070C0"/>
                </a:solidFill>
              </a:rPr>
              <a:t>between </a:t>
            </a:r>
            <a:r>
              <a:rPr lang="en-US" b="1" dirty="0" err="1" smtClean="0">
                <a:solidFill>
                  <a:srgbClr val="0070C0"/>
                </a:solidFill>
              </a:rPr>
              <a:t>infraspinatus</a:t>
            </a:r>
            <a:r>
              <a:rPr lang="en-US" b="1" dirty="0" smtClean="0">
                <a:solidFill>
                  <a:srgbClr val="0070C0"/>
                </a:solidFill>
              </a:rPr>
              <a:t> tendon &amp; capsule.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u="sng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Subacromial</a:t>
            </a:r>
            <a:r>
              <a:rPr lang="en-US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bursa: </a:t>
            </a:r>
            <a:r>
              <a:rPr lang="en-US" b="1" dirty="0" smtClean="0">
                <a:solidFill>
                  <a:srgbClr val="0070C0"/>
                </a:solidFill>
              </a:rPr>
              <a:t>between deltoid, </a:t>
            </a:r>
            <a:r>
              <a:rPr lang="en-US" b="1" dirty="0" err="1" smtClean="0">
                <a:solidFill>
                  <a:srgbClr val="0070C0"/>
                </a:solidFill>
              </a:rPr>
              <a:t>supraspinatus</a:t>
            </a:r>
            <a:r>
              <a:rPr lang="en-US" b="1" dirty="0" smtClean="0">
                <a:solidFill>
                  <a:srgbClr val="0070C0"/>
                </a:solidFill>
              </a:rPr>
              <a:t> and capsule.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5" name="Content Placeholder 4" descr="F66122-007-f028.jpg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/>
          <a:srcRect b="2513"/>
          <a:stretch/>
        </p:blipFill>
        <p:spPr>
          <a:xfrm>
            <a:off x="4876800" y="1600200"/>
            <a:ext cx="4038600" cy="44067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324600" y="2362200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86600" y="3048000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en-US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67400" y="3124200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3605E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sz="1600" b="1" dirty="0">
              <a:solidFill>
                <a:srgbClr val="3605E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09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RELATIONS OF SHOULDER JOINT</a:t>
            </a:r>
            <a:endParaRPr 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4953000"/>
            <a:ext cx="8458200" cy="17526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ANTERIOR: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subscapularis</a:t>
            </a:r>
            <a:endParaRPr lang="en-US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POSTERIOR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b="1" dirty="0" err="1" smtClean="0">
                <a:solidFill>
                  <a:srgbClr val="0070C0"/>
                </a:solidFill>
              </a:rPr>
              <a:t>infraspinatus</a:t>
            </a:r>
            <a:r>
              <a:rPr lang="en-US" b="1" dirty="0" smtClean="0">
                <a:solidFill>
                  <a:srgbClr val="0070C0"/>
                </a:solidFill>
              </a:rPr>
              <a:t>, </a:t>
            </a:r>
            <a:r>
              <a:rPr lang="en-US" b="1" dirty="0" err="1" smtClean="0">
                <a:solidFill>
                  <a:srgbClr val="0070C0"/>
                </a:solidFill>
              </a:rPr>
              <a:t>teres</a:t>
            </a:r>
            <a:r>
              <a:rPr lang="en-US" b="1" dirty="0" smtClean="0">
                <a:solidFill>
                  <a:srgbClr val="0070C0"/>
                </a:solidFill>
              </a:rPr>
              <a:t> minor</a:t>
            </a: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SUPERIOR: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supraspinatus</a:t>
            </a:r>
            <a:endParaRPr lang="en-US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INFERIOR: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axillary</a:t>
            </a:r>
            <a:r>
              <a:rPr lang="en-US" b="1" dirty="0" smtClean="0">
                <a:solidFill>
                  <a:srgbClr val="0070C0"/>
                </a:solidFill>
              </a:rPr>
              <a:t> nerve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5" name="Content Placeholder 6" descr="Plate0396B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838200" y="1143000"/>
            <a:ext cx="3429000" cy="35753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3" descr="Plate0396Cf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8200" y="1143000"/>
            <a:ext cx="3352800" cy="3581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286000" y="2971800"/>
            <a:ext cx="1295399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err="1" smtClean="0"/>
              <a:t>Subscapularis</a:t>
            </a:r>
            <a:endParaRPr lang="en-US" sz="1400" b="1" dirty="0"/>
          </a:p>
        </p:txBody>
      </p:sp>
      <p:cxnSp>
        <p:nvCxnSpPr>
          <p:cNvPr id="9" name="Straight Arrow Connector 8"/>
          <p:cNvCxnSpPr/>
          <p:nvPr/>
        </p:nvCxnSpPr>
        <p:spPr>
          <a:xfrm rot="10800000">
            <a:off x="1828800" y="2286000"/>
            <a:ext cx="914400" cy="5334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953000" y="3200400"/>
            <a:ext cx="1159100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Infraspinatus</a:t>
            </a:r>
            <a:endParaRPr lang="en-US" sz="1400" b="1" dirty="0"/>
          </a:p>
        </p:txBody>
      </p:sp>
      <p:cxnSp>
        <p:nvCxnSpPr>
          <p:cNvPr id="12" name="Straight Arrow Connector 11"/>
          <p:cNvCxnSpPr>
            <a:stCxn id="10" idx="3"/>
          </p:cNvCxnSpPr>
          <p:nvPr/>
        </p:nvCxnSpPr>
        <p:spPr>
          <a:xfrm flipV="1">
            <a:off x="6112100" y="2362200"/>
            <a:ext cx="1431700" cy="992089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18579282">
            <a:off x="6251588" y="3856962"/>
            <a:ext cx="1058431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Teres</a:t>
            </a:r>
            <a:r>
              <a:rPr lang="en-US" sz="1400" b="1" dirty="0" smtClean="0"/>
              <a:t> minor</a:t>
            </a:r>
            <a:endParaRPr lang="en-US" sz="1400" b="1" dirty="0"/>
          </a:p>
        </p:txBody>
      </p:sp>
      <p:cxnSp>
        <p:nvCxnSpPr>
          <p:cNvPr id="15" name="Straight Arrow Connector 14"/>
          <p:cNvCxnSpPr>
            <a:stCxn id="13" idx="3"/>
          </p:cNvCxnSpPr>
          <p:nvPr/>
        </p:nvCxnSpPr>
        <p:spPr>
          <a:xfrm rot="5400000" flipH="1" flipV="1">
            <a:off x="6944963" y="2878371"/>
            <a:ext cx="898601" cy="55147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953000" y="1752600"/>
            <a:ext cx="1237005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Supraspinatus</a:t>
            </a:r>
            <a:endParaRPr lang="en-US" sz="1400" b="1" dirty="0"/>
          </a:p>
        </p:txBody>
      </p:sp>
      <p:cxnSp>
        <p:nvCxnSpPr>
          <p:cNvPr id="18" name="Straight Arrow Connector 17"/>
          <p:cNvCxnSpPr>
            <a:stCxn id="16" idx="3"/>
          </p:cNvCxnSpPr>
          <p:nvPr/>
        </p:nvCxnSpPr>
        <p:spPr>
          <a:xfrm>
            <a:off x="6190005" y="1906489"/>
            <a:ext cx="1125195" cy="227111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477000" y="4648200"/>
            <a:ext cx="1501693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Axillary</a:t>
            </a:r>
            <a:r>
              <a:rPr lang="en-US" b="1" dirty="0" smtClean="0"/>
              <a:t> nerve</a:t>
            </a:r>
            <a:endParaRPr lang="en-US" b="1" dirty="0"/>
          </a:p>
        </p:txBody>
      </p:sp>
      <p:cxnSp>
        <p:nvCxnSpPr>
          <p:cNvPr id="21" name="Straight Arrow Connector 20"/>
          <p:cNvCxnSpPr>
            <a:stCxn id="19" idx="0"/>
          </p:cNvCxnSpPr>
          <p:nvPr/>
        </p:nvCxnSpPr>
        <p:spPr>
          <a:xfrm rot="16200000" flipV="1">
            <a:off x="7004824" y="4425176"/>
            <a:ext cx="381000" cy="65047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MOVEMENTS OF SHOULDER JOINT</a:t>
            </a:r>
            <a:endParaRPr lang="en-US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FLEXION:</a:t>
            </a:r>
            <a:r>
              <a:rPr lang="en-US" b="1" u="sng" dirty="0" smtClean="0">
                <a:solidFill>
                  <a:schemeClr val="tx1"/>
                </a:solidFill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Anterior fibers of deltoid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Pectoralis</a:t>
            </a:r>
            <a:r>
              <a:rPr lang="en-US" b="1" dirty="0" smtClean="0">
                <a:solidFill>
                  <a:srgbClr val="0070C0"/>
                </a:solidFill>
              </a:rPr>
              <a:t> major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FF0000"/>
                </a:solidFill>
              </a:rPr>
              <a:t>Coracobrachialis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(muscle of arm)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Short head of biceps </a:t>
            </a:r>
            <a:r>
              <a:rPr lang="en-US" b="1" dirty="0" err="1" smtClean="0">
                <a:solidFill>
                  <a:srgbClr val="FF0000"/>
                </a:solidFill>
              </a:rPr>
              <a:t>brachii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(muscle of arm)</a:t>
            </a:r>
          </a:p>
          <a:p>
            <a:pPr>
              <a:buFont typeface="Wingdings" pitchFamily="2" charset="2"/>
              <a:buChar char="q"/>
            </a:pPr>
            <a:r>
              <a:rPr lang="en-US" b="1" u="sng" dirty="0" smtClean="0">
                <a:solidFill>
                  <a:srgbClr val="3605E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EXTENSION: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Posterior fibers of deltoid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chemeClr val="tx1"/>
                </a:solidFill>
              </a:rPr>
              <a:t>Latissimus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dorsi</a:t>
            </a:r>
            <a:endParaRPr lang="en-US" b="1" dirty="0" smtClean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chemeClr val="tx1"/>
                </a:solidFill>
              </a:rPr>
              <a:t>Teres</a:t>
            </a:r>
            <a:r>
              <a:rPr lang="en-US" b="1" dirty="0" smtClean="0">
                <a:solidFill>
                  <a:schemeClr val="tx1"/>
                </a:solidFill>
              </a:rPr>
              <a:t> major</a:t>
            </a:r>
          </a:p>
          <a:p>
            <a:pPr marL="514350" indent="-514350">
              <a:buFont typeface="+mj-lt"/>
              <a:buAutoNum type="arabicPeriod"/>
            </a:pPr>
            <a:endParaRPr lang="en-US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MOVEMENTS OF SHOULDER JOINT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ABDUCTION: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From 0° - 15°: </a:t>
            </a:r>
            <a:r>
              <a:rPr lang="en-US" b="1" dirty="0" err="1" smtClean="0">
                <a:solidFill>
                  <a:srgbClr val="0070C0"/>
                </a:solidFill>
              </a:rPr>
              <a:t>Supraspinatus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From 15° - 90 °: Middle fibers of deltoid</a:t>
            </a:r>
          </a:p>
          <a:p>
            <a:pPr>
              <a:buFont typeface="Wingdings" pitchFamily="2" charset="2"/>
              <a:buChar char="q"/>
            </a:pPr>
            <a:r>
              <a:rPr lang="en-US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ADDUCTION: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Pectoralis</a:t>
            </a:r>
            <a:r>
              <a:rPr lang="en-US" b="1" dirty="0" smtClean="0">
                <a:solidFill>
                  <a:srgbClr val="0070C0"/>
                </a:solidFill>
              </a:rPr>
              <a:t> major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Latissimus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dorsi</a:t>
            </a:r>
            <a:r>
              <a:rPr lang="en-US" b="1" dirty="0" smtClean="0">
                <a:solidFill>
                  <a:srgbClr val="0070C0"/>
                </a:solidFill>
              </a:rPr>
              <a:t>	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Inserted in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bicipital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groove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Teres</a:t>
            </a:r>
            <a:r>
              <a:rPr lang="en-US" b="1" dirty="0" smtClean="0">
                <a:solidFill>
                  <a:srgbClr val="0070C0"/>
                </a:solidFill>
              </a:rPr>
              <a:t> major</a:t>
            </a:r>
          </a:p>
          <a:p>
            <a:pPr marL="514350" indent="-514350">
              <a:buNone/>
            </a:pPr>
            <a:endParaRPr lang="en-US" b="1" dirty="0" smtClean="0">
              <a:solidFill>
                <a:srgbClr val="0070C0"/>
              </a:solidFill>
            </a:endParaRPr>
          </a:p>
          <a:p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rot="16200000" flipV="1">
            <a:off x="3771900" y="4381500"/>
            <a:ext cx="457200" cy="228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10800000">
            <a:off x="3810000" y="4876800"/>
            <a:ext cx="3048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 flipV="1">
            <a:off x="3200400" y="5029200"/>
            <a:ext cx="990600" cy="457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MOVEMENTS OF SHOULDER JOINT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10600" cy="51816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b="1" u="sng" dirty="0" smtClean="0">
                <a:solidFill>
                  <a:srgbClr val="3605E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MEDIAL ROTATION: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chemeClr val="tx1"/>
                </a:solidFill>
              </a:rPr>
              <a:t>Pectoralis</a:t>
            </a:r>
            <a:r>
              <a:rPr lang="en-US" b="1" dirty="0" smtClean="0">
                <a:solidFill>
                  <a:schemeClr val="tx1"/>
                </a:solidFill>
              </a:rPr>
              <a:t> major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chemeClr val="tx1"/>
                </a:solidFill>
              </a:rPr>
              <a:t>Latissimus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dorsi</a:t>
            </a:r>
            <a:r>
              <a:rPr lang="en-US" b="1" dirty="0" smtClean="0">
                <a:solidFill>
                  <a:schemeClr val="tx1"/>
                </a:solidFill>
              </a:rPr>
              <a:t>	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Inserted in </a:t>
            </a:r>
            <a:r>
              <a:rPr lang="en-US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bicipital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groove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chemeClr val="tx1"/>
                </a:solidFill>
              </a:rPr>
              <a:t>Teres</a:t>
            </a:r>
            <a:r>
              <a:rPr lang="en-US" b="1" dirty="0" smtClean="0">
                <a:solidFill>
                  <a:schemeClr val="tx1"/>
                </a:solidFill>
              </a:rPr>
              <a:t> major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Anterior fibers of deltoid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Subscapularis</a:t>
            </a:r>
            <a:endParaRPr lang="en-US" b="1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LATERAL ROTATION: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Posterior fibers of deltoid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Infraspinatus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Teres</a:t>
            </a:r>
            <a:r>
              <a:rPr lang="en-US" b="1" dirty="0" smtClean="0">
                <a:solidFill>
                  <a:srgbClr val="0070C0"/>
                </a:solidFill>
              </a:rPr>
              <a:t> minor</a:t>
            </a:r>
          </a:p>
          <a:p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rot="10800000">
            <a:off x="3352800" y="2209800"/>
            <a:ext cx="457200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10800000">
            <a:off x="3352800" y="2743200"/>
            <a:ext cx="4572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 flipV="1">
            <a:off x="2819400" y="2819400"/>
            <a:ext cx="990600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SUMMARY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MUSCLES OF SHOULDER REGION: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u="sng" dirty="0" smtClean="0">
                <a:solidFill>
                  <a:srgbClr val="0070C0"/>
                </a:solidFill>
              </a:rPr>
              <a:t>Origin</a:t>
            </a:r>
            <a:r>
              <a:rPr lang="en-US" b="1" dirty="0" smtClean="0">
                <a:solidFill>
                  <a:srgbClr val="0070C0"/>
                </a:solidFill>
              </a:rPr>
              <a:t>: scapula.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u="sng" dirty="0" smtClean="0">
                <a:solidFill>
                  <a:srgbClr val="0070C0"/>
                </a:solidFill>
              </a:rPr>
              <a:t>Insertion</a:t>
            </a:r>
            <a:r>
              <a:rPr lang="en-US" b="1" dirty="0" smtClean="0">
                <a:solidFill>
                  <a:srgbClr val="0070C0"/>
                </a:solidFill>
              </a:rPr>
              <a:t>: </a:t>
            </a:r>
            <a:r>
              <a:rPr lang="en-US" b="1" dirty="0" err="1" smtClean="0">
                <a:solidFill>
                  <a:srgbClr val="0070C0"/>
                </a:solidFill>
              </a:rPr>
              <a:t>humerus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u="sng" dirty="0" smtClean="0">
                <a:solidFill>
                  <a:srgbClr val="0070C0"/>
                </a:solidFill>
              </a:rPr>
              <a:t>Action</a:t>
            </a:r>
            <a:r>
              <a:rPr lang="en-US" b="1" dirty="0" smtClean="0">
                <a:solidFill>
                  <a:srgbClr val="0070C0"/>
                </a:solidFill>
              </a:rPr>
              <a:t>: move </a:t>
            </a:r>
            <a:r>
              <a:rPr lang="en-US" b="1" dirty="0" err="1" smtClean="0">
                <a:solidFill>
                  <a:srgbClr val="0070C0"/>
                </a:solidFill>
              </a:rPr>
              <a:t>humerus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C00000"/>
                </a:solidFill>
              </a:rPr>
              <a:t>(SHOULDER JOINT)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u="sng" dirty="0" smtClean="0">
                <a:solidFill>
                  <a:srgbClr val="0070C0"/>
                </a:solidFill>
              </a:rPr>
              <a:t>Nerve supply</a:t>
            </a:r>
            <a:r>
              <a:rPr lang="en-US" b="1" dirty="0" smtClean="0">
                <a:solidFill>
                  <a:srgbClr val="0070C0"/>
                </a:solidFill>
              </a:rPr>
              <a:t>: anterior </a:t>
            </a:r>
            <a:r>
              <a:rPr lang="en-US" b="1" dirty="0" err="1" smtClean="0">
                <a:solidFill>
                  <a:srgbClr val="0070C0"/>
                </a:solidFill>
              </a:rPr>
              <a:t>rami</a:t>
            </a:r>
            <a:r>
              <a:rPr lang="en-US" b="1" dirty="0" smtClean="0">
                <a:solidFill>
                  <a:srgbClr val="0070C0"/>
                </a:solidFill>
              </a:rPr>
              <a:t> of spinal nerves through brachial plexus.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ROTATOR CUFF: </a:t>
            </a:r>
            <a:r>
              <a:rPr lang="en-US" b="1" dirty="0" smtClean="0">
                <a:solidFill>
                  <a:schemeClr val="tx1"/>
                </a:solidFill>
              </a:rPr>
              <a:t>4 muscles in scapular region surround and help in stabilization of shoulder joint </a:t>
            </a:r>
            <a:r>
              <a:rPr lang="en-US" b="1" i="1" dirty="0" smtClean="0">
                <a:solidFill>
                  <a:srgbClr val="7030A0"/>
                </a:solidFill>
              </a:rPr>
              <a:t>(supraspinatus, </a:t>
            </a:r>
            <a:r>
              <a:rPr lang="en-US" b="1" i="1" dirty="0" err="1" smtClean="0">
                <a:solidFill>
                  <a:srgbClr val="7030A0"/>
                </a:solidFill>
              </a:rPr>
              <a:t>infraspinatus</a:t>
            </a:r>
            <a:r>
              <a:rPr lang="en-US" b="1" i="1" dirty="0" smtClean="0">
                <a:solidFill>
                  <a:srgbClr val="7030A0"/>
                </a:solidFill>
              </a:rPr>
              <a:t>, </a:t>
            </a:r>
            <a:r>
              <a:rPr lang="en-US" b="1" i="1" dirty="0" err="1" smtClean="0">
                <a:solidFill>
                  <a:srgbClr val="7030A0"/>
                </a:solidFill>
              </a:rPr>
              <a:t>teres</a:t>
            </a:r>
            <a:r>
              <a:rPr lang="en-US" b="1" i="1" dirty="0" smtClean="0">
                <a:solidFill>
                  <a:srgbClr val="7030A0"/>
                </a:solidFill>
              </a:rPr>
              <a:t> minor, </a:t>
            </a:r>
            <a:r>
              <a:rPr lang="en-US" b="1" i="1" dirty="0" err="1" smtClean="0">
                <a:solidFill>
                  <a:srgbClr val="7030A0"/>
                </a:solidFill>
              </a:rPr>
              <a:t>subscapularis</a:t>
            </a:r>
            <a:r>
              <a:rPr lang="en-US" b="1" i="1" dirty="0" smtClean="0">
                <a:solidFill>
                  <a:srgbClr val="7030A0"/>
                </a:solidFill>
              </a:rPr>
              <a:t>).</a:t>
            </a:r>
            <a:endParaRPr lang="en-US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SUMMARY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b="1" u="sng" dirty="0" smtClean="0">
                <a:solidFill>
                  <a:srgbClr val="3605E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Shoulder joint: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Type: </a:t>
            </a:r>
            <a:r>
              <a:rPr lang="en-US" b="1" dirty="0" smtClean="0">
                <a:solidFill>
                  <a:srgbClr val="0070C0"/>
                </a:solidFill>
              </a:rPr>
              <a:t>synovial, ball &amp; socket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Articular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surfaces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b="1" dirty="0" smtClean="0">
                <a:solidFill>
                  <a:srgbClr val="0070C0"/>
                </a:solidFill>
              </a:rPr>
              <a:t>head of </a:t>
            </a:r>
            <a:r>
              <a:rPr lang="en-US" b="1" dirty="0" err="1" smtClean="0">
                <a:solidFill>
                  <a:srgbClr val="0070C0"/>
                </a:solidFill>
              </a:rPr>
              <a:t>humerus</a:t>
            </a:r>
            <a:r>
              <a:rPr lang="en-US" b="1" dirty="0" smtClean="0">
                <a:solidFill>
                  <a:srgbClr val="0070C0"/>
                </a:solidFill>
              </a:rPr>
              <a:t> &amp; </a:t>
            </a:r>
            <a:r>
              <a:rPr lang="en-US" b="1" dirty="0" err="1" smtClean="0">
                <a:solidFill>
                  <a:srgbClr val="0070C0"/>
                </a:solidFill>
              </a:rPr>
              <a:t>glenoid</a:t>
            </a:r>
            <a:r>
              <a:rPr lang="en-US" b="1" dirty="0" smtClean="0">
                <a:solidFill>
                  <a:srgbClr val="0070C0"/>
                </a:solidFill>
              </a:rPr>
              <a:t> cavity of scapula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Stability: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depends on </a:t>
            </a:r>
            <a:r>
              <a:rPr lang="en-US" b="1" u="sng" dirty="0" smtClean="0">
                <a:solidFill>
                  <a:srgbClr val="C00000"/>
                </a:solidFill>
              </a:rPr>
              <a:t>rotator cuff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Relations:</a:t>
            </a:r>
            <a:r>
              <a:rPr lang="en-US" b="1" dirty="0" smtClean="0">
                <a:solidFill>
                  <a:srgbClr val="0070C0"/>
                </a:solidFill>
              </a:rPr>
              <a:t> rotator cuff and </a:t>
            </a:r>
            <a:r>
              <a:rPr lang="en-US" b="1" dirty="0" err="1" smtClean="0">
                <a:solidFill>
                  <a:srgbClr val="0070C0"/>
                </a:solidFill>
              </a:rPr>
              <a:t>axillary</a:t>
            </a:r>
            <a:r>
              <a:rPr lang="en-US" b="1" dirty="0" smtClean="0">
                <a:solidFill>
                  <a:srgbClr val="0070C0"/>
                </a:solidFill>
              </a:rPr>
              <a:t> nerve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Movements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b="1" dirty="0" smtClean="0">
                <a:solidFill>
                  <a:srgbClr val="0070C0"/>
                </a:solidFill>
              </a:rPr>
              <a:t>flexion, extension, abduction, adduction, medial &amp; lateral rotation</a:t>
            </a:r>
            <a:endParaRPr lang="en-US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 1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Which one of the following muscles is inserted into the lesser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tuberosity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the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humerus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Subscapularis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Deltoid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Teres</a:t>
            </a:r>
            <a:r>
              <a:rPr lang="en-US" b="1" dirty="0" smtClean="0">
                <a:solidFill>
                  <a:srgbClr val="0070C0"/>
                </a:solidFill>
              </a:rPr>
              <a:t> major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Infraspinatus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4114800" y="3352800"/>
            <a:ext cx="1143000" cy="2286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39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the end of the lecture, students should:</a:t>
            </a:r>
          </a:p>
          <a:p>
            <a:pPr lvl="0">
              <a:buFont typeface="Wingdings" pitchFamily="2" charset="2"/>
              <a:buChar char="§"/>
            </a:pPr>
            <a:r>
              <a:rPr lang="en-US" b="1" i="1" dirty="0" smtClean="0">
                <a:solidFill>
                  <a:srgbClr val="0070C0"/>
                </a:solidFill>
              </a:rPr>
              <a:t>List </a:t>
            </a:r>
            <a:r>
              <a:rPr lang="en-US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name </a:t>
            </a:r>
            <a:r>
              <a:rPr lang="en-US" b="1" i="1" dirty="0" smtClean="0">
                <a:solidFill>
                  <a:srgbClr val="0070C0"/>
                </a:solidFill>
              </a:rPr>
              <a:t>of muscles of the shoulder region.</a:t>
            </a:r>
          </a:p>
          <a:p>
            <a:pPr lvl="0">
              <a:buFont typeface="Wingdings" pitchFamily="2" charset="2"/>
              <a:buChar char="§"/>
            </a:pPr>
            <a:r>
              <a:rPr lang="en-US" b="1" i="1" dirty="0" smtClean="0">
                <a:solidFill>
                  <a:srgbClr val="0070C0"/>
                </a:solidFill>
              </a:rPr>
              <a:t>Describe the anatomy of muscles of shoulder region regarding: 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attachments of each of them to scapula &amp; </a:t>
            </a:r>
            <a:r>
              <a:rPr lang="en-US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humerus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nerve supply and actions on shoulder joint</a:t>
            </a:r>
          </a:p>
          <a:p>
            <a:pPr lvl="0">
              <a:buFont typeface="Wingdings" pitchFamily="2" charset="2"/>
              <a:buChar char="§"/>
            </a:pPr>
            <a:r>
              <a:rPr lang="en-US" b="1" i="1" dirty="0" smtClean="0">
                <a:solidFill>
                  <a:srgbClr val="0070C0"/>
                </a:solidFill>
              </a:rPr>
              <a:t>List the muscles forming 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rotator cuff </a:t>
            </a:r>
            <a:r>
              <a:rPr lang="en-US" b="1" i="1" dirty="0" smtClean="0">
                <a:solidFill>
                  <a:srgbClr val="0070C0"/>
                </a:solidFill>
              </a:rPr>
              <a:t>and describe 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relation of each of them to the shoulder joint</a:t>
            </a:r>
            <a:r>
              <a:rPr lang="en-US" b="1" i="1" dirty="0" smtClean="0">
                <a:solidFill>
                  <a:srgbClr val="0070C0"/>
                </a:solidFill>
              </a:rPr>
              <a:t>.</a:t>
            </a:r>
            <a:endParaRPr lang="en-US" b="1" dirty="0">
              <a:solidFill>
                <a:srgbClr val="0070C0"/>
              </a:solidFill>
            </a:endParaRPr>
          </a:p>
          <a:p>
            <a:pPr lvl="0">
              <a:buFont typeface="Wingdings" pitchFamily="2" charset="2"/>
              <a:buChar char="§"/>
            </a:pPr>
            <a:r>
              <a:rPr lang="en-US" b="1" i="1" dirty="0" smtClean="0">
                <a:solidFill>
                  <a:srgbClr val="0070C0"/>
                </a:solidFill>
              </a:rPr>
              <a:t>Describe the anatomy of shoulder joint regarding: 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type, </a:t>
            </a:r>
            <a:r>
              <a:rPr lang="en-US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articular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surfaces, stability, relations &amp; movements.</a:t>
            </a:r>
            <a:endParaRPr lang="en-US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Which one of the following muscles is part of 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rotator cuff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Subscapularis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Deltoid.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Teres</a:t>
            </a:r>
            <a:r>
              <a:rPr lang="en-US" b="1" dirty="0" smtClean="0">
                <a:solidFill>
                  <a:srgbClr val="0070C0"/>
                </a:solidFill>
              </a:rPr>
              <a:t> major.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Rhomboid minor.</a:t>
            </a:r>
          </a:p>
          <a:p>
            <a:pPr marL="514350" indent="-514350">
              <a:buNone/>
            </a:pP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3962400" y="2895600"/>
            <a:ext cx="685800" cy="2286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Regarding the shoulder joint, which one of the following statements is correct?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It is a stable joint.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It is a synovial joint of hinge variety.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70C0"/>
                </a:solidFill>
              </a:rPr>
              <a:t>Latissimus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dorsi</a:t>
            </a:r>
            <a:r>
              <a:rPr lang="en-US" b="1" dirty="0" smtClean="0">
                <a:solidFill>
                  <a:srgbClr val="0070C0"/>
                </a:solidFill>
              </a:rPr>
              <a:t> muscle adducts shoulder joint.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Downward dislocation of shoulder joint may cause injury to the radial nerve.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4" name="Left Arrow 3"/>
          <p:cNvSpPr/>
          <p:nvPr/>
        </p:nvSpPr>
        <p:spPr>
          <a:xfrm>
            <a:off x="8077200" y="4114800"/>
            <a:ext cx="762000" cy="2286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447800" y="2514600"/>
            <a:ext cx="6477000" cy="132343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8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  <a:cs typeface="Times New Roman" pitchFamily="18" charset="0"/>
              </a:rPr>
              <a:t>THANK YOU</a:t>
            </a:r>
            <a:endParaRPr lang="en-US" sz="8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MUSCLES OF SHOULDER REGION</a:t>
            </a:r>
            <a:endParaRPr lang="en-US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3276600" cy="5059363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These are muscles connecting </a:t>
            </a:r>
            <a: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scapula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3605E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humerus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(move </a:t>
            </a:r>
            <a:r>
              <a:rPr lang="en-US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humerus</a:t>
            </a: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through shoulder joint):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dirty="0" smtClean="0">
                <a:solidFill>
                  <a:srgbClr val="0070C0"/>
                </a:solidFill>
              </a:rPr>
              <a:t>Deltoid.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dirty="0" err="1" smtClean="0">
                <a:solidFill>
                  <a:srgbClr val="FF0000"/>
                </a:solidFill>
              </a:rPr>
              <a:t>Supraspinatus</a:t>
            </a:r>
            <a:r>
              <a:rPr lang="en-US" b="1" i="1" dirty="0" smtClean="0">
                <a:solidFill>
                  <a:srgbClr val="FF0000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dirty="0" err="1" smtClean="0">
                <a:solidFill>
                  <a:srgbClr val="00B050"/>
                </a:solidFill>
              </a:rPr>
              <a:t>Infraspinatus</a:t>
            </a:r>
            <a:r>
              <a:rPr lang="en-US" b="1" i="1" dirty="0" smtClean="0">
                <a:solidFill>
                  <a:srgbClr val="00B050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dirty="0" err="1" smtClean="0">
                <a:solidFill>
                  <a:srgbClr val="7030A0"/>
                </a:solidFill>
              </a:rPr>
              <a:t>Teres</a:t>
            </a:r>
            <a:r>
              <a:rPr lang="en-US" b="1" i="1" dirty="0" smtClean="0">
                <a:solidFill>
                  <a:srgbClr val="7030A0"/>
                </a:solidFill>
              </a:rPr>
              <a:t> minor.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dirty="0" err="1" smtClean="0">
                <a:solidFill>
                  <a:srgbClr val="C00000"/>
                </a:solidFill>
              </a:rPr>
              <a:t>Teres</a:t>
            </a:r>
            <a:r>
              <a:rPr lang="en-US" b="1" i="1" dirty="0" smtClean="0">
                <a:solidFill>
                  <a:srgbClr val="C00000"/>
                </a:solidFill>
              </a:rPr>
              <a:t> major.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dirty="0" err="1" smtClean="0"/>
              <a:t>Subscapularis</a:t>
            </a:r>
            <a:r>
              <a:rPr lang="en-US" b="1" i="1" dirty="0" smtClean="0"/>
              <a:t>.</a:t>
            </a:r>
          </a:p>
        </p:txBody>
      </p:sp>
      <p:pic>
        <p:nvPicPr>
          <p:cNvPr id="7" name="Content Placeholder 6" descr="F66122-002-f040.jpg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/>
          <a:srcRect b="1277"/>
          <a:stretch/>
        </p:blipFill>
        <p:spPr>
          <a:xfrm>
            <a:off x="3352800" y="1371600"/>
            <a:ext cx="3763473" cy="4438357"/>
          </a:xfrm>
          <a:ln>
            <a:solidFill>
              <a:schemeClr val="tx1"/>
            </a:solidFill>
          </a:ln>
        </p:spPr>
      </p:pic>
      <p:pic>
        <p:nvPicPr>
          <p:cNvPr id="4097" name="Picture 1" descr="C:\Documents and Settings\user1\Desktop\back\F66122-007-f044.jpg"/>
          <p:cNvPicPr>
            <a:picLocks noChangeAspect="1" noChangeArrowheads="1"/>
          </p:cNvPicPr>
          <p:nvPr/>
        </p:nvPicPr>
        <p:blipFill rotWithShape="1">
          <a:blip r:embed="rId3" cstate="print"/>
          <a:srcRect b="3937"/>
          <a:stretch/>
        </p:blipFill>
        <p:spPr bwMode="auto">
          <a:xfrm>
            <a:off x="5715000" y="4038600"/>
            <a:ext cx="3048000" cy="248880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4114800" y="29718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3605E9"/>
                </a:solidFill>
              </a:rPr>
              <a:t>1</a:t>
            </a:r>
            <a:endParaRPr lang="en-US" b="1" dirty="0">
              <a:solidFill>
                <a:srgbClr val="3605E9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15000" y="27432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15000" y="31242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3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96000" y="30480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7030A0"/>
                </a:solidFill>
              </a:rPr>
              <a:t>4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867400" y="33528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5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391400" y="46482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6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28600"/>
            <a:ext cx="5943600" cy="762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DELTOID</a:t>
            </a:r>
            <a:endParaRPr lang="en-US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90600"/>
            <a:ext cx="4876800" cy="55626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</a:rPr>
              <a:t>A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triangular muscle </a:t>
            </a:r>
            <a:r>
              <a:rPr lang="en-US" b="1" dirty="0" smtClean="0">
                <a:solidFill>
                  <a:srgbClr val="0070C0"/>
                </a:solidFill>
              </a:rPr>
              <a:t>that forms the  rounded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contour of the shoulder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Origin:</a:t>
            </a:r>
            <a:r>
              <a:rPr lang="en-US" b="1" dirty="0" smtClean="0">
                <a:solidFill>
                  <a:srgbClr val="0070C0"/>
                </a:solidFill>
              </a:rPr>
              <a:t> lateral 1/3 of clavicle ,acromion and spine of scapula </a:t>
            </a:r>
          </a:p>
          <a:p>
            <a:pPr>
              <a:buFont typeface="Wingdings" pitchFamily="2" charset="2"/>
              <a:buChar char="q"/>
            </a:pPr>
            <a:r>
              <a:rPr lang="en-US" b="1" i="1" dirty="0" smtClean="0">
                <a:solidFill>
                  <a:srgbClr val="7030A0"/>
                </a:solidFill>
              </a:rPr>
              <a:t>(= insertion of </a:t>
            </a:r>
            <a:r>
              <a:rPr lang="en-US" b="1" i="1" dirty="0" err="1" smtClean="0">
                <a:solidFill>
                  <a:srgbClr val="7030A0"/>
                </a:solidFill>
              </a:rPr>
              <a:t>trapezius</a:t>
            </a:r>
            <a:r>
              <a:rPr lang="en-US" b="1" i="1" dirty="0" smtClean="0">
                <a:solidFill>
                  <a:srgbClr val="7030A0"/>
                </a:solidFill>
              </a:rPr>
              <a:t>)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Insertion:</a:t>
            </a:r>
            <a:r>
              <a:rPr lang="en-US" b="1" dirty="0" smtClean="0">
                <a:solidFill>
                  <a:srgbClr val="0070C0"/>
                </a:solidFill>
              </a:rPr>
              <a:t> deltoid </a:t>
            </a:r>
            <a:r>
              <a:rPr lang="en-US" b="1" dirty="0" err="1" smtClean="0">
                <a:solidFill>
                  <a:srgbClr val="0070C0"/>
                </a:solidFill>
              </a:rPr>
              <a:t>tuberosity</a:t>
            </a:r>
            <a:r>
              <a:rPr lang="en-US" b="1" dirty="0" smtClean="0">
                <a:solidFill>
                  <a:srgbClr val="0070C0"/>
                </a:solidFill>
              </a:rPr>
              <a:t> of </a:t>
            </a:r>
            <a:r>
              <a:rPr lang="en-US" b="1" dirty="0" err="1" smtClean="0">
                <a:solidFill>
                  <a:srgbClr val="0070C0"/>
                </a:solidFill>
              </a:rPr>
              <a:t>humerus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Nerve supply: </a:t>
            </a:r>
            <a:r>
              <a:rPr lang="en-US" b="1" dirty="0" err="1" smtClean="0">
                <a:solidFill>
                  <a:srgbClr val="0070C0"/>
                </a:solidFill>
              </a:rPr>
              <a:t>axillary</a:t>
            </a:r>
            <a:r>
              <a:rPr lang="en-US" b="1" dirty="0" smtClean="0">
                <a:solidFill>
                  <a:srgbClr val="0070C0"/>
                </a:solidFill>
              </a:rPr>
              <a:t> nerve.</a:t>
            </a:r>
          </a:p>
          <a:p>
            <a:pPr>
              <a:buFont typeface="Wingdings" pitchFamily="2" charset="2"/>
              <a:buChar char="q"/>
            </a:pPr>
            <a:r>
              <a:rPr lang="en-US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Actions: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u="sng" dirty="0" smtClean="0">
                <a:solidFill>
                  <a:srgbClr val="7030A0"/>
                </a:solidFill>
              </a:rPr>
              <a:t>Anterior fibers</a:t>
            </a:r>
            <a:r>
              <a:rPr lang="en-US" b="1" i="1" dirty="0" smtClean="0">
                <a:solidFill>
                  <a:srgbClr val="7030A0"/>
                </a:solidFill>
              </a:rPr>
              <a:t>: </a:t>
            </a:r>
            <a:r>
              <a:rPr lang="en-US" b="1" dirty="0" smtClean="0">
                <a:solidFill>
                  <a:srgbClr val="0070C0"/>
                </a:solidFill>
              </a:rPr>
              <a:t>flexion &amp; medial rotation of </a:t>
            </a:r>
            <a:r>
              <a:rPr lang="en-US" b="1" dirty="0" err="1" smtClean="0">
                <a:solidFill>
                  <a:srgbClr val="0070C0"/>
                </a:solidFill>
              </a:rPr>
              <a:t>humerus</a:t>
            </a:r>
            <a:r>
              <a:rPr lang="en-US" b="1" dirty="0" smtClean="0">
                <a:solidFill>
                  <a:srgbClr val="0070C0"/>
                </a:solidFill>
              </a:rPr>
              <a:t> (arm, shoulder joint).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u="sng" dirty="0" smtClean="0">
                <a:solidFill>
                  <a:srgbClr val="7030A0"/>
                </a:solidFill>
              </a:rPr>
              <a:t>Middle fibers: </a:t>
            </a:r>
            <a:r>
              <a:rPr lang="en-US" b="1" dirty="0" smtClean="0">
                <a:solidFill>
                  <a:srgbClr val="0070C0"/>
                </a:solidFill>
              </a:rPr>
              <a:t>abduction of </a:t>
            </a:r>
            <a:r>
              <a:rPr lang="en-US" b="1" dirty="0" err="1" smtClean="0">
                <a:solidFill>
                  <a:srgbClr val="0070C0"/>
                </a:solidFill>
              </a:rPr>
              <a:t>humerus</a:t>
            </a:r>
            <a:r>
              <a:rPr lang="en-US" b="1" dirty="0" smtClean="0">
                <a:solidFill>
                  <a:srgbClr val="0070C0"/>
                </a:solidFill>
              </a:rPr>
              <a:t> from </a:t>
            </a:r>
            <a:r>
              <a:rPr lang="en-US" b="1" u="sng" dirty="0" smtClean="0">
                <a:solidFill>
                  <a:schemeClr val="tx1"/>
                </a:solidFill>
              </a:rPr>
              <a:t>15° - 90 °.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u="sng" dirty="0" smtClean="0">
                <a:solidFill>
                  <a:srgbClr val="7030A0"/>
                </a:solidFill>
              </a:rPr>
              <a:t>Posterior fibers</a:t>
            </a:r>
            <a:r>
              <a:rPr lang="en-US" b="1" i="1" dirty="0" smtClean="0">
                <a:solidFill>
                  <a:srgbClr val="7030A0"/>
                </a:solidFill>
              </a:rPr>
              <a:t>: </a:t>
            </a:r>
            <a:r>
              <a:rPr lang="en-US" b="1" dirty="0" smtClean="0">
                <a:solidFill>
                  <a:srgbClr val="0070C0"/>
                </a:solidFill>
              </a:rPr>
              <a:t>extension &amp; lateral rotation of </a:t>
            </a:r>
            <a:r>
              <a:rPr lang="en-US" b="1" dirty="0" err="1" smtClean="0">
                <a:solidFill>
                  <a:srgbClr val="0070C0"/>
                </a:solidFill>
              </a:rPr>
              <a:t>humerus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5" name="Content Placeholder 4" descr="F66122-007-f034.jpg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/>
          <a:srcRect l="11718" r="8151" b="2635"/>
          <a:stretch/>
        </p:blipFill>
        <p:spPr>
          <a:xfrm>
            <a:off x="5753686" y="1600200"/>
            <a:ext cx="2869809" cy="44067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Freeform 6"/>
          <p:cNvSpPr/>
          <p:nvPr/>
        </p:nvSpPr>
        <p:spPr>
          <a:xfrm>
            <a:off x="6469380" y="3657600"/>
            <a:ext cx="990600" cy="1102360"/>
          </a:xfrm>
          <a:custGeom>
            <a:avLst/>
            <a:gdLst>
              <a:gd name="connsiteX0" fmla="*/ 876300 w 990600"/>
              <a:gd name="connsiteY0" fmla="*/ 0 h 1102360"/>
              <a:gd name="connsiteX1" fmla="*/ 967740 w 990600"/>
              <a:gd name="connsiteY1" fmla="*/ 365760 h 1102360"/>
              <a:gd name="connsiteX2" fmla="*/ 739140 w 990600"/>
              <a:gd name="connsiteY2" fmla="*/ 990600 h 1102360"/>
              <a:gd name="connsiteX3" fmla="*/ 739140 w 990600"/>
              <a:gd name="connsiteY3" fmla="*/ 990600 h 1102360"/>
              <a:gd name="connsiteX4" fmla="*/ 601980 w 990600"/>
              <a:gd name="connsiteY4" fmla="*/ 1005840 h 1102360"/>
              <a:gd name="connsiteX5" fmla="*/ 68580 w 990600"/>
              <a:gd name="connsiteY5" fmla="*/ 411480 h 1102360"/>
              <a:gd name="connsiteX6" fmla="*/ 190500 w 990600"/>
              <a:gd name="connsiteY6" fmla="*/ 198120 h 1102360"/>
              <a:gd name="connsiteX7" fmla="*/ 190500 w 990600"/>
              <a:gd name="connsiteY7" fmla="*/ 198120 h 1102360"/>
              <a:gd name="connsiteX8" fmla="*/ 190500 w 990600"/>
              <a:gd name="connsiteY8" fmla="*/ 198120 h 1102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90600" h="1102360">
                <a:moveTo>
                  <a:pt x="876300" y="0"/>
                </a:moveTo>
                <a:cubicBezTo>
                  <a:pt x="933450" y="100330"/>
                  <a:pt x="990600" y="200660"/>
                  <a:pt x="967740" y="365760"/>
                </a:cubicBezTo>
                <a:cubicBezTo>
                  <a:pt x="944880" y="530860"/>
                  <a:pt x="739140" y="990600"/>
                  <a:pt x="739140" y="990600"/>
                </a:cubicBezTo>
                <a:lnTo>
                  <a:pt x="739140" y="990600"/>
                </a:lnTo>
                <a:cubicBezTo>
                  <a:pt x="716280" y="993140"/>
                  <a:pt x="713740" y="1102360"/>
                  <a:pt x="601980" y="1005840"/>
                </a:cubicBezTo>
                <a:cubicBezTo>
                  <a:pt x="490220" y="909320"/>
                  <a:pt x="137160" y="546100"/>
                  <a:pt x="68580" y="411480"/>
                </a:cubicBezTo>
                <a:cubicBezTo>
                  <a:pt x="0" y="276860"/>
                  <a:pt x="190500" y="198120"/>
                  <a:pt x="190500" y="198120"/>
                </a:cubicBezTo>
                <a:lnTo>
                  <a:pt x="190500" y="198120"/>
                </a:lnTo>
                <a:lnTo>
                  <a:pt x="190500" y="198120"/>
                </a:lnTo>
              </a:path>
            </a:pathLst>
          </a:cu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SUPRASPINATUS &amp; INFRASPINATUS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95400"/>
            <a:ext cx="4419600" cy="51816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Origin: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dirty="0" err="1" smtClean="0">
                <a:solidFill>
                  <a:srgbClr val="3605E9"/>
                </a:solidFill>
              </a:rPr>
              <a:t>Supraspinatus</a:t>
            </a:r>
            <a:r>
              <a:rPr lang="en-US" b="1" i="1" dirty="0" smtClean="0">
                <a:solidFill>
                  <a:srgbClr val="3605E9"/>
                </a:solidFill>
              </a:rPr>
              <a:t>:</a:t>
            </a:r>
            <a:r>
              <a:rPr lang="en-US" b="1" i="1" dirty="0" smtClean="0">
                <a:solidFill>
                  <a:srgbClr val="7030A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supraspinous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fossa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dirty="0" err="1" smtClean="0">
                <a:solidFill>
                  <a:schemeClr val="tx1"/>
                </a:solidFill>
              </a:rPr>
              <a:t>Infraspinatus</a:t>
            </a:r>
            <a:r>
              <a:rPr lang="en-US" b="1" i="1" dirty="0" smtClean="0">
                <a:solidFill>
                  <a:schemeClr val="tx1"/>
                </a:solidFill>
              </a:rPr>
              <a:t>:</a:t>
            </a:r>
            <a:r>
              <a:rPr lang="en-US" b="1" i="1" dirty="0" smtClean="0">
                <a:solidFill>
                  <a:srgbClr val="00B05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infraspinaous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fossa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Insertion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greater </a:t>
            </a:r>
            <a:r>
              <a:rPr lang="en-US" b="1" dirty="0" err="1" smtClean="0">
                <a:solidFill>
                  <a:srgbClr val="0070C0"/>
                </a:solidFill>
              </a:rPr>
              <a:t>tuberosity</a:t>
            </a:r>
            <a:r>
              <a:rPr lang="en-US" b="1" dirty="0" smtClean="0">
                <a:solidFill>
                  <a:srgbClr val="0070C0"/>
                </a:solidFill>
              </a:rPr>
              <a:t> of </a:t>
            </a:r>
            <a:r>
              <a:rPr lang="en-US" b="1" dirty="0" err="1" smtClean="0">
                <a:solidFill>
                  <a:srgbClr val="0070C0"/>
                </a:solidFill>
              </a:rPr>
              <a:t>humerus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Nerve supply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>
                <a:solidFill>
                  <a:srgbClr val="0070C0"/>
                </a:solidFill>
              </a:rPr>
              <a:t>S</a:t>
            </a:r>
            <a:r>
              <a:rPr lang="en-US" b="1" dirty="0" err="1" smtClean="0">
                <a:solidFill>
                  <a:srgbClr val="0070C0"/>
                </a:solidFill>
              </a:rPr>
              <a:t>uprascapular</a:t>
            </a:r>
            <a:r>
              <a:rPr lang="en-US" b="1" dirty="0" smtClean="0">
                <a:solidFill>
                  <a:srgbClr val="0070C0"/>
                </a:solidFill>
              </a:rPr>
              <a:t> nerve.</a:t>
            </a:r>
          </a:p>
          <a:p>
            <a:pPr>
              <a:buFont typeface="Wingdings" pitchFamily="2" charset="2"/>
              <a:buChar char="q"/>
            </a:pP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Action: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u="sng" dirty="0" err="1" smtClean="0">
                <a:solidFill>
                  <a:srgbClr val="3605E9"/>
                </a:solidFill>
              </a:rPr>
              <a:t>Supraspinatus</a:t>
            </a:r>
            <a:r>
              <a:rPr lang="en-US" b="1" i="1" dirty="0" smtClean="0">
                <a:solidFill>
                  <a:srgbClr val="3605E9"/>
                </a:solidFill>
              </a:rPr>
              <a:t>: </a:t>
            </a:r>
            <a:r>
              <a:rPr lang="en-US" b="1" dirty="0" smtClean="0">
                <a:solidFill>
                  <a:schemeClr val="tx1"/>
                </a:solidFill>
              </a:rPr>
              <a:t>abduction of </a:t>
            </a:r>
            <a:r>
              <a:rPr lang="en-US" b="1" dirty="0" err="1" smtClean="0">
                <a:solidFill>
                  <a:schemeClr val="tx1"/>
                </a:solidFill>
              </a:rPr>
              <a:t>humerus</a:t>
            </a:r>
            <a:r>
              <a:rPr lang="en-US" b="1" dirty="0" smtClean="0">
                <a:solidFill>
                  <a:schemeClr val="tx1"/>
                </a:solidFill>
              </a:rPr>
              <a:t> from 0° - 15°.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i="1" u="sng" dirty="0" err="1" smtClean="0">
                <a:solidFill>
                  <a:schemeClr val="tx1"/>
                </a:solidFill>
              </a:rPr>
              <a:t>Infraspinatus</a:t>
            </a:r>
            <a:r>
              <a:rPr lang="en-US" b="1" i="1" u="sng" dirty="0" smtClean="0">
                <a:solidFill>
                  <a:schemeClr val="tx1"/>
                </a:solidFill>
              </a:rPr>
              <a:t>:</a:t>
            </a:r>
            <a:r>
              <a:rPr lang="en-US" b="1" i="1" dirty="0" smtClean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lateral rotation of </a:t>
            </a:r>
            <a:r>
              <a:rPr lang="en-US" b="1" dirty="0" err="1" smtClean="0">
                <a:solidFill>
                  <a:srgbClr val="0070C0"/>
                </a:solidFill>
              </a:rPr>
              <a:t>humerus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5" name="Picture 3" descr="Plate0396C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76800" y="2286000"/>
            <a:ext cx="4038600" cy="3962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791200" y="2743200"/>
            <a:ext cx="378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3605E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endParaRPr lang="en-US" sz="3200" b="1" dirty="0">
              <a:solidFill>
                <a:srgbClr val="3605E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80515" y="4267200"/>
            <a:ext cx="7139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8229600" y="2819400"/>
            <a:ext cx="533400" cy="685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8229600" y="3327975"/>
            <a:ext cx="685800" cy="32962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6248400" cy="7159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TERES MINOR</a:t>
            </a:r>
            <a:endParaRPr lang="en-US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b="1" u="sng" dirty="0" smtClean="0">
                <a:solidFill>
                  <a:srgbClr val="3605E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Origin: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lateral (Axillary) </a:t>
            </a:r>
            <a:r>
              <a:rPr lang="en-US" b="1" dirty="0" smtClean="0">
                <a:solidFill>
                  <a:schemeClr val="tx1"/>
                </a:solidFill>
              </a:rPr>
              <a:t>border </a:t>
            </a:r>
            <a:r>
              <a:rPr lang="en-US" b="1" dirty="0" smtClean="0">
                <a:solidFill>
                  <a:schemeClr val="tx1"/>
                </a:solidFill>
              </a:rPr>
              <a:t>of Scapula.</a:t>
            </a:r>
            <a:endParaRPr lang="en-US" b="1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b="1" u="sng" dirty="0" smtClean="0">
                <a:solidFill>
                  <a:srgbClr val="3605E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Insertion: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greater </a:t>
            </a:r>
            <a:r>
              <a:rPr lang="en-US" b="1" dirty="0" err="1" smtClean="0">
                <a:solidFill>
                  <a:schemeClr val="tx1"/>
                </a:solidFill>
              </a:rPr>
              <a:t>tuberosity</a:t>
            </a:r>
            <a:r>
              <a:rPr lang="en-US" b="1" dirty="0" smtClean="0">
                <a:solidFill>
                  <a:schemeClr val="tx1"/>
                </a:solidFill>
              </a:rPr>
              <a:t> of </a:t>
            </a:r>
            <a:r>
              <a:rPr lang="en-US" b="1" dirty="0" err="1" smtClean="0">
                <a:solidFill>
                  <a:schemeClr val="tx1"/>
                </a:solidFill>
              </a:rPr>
              <a:t>humerus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b="1" u="sng" dirty="0" smtClean="0">
                <a:solidFill>
                  <a:srgbClr val="3605E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Nerve supply:</a:t>
            </a:r>
            <a:r>
              <a:rPr lang="en-US" b="1" dirty="0" smtClean="0">
                <a:solidFill>
                  <a:srgbClr val="3605E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axillary</a:t>
            </a:r>
            <a:r>
              <a:rPr lang="en-US" b="1" dirty="0" smtClean="0">
                <a:solidFill>
                  <a:schemeClr val="tx1"/>
                </a:solidFill>
              </a:rPr>
              <a:t> nerve.</a:t>
            </a:r>
          </a:p>
          <a:p>
            <a:pPr>
              <a:buFont typeface="Wingdings" pitchFamily="2" charset="2"/>
              <a:buChar char="q"/>
            </a:pPr>
            <a:r>
              <a:rPr lang="en-US" b="1" u="sng" dirty="0" smtClean="0">
                <a:solidFill>
                  <a:srgbClr val="3605E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Action: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lateral rotation of </a:t>
            </a:r>
            <a:r>
              <a:rPr lang="en-US" b="1" dirty="0" err="1" smtClean="0">
                <a:solidFill>
                  <a:schemeClr val="tx1"/>
                </a:solidFill>
              </a:rPr>
              <a:t>humerus</a:t>
            </a:r>
            <a:r>
              <a:rPr lang="en-US" b="1" dirty="0" smtClean="0">
                <a:solidFill>
                  <a:schemeClr val="tx1"/>
                </a:solidFill>
              </a:rPr>
              <a:t>.</a:t>
            </a:r>
            <a:endParaRPr lang="en-US" b="1" dirty="0">
              <a:solidFill>
                <a:schemeClr val="tx1"/>
              </a:solidFill>
            </a:endParaRPr>
          </a:p>
        </p:txBody>
      </p:sp>
      <p:graphicFrame>
        <p:nvGraphicFramePr>
          <p:cNvPr id="1026" name="Object 2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712309993"/>
              </p:ext>
            </p:extLst>
          </p:nvPr>
        </p:nvGraphicFramePr>
        <p:xfrm>
          <a:off x="4876800" y="1600200"/>
          <a:ext cx="4038600" cy="4433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PhotoSuite Image" r:id="rId3" imgW="4676775" imgH="5133975" progId="">
                  <p:embed/>
                </p:oleObj>
              </mc:Choice>
              <mc:Fallback>
                <p:oleObj name="PhotoSuite Image" r:id="rId3" imgW="4676775" imgH="5133975" progId="">
                  <p:embed/>
                  <p:pic>
                    <p:nvPicPr>
                      <p:cNvPr id="0" name="Picture 10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1600200"/>
                        <a:ext cx="4038600" cy="4433412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>
          <a:xfrm>
            <a:off x="7543800" y="3200400"/>
            <a:ext cx="152400" cy="152400"/>
          </a:xfrm>
          <a:prstGeom prst="ellipse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705600" y="4114800"/>
            <a:ext cx="152400" cy="152400"/>
          </a:xfrm>
          <a:prstGeom prst="ellipse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28600"/>
            <a:ext cx="6019800" cy="762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TERES MAJOR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990600"/>
            <a:ext cx="4495800" cy="54864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Origin: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lateral border </a:t>
            </a:r>
            <a:r>
              <a:rPr lang="en-US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ofscapula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Insertion: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medial lip of </a:t>
            </a:r>
            <a:r>
              <a:rPr lang="en-US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bicipital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groove of </a:t>
            </a:r>
            <a:r>
              <a:rPr lang="en-US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humerus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(with </a:t>
            </a:r>
            <a:r>
              <a:rPr lang="en-US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latissimus</a:t>
            </a:r>
            <a:r>
              <a:rPr lang="en-US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dorsi</a:t>
            </a:r>
            <a:r>
              <a:rPr lang="en-US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&amp; </a:t>
            </a:r>
            <a:r>
              <a:rPr lang="en-US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pectoralis</a:t>
            </a:r>
            <a:r>
              <a:rPr lang="en-US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major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Font typeface="Wingdings" pitchFamily="2" charset="2"/>
              <a:buChar char="q"/>
            </a:pPr>
            <a:r>
              <a:rPr lang="en-US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Nerve supply: 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lower </a:t>
            </a:r>
            <a:r>
              <a:rPr lang="en-US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subscapular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nerve.</a:t>
            </a:r>
          </a:p>
          <a:p>
            <a:pPr>
              <a:buFont typeface="Wingdings" pitchFamily="2" charset="2"/>
              <a:buChar char="q"/>
            </a:pPr>
            <a:r>
              <a:rPr lang="en-US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Actions: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extension, adduction &amp; medial rotation of </a:t>
            </a:r>
            <a:r>
              <a:rPr lang="en-US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humerus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(as </a:t>
            </a:r>
            <a:r>
              <a:rPr lang="en-US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action of </a:t>
            </a:r>
            <a:r>
              <a:rPr lang="en-US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latissimus</a:t>
            </a:r>
            <a:r>
              <a:rPr lang="en-US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dorsi</a:t>
            </a:r>
            <a:r>
              <a:rPr lang="en-US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50" name="Object 2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48624553"/>
              </p:ext>
            </p:extLst>
          </p:nvPr>
        </p:nvGraphicFramePr>
        <p:xfrm>
          <a:off x="4953000" y="1143000"/>
          <a:ext cx="4038600" cy="480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PhotoSuite Image" r:id="rId3" imgW="4676775" imgH="5133975" progId="">
                  <p:embed/>
                </p:oleObj>
              </mc:Choice>
              <mc:Fallback>
                <p:oleObj name="PhotoSuite Image" r:id="rId3" imgW="4676775" imgH="5133975" progId="">
                  <p:embed/>
                  <p:pic>
                    <p:nvPicPr>
                      <p:cNvPr id="0" name="Picture 10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1143000"/>
                        <a:ext cx="4038600" cy="48006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>
          <a:xfrm>
            <a:off x="6553200" y="4724400"/>
            <a:ext cx="228600" cy="228600"/>
          </a:xfrm>
          <a:prstGeom prst="ellips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28600"/>
            <a:ext cx="6096000" cy="71596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SUBSCAPULARIS</a:t>
            </a:r>
            <a:endParaRPr lang="en-US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295400"/>
            <a:ext cx="4419600" cy="51816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Origin: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subscapular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fossa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Insertion: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lesser </a:t>
            </a:r>
            <a:r>
              <a:rPr lang="en-US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tuberosity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humerus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en-US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Nerve supply: 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upper &amp; lower </a:t>
            </a:r>
            <a:r>
              <a:rPr lang="en-US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subscapular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nerves.</a:t>
            </a:r>
          </a:p>
          <a:p>
            <a:pPr>
              <a:buFont typeface="Wingdings" pitchFamily="2" charset="2"/>
              <a:buChar char="q"/>
            </a:pPr>
            <a:r>
              <a:rPr lang="en-US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Action: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medial rotation of </a:t>
            </a:r>
            <a:r>
              <a:rPr lang="en-US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humerus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Content Placeholder 6" descr="Plate0396B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76800" y="2057400"/>
            <a:ext cx="4038600" cy="35753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Oval 5"/>
          <p:cNvSpPr/>
          <p:nvPr/>
        </p:nvSpPr>
        <p:spPr>
          <a:xfrm>
            <a:off x="7391400" y="3733800"/>
            <a:ext cx="228600" cy="304800"/>
          </a:xfrm>
          <a:prstGeom prst="ellipse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057400" y="152400"/>
            <a:ext cx="5562600" cy="609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SHOULDER JOINT</a:t>
            </a:r>
            <a:endParaRPr lang="en-US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228600" y="914400"/>
            <a:ext cx="4268788" cy="16002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TYPE: 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       Synovial, </a:t>
            </a:r>
            <a:r>
              <a:rPr lang="en-US" dirty="0" err="1" smtClean="0">
                <a:solidFill>
                  <a:srgbClr val="0070C0"/>
                </a:solidFill>
              </a:rPr>
              <a:t>multiaxial</a:t>
            </a:r>
            <a:r>
              <a:rPr lang="en-US" dirty="0" smtClean="0">
                <a:solidFill>
                  <a:srgbClr val="0070C0"/>
                </a:solidFill>
              </a:rPr>
              <a:t> (ball &amp; socket)</a:t>
            </a:r>
          </a:p>
          <a:p>
            <a:pPr>
              <a:buFont typeface="Wingdings" pitchFamily="2" charset="2"/>
              <a:buChar char="q"/>
            </a:pPr>
            <a:r>
              <a:rPr lang="en-US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ARTICULAR SURFACES: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0070C0"/>
                </a:solidFill>
              </a:rPr>
              <a:t>Head of </a:t>
            </a:r>
            <a:r>
              <a:rPr lang="en-US" dirty="0" err="1" smtClean="0">
                <a:solidFill>
                  <a:srgbClr val="0070C0"/>
                </a:solidFill>
              </a:rPr>
              <a:t>humerus</a:t>
            </a:r>
            <a:endParaRPr lang="en-US" dirty="0" smtClean="0">
              <a:solidFill>
                <a:srgbClr val="0070C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>
                <a:solidFill>
                  <a:srgbClr val="0070C0"/>
                </a:solidFill>
              </a:rPr>
              <a:t>Glenoid</a:t>
            </a:r>
            <a:r>
              <a:rPr lang="en-US" dirty="0" smtClean="0">
                <a:solidFill>
                  <a:srgbClr val="0070C0"/>
                </a:solidFill>
              </a:rPr>
              <a:t> cavity of scapula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10" name="Content Placeholder 9" descr="F66122-007-f025a.jpg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/>
          <a:srcRect b="4029"/>
          <a:stretch/>
        </p:blipFill>
        <p:spPr>
          <a:xfrm>
            <a:off x="381000" y="3074915"/>
            <a:ext cx="4040188" cy="3630685"/>
          </a:xfrm>
        </p:spPr>
      </p:pic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645025" y="762000"/>
            <a:ext cx="4346575" cy="2667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STABILITY: (</a:t>
            </a:r>
            <a:r>
              <a:rPr lang="en-US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 STABLE) 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0070C0"/>
                </a:solidFill>
              </a:rPr>
              <a:t>Head of </a:t>
            </a:r>
            <a:r>
              <a:rPr lang="en-US" dirty="0" err="1" smtClean="0">
                <a:solidFill>
                  <a:srgbClr val="0070C0"/>
                </a:solidFill>
              </a:rPr>
              <a:t>humerus</a:t>
            </a:r>
            <a:r>
              <a:rPr lang="en-US" dirty="0" smtClean="0">
                <a:solidFill>
                  <a:srgbClr val="0070C0"/>
                </a:solidFill>
              </a:rPr>
              <a:t> is 3 times larger than </a:t>
            </a:r>
            <a:r>
              <a:rPr lang="en-US" dirty="0" err="1" smtClean="0">
                <a:solidFill>
                  <a:srgbClr val="0070C0"/>
                </a:solidFill>
              </a:rPr>
              <a:t>glenoid</a:t>
            </a:r>
            <a:r>
              <a:rPr lang="en-US" dirty="0" smtClean="0">
                <a:solidFill>
                  <a:srgbClr val="0070C0"/>
                </a:solidFill>
              </a:rPr>
              <a:t> cavity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0070C0"/>
                </a:solidFill>
              </a:rPr>
              <a:t>Capsule is redundant.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0070C0"/>
                </a:solidFill>
              </a:rPr>
              <a:t>Few </a:t>
            </a:r>
            <a:r>
              <a:rPr lang="en-US" dirty="0" err="1" smtClean="0">
                <a:solidFill>
                  <a:srgbClr val="0070C0"/>
                </a:solidFill>
              </a:rPr>
              <a:t>ligamentous</a:t>
            </a:r>
            <a:r>
              <a:rPr lang="en-US" dirty="0" smtClean="0">
                <a:solidFill>
                  <a:srgbClr val="0070C0"/>
                </a:solidFill>
              </a:rPr>
              <a:t> support: </a:t>
            </a:r>
            <a:r>
              <a:rPr lang="en-US" dirty="0" err="1" smtClean="0">
                <a:solidFill>
                  <a:srgbClr val="0070C0"/>
                </a:solidFill>
              </a:rPr>
              <a:t>glenoid</a:t>
            </a:r>
            <a:r>
              <a:rPr lang="en-US" dirty="0" smtClean="0">
                <a:solidFill>
                  <a:srgbClr val="0070C0"/>
                </a:solidFill>
              </a:rPr>
              <a:t> labrum, </a:t>
            </a:r>
            <a:r>
              <a:rPr lang="en-US" dirty="0" err="1" smtClean="0">
                <a:solidFill>
                  <a:srgbClr val="0070C0"/>
                </a:solidFill>
              </a:rPr>
              <a:t>coracohumeral</a:t>
            </a:r>
            <a:endParaRPr lang="en-US" dirty="0" smtClean="0">
              <a:solidFill>
                <a:srgbClr val="0070C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u="sng" dirty="0" smtClean="0">
                <a:solidFill>
                  <a:srgbClr val="FF0000"/>
                </a:solidFill>
              </a:rPr>
              <a:t>Main Support: </a:t>
            </a:r>
            <a:r>
              <a:rPr lang="en-US" dirty="0" smtClean="0">
                <a:solidFill>
                  <a:srgbClr val="0070C0"/>
                </a:solidFill>
              </a:rPr>
              <a:t>muscles around the joint </a:t>
            </a: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(ROTATOR CUFF)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0070C0"/>
                </a:solidFill>
              </a:rPr>
              <a:t>Wide range of movement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11" name="Content Placeholder 10" descr="F66122-007-f027.jpg"/>
          <p:cNvPicPr>
            <a:picLocks noGrp="1" noChangeAspect="1"/>
          </p:cNvPicPr>
          <p:nvPr>
            <p:ph sz="quarter" idx="4"/>
          </p:nvPr>
        </p:nvPicPr>
        <p:blipFill rotWithShape="1">
          <a:blip r:embed="rId4" cstate="print"/>
          <a:srcRect l="9426" r="11187" b="4571"/>
          <a:stretch/>
        </p:blipFill>
        <p:spPr>
          <a:xfrm>
            <a:off x="5105399" y="3523536"/>
            <a:ext cx="3208607" cy="3182064"/>
          </a:xfrm>
        </p:spPr>
      </p:pic>
      <p:cxnSp>
        <p:nvCxnSpPr>
          <p:cNvPr id="13" name="Straight Arrow Connector 12"/>
          <p:cNvCxnSpPr/>
          <p:nvPr/>
        </p:nvCxnSpPr>
        <p:spPr>
          <a:xfrm rot="5400000">
            <a:off x="533400" y="3276600"/>
            <a:ext cx="22860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2"/>
          </p:cNvCxnSpPr>
          <p:nvPr/>
        </p:nvCxnSpPr>
        <p:spPr>
          <a:xfrm rot="16200000" flipH="1">
            <a:off x="1448197" y="3429397"/>
            <a:ext cx="2133600" cy="30400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Down Arrow 15"/>
          <p:cNvSpPr/>
          <p:nvPr/>
        </p:nvSpPr>
        <p:spPr>
          <a:xfrm>
            <a:off x="3048000" y="2895600"/>
            <a:ext cx="228600" cy="228600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>
            <a:off x="5105400" y="3581400"/>
            <a:ext cx="304800" cy="228600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eft Arrow 17"/>
          <p:cNvSpPr/>
          <p:nvPr/>
        </p:nvSpPr>
        <p:spPr>
          <a:xfrm>
            <a:off x="7315200" y="6477000"/>
            <a:ext cx="457200" cy="228600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1630</TotalTime>
  <Words>947</Words>
  <Application>Microsoft Office PowerPoint</Application>
  <PresentationFormat>On-screen Show (4:3)</PresentationFormat>
  <Paragraphs>164</Paragraphs>
  <Slides>22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Office Theme</vt:lpstr>
      <vt:lpstr>PhotoSuite Image</vt:lpstr>
      <vt:lpstr> SHOULDER REGION </vt:lpstr>
      <vt:lpstr>OBJECTIVES</vt:lpstr>
      <vt:lpstr>MUSCLES OF SHOULDER REGION</vt:lpstr>
      <vt:lpstr>DELTOID</vt:lpstr>
      <vt:lpstr>SUPRASPINATUS &amp; INFRASPINATUS</vt:lpstr>
      <vt:lpstr>TERES MINOR</vt:lpstr>
      <vt:lpstr>TERES MAJOR</vt:lpstr>
      <vt:lpstr>SUBSCAPULARIS</vt:lpstr>
      <vt:lpstr>SHOULDER JOINT</vt:lpstr>
      <vt:lpstr>ROTATOR CUFF</vt:lpstr>
      <vt:lpstr>PowerPoint Presentation</vt:lpstr>
      <vt:lpstr>BURSAE IN RELATION TO SHOULDER JOINT</vt:lpstr>
      <vt:lpstr>RELATIONS OF SHOULDER JOINT</vt:lpstr>
      <vt:lpstr>MOVEMENTS OF SHOULDER JOINT</vt:lpstr>
      <vt:lpstr>MOVEMENTS OF SHOULDER JOINT</vt:lpstr>
      <vt:lpstr>MOVEMENTS OF SHOULDER JOINT</vt:lpstr>
      <vt:lpstr>SUMMARY</vt:lpstr>
      <vt:lpstr>SUMMARY</vt:lpstr>
      <vt:lpstr>QUESTION 1</vt:lpstr>
      <vt:lpstr>QUESTION 2</vt:lpstr>
      <vt:lpstr>QUESTION 3</vt:lpstr>
      <vt:lpstr>PowerPoint Presentation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MUSCLES INVOLVED IN RESPIRATION </dc:title>
  <dc:creator>Dr. Zeenat Zaidi</dc:creator>
  <cp:lastModifiedBy>Gamilah H. Al-Madani</cp:lastModifiedBy>
  <cp:revision>237</cp:revision>
  <dcterms:created xsi:type="dcterms:W3CDTF">2010-01-27T08:25:16Z</dcterms:created>
  <dcterms:modified xsi:type="dcterms:W3CDTF">2015-12-06T07:10:03Z</dcterms:modified>
</cp:coreProperties>
</file>