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4715" y="274320"/>
            <a:ext cx="8354568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399" y="2457830"/>
            <a:ext cx="8077200" cy="3319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854" y="759205"/>
            <a:ext cx="6892290" cy="96583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0" spc="-25">
                <a:solidFill>
                  <a:srgbClr val="000000"/>
                </a:solidFill>
              </a:rPr>
              <a:t>Glycogen</a:t>
            </a:r>
            <a:r>
              <a:rPr dirty="0" sz="6000" spc="-70">
                <a:solidFill>
                  <a:srgbClr val="000000"/>
                </a:solidFill>
              </a:rPr>
              <a:t> </a:t>
            </a:r>
            <a:r>
              <a:rPr dirty="0" sz="6000" spc="-10">
                <a:solidFill>
                  <a:srgbClr val="000000"/>
                </a:solidFill>
              </a:rPr>
              <a:t>Metabolism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1522857" y="3822319"/>
            <a:ext cx="6137910" cy="2530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25" b="1">
                <a:latin typeface="Calibri"/>
                <a:cs typeface="Calibri"/>
              </a:rPr>
              <a:t>By</a:t>
            </a:r>
            <a:endParaRPr sz="28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  <a:spcBef>
                <a:spcPts val="1185"/>
              </a:spcBef>
            </a:pPr>
            <a:r>
              <a:rPr dirty="0" sz="3200" spc="-95" b="1">
                <a:solidFill>
                  <a:srgbClr val="C00000"/>
                </a:solidFill>
                <a:latin typeface="Calibri"/>
                <a:cs typeface="Calibri"/>
              </a:rPr>
              <a:t>Dr. </a:t>
            </a:r>
            <a:r>
              <a:rPr dirty="0" sz="3200" spc="-15" b="1">
                <a:solidFill>
                  <a:srgbClr val="C00000"/>
                </a:solidFill>
                <a:latin typeface="Calibri"/>
                <a:cs typeface="Calibri"/>
              </a:rPr>
              <a:t>Reem </a:t>
            </a:r>
            <a:r>
              <a:rPr dirty="0" sz="3200" b="1">
                <a:solidFill>
                  <a:srgbClr val="C00000"/>
                </a:solidFill>
                <a:latin typeface="Calibri"/>
                <a:cs typeface="Calibri"/>
              </a:rPr>
              <a:t>M. Sallam, </a:t>
            </a:r>
            <a:r>
              <a:rPr dirty="0" sz="3200" spc="-30" b="1" i="1">
                <a:solidFill>
                  <a:srgbClr val="C00000"/>
                </a:solidFill>
                <a:latin typeface="Calibri"/>
                <a:cs typeface="Calibri"/>
              </a:rPr>
              <a:t>MD, </a:t>
            </a:r>
            <a:r>
              <a:rPr dirty="0" sz="3200" b="1" i="1">
                <a:solidFill>
                  <a:srgbClr val="C00000"/>
                </a:solidFill>
                <a:latin typeface="Calibri"/>
                <a:cs typeface="Calibri"/>
              </a:rPr>
              <a:t>MSc,</a:t>
            </a:r>
            <a:r>
              <a:rPr dirty="0" sz="3200" spc="3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 spc="-5" b="1" i="1">
                <a:solidFill>
                  <a:srgbClr val="C00000"/>
                </a:solidFill>
                <a:latin typeface="Calibri"/>
                <a:cs typeface="Calibri"/>
              </a:rPr>
              <a:t>PhD</a:t>
            </a:r>
            <a:endParaRPr sz="3200">
              <a:latin typeface="Calibri"/>
              <a:cs typeface="Calibri"/>
            </a:endParaRPr>
          </a:p>
          <a:p>
            <a:pPr algn="ctr" marL="1201420" marR="1192530" indent="-1905">
              <a:lnSpc>
                <a:spcPct val="100000"/>
              </a:lnSpc>
              <a:spcBef>
                <a:spcPts val="1215"/>
              </a:spcBef>
            </a:pPr>
            <a:r>
              <a:rPr dirty="0" sz="2800" spc="-10" b="1">
                <a:latin typeface="Calibri"/>
                <a:cs typeface="Calibri"/>
              </a:rPr>
              <a:t>Clinical Chemistry </a:t>
            </a:r>
            <a:r>
              <a:rPr dirty="0" sz="2800" spc="-5" b="1">
                <a:latin typeface="Calibri"/>
                <a:cs typeface="Calibri"/>
              </a:rPr>
              <a:t>Unit  </a:t>
            </a:r>
            <a:r>
              <a:rPr dirty="0" sz="2800" spc="-10" b="1">
                <a:latin typeface="Calibri"/>
                <a:cs typeface="Calibri"/>
              </a:rPr>
              <a:t>Department </a:t>
            </a:r>
            <a:r>
              <a:rPr dirty="0" sz="2800" spc="-5" b="1">
                <a:latin typeface="Calibri"/>
                <a:cs typeface="Calibri"/>
              </a:rPr>
              <a:t>of</a:t>
            </a:r>
            <a:r>
              <a:rPr dirty="0" sz="2800" spc="-3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Pathology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800" spc="-10" b="1">
                <a:latin typeface="Calibri"/>
                <a:cs typeface="Calibri"/>
              </a:rPr>
              <a:t>College </a:t>
            </a:r>
            <a:r>
              <a:rPr dirty="0" sz="2800" spc="-5" b="1">
                <a:latin typeface="Calibri"/>
                <a:cs typeface="Calibri"/>
              </a:rPr>
              <a:t>of Medicine, King Saud</a:t>
            </a:r>
            <a:r>
              <a:rPr dirty="0" sz="2800" spc="6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University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014" rIns="0" bIns="0" rtlCol="0" vert="horz">
            <a:spAutoFit/>
          </a:bodyPr>
          <a:lstStyle/>
          <a:p>
            <a:pPr marL="2405380">
              <a:lnSpc>
                <a:spcPct val="100000"/>
              </a:lnSpc>
            </a:pPr>
            <a:r>
              <a:rPr dirty="0" sz="3200" spc="-5">
                <a:latin typeface="Verdana"/>
                <a:cs typeface="Verdana"/>
              </a:rPr>
              <a:t>Glycogenolysis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5250" y="882522"/>
            <a:ext cx="626808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FF0000"/>
                </a:solidFill>
                <a:latin typeface="Verdana"/>
                <a:cs typeface="Verdana"/>
              </a:rPr>
              <a:t>(B</a:t>
            </a:r>
            <a:r>
              <a:rPr dirty="0" sz="2200" spc="-5">
                <a:solidFill>
                  <a:srgbClr val="FF0000"/>
                </a:solidFill>
                <a:latin typeface="Verdana"/>
                <a:cs typeface="Verdana"/>
              </a:rPr>
              <a:t>reakdown of </a:t>
            </a:r>
            <a:r>
              <a:rPr dirty="0" sz="2200" spc="-10">
                <a:solidFill>
                  <a:srgbClr val="FF0000"/>
                </a:solidFill>
                <a:latin typeface="Verdana"/>
                <a:cs typeface="Verdana"/>
              </a:rPr>
              <a:t>glycogen </a:t>
            </a:r>
            <a:r>
              <a:rPr dirty="0" sz="2200">
                <a:solidFill>
                  <a:srgbClr val="FF0000"/>
                </a:solidFill>
                <a:latin typeface="Verdana"/>
                <a:cs typeface="Verdana"/>
              </a:rPr>
              <a:t>in </a:t>
            </a:r>
            <a:r>
              <a:rPr dirty="0" sz="2200" spc="-10">
                <a:solidFill>
                  <a:srgbClr val="FF0000"/>
                </a:solidFill>
                <a:latin typeface="Verdana"/>
                <a:cs typeface="Verdana"/>
              </a:rPr>
              <a:t>skeletal</a:t>
            </a:r>
            <a:r>
              <a:rPr dirty="0" sz="2200" spc="7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2200" spc="-5">
                <a:solidFill>
                  <a:srgbClr val="FF0000"/>
                </a:solidFill>
                <a:latin typeface="Verdana"/>
                <a:cs typeface="Verdana"/>
              </a:rPr>
              <a:t>muscles)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" y="1488186"/>
            <a:ext cx="7696200" cy="3401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2880" marR="5080" indent="-170815">
              <a:lnSpc>
                <a:spcPct val="111000"/>
              </a:lnSpc>
            </a:pPr>
            <a:r>
              <a:rPr dirty="0" sz="2000" spc="-5">
                <a:solidFill>
                  <a:srgbClr val="FF0000"/>
                </a:solidFill>
                <a:latin typeface="Verdana"/>
                <a:cs typeface="Verdana"/>
              </a:rPr>
              <a:t>1- </a:t>
            </a:r>
            <a:r>
              <a:rPr dirty="0" sz="1800" spc="5" b="1">
                <a:solidFill>
                  <a:srgbClr val="FF0000"/>
                </a:solidFill>
                <a:latin typeface="Arial Black"/>
                <a:cs typeface="Arial Black"/>
              </a:rPr>
              <a:t>Shortening </a:t>
            </a:r>
            <a:r>
              <a:rPr dirty="0" sz="1800" b="1">
                <a:solidFill>
                  <a:srgbClr val="FF0000"/>
                </a:solidFill>
                <a:latin typeface="Arial Black"/>
                <a:cs typeface="Arial Black"/>
              </a:rPr>
              <a:t>of glycogen </a:t>
            </a:r>
            <a:r>
              <a:rPr dirty="0" sz="1800" spc="-10" b="1">
                <a:solidFill>
                  <a:srgbClr val="FF0000"/>
                </a:solidFill>
                <a:latin typeface="Arial Black"/>
                <a:cs typeface="Arial Black"/>
              </a:rPr>
              <a:t>chain</a:t>
            </a:r>
            <a:r>
              <a:rPr dirty="0" sz="1800" spc="-10" b="1">
                <a:solidFill>
                  <a:srgbClr val="FF0000"/>
                </a:solidFill>
                <a:latin typeface="Verdana"/>
                <a:cs typeface="Verdana"/>
              </a:rPr>
              <a:t>: </a:t>
            </a:r>
            <a:r>
              <a:rPr dirty="0" sz="1800" spc="-5">
                <a:solidFill>
                  <a:srgbClr val="001F5F"/>
                </a:solidFill>
                <a:latin typeface="Verdana"/>
                <a:cs typeface="Verdana"/>
              </a:rPr>
              <a:t>by </a:t>
            </a:r>
            <a:r>
              <a:rPr dirty="0" sz="1800" spc="-5" b="1">
                <a:solidFill>
                  <a:srgbClr val="001F5F"/>
                </a:solidFill>
                <a:latin typeface="Verdana"/>
                <a:cs typeface="Verdana"/>
              </a:rPr>
              <a:t>glycogen phosphorylase  </a:t>
            </a:r>
            <a:r>
              <a:rPr dirty="0" sz="1600" spc="-5">
                <a:solidFill>
                  <a:srgbClr val="006FC0"/>
                </a:solidFill>
                <a:latin typeface="Arial"/>
                <a:cs typeface="Arial"/>
              </a:rPr>
              <a:t>Cleaving of </a:t>
            </a:r>
            <a:r>
              <a:rPr dirty="0" sz="1600" spc="-5">
                <a:solidFill>
                  <a:srgbClr val="006FC0"/>
                </a:solidFill>
                <a:latin typeface="Symbol"/>
                <a:cs typeface="Symbol"/>
              </a:rPr>
              <a:t></a:t>
            </a:r>
            <a:r>
              <a:rPr dirty="0" sz="1600" spc="-5">
                <a:solidFill>
                  <a:srgbClr val="006FC0"/>
                </a:solidFill>
                <a:latin typeface="Arial"/>
                <a:cs typeface="Arial"/>
              </a:rPr>
              <a:t>1-4) bonds of the glycogen chain producing glucose 1-phosphate  Glucose 1-phosphate is converted  to </a:t>
            </a:r>
            <a:r>
              <a:rPr dirty="0" sz="1600" spc="-5" b="1">
                <a:solidFill>
                  <a:srgbClr val="001F5F"/>
                </a:solidFill>
                <a:latin typeface="Arial"/>
                <a:cs typeface="Arial"/>
              </a:rPr>
              <a:t>glucose 6-phosphate </a:t>
            </a:r>
            <a:r>
              <a:rPr dirty="0" sz="1600" spc="-5">
                <a:solidFill>
                  <a:srgbClr val="006FC0"/>
                </a:solidFill>
                <a:latin typeface="Arial"/>
                <a:cs typeface="Arial"/>
              </a:rPr>
              <a:t>(by mutase</a:t>
            </a:r>
            <a:r>
              <a:rPr dirty="0" sz="1600" spc="20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6FC0"/>
                </a:solidFill>
                <a:latin typeface="Arial"/>
                <a:cs typeface="Arial"/>
              </a:rPr>
              <a:t>enzyme)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143250" algn="l"/>
              </a:tabLst>
            </a:pPr>
            <a:r>
              <a:rPr dirty="0" sz="1800" b="1">
                <a:solidFill>
                  <a:srgbClr val="FF0000"/>
                </a:solidFill>
                <a:latin typeface="Verdana"/>
                <a:cs typeface="Verdana"/>
              </a:rPr>
              <a:t>2-  </a:t>
            </a:r>
            <a:r>
              <a:rPr dirty="0" sz="1800" spc="-20" b="1">
                <a:solidFill>
                  <a:srgbClr val="FF0000"/>
                </a:solidFill>
                <a:latin typeface="Arial Black"/>
                <a:cs typeface="Arial Black"/>
              </a:rPr>
              <a:t>Removal</a:t>
            </a:r>
            <a:r>
              <a:rPr dirty="0" sz="1800" spc="160" b="1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 Black"/>
                <a:cs typeface="Arial Black"/>
              </a:rPr>
              <a:t>of</a:t>
            </a:r>
            <a:r>
              <a:rPr dirty="0" sz="1800" spc="575" b="1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 Black"/>
                <a:cs typeface="Arial Black"/>
              </a:rPr>
              <a:t>branches	</a:t>
            </a:r>
            <a:r>
              <a:rPr dirty="0" sz="1600" spc="-5" b="1">
                <a:solidFill>
                  <a:srgbClr val="FF0000"/>
                </a:solidFill>
                <a:latin typeface="Verdana"/>
                <a:cs typeface="Verdana"/>
              </a:rPr>
              <a:t>: </a:t>
            </a:r>
            <a:r>
              <a:rPr dirty="0" sz="1600" spc="-5">
                <a:solidFill>
                  <a:srgbClr val="001F5F"/>
                </a:solidFill>
                <a:latin typeface="Verdana"/>
                <a:cs typeface="Verdana"/>
              </a:rPr>
              <a:t>by </a:t>
            </a:r>
            <a:r>
              <a:rPr dirty="0" sz="1600" spc="-10" b="1">
                <a:solidFill>
                  <a:srgbClr val="001F5F"/>
                </a:solidFill>
                <a:latin typeface="Verdana"/>
                <a:cs typeface="Verdana"/>
              </a:rPr>
              <a:t>debranching</a:t>
            </a:r>
            <a:r>
              <a:rPr dirty="0" sz="1600" spc="35" b="1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Verdana"/>
                <a:cs typeface="Verdana"/>
              </a:rPr>
              <a:t>enzymes</a:t>
            </a:r>
            <a:endParaRPr sz="1600">
              <a:latin typeface="Verdana"/>
              <a:cs typeface="Verdana"/>
            </a:endParaRPr>
          </a:p>
          <a:p>
            <a:pPr marL="152400">
              <a:lnSpc>
                <a:spcPct val="100000"/>
              </a:lnSpc>
              <a:spcBef>
                <a:spcPts val="55"/>
              </a:spcBef>
            </a:pPr>
            <a:r>
              <a:rPr dirty="0" sz="1600" spc="-5">
                <a:solidFill>
                  <a:srgbClr val="006FC0"/>
                </a:solidFill>
                <a:latin typeface="Arial"/>
                <a:cs typeface="Arial"/>
              </a:rPr>
              <a:t>Cleaving of </a:t>
            </a:r>
            <a:r>
              <a:rPr dirty="0" sz="1600" spc="-5">
                <a:solidFill>
                  <a:srgbClr val="006FC0"/>
                </a:solidFill>
                <a:latin typeface="Symbol"/>
                <a:cs typeface="Symbol"/>
              </a:rPr>
              <a:t></a:t>
            </a:r>
            <a:r>
              <a:rPr dirty="0" sz="1600" spc="-5">
                <a:solidFill>
                  <a:srgbClr val="006FC0"/>
                </a:solidFill>
                <a:latin typeface="Arial"/>
                <a:cs typeface="Arial"/>
              </a:rPr>
              <a:t>(1-6) bonds of the glycogen chain producing </a:t>
            </a:r>
            <a:r>
              <a:rPr dirty="0" sz="1600" spc="-5" b="1">
                <a:solidFill>
                  <a:srgbClr val="001F5F"/>
                </a:solidFill>
                <a:latin typeface="Arial"/>
                <a:cs typeface="Arial"/>
              </a:rPr>
              <a:t>free glucose</a:t>
            </a:r>
            <a:r>
              <a:rPr dirty="0" sz="1600" spc="19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01F5F"/>
                </a:solidFill>
                <a:latin typeface="Arial"/>
                <a:cs typeface="Arial"/>
              </a:rPr>
              <a:t>(few)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6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lain" startAt="3"/>
              <a:tabLst>
                <a:tab pos="393700" algn="l"/>
              </a:tabLst>
            </a:pPr>
            <a:r>
              <a:rPr dirty="0" sz="1800" spc="-25" b="1">
                <a:solidFill>
                  <a:srgbClr val="FF0000"/>
                </a:solidFill>
                <a:latin typeface="Arial Black"/>
                <a:cs typeface="Arial Black"/>
              </a:rPr>
              <a:t>Fate </a:t>
            </a:r>
            <a:r>
              <a:rPr dirty="0" sz="1800" b="1">
                <a:solidFill>
                  <a:srgbClr val="FF0000"/>
                </a:solidFill>
                <a:latin typeface="Arial Black"/>
                <a:cs typeface="Arial Black"/>
              </a:rPr>
              <a:t>of glucose </a:t>
            </a:r>
            <a:r>
              <a:rPr dirty="0" sz="1800" spc="-5" b="1">
                <a:solidFill>
                  <a:srgbClr val="FF0000"/>
                </a:solidFill>
                <a:latin typeface="Arial Black"/>
                <a:cs typeface="Arial Black"/>
              </a:rPr>
              <a:t>6-phosphate</a:t>
            </a:r>
            <a:r>
              <a:rPr dirty="0" sz="1800" spc="105" b="1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 Black"/>
                <a:cs typeface="Arial Black"/>
              </a:rPr>
              <a:t>(G-6-P):</a:t>
            </a:r>
            <a:endParaRPr sz="1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7"/>
              </a:spcBef>
              <a:buClr>
                <a:srgbClr val="FF0000"/>
              </a:buClr>
              <a:buFont typeface="Arial Black"/>
              <a:buAutoNum type="arabicPlain" startAt="3"/>
            </a:pPr>
            <a:endParaRPr sz="1700">
              <a:latin typeface="Times New Roman"/>
              <a:cs typeface="Times New Roman"/>
            </a:endParaRPr>
          </a:p>
          <a:p>
            <a:pPr lvl="1" marL="462280" indent="-165100">
              <a:lnSpc>
                <a:spcPct val="100000"/>
              </a:lnSpc>
              <a:buChar char="-"/>
              <a:tabLst>
                <a:tab pos="462280" algn="l"/>
                <a:tab pos="1196340" algn="l"/>
              </a:tabLst>
            </a:pPr>
            <a:r>
              <a:rPr dirty="0" sz="1600" spc="-5">
                <a:solidFill>
                  <a:srgbClr val="006FC0"/>
                </a:solidFill>
                <a:latin typeface="Verdana"/>
                <a:cs typeface="Verdana"/>
              </a:rPr>
              <a:t>G-6-P	</a:t>
            </a:r>
            <a:r>
              <a:rPr dirty="0" sz="1600" spc="-10">
                <a:solidFill>
                  <a:srgbClr val="006FC0"/>
                </a:solidFill>
                <a:latin typeface="Verdana"/>
                <a:cs typeface="Verdana"/>
              </a:rPr>
              <a:t>is </a:t>
            </a:r>
            <a:r>
              <a:rPr dirty="0" sz="1600" spc="-10" b="1" i="1" u="heavy">
                <a:solidFill>
                  <a:srgbClr val="001F5F"/>
                </a:solidFill>
                <a:latin typeface="Verdana"/>
                <a:cs typeface="Verdana"/>
              </a:rPr>
              <a:t>not </a:t>
            </a:r>
            <a:r>
              <a:rPr dirty="0" sz="1600" spc="-10">
                <a:solidFill>
                  <a:srgbClr val="006FC0"/>
                </a:solidFill>
                <a:latin typeface="Verdana"/>
                <a:cs typeface="Verdana"/>
              </a:rPr>
              <a:t>converted </a:t>
            </a:r>
            <a:r>
              <a:rPr dirty="0" sz="1600" spc="-5">
                <a:solidFill>
                  <a:srgbClr val="006FC0"/>
                </a:solidFill>
                <a:latin typeface="Verdana"/>
                <a:cs typeface="Verdana"/>
              </a:rPr>
              <a:t>to free</a:t>
            </a:r>
            <a:r>
              <a:rPr dirty="0" sz="1600" spc="7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z="1600" spc="-5">
                <a:solidFill>
                  <a:srgbClr val="006FC0"/>
                </a:solidFill>
                <a:latin typeface="Verdana"/>
                <a:cs typeface="Verdana"/>
              </a:rPr>
              <a:t>glucose</a:t>
            </a:r>
            <a:endParaRPr sz="16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22"/>
              </a:spcBef>
              <a:buClr>
                <a:srgbClr val="006FC0"/>
              </a:buClr>
              <a:buFont typeface="Verdana"/>
              <a:buChar char="-"/>
            </a:pPr>
            <a:endParaRPr sz="1650">
              <a:latin typeface="Times New Roman"/>
              <a:cs typeface="Times New Roman"/>
            </a:endParaRPr>
          </a:p>
          <a:p>
            <a:pPr lvl="1" marL="462280" indent="-165100">
              <a:lnSpc>
                <a:spcPct val="100000"/>
              </a:lnSpc>
              <a:buChar char="-"/>
              <a:tabLst>
                <a:tab pos="462280" algn="l"/>
              </a:tabLst>
            </a:pPr>
            <a:r>
              <a:rPr dirty="0" sz="1600">
                <a:solidFill>
                  <a:srgbClr val="006FC0"/>
                </a:solidFill>
                <a:latin typeface="Verdana"/>
                <a:cs typeface="Verdana"/>
              </a:rPr>
              <a:t>It </a:t>
            </a:r>
            <a:r>
              <a:rPr dirty="0" sz="1600" spc="-5">
                <a:solidFill>
                  <a:srgbClr val="006FC0"/>
                </a:solidFill>
                <a:latin typeface="Verdana"/>
                <a:cs typeface="Verdana"/>
              </a:rPr>
              <a:t>is used as a source of energy for </a:t>
            </a:r>
            <a:r>
              <a:rPr dirty="0" sz="1600" spc="-10">
                <a:solidFill>
                  <a:srgbClr val="006FC0"/>
                </a:solidFill>
                <a:latin typeface="Verdana"/>
                <a:cs typeface="Verdana"/>
              </a:rPr>
              <a:t>skeletal muscles during</a:t>
            </a:r>
            <a:r>
              <a:rPr dirty="0" sz="1600" spc="225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z="1600" spc="-10">
                <a:solidFill>
                  <a:srgbClr val="006FC0"/>
                </a:solidFill>
                <a:latin typeface="Verdana"/>
                <a:cs typeface="Verdana"/>
              </a:rPr>
              <a:t>muscular</a:t>
            </a:r>
            <a:endParaRPr sz="16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</a:pPr>
            <a:r>
              <a:rPr dirty="0" sz="1600" spc="-10">
                <a:solidFill>
                  <a:srgbClr val="006FC0"/>
                </a:solidFill>
                <a:latin typeface="Verdana"/>
                <a:cs typeface="Verdana"/>
              </a:rPr>
              <a:t>exercise (by </a:t>
            </a:r>
            <a:r>
              <a:rPr dirty="0" sz="1600" spc="-5">
                <a:solidFill>
                  <a:srgbClr val="006FC0"/>
                </a:solidFill>
                <a:latin typeface="Verdana"/>
                <a:cs typeface="Verdana"/>
              </a:rPr>
              <a:t>anaerobic </a:t>
            </a:r>
            <a:r>
              <a:rPr dirty="0" sz="1600" spc="-10">
                <a:solidFill>
                  <a:srgbClr val="006FC0"/>
                </a:solidFill>
                <a:latin typeface="Verdana"/>
                <a:cs typeface="Verdana"/>
              </a:rPr>
              <a:t>glycolysis starting </a:t>
            </a:r>
            <a:r>
              <a:rPr dirty="0" sz="1600" spc="-5">
                <a:solidFill>
                  <a:srgbClr val="006FC0"/>
                </a:solidFill>
                <a:latin typeface="Verdana"/>
                <a:cs typeface="Verdana"/>
              </a:rPr>
              <a:t>from G-6-P</a:t>
            </a:r>
            <a:r>
              <a:rPr dirty="0" sz="1600" spc="275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z="1600" spc="-5">
                <a:solidFill>
                  <a:srgbClr val="006FC0"/>
                </a:solidFill>
                <a:latin typeface="Verdana"/>
                <a:cs typeface="Verdana"/>
              </a:rPr>
              <a:t>step)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0787" rIns="0" bIns="0" rtlCol="0" vert="horz">
            <a:spAutoFit/>
          </a:bodyPr>
          <a:lstStyle/>
          <a:p>
            <a:pPr marL="2474595">
              <a:lnSpc>
                <a:spcPct val="100000"/>
              </a:lnSpc>
            </a:pPr>
            <a:r>
              <a:rPr dirty="0" sz="4400" spc="-15"/>
              <a:t>Glycogenolysis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700527" y="1772411"/>
            <a:ext cx="3447288" cy="4436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69439" y="3247897"/>
            <a:ext cx="1647825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001F5F"/>
                </a:solidFill>
                <a:latin typeface="Calibri"/>
                <a:cs typeface="Calibri"/>
              </a:rPr>
              <a:t>(Pyridoxal</a:t>
            </a:r>
            <a:r>
              <a:rPr dirty="0" sz="1400" spc="-9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Calibri"/>
                <a:cs typeface="Calibri"/>
              </a:rPr>
              <a:t>phosphate)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0787" rIns="0" bIns="0" rtlCol="0" vert="horz">
            <a:spAutoFit/>
          </a:bodyPr>
          <a:lstStyle/>
          <a:p>
            <a:pPr marL="2474595">
              <a:lnSpc>
                <a:spcPct val="100000"/>
              </a:lnSpc>
            </a:pPr>
            <a:r>
              <a:rPr dirty="0" sz="4400" spc="-15"/>
              <a:t>Glycogenolysis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906267" y="1568196"/>
            <a:ext cx="3534155" cy="4137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0787" rIns="0" bIns="0" rtlCol="0" vert="horz">
            <a:spAutoFit/>
          </a:bodyPr>
          <a:lstStyle/>
          <a:p>
            <a:pPr marL="2474595">
              <a:lnSpc>
                <a:spcPct val="100000"/>
              </a:lnSpc>
            </a:pPr>
            <a:r>
              <a:rPr dirty="0" sz="4400" spc="-15"/>
              <a:t>Glycogenolysis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90827" y="2564892"/>
            <a:ext cx="6562344" cy="2375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1129" y="722121"/>
            <a:ext cx="3670935" cy="73596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 indent="678180">
              <a:lnSpc>
                <a:spcPct val="100000"/>
              </a:lnSpc>
            </a:pPr>
            <a:r>
              <a:rPr dirty="0" sz="2400" spc="-5">
                <a:latin typeface="Verdana"/>
                <a:cs typeface="Verdana"/>
              </a:rPr>
              <a:t>Regulation </a:t>
            </a:r>
            <a:r>
              <a:rPr dirty="0" sz="2400">
                <a:latin typeface="Verdana"/>
                <a:cs typeface="Verdana"/>
              </a:rPr>
              <a:t>of  </a:t>
            </a:r>
            <a:r>
              <a:rPr dirty="0" sz="2400" spc="-5">
                <a:latin typeface="Verdana"/>
                <a:cs typeface="Verdana"/>
              </a:rPr>
              <a:t>Glycogen</a:t>
            </a:r>
            <a:r>
              <a:rPr dirty="0" sz="2400" spc="-25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Metabolism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2325496"/>
            <a:ext cx="8354059" cy="386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7310">
              <a:lnSpc>
                <a:spcPct val="100000"/>
              </a:lnSpc>
            </a:pPr>
            <a:r>
              <a:rPr dirty="0" sz="2000" spc="-5" b="1">
                <a:solidFill>
                  <a:srgbClr val="006FC0"/>
                </a:solidFill>
                <a:latin typeface="Verdana"/>
                <a:cs typeface="Verdana"/>
              </a:rPr>
              <a:t>Synthesis </a:t>
            </a:r>
            <a:r>
              <a:rPr dirty="0" sz="2000" spc="5" b="1">
                <a:solidFill>
                  <a:srgbClr val="006FC0"/>
                </a:solidFill>
                <a:latin typeface="Verdana"/>
                <a:cs typeface="Verdana"/>
              </a:rPr>
              <a:t>&amp; </a:t>
            </a:r>
            <a:r>
              <a:rPr dirty="0" sz="2000" b="1">
                <a:solidFill>
                  <a:srgbClr val="006FC0"/>
                </a:solidFill>
                <a:latin typeface="Verdana"/>
                <a:cs typeface="Verdana"/>
              </a:rPr>
              <a:t>degradation of </a:t>
            </a:r>
            <a:r>
              <a:rPr dirty="0" sz="2000" spc="-5" b="1">
                <a:solidFill>
                  <a:srgbClr val="006FC0"/>
                </a:solidFill>
                <a:latin typeface="Verdana"/>
                <a:cs typeface="Verdana"/>
              </a:rPr>
              <a:t>glycogen </a:t>
            </a:r>
            <a:r>
              <a:rPr dirty="0" sz="2000" b="1">
                <a:solidFill>
                  <a:srgbClr val="006FC0"/>
                </a:solidFill>
                <a:latin typeface="Verdana"/>
                <a:cs typeface="Verdana"/>
              </a:rPr>
              <a:t>are tightly</a:t>
            </a:r>
            <a:r>
              <a:rPr dirty="0" sz="2000" spc="-2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z="2000" spc="-5" b="1">
                <a:solidFill>
                  <a:srgbClr val="006FC0"/>
                </a:solidFill>
                <a:latin typeface="Verdana"/>
                <a:cs typeface="Verdana"/>
              </a:rPr>
              <a:t>regulated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40"/>
              </a:spcBef>
            </a:pPr>
            <a:r>
              <a:rPr dirty="0" sz="2000" b="1" u="heavy">
                <a:solidFill>
                  <a:srgbClr val="FF0000"/>
                </a:solidFill>
                <a:latin typeface="Verdana"/>
                <a:cs typeface="Verdana"/>
              </a:rPr>
              <a:t>In </a:t>
            </a:r>
            <a:r>
              <a:rPr dirty="0" sz="2000" spc="-5" b="1" u="heavy">
                <a:solidFill>
                  <a:srgbClr val="FF0000"/>
                </a:solidFill>
                <a:latin typeface="Verdana"/>
                <a:cs typeface="Verdana"/>
              </a:rPr>
              <a:t>Skeletal</a:t>
            </a:r>
            <a:r>
              <a:rPr dirty="0" sz="2000" spc="-55" b="1" u="heavy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2000" spc="-5" b="1" u="heavy">
                <a:solidFill>
                  <a:srgbClr val="FF0000"/>
                </a:solidFill>
                <a:latin typeface="Verdana"/>
                <a:cs typeface="Verdana"/>
              </a:rPr>
              <a:t>Muscles:</a:t>
            </a:r>
            <a:endParaRPr sz="2000">
              <a:latin typeface="Verdana"/>
              <a:cs typeface="Verdana"/>
            </a:endParaRPr>
          </a:p>
          <a:p>
            <a:pPr marL="424180" indent="-411480">
              <a:lnSpc>
                <a:spcPct val="100000"/>
              </a:lnSpc>
              <a:spcBef>
                <a:spcPts val="840"/>
              </a:spcBef>
              <a:buSzPct val="120000"/>
              <a:buFont typeface="Arial"/>
              <a:buChar char="•"/>
              <a:tabLst>
                <a:tab pos="424180" algn="l"/>
              </a:tabLst>
            </a:pPr>
            <a:r>
              <a:rPr dirty="0" sz="2000" spc="-10">
                <a:solidFill>
                  <a:srgbClr val="006FC0"/>
                </a:solidFill>
                <a:latin typeface="Calibri"/>
                <a:cs typeface="Calibri"/>
              </a:rPr>
              <a:t>Glycogen </a:t>
            </a:r>
            <a:r>
              <a:rPr dirty="0" sz="2000" spc="-10" b="1">
                <a:solidFill>
                  <a:srgbClr val="006FC0"/>
                </a:solidFill>
                <a:latin typeface="Calibri"/>
                <a:cs typeface="Calibri"/>
              </a:rPr>
              <a:t>degradation </a:t>
            </a:r>
            <a:r>
              <a:rPr dirty="0" sz="2000" spc="-10">
                <a:solidFill>
                  <a:srgbClr val="006FC0"/>
                </a:solidFill>
                <a:latin typeface="Calibri"/>
                <a:cs typeface="Calibri"/>
              </a:rPr>
              <a:t>occurs </a:t>
            </a:r>
            <a:r>
              <a:rPr dirty="0" sz="2000" spc="-5">
                <a:solidFill>
                  <a:srgbClr val="006FC0"/>
                </a:solidFill>
                <a:latin typeface="Calibri"/>
                <a:cs typeface="Calibri"/>
              </a:rPr>
              <a:t>during </a:t>
            </a:r>
            <a:r>
              <a:rPr dirty="0" sz="2000" spc="-10" b="1">
                <a:solidFill>
                  <a:srgbClr val="006FC0"/>
                </a:solidFill>
                <a:latin typeface="Calibri"/>
                <a:cs typeface="Calibri"/>
              </a:rPr>
              <a:t>active</a:t>
            </a:r>
            <a:r>
              <a:rPr dirty="0" sz="2000" spc="50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006FC0"/>
                </a:solidFill>
                <a:latin typeface="Calibri"/>
                <a:cs typeface="Calibri"/>
              </a:rPr>
              <a:t>exercise</a:t>
            </a:r>
            <a:endParaRPr sz="2000">
              <a:latin typeface="Calibri"/>
              <a:cs typeface="Calibri"/>
            </a:endParaRPr>
          </a:p>
          <a:p>
            <a:pPr marL="411480" indent="-398780">
              <a:lnSpc>
                <a:spcPct val="100000"/>
              </a:lnSpc>
              <a:spcBef>
                <a:spcPts val="590"/>
              </a:spcBef>
              <a:buFont typeface="Arial"/>
              <a:buChar char="•"/>
              <a:tabLst>
                <a:tab pos="412115" algn="l"/>
              </a:tabLst>
            </a:pPr>
            <a:r>
              <a:rPr dirty="0" sz="2000" spc="-5">
                <a:solidFill>
                  <a:srgbClr val="006FC0"/>
                </a:solidFill>
                <a:latin typeface="Calibri"/>
                <a:cs typeface="Calibri"/>
              </a:rPr>
              <a:t>Glycogen </a:t>
            </a:r>
            <a:r>
              <a:rPr dirty="0" sz="2000" spc="-5" b="1">
                <a:solidFill>
                  <a:srgbClr val="006FC0"/>
                </a:solidFill>
                <a:latin typeface="Calibri"/>
                <a:cs typeface="Calibri"/>
              </a:rPr>
              <a:t>synthesis </a:t>
            </a:r>
            <a:r>
              <a:rPr dirty="0" sz="2000">
                <a:solidFill>
                  <a:srgbClr val="006FC0"/>
                </a:solidFill>
                <a:latin typeface="Calibri"/>
                <a:cs typeface="Calibri"/>
              </a:rPr>
              <a:t>begins when the </a:t>
            </a:r>
            <a:r>
              <a:rPr dirty="0" sz="2000" b="1">
                <a:solidFill>
                  <a:srgbClr val="006FC0"/>
                </a:solidFill>
                <a:latin typeface="Calibri"/>
                <a:cs typeface="Calibri"/>
              </a:rPr>
              <a:t>muscle is </a:t>
            </a:r>
            <a:r>
              <a:rPr dirty="0" sz="2000" spc="-20" b="1">
                <a:solidFill>
                  <a:srgbClr val="006FC0"/>
                </a:solidFill>
                <a:latin typeface="Calibri"/>
                <a:cs typeface="Calibri"/>
              </a:rPr>
              <a:t>at</a:t>
            </a:r>
            <a:r>
              <a:rPr dirty="0" sz="2000" spc="-140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006FC0"/>
                </a:solidFill>
                <a:latin typeface="Calibri"/>
                <a:cs typeface="Calibri"/>
              </a:rPr>
              <a:t>rest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000" spc="-10" b="1">
                <a:solidFill>
                  <a:srgbClr val="006FC0"/>
                </a:solidFill>
                <a:latin typeface="Calibri"/>
                <a:cs typeface="Calibri"/>
              </a:rPr>
              <a:t>Regulation </a:t>
            </a:r>
            <a:r>
              <a:rPr dirty="0" sz="2000" spc="-5" b="1">
                <a:solidFill>
                  <a:srgbClr val="006FC0"/>
                </a:solidFill>
                <a:latin typeface="Calibri"/>
                <a:cs typeface="Calibri"/>
              </a:rPr>
              <a:t>occurs </a:t>
            </a:r>
            <a:r>
              <a:rPr dirty="0" sz="2000" spc="-10" b="1">
                <a:solidFill>
                  <a:srgbClr val="006FC0"/>
                </a:solidFill>
                <a:latin typeface="Calibri"/>
                <a:cs typeface="Calibri"/>
              </a:rPr>
              <a:t>by </a:t>
            </a:r>
            <a:r>
              <a:rPr dirty="0" sz="2000" b="1">
                <a:solidFill>
                  <a:srgbClr val="006FC0"/>
                </a:solidFill>
                <a:latin typeface="Calibri"/>
                <a:cs typeface="Calibri"/>
              </a:rPr>
              <a:t>2</a:t>
            </a:r>
            <a:r>
              <a:rPr dirty="0" sz="2000" spc="5" b="1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006FC0"/>
                </a:solidFill>
                <a:latin typeface="Calibri"/>
                <a:cs typeface="Calibri"/>
              </a:rPr>
              <a:t>mechanisms:</a:t>
            </a:r>
            <a:endParaRPr sz="2000">
              <a:latin typeface="Calibri"/>
              <a:cs typeface="Calibri"/>
            </a:endParaRPr>
          </a:p>
          <a:p>
            <a:pPr lvl="1" marL="738505" indent="-400685">
              <a:lnSpc>
                <a:spcPct val="100000"/>
              </a:lnSpc>
              <a:spcBef>
                <a:spcPts val="980"/>
              </a:spcBef>
              <a:buAutoNum type="arabicPlain"/>
              <a:tabLst>
                <a:tab pos="765175" algn="l"/>
              </a:tabLst>
            </a:pPr>
            <a:r>
              <a:rPr dirty="0" sz="1800" spc="-5" b="1">
                <a:solidFill>
                  <a:srgbClr val="FF0000"/>
                </a:solidFill>
                <a:latin typeface="Verdana"/>
                <a:cs typeface="Verdana"/>
              </a:rPr>
              <a:t>Allosteric</a:t>
            </a:r>
            <a:r>
              <a:rPr dirty="0" sz="1800" spc="-40" b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Verdana"/>
                <a:cs typeface="Verdana"/>
              </a:rPr>
              <a:t>regulation</a:t>
            </a:r>
            <a:endParaRPr sz="18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2"/>
              </a:spcBef>
              <a:buClr>
                <a:srgbClr val="FF0000"/>
              </a:buClr>
              <a:buFont typeface="Verdana"/>
              <a:buAutoNum type="arabicPlain"/>
            </a:pPr>
            <a:endParaRPr sz="1850">
              <a:latin typeface="Times New Roman"/>
              <a:cs typeface="Times New Roman"/>
            </a:endParaRPr>
          </a:p>
          <a:p>
            <a:pPr lvl="1" marL="738505" marR="4559300" indent="-400685">
              <a:lnSpc>
                <a:spcPct val="100000"/>
              </a:lnSpc>
              <a:buAutoNum type="arabicPlain"/>
              <a:tabLst>
                <a:tab pos="765175" algn="l"/>
              </a:tabLst>
            </a:pPr>
            <a:r>
              <a:rPr dirty="0" sz="1800" spc="-5" b="1">
                <a:solidFill>
                  <a:srgbClr val="FF0000"/>
                </a:solidFill>
                <a:latin typeface="Verdana"/>
                <a:cs typeface="Verdana"/>
              </a:rPr>
              <a:t>Hormonal regulation  (Covalent</a:t>
            </a:r>
            <a:r>
              <a:rPr dirty="0" sz="1800" spc="-30" b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Verdana"/>
                <a:cs typeface="Verdana"/>
              </a:rPr>
              <a:t>modification)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1488" y="722121"/>
            <a:ext cx="6071870" cy="735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Regulation </a:t>
            </a:r>
            <a:r>
              <a:rPr dirty="0" sz="2400" b="1">
                <a:solidFill>
                  <a:srgbClr val="FF0000"/>
                </a:solidFill>
                <a:latin typeface="Verdana"/>
                <a:cs typeface="Verdana"/>
              </a:rPr>
              <a:t>of </a:t>
            </a: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Glycogen</a:t>
            </a:r>
            <a:r>
              <a:rPr dirty="0" sz="2400" spc="45" b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Metabolism</a:t>
            </a:r>
            <a:endParaRPr sz="2400">
              <a:latin typeface="Verdana"/>
              <a:cs typeface="Verdana"/>
            </a:endParaRPr>
          </a:p>
          <a:p>
            <a:pPr marL="1038225">
              <a:lnSpc>
                <a:spcPct val="100000"/>
              </a:lnSpc>
            </a:pP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1. Allosteric</a:t>
            </a:r>
            <a:r>
              <a:rPr dirty="0" sz="2400" spc="-35" b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Regulation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8904" y="2060448"/>
            <a:ext cx="5256276" cy="4349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4233" y="505714"/>
            <a:ext cx="5798185" cy="3589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303655">
              <a:lnSpc>
                <a:spcPct val="100000"/>
              </a:lnSpc>
            </a:pP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Regulation </a:t>
            </a:r>
            <a:r>
              <a:rPr dirty="0" sz="2400" b="1">
                <a:solidFill>
                  <a:srgbClr val="FF0000"/>
                </a:solidFill>
                <a:latin typeface="Verdana"/>
                <a:cs typeface="Verdana"/>
              </a:rPr>
              <a:t>of</a:t>
            </a:r>
            <a:r>
              <a:rPr dirty="0" sz="2400" spc="-25" b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Glycogen</a:t>
            </a:r>
            <a:endParaRPr sz="2400">
              <a:latin typeface="Verdana"/>
              <a:cs typeface="Verdana"/>
            </a:endParaRPr>
          </a:p>
          <a:p>
            <a:pPr algn="ctr" marR="1305560">
              <a:lnSpc>
                <a:spcPct val="100000"/>
              </a:lnSpc>
            </a:pPr>
            <a:r>
              <a:rPr dirty="0" sz="2400" b="1">
                <a:solidFill>
                  <a:srgbClr val="FF0000"/>
                </a:solidFill>
                <a:latin typeface="Verdana"/>
                <a:cs typeface="Verdana"/>
              </a:rPr>
              <a:t>Metabolism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200000"/>
              </a:lnSpc>
              <a:spcBef>
                <a:spcPts val="2110"/>
              </a:spcBef>
            </a:pPr>
            <a:r>
              <a:rPr dirty="0" sz="2400" spc="-5" b="1">
                <a:latin typeface="Calibri"/>
                <a:cs typeface="Calibri"/>
              </a:rPr>
              <a:t>Increase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calcium during muscle </a:t>
            </a:r>
            <a:r>
              <a:rPr dirty="0" sz="2400" spc="-10" b="1">
                <a:latin typeface="Calibri"/>
                <a:cs typeface="Calibri"/>
              </a:rPr>
              <a:t>contraction  </a:t>
            </a:r>
            <a:r>
              <a:rPr dirty="0" sz="2400" spc="-10" b="1">
                <a:latin typeface="Calibri"/>
                <a:cs typeface="Calibri"/>
              </a:rPr>
              <a:t>Formation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Ca</a:t>
            </a:r>
            <a:r>
              <a:rPr dirty="0" baseline="24305" sz="2400" spc="-7" b="1">
                <a:latin typeface="Calibri"/>
                <a:cs typeface="Calibri"/>
              </a:rPr>
              <a:t>2+ </a:t>
            </a:r>
            <a:r>
              <a:rPr dirty="0" sz="2400" spc="-5" b="1">
                <a:latin typeface="Calibri"/>
                <a:cs typeface="Calibri"/>
              </a:rPr>
              <a:t>-calmodulin </a:t>
            </a:r>
            <a:r>
              <a:rPr dirty="0" sz="2400" spc="-10" b="1">
                <a:latin typeface="Calibri"/>
                <a:cs typeface="Calibri"/>
              </a:rPr>
              <a:t>complex  </a:t>
            </a:r>
            <a:r>
              <a:rPr dirty="0" sz="2400" spc="-10" b="1">
                <a:latin typeface="Calibri"/>
                <a:cs typeface="Calibri"/>
              </a:rPr>
              <a:t>Activation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Ca</a:t>
            </a:r>
            <a:r>
              <a:rPr dirty="0" baseline="24305" sz="2400" spc="-7" b="1">
                <a:latin typeface="Calibri"/>
                <a:cs typeface="Calibri"/>
              </a:rPr>
              <a:t>2+ </a:t>
            </a:r>
            <a:r>
              <a:rPr dirty="0" sz="2400" spc="-10" b="1">
                <a:latin typeface="Calibri"/>
                <a:cs typeface="Calibri"/>
              </a:rPr>
              <a:t>-dependent</a:t>
            </a:r>
            <a:r>
              <a:rPr dirty="0" sz="2400" spc="4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enzymes,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dirty="0" sz="2400" b="1">
                <a:latin typeface="Calibri"/>
                <a:cs typeface="Calibri"/>
              </a:rPr>
              <a:t>e.g., </a:t>
            </a:r>
            <a:r>
              <a:rPr dirty="0" sz="2400" spc="-10" b="1">
                <a:latin typeface="Calibri"/>
                <a:cs typeface="Calibri"/>
              </a:rPr>
              <a:t>glycogen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phosphorylase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16623" y="188974"/>
            <a:ext cx="1905000" cy="6551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1129" rIns="0" bIns="0" rtlCol="0" vert="horz">
            <a:spAutoFit/>
          </a:bodyPr>
          <a:lstStyle/>
          <a:p>
            <a:pPr marL="1175385">
              <a:lnSpc>
                <a:spcPct val="100000"/>
              </a:lnSpc>
            </a:pPr>
            <a:r>
              <a:rPr dirty="0" sz="3200" spc="-10">
                <a:solidFill>
                  <a:srgbClr val="000000"/>
                </a:solidFill>
              </a:rPr>
              <a:t>Regulation </a:t>
            </a:r>
            <a:r>
              <a:rPr dirty="0" sz="3200">
                <a:solidFill>
                  <a:srgbClr val="000000"/>
                </a:solidFill>
              </a:rPr>
              <a:t>of </a:t>
            </a:r>
            <a:r>
              <a:rPr dirty="0" sz="3200" spc="-15">
                <a:solidFill>
                  <a:srgbClr val="000000"/>
                </a:solidFill>
              </a:rPr>
              <a:t>Glycogen</a:t>
            </a:r>
            <a:r>
              <a:rPr dirty="0" sz="3200" spc="-95">
                <a:solidFill>
                  <a:srgbClr val="000000"/>
                </a:solidFill>
              </a:rPr>
              <a:t> </a:t>
            </a:r>
            <a:r>
              <a:rPr dirty="0" sz="3200" spc="-5">
                <a:solidFill>
                  <a:srgbClr val="000000"/>
                </a:solidFill>
              </a:rPr>
              <a:t>Metabolism: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346072" y="913129"/>
            <a:ext cx="6658609" cy="2574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latin typeface="Calibri"/>
                <a:cs typeface="Calibri"/>
              </a:rPr>
              <a:t>2. </a:t>
            </a:r>
            <a:r>
              <a:rPr dirty="0" sz="3200" b="1">
                <a:latin typeface="Calibri"/>
                <a:cs typeface="Calibri"/>
              </a:rPr>
              <a:t>Hormonal </a:t>
            </a:r>
            <a:r>
              <a:rPr dirty="0" sz="3200" spc="-10" b="1">
                <a:latin typeface="Calibri"/>
                <a:cs typeface="Calibri"/>
              </a:rPr>
              <a:t>Regulation by</a:t>
            </a:r>
            <a:r>
              <a:rPr dirty="0" sz="3200" spc="-9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Epinephrine</a:t>
            </a:r>
            <a:endParaRPr sz="3200">
              <a:latin typeface="Calibri"/>
              <a:cs typeface="Calibri"/>
            </a:endParaRPr>
          </a:p>
          <a:p>
            <a:pPr algn="ctr" marL="1895475" marR="2240915" indent="2540">
              <a:lnSpc>
                <a:spcPct val="100000"/>
              </a:lnSpc>
              <a:spcBef>
                <a:spcPts val="2025"/>
              </a:spcBef>
            </a:pPr>
            <a:r>
              <a:rPr dirty="0" sz="2400" b="1">
                <a:solidFill>
                  <a:srgbClr val="943735"/>
                </a:solidFill>
                <a:latin typeface="Calibri"/>
                <a:cs typeface="Calibri"/>
              </a:rPr>
              <a:t>Muscle </a:t>
            </a:r>
            <a:r>
              <a:rPr dirty="0" sz="2400" spc="-10" b="1">
                <a:solidFill>
                  <a:srgbClr val="943735"/>
                </a:solidFill>
                <a:latin typeface="Calibri"/>
                <a:cs typeface="Calibri"/>
              </a:rPr>
              <a:t>contraction 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Epinephrine</a:t>
            </a:r>
            <a:r>
              <a:rPr dirty="0" sz="2400" spc="-75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release</a:t>
            </a:r>
            <a:endParaRPr sz="2400">
              <a:latin typeface="Calibri"/>
              <a:cs typeface="Calibri"/>
            </a:endParaRPr>
          </a:p>
          <a:p>
            <a:pPr algn="ctr" marL="225425" marR="567690">
              <a:lnSpc>
                <a:spcPct val="100000"/>
              </a:lnSpc>
            </a:pPr>
            <a:r>
              <a:rPr dirty="0" sz="2400" spc="-15" b="1">
                <a:solidFill>
                  <a:srgbClr val="375F92"/>
                </a:solidFill>
                <a:latin typeface="Calibri"/>
                <a:cs typeface="Calibri"/>
              </a:rPr>
              <a:t>Skeletal </a:t>
            </a: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muscle: </a:t>
            </a:r>
            <a:r>
              <a:rPr dirty="0" sz="2400" spc="-10" b="1">
                <a:solidFill>
                  <a:srgbClr val="943735"/>
                </a:solidFill>
                <a:latin typeface="Calibri"/>
                <a:cs typeface="Calibri"/>
              </a:rPr>
              <a:t>Epinephrine/receptor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binding  </a:t>
            </a: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Second messenger:</a:t>
            </a:r>
            <a:r>
              <a:rPr dirty="0" sz="2400" spc="-8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cAMP</a:t>
            </a:r>
            <a:endParaRPr sz="2400">
              <a:latin typeface="Calibri"/>
              <a:cs typeface="Calibri"/>
            </a:endParaRPr>
          </a:p>
          <a:p>
            <a:pPr algn="ctr" marR="344170">
              <a:lnSpc>
                <a:spcPct val="100000"/>
              </a:lnSpc>
            </a:pP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Response: </a:t>
            </a:r>
            <a:r>
              <a:rPr dirty="0" sz="2400" b="1">
                <a:solidFill>
                  <a:srgbClr val="943735"/>
                </a:solidFill>
                <a:latin typeface="Calibri"/>
                <a:cs typeface="Calibri"/>
              </a:rPr>
              <a:t>Enzyme</a:t>
            </a:r>
            <a:r>
              <a:rPr dirty="0" sz="2400" spc="-90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phosphorylation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3534" y="4168267"/>
            <a:ext cx="2758440" cy="884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20" b="1">
                <a:solidFill>
                  <a:srgbClr val="943735"/>
                </a:solidFill>
                <a:latin typeface="Calibri"/>
                <a:cs typeface="Calibri"/>
              </a:rPr>
              <a:t>Glycogen</a:t>
            </a:r>
            <a:r>
              <a:rPr dirty="0" sz="2800" spc="-10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943735"/>
                </a:solidFill>
                <a:latin typeface="Calibri"/>
                <a:cs typeface="Calibri"/>
              </a:rPr>
              <a:t>synthase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(Inactive</a:t>
            </a:r>
            <a:r>
              <a:rPr dirty="0" sz="2800" spc="-55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375F92"/>
                </a:solidFill>
                <a:latin typeface="Calibri"/>
                <a:cs typeface="Calibri"/>
              </a:rPr>
              <a:t>form)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614" y="5875731"/>
            <a:ext cx="3763010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Inhibition </a:t>
            </a: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of</a:t>
            </a:r>
            <a:r>
              <a:rPr dirty="0" sz="2800" spc="-3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375F92"/>
                </a:solidFill>
                <a:latin typeface="Calibri"/>
                <a:cs typeface="Calibri"/>
              </a:rPr>
              <a:t>glycogenesis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8400" y="4173092"/>
            <a:ext cx="3620135" cy="883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20" b="1">
                <a:solidFill>
                  <a:srgbClr val="943735"/>
                </a:solidFill>
                <a:latin typeface="Calibri"/>
                <a:cs typeface="Calibri"/>
              </a:rPr>
              <a:t>Glycogen </a:t>
            </a:r>
            <a:r>
              <a:rPr dirty="0" sz="2800" spc="-5" b="1">
                <a:solidFill>
                  <a:srgbClr val="943735"/>
                </a:solidFill>
                <a:latin typeface="Calibri"/>
                <a:cs typeface="Calibri"/>
              </a:rPr>
              <a:t>phosphorylase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(Active</a:t>
            </a:r>
            <a:r>
              <a:rPr dirty="0" sz="2800" spc="-6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375F92"/>
                </a:solidFill>
                <a:latin typeface="Calibri"/>
                <a:cs typeface="Calibri"/>
              </a:rPr>
              <a:t>form)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5246" y="5880303"/>
            <a:ext cx="4309745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Stimulation </a:t>
            </a: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of </a:t>
            </a:r>
            <a:r>
              <a:rPr dirty="0" sz="2800" spc="-15" b="1">
                <a:solidFill>
                  <a:srgbClr val="375F92"/>
                </a:solidFill>
                <a:latin typeface="Calibri"/>
                <a:cs typeface="Calibri"/>
              </a:rPr>
              <a:t>glycogenolysis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962" y="3972686"/>
            <a:ext cx="2971800" cy="1285875"/>
          </a:xfrm>
          <a:custGeom>
            <a:avLst/>
            <a:gdLst/>
            <a:ahLst/>
            <a:cxnLst/>
            <a:rect l="l" t="t" r="r" b="b"/>
            <a:pathLst>
              <a:path w="2971800" h="1285875">
                <a:moveTo>
                  <a:pt x="0" y="1095375"/>
                </a:moveTo>
                <a:lnTo>
                  <a:pt x="5031" y="1139037"/>
                </a:lnTo>
                <a:lnTo>
                  <a:pt x="19363" y="1179128"/>
                </a:lnTo>
                <a:lnTo>
                  <a:pt x="41851" y="1214500"/>
                </a:lnTo>
                <a:lnTo>
                  <a:pt x="71353" y="1244007"/>
                </a:lnTo>
                <a:lnTo>
                  <a:pt x="106724" y="1266502"/>
                </a:lnTo>
                <a:lnTo>
                  <a:pt x="146821" y="1280840"/>
                </a:lnTo>
                <a:lnTo>
                  <a:pt x="190500" y="1285875"/>
                </a:lnTo>
                <a:lnTo>
                  <a:pt x="495300" y="1285875"/>
                </a:lnTo>
                <a:lnTo>
                  <a:pt x="1238250" y="1285875"/>
                </a:lnTo>
                <a:lnTo>
                  <a:pt x="2781300" y="1285875"/>
                </a:lnTo>
                <a:lnTo>
                  <a:pt x="2824962" y="1280840"/>
                </a:lnTo>
                <a:lnTo>
                  <a:pt x="2865053" y="1266502"/>
                </a:lnTo>
                <a:lnTo>
                  <a:pt x="2900425" y="1244007"/>
                </a:lnTo>
                <a:lnTo>
                  <a:pt x="2929932" y="1214500"/>
                </a:lnTo>
                <a:lnTo>
                  <a:pt x="2952427" y="1179128"/>
                </a:lnTo>
                <a:lnTo>
                  <a:pt x="2966765" y="1139037"/>
                </a:lnTo>
                <a:lnTo>
                  <a:pt x="2971800" y="1095375"/>
                </a:lnTo>
                <a:lnTo>
                  <a:pt x="2971800" y="619125"/>
                </a:lnTo>
                <a:lnTo>
                  <a:pt x="2971800" y="333375"/>
                </a:lnTo>
                <a:lnTo>
                  <a:pt x="2966765" y="289712"/>
                </a:lnTo>
                <a:lnTo>
                  <a:pt x="2952427" y="249621"/>
                </a:lnTo>
                <a:lnTo>
                  <a:pt x="2929932" y="214249"/>
                </a:lnTo>
                <a:lnTo>
                  <a:pt x="2900425" y="184742"/>
                </a:lnTo>
                <a:lnTo>
                  <a:pt x="2865053" y="162247"/>
                </a:lnTo>
                <a:lnTo>
                  <a:pt x="2824962" y="147909"/>
                </a:lnTo>
                <a:lnTo>
                  <a:pt x="2781300" y="142875"/>
                </a:lnTo>
                <a:lnTo>
                  <a:pt x="1238250" y="142875"/>
                </a:lnTo>
                <a:lnTo>
                  <a:pt x="866775" y="0"/>
                </a:lnTo>
                <a:lnTo>
                  <a:pt x="495300" y="142875"/>
                </a:lnTo>
                <a:lnTo>
                  <a:pt x="190500" y="142875"/>
                </a:lnTo>
                <a:lnTo>
                  <a:pt x="146821" y="147909"/>
                </a:lnTo>
                <a:lnTo>
                  <a:pt x="106724" y="162247"/>
                </a:lnTo>
                <a:lnTo>
                  <a:pt x="71353" y="184742"/>
                </a:lnTo>
                <a:lnTo>
                  <a:pt x="41851" y="214249"/>
                </a:lnTo>
                <a:lnTo>
                  <a:pt x="19363" y="249621"/>
                </a:lnTo>
                <a:lnTo>
                  <a:pt x="5031" y="289712"/>
                </a:lnTo>
                <a:lnTo>
                  <a:pt x="0" y="333375"/>
                </a:lnTo>
                <a:lnTo>
                  <a:pt x="0" y="619125"/>
                </a:lnTo>
                <a:lnTo>
                  <a:pt x="0" y="1095375"/>
                </a:lnTo>
                <a:close/>
              </a:path>
            </a:pathLst>
          </a:custGeom>
          <a:ln w="25908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01361" y="3974972"/>
            <a:ext cx="3961129" cy="1265555"/>
          </a:xfrm>
          <a:custGeom>
            <a:avLst/>
            <a:gdLst/>
            <a:ahLst/>
            <a:cxnLst/>
            <a:rect l="l" t="t" r="r" b="b"/>
            <a:pathLst>
              <a:path w="3961129" h="1265554">
                <a:moveTo>
                  <a:pt x="3960876" y="1077849"/>
                </a:moveTo>
                <a:lnTo>
                  <a:pt x="3954178" y="1127673"/>
                </a:lnTo>
                <a:lnTo>
                  <a:pt x="3935278" y="1172449"/>
                </a:lnTo>
                <a:lnTo>
                  <a:pt x="3905964" y="1210389"/>
                </a:lnTo>
                <a:lnTo>
                  <a:pt x="3868024" y="1239703"/>
                </a:lnTo>
                <a:lnTo>
                  <a:pt x="3823248" y="1258603"/>
                </a:lnTo>
                <a:lnTo>
                  <a:pt x="3773423" y="1265301"/>
                </a:lnTo>
                <a:lnTo>
                  <a:pt x="3300730" y="1265301"/>
                </a:lnTo>
                <a:lnTo>
                  <a:pt x="2310511" y="1265301"/>
                </a:lnTo>
                <a:lnTo>
                  <a:pt x="187451" y="1265301"/>
                </a:lnTo>
                <a:lnTo>
                  <a:pt x="137627" y="1258603"/>
                </a:lnTo>
                <a:lnTo>
                  <a:pt x="92851" y="1239703"/>
                </a:lnTo>
                <a:lnTo>
                  <a:pt x="54911" y="1210389"/>
                </a:lnTo>
                <a:lnTo>
                  <a:pt x="25597" y="1172449"/>
                </a:lnTo>
                <a:lnTo>
                  <a:pt x="6697" y="1127673"/>
                </a:lnTo>
                <a:lnTo>
                  <a:pt x="0" y="1077849"/>
                </a:lnTo>
                <a:lnTo>
                  <a:pt x="0" y="609219"/>
                </a:lnTo>
                <a:lnTo>
                  <a:pt x="0" y="328040"/>
                </a:lnTo>
                <a:lnTo>
                  <a:pt x="6697" y="278216"/>
                </a:lnTo>
                <a:lnTo>
                  <a:pt x="25597" y="233440"/>
                </a:lnTo>
                <a:lnTo>
                  <a:pt x="54911" y="195500"/>
                </a:lnTo>
                <a:lnTo>
                  <a:pt x="92851" y="166186"/>
                </a:lnTo>
                <a:lnTo>
                  <a:pt x="137627" y="147286"/>
                </a:lnTo>
                <a:lnTo>
                  <a:pt x="187451" y="140588"/>
                </a:lnTo>
                <a:lnTo>
                  <a:pt x="2310511" y="140588"/>
                </a:lnTo>
                <a:lnTo>
                  <a:pt x="2805557" y="0"/>
                </a:lnTo>
                <a:lnTo>
                  <a:pt x="3300730" y="140588"/>
                </a:lnTo>
                <a:lnTo>
                  <a:pt x="3773423" y="140588"/>
                </a:lnTo>
                <a:lnTo>
                  <a:pt x="3823248" y="147286"/>
                </a:lnTo>
                <a:lnTo>
                  <a:pt x="3868024" y="166186"/>
                </a:lnTo>
                <a:lnTo>
                  <a:pt x="3905964" y="195500"/>
                </a:lnTo>
                <a:lnTo>
                  <a:pt x="3935278" y="233440"/>
                </a:lnTo>
                <a:lnTo>
                  <a:pt x="3954178" y="278216"/>
                </a:lnTo>
                <a:lnTo>
                  <a:pt x="3960876" y="328040"/>
                </a:lnTo>
                <a:lnTo>
                  <a:pt x="3960876" y="609219"/>
                </a:lnTo>
                <a:lnTo>
                  <a:pt x="3960876" y="1077849"/>
                </a:lnTo>
                <a:close/>
              </a:path>
            </a:pathLst>
          </a:custGeom>
          <a:ln w="25908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67561" y="3277361"/>
            <a:ext cx="585470" cy="652780"/>
          </a:xfrm>
          <a:custGeom>
            <a:avLst/>
            <a:gdLst/>
            <a:ahLst/>
            <a:cxnLst/>
            <a:rect l="l" t="t" r="r" b="b"/>
            <a:pathLst>
              <a:path w="585469" h="652779">
                <a:moveTo>
                  <a:pt x="292607" y="0"/>
                </a:moveTo>
                <a:lnTo>
                  <a:pt x="0" y="326136"/>
                </a:lnTo>
                <a:lnTo>
                  <a:pt x="292607" y="652271"/>
                </a:lnTo>
                <a:lnTo>
                  <a:pt x="585215" y="326136"/>
                </a:lnTo>
                <a:lnTo>
                  <a:pt x="29260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7561" y="3277361"/>
            <a:ext cx="585470" cy="652780"/>
          </a:xfrm>
          <a:custGeom>
            <a:avLst/>
            <a:gdLst/>
            <a:ahLst/>
            <a:cxnLst/>
            <a:rect l="l" t="t" r="r" b="b"/>
            <a:pathLst>
              <a:path w="585469" h="652779">
                <a:moveTo>
                  <a:pt x="0" y="326136"/>
                </a:moveTo>
                <a:lnTo>
                  <a:pt x="292607" y="0"/>
                </a:lnTo>
                <a:lnTo>
                  <a:pt x="585215" y="326136"/>
                </a:lnTo>
                <a:lnTo>
                  <a:pt x="292607" y="652271"/>
                </a:lnTo>
                <a:lnTo>
                  <a:pt x="0" y="326136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94891" y="3460115"/>
            <a:ext cx="147320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17698" y="3597402"/>
            <a:ext cx="1228725" cy="466725"/>
          </a:xfrm>
          <a:custGeom>
            <a:avLst/>
            <a:gdLst/>
            <a:ahLst/>
            <a:cxnLst/>
            <a:rect l="l" t="t" r="r" b="b"/>
            <a:pathLst>
              <a:path w="1228725" h="466725">
                <a:moveTo>
                  <a:pt x="85343" y="352298"/>
                </a:moveTo>
                <a:lnTo>
                  <a:pt x="77088" y="353060"/>
                </a:lnTo>
                <a:lnTo>
                  <a:pt x="72516" y="358521"/>
                </a:lnTo>
                <a:lnTo>
                  <a:pt x="0" y="443992"/>
                </a:lnTo>
                <a:lnTo>
                  <a:pt x="117220" y="466471"/>
                </a:lnTo>
                <a:lnTo>
                  <a:pt x="123951" y="461772"/>
                </a:lnTo>
                <a:lnTo>
                  <a:pt x="125349" y="454787"/>
                </a:lnTo>
                <a:lnTo>
                  <a:pt x="126618" y="447802"/>
                </a:lnTo>
                <a:lnTo>
                  <a:pt x="126534" y="447675"/>
                </a:lnTo>
                <a:lnTo>
                  <a:pt x="28447" y="447675"/>
                </a:lnTo>
                <a:lnTo>
                  <a:pt x="19938" y="423291"/>
                </a:lnTo>
                <a:lnTo>
                  <a:pt x="65053" y="407374"/>
                </a:lnTo>
                <a:lnTo>
                  <a:pt x="92328" y="375285"/>
                </a:lnTo>
                <a:lnTo>
                  <a:pt x="96900" y="369824"/>
                </a:lnTo>
                <a:lnTo>
                  <a:pt x="96265" y="361569"/>
                </a:lnTo>
                <a:lnTo>
                  <a:pt x="90804" y="356997"/>
                </a:lnTo>
                <a:lnTo>
                  <a:pt x="85343" y="352298"/>
                </a:lnTo>
                <a:close/>
              </a:path>
              <a:path w="1228725" h="466725">
                <a:moveTo>
                  <a:pt x="65053" y="407374"/>
                </a:moveTo>
                <a:lnTo>
                  <a:pt x="19938" y="423291"/>
                </a:lnTo>
                <a:lnTo>
                  <a:pt x="28447" y="447675"/>
                </a:lnTo>
                <a:lnTo>
                  <a:pt x="39247" y="443865"/>
                </a:lnTo>
                <a:lnTo>
                  <a:pt x="34035" y="443865"/>
                </a:lnTo>
                <a:lnTo>
                  <a:pt x="26669" y="422783"/>
                </a:lnTo>
                <a:lnTo>
                  <a:pt x="51955" y="422783"/>
                </a:lnTo>
                <a:lnTo>
                  <a:pt x="65053" y="407374"/>
                </a:lnTo>
                <a:close/>
              </a:path>
              <a:path w="1228725" h="466725">
                <a:moveTo>
                  <a:pt x="73588" y="431748"/>
                </a:moveTo>
                <a:lnTo>
                  <a:pt x="28447" y="447675"/>
                </a:lnTo>
                <a:lnTo>
                  <a:pt x="126534" y="447675"/>
                </a:lnTo>
                <a:lnTo>
                  <a:pt x="122046" y="440944"/>
                </a:lnTo>
                <a:lnTo>
                  <a:pt x="73588" y="431748"/>
                </a:lnTo>
                <a:close/>
              </a:path>
              <a:path w="1228725" h="466725">
                <a:moveTo>
                  <a:pt x="26669" y="422783"/>
                </a:moveTo>
                <a:lnTo>
                  <a:pt x="34035" y="443865"/>
                </a:lnTo>
                <a:lnTo>
                  <a:pt x="48422" y="426939"/>
                </a:lnTo>
                <a:lnTo>
                  <a:pt x="26669" y="422783"/>
                </a:lnTo>
                <a:close/>
              </a:path>
              <a:path w="1228725" h="466725">
                <a:moveTo>
                  <a:pt x="48422" y="426939"/>
                </a:moveTo>
                <a:lnTo>
                  <a:pt x="34035" y="443865"/>
                </a:lnTo>
                <a:lnTo>
                  <a:pt x="39247" y="443865"/>
                </a:lnTo>
                <a:lnTo>
                  <a:pt x="73588" y="431748"/>
                </a:lnTo>
                <a:lnTo>
                  <a:pt x="48422" y="426939"/>
                </a:lnTo>
                <a:close/>
              </a:path>
              <a:path w="1228725" h="466725">
                <a:moveTo>
                  <a:pt x="1219707" y="0"/>
                </a:moveTo>
                <a:lnTo>
                  <a:pt x="65053" y="407374"/>
                </a:lnTo>
                <a:lnTo>
                  <a:pt x="48422" y="426939"/>
                </a:lnTo>
                <a:lnTo>
                  <a:pt x="73588" y="431748"/>
                </a:lnTo>
                <a:lnTo>
                  <a:pt x="1228216" y="24384"/>
                </a:lnTo>
                <a:lnTo>
                  <a:pt x="1219707" y="0"/>
                </a:lnTo>
                <a:close/>
              </a:path>
              <a:path w="1228725" h="466725">
                <a:moveTo>
                  <a:pt x="51955" y="422783"/>
                </a:moveTo>
                <a:lnTo>
                  <a:pt x="26669" y="422783"/>
                </a:lnTo>
                <a:lnTo>
                  <a:pt x="48422" y="426939"/>
                </a:lnTo>
                <a:lnTo>
                  <a:pt x="51955" y="42278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45329" y="3597528"/>
            <a:ext cx="1149350" cy="469900"/>
          </a:xfrm>
          <a:custGeom>
            <a:avLst/>
            <a:gdLst/>
            <a:ahLst/>
            <a:cxnLst/>
            <a:rect l="l" t="t" r="r" b="b"/>
            <a:pathLst>
              <a:path w="1149350" h="469900">
                <a:moveTo>
                  <a:pt x="1075804" y="436015"/>
                </a:moveTo>
                <a:lnTo>
                  <a:pt x="1027303" y="443992"/>
                </a:lnTo>
                <a:lnTo>
                  <a:pt x="1022477" y="450596"/>
                </a:lnTo>
                <a:lnTo>
                  <a:pt x="1024763" y="464693"/>
                </a:lnTo>
                <a:lnTo>
                  <a:pt x="1031494" y="469519"/>
                </a:lnTo>
                <a:lnTo>
                  <a:pt x="1131408" y="453136"/>
                </a:lnTo>
                <a:lnTo>
                  <a:pt x="1120521" y="453136"/>
                </a:lnTo>
                <a:lnTo>
                  <a:pt x="1075804" y="436015"/>
                </a:lnTo>
                <a:close/>
              </a:path>
              <a:path w="1149350" h="469900">
                <a:moveTo>
                  <a:pt x="1101131" y="431850"/>
                </a:moveTo>
                <a:lnTo>
                  <a:pt x="1075804" y="436015"/>
                </a:lnTo>
                <a:lnTo>
                  <a:pt x="1120521" y="453136"/>
                </a:lnTo>
                <a:lnTo>
                  <a:pt x="1122033" y="449199"/>
                </a:lnTo>
                <a:lnTo>
                  <a:pt x="1115060" y="449199"/>
                </a:lnTo>
                <a:lnTo>
                  <a:pt x="1101131" y="431850"/>
                </a:lnTo>
                <a:close/>
              </a:path>
              <a:path w="1149350" h="469900">
                <a:moveTo>
                  <a:pt x="1066292" y="356362"/>
                </a:moveTo>
                <a:lnTo>
                  <a:pt x="1055116" y="365252"/>
                </a:lnTo>
                <a:lnTo>
                  <a:pt x="1054227" y="373507"/>
                </a:lnTo>
                <a:lnTo>
                  <a:pt x="1058672" y="378968"/>
                </a:lnTo>
                <a:lnTo>
                  <a:pt x="1085115" y="411902"/>
                </a:lnTo>
                <a:lnTo>
                  <a:pt x="1129792" y="429006"/>
                </a:lnTo>
                <a:lnTo>
                  <a:pt x="1120521" y="453136"/>
                </a:lnTo>
                <a:lnTo>
                  <a:pt x="1131408" y="453136"/>
                </a:lnTo>
                <a:lnTo>
                  <a:pt x="1149223" y="450215"/>
                </a:lnTo>
                <a:lnTo>
                  <a:pt x="1078865" y="362839"/>
                </a:lnTo>
                <a:lnTo>
                  <a:pt x="1074420" y="357251"/>
                </a:lnTo>
                <a:lnTo>
                  <a:pt x="1066292" y="356362"/>
                </a:lnTo>
                <a:close/>
              </a:path>
              <a:path w="1149350" h="469900">
                <a:moveTo>
                  <a:pt x="1123061" y="428244"/>
                </a:moveTo>
                <a:lnTo>
                  <a:pt x="1101131" y="431850"/>
                </a:lnTo>
                <a:lnTo>
                  <a:pt x="1115060" y="449199"/>
                </a:lnTo>
                <a:lnTo>
                  <a:pt x="1123061" y="428244"/>
                </a:lnTo>
                <a:close/>
              </a:path>
              <a:path w="1149350" h="469900">
                <a:moveTo>
                  <a:pt x="1127801" y="428244"/>
                </a:moveTo>
                <a:lnTo>
                  <a:pt x="1123061" y="428244"/>
                </a:lnTo>
                <a:lnTo>
                  <a:pt x="1115060" y="449199"/>
                </a:lnTo>
                <a:lnTo>
                  <a:pt x="1122033" y="449199"/>
                </a:lnTo>
                <a:lnTo>
                  <a:pt x="1129792" y="429006"/>
                </a:lnTo>
                <a:lnTo>
                  <a:pt x="1127801" y="428244"/>
                </a:lnTo>
                <a:close/>
              </a:path>
              <a:path w="1149350" h="469900">
                <a:moveTo>
                  <a:pt x="9144" y="0"/>
                </a:moveTo>
                <a:lnTo>
                  <a:pt x="0" y="24130"/>
                </a:lnTo>
                <a:lnTo>
                  <a:pt x="1075804" y="436015"/>
                </a:lnTo>
                <a:lnTo>
                  <a:pt x="1101131" y="431850"/>
                </a:lnTo>
                <a:lnTo>
                  <a:pt x="1085115" y="411902"/>
                </a:lnTo>
                <a:lnTo>
                  <a:pt x="9144" y="0"/>
                </a:lnTo>
                <a:close/>
              </a:path>
              <a:path w="1149350" h="469900">
                <a:moveTo>
                  <a:pt x="1085115" y="411902"/>
                </a:moveTo>
                <a:lnTo>
                  <a:pt x="1101131" y="431850"/>
                </a:lnTo>
                <a:lnTo>
                  <a:pt x="1123061" y="428244"/>
                </a:lnTo>
                <a:lnTo>
                  <a:pt x="1127801" y="428244"/>
                </a:lnTo>
                <a:lnTo>
                  <a:pt x="1085115" y="411902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15961" y="3277361"/>
            <a:ext cx="585470" cy="652780"/>
          </a:xfrm>
          <a:custGeom>
            <a:avLst/>
            <a:gdLst/>
            <a:ahLst/>
            <a:cxnLst/>
            <a:rect l="l" t="t" r="r" b="b"/>
            <a:pathLst>
              <a:path w="585470" h="652779">
                <a:moveTo>
                  <a:pt x="292608" y="0"/>
                </a:moveTo>
                <a:lnTo>
                  <a:pt x="0" y="326136"/>
                </a:lnTo>
                <a:lnTo>
                  <a:pt x="292608" y="652271"/>
                </a:lnTo>
                <a:lnTo>
                  <a:pt x="585216" y="326136"/>
                </a:lnTo>
                <a:lnTo>
                  <a:pt x="29260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15961" y="3277361"/>
            <a:ext cx="585470" cy="652780"/>
          </a:xfrm>
          <a:custGeom>
            <a:avLst/>
            <a:gdLst/>
            <a:ahLst/>
            <a:cxnLst/>
            <a:rect l="l" t="t" r="r" b="b"/>
            <a:pathLst>
              <a:path w="585470" h="652779">
                <a:moveTo>
                  <a:pt x="0" y="326136"/>
                </a:moveTo>
                <a:lnTo>
                  <a:pt x="292608" y="0"/>
                </a:lnTo>
                <a:lnTo>
                  <a:pt x="585216" y="326136"/>
                </a:lnTo>
                <a:lnTo>
                  <a:pt x="292608" y="652271"/>
                </a:lnTo>
                <a:lnTo>
                  <a:pt x="0" y="326136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547609" y="3431413"/>
            <a:ext cx="147320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787239" y="5336285"/>
            <a:ext cx="144145" cy="607060"/>
          </a:xfrm>
          <a:custGeom>
            <a:avLst/>
            <a:gdLst/>
            <a:ahLst/>
            <a:cxnLst/>
            <a:rect l="l" t="t" r="r" b="b"/>
            <a:pathLst>
              <a:path w="144145" h="607060">
                <a:moveTo>
                  <a:pt x="13844" y="462694"/>
                </a:moveTo>
                <a:lnTo>
                  <a:pt x="7768" y="464731"/>
                </a:lnTo>
                <a:lnTo>
                  <a:pt x="3036" y="468950"/>
                </a:lnTo>
                <a:lnTo>
                  <a:pt x="386" y="474472"/>
                </a:lnTo>
                <a:lnTo>
                  <a:pt x="0" y="480593"/>
                </a:lnTo>
                <a:lnTo>
                  <a:pt x="2053" y="486613"/>
                </a:lnTo>
                <a:lnTo>
                  <a:pt x="71522" y="606501"/>
                </a:lnTo>
                <a:lnTo>
                  <a:pt x="90121" y="574789"/>
                </a:lnTo>
                <a:lnTo>
                  <a:pt x="55647" y="574700"/>
                </a:lnTo>
                <a:lnTo>
                  <a:pt x="55804" y="515505"/>
                </a:lnTo>
                <a:lnTo>
                  <a:pt x="29739" y="470547"/>
                </a:lnTo>
                <a:lnTo>
                  <a:pt x="25521" y="465790"/>
                </a:lnTo>
                <a:lnTo>
                  <a:pt x="19992" y="463110"/>
                </a:lnTo>
                <a:lnTo>
                  <a:pt x="13844" y="462694"/>
                </a:lnTo>
                <a:close/>
              </a:path>
              <a:path w="144145" h="607060">
                <a:moveTo>
                  <a:pt x="55804" y="515505"/>
                </a:moveTo>
                <a:lnTo>
                  <a:pt x="55647" y="574700"/>
                </a:lnTo>
                <a:lnTo>
                  <a:pt x="87651" y="574789"/>
                </a:lnTo>
                <a:lnTo>
                  <a:pt x="87673" y="566712"/>
                </a:lnTo>
                <a:lnTo>
                  <a:pt x="57806" y="566635"/>
                </a:lnTo>
                <a:lnTo>
                  <a:pt x="71712" y="542943"/>
                </a:lnTo>
                <a:lnTo>
                  <a:pt x="55804" y="515505"/>
                </a:lnTo>
                <a:close/>
              </a:path>
              <a:path w="144145" h="607060">
                <a:moveTo>
                  <a:pt x="129909" y="463007"/>
                </a:moveTo>
                <a:lnTo>
                  <a:pt x="87815" y="515505"/>
                </a:lnTo>
                <a:lnTo>
                  <a:pt x="87651" y="574789"/>
                </a:lnTo>
                <a:lnTo>
                  <a:pt x="90121" y="574789"/>
                </a:lnTo>
                <a:lnTo>
                  <a:pt x="141626" y="486968"/>
                </a:lnTo>
                <a:lnTo>
                  <a:pt x="143734" y="480961"/>
                </a:lnTo>
                <a:lnTo>
                  <a:pt x="143341" y="474840"/>
                </a:lnTo>
                <a:lnTo>
                  <a:pt x="140662" y="469309"/>
                </a:lnTo>
                <a:lnTo>
                  <a:pt x="135911" y="465073"/>
                </a:lnTo>
                <a:lnTo>
                  <a:pt x="129909" y="463007"/>
                </a:lnTo>
                <a:close/>
              </a:path>
              <a:path w="144145" h="607060">
                <a:moveTo>
                  <a:pt x="71712" y="542943"/>
                </a:moveTo>
                <a:lnTo>
                  <a:pt x="57806" y="566635"/>
                </a:lnTo>
                <a:lnTo>
                  <a:pt x="85492" y="566712"/>
                </a:lnTo>
                <a:lnTo>
                  <a:pt x="71712" y="542943"/>
                </a:lnTo>
                <a:close/>
              </a:path>
              <a:path w="144145" h="607060">
                <a:moveTo>
                  <a:pt x="87808" y="515517"/>
                </a:moveTo>
                <a:lnTo>
                  <a:pt x="71712" y="542943"/>
                </a:lnTo>
                <a:lnTo>
                  <a:pt x="85492" y="566712"/>
                </a:lnTo>
                <a:lnTo>
                  <a:pt x="87673" y="566712"/>
                </a:lnTo>
                <a:lnTo>
                  <a:pt x="87808" y="515517"/>
                </a:lnTo>
                <a:close/>
              </a:path>
              <a:path w="144145" h="607060">
                <a:moveTo>
                  <a:pt x="89175" y="0"/>
                </a:moveTo>
                <a:lnTo>
                  <a:pt x="57171" y="0"/>
                </a:lnTo>
                <a:lnTo>
                  <a:pt x="55811" y="515517"/>
                </a:lnTo>
                <a:lnTo>
                  <a:pt x="71712" y="542943"/>
                </a:lnTo>
                <a:lnTo>
                  <a:pt x="87808" y="515517"/>
                </a:lnTo>
                <a:lnTo>
                  <a:pt x="891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34239" y="5334761"/>
            <a:ext cx="144145" cy="608330"/>
          </a:xfrm>
          <a:custGeom>
            <a:avLst/>
            <a:gdLst/>
            <a:ahLst/>
            <a:cxnLst/>
            <a:rect l="l" t="t" r="r" b="b"/>
            <a:pathLst>
              <a:path w="144144" h="608329">
                <a:moveTo>
                  <a:pt x="13844" y="464295"/>
                </a:moveTo>
                <a:lnTo>
                  <a:pt x="7768" y="466331"/>
                </a:lnTo>
                <a:lnTo>
                  <a:pt x="3036" y="470543"/>
                </a:lnTo>
                <a:lnTo>
                  <a:pt x="386" y="476061"/>
                </a:lnTo>
                <a:lnTo>
                  <a:pt x="0" y="482181"/>
                </a:lnTo>
                <a:lnTo>
                  <a:pt x="2053" y="488200"/>
                </a:lnTo>
                <a:lnTo>
                  <a:pt x="71522" y="608088"/>
                </a:lnTo>
                <a:lnTo>
                  <a:pt x="90128" y="576364"/>
                </a:lnTo>
                <a:lnTo>
                  <a:pt x="55647" y="576287"/>
                </a:lnTo>
                <a:lnTo>
                  <a:pt x="55804" y="517098"/>
                </a:lnTo>
                <a:lnTo>
                  <a:pt x="29739" y="472147"/>
                </a:lnTo>
                <a:lnTo>
                  <a:pt x="25521" y="467390"/>
                </a:lnTo>
                <a:lnTo>
                  <a:pt x="19992" y="464710"/>
                </a:lnTo>
                <a:lnTo>
                  <a:pt x="13844" y="464295"/>
                </a:lnTo>
                <a:close/>
              </a:path>
              <a:path w="144144" h="608329">
                <a:moveTo>
                  <a:pt x="55804" y="517098"/>
                </a:moveTo>
                <a:lnTo>
                  <a:pt x="55647" y="576287"/>
                </a:lnTo>
                <a:lnTo>
                  <a:pt x="87651" y="576364"/>
                </a:lnTo>
                <a:lnTo>
                  <a:pt x="87673" y="568299"/>
                </a:lnTo>
                <a:lnTo>
                  <a:pt x="57806" y="568223"/>
                </a:lnTo>
                <a:lnTo>
                  <a:pt x="71711" y="544532"/>
                </a:lnTo>
                <a:lnTo>
                  <a:pt x="55804" y="517098"/>
                </a:lnTo>
                <a:close/>
              </a:path>
              <a:path w="144144" h="608329">
                <a:moveTo>
                  <a:pt x="129909" y="464594"/>
                </a:moveTo>
                <a:lnTo>
                  <a:pt x="87812" y="517098"/>
                </a:lnTo>
                <a:lnTo>
                  <a:pt x="87651" y="576364"/>
                </a:lnTo>
                <a:lnTo>
                  <a:pt x="90128" y="576364"/>
                </a:lnTo>
                <a:lnTo>
                  <a:pt x="141626" y="488556"/>
                </a:lnTo>
                <a:lnTo>
                  <a:pt x="143734" y="482549"/>
                </a:lnTo>
                <a:lnTo>
                  <a:pt x="143341" y="476427"/>
                </a:lnTo>
                <a:lnTo>
                  <a:pt x="140662" y="470896"/>
                </a:lnTo>
                <a:lnTo>
                  <a:pt x="135911" y="466661"/>
                </a:lnTo>
                <a:lnTo>
                  <a:pt x="129909" y="464594"/>
                </a:lnTo>
                <a:close/>
              </a:path>
              <a:path w="144144" h="608329">
                <a:moveTo>
                  <a:pt x="71711" y="544532"/>
                </a:moveTo>
                <a:lnTo>
                  <a:pt x="57806" y="568223"/>
                </a:lnTo>
                <a:lnTo>
                  <a:pt x="85492" y="568299"/>
                </a:lnTo>
                <a:lnTo>
                  <a:pt x="71711" y="544532"/>
                </a:lnTo>
                <a:close/>
              </a:path>
              <a:path w="144144" h="608329">
                <a:moveTo>
                  <a:pt x="87808" y="517105"/>
                </a:moveTo>
                <a:lnTo>
                  <a:pt x="71711" y="544532"/>
                </a:lnTo>
                <a:lnTo>
                  <a:pt x="85492" y="568299"/>
                </a:lnTo>
                <a:lnTo>
                  <a:pt x="87673" y="568299"/>
                </a:lnTo>
                <a:lnTo>
                  <a:pt x="87808" y="517105"/>
                </a:lnTo>
                <a:close/>
              </a:path>
              <a:path w="144144" h="608329">
                <a:moveTo>
                  <a:pt x="89175" y="0"/>
                </a:moveTo>
                <a:lnTo>
                  <a:pt x="57171" y="0"/>
                </a:lnTo>
                <a:lnTo>
                  <a:pt x="55808" y="517105"/>
                </a:lnTo>
                <a:lnTo>
                  <a:pt x="71711" y="544532"/>
                </a:lnTo>
                <a:lnTo>
                  <a:pt x="87808" y="517105"/>
                </a:lnTo>
                <a:lnTo>
                  <a:pt x="891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5240">
              <a:lnSpc>
                <a:spcPct val="100000"/>
              </a:lnSpc>
            </a:pPr>
            <a:r>
              <a:rPr dirty="0"/>
              <a:t>A </a:t>
            </a:r>
            <a:r>
              <a:rPr dirty="0" spc="-5"/>
              <a:t>group </a:t>
            </a:r>
            <a:r>
              <a:rPr dirty="0"/>
              <a:t>of </a:t>
            </a:r>
            <a:r>
              <a:rPr dirty="0" spc="-10"/>
              <a:t>genetic </a:t>
            </a:r>
            <a:r>
              <a:rPr dirty="0"/>
              <a:t>diseases </a:t>
            </a:r>
            <a:r>
              <a:rPr dirty="0" spc="-10"/>
              <a:t>that result from </a:t>
            </a:r>
            <a:r>
              <a:rPr dirty="0"/>
              <a:t>a</a:t>
            </a:r>
            <a:r>
              <a:rPr dirty="0" spc="20"/>
              <a:t> </a:t>
            </a:r>
            <a:r>
              <a:rPr dirty="0" spc="-15"/>
              <a:t>defect</a:t>
            </a:r>
          </a:p>
          <a:p>
            <a:pPr marL="15240">
              <a:lnSpc>
                <a:spcPts val="2965"/>
              </a:lnSpc>
              <a:spcBef>
                <a:spcPts val="310"/>
              </a:spcBef>
              <a:tabLst>
                <a:tab pos="565150" algn="l"/>
                <a:tab pos="1199515" algn="l"/>
                <a:tab pos="2559050" algn="l"/>
                <a:tab pos="4025265" algn="l"/>
                <a:tab pos="4715510" algn="l"/>
                <a:tab pos="6212205" algn="l"/>
                <a:tab pos="7767320" algn="l"/>
              </a:tabLst>
            </a:pPr>
            <a:r>
              <a:rPr dirty="0" spc="-5"/>
              <a:t>i</a:t>
            </a:r>
            <a:r>
              <a:rPr dirty="0"/>
              <a:t>n</a:t>
            </a:r>
            <a:r>
              <a:rPr dirty="0"/>
              <a:t>	</a:t>
            </a:r>
            <a:r>
              <a:rPr dirty="0" spc="5"/>
              <a:t>a</a:t>
            </a:r>
            <a:r>
              <a:rPr dirty="0"/>
              <a:t>n</a:t>
            </a:r>
            <a:r>
              <a:rPr dirty="0"/>
              <a:t>	</a:t>
            </a:r>
            <a:r>
              <a:rPr dirty="0"/>
              <a:t>en</a:t>
            </a:r>
            <a:r>
              <a:rPr dirty="0" spc="-25"/>
              <a:t>z</a:t>
            </a:r>
            <a:r>
              <a:rPr dirty="0"/>
              <a:t>yme</a:t>
            </a:r>
            <a:r>
              <a:rPr dirty="0"/>
              <a:t>	</a:t>
            </a:r>
            <a:r>
              <a:rPr dirty="0" spc="-30"/>
              <a:t>r</a:t>
            </a:r>
            <a:r>
              <a:rPr dirty="0" spc="-5"/>
              <a:t>equ</a:t>
            </a:r>
            <a:r>
              <a:rPr dirty="0" spc="-10"/>
              <a:t>i</a:t>
            </a:r>
            <a:r>
              <a:rPr dirty="0" spc="-30"/>
              <a:t>r</a:t>
            </a:r>
            <a:r>
              <a:rPr dirty="0" spc="-5"/>
              <a:t>e</a:t>
            </a:r>
            <a:r>
              <a:rPr dirty="0"/>
              <a:t>d</a:t>
            </a:r>
            <a:r>
              <a:rPr dirty="0"/>
              <a:t>	</a:t>
            </a:r>
            <a:r>
              <a:rPr dirty="0" spc="-35"/>
              <a:t>f</a:t>
            </a:r>
            <a:r>
              <a:rPr dirty="0"/>
              <a:t>or</a:t>
            </a:r>
            <a:r>
              <a:rPr dirty="0"/>
              <a:t>	</a:t>
            </a:r>
            <a:r>
              <a:rPr dirty="0" spc="-5"/>
              <a:t>gl</a:t>
            </a:r>
            <a:r>
              <a:rPr dirty="0" spc="-40"/>
              <a:t>y</a:t>
            </a:r>
            <a:r>
              <a:rPr dirty="0" spc="-15"/>
              <a:t>c</a:t>
            </a:r>
            <a:r>
              <a:rPr dirty="0"/>
              <a:t>o</a:t>
            </a:r>
            <a:r>
              <a:rPr dirty="0" spc="-25"/>
              <a:t>g</a:t>
            </a:r>
            <a:r>
              <a:rPr dirty="0" spc="-5"/>
              <a:t>e</a:t>
            </a:r>
            <a:r>
              <a:rPr dirty="0"/>
              <a:t>n</a:t>
            </a:r>
            <a:r>
              <a:rPr dirty="0"/>
              <a:t>	</a:t>
            </a:r>
            <a:r>
              <a:rPr dirty="0" spc="-30"/>
              <a:t>s</a:t>
            </a:r>
            <a:r>
              <a:rPr dirty="0"/>
              <a:t>y</a:t>
            </a:r>
            <a:r>
              <a:rPr dirty="0" spc="-25"/>
              <a:t>n</a:t>
            </a:r>
            <a:r>
              <a:rPr dirty="0"/>
              <a:t>th</a:t>
            </a:r>
            <a:r>
              <a:rPr dirty="0" spc="-10"/>
              <a:t>e</a:t>
            </a:r>
            <a:r>
              <a:rPr dirty="0"/>
              <a:t>sis</a:t>
            </a:r>
            <a:r>
              <a:rPr dirty="0"/>
              <a:t>	</a:t>
            </a:r>
            <a:r>
              <a:rPr dirty="0"/>
              <a:t>or</a:t>
            </a:r>
          </a:p>
          <a:p>
            <a:pPr marL="15240">
              <a:lnSpc>
                <a:spcPts val="2965"/>
              </a:lnSpc>
            </a:pPr>
            <a:r>
              <a:rPr dirty="0" spc="-10"/>
              <a:t>degradation</a:t>
            </a:r>
          </a:p>
          <a:p>
            <a:pPr marL="15240">
              <a:lnSpc>
                <a:spcPct val="100000"/>
              </a:lnSpc>
              <a:spcBef>
                <a:spcPts val="310"/>
              </a:spcBef>
            </a:pPr>
            <a:r>
              <a:rPr dirty="0" spc="-10"/>
              <a:t>They result</a:t>
            </a:r>
            <a:r>
              <a:rPr dirty="0" spc="-40"/>
              <a:t> </a:t>
            </a:r>
            <a:r>
              <a:rPr dirty="0" spc="-5"/>
              <a:t>in:</a:t>
            </a:r>
          </a:p>
          <a:p>
            <a:pPr marL="929640">
              <a:lnSpc>
                <a:spcPct val="100000"/>
              </a:lnSpc>
              <a:spcBef>
                <a:spcPts val="310"/>
              </a:spcBef>
            </a:pPr>
            <a:r>
              <a:rPr dirty="0" spc="-5"/>
              <a:t>Formation </a:t>
            </a:r>
            <a:r>
              <a:rPr dirty="0"/>
              <a:t>of abnormal </a:t>
            </a:r>
            <a:r>
              <a:rPr dirty="0" spc="-10"/>
              <a:t>glycogen</a:t>
            </a:r>
            <a:r>
              <a:rPr dirty="0" spc="-75"/>
              <a:t> </a:t>
            </a:r>
            <a:r>
              <a:rPr dirty="0" spc="-10"/>
              <a:t>structure</a:t>
            </a:r>
          </a:p>
          <a:p>
            <a:pPr marL="15240">
              <a:lnSpc>
                <a:spcPct val="100000"/>
              </a:lnSpc>
              <a:spcBef>
                <a:spcPts val="315"/>
              </a:spcBef>
            </a:pPr>
            <a:r>
              <a:rPr dirty="0"/>
              <a:t>OR</a:t>
            </a:r>
          </a:p>
          <a:p>
            <a:pPr marL="929640">
              <a:lnSpc>
                <a:spcPts val="2965"/>
              </a:lnSpc>
              <a:spcBef>
                <a:spcPts val="310"/>
              </a:spcBef>
              <a:tabLst>
                <a:tab pos="2388235" algn="l"/>
                <a:tab pos="4427855" algn="l"/>
                <a:tab pos="4895850" algn="l"/>
                <a:tab pos="6066155" algn="l"/>
                <a:tab pos="7451725" algn="l"/>
                <a:tab pos="7896859" algn="l"/>
              </a:tabLst>
            </a:pPr>
            <a:r>
              <a:rPr dirty="0"/>
              <a:t>E</a:t>
            </a:r>
            <a:r>
              <a:rPr dirty="0" spc="-60"/>
              <a:t>x</a:t>
            </a:r>
            <a:r>
              <a:rPr dirty="0" spc="-5"/>
              <a:t>cess</a:t>
            </a:r>
            <a:r>
              <a:rPr dirty="0" spc="-15"/>
              <a:t>i</a:t>
            </a:r>
            <a:r>
              <a:rPr dirty="0" spc="-25"/>
              <a:t>v</a:t>
            </a:r>
            <a:r>
              <a:rPr dirty="0"/>
              <a:t>e</a:t>
            </a:r>
            <a:r>
              <a:rPr dirty="0"/>
              <a:t>	</a:t>
            </a:r>
            <a:r>
              <a:rPr dirty="0"/>
              <a:t>accumul</a:t>
            </a:r>
            <a:r>
              <a:rPr dirty="0" spc="-40"/>
              <a:t>a</a:t>
            </a:r>
            <a:r>
              <a:rPr dirty="0"/>
              <a:t>t</a:t>
            </a:r>
            <a:r>
              <a:rPr dirty="0" spc="-10"/>
              <a:t>i</a:t>
            </a:r>
            <a:r>
              <a:rPr dirty="0"/>
              <a:t>on</a:t>
            </a:r>
            <a:r>
              <a:rPr dirty="0"/>
              <a:t>	</a:t>
            </a:r>
            <a:r>
              <a:rPr dirty="0"/>
              <a:t>of</a:t>
            </a:r>
            <a:r>
              <a:rPr dirty="0"/>
              <a:t>	</a:t>
            </a:r>
            <a:r>
              <a:rPr dirty="0"/>
              <a:t>normal</a:t>
            </a:r>
            <a:r>
              <a:rPr dirty="0"/>
              <a:t>	</a:t>
            </a:r>
            <a:r>
              <a:rPr dirty="0" spc="-5"/>
              <a:t>gl</a:t>
            </a:r>
            <a:r>
              <a:rPr dirty="0" spc="-35"/>
              <a:t>y</a:t>
            </a:r>
            <a:r>
              <a:rPr dirty="0" spc="-10"/>
              <a:t>c</a:t>
            </a:r>
            <a:r>
              <a:rPr dirty="0"/>
              <a:t>o</a:t>
            </a:r>
            <a:r>
              <a:rPr dirty="0" spc="-35"/>
              <a:t>g</a:t>
            </a:r>
            <a:r>
              <a:rPr dirty="0" spc="-5"/>
              <a:t>e</a:t>
            </a:r>
            <a:r>
              <a:rPr dirty="0"/>
              <a:t>n</a:t>
            </a:r>
            <a:r>
              <a:rPr dirty="0"/>
              <a:t>	</a:t>
            </a:r>
            <a:r>
              <a:rPr dirty="0" spc="5"/>
              <a:t>i</a:t>
            </a:r>
            <a:r>
              <a:rPr dirty="0"/>
              <a:t>n</a:t>
            </a:r>
            <a:r>
              <a:rPr dirty="0"/>
              <a:t>	</a:t>
            </a:r>
            <a:r>
              <a:rPr dirty="0"/>
              <a:t>a</a:t>
            </a:r>
          </a:p>
          <a:p>
            <a:pPr marL="929640">
              <a:lnSpc>
                <a:spcPts val="2965"/>
              </a:lnSpc>
            </a:pPr>
            <a:r>
              <a:rPr dirty="0" spc="-5"/>
              <a:t>specific</a:t>
            </a:r>
            <a:r>
              <a:rPr dirty="0" spc="-55"/>
              <a:t> </a:t>
            </a:r>
            <a:r>
              <a:rPr dirty="0"/>
              <a:t>tissue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4822" rIns="0" bIns="0" rtlCol="0" vert="horz">
            <a:spAutoFit/>
          </a:bodyPr>
          <a:lstStyle/>
          <a:p>
            <a:pPr marL="732155">
              <a:lnSpc>
                <a:spcPct val="100000"/>
              </a:lnSpc>
            </a:pPr>
            <a:r>
              <a:rPr dirty="0" spc="-20"/>
              <a:t>Glycogen </a:t>
            </a:r>
            <a:r>
              <a:rPr dirty="0" spc="-30"/>
              <a:t>Storage </a:t>
            </a:r>
            <a:r>
              <a:rPr dirty="0" spc="-5"/>
              <a:t>Diseases</a:t>
            </a:r>
            <a:r>
              <a:rPr dirty="0" spc="50"/>
              <a:t> </a:t>
            </a:r>
            <a:r>
              <a:rPr dirty="0" spc="-5"/>
              <a:t>(GSD)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06267" y="1568196"/>
            <a:ext cx="3534155" cy="4137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596133" y="2277617"/>
            <a:ext cx="2048510" cy="1524000"/>
          </a:xfrm>
          <a:custGeom>
            <a:avLst/>
            <a:gdLst/>
            <a:ahLst/>
            <a:cxnLst/>
            <a:rect l="l" t="t" r="r" b="b"/>
            <a:pathLst>
              <a:path w="2048510" h="1524000">
                <a:moveTo>
                  <a:pt x="0" y="762000"/>
                </a:moveTo>
                <a:lnTo>
                  <a:pt x="1419" y="721527"/>
                </a:lnTo>
                <a:lnTo>
                  <a:pt x="5630" y="681605"/>
                </a:lnTo>
                <a:lnTo>
                  <a:pt x="12562" y="642287"/>
                </a:lnTo>
                <a:lnTo>
                  <a:pt x="22144" y="603624"/>
                </a:lnTo>
                <a:lnTo>
                  <a:pt x="34306" y="565670"/>
                </a:lnTo>
                <a:lnTo>
                  <a:pt x="48977" y="528477"/>
                </a:lnTo>
                <a:lnTo>
                  <a:pt x="66085" y="492098"/>
                </a:lnTo>
                <a:lnTo>
                  <a:pt x="85561" y="456585"/>
                </a:lnTo>
                <a:lnTo>
                  <a:pt x="107333" y="421991"/>
                </a:lnTo>
                <a:lnTo>
                  <a:pt x="131331" y="388369"/>
                </a:lnTo>
                <a:lnTo>
                  <a:pt x="157484" y="355772"/>
                </a:lnTo>
                <a:lnTo>
                  <a:pt x="185721" y="324251"/>
                </a:lnTo>
                <a:lnTo>
                  <a:pt x="215971" y="293860"/>
                </a:lnTo>
                <a:lnTo>
                  <a:pt x="248164" y="264651"/>
                </a:lnTo>
                <a:lnTo>
                  <a:pt x="282229" y="236678"/>
                </a:lnTo>
                <a:lnTo>
                  <a:pt x="318096" y="209991"/>
                </a:lnTo>
                <a:lnTo>
                  <a:pt x="355692" y="184645"/>
                </a:lnTo>
                <a:lnTo>
                  <a:pt x="394949" y="160692"/>
                </a:lnTo>
                <a:lnTo>
                  <a:pt x="435795" y="138184"/>
                </a:lnTo>
                <a:lnTo>
                  <a:pt x="478158" y="117175"/>
                </a:lnTo>
                <a:lnTo>
                  <a:pt x="521969" y="97716"/>
                </a:lnTo>
                <a:lnTo>
                  <a:pt x="567157" y="79860"/>
                </a:lnTo>
                <a:lnTo>
                  <a:pt x="613651" y="63661"/>
                </a:lnTo>
                <a:lnTo>
                  <a:pt x="661380" y="49170"/>
                </a:lnTo>
                <a:lnTo>
                  <a:pt x="710274" y="36441"/>
                </a:lnTo>
                <a:lnTo>
                  <a:pt x="760261" y="25525"/>
                </a:lnTo>
                <a:lnTo>
                  <a:pt x="811272" y="16476"/>
                </a:lnTo>
                <a:lnTo>
                  <a:pt x="863234" y="9347"/>
                </a:lnTo>
                <a:lnTo>
                  <a:pt x="916078" y="4189"/>
                </a:lnTo>
                <a:lnTo>
                  <a:pt x="969733" y="1056"/>
                </a:lnTo>
                <a:lnTo>
                  <a:pt x="1024128" y="0"/>
                </a:lnTo>
                <a:lnTo>
                  <a:pt x="1078522" y="1056"/>
                </a:lnTo>
                <a:lnTo>
                  <a:pt x="1132177" y="4189"/>
                </a:lnTo>
                <a:lnTo>
                  <a:pt x="1185021" y="9347"/>
                </a:lnTo>
                <a:lnTo>
                  <a:pt x="1236983" y="16476"/>
                </a:lnTo>
                <a:lnTo>
                  <a:pt x="1287994" y="25525"/>
                </a:lnTo>
                <a:lnTo>
                  <a:pt x="1337981" y="36441"/>
                </a:lnTo>
                <a:lnTo>
                  <a:pt x="1386875" y="49170"/>
                </a:lnTo>
                <a:lnTo>
                  <a:pt x="1434604" y="63661"/>
                </a:lnTo>
                <a:lnTo>
                  <a:pt x="1481098" y="79860"/>
                </a:lnTo>
                <a:lnTo>
                  <a:pt x="1526286" y="97716"/>
                </a:lnTo>
                <a:lnTo>
                  <a:pt x="1570097" y="117175"/>
                </a:lnTo>
                <a:lnTo>
                  <a:pt x="1612460" y="138184"/>
                </a:lnTo>
                <a:lnTo>
                  <a:pt x="1653306" y="160692"/>
                </a:lnTo>
                <a:lnTo>
                  <a:pt x="1692563" y="184645"/>
                </a:lnTo>
                <a:lnTo>
                  <a:pt x="1730159" y="209991"/>
                </a:lnTo>
                <a:lnTo>
                  <a:pt x="1766026" y="236678"/>
                </a:lnTo>
                <a:lnTo>
                  <a:pt x="1800091" y="264651"/>
                </a:lnTo>
                <a:lnTo>
                  <a:pt x="1832284" y="293860"/>
                </a:lnTo>
                <a:lnTo>
                  <a:pt x="1862534" y="324251"/>
                </a:lnTo>
                <a:lnTo>
                  <a:pt x="1890771" y="355772"/>
                </a:lnTo>
                <a:lnTo>
                  <a:pt x="1916924" y="388369"/>
                </a:lnTo>
                <a:lnTo>
                  <a:pt x="1940922" y="421991"/>
                </a:lnTo>
                <a:lnTo>
                  <a:pt x="1962694" y="456585"/>
                </a:lnTo>
                <a:lnTo>
                  <a:pt x="1982170" y="492098"/>
                </a:lnTo>
                <a:lnTo>
                  <a:pt x="1999278" y="528477"/>
                </a:lnTo>
                <a:lnTo>
                  <a:pt x="2013949" y="565670"/>
                </a:lnTo>
                <a:lnTo>
                  <a:pt x="2026111" y="603624"/>
                </a:lnTo>
                <a:lnTo>
                  <a:pt x="2035693" y="642287"/>
                </a:lnTo>
                <a:lnTo>
                  <a:pt x="2042625" y="681605"/>
                </a:lnTo>
                <a:lnTo>
                  <a:pt x="2046836" y="721527"/>
                </a:lnTo>
                <a:lnTo>
                  <a:pt x="2048256" y="762000"/>
                </a:lnTo>
                <a:lnTo>
                  <a:pt x="2046836" y="802472"/>
                </a:lnTo>
                <a:lnTo>
                  <a:pt x="2042625" y="842394"/>
                </a:lnTo>
                <a:lnTo>
                  <a:pt x="2035693" y="881712"/>
                </a:lnTo>
                <a:lnTo>
                  <a:pt x="2026111" y="920375"/>
                </a:lnTo>
                <a:lnTo>
                  <a:pt x="2013949" y="958329"/>
                </a:lnTo>
                <a:lnTo>
                  <a:pt x="1999278" y="995522"/>
                </a:lnTo>
                <a:lnTo>
                  <a:pt x="1982170" y="1031901"/>
                </a:lnTo>
                <a:lnTo>
                  <a:pt x="1962694" y="1067414"/>
                </a:lnTo>
                <a:lnTo>
                  <a:pt x="1940922" y="1102008"/>
                </a:lnTo>
                <a:lnTo>
                  <a:pt x="1916924" y="1135630"/>
                </a:lnTo>
                <a:lnTo>
                  <a:pt x="1890771" y="1168227"/>
                </a:lnTo>
                <a:lnTo>
                  <a:pt x="1862534" y="1199748"/>
                </a:lnTo>
                <a:lnTo>
                  <a:pt x="1832284" y="1230139"/>
                </a:lnTo>
                <a:lnTo>
                  <a:pt x="1800091" y="1259348"/>
                </a:lnTo>
                <a:lnTo>
                  <a:pt x="1766026" y="1287321"/>
                </a:lnTo>
                <a:lnTo>
                  <a:pt x="1730159" y="1314008"/>
                </a:lnTo>
                <a:lnTo>
                  <a:pt x="1692563" y="1339354"/>
                </a:lnTo>
                <a:lnTo>
                  <a:pt x="1653306" y="1363307"/>
                </a:lnTo>
                <a:lnTo>
                  <a:pt x="1612460" y="1385815"/>
                </a:lnTo>
                <a:lnTo>
                  <a:pt x="1570097" y="1406824"/>
                </a:lnTo>
                <a:lnTo>
                  <a:pt x="1526286" y="1426283"/>
                </a:lnTo>
                <a:lnTo>
                  <a:pt x="1481098" y="1444139"/>
                </a:lnTo>
                <a:lnTo>
                  <a:pt x="1434604" y="1460338"/>
                </a:lnTo>
                <a:lnTo>
                  <a:pt x="1386875" y="1474829"/>
                </a:lnTo>
                <a:lnTo>
                  <a:pt x="1337981" y="1487558"/>
                </a:lnTo>
                <a:lnTo>
                  <a:pt x="1287994" y="1498474"/>
                </a:lnTo>
                <a:lnTo>
                  <a:pt x="1236983" y="1507523"/>
                </a:lnTo>
                <a:lnTo>
                  <a:pt x="1185021" y="1514652"/>
                </a:lnTo>
                <a:lnTo>
                  <a:pt x="1132177" y="1519810"/>
                </a:lnTo>
                <a:lnTo>
                  <a:pt x="1078522" y="1522943"/>
                </a:lnTo>
                <a:lnTo>
                  <a:pt x="1024128" y="1524000"/>
                </a:lnTo>
                <a:lnTo>
                  <a:pt x="969733" y="1522943"/>
                </a:lnTo>
                <a:lnTo>
                  <a:pt x="916078" y="1519810"/>
                </a:lnTo>
                <a:lnTo>
                  <a:pt x="863234" y="1514652"/>
                </a:lnTo>
                <a:lnTo>
                  <a:pt x="811272" y="1507523"/>
                </a:lnTo>
                <a:lnTo>
                  <a:pt x="760261" y="1498474"/>
                </a:lnTo>
                <a:lnTo>
                  <a:pt x="710274" y="1487558"/>
                </a:lnTo>
                <a:lnTo>
                  <a:pt x="661380" y="1474829"/>
                </a:lnTo>
                <a:lnTo>
                  <a:pt x="613651" y="1460338"/>
                </a:lnTo>
                <a:lnTo>
                  <a:pt x="567157" y="1444139"/>
                </a:lnTo>
                <a:lnTo>
                  <a:pt x="521969" y="1426283"/>
                </a:lnTo>
                <a:lnTo>
                  <a:pt x="478158" y="1406824"/>
                </a:lnTo>
                <a:lnTo>
                  <a:pt x="435795" y="1385815"/>
                </a:lnTo>
                <a:lnTo>
                  <a:pt x="394949" y="1363307"/>
                </a:lnTo>
                <a:lnTo>
                  <a:pt x="355692" y="1339354"/>
                </a:lnTo>
                <a:lnTo>
                  <a:pt x="318096" y="1314008"/>
                </a:lnTo>
                <a:lnTo>
                  <a:pt x="282229" y="1287321"/>
                </a:lnTo>
                <a:lnTo>
                  <a:pt x="248164" y="1259348"/>
                </a:lnTo>
                <a:lnTo>
                  <a:pt x="215971" y="1230139"/>
                </a:lnTo>
                <a:lnTo>
                  <a:pt x="185721" y="1199748"/>
                </a:lnTo>
                <a:lnTo>
                  <a:pt x="157484" y="1168227"/>
                </a:lnTo>
                <a:lnTo>
                  <a:pt x="131331" y="1135630"/>
                </a:lnTo>
                <a:lnTo>
                  <a:pt x="107333" y="1102008"/>
                </a:lnTo>
                <a:lnTo>
                  <a:pt x="85561" y="1067414"/>
                </a:lnTo>
                <a:lnTo>
                  <a:pt x="66085" y="1031901"/>
                </a:lnTo>
                <a:lnTo>
                  <a:pt x="48977" y="995522"/>
                </a:lnTo>
                <a:lnTo>
                  <a:pt x="34306" y="958329"/>
                </a:lnTo>
                <a:lnTo>
                  <a:pt x="22144" y="920375"/>
                </a:lnTo>
                <a:lnTo>
                  <a:pt x="12562" y="881712"/>
                </a:lnTo>
                <a:lnTo>
                  <a:pt x="5630" y="842394"/>
                </a:lnTo>
                <a:lnTo>
                  <a:pt x="1419" y="802472"/>
                </a:lnTo>
                <a:lnTo>
                  <a:pt x="0" y="762000"/>
                </a:lnTo>
                <a:close/>
              </a:path>
            </a:pathLst>
          </a:custGeom>
          <a:ln w="25908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31416" y="275844"/>
            <a:ext cx="6441440" cy="11334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600" spc="-15"/>
              <a:t>Glycogen </a:t>
            </a:r>
            <a:r>
              <a:rPr dirty="0" sz="3600" spc="-25"/>
              <a:t>Storage</a:t>
            </a:r>
            <a:r>
              <a:rPr dirty="0" sz="3600" spc="-30"/>
              <a:t> </a:t>
            </a:r>
            <a:r>
              <a:rPr dirty="0" sz="3600" spc="-5"/>
              <a:t>Diseases</a:t>
            </a:r>
            <a:endParaRPr sz="3600"/>
          </a:p>
          <a:p>
            <a:pPr algn="ctr">
              <a:lnSpc>
                <a:spcPct val="100000"/>
              </a:lnSpc>
              <a:tabLst>
                <a:tab pos="2385060" algn="l"/>
              </a:tabLst>
            </a:pPr>
            <a:r>
              <a:rPr dirty="0" sz="3600" spc="-5"/>
              <a:t>GSD </a:t>
            </a:r>
            <a:r>
              <a:rPr dirty="0" sz="3600" spc="25"/>
              <a:t> </a:t>
            </a:r>
            <a:r>
              <a:rPr dirty="0" sz="3600" spc="-25"/>
              <a:t>Type </a:t>
            </a:r>
            <a:r>
              <a:rPr dirty="0" sz="3600" spc="5"/>
              <a:t> </a:t>
            </a:r>
            <a:r>
              <a:rPr dirty="0" sz="3600"/>
              <a:t>V	</a:t>
            </a:r>
            <a:r>
              <a:rPr dirty="0" sz="3600" spc="-5"/>
              <a:t>(Mc </a:t>
            </a:r>
            <a:r>
              <a:rPr dirty="0" sz="3600" spc="-10"/>
              <a:t>Ardle</a:t>
            </a:r>
            <a:r>
              <a:rPr dirty="0" sz="3600" spc="-30"/>
              <a:t> </a:t>
            </a:r>
            <a:r>
              <a:rPr dirty="0" sz="3600" spc="-15"/>
              <a:t>Syndrome)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834339" y="5734507"/>
            <a:ext cx="5403215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1800" spc="-5" b="1">
                <a:solidFill>
                  <a:srgbClr val="001F5F"/>
                </a:solidFill>
                <a:latin typeface="Calibri"/>
                <a:cs typeface="Calibri"/>
              </a:rPr>
              <a:t>Deficiency </a:t>
            </a:r>
            <a:r>
              <a:rPr dirty="0" sz="1800" b="1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1800" spc="-10" b="1">
                <a:solidFill>
                  <a:srgbClr val="001F5F"/>
                </a:solidFill>
                <a:latin typeface="Calibri"/>
                <a:cs typeface="Calibri"/>
              </a:rPr>
              <a:t>skeletal </a:t>
            </a:r>
            <a:r>
              <a:rPr dirty="0" sz="1800" b="1">
                <a:solidFill>
                  <a:srgbClr val="001F5F"/>
                </a:solidFill>
                <a:latin typeface="Calibri"/>
                <a:cs typeface="Calibri"/>
              </a:rPr>
              <a:t>muscle </a:t>
            </a:r>
            <a:r>
              <a:rPr dirty="0" sz="1800" spc="-10" b="1">
                <a:solidFill>
                  <a:srgbClr val="001F5F"/>
                </a:solidFill>
                <a:latin typeface="Calibri"/>
                <a:cs typeface="Calibri"/>
              </a:rPr>
              <a:t>glycogen</a:t>
            </a:r>
            <a:r>
              <a:rPr dirty="0" sz="1800" spc="-18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Calibri"/>
                <a:cs typeface="Calibri"/>
              </a:rPr>
              <a:t>phosphorylase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01" y="93979"/>
            <a:ext cx="2372360" cy="6096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>
                <a:solidFill>
                  <a:srgbClr val="000000"/>
                </a:solidFill>
              </a:rPr>
              <a:t>Objectives: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201" y="886714"/>
            <a:ext cx="7992745" cy="5441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3345">
              <a:lnSpc>
                <a:spcPct val="100000"/>
              </a:lnSpc>
            </a:pPr>
            <a:r>
              <a:rPr dirty="0" sz="2800" spc="-15" b="1">
                <a:latin typeface="Calibri"/>
                <a:cs typeface="Calibri"/>
              </a:rPr>
              <a:t>By </a:t>
            </a:r>
            <a:r>
              <a:rPr dirty="0" sz="2800" spc="-5" b="1">
                <a:latin typeface="Calibri"/>
                <a:cs typeface="Calibri"/>
              </a:rPr>
              <a:t>the </a:t>
            </a:r>
            <a:r>
              <a:rPr dirty="0" sz="2800" spc="-10" b="1">
                <a:latin typeface="Calibri"/>
                <a:cs typeface="Calibri"/>
              </a:rPr>
              <a:t>end </a:t>
            </a:r>
            <a:r>
              <a:rPr dirty="0" sz="2800" spc="-5" b="1">
                <a:latin typeface="Calibri"/>
                <a:cs typeface="Calibri"/>
              </a:rPr>
              <a:t>of this </a:t>
            </a:r>
            <a:r>
              <a:rPr dirty="0" sz="2800" spc="-10" b="1">
                <a:latin typeface="Calibri"/>
                <a:cs typeface="Calibri"/>
              </a:rPr>
              <a:t>lecture, </a:t>
            </a:r>
            <a:r>
              <a:rPr dirty="0" sz="2800" spc="-15" b="1">
                <a:latin typeface="Calibri"/>
                <a:cs typeface="Calibri"/>
              </a:rPr>
              <a:t>students </a:t>
            </a:r>
            <a:r>
              <a:rPr dirty="0" sz="2800" spc="-5" b="1">
                <a:latin typeface="Calibri"/>
                <a:cs typeface="Calibri"/>
              </a:rPr>
              <a:t>should be</a:t>
            </a:r>
            <a:r>
              <a:rPr dirty="0" sz="2800" spc="17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familiar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800" spc="-10" b="1">
                <a:latin typeface="Calibri"/>
                <a:cs typeface="Calibri"/>
              </a:rPr>
              <a:t>with:</a:t>
            </a:r>
            <a:endParaRPr sz="2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AutoNum type="arabicPeriod"/>
              <a:tabLst>
                <a:tab pos="469900" algn="l"/>
              </a:tabLst>
            </a:pPr>
            <a:r>
              <a:rPr dirty="0" sz="2800" spc="-10" b="1">
                <a:latin typeface="Calibri"/>
                <a:cs typeface="Calibri"/>
              </a:rPr>
              <a:t>The </a:t>
            </a:r>
            <a:r>
              <a:rPr dirty="0" sz="2800" spc="-5" b="1">
                <a:latin typeface="Calibri"/>
                <a:cs typeface="Calibri"/>
              </a:rPr>
              <a:t>need </a:t>
            </a:r>
            <a:r>
              <a:rPr dirty="0" sz="2800" spc="-15" b="1">
                <a:latin typeface="Calibri"/>
                <a:cs typeface="Calibri"/>
              </a:rPr>
              <a:t>to </a:t>
            </a:r>
            <a:r>
              <a:rPr dirty="0" sz="2800" spc="-20" b="1">
                <a:latin typeface="Calibri"/>
                <a:cs typeface="Calibri"/>
              </a:rPr>
              <a:t>store carbohydrates </a:t>
            </a:r>
            <a:r>
              <a:rPr dirty="0" sz="2800" spc="-5" b="1">
                <a:latin typeface="Calibri"/>
                <a:cs typeface="Calibri"/>
              </a:rPr>
              <a:t>in</a:t>
            </a:r>
            <a:r>
              <a:rPr dirty="0" sz="2800" spc="15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muscle</a:t>
            </a:r>
            <a:endParaRPr sz="2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AutoNum type="arabicPeriod"/>
              <a:tabLst>
                <a:tab pos="469900" algn="l"/>
              </a:tabLst>
            </a:pPr>
            <a:r>
              <a:rPr dirty="0" sz="2800" spc="-5" b="1">
                <a:latin typeface="Calibri"/>
                <a:cs typeface="Calibri"/>
              </a:rPr>
              <a:t>The </a:t>
            </a:r>
            <a:r>
              <a:rPr dirty="0" sz="2800" spc="-10" b="1">
                <a:latin typeface="Calibri"/>
                <a:cs typeface="Calibri"/>
              </a:rPr>
              <a:t>reason </a:t>
            </a:r>
            <a:r>
              <a:rPr dirty="0" sz="2800" spc="-20" b="1">
                <a:latin typeface="Calibri"/>
                <a:cs typeface="Calibri"/>
              </a:rPr>
              <a:t>for carbohydrates </a:t>
            </a:r>
            <a:r>
              <a:rPr dirty="0" sz="2800" spc="-15" b="1">
                <a:latin typeface="Calibri"/>
                <a:cs typeface="Calibri"/>
              </a:rPr>
              <a:t>to </a:t>
            </a:r>
            <a:r>
              <a:rPr dirty="0" sz="2800" spc="-5" b="1">
                <a:latin typeface="Calibri"/>
                <a:cs typeface="Calibri"/>
              </a:rPr>
              <a:t>be </a:t>
            </a:r>
            <a:r>
              <a:rPr dirty="0" sz="2800" spc="-20" b="1">
                <a:latin typeface="Calibri"/>
                <a:cs typeface="Calibri"/>
              </a:rPr>
              <a:t>stored</a:t>
            </a:r>
            <a:r>
              <a:rPr dirty="0" sz="2800" spc="17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as</a:t>
            </a:r>
            <a:endParaRPr sz="28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</a:pPr>
            <a:r>
              <a:rPr dirty="0" sz="2800" spc="-15" b="1">
                <a:latin typeface="Calibri"/>
                <a:cs typeface="Calibri"/>
              </a:rPr>
              <a:t>glycogen</a:t>
            </a:r>
            <a:endParaRPr sz="2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AutoNum type="arabicPeriod" startAt="3"/>
              <a:tabLst>
                <a:tab pos="469900" algn="l"/>
              </a:tabLst>
            </a:pPr>
            <a:r>
              <a:rPr dirty="0" sz="2800" spc="-5" b="1">
                <a:latin typeface="Calibri"/>
                <a:cs typeface="Calibri"/>
              </a:rPr>
              <a:t>An </a:t>
            </a:r>
            <a:r>
              <a:rPr dirty="0" sz="2800" spc="-10" b="1">
                <a:latin typeface="Calibri"/>
                <a:cs typeface="Calibri"/>
              </a:rPr>
              <a:t>overview </a:t>
            </a:r>
            <a:r>
              <a:rPr dirty="0" sz="2800" spc="-5" b="1">
                <a:latin typeface="Calibri"/>
                <a:cs typeface="Calibri"/>
              </a:rPr>
              <a:t>of </a:t>
            </a:r>
            <a:r>
              <a:rPr dirty="0" sz="2800" spc="-15" b="1">
                <a:latin typeface="Calibri"/>
                <a:cs typeface="Calibri"/>
              </a:rPr>
              <a:t>glycogen </a:t>
            </a:r>
            <a:r>
              <a:rPr dirty="0" sz="2800" spc="-10" b="1">
                <a:latin typeface="Calibri"/>
                <a:cs typeface="Calibri"/>
              </a:rPr>
              <a:t>synthesis</a:t>
            </a:r>
            <a:r>
              <a:rPr dirty="0" sz="2800" spc="7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(Glycogenesis)</a:t>
            </a:r>
            <a:endParaRPr sz="2800">
              <a:latin typeface="Calibri"/>
              <a:cs typeface="Calibri"/>
            </a:endParaRPr>
          </a:p>
          <a:p>
            <a:pPr marL="469900" marR="2079625" indent="-4572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AutoNum type="arabicPeriod" startAt="3"/>
              <a:tabLst>
                <a:tab pos="551180" algn="l"/>
              </a:tabLst>
            </a:pPr>
            <a:r>
              <a:rPr dirty="0" sz="2800" spc="-5" b="1">
                <a:latin typeface="Calibri"/>
                <a:cs typeface="Calibri"/>
              </a:rPr>
              <a:t>An </a:t>
            </a:r>
            <a:r>
              <a:rPr dirty="0" sz="2800" spc="-10" b="1">
                <a:latin typeface="Calibri"/>
                <a:cs typeface="Calibri"/>
              </a:rPr>
              <a:t>overview </a:t>
            </a:r>
            <a:r>
              <a:rPr dirty="0" sz="2800" spc="-5" b="1">
                <a:latin typeface="Calibri"/>
                <a:cs typeface="Calibri"/>
              </a:rPr>
              <a:t>of </a:t>
            </a:r>
            <a:r>
              <a:rPr dirty="0" sz="2800" spc="-15" b="1">
                <a:latin typeface="Calibri"/>
                <a:cs typeface="Calibri"/>
              </a:rPr>
              <a:t>glycogen breakdown  </a:t>
            </a:r>
            <a:r>
              <a:rPr dirty="0" sz="2800" spc="-15" b="1">
                <a:latin typeface="Calibri"/>
                <a:cs typeface="Calibri"/>
              </a:rPr>
              <a:t>(Glycogenolysis)</a:t>
            </a:r>
            <a:endParaRPr sz="2800">
              <a:latin typeface="Calibri"/>
              <a:cs typeface="Calibri"/>
            </a:endParaRPr>
          </a:p>
          <a:p>
            <a:pPr marL="469900" marR="361315" indent="-4572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AutoNum type="arabicPeriod" startAt="3"/>
              <a:tabLst>
                <a:tab pos="551180" algn="l"/>
              </a:tabLst>
            </a:pPr>
            <a:r>
              <a:rPr dirty="0" sz="2800" spc="-35" b="1">
                <a:latin typeface="Calibri"/>
                <a:cs typeface="Calibri"/>
              </a:rPr>
              <a:t>Key </a:t>
            </a:r>
            <a:r>
              <a:rPr dirty="0" sz="2800" spc="-10" b="1">
                <a:latin typeface="Calibri"/>
                <a:cs typeface="Calibri"/>
              </a:rPr>
              <a:t>elements </a:t>
            </a:r>
            <a:r>
              <a:rPr dirty="0" sz="2800" spc="-5" b="1">
                <a:latin typeface="Calibri"/>
                <a:cs typeface="Calibri"/>
              </a:rPr>
              <a:t>in </a:t>
            </a:r>
            <a:r>
              <a:rPr dirty="0" sz="2800" spc="-15" b="1">
                <a:latin typeface="Calibri"/>
                <a:cs typeface="Calibri"/>
              </a:rPr>
              <a:t>regulation </a:t>
            </a:r>
            <a:r>
              <a:rPr dirty="0" sz="2800" spc="-5" b="1">
                <a:latin typeface="Calibri"/>
                <a:cs typeface="Calibri"/>
              </a:rPr>
              <a:t>of both </a:t>
            </a:r>
            <a:r>
              <a:rPr dirty="0" sz="2800" spc="-15" b="1">
                <a:latin typeface="Calibri"/>
                <a:cs typeface="Calibri"/>
              </a:rPr>
              <a:t>Glycogenesis  </a:t>
            </a:r>
            <a:r>
              <a:rPr dirty="0" sz="2800" spc="-5" b="1">
                <a:latin typeface="Calibri"/>
                <a:cs typeface="Calibri"/>
              </a:rPr>
              <a:t>and</a:t>
            </a:r>
            <a:r>
              <a:rPr dirty="0" sz="2800" spc="-5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Glycogenolysis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06267" y="1568196"/>
            <a:ext cx="3534155" cy="4137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700778" y="1773173"/>
            <a:ext cx="1918970" cy="1586865"/>
          </a:xfrm>
          <a:custGeom>
            <a:avLst/>
            <a:gdLst/>
            <a:ahLst/>
            <a:cxnLst/>
            <a:rect l="l" t="t" r="r" b="b"/>
            <a:pathLst>
              <a:path w="1918970" h="1586864">
                <a:moveTo>
                  <a:pt x="0" y="793241"/>
                </a:moveTo>
                <a:lnTo>
                  <a:pt x="1419" y="749713"/>
                </a:lnTo>
                <a:lnTo>
                  <a:pt x="5629" y="706800"/>
                </a:lnTo>
                <a:lnTo>
                  <a:pt x="12556" y="664560"/>
                </a:lnTo>
                <a:lnTo>
                  <a:pt x="22127" y="623056"/>
                </a:lnTo>
                <a:lnTo>
                  <a:pt x="34268" y="582347"/>
                </a:lnTo>
                <a:lnTo>
                  <a:pt x="48908" y="542495"/>
                </a:lnTo>
                <a:lnTo>
                  <a:pt x="65972" y="503558"/>
                </a:lnTo>
                <a:lnTo>
                  <a:pt x="85387" y="465599"/>
                </a:lnTo>
                <a:lnTo>
                  <a:pt x="107080" y="428677"/>
                </a:lnTo>
                <a:lnTo>
                  <a:pt x="130979" y="392853"/>
                </a:lnTo>
                <a:lnTo>
                  <a:pt x="157009" y="358187"/>
                </a:lnTo>
                <a:lnTo>
                  <a:pt x="185098" y="324740"/>
                </a:lnTo>
                <a:lnTo>
                  <a:pt x="215173" y="292571"/>
                </a:lnTo>
                <a:lnTo>
                  <a:pt x="247160" y="261743"/>
                </a:lnTo>
                <a:lnTo>
                  <a:pt x="280987" y="232314"/>
                </a:lnTo>
                <a:lnTo>
                  <a:pt x="316580" y="204346"/>
                </a:lnTo>
                <a:lnTo>
                  <a:pt x="353865" y="177899"/>
                </a:lnTo>
                <a:lnTo>
                  <a:pt x="392771" y="153033"/>
                </a:lnTo>
                <a:lnTo>
                  <a:pt x="433223" y="129810"/>
                </a:lnTo>
                <a:lnTo>
                  <a:pt x="475149" y="108288"/>
                </a:lnTo>
                <a:lnTo>
                  <a:pt x="518475" y="88529"/>
                </a:lnTo>
                <a:lnTo>
                  <a:pt x="563128" y="70594"/>
                </a:lnTo>
                <a:lnTo>
                  <a:pt x="609036" y="54542"/>
                </a:lnTo>
                <a:lnTo>
                  <a:pt x="656124" y="40434"/>
                </a:lnTo>
                <a:lnTo>
                  <a:pt x="704320" y="28331"/>
                </a:lnTo>
                <a:lnTo>
                  <a:pt x="753551" y="18293"/>
                </a:lnTo>
                <a:lnTo>
                  <a:pt x="803743" y="10380"/>
                </a:lnTo>
                <a:lnTo>
                  <a:pt x="854824" y="4653"/>
                </a:lnTo>
                <a:lnTo>
                  <a:pt x="906720" y="1173"/>
                </a:lnTo>
                <a:lnTo>
                  <a:pt x="959358" y="0"/>
                </a:lnTo>
                <a:lnTo>
                  <a:pt x="1011995" y="1173"/>
                </a:lnTo>
                <a:lnTo>
                  <a:pt x="1063891" y="4653"/>
                </a:lnTo>
                <a:lnTo>
                  <a:pt x="1114972" y="10380"/>
                </a:lnTo>
                <a:lnTo>
                  <a:pt x="1165164" y="18293"/>
                </a:lnTo>
                <a:lnTo>
                  <a:pt x="1214395" y="28331"/>
                </a:lnTo>
                <a:lnTo>
                  <a:pt x="1262591" y="40434"/>
                </a:lnTo>
                <a:lnTo>
                  <a:pt x="1309679" y="54542"/>
                </a:lnTo>
                <a:lnTo>
                  <a:pt x="1355587" y="70594"/>
                </a:lnTo>
                <a:lnTo>
                  <a:pt x="1400240" y="88529"/>
                </a:lnTo>
                <a:lnTo>
                  <a:pt x="1443566" y="108288"/>
                </a:lnTo>
                <a:lnTo>
                  <a:pt x="1485492" y="129810"/>
                </a:lnTo>
                <a:lnTo>
                  <a:pt x="1525944" y="153033"/>
                </a:lnTo>
                <a:lnTo>
                  <a:pt x="1564850" y="177899"/>
                </a:lnTo>
                <a:lnTo>
                  <a:pt x="1602135" y="204346"/>
                </a:lnTo>
                <a:lnTo>
                  <a:pt x="1637728" y="232314"/>
                </a:lnTo>
                <a:lnTo>
                  <a:pt x="1671555" y="261743"/>
                </a:lnTo>
                <a:lnTo>
                  <a:pt x="1703542" y="292571"/>
                </a:lnTo>
                <a:lnTo>
                  <a:pt x="1733617" y="324740"/>
                </a:lnTo>
                <a:lnTo>
                  <a:pt x="1761706" y="358187"/>
                </a:lnTo>
                <a:lnTo>
                  <a:pt x="1787736" y="392853"/>
                </a:lnTo>
                <a:lnTo>
                  <a:pt x="1811635" y="428677"/>
                </a:lnTo>
                <a:lnTo>
                  <a:pt x="1833328" y="465599"/>
                </a:lnTo>
                <a:lnTo>
                  <a:pt x="1852743" y="503558"/>
                </a:lnTo>
                <a:lnTo>
                  <a:pt x="1869807" y="542495"/>
                </a:lnTo>
                <a:lnTo>
                  <a:pt x="1884447" y="582347"/>
                </a:lnTo>
                <a:lnTo>
                  <a:pt x="1896588" y="623056"/>
                </a:lnTo>
                <a:lnTo>
                  <a:pt x="1906159" y="664560"/>
                </a:lnTo>
                <a:lnTo>
                  <a:pt x="1913086" y="706800"/>
                </a:lnTo>
                <a:lnTo>
                  <a:pt x="1917296" y="749713"/>
                </a:lnTo>
                <a:lnTo>
                  <a:pt x="1918716" y="793241"/>
                </a:lnTo>
                <a:lnTo>
                  <a:pt x="1917296" y="836770"/>
                </a:lnTo>
                <a:lnTo>
                  <a:pt x="1913086" y="879683"/>
                </a:lnTo>
                <a:lnTo>
                  <a:pt x="1906159" y="921923"/>
                </a:lnTo>
                <a:lnTo>
                  <a:pt x="1896588" y="963427"/>
                </a:lnTo>
                <a:lnTo>
                  <a:pt x="1884447" y="1004136"/>
                </a:lnTo>
                <a:lnTo>
                  <a:pt x="1869807" y="1043988"/>
                </a:lnTo>
                <a:lnTo>
                  <a:pt x="1852743" y="1082925"/>
                </a:lnTo>
                <a:lnTo>
                  <a:pt x="1833328" y="1120884"/>
                </a:lnTo>
                <a:lnTo>
                  <a:pt x="1811635" y="1157806"/>
                </a:lnTo>
                <a:lnTo>
                  <a:pt x="1787736" y="1193630"/>
                </a:lnTo>
                <a:lnTo>
                  <a:pt x="1761706" y="1228296"/>
                </a:lnTo>
                <a:lnTo>
                  <a:pt x="1733617" y="1261743"/>
                </a:lnTo>
                <a:lnTo>
                  <a:pt x="1703542" y="1293912"/>
                </a:lnTo>
                <a:lnTo>
                  <a:pt x="1671555" y="1324740"/>
                </a:lnTo>
                <a:lnTo>
                  <a:pt x="1637728" y="1354169"/>
                </a:lnTo>
                <a:lnTo>
                  <a:pt x="1602135" y="1382137"/>
                </a:lnTo>
                <a:lnTo>
                  <a:pt x="1564850" y="1408584"/>
                </a:lnTo>
                <a:lnTo>
                  <a:pt x="1525944" y="1433450"/>
                </a:lnTo>
                <a:lnTo>
                  <a:pt x="1485492" y="1456673"/>
                </a:lnTo>
                <a:lnTo>
                  <a:pt x="1443566" y="1478195"/>
                </a:lnTo>
                <a:lnTo>
                  <a:pt x="1400240" y="1497954"/>
                </a:lnTo>
                <a:lnTo>
                  <a:pt x="1355587" y="1515889"/>
                </a:lnTo>
                <a:lnTo>
                  <a:pt x="1309679" y="1531941"/>
                </a:lnTo>
                <a:lnTo>
                  <a:pt x="1262591" y="1546049"/>
                </a:lnTo>
                <a:lnTo>
                  <a:pt x="1214395" y="1558152"/>
                </a:lnTo>
                <a:lnTo>
                  <a:pt x="1165164" y="1568190"/>
                </a:lnTo>
                <a:lnTo>
                  <a:pt x="1114972" y="1576103"/>
                </a:lnTo>
                <a:lnTo>
                  <a:pt x="1063891" y="1581830"/>
                </a:lnTo>
                <a:lnTo>
                  <a:pt x="1011995" y="1585310"/>
                </a:lnTo>
                <a:lnTo>
                  <a:pt x="959358" y="1586484"/>
                </a:lnTo>
                <a:lnTo>
                  <a:pt x="906720" y="1585310"/>
                </a:lnTo>
                <a:lnTo>
                  <a:pt x="854824" y="1581830"/>
                </a:lnTo>
                <a:lnTo>
                  <a:pt x="803743" y="1576103"/>
                </a:lnTo>
                <a:lnTo>
                  <a:pt x="753551" y="1568190"/>
                </a:lnTo>
                <a:lnTo>
                  <a:pt x="704320" y="1558152"/>
                </a:lnTo>
                <a:lnTo>
                  <a:pt x="656124" y="1546049"/>
                </a:lnTo>
                <a:lnTo>
                  <a:pt x="609036" y="1531941"/>
                </a:lnTo>
                <a:lnTo>
                  <a:pt x="563128" y="1515889"/>
                </a:lnTo>
                <a:lnTo>
                  <a:pt x="518475" y="1497954"/>
                </a:lnTo>
                <a:lnTo>
                  <a:pt x="475149" y="1478195"/>
                </a:lnTo>
                <a:lnTo>
                  <a:pt x="433223" y="1456673"/>
                </a:lnTo>
                <a:lnTo>
                  <a:pt x="392771" y="1433450"/>
                </a:lnTo>
                <a:lnTo>
                  <a:pt x="353865" y="1408584"/>
                </a:lnTo>
                <a:lnTo>
                  <a:pt x="316580" y="1382137"/>
                </a:lnTo>
                <a:lnTo>
                  <a:pt x="280987" y="1354169"/>
                </a:lnTo>
                <a:lnTo>
                  <a:pt x="247160" y="1324740"/>
                </a:lnTo>
                <a:lnTo>
                  <a:pt x="215173" y="1293912"/>
                </a:lnTo>
                <a:lnTo>
                  <a:pt x="185098" y="1261743"/>
                </a:lnTo>
                <a:lnTo>
                  <a:pt x="157009" y="1228296"/>
                </a:lnTo>
                <a:lnTo>
                  <a:pt x="130979" y="1193630"/>
                </a:lnTo>
                <a:lnTo>
                  <a:pt x="107080" y="1157806"/>
                </a:lnTo>
                <a:lnTo>
                  <a:pt x="85387" y="1120884"/>
                </a:lnTo>
                <a:lnTo>
                  <a:pt x="65972" y="1082925"/>
                </a:lnTo>
                <a:lnTo>
                  <a:pt x="48908" y="1043988"/>
                </a:lnTo>
                <a:lnTo>
                  <a:pt x="34268" y="1004136"/>
                </a:lnTo>
                <a:lnTo>
                  <a:pt x="22127" y="963427"/>
                </a:lnTo>
                <a:lnTo>
                  <a:pt x="12556" y="921923"/>
                </a:lnTo>
                <a:lnTo>
                  <a:pt x="5629" y="879683"/>
                </a:lnTo>
                <a:lnTo>
                  <a:pt x="1419" y="836770"/>
                </a:lnTo>
                <a:lnTo>
                  <a:pt x="0" y="793241"/>
                </a:lnTo>
                <a:close/>
              </a:path>
            </a:pathLst>
          </a:custGeom>
          <a:ln w="25908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75841" y="275844"/>
            <a:ext cx="5751830" cy="11334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600" spc="-15"/>
              <a:t>Glycogen </a:t>
            </a:r>
            <a:r>
              <a:rPr dirty="0" sz="3600" spc="-25"/>
              <a:t>Storage</a:t>
            </a:r>
            <a:r>
              <a:rPr dirty="0" sz="3600" spc="-30"/>
              <a:t> </a:t>
            </a:r>
            <a:r>
              <a:rPr dirty="0" sz="3600" spc="-5"/>
              <a:t>Diseases</a:t>
            </a:r>
            <a:endParaRPr sz="3600"/>
          </a:p>
          <a:p>
            <a:pPr algn="ctr">
              <a:lnSpc>
                <a:spcPct val="100000"/>
              </a:lnSpc>
              <a:tabLst>
                <a:tab pos="2359025" algn="l"/>
              </a:tabLst>
            </a:pPr>
            <a:r>
              <a:rPr dirty="0" sz="3600" spc="-5"/>
              <a:t>GSD </a:t>
            </a:r>
            <a:r>
              <a:rPr dirty="0" sz="3600" spc="25"/>
              <a:t> </a:t>
            </a:r>
            <a:r>
              <a:rPr dirty="0" sz="3600" spc="-25"/>
              <a:t>Type </a:t>
            </a:r>
            <a:r>
              <a:rPr dirty="0" sz="3600" spc="5"/>
              <a:t> </a:t>
            </a:r>
            <a:r>
              <a:rPr dirty="0" sz="3600"/>
              <a:t>II	(POMPE</a:t>
            </a:r>
            <a:r>
              <a:rPr dirty="0" sz="3600" spc="-95"/>
              <a:t> </a:t>
            </a:r>
            <a:r>
              <a:rPr dirty="0" sz="3600" spc="-10"/>
              <a:t>DISEASE)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834339" y="5734507"/>
            <a:ext cx="4457065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1800" spc="-5" b="1">
                <a:solidFill>
                  <a:srgbClr val="001F5F"/>
                </a:solidFill>
                <a:latin typeface="Calibri"/>
                <a:cs typeface="Calibri"/>
              </a:rPr>
              <a:t>Deficiency </a:t>
            </a:r>
            <a:r>
              <a:rPr dirty="0" sz="1800" b="1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1800" spc="-15" b="1">
                <a:solidFill>
                  <a:srgbClr val="001F5F"/>
                </a:solidFill>
                <a:latin typeface="Calibri"/>
                <a:cs typeface="Calibri"/>
              </a:rPr>
              <a:t>Lysosomal </a:t>
            </a:r>
            <a:r>
              <a:rPr dirty="0" sz="1800" spc="-5" b="1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dirty="0" sz="1800" spc="-5" b="1">
                <a:solidFill>
                  <a:srgbClr val="001F5F"/>
                </a:solidFill>
                <a:latin typeface="Calibri"/>
                <a:cs typeface="Calibri"/>
              </a:rPr>
              <a:t>(1-4)</a:t>
            </a:r>
            <a:r>
              <a:rPr dirty="0" sz="1800" spc="-6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Calibri"/>
                <a:cs typeface="Calibri"/>
              </a:rPr>
              <a:t>glucosidase.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5005" y="2466721"/>
            <a:ext cx="3712845" cy="77533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800" spc="-10"/>
              <a:t>THANK </a:t>
            </a:r>
            <a:r>
              <a:rPr dirty="0" sz="4800" spc="-65"/>
              <a:t>YOU</a:t>
            </a:r>
            <a:r>
              <a:rPr dirty="0" sz="4800" spc="-30"/>
              <a:t> </a:t>
            </a:r>
            <a:r>
              <a:rPr dirty="0" sz="4800" spc="-5">
                <a:latin typeface="Wingdings"/>
                <a:cs typeface="Wingdings"/>
              </a:rPr>
              <a:t></a:t>
            </a:r>
            <a:endParaRPr sz="48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406" y="1523365"/>
            <a:ext cx="6908165" cy="307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10" b="1">
                <a:solidFill>
                  <a:srgbClr val="FF0000"/>
                </a:solidFill>
                <a:latin typeface="Arial Black"/>
                <a:cs typeface="Arial Black"/>
              </a:rPr>
              <a:t>Location </a:t>
            </a:r>
            <a:r>
              <a:rPr dirty="0" sz="2400" b="1">
                <a:solidFill>
                  <a:srgbClr val="FF0000"/>
                </a:solidFill>
                <a:latin typeface="Arial Black"/>
                <a:cs typeface="Arial Black"/>
              </a:rPr>
              <a:t>of </a:t>
            </a:r>
            <a:r>
              <a:rPr dirty="0" sz="2400" spc="-5" b="1">
                <a:solidFill>
                  <a:srgbClr val="FF0000"/>
                </a:solidFill>
                <a:latin typeface="Arial Black"/>
                <a:cs typeface="Arial Black"/>
              </a:rPr>
              <a:t>glycogen </a:t>
            </a:r>
            <a:r>
              <a:rPr dirty="0" sz="2400" b="1">
                <a:solidFill>
                  <a:srgbClr val="FF0000"/>
                </a:solidFill>
                <a:latin typeface="Arial Black"/>
                <a:cs typeface="Arial Black"/>
              </a:rPr>
              <a:t>in the</a:t>
            </a:r>
            <a:r>
              <a:rPr dirty="0" sz="2400" spc="105" b="1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Arial Black"/>
                <a:cs typeface="Arial Black"/>
              </a:rPr>
              <a:t>body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Clr>
                <a:srgbClr val="FF0000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800" spc="-20" b="1">
                <a:solidFill>
                  <a:srgbClr val="001F5F"/>
                </a:solidFill>
                <a:latin typeface="Calibri"/>
                <a:cs typeface="Calibri"/>
              </a:rPr>
              <a:t>skeletal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muscle &amp;</a:t>
            </a:r>
            <a:r>
              <a:rPr dirty="0" sz="2800" spc="1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liver</a:t>
            </a:r>
            <a:endParaRPr sz="2800">
              <a:latin typeface="Calibri"/>
              <a:cs typeface="Calibri"/>
            </a:endParaRPr>
          </a:p>
          <a:p>
            <a:pPr marL="927100" marR="784860">
              <a:lnSpc>
                <a:spcPct val="100000"/>
              </a:lnSpc>
              <a:spcBef>
                <a:spcPts val="35"/>
              </a:spcBef>
            </a:pPr>
            <a:r>
              <a:rPr dirty="0" sz="2000" b="1">
                <a:solidFill>
                  <a:srgbClr val="000099"/>
                </a:solidFill>
                <a:latin typeface="Calibri"/>
                <a:cs typeface="Calibri"/>
              </a:rPr>
              <a:t>400 g in </a:t>
            </a: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muscles </a:t>
            </a:r>
            <a:r>
              <a:rPr dirty="0" sz="2000" b="1">
                <a:solidFill>
                  <a:srgbClr val="000099"/>
                </a:solidFill>
                <a:latin typeface="Calibri"/>
                <a:cs typeface="Calibri"/>
              </a:rPr>
              <a:t>(1-2% of </a:t>
            </a:r>
            <a:r>
              <a:rPr dirty="0" sz="2000" spc="-10" b="1">
                <a:solidFill>
                  <a:srgbClr val="000099"/>
                </a:solidFill>
                <a:latin typeface="Calibri"/>
                <a:cs typeface="Calibri"/>
              </a:rPr>
              <a:t>resting </a:t>
            </a:r>
            <a:r>
              <a:rPr dirty="0" sz="2000" b="1">
                <a:solidFill>
                  <a:srgbClr val="000099"/>
                </a:solidFill>
                <a:latin typeface="Calibri"/>
                <a:cs typeface="Calibri"/>
              </a:rPr>
              <a:t>muscles</a:t>
            </a:r>
            <a:r>
              <a:rPr dirty="0" sz="2000" spc="-120" b="1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000099"/>
                </a:solidFill>
                <a:latin typeface="Calibri"/>
                <a:cs typeface="Calibri"/>
              </a:rPr>
              <a:t>weight)  </a:t>
            </a:r>
            <a:r>
              <a:rPr dirty="0" sz="2000" b="1">
                <a:solidFill>
                  <a:srgbClr val="000099"/>
                </a:solidFill>
                <a:latin typeface="Calibri"/>
                <a:cs typeface="Calibri"/>
              </a:rPr>
              <a:t>100 g in </a:t>
            </a:r>
            <a:r>
              <a:rPr dirty="0" sz="2000" spc="-10" b="1">
                <a:solidFill>
                  <a:srgbClr val="FF0000"/>
                </a:solidFill>
                <a:latin typeface="Calibri"/>
                <a:cs typeface="Calibri"/>
              </a:rPr>
              <a:t>liver </a:t>
            </a:r>
            <a:r>
              <a:rPr dirty="0" sz="2000" b="1">
                <a:solidFill>
                  <a:srgbClr val="000099"/>
                </a:solidFill>
                <a:latin typeface="Calibri"/>
                <a:cs typeface="Calibri"/>
              </a:rPr>
              <a:t>(~ 10% of </a:t>
            </a:r>
            <a:r>
              <a:rPr dirty="0" sz="2000" spc="-10" b="1">
                <a:solidFill>
                  <a:srgbClr val="000099"/>
                </a:solidFill>
                <a:latin typeface="Calibri"/>
                <a:cs typeface="Calibri"/>
              </a:rPr>
              <a:t>well-fed</a:t>
            </a:r>
            <a:r>
              <a:rPr dirty="0" sz="2000" spc="-80" b="1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000099"/>
                </a:solidFill>
                <a:latin typeface="Calibri"/>
                <a:cs typeface="Calibri"/>
              </a:rPr>
              <a:t>liver)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5" b="1">
                <a:solidFill>
                  <a:srgbClr val="FF0000"/>
                </a:solidFill>
                <a:latin typeface="Arial Black"/>
                <a:cs typeface="Arial Black"/>
              </a:rPr>
              <a:t>Functions </a:t>
            </a:r>
            <a:r>
              <a:rPr dirty="0" sz="2400" b="1">
                <a:solidFill>
                  <a:srgbClr val="FF0000"/>
                </a:solidFill>
                <a:latin typeface="Arial Black"/>
                <a:cs typeface="Arial Black"/>
              </a:rPr>
              <a:t>of</a:t>
            </a:r>
            <a:r>
              <a:rPr dirty="0" sz="2400" spc="95" b="1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Arial Black"/>
                <a:cs typeface="Arial Black"/>
              </a:rPr>
              <a:t>glycogen:</a:t>
            </a:r>
            <a:endParaRPr sz="2400">
              <a:latin typeface="Arial Black"/>
              <a:cs typeface="Arial Black"/>
            </a:endParaRPr>
          </a:p>
          <a:p>
            <a:pPr marL="422275">
              <a:lnSpc>
                <a:spcPct val="100000"/>
              </a:lnSpc>
            </a:pPr>
            <a:r>
              <a:rPr dirty="0" sz="2400" spc="-5" b="1">
                <a:solidFill>
                  <a:srgbClr val="FF0000"/>
                </a:solidFill>
                <a:latin typeface="Calibri"/>
                <a:cs typeface="Calibri"/>
              </a:rPr>
              <a:t>Function </a:t>
            </a:r>
            <a:r>
              <a:rPr dirty="0" sz="2400" b="1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dirty="0" sz="2400" spc="-5" b="1">
                <a:solidFill>
                  <a:srgbClr val="FF0000"/>
                </a:solidFill>
                <a:latin typeface="Calibri"/>
                <a:cs typeface="Calibri"/>
              </a:rPr>
              <a:t>muscle </a:t>
            </a:r>
            <a:r>
              <a:rPr dirty="0" sz="2400" spc="-10" b="1">
                <a:solidFill>
                  <a:srgbClr val="FF0000"/>
                </a:solidFill>
                <a:latin typeface="Calibri"/>
                <a:cs typeface="Calibri"/>
              </a:rPr>
              <a:t>glycogen</a:t>
            </a:r>
            <a:r>
              <a:rPr dirty="0" sz="2000" spc="-10" b="1">
                <a:latin typeface="Calibri"/>
                <a:cs typeface="Calibri"/>
              </a:rPr>
              <a:t>: 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fuel reserve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001F5F"/>
                </a:solidFill>
                <a:latin typeface="Calibri"/>
                <a:cs typeface="Calibri"/>
              </a:rPr>
              <a:t>(ATP)</a:t>
            </a:r>
            <a:endParaRPr sz="2000">
              <a:latin typeface="Calibri"/>
              <a:cs typeface="Calibri"/>
            </a:endParaRPr>
          </a:p>
          <a:p>
            <a:pPr marL="4127500">
              <a:lnSpc>
                <a:spcPct val="100000"/>
              </a:lnSpc>
              <a:spcBef>
                <a:spcPts val="15"/>
              </a:spcBef>
            </a:pP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(during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muscular</a:t>
            </a:r>
            <a:r>
              <a:rPr dirty="0" sz="2000" spc="-10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exercise)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2362" y="4876800"/>
            <a:ext cx="3326129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FF0000"/>
                </a:solidFill>
                <a:latin typeface="Calibri"/>
                <a:cs typeface="Calibri"/>
              </a:rPr>
              <a:t>Function </a:t>
            </a:r>
            <a:r>
              <a:rPr dirty="0" sz="2400" b="1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dirty="0" sz="2400" spc="-10" b="1">
                <a:solidFill>
                  <a:srgbClr val="FF0000"/>
                </a:solidFill>
                <a:latin typeface="Calibri"/>
                <a:cs typeface="Calibri"/>
              </a:rPr>
              <a:t>liver</a:t>
            </a:r>
            <a:r>
              <a:rPr dirty="0" sz="2400" spc="-6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0000"/>
                </a:solidFill>
                <a:latin typeface="Calibri"/>
                <a:cs typeface="Calibri"/>
              </a:rPr>
              <a:t>glycogen</a:t>
            </a:r>
            <a:r>
              <a:rPr dirty="0" sz="2000" spc="-10" b="1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0196" y="4927600"/>
            <a:ext cx="277876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source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for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blood</a:t>
            </a:r>
            <a:r>
              <a:rPr dirty="0" sz="2000" spc="-10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glucose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7715" y="5244846"/>
            <a:ext cx="429514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(especially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during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early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stages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fasting)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14197" rIns="0" bIns="0" rtlCol="0" vert="horz">
            <a:spAutoFit/>
          </a:bodyPr>
          <a:lstStyle/>
          <a:p>
            <a:pPr marL="1109345">
              <a:lnSpc>
                <a:spcPct val="100000"/>
              </a:lnSpc>
              <a:tabLst>
                <a:tab pos="3355340" algn="l"/>
              </a:tabLst>
            </a:pPr>
            <a:r>
              <a:rPr dirty="0" sz="3600" spc="-10"/>
              <a:t>Location  </a:t>
            </a:r>
            <a:r>
              <a:rPr dirty="0" sz="3600" spc="50"/>
              <a:t> </a:t>
            </a:r>
            <a:r>
              <a:rPr dirty="0" sz="3600"/>
              <a:t>&amp;	Functions of</a:t>
            </a:r>
            <a:r>
              <a:rPr dirty="0" sz="3600" spc="-50"/>
              <a:t> </a:t>
            </a:r>
            <a:r>
              <a:rPr dirty="0" sz="3600" spc="-20"/>
              <a:t>Glycogen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4120" y="1053083"/>
            <a:ext cx="4198620" cy="4596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1506093"/>
            <a:ext cx="8452485" cy="4335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90855" marR="873125" indent="-478155">
              <a:lnSpc>
                <a:spcPts val="3260"/>
              </a:lnSpc>
              <a:buFont typeface="Arial"/>
              <a:buChar char="•"/>
              <a:tabLst>
                <a:tab pos="424180" algn="l"/>
              </a:tabLst>
            </a:pPr>
            <a:r>
              <a:rPr dirty="0" sz="2400" spc="-15" b="1">
                <a:latin typeface="Calibri"/>
                <a:cs typeface="Calibri"/>
              </a:rPr>
              <a:t>Glycogen </a:t>
            </a:r>
            <a:r>
              <a:rPr dirty="0" sz="2400" b="1">
                <a:latin typeface="Calibri"/>
                <a:cs typeface="Calibri"/>
              </a:rPr>
              <a:t>is a </a:t>
            </a:r>
            <a:r>
              <a:rPr dirty="0" sz="2400" spc="-10" b="1">
                <a:latin typeface="Calibri"/>
                <a:cs typeface="Calibri"/>
              </a:rPr>
              <a:t>branched-chain </a:t>
            </a:r>
            <a:r>
              <a:rPr dirty="0" sz="2400" spc="-5" b="1">
                <a:latin typeface="Calibri"/>
                <a:cs typeface="Calibri"/>
              </a:rPr>
              <a:t>homopolysaccharide </a:t>
            </a:r>
            <a:r>
              <a:rPr dirty="0" sz="2400" b="1">
                <a:latin typeface="Calibri"/>
                <a:cs typeface="Calibri"/>
              </a:rPr>
              <a:t>made  </a:t>
            </a:r>
            <a:r>
              <a:rPr dirty="0" sz="2400" spc="-15" b="1">
                <a:latin typeface="Calibri"/>
                <a:cs typeface="Calibri"/>
              </a:rPr>
              <a:t>exclusively </a:t>
            </a:r>
            <a:r>
              <a:rPr dirty="0" sz="2400" spc="-10" b="1">
                <a:latin typeface="Calibri"/>
                <a:cs typeface="Calibri"/>
              </a:rPr>
              <a:t>from </a:t>
            </a:r>
            <a:r>
              <a:rPr dirty="0" sz="2800" b="1" i="1" u="heavy">
                <a:solidFill>
                  <a:srgbClr val="000099"/>
                </a:solidFill>
                <a:latin typeface="Symbol"/>
                <a:cs typeface="Symbol"/>
              </a:rPr>
              <a:t></a:t>
            </a:r>
            <a:r>
              <a:rPr dirty="0" sz="2800" b="1" u="heavy">
                <a:solidFill>
                  <a:srgbClr val="000099"/>
                </a:solidFill>
                <a:latin typeface="Calibri"/>
                <a:cs typeface="Calibri"/>
              </a:rPr>
              <a:t>-</a:t>
            </a:r>
            <a:r>
              <a:rPr dirty="0" sz="2800" spc="-55" b="1" u="heavy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dirty="0" sz="2800" spc="-10" b="1" u="heavy">
                <a:solidFill>
                  <a:srgbClr val="000099"/>
                </a:solidFill>
                <a:latin typeface="Verdana"/>
                <a:cs typeface="Verdana"/>
              </a:rPr>
              <a:t>D-glucose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Font typeface="Arial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355600" marR="900430" indent="-342900">
              <a:lnSpc>
                <a:spcPts val="2390"/>
              </a:lnSpc>
              <a:buFont typeface="Arial"/>
              <a:buChar char="•"/>
              <a:tabLst>
                <a:tab pos="424180" algn="l"/>
                <a:tab pos="4422140" algn="l"/>
              </a:tabLst>
            </a:pPr>
            <a:r>
              <a:rPr dirty="0" sz="2400" spc="-5" b="1">
                <a:latin typeface="Calibri"/>
                <a:cs typeface="Calibri"/>
              </a:rPr>
              <a:t>Glucose  </a:t>
            </a:r>
            <a:r>
              <a:rPr dirty="0" sz="2400" spc="-10" b="1">
                <a:latin typeface="Calibri"/>
                <a:cs typeface="Calibri"/>
              </a:rPr>
              <a:t>residues  are</a:t>
            </a:r>
            <a:r>
              <a:rPr dirty="0" sz="2400" spc="-18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bound</a:t>
            </a:r>
            <a:r>
              <a:rPr dirty="0" sz="2400" spc="28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by	</a:t>
            </a:r>
            <a:r>
              <a:rPr dirty="0" sz="2400" b="1" i="1">
                <a:solidFill>
                  <a:srgbClr val="FF0000"/>
                </a:solidFill>
                <a:latin typeface="Symbol"/>
                <a:cs typeface="Symbol"/>
              </a:rPr>
              <a:t></a:t>
            </a:r>
            <a:r>
              <a:rPr dirty="0" sz="2400" b="1">
                <a:solidFill>
                  <a:srgbClr val="FF0000"/>
                </a:solidFill>
                <a:latin typeface="Verdana"/>
                <a:cs typeface="Verdana"/>
              </a:rPr>
              <a:t>(1 -</a:t>
            </a:r>
            <a:r>
              <a:rPr dirty="0" sz="2400" spc="-35" b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4) </a:t>
            </a:r>
            <a:r>
              <a:rPr dirty="0" sz="2400" spc="-10" b="1">
                <a:solidFill>
                  <a:srgbClr val="FF0000"/>
                </a:solidFill>
                <a:latin typeface="Verdana"/>
                <a:cs typeface="Verdana"/>
              </a:rPr>
              <a:t>glucosidic </a:t>
            </a: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linkage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424180" indent="-411480">
              <a:lnSpc>
                <a:spcPts val="2635"/>
              </a:lnSpc>
              <a:buFont typeface="Arial"/>
              <a:buChar char="•"/>
              <a:tabLst>
                <a:tab pos="424180" algn="l"/>
              </a:tabLst>
            </a:pPr>
            <a:r>
              <a:rPr dirty="0" sz="2400" spc="-10" b="1">
                <a:latin typeface="Calibri"/>
                <a:cs typeface="Calibri"/>
              </a:rPr>
              <a:t>Branches </a:t>
            </a:r>
            <a:r>
              <a:rPr dirty="0" sz="2400" spc="-5" b="1">
                <a:latin typeface="Calibri"/>
                <a:cs typeface="Calibri"/>
              </a:rPr>
              <a:t>(every </a:t>
            </a:r>
            <a:r>
              <a:rPr dirty="0" sz="2400" spc="-10" b="1">
                <a:latin typeface="Calibri"/>
                <a:cs typeface="Calibri"/>
              </a:rPr>
              <a:t>8-10 residue) are </a:t>
            </a:r>
            <a:r>
              <a:rPr dirty="0" sz="2400" spc="-15" b="1">
                <a:latin typeface="Calibri"/>
                <a:cs typeface="Calibri"/>
              </a:rPr>
              <a:t>linked by</a:t>
            </a:r>
            <a:r>
              <a:rPr dirty="0" sz="2400" spc="30" b="1">
                <a:latin typeface="Calibri"/>
                <a:cs typeface="Calibri"/>
              </a:rPr>
              <a:t> </a:t>
            </a:r>
            <a:r>
              <a:rPr dirty="0" sz="2400" b="1" i="1">
                <a:solidFill>
                  <a:srgbClr val="FF0000"/>
                </a:solidFill>
                <a:latin typeface="Symbol"/>
                <a:cs typeface="Symbol"/>
              </a:rPr>
              <a:t></a:t>
            </a:r>
            <a:r>
              <a:rPr dirty="0" sz="2400" b="1">
                <a:solidFill>
                  <a:srgbClr val="FF0000"/>
                </a:solidFill>
                <a:latin typeface="Verdana"/>
                <a:cs typeface="Verdana"/>
              </a:rPr>
              <a:t>(1-6)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ts val="2635"/>
              </a:lnSpc>
            </a:pP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glucosidic</a:t>
            </a:r>
            <a:r>
              <a:rPr dirty="0" sz="2400" spc="-50" b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Verdana"/>
                <a:cs typeface="Verdana"/>
              </a:rPr>
              <a:t>linkage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34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81000"/>
              </a:lnSpc>
              <a:buFont typeface="Arial"/>
              <a:buChar char="•"/>
              <a:tabLst>
                <a:tab pos="424180" algn="l"/>
              </a:tabLst>
            </a:pPr>
            <a:r>
              <a:rPr dirty="0" sz="2400" spc="-15" b="1">
                <a:latin typeface="Calibri"/>
                <a:cs typeface="Calibri"/>
              </a:rPr>
              <a:t>Glycogen </a:t>
            </a:r>
            <a:r>
              <a:rPr dirty="0" sz="2400" spc="-5" b="1">
                <a:latin typeface="Calibri"/>
                <a:cs typeface="Calibri"/>
              </a:rPr>
              <a:t>is </a:t>
            </a:r>
            <a:r>
              <a:rPr dirty="0" sz="2400" spc="-10" b="1">
                <a:latin typeface="Calibri"/>
                <a:cs typeface="Calibri"/>
              </a:rPr>
              <a:t>present </a:t>
            </a:r>
            <a:r>
              <a:rPr dirty="0" sz="2400" spc="-5" b="1">
                <a:latin typeface="Calibri"/>
                <a:cs typeface="Calibri"/>
              </a:rPr>
              <a:t>in the </a:t>
            </a:r>
            <a:r>
              <a:rPr dirty="0" sz="2800" spc="-5" b="1" u="heavy">
                <a:solidFill>
                  <a:srgbClr val="000099"/>
                </a:solidFill>
                <a:latin typeface="Verdana"/>
                <a:cs typeface="Verdana"/>
              </a:rPr>
              <a:t>cytoplasm </a:t>
            </a:r>
            <a:r>
              <a:rPr dirty="0" sz="2400" spc="-5" b="1">
                <a:latin typeface="Calibri"/>
                <a:cs typeface="Calibri"/>
              </a:rPr>
              <a:t>in the </a:t>
            </a:r>
            <a:r>
              <a:rPr dirty="0" sz="2400" spc="-10" b="1">
                <a:latin typeface="Calibri"/>
                <a:cs typeface="Calibri"/>
              </a:rPr>
              <a:t>form </a:t>
            </a:r>
            <a:r>
              <a:rPr dirty="0" sz="2400" spc="5" b="1">
                <a:latin typeface="Calibri"/>
                <a:cs typeface="Calibri"/>
              </a:rPr>
              <a:t>of  </a:t>
            </a:r>
            <a:r>
              <a:rPr dirty="0" sz="2400" spc="-10" b="1">
                <a:latin typeface="Calibri"/>
                <a:cs typeface="Calibri"/>
              </a:rPr>
              <a:t>granules </a:t>
            </a:r>
            <a:r>
              <a:rPr dirty="0" sz="2400" spc="-5" b="1">
                <a:latin typeface="Calibri"/>
                <a:cs typeface="Calibri"/>
              </a:rPr>
              <a:t>which </a:t>
            </a:r>
            <a:r>
              <a:rPr dirty="0" sz="2400" spc="-15" b="1">
                <a:latin typeface="Calibri"/>
                <a:cs typeface="Calibri"/>
              </a:rPr>
              <a:t>contain </a:t>
            </a:r>
            <a:r>
              <a:rPr dirty="0" sz="2400" spc="-10" b="1">
                <a:latin typeface="Calibri"/>
                <a:cs typeface="Calibri"/>
              </a:rPr>
              <a:t>most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the enzymes </a:t>
            </a:r>
            <a:r>
              <a:rPr dirty="0" sz="2400" b="1">
                <a:latin typeface="Calibri"/>
                <a:cs typeface="Calibri"/>
              </a:rPr>
              <a:t>necessary </a:t>
            </a:r>
            <a:r>
              <a:rPr dirty="0" sz="2400" spc="-15" b="1">
                <a:latin typeface="Calibri"/>
                <a:cs typeface="Calibri"/>
              </a:rPr>
              <a:t>for  </a:t>
            </a:r>
            <a:r>
              <a:rPr dirty="0" sz="2400" spc="-10" b="1">
                <a:latin typeface="Calibri"/>
                <a:cs typeface="Calibri"/>
              </a:rPr>
              <a:t>glycogen synthesis </a:t>
            </a:r>
            <a:r>
              <a:rPr dirty="0" sz="2400" b="1">
                <a:latin typeface="Calibri"/>
                <a:cs typeface="Calibri"/>
              </a:rPr>
              <a:t>&amp;</a:t>
            </a:r>
            <a:r>
              <a:rPr dirty="0" sz="2400" spc="-5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degradation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1988" rIns="0" bIns="0" rtlCol="0" vert="horz">
            <a:spAutoFit/>
          </a:bodyPr>
          <a:lstStyle/>
          <a:p>
            <a:pPr marL="1759585">
              <a:lnSpc>
                <a:spcPct val="100000"/>
              </a:lnSpc>
            </a:pPr>
            <a:r>
              <a:rPr dirty="0" sz="3200" spc="-5">
                <a:latin typeface="Verdana"/>
                <a:cs typeface="Verdana"/>
              </a:rPr>
              <a:t>Structure </a:t>
            </a:r>
            <a:r>
              <a:rPr dirty="0" sz="3200">
                <a:latin typeface="Verdana"/>
                <a:cs typeface="Verdana"/>
              </a:rPr>
              <a:t>of</a:t>
            </a:r>
            <a:r>
              <a:rPr dirty="0" sz="3200" spc="-40">
                <a:latin typeface="Verdana"/>
                <a:cs typeface="Verdana"/>
              </a:rPr>
              <a:t> </a:t>
            </a:r>
            <a:r>
              <a:rPr dirty="0" sz="3200" spc="-5">
                <a:latin typeface="Verdana"/>
                <a:cs typeface="Verdana"/>
              </a:rPr>
              <a:t>Glycogen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3026" y="1111250"/>
            <a:ext cx="5006340" cy="489584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>
                <a:latin typeface="Verdana"/>
                <a:cs typeface="Verdana"/>
              </a:rPr>
              <a:t>Structure </a:t>
            </a:r>
            <a:r>
              <a:rPr dirty="0" sz="3200">
                <a:latin typeface="Verdana"/>
                <a:cs typeface="Verdana"/>
              </a:rPr>
              <a:t>of</a:t>
            </a:r>
            <a:r>
              <a:rPr dirty="0" sz="3200" spc="-25">
                <a:latin typeface="Verdana"/>
                <a:cs typeface="Verdana"/>
              </a:rPr>
              <a:t> </a:t>
            </a:r>
            <a:r>
              <a:rPr dirty="0" sz="3200" spc="-5">
                <a:latin typeface="Verdana"/>
                <a:cs typeface="Verdana"/>
              </a:rPr>
              <a:t>Glycogen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16223" y="1844039"/>
            <a:ext cx="3320796" cy="4658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2130044"/>
            <a:ext cx="7078980" cy="890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FF0000"/>
                </a:solidFill>
                <a:latin typeface="Verdana"/>
                <a:cs typeface="Verdana"/>
              </a:rPr>
              <a:t>Glycogenesis:</a:t>
            </a:r>
            <a:endParaRPr sz="28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735"/>
              </a:spcBef>
            </a:pPr>
            <a:r>
              <a:rPr dirty="0" sz="2400" spc="-5" b="1">
                <a:solidFill>
                  <a:srgbClr val="000099"/>
                </a:solidFill>
                <a:latin typeface="Verdana"/>
                <a:cs typeface="Verdana"/>
              </a:rPr>
              <a:t>Synthesis </a:t>
            </a:r>
            <a:r>
              <a:rPr dirty="0" sz="2400" b="1">
                <a:solidFill>
                  <a:srgbClr val="000099"/>
                </a:solidFill>
                <a:latin typeface="Verdana"/>
                <a:cs typeface="Verdana"/>
              </a:rPr>
              <a:t>of </a:t>
            </a:r>
            <a:r>
              <a:rPr dirty="0" sz="2400" spc="-5" b="1">
                <a:solidFill>
                  <a:srgbClr val="000099"/>
                </a:solidFill>
                <a:latin typeface="Verdana"/>
                <a:cs typeface="Verdana"/>
              </a:rPr>
              <a:t>Glycogen from</a:t>
            </a:r>
            <a:r>
              <a:rPr dirty="0" sz="2400" spc="10" b="1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Verdana"/>
                <a:cs typeface="Verdana"/>
              </a:rPr>
              <a:t>Glucose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3940809"/>
            <a:ext cx="7400290" cy="1217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FF0000"/>
                </a:solidFill>
                <a:latin typeface="Verdana"/>
                <a:cs typeface="Verdana"/>
              </a:rPr>
              <a:t>Glycogenolysis:</a:t>
            </a:r>
            <a:endParaRPr sz="2800">
              <a:latin typeface="Verdana"/>
              <a:cs typeface="Verdana"/>
            </a:endParaRPr>
          </a:p>
          <a:p>
            <a:pPr marL="927100">
              <a:lnSpc>
                <a:spcPts val="2725"/>
              </a:lnSpc>
              <a:spcBef>
                <a:spcPts val="735"/>
              </a:spcBef>
            </a:pPr>
            <a:r>
              <a:rPr dirty="0" sz="2400" spc="-5" b="1">
                <a:solidFill>
                  <a:srgbClr val="000099"/>
                </a:solidFill>
                <a:latin typeface="Verdana"/>
                <a:cs typeface="Verdana"/>
              </a:rPr>
              <a:t>Breakdown </a:t>
            </a:r>
            <a:r>
              <a:rPr dirty="0" sz="2400" b="1">
                <a:solidFill>
                  <a:srgbClr val="000099"/>
                </a:solidFill>
                <a:latin typeface="Verdana"/>
                <a:cs typeface="Verdana"/>
              </a:rPr>
              <a:t>of Glycogen to</a:t>
            </a:r>
            <a:r>
              <a:rPr dirty="0" sz="2400" spc="-30" b="1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Verdana"/>
                <a:cs typeface="Verdana"/>
              </a:rPr>
              <a:t>Glucose-6-</a:t>
            </a:r>
            <a:endParaRPr sz="2400">
              <a:latin typeface="Verdana"/>
              <a:cs typeface="Verdana"/>
            </a:endParaRPr>
          </a:p>
          <a:p>
            <a:pPr marL="354965">
              <a:lnSpc>
                <a:spcPts val="2725"/>
              </a:lnSpc>
            </a:pPr>
            <a:r>
              <a:rPr dirty="0" sz="2400" spc="-5" b="1">
                <a:solidFill>
                  <a:srgbClr val="000099"/>
                </a:solidFill>
                <a:latin typeface="Verdana"/>
                <a:cs typeface="Verdana"/>
              </a:rPr>
              <a:t>phosphate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6394" y="519557"/>
            <a:ext cx="8027670" cy="9779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200" spc="-5">
                <a:latin typeface="Verdana"/>
                <a:cs typeface="Verdana"/>
              </a:rPr>
              <a:t>Metabolism </a:t>
            </a:r>
            <a:r>
              <a:rPr dirty="0" sz="3200">
                <a:latin typeface="Verdana"/>
                <a:cs typeface="Verdana"/>
              </a:rPr>
              <a:t>of </a:t>
            </a:r>
            <a:r>
              <a:rPr dirty="0" sz="3200" spc="-5">
                <a:latin typeface="Verdana"/>
                <a:cs typeface="Verdana"/>
              </a:rPr>
              <a:t>Glycogen </a:t>
            </a:r>
            <a:r>
              <a:rPr dirty="0" sz="3200">
                <a:latin typeface="Verdana"/>
                <a:cs typeface="Verdana"/>
              </a:rPr>
              <a:t>in</a:t>
            </a:r>
            <a:r>
              <a:rPr dirty="0" sz="3200" spc="15">
                <a:latin typeface="Verdana"/>
                <a:cs typeface="Verdana"/>
              </a:rPr>
              <a:t> </a:t>
            </a:r>
            <a:r>
              <a:rPr dirty="0" sz="3200">
                <a:latin typeface="Verdana"/>
                <a:cs typeface="Verdana"/>
              </a:rPr>
              <a:t>Skeletal</a:t>
            </a:r>
            <a:endParaRPr sz="3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dirty="0" sz="3200">
                <a:latin typeface="Verdana"/>
                <a:cs typeface="Verdana"/>
              </a:rPr>
              <a:t>Muscle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4706239"/>
            <a:ext cx="4872355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3- </a:t>
            </a:r>
            <a:r>
              <a:rPr dirty="0" sz="2800" spc="-30" b="1">
                <a:solidFill>
                  <a:srgbClr val="C00000"/>
                </a:solidFill>
                <a:latin typeface="Calibri"/>
                <a:cs typeface="Calibri"/>
              </a:rPr>
              <a:t>ELONGATION: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Glycogen synthase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33084" y="4807839"/>
            <a:ext cx="197040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>
                <a:solidFill>
                  <a:srgbClr val="001F5F"/>
                </a:solidFill>
                <a:latin typeface="Calibri"/>
                <a:cs typeface="Calibri"/>
              </a:rPr>
              <a:t>(for  </a:t>
            </a:r>
            <a:r>
              <a:rPr dirty="0" sz="2000" spc="-5">
                <a:solidFill>
                  <a:srgbClr val="001F5F"/>
                </a:solidFill>
                <a:latin typeface="Symbol"/>
                <a:cs typeface="Symbol"/>
              </a:rPr>
              <a:t></a:t>
            </a:r>
            <a:r>
              <a:rPr dirty="0" sz="2000" spc="-5">
                <a:solidFill>
                  <a:srgbClr val="001F5F"/>
                </a:solidFill>
                <a:latin typeface="Calibri"/>
                <a:cs typeface="Calibri"/>
              </a:rPr>
              <a:t>1-4</a:t>
            </a:r>
            <a:r>
              <a:rPr dirty="0" sz="20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Calibri"/>
                <a:cs typeface="Calibri"/>
              </a:rPr>
              <a:t>linkages)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5986678"/>
            <a:ext cx="2310130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4-</a:t>
            </a:r>
            <a:r>
              <a:rPr dirty="0" sz="2800" spc="-7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BRANCHING: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1363" y="6088278"/>
            <a:ext cx="390017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Branching enzyme </a:t>
            </a:r>
            <a:r>
              <a:rPr dirty="0" sz="2000" spc="-10">
                <a:solidFill>
                  <a:srgbClr val="001F5F"/>
                </a:solidFill>
                <a:latin typeface="Calibri"/>
                <a:cs typeface="Calibri"/>
              </a:rPr>
              <a:t>(for </a:t>
            </a:r>
            <a:r>
              <a:rPr dirty="0" sz="2000">
                <a:solidFill>
                  <a:srgbClr val="001F5F"/>
                </a:solidFill>
                <a:latin typeface="Symbol"/>
                <a:cs typeface="Symbol"/>
              </a:rPr>
              <a:t></a:t>
            </a:r>
            <a:r>
              <a:rPr dirty="0" sz="2000">
                <a:solidFill>
                  <a:srgbClr val="001F5F"/>
                </a:solidFill>
                <a:latin typeface="Calibri"/>
                <a:cs typeface="Calibri"/>
              </a:rPr>
              <a:t>1-6</a:t>
            </a:r>
            <a:r>
              <a:rPr dirty="0" sz="2000" spc="-5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Calibri"/>
                <a:cs typeface="Calibri"/>
              </a:rPr>
              <a:t>linkages)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62788" rIns="0" bIns="0" rtlCol="0" vert="horz">
            <a:spAutoFit/>
          </a:bodyPr>
          <a:lstStyle/>
          <a:p>
            <a:pPr marL="2632710">
              <a:lnSpc>
                <a:spcPct val="100000"/>
              </a:lnSpc>
            </a:pPr>
            <a:r>
              <a:rPr dirty="0" sz="2800" spc="-40" b="1">
                <a:latin typeface="Arial Black"/>
                <a:cs typeface="Arial Black"/>
              </a:rPr>
              <a:t>GLYCOGENESIS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8916" y="1167384"/>
            <a:ext cx="6886575" cy="3264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67790">
              <a:lnSpc>
                <a:spcPct val="100000"/>
              </a:lnSpc>
            </a:pPr>
            <a:r>
              <a:rPr dirty="0" sz="2400" spc="-1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dirty="0" sz="2400" spc="-10" i="1">
                <a:solidFill>
                  <a:srgbClr val="FF0000"/>
                </a:solidFill>
                <a:latin typeface="Calibri"/>
                <a:cs typeface="Calibri"/>
              </a:rPr>
              <a:t>Synthesis 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dirty="0" sz="2400" spc="-15">
                <a:solidFill>
                  <a:srgbClr val="FF0000"/>
                </a:solidFill>
                <a:latin typeface="Calibri"/>
                <a:cs typeface="Calibri"/>
              </a:rPr>
              <a:t>Glycogen </a:t>
            </a: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dirty="0" sz="2400" spc="-15">
                <a:solidFill>
                  <a:srgbClr val="FF0000"/>
                </a:solidFill>
                <a:latin typeface="Calibri"/>
                <a:cs typeface="Calibri"/>
              </a:rPr>
              <a:t>Skeletal</a:t>
            </a:r>
            <a:r>
              <a:rPr dirty="0" sz="24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Muscles)</a:t>
            </a:r>
            <a:endParaRPr sz="2400">
              <a:latin typeface="Calibri"/>
              <a:cs typeface="Calibri"/>
            </a:endParaRPr>
          </a:p>
          <a:p>
            <a:pPr marL="464820" indent="-452120">
              <a:lnSpc>
                <a:spcPct val="100000"/>
              </a:lnSpc>
              <a:spcBef>
                <a:spcPts val="980"/>
              </a:spcBef>
              <a:buAutoNum type="arabicPlain"/>
              <a:tabLst>
                <a:tab pos="465455" algn="l"/>
              </a:tabLst>
            </a:pP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Building </a:t>
            </a:r>
            <a:r>
              <a:rPr dirty="0" sz="2800" spc="-10" b="1">
                <a:solidFill>
                  <a:srgbClr val="C00000"/>
                </a:solidFill>
                <a:latin typeface="Calibri"/>
                <a:cs typeface="Calibri"/>
              </a:rPr>
              <a:t>blocks:</a:t>
            </a:r>
            <a:r>
              <a:rPr dirty="0" sz="2800" spc="-2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UDP-GLUCOSE</a:t>
            </a:r>
            <a:endParaRPr sz="2800">
              <a:latin typeface="Calibri"/>
              <a:cs typeface="Calibri"/>
            </a:endParaRPr>
          </a:p>
          <a:p>
            <a:pPr marL="384175" indent="-371475">
              <a:lnSpc>
                <a:spcPct val="100000"/>
              </a:lnSpc>
              <a:spcBef>
                <a:spcPts val="2400"/>
              </a:spcBef>
              <a:buAutoNum type="arabicPlain"/>
              <a:tabLst>
                <a:tab pos="384810" algn="l"/>
              </a:tabLst>
            </a:pPr>
            <a:r>
              <a:rPr dirty="0" sz="2800" spc="-10" b="1">
                <a:solidFill>
                  <a:srgbClr val="C00000"/>
                </a:solidFill>
                <a:latin typeface="Calibri"/>
                <a:cs typeface="Calibri"/>
              </a:rPr>
              <a:t>Initiation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2800" spc="-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C00000"/>
                </a:solidFill>
                <a:latin typeface="Calibri"/>
                <a:cs typeface="Calibri"/>
              </a:rPr>
              <a:t>synthesis:</a:t>
            </a:r>
            <a:endParaRPr sz="2800">
              <a:latin typeface="Calibri"/>
              <a:cs typeface="Calibri"/>
            </a:endParaRPr>
          </a:p>
          <a:p>
            <a:pPr marL="335280" marR="5080" indent="-38100">
              <a:lnSpc>
                <a:spcPct val="100000"/>
              </a:lnSpc>
              <a:spcBef>
                <a:spcPts val="2400"/>
              </a:spcBef>
            </a:pP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Elongation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pre-existing </a:t>
            </a:r>
            <a:r>
              <a:rPr dirty="0" sz="2800" spc="-20" b="1">
                <a:solidFill>
                  <a:srgbClr val="001F5F"/>
                </a:solidFill>
                <a:latin typeface="Calibri"/>
                <a:cs typeface="Calibri"/>
              </a:rPr>
              <a:t>glycogen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fragment  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endParaRPr sz="2800">
              <a:latin typeface="Calibri"/>
              <a:cs typeface="Calibri"/>
            </a:endParaRPr>
          </a:p>
          <a:p>
            <a:pPr marL="335280">
              <a:lnSpc>
                <a:spcPct val="100000"/>
              </a:lnSpc>
            </a:pP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use of </a:t>
            </a:r>
            <a:r>
              <a:rPr dirty="0" sz="2800" spc="-20" b="1">
                <a:solidFill>
                  <a:srgbClr val="C00000"/>
                </a:solidFill>
                <a:latin typeface="Calibri"/>
                <a:cs typeface="Calibri"/>
              </a:rPr>
              <a:t>glycogen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primer</a:t>
            </a:r>
            <a:r>
              <a:rPr dirty="0" sz="2800" spc="114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(glycogenin)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240" y="5217541"/>
            <a:ext cx="7803515" cy="760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latin typeface="Calibri"/>
                <a:cs typeface="Calibri"/>
              </a:rPr>
              <a:t>Glycogen </a:t>
            </a:r>
            <a:r>
              <a:rPr dirty="0" sz="2400" spc="-10">
                <a:latin typeface="Calibri"/>
                <a:cs typeface="Calibri"/>
              </a:rPr>
              <a:t>synthase </a:t>
            </a:r>
            <a:r>
              <a:rPr dirty="0" sz="2400" spc="-5" b="1" u="heavy">
                <a:solidFill>
                  <a:srgbClr val="C00000"/>
                </a:solidFill>
                <a:latin typeface="Calibri"/>
                <a:cs typeface="Calibri"/>
              </a:rPr>
              <a:t>cannot </a:t>
            </a:r>
            <a:r>
              <a:rPr dirty="0" sz="2400" spc="-10">
                <a:latin typeface="Calibri"/>
                <a:cs typeface="Calibri"/>
              </a:rPr>
              <a:t>initiate synthesis </a:t>
            </a:r>
            <a:r>
              <a:rPr dirty="0" sz="2400" spc="-5">
                <a:latin typeface="Calibri"/>
                <a:cs typeface="Calibri"/>
              </a:rPr>
              <a:t>but </a:t>
            </a:r>
            <a:r>
              <a:rPr dirty="0" sz="2400" spc="-10">
                <a:latin typeface="Calibri"/>
                <a:cs typeface="Calibri"/>
              </a:rPr>
              <a:t>only </a:t>
            </a:r>
            <a:r>
              <a:rPr dirty="0" sz="2400" spc="-15">
                <a:latin typeface="Calibri"/>
                <a:cs typeface="Calibri"/>
              </a:rPr>
              <a:t>elongates  </a:t>
            </a:r>
            <a:r>
              <a:rPr dirty="0" sz="2400" spc="-10">
                <a:latin typeface="Calibri"/>
                <a:cs typeface="Calibri"/>
              </a:rPr>
              <a:t>pre-existing </a:t>
            </a:r>
            <a:r>
              <a:rPr dirty="0" sz="2400" spc="-15">
                <a:latin typeface="Calibri"/>
                <a:cs typeface="Calibri"/>
              </a:rPr>
              <a:t>glycogen </a:t>
            </a:r>
            <a:r>
              <a:rPr dirty="0" sz="2400" spc="-10">
                <a:latin typeface="Calibri"/>
                <a:cs typeface="Calibri"/>
              </a:rPr>
              <a:t>fragment </a:t>
            </a:r>
            <a:r>
              <a:rPr dirty="0" sz="2400" spc="-5">
                <a:latin typeface="Calibri"/>
                <a:cs typeface="Calibri"/>
              </a:rPr>
              <a:t>or </a:t>
            </a:r>
            <a:r>
              <a:rPr dirty="0" sz="2400" spc="-15">
                <a:latin typeface="Calibri"/>
                <a:cs typeface="Calibri"/>
              </a:rPr>
              <a:t>glycogen </a:t>
            </a:r>
            <a:r>
              <a:rPr dirty="0" sz="2400" spc="-5">
                <a:latin typeface="Calibri"/>
                <a:cs typeface="Calibri"/>
              </a:rPr>
              <a:t>primer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(glycogenin)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  <a:ln w="9144">
            <a:solidFill>
              <a:srgbClr val="000000"/>
            </a:solidFill>
          </a:ln>
        </p:spPr>
        <p:txBody>
          <a:bodyPr wrap="square" lIns="0" tIns="196215" rIns="0" bIns="0" rtlCol="0" vert="horz">
            <a:spAutoFit/>
          </a:bodyPr>
          <a:lstStyle/>
          <a:p>
            <a:pPr marL="1628775">
              <a:lnSpc>
                <a:spcPct val="100000"/>
              </a:lnSpc>
              <a:spcBef>
                <a:spcPts val="1545"/>
              </a:spcBef>
            </a:pPr>
            <a:r>
              <a:rPr dirty="0" sz="4400" spc="-10"/>
              <a:t>Synthesis </a:t>
            </a:r>
            <a:r>
              <a:rPr dirty="0" sz="4400"/>
              <a:t>of</a:t>
            </a:r>
            <a:r>
              <a:rPr dirty="0" sz="4400" spc="-114"/>
              <a:t> </a:t>
            </a:r>
            <a:r>
              <a:rPr dirty="0" sz="4400" spc="-20"/>
              <a:t>Glycogen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94715" y="1629155"/>
            <a:ext cx="8383524" cy="4896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0143" y="1624583"/>
            <a:ext cx="8392795" cy="4906010"/>
          </a:xfrm>
          <a:custGeom>
            <a:avLst/>
            <a:gdLst/>
            <a:ahLst/>
            <a:cxnLst/>
            <a:rect l="l" t="t" r="r" b="b"/>
            <a:pathLst>
              <a:path w="8392795" h="4906009">
                <a:moveTo>
                  <a:pt x="0" y="4905756"/>
                </a:moveTo>
                <a:lnTo>
                  <a:pt x="8392668" y="4905756"/>
                </a:lnTo>
                <a:lnTo>
                  <a:pt x="8392668" y="0"/>
                </a:lnTo>
                <a:lnTo>
                  <a:pt x="0" y="0"/>
                </a:lnTo>
                <a:lnTo>
                  <a:pt x="0" y="490575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sherif</dc:creator>
  <dc:title>Glycogen Metabolism</dc:title>
  <dcterms:created xsi:type="dcterms:W3CDTF">2015-11-26T05:30:01Z</dcterms:created>
  <dcterms:modified xsi:type="dcterms:W3CDTF">2015-11-26T05:30:01Z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2015-11-26T00:00:00Z</vt:filetime>
  </property>
</Properties>
</file>