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1" cy="9144000"/>
  <p:notesSz cx="9144001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64336" y="339852"/>
            <a:ext cx="4933188" cy="1220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264" y="282955"/>
            <a:ext cx="8983471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2513" y="1276350"/>
            <a:ext cx="8538972" cy="445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jpg"/><Relationship Id="rId5" Type="http://schemas.openxmlformats.org/officeDocument/2006/relationships/image" Target="../media/image6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jpg"/><Relationship Id="rId5" Type="http://schemas.openxmlformats.org/officeDocument/2006/relationships/image" Target="../media/image6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jp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ng"/><Relationship Id="rId3" Type="http://schemas.openxmlformats.org/officeDocument/2006/relationships/image" Target="../media/image16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png"/><Relationship Id="rId15" Type="http://schemas.openxmlformats.org/officeDocument/2006/relationships/image" Target="../media/image180.png"/><Relationship Id="rId16" Type="http://schemas.openxmlformats.org/officeDocument/2006/relationships/image" Target="../media/image18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2782" y="1415033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2782" y="1415033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5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8"/>
                </a:lnTo>
                <a:lnTo>
                  <a:pt x="105156" y="0"/>
                </a:lnTo>
                <a:lnTo>
                  <a:pt x="146087" y="8268"/>
                </a:lnTo>
                <a:lnTo>
                  <a:pt x="179512" y="30813"/>
                </a:lnTo>
                <a:lnTo>
                  <a:pt x="202048" y="64240"/>
                </a:lnTo>
                <a:lnTo>
                  <a:pt x="210312" y="105155"/>
                </a:lnTo>
                <a:lnTo>
                  <a:pt x="202048" y="146071"/>
                </a:lnTo>
                <a:lnTo>
                  <a:pt x="179512" y="179498"/>
                </a:lnTo>
                <a:lnTo>
                  <a:pt x="146087" y="202043"/>
                </a:lnTo>
                <a:lnTo>
                  <a:pt x="105156" y="210312"/>
                </a:lnTo>
                <a:lnTo>
                  <a:pt x="64224" y="202043"/>
                </a:lnTo>
                <a:lnTo>
                  <a:pt x="30799" y="179498"/>
                </a:lnTo>
                <a:lnTo>
                  <a:pt x="8263" y="146071"/>
                </a:lnTo>
                <a:lnTo>
                  <a:pt x="0" y="105155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6716" y="134569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32004"/>
                </a:moveTo>
                <a:lnTo>
                  <a:pt x="2514" y="19556"/>
                </a:lnTo>
                <a:lnTo>
                  <a:pt x="9372" y="9382"/>
                </a:lnTo>
                <a:lnTo>
                  <a:pt x="19545" y="2518"/>
                </a:lnTo>
                <a:lnTo>
                  <a:pt x="32003" y="0"/>
                </a:lnTo>
                <a:lnTo>
                  <a:pt x="44462" y="2518"/>
                </a:lnTo>
                <a:lnTo>
                  <a:pt x="54635" y="9382"/>
                </a:lnTo>
                <a:lnTo>
                  <a:pt x="61493" y="19556"/>
                </a:lnTo>
                <a:lnTo>
                  <a:pt x="64008" y="32004"/>
                </a:lnTo>
                <a:lnTo>
                  <a:pt x="61493" y="44451"/>
                </a:lnTo>
                <a:lnTo>
                  <a:pt x="54635" y="54625"/>
                </a:lnTo>
                <a:lnTo>
                  <a:pt x="44462" y="61489"/>
                </a:lnTo>
                <a:lnTo>
                  <a:pt x="32003" y="64008"/>
                </a:lnTo>
                <a:lnTo>
                  <a:pt x="19545" y="61489"/>
                </a:lnTo>
                <a:lnTo>
                  <a:pt x="9372" y="54625"/>
                </a:lnTo>
                <a:lnTo>
                  <a:pt x="2514" y="44451"/>
                </a:lnTo>
                <a:lnTo>
                  <a:pt x="0" y="32004"/>
                </a:lnTo>
                <a:close/>
              </a:path>
            </a:pathLst>
          </a:custGeom>
          <a:ln w="12192">
            <a:solidFill>
              <a:srgbClr val="2F7E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3683" y="263652"/>
            <a:ext cx="6333744" cy="12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22704" y="934211"/>
            <a:ext cx="6626352" cy="1246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82495" y="424815"/>
            <a:ext cx="5913755" cy="13538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400" spc="70" b="1">
                <a:latin typeface="Trebuchet MS"/>
                <a:cs typeface="Trebuchet MS"/>
              </a:rPr>
              <a:t>Aerobic </a:t>
            </a:r>
            <a:r>
              <a:rPr dirty="0" sz="4400" spc="195" b="1">
                <a:latin typeface="Trebuchet MS"/>
                <a:cs typeface="Trebuchet MS"/>
              </a:rPr>
              <a:t>&amp;</a:t>
            </a:r>
            <a:r>
              <a:rPr dirty="0" sz="4400" spc="-810" b="1">
                <a:latin typeface="Trebuchet MS"/>
                <a:cs typeface="Trebuchet MS"/>
              </a:rPr>
              <a:t> </a:t>
            </a:r>
            <a:r>
              <a:rPr dirty="0" sz="4400" spc="50" b="1">
                <a:latin typeface="Trebuchet MS"/>
                <a:cs typeface="Trebuchet MS"/>
              </a:rPr>
              <a:t>Anaerobic</a:t>
            </a:r>
            <a:endParaRPr sz="4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4400" spc="90" b="1">
                <a:latin typeface="Trebuchet MS"/>
                <a:cs typeface="Trebuchet MS"/>
              </a:rPr>
              <a:t>Metabolism </a:t>
            </a:r>
            <a:r>
              <a:rPr dirty="0" sz="4400" spc="-75" b="1">
                <a:latin typeface="Trebuchet MS"/>
                <a:cs typeface="Trebuchet MS"/>
              </a:rPr>
              <a:t>in</a:t>
            </a:r>
            <a:r>
              <a:rPr dirty="0" sz="4400" spc="-420" b="1">
                <a:latin typeface="Trebuchet MS"/>
                <a:cs typeface="Trebuchet MS"/>
              </a:rPr>
              <a:t> </a:t>
            </a:r>
            <a:r>
              <a:rPr dirty="0" sz="4400" spc="40" b="1">
                <a:latin typeface="Trebuchet MS"/>
                <a:cs typeface="Trebuchet MS"/>
              </a:rPr>
              <a:t>Muscles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19097" rIns="0" bIns="0" rtlCol="0" vert="horz">
            <a:spAutoFit/>
          </a:bodyPr>
          <a:lstStyle/>
          <a:p>
            <a:pPr algn="ctr" marL="1095375">
              <a:lnSpc>
                <a:spcPct val="100000"/>
              </a:lnSpc>
            </a:pPr>
            <a:r>
              <a:rPr dirty="0" sz="2800" spc="-5"/>
              <a:t>Musculoskeletal</a:t>
            </a:r>
            <a:r>
              <a:rPr dirty="0" sz="2800" spc="-65"/>
              <a:t> </a:t>
            </a:r>
            <a:r>
              <a:rPr dirty="0" sz="2800" spc="45"/>
              <a:t>Block</a:t>
            </a:r>
            <a:endParaRPr sz="2800"/>
          </a:p>
          <a:p>
            <a:pPr algn="ctr" marL="1099820">
              <a:lnSpc>
                <a:spcPct val="100000"/>
              </a:lnSpc>
              <a:spcBef>
                <a:spcPts val="600"/>
              </a:spcBef>
            </a:pPr>
            <a:r>
              <a:rPr dirty="0" sz="2800" spc="-25"/>
              <a:t>1</a:t>
            </a:r>
            <a:r>
              <a:rPr dirty="0" baseline="25525" sz="2775" spc="-37"/>
              <a:t>st</a:t>
            </a:r>
            <a:r>
              <a:rPr dirty="0" baseline="25525" sz="2775" spc="187"/>
              <a:t> </a:t>
            </a:r>
            <a:r>
              <a:rPr dirty="0" sz="2800" spc="-45"/>
              <a:t>year</a:t>
            </a:r>
            <a:endParaRPr sz="2800"/>
          </a:p>
          <a:p>
            <a:pPr algn="ctr" marL="1099820">
              <a:lnSpc>
                <a:spcPct val="100000"/>
              </a:lnSpc>
              <a:spcBef>
                <a:spcPts val="600"/>
              </a:spcBef>
            </a:pPr>
            <a:r>
              <a:rPr dirty="0" sz="2800" spc="110"/>
              <a:t>Dec</a:t>
            </a:r>
            <a:r>
              <a:rPr dirty="0" sz="2800" spc="-140"/>
              <a:t> </a:t>
            </a:r>
            <a:r>
              <a:rPr dirty="0" sz="2800" spc="-95"/>
              <a:t>2015</a:t>
            </a:r>
            <a:endParaRPr sz="2800"/>
          </a:p>
          <a:p>
            <a:pPr algn="ctr" marL="1097280">
              <a:lnSpc>
                <a:spcPct val="100000"/>
              </a:lnSpc>
              <a:spcBef>
                <a:spcPts val="600"/>
              </a:spcBef>
            </a:pPr>
            <a:r>
              <a:rPr dirty="0" sz="2800" spc="-105" i="1">
                <a:latin typeface="Trebuchet MS"/>
                <a:cs typeface="Trebuchet MS"/>
              </a:rPr>
              <a:t>Dr.</a:t>
            </a:r>
            <a:r>
              <a:rPr dirty="0" sz="2800" spc="-375" i="1">
                <a:latin typeface="Trebuchet MS"/>
                <a:cs typeface="Trebuchet MS"/>
              </a:rPr>
              <a:t> </a:t>
            </a:r>
            <a:r>
              <a:rPr dirty="0" sz="2800" spc="-50" i="1">
                <a:latin typeface="Trebuchet MS"/>
                <a:cs typeface="Trebuchet MS"/>
              </a:rPr>
              <a:t>Reem</a:t>
            </a:r>
            <a:r>
              <a:rPr dirty="0" sz="2800" spc="-114" i="1">
                <a:latin typeface="Trebuchet MS"/>
                <a:cs typeface="Trebuchet MS"/>
              </a:rPr>
              <a:t> </a:t>
            </a:r>
            <a:r>
              <a:rPr dirty="0" sz="2800" spc="70" i="1">
                <a:latin typeface="Trebuchet MS"/>
                <a:cs typeface="Trebuchet MS"/>
              </a:rPr>
              <a:t>M.</a:t>
            </a:r>
            <a:r>
              <a:rPr dirty="0" sz="2800" spc="-370" i="1">
                <a:latin typeface="Trebuchet MS"/>
                <a:cs typeface="Trebuchet MS"/>
              </a:rPr>
              <a:t> </a:t>
            </a:r>
            <a:r>
              <a:rPr dirty="0" sz="2800" spc="-90" i="1">
                <a:latin typeface="Trebuchet MS"/>
                <a:cs typeface="Trebuchet MS"/>
              </a:rPr>
              <a:t>Sallam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62811" y="339852"/>
            <a:ext cx="4956048" cy="1220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145"/>
              <a:t>Muscle</a:t>
            </a:r>
            <a:r>
              <a:rPr dirty="0" spc="-155"/>
              <a:t> </a:t>
            </a:r>
            <a:r>
              <a:rPr dirty="0" spc="-185"/>
              <a:t>Metabolism</a:t>
            </a:r>
          </a:p>
        </p:txBody>
      </p:sp>
      <p:sp>
        <p:nvSpPr>
          <p:cNvPr id="15" name="object 15"/>
          <p:cNvSpPr/>
          <p:nvPr/>
        </p:nvSpPr>
        <p:spPr>
          <a:xfrm>
            <a:off x="1331975" y="1303019"/>
            <a:ext cx="7056119" cy="5134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39748" rIns="0" bIns="0" rtlCol="0" vert="horz">
            <a:spAutoFit/>
          </a:bodyPr>
          <a:lstStyle/>
          <a:p>
            <a:pPr marL="161163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"/>
              <a:tabLst>
                <a:tab pos="1612265" algn="l"/>
              </a:tabLst>
            </a:pPr>
            <a:r>
              <a:rPr dirty="0" spc="-210" b="0">
                <a:solidFill>
                  <a:srgbClr val="000000"/>
                </a:solidFill>
                <a:latin typeface="Trebuchet MS"/>
                <a:cs typeface="Trebuchet MS"/>
              </a:rPr>
              <a:t>Fatigued </a:t>
            </a:r>
            <a:r>
              <a:rPr dirty="0" spc="-180" b="0">
                <a:solidFill>
                  <a:srgbClr val="000000"/>
                </a:solidFill>
                <a:latin typeface="Trebuchet MS"/>
                <a:cs typeface="Trebuchet MS"/>
              </a:rPr>
              <a:t>muscle </a:t>
            </a:r>
            <a:r>
              <a:rPr dirty="0" spc="-50" b="0">
                <a:solidFill>
                  <a:srgbClr val="000000"/>
                </a:solidFill>
                <a:latin typeface="Trebuchet MS"/>
                <a:cs typeface="Trebuchet MS"/>
              </a:rPr>
              <a:t>no </a:t>
            </a:r>
            <a:r>
              <a:rPr dirty="0" spc="-130" b="0">
                <a:solidFill>
                  <a:srgbClr val="000000"/>
                </a:solidFill>
                <a:latin typeface="Trebuchet MS"/>
                <a:cs typeface="Trebuchet MS"/>
              </a:rPr>
              <a:t>longer</a:t>
            </a:r>
            <a:r>
              <a:rPr dirty="0" spc="4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40" b="0">
                <a:solidFill>
                  <a:srgbClr val="000000"/>
                </a:solidFill>
                <a:latin typeface="Trebuchet MS"/>
                <a:cs typeface="Trebuchet MS"/>
              </a:rPr>
              <a:t>contracts</a:t>
            </a:r>
          </a:p>
          <a:p>
            <a:pPr marL="1611630">
              <a:lnSpc>
                <a:spcPct val="100000"/>
              </a:lnSpc>
            </a:pPr>
            <a:r>
              <a:rPr dirty="0" spc="-170" b="0">
                <a:solidFill>
                  <a:srgbClr val="000000"/>
                </a:solidFill>
                <a:latin typeface="Trebuchet MS"/>
                <a:cs typeface="Trebuchet MS"/>
              </a:rPr>
              <a:t>due</a:t>
            </a:r>
            <a:r>
              <a:rPr dirty="0" spc="-17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210" b="0">
                <a:solidFill>
                  <a:srgbClr val="000000"/>
                </a:solidFill>
                <a:latin typeface="Trebuchet MS"/>
                <a:cs typeface="Trebuchet MS"/>
              </a:rPr>
              <a:t>to:</a:t>
            </a:r>
          </a:p>
          <a:p>
            <a:pPr lvl="1" marL="1885950" indent="-23749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1886585" algn="l"/>
              </a:tabLst>
            </a:pPr>
            <a:r>
              <a:rPr dirty="0" sz="2800" spc="-135">
                <a:latin typeface="Trebuchet MS"/>
                <a:cs typeface="Trebuchet MS"/>
              </a:rPr>
              <a:t>Build </a:t>
            </a:r>
            <a:r>
              <a:rPr dirty="0" sz="2800" spc="-150">
                <a:latin typeface="Trebuchet MS"/>
                <a:cs typeface="Trebuchet MS"/>
              </a:rPr>
              <a:t>up of </a:t>
            </a:r>
            <a:r>
              <a:rPr dirty="0" sz="2800" spc="-204">
                <a:latin typeface="Trebuchet MS"/>
                <a:cs typeface="Trebuchet MS"/>
              </a:rPr>
              <a:t>lactic </a:t>
            </a:r>
            <a:r>
              <a:rPr dirty="0" sz="2800" spc="-190">
                <a:latin typeface="Trebuchet MS"/>
                <a:cs typeface="Trebuchet MS"/>
              </a:rPr>
              <a:t>acid </a:t>
            </a:r>
            <a:r>
              <a:rPr dirty="0" sz="2800" spc="-105">
                <a:latin typeface="Trebuchet MS"/>
                <a:cs typeface="Trebuchet MS"/>
              </a:rPr>
              <a:t>(low </a:t>
            </a:r>
            <a:r>
              <a:rPr dirty="0" sz="2800" spc="20">
                <a:latin typeface="Trebuchet MS"/>
                <a:cs typeface="Trebuchet MS"/>
              </a:rPr>
              <a:t>pH</a:t>
            </a:r>
            <a:r>
              <a:rPr dirty="0" sz="2800" spc="430">
                <a:latin typeface="Trebuchet MS"/>
                <a:cs typeface="Trebuchet MS"/>
              </a:rPr>
              <a:t> </a:t>
            </a:r>
            <a:r>
              <a:rPr dirty="0" sz="2800" spc="-150">
                <a:latin typeface="Trebuchet MS"/>
                <a:cs typeface="Trebuchet MS"/>
              </a:rPr>
              <a:t>of</a:t>
            </a:r>
            <a:endParaRPr sz="2800">
              <a:latin typeface="Trebuchet MS"/>
              <a:cs typeface="Trebuchet MS"/>
            </a:endParaRPr>
          </a:p>
          <a:p>
            <a:pPr marL="1885950">
              <a:lnSpc>
                <a:spcPct val="100000"/>
              </a:lnSpc>
            </a:pPr>
            <a:r>
              <a:rPr dirty="0" sz="2800" spc="-140" b="0">
                <a:solidFill>
                  <a:srgbClr val="000000"/>
                </a:solidFill>
                <a:latin typeface="Trebuchet MS"/>
                <a:cs typeface="Trebuchet MS"/>
              </a:rPr>
              <a:t>sarcoplasm)</a:t>
            </a:r>
            <a:endParaRPr sz="2800">
              <a:latin typeface="Trebuchet MS"/>
              <a:cs typeface="Trebuchet MS"/>
            </a:endParaRPr>
          </a:p>
          <a:p>
            <a:pPr lvl="1" marL="1885950" indent="-23749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1886585" algn="l"/>
              </a:tabLst>
            </a:pPr>
            <a:r>
              <a:rPr dirty="0" sz="2800" spc="-114">
                <a:latin typeface="Trebuchet MS"/>
                <a:cs typeface="Trebuchet MS"/>
              </a:rPr>
              <a:t>Exhaustion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-135">
                <a:latin typeface="Trebuchet MS"/>
                <a:cs typeface="Trebuchet MS"/>
              </a:rPr>
              <a:t>energy </a:t>
            </a:r>
            <a:r>
              <a:rPr dirty="0" sz="2800" spc="-95">
                <a:latin typeface="Trebuchet MS"/>
                <a:cs typeface="Trebuchet MS"/>
              </a:rPr>
              <a:t>resources </a:t>
            </a:r>
            <a:r>
              <a:rPr dirty="0" sz="2800" spc="-55">
                <a:latin typeface="Trebuchet MS"/>
                <a:cs typeface="Trebuchet MS"/>
              </a:rPr>
              <a:t>(</a:t>
            </a:r>
            <a:r>
              <a:rPr dirty="0" sz="2800" spc="-55">
                <a:latin typeface="Symbol"/>
                <a:cs typeface="Symbol"/>
              </a:rPr>
              <a:t>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150">
                <a:latin typeface="Trebuchet MS"/>
                <a:cs typeface="Trebuchet MS"/>
              </a:rPr>
              <a:t>ADP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 spc="-229">
                <a:latin typeface="Trebuchet MS"/>
                <a:cs typeface="Trebuchet MS"/>
              </a:rPr>
              <a:t>&amp;</a:t>
            </a:r>
            <a:endParaRPr sz="2800">
              <a:latin typeface="Trebuchet MS"/>
              <a:cs typeface="Trebuchet MS"/>
            </a:endParaRPr>
          </a:p>
          <a:p>
            <a:pPr marL="1885950">
              <a:lnSpc>
                <a:spcPct val="100000"/>
              </a:lnSpc>
            </a:pPr>
            <a:r>
              <a:rPr dirty="0" sz="2800" spc="-5" b="0">
                <a:solidFill>
                  <a:srgbClr val="000000"/>
                </a:solidFill>
                <a:latin typeface="Symbol"/>
                <a:cs typeface="Symbol"/>
              </a:rPr>
              <a:t></a:t>
            </a:r>
            <a:r>
              <a:rPr dirty="0" sz="2800" spc="-2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70" b="0">
                <a:solidFill>
                  <a:srgbClr val="000000"/>
                </a:solidFill>
                <a:latin typeface="Trebuchet MS"/>
                <a:cs typeface="Trebuchet MS"/>
              </a:rPr>
              <a:t>ATP)</a:t>
            </a:r>
            <a:endParaRPr sz="2800">
              <a:latin typeface="Trebuchet MS"/>
              <a:cs typeface="Trebuchet MS"/>
            </a:endParaRPr>
          </a:p>
          <a:p>
            <a:pPr lvl="1" marL="1885950" indent="-23749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Font typeface="Verdana"/>
              <a:buChar char="◦"/>
              <a:tabLst>
                <a:tab pos="1886585" algn="l"/>
              </a:tabLst>
            </a:pPr>
            <a:r>
              <a:rPr dirty="0" sz="2800" spc="-105">
                <a:latin typeface="Trebuchet MS"/>
                <a:cs typeface="Trebuchet MS"/>
              </a:rPr>
              <a:t>Ionic</a:t>
            </a:r>
            <a:r>
              <a:rPr dirty="0" sz="2800" spc="-145">
                <a:latin typeface="Trebuchet MS"/>
                <a:cs typeface="Trebuchet MS"/>
              </a:rPr>
              <a:t> </a:t>
            </a:r>
            <a:r>
              <a:rPr dirty="0" sz="2800" spc="-200">
                <a:latin typeface="Trebuchet MS"/>
                <a:cs typeface="Trebuchet MS"/>
              </a:rPr>
              <a:t>imbalance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339852"/>
            <a:ext cx="4530852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45" b="1">
                <a:latin typeface="Trebuchet MS"/>
                <a:cs typeface="Trebuchet MS"/>
              </a:rPr>
              <a:t>Muscle</a:t>
            </a:r>
            <a:r>
              <a:rPr dirty="0" spc="-180" b="1">
                <a:latin typeface="Trebuchet MS"/>
                <a:cs typeface="Trebuchet MS"/>
              </a:rPr>
              <a:t> </a:t>
            </a:r>
            <a:r>
              <a:rPr dirty="0" spc="-10" b="1">
                <a:latin typeface="Trebuchet MS"/>
                <a:cs typeface="Trebuchet MS"/>
              </a:rPr>
              <a:t>Fatigue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04975" y="2109470"/>
            <a:ext cx="7380605" cy="297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05">
                <a:latin typeface="Trebuchet MS"/>
                <a:cs typeface="Trebuchet MS"/>
              </a:rPr>
              <a:t>Recovery </a:t>
            </a:r>
            <a:r>
              <a:rPr dirty="0" sz="3200" spc="-165">
                <a:latin typeface="Trebuchet MS"/>
                <a:cs typeface="Trebuchet MS"/>
              </a:rPr>
              <a:t>period: </a:t>
            </a:r>
            <a:r>
              <a:rPr dirty="0" sz="3200" spc="-145">
                <a:latin typeface="Trebuchet MS"/>
                <a:cs typeface="Trebuchet MS"/>
              </a:rPr>
              <a:t>Begins </a:t>
            </a:r>
            <a:r>
              <a:rPr dirty="0" sz="3200" spc="-215">
                <a:latin typeface="Trebuchet MS"/>
                <a:cs typeface="Trebuchet MS"/>
              </a:rPr>
              <a:t>immediately</a:t>
            </a:r>
            <a:r>
              <a:rPr dirty="0" sz="3200" spc="-335">
                <a:latin typeface="Trebuchet MS"/>
                <a:cs typeface="Trebuchet MS"/>
              </a:rPr>
              <a:t> </a:t>
            </a:r>
            <a:r>
              <a:rPr dirty="0" sz="3200" spc="-220">
                <a:latin typeface="Trebuchet MS"/>
                <a:cs typeface="Trebuchet MS"/>
              </a:rPr>
              <a:t>after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</a:pPr>
            <a:r>
              <a:rPr dirty="0" sz="3200" spc="-210">
                <a:latin typeface="Trebuchet MS"/>
                <a:cs typeface="Trebuchet MS"/>
              </a:rPr>
              <a:t>activity</a:t>
            </a:r>
            <a:r>
              <a:rPr dirty="0" sz="3200" spc="-190">
                <a:latin typeface="Trebuchet MS"/>
                <a:cs typeface="Trebuchet MS"/>
              </a:rPr>
              <a:t> </a:t>
            </a:r>
            <a:r>
              <a:rPr dirty="0" sz="3200" spc="-145">
                <a:latin typeface="Trebuchet MS"/>
                <a:cs typeface="Trebuchet MS"/>
              </a:rPr>
              <a:t>ends</a:t>
            </a:r>
            <a:endParaRPr sz="3200">
              <a:latin typeface="Trebuchet MS"/>
              <a:cs typeface="Trebuchet MS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50">
                <a:latin typeface="Trebuchet MS"/>
                <a:cs typeface="Trebuchet MS"/>
              </a:rPr>
              <a:t>Oxygen </a:t>
            </a:r>
            <a:r>
              <a:rPr dirty="0" sz="3200" spc="-190">
                <a:latin typeface="Trebuchet MS"/>
                <a:cs typeface="Trebuchet MS"/>
              </a:rPr>
              <a:t>debt </a:t>
            </a:r>
            <a:r>
              <a:rPr dirty="0" sz="3200" spc="-125">
                <a:latin typeface="Trebuchet MS"/>
                <a:cs typeface="Trebuchet MS"/>
              </a:rPr>
              <a:t>(excess </a:t>
            </a:r>
            <a:r>
              <a:rPr dirty="0" sz="3200" spc="-135">
                <a:latin typeface="Trebuchet MS"/>
                <a:cs typeface="Trebuchet MS"/>
              </a:rPr>
              <a:t>post-exercise </a:t>
            </a:r>
            <a:r>
              <a:rPr dirty="0" sz="3200" spc="-130">
                <a:latin typeface="Trebuchet MS"/>
                <a:cs typeface="Trebuchet MS"/>
              </a:rPr>
              <a:t>oxygen  </a:t>
            </a:r>
            <a:r>
              <a:rPr dirty="0" sz="3200" spc="-125">
                <a:latin typeface="Trebuchet MS"/>
                <a:cs typeface="Trebuchet MS"/>
              </a:rPr>
              <a:t>consumption)</a:t>
            </a:r>
            <a:endParaRPr sz="3200">
              <a:latin typeface="Trebuchet MS"/>
              <a:cs typeface="Trebuchet MS"/>
            </a:endParaRPr>
          </a:p>
          <a:p>
            <a:pPr lvl="1" marL="570230" indent="-23749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60">
                <a:latin typeface="Trebuchet MS"/>
                <a:cs typeface="Trebuchet MS"/>
              </a:rPr>
              <a:t>Amount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-120">
                <a:latin typeface="Trebuchet MS"/>
                <a:cs typeface="Trebuchet MS"/>
              </a:rPr>
              <a:t>oxygen </a:t>
            </a:r>
            <a:r>
              <a:rPr dirty="0" sz="2800" spc="-135">
                <a:latin typeface="Trebuchet MS"/>
                <a:cs typeface="Trebuchet MS"/>
              </a:rPr>
              <a:t>required </a:t>
            </a:r>
            <a:r>
              <a:rPr dirty="0" sz="2800" spc="-130">
                <a:latin typeface="Trebuchet MS"/>
                <a:cs typeface="Trebuchet MS"/>
              </a:rPr>
              <a:t>during</a:t>
            </a:r>
            <a:r>
              <a:rPr dirty="0" sz="2800" spc="100">
                <a:latin typeface="Trebuchet MS"/>
                <a:cs typeface="Trebuchet MS"/>
              </a:rPr>
              <a:t> </a:t>
            </a:r>
            <a:r>
              <a:rPr dirty="0" sz="2800" spc="-145">
                <a:latin typeface="Trebuchet MS"/>
                <a:cs typeface="Trebuchet MS"/>
              </a:rPr>
              <a:t>resting</a:t>
            </a:r>
            <a:endParaRPr sz="2800">
              <a:latin typeface="Trebuchet MS"/>
              <a:cs typeface="Trebuchet MS"/>
            </a:endParaRPr>
          </a:p>
          <a:p>
            <a:pPr marL="570230">
              <a:lnSpc>
                <a:spcPct val="100000"/>
              </a:lnSpc>
            </a:pPr>
            <a:r>
              <a:rPr dirty="0" sz="2800" spc="-105">
                <a:latin typeface="Trebuchet MS"/>
                <a:cs typeface="Trebuchet MS"/>
              </a:rPr>
              <a:t>period </a:t>
            </a:r>
            <a:r>
              <a:rPr dirty="0" sz="2800" spc="-70">
                <a:latin typeface="Trebuchet MS"/>
                <a:cs typeface="Trebuchet MS"/>
              </a:rPr>
              <a:t>to </a:t>
            </a:r>
            <a:r>
              <a:rPr dirty="0" sz="2800" spc="-95">
                <a:latin typeface="Trebuchet MS"/>
                <a:cs typeface="Trebuchet MS"/>
              </a:rPr>
              <a:t>restore </a:t>
            </a:r>
            <a:r>
              <a:rPr dirty="0" sz="2800" spc="-160">
                <a:latin typeface="Trebuchet MS"/>
                <a:cs typeface="Trebuchet MS"/>
              </a:rPr>
              <a:t>muscle </a:t>
            </a:r>
            <a:r>
              <a:rPr dirty="0" sz="2800" spc="-70">
                <a:latin typeface="Trebuchet MS"/>
                <a:cs typeface="Trebuchet MS"/>
              </a:rPr>
              <a:t>to </a:t>
            </a:r>
            <a:r>
              <a:rPr dirty="0" sz="2800" spc="-125">
                <a:latin typeface="Trebuchet MS"/>
                <a:cs typeface="Trebuchet MS"/>
              </a:rPr>
              <a:t>normal</a:t>
            </a:r>
            <a:r>
              <a:rPr dirty="0" sz="2800" spc="114">
                <a:latin typeface="Trebuchet MS"/>
                <a:cs typeface="Trebuchet MS"/>
              </a:rPr>
              <a:t> </a:t>
            </a:r>
            <a:r>
              <a:rPr dirty="0" sz="2800" spc="-110">
                <a:latin typeface="Trebuchet MS"/>
                <a:cs typeface="Trebuchet MS"/>
              </a:rPr>
              <a:t>conditions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3044" y="297179"/>
            <a:ext cx="7569708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3044" y="891539"/>
            <a:ext cx="6729983" cy="1106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0442" y="440435"/>
            <a:ext cx="6795134" cy="12007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900" spc="180" b="1">
                <a:latin typeface="Trebuchet MS"/>
                <a:cs typeface="Trebuchet MS"/>
              </a:rPr>
              <a:t>How </a:t>
            </a:r>
            <a:r>
              <a:rPr dirty="0" sz="3900" spc="-20" b="1">
                <a:latin typeface="Trebuchet MS"/>
                <a:cs typeface="Trebuchet MS"/>
              </a:rPr>
              <a:t>would </a:t>
            </a:r>
            <a:r>
              <a:rPr dirty="0" sz="3900" spc="-10" b="1">
                <a:latin typeface="Trebuchet MS"/>
                <a:cs typeface="Trebuchet MS"/>
              </a:rPr>
              <a:t>a </a:t>
            </a:r>
            <a:r>
              <a:rPr dirty="0" sz="3900" spc="-40" b="1">
                <a:latin typeface="Trebuchet MS"/>
                <a:cs typeface="Trebuchet MS"/>
              </a:rPr>
              <a:t>fatigued</a:t>
            </a:r>
            <a:r>
              <a:rPr dirty="0" sz="3900" spc="-555" b="1">
                <a:latin typeface="Trebuchet MS"/>
                <a:cs typeface="Trebuchet MS"/>
              </a:rPr>
              <a:t> </a:t>
            </a:r>
            <a:r>
              <a:rPr dirty="0" sz="3900" spc="10" b="1">
                <a:latin typeface="Trebuchet MS"/>
                <a:cs typeface="Trebuchet MS"/>
              </a:rPr>
              <a:t>muscle  </a:t>
            </a:r>
            <a:r>
              <a:rPr dirty="0" sz="3900" spc="-45" b="1">
                <a:latin typeface="Trebuchet MS"/>
                <a:cs typeface="Trebuchet MS"/>
              </a:rPr>
              <a:t>be </a:t>
            </a:r>
            <a:r>
              <a:rPr dirty="0" sz="3900" spc="-60" b="1">
                <a:latin typeface="Trebuchet MS"/>
                <a:cs typeface="Trebuchet MS"/>
              </a:rPr>
              <a:t>able </a:t>
            </a:r>
            <a:r>
              <a:rPr dirty="0" sz="3900" spc="-15" b="1">
                <a:latin typeface="Trebuchet MS"/>
                <a:cs typeface="Trebuchet MS"/>
              </a:rPr>
              <a:t>again </a:t>
            </a:r>
            <a:r>
              <a:rPr dirty="0" sz="3900" spc="70" b="1">
                <a:latin typeface="Trebuchet MS"/>
                <a:cs typeface="Trebuchet MS"/>
              </a:rPr>
              <a:t>to</a:t>
            </a:r>
            <a:r>
              <a:rPr dirty="0" sz="3900" spc="-254" b="1">
                <a:latin typeface="Trebuchet MS"/>
                <a:cs typeface="Trebuchet MS"/>
              </a:rPr>
              <a:t> </a:t>
            </a:r>
            <a:r>
              <a:rPr dirty="0" sz="3900" spc="-15" b="1">
                <a:latin typeface="Trebuchet MS"/>
                <a:cs typeface="Trebuchet MS"/>
              </a:rPr>
              <a:t>contract?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6804" y="405384"/>
            <a:ext cx="1043940" cy="1370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52231" y="400811"/>
            <a:ext cx="1053465" cy="1379220"/>
          </a:xfrm>
          <a:custGeom>
            <a:avLst/>
            <a:gdLst/>
            <a:ahLst/>
            <a:cxnLst/>
            <a:rect l="l" t="t" r="r" b="b"/>
            <a:pathLst>
              <a:path w="1053465" h="1379220">
                <a:moveTo>
                  <a:pt x="0" y="1379219"/>
                </a:moveTo>
                <a:lnTo>
                  <a:pt x="1053083" y="1379219"/>
                </a:lnTo>
                <a:lnTo>
                  <a:pt x="1053083" y="0"/>
                </a:lnTo>
                <a:lnTo>
                  <a:pt x="0" y="0"/>
                </a:lnTo>
                <a:lnTo>
                  <a:pt x="0" y="1379219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2461" y="2815589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2461" y="281558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46071" y="8268"/>
                </a:lnTo>
                <a:lnTo>
                  <a:pt x="179498" y="30813"/>
                </a:lnTo>
                <a:lnTo>
                  <a:pt x="202043" y="64240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07920" y="27462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3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close/>
              </a:path>
            </a:pathLst>
          </a:custGeom>
          <a:ln w="12192">
            <a:solidFill>
              <a:srgbClr val="2F7E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30195" y="2441448"/>
            <a:ext cx="6184391" cy="1136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30195" y="3012948"/>
            <a:ext cx="4821935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57601" y="2590038"/>
            <a:ext cx="5387340" cy="11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650"/>
              </a:lnSpc>
            </a:pPr>
            <a:r>
              <a:rPr dirty="0" sz="4000" spc="335" b="1">
                <a:solidFill>
                  <a:srgbClr val="562213"/>
                </a:solidFill>
                <a:latin typeface="Trebuchet MS"/>
                <a:cs typeface="Trebuchet MS"/>
              </a:rPr>
              <a:t>TYPES </a:t>
            </a:r>
            <a:r>
              <a:rPr dirty="0" sz="4000" spc="380" b="1">
                <a:solidFill>
                  <a:srgbClr val="562213"/>
                </a:solidFill>
                <a:latin typeface="Trebuchet MS"/>
                <a:cs typeface="Trebuchet MS"/>
              </a:rPr>
              <a:t>OF</a:t>
            </a:r>
            <a:r>
              <a:rPr dirty="0" sz="4000" spc="-59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290" b="1">
                <a:solidFill>
                  <a:srgbClr val="562213"/>
                </a:solidFill>
                <a:latin typeface="Trebuchet MS"/>
                <a:cs typeface="Trebuchet MS"/>
              </a:rPr>
              <a:t>SKELETAL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ts val="4650"/>
              </a:lnSpc>
            </a:pPr>
            <a:r>
              <a:rPr dirty="0" sz="4000" spc="440" b="1">
                <a:solidFill>
                  <a:srgbClr val="562213"/>
                </a:solidFill>
                <a:latin typeface="Trebuchet MS"/>
                <a:cs typeface="Trebuchet MS"/>
              </a:rPr>
              <a:t>MUSCLE</a:t>
            </a:r>
            <a:r>
              <a:rPr dirty="0" sz="4000" spc="-19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265" b="1">
                <a:solidFill>
                  <a:srgbClr val="562213"/>
                </a:solidFill>
                <a:latin typeface="Trebuchet MS"/>
                <a:cs typeface="Trebuchet MS"/>
              </a:rPr>
              <a:t>FIBERS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2141" rIns="0" bIns="0" rtlCol="0" vert="horz">
            <a:spAutoFit/>
          </a:bodyPr>
          <a:lstStyle/>
          <a:p>
            <a:pPr marL="1419225">
              <a:lnSpc>
                <a:spcPct val="100000"/>
              </a:lnSpc>
            </a:pPr>
            <a:r>
              <a:rPr dirty="0" sz="3500" spc="-395" b="0">
                <a:solidFill>
                  <a:srgbClr val="3891A7"/>
                </a:solidFill>
                <a:latin typeface="Wingdings"/>
                <a:cs typeface="Wingdings"/>
              </a:rPr>
              <a:t></a:t>
            </a:r>
            <a:r>
              <a:rPr dirty="0" sz="4400" spc="-395" b="0">
                <a:solidFill>
                  <a:srgbClr val="000000"/>
                </a:solidFill>
                <a:latin typeface="Trebuchet MS"/>
                <a:cs typeface="Trebuchet MS"/>
              </a:rPr>
              <a:t>Mainly:</a:t>
            </a:r>
            <a:endParaRPr sz="4400">
              <a:latin typeface="Trebuchet MS"/>
              <a:cs typeface="Trebuchet MS"/>
            </a:endParaRPr>
          </a:p>
          <a:p>
            <a:pPr marL="1738630">
              <a:lnSpc>
                <a:spcPct val="100000"/>
              </a:lnSpc>
              <a:spcBef>
                <a:spcPts val="615"/>
              </a:spcBef>
            </a:pPr>
            <a:r>
              <a:rPr dirty="0" sz="4000" spc="-5" b="0">
                <a:solidFill>
                  <a:srgbClr val="3891A7"/>
                </a:solidFill>
                <a:latin typeface="Verdana"/>
                <a:cs typeface="Verdana"/>
              </a:rPr>
              <a:t>◦</a:t>
            </a:r>
            <a:r>
              <a:rPr dirty="0" sz="4000" spc="-960" b="0">
                <a:solidFill>
                  <a:srgbClr val="3891A7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6F2F9F"/>
                </a:solidFill>
              </a:rPr>
              <a:t>Fast</a:t>
            </a:r>
            <a:r>
              <a:rPr dirty="0" sz="4000" spc="-114">
                <a:solidFill>
                  <a:srgbClr val="6F2F9F"/>
                </a:solidFill>
              </a:rPr>
              <a:t> </a:t>
            </a:r>
            <a:r>
              <a:rPr dirty="0" sz="4000" spc="-70">
                <a:solidFill>
                  <a:srgbClr val="6F2F9F"/>
                </a:solidFill>
              </a:rPr>
              <a:t>fibers</a:t>
            </a:r>
            <a:r>
              <a:rPr dirty="0" sz="4000" spc="-80">
                <a:solidFill>
                  <a:srgbClr val="6F2F9F"/>
                </a:solidFill>
              </a:rPr>
              <a:t> </a:t>
            </a:r>
            <a:r>
              <a:rPr dirty="0" sz="3600" spc="-145" i="1">
                <a:solidFill>
                  <a:srgbClr val="6F2F9F"/>
                </a:solidFill>
                <a:latin typeface="Trebuchet MS"/>
                <a:cs typeface="Trebuchet MS"/>
              </a:rPr>
              <a:t>(White,</a:t>
            </a:r>
            <a:r>
              <a:rPr dirty="0" sz="3600" spc="-459" i="1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3600" spc="-140" i="1">
                <a:solidFill>
                  <a:srgbClr val="6F2F9F"/>
                </a:solidFill>
                <a:latin typeface="Trebuchet MS"/>
                <a:cs typeface="Trebuchet MS"/>
              </a:rPr>
              <a:t>Glycolytic)</a:t>
            </a:r>
            <a:endParaRPr sz="3600">
              <a:latin typeface="Trebuchet MS"/>
              <a:cs typeface="Trebuchet MS"/>
            </a:endParaRPr>
          </a:p>
          <a:p>
            <a:pPr marL="1738630">
              <a:lnSpc>
                <a:spcPct val="100000"/>
              </a:lnSpc>
              <a:spcBef>
                <a:spcPts val="600"/>
              </a:spcBef>
            </a:pPr>
            <a:r>
              <a:rPr dirty="0" sz="4000" spc="-5" b="0">
                <a:solidFill>
                  <a:srgbClr val="3891A7"/>
                </a:solidFill>
                <a:latin typeface="Verdana"/>
                <a:cs typeface="Verdana"/>
              </a:rPr>
              <a:t>◦</a:t>
            </a:r>
            <a:r>
              <a:rPr dirty="0" sz="4000" spc="-955" b="0">
                <a:solidFill>
                  <a:srgbClr val="3891A7"/>
                </a:solidFill>
                <a:latin typeface="Verdana"/>
                <a:cs typeface="Verdana"/>
              </a:rPr>
              <a:t> </a:t>
            </a:r>
            <a:r>
              <a:rPr dirty="0" sz="4000" spc="50"/>
              <a:t>Slow</a:t>
            </a:r>
            <a:r>
              <a:rPr dirty="0" sz="4000" spc="-100"/>
              <a:t> </a:t>
            </a:r>
            <a:r>
              <a:rPr dirty="0" sz="4000" spc="-70"/>
              <a:t>fibers</a:t>
            </a:r>
            <a:r>
              <a:rPr dirty="0" sz="4000" spc="-80"/>
              <a:t> </a:t>
            </a:r>
            <a:r>
              <a:rPr dirty="0" sz="3600" spc="-150" i="1">
                <a:latin typeface="Trebuchet MS"/>
                <a:cs typeface="Trebuchet MS"/>
              </a:rPr>
              <a:t>(Red,</a:t>
            </a:r>
            <a:r>
              <a:rPr dirty="0" sz="3600" spc="-445" i="1">
                <a:latin typeface="Trebuchet MS"/>
                <a:cs typeface="Trebuchet MS"/>
              </a:rPr>
              <a:t> </a:t>
            </a:r>
            <a:r>
              <a:rPr dirty="0" sz="3600" spc="-140" i="1">
                <a:latin typeface="Trebuchet MS"/>
                <a:cs typeface="Trebuchet MS"/>
              </a:rPr>
              <a:t>Oxidative)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339852"/>
            <a:ext cx="7389876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265"/>
              <a:t>Types </a:t>
            </a:r>
            <a:r>
              <a:rPr dirty="0" spc="-229"/>
              <a:t>of </a:t>
            </a:r>
            <a:r>
              <a:rPr dirty="0" spc="-290"/>
              <a:t>skeletal </a:t>
            </a:r>
            <a:r>
              <a:rPr dirty="0" spc="-245"/>
              <a:t>muscle</a:t>
            </a:r>
            <a:r>
              <a:rPr dirty="0" spc="445"/>
              <a:t> </a:t>
            </a:r>
            <a:r>
              <a:rPr dirty="0" spc="-235"/>
              <a:t>fibers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4336" y="339852"/>
            <a:ext cx="5858256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8435">
              <a:lnSpc>
                <a:spcPct val="100000"/>
              </a:lnSpc>
            </a:pPr>
            <a:r>
              <a:rPr dirty="0" spc="-265"/>
              <a:t>Fast </a:t>
            </a:r>
            <a:r>
              <a:rPr dirty="0" spc="-160"/>
              <a:t>versus </a:t>
            </a:r>
            <a:r>
              <a:rPr dirty="0" spc="-130"/>
              <a:t>Slow</a:t>
            </a:r>
            <a:r>
              <a:rPr dirty="0" spc="105"/>
              <a:t> </a:t>
            </a:r>
            <a:r>
              <a:rPr dirty="0" spc="-195"/>
              <a:t>Fibers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196339"/>
            <a:ext cx="9144000" cy="548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14647" y="1739519"/>
            <a:ext cx="671830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0" b="1">
                <a:latin typeface="Trebuchet MS"/>
                <a:cs typeface="Trebuchet MS"/>
              </a:rPr>
              <a:t>Type</a:t>
            </a:r>
            <a:r>
              <a:rPr dirty="0" sz="1800" spc="-145" b="1">
                <a:latin typeface="Trebuchet MS"/>
                <a:cs typeface="Trebuchet MS"/>
              </a:rPr>
              <a:t> </a:t>
            </a:r>
            <a:r>
              <a:rPr dirty="0" sz="1800" spc="95" b="1"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6614" y="3828288"/>
            <a:ext cx="746760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5" b="1">
                <a:latin typeface="Trebuchet MS"/>
                <a:cs typeface="Trebuchet MS"/>
              </a:rPr>
              <a:t>Type</a:t>
            </a:r>
            <a:r>
              <a:rPr dirty="0" sz="1800" spc="-135" b="1">
                <a:latin typeface="Trebuchet MS"/>
                <a:cs typeface="Trebuchet MS"/>
              </a:rPr>
              <a:t> </a:t>
            </a:r>
            <a:r>
              <a:rPr dirty="0" sz="1800" spc="95" b="1">
                <a:latin typeface="Trebuchet MS"/>
                <a:cs typeface="Trebuchet MS"/>
              </a:rPr>
              <a:t>II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48866" y="1226692"/>
            <a:ext cx="7146290" cy="537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75">
                <a:latin typeface="Trebuchet MS"/>
                <a:cs typeface="Trebuchet MS"/>
              </a:rPr>
              <a:t>Half </a:t>
            </a:r>
            <a:r>
              <a:rPr dirty="0" sz="3200" spc="-190">
                <a:latin typeface="Trebuchet MS"/>
                <a:cs typeface="Trebuchet MS"/>
              </a:rPr>
              <a:t>the </a:t>
            </a:r>
            <a:r>
              <a:rPr dirty="0" sz="3200" spc="-185">
                <a:latin typeface="Trebuchet MS"/>
                <a:cs typeface="Trebuchet MS"/>
              </a:rPr>
              <a:t>diameter </a:t>
            </a:r>
            <a:r>
              <a:rPr dirty="0" sz="3200" spc="-170">
                <a:latin typeface="Trebuchet MS"/>
                <a:cs typeface="Trebuchet MS"/>
              </a:rPr>
              <a:t>of </a:t>
            </a:r>
            <a:r>
              <a:rPr dirty="0" sz="3200" spc="-240">
                <a:latin typeface="Trebuchet MS"/>
                <a:cs typeface="Trebuchet MS"/>
              </a:rPr>
              <a:t>fast</a:t>
            </a:r>
            <a:r>
              <a:rPr dirty="0" sz="3200" spc="225">
                <a:latin typeface="Trebuchet MS"/>
                <a:cs typeface="Trebuchet MS"/>
              </a:rPr>
              <a:t> </a:t>
            </a:r>
            <a:r>
              <a:rPr dirty="0" sz="3200" spc="-170">
                <a:latin typeface="Trebuchet MS"/>
                <a:cs typeface="Trebuchet MS"/>
              </a:rPr>
              <a:t>fibers</a:t>
            </a:r>
            <a:endParaRPr sz="3200">
              <a:latin typeface="Trebuchet MS"/>
              <a:cs typeface="Trebuchet MS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260">
                <a:latin typeface="Trebuchet MS"/>
                <a:cs typeface="Trebuchet MS"/>
              </a:rPr>
              <a:t>Take </a:t>
            </a:r>
            <a:r>
              <a:rPr dirty="0" sz="3200" spc="-160">
                <a:latin typeface="Trebuchet MS"/>
                <a:cs typeface="Trebuchet MS"/>
              </a:rPr>
              <a:t>three </a:t>
            </a:r>
            <a:r>
              <a:rPr dirty="0" sz="3200" spc="-175">
                <a:latin typeface="Trebuchet MS"/>
                <a:cs typeface="Trebuchet MS"/>
              </a:rPr>
              <a:t>times </a:t>
            </a:r>
            <a:r>
              <a:rPr dirty="0" sz="3200" spc="-190">
                <a:latin typeface="Trebuchet MS"/>
                <a:cs typeface="Trebuchet MS"/>
              </a:rPr>
              <a:t>as </a:t>
            </a:r>
            <a:r>
              <a:rPr dirty="0" sz="3200" spc="-150">
                <a:latin typeface="Trebuchet MS"/>
                <a:cs typeface="Trebuchet MS"/>
              </a:rPr>
              <a:t>long </a:t>
            </a:r>
            <a:r>
              <a:rPr dirty="0" sz="3200" spc="-80">
                <a:latin typeface="Trebuchet MS"/>
                <a:cs typeface="Trebuchet MS"/>
              </a:rPr>
              <a:t>to </a:t>
            </a:r>
            <a:r>
              <a:rPr dirty="0" sz="3200" spc="-145">
                <a:latin typeface="Trebuchet MS"/>
                <a:cs typeface="Trebuchet MS"/>
              </a:rPr>
              <a:t>contract </a:t>
            </a:r>
            <a:r>
              <a:rPr dirty="0" sz="3200" spc="-220">
                <a:latin typeface="Trebuchet MS"/>
                <a:cs typeface="Trebuchet MS"/>
              </a:rPr>
              <a:t>after  </a:t>
            </a:r>
            <a:r>
              <a:rPr dirty="0" sz="3200" spc="-175">
                <a:latin typeface="Trebuchet MS"/>
                <a:cs typeface="Trebuchet MS"/>
              </a:rPr>
              <a:t>stimulation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30">
                <a:latin typeface="Trebuchet MS"/>
                <a:cs typeface="Trebuchet MS"/>
              </a:rPr>
              <a:t>Abundant</a:t>
            </a:r>
            <a:r>
              <a:rPr dirty="0" sz="3200" spc="-150">
                <a:latin typeface="Trebuchet MS"/>
                <a:cs typeface="Trebuchet MS"/>
              </a:rPr>
              <a:t> </a:t>
            </a:r>
            <a:r>
              <a:rPr dirty="0" sz="3200" spc="-140">
                <a:latin typeface="Trebuchet MS"/>
                <a:cs typeface="Trebuchet MS"/>
              </a:rPr>
              <a:t>mitochondria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55">
                <a:latin typeface="Trebuchet MS"/>
                <a:cs typeface="Trebuchet MS"/>
              </a:rPr>
              <a:t>Extensive </a:t>
            </a:r>
            <a:r>
              <a:rPr dirty="0" sz="3200" spc="-200">
                <a:latin typeface="Trebuchet MS"/>
                <a:cs typeface="Trebuchet MS"/>
              </a:rPr>
              <a:t>capillary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170">
                <a:latin typeface="Trebuchet MS"/>
                <a:cs typeface="Trebuchet MS"/>
              </a:rPr>
              <a:t>supply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90">
                <a:latin typeface="Trebuchet MS"/>
                <a:cs typeface="Trebuchet MS"/>
              </a:rPr>
              <a:t>High </a:t>
            </a:r>
            <a:r>
              <a:rPr dirty="0" sz="3200" spc="-140">
                <a:latin typeface="Trebuchet MS"/>
                <a:cs typeface="Trebuchet MS"/>
              </a:rPr>
              <a:t>concentrations </a:t>
            </a:r>
            <a:r>
              <a:rPr dirty="0" sz="3200" spc="-170">
                <a:latin typeface="Trebuchet MS"/>
                <a:cs typeface="Trebuchet MS"/>
              </a:rPr>
              <a:t>of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 spc="-165">
                <a:latin typeface="Trebuchet MS"/>
                <a:cs typeface="Trebuchet MS"/>
              </a:rPr>
              <a:t>myoglobin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35">
                <a:latin typeface="Trebuchet MS"/>
                <a:cs typeface="Trebuchet MS"/>
              </a:rPr>
              <a:t>Can </a:t>
            </a:r>
            <a:r>
              <a:rPr dirty="0" sz="3200" spc="-145">
                <a:latin typeface="Trebuchet MS"/>
                <a:cs typeface="Trebuchet MS"/>
              </a:rPr>
              <a:t>contract </a:t>
            </a:r>
            <a:r>
              <a:rPr dirty="0" sz="3200" spc="-114">
                <a:latin typeface="Trebuchet MS"/>
                <a:cs typeface="Trebuchet MS"/>
              </a:rPr>
              <a:t>for </a:t>
            </a:r>
            <a:r>
              <a:rPr dirty="0" sz="3200" spc="-150">
                <a:latin typeface="Trebuchet MS"/>
                <a:cs typeface="Trebuchet MS"/>
              </a:rPr>
              <a:t>long </a:t>
            </a:r>
            <a:r>
              <a:rPr dirty="0" sz="3200" spc="-105">
                <a:latin typeface="Trebuchet MS"/>
                <a:cs typeface="Trebuchet MS"/>
              </a:rPr>
              <a:t>periods </a:t>
            </a:r>
            <a:r>
              <a:rPr dirty="0" sz="3200" spc="-165">
                <a:latin typeface="Trebuchet MS"/>
                <a:cs typeface="Trebuchet MS"/>
              </a:rPr>
              <a:t>of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 spc="-204">
                <a:latin typeface="Trebuchet MS"/>
                <a:cs typeface="Trebuchet MS"/>
              </a:rPr>
              <a:t>time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215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220">
                <a:latin typeface="Trebuchet MS"/>
                <a:cs typeface="Trebuchet MS"/>
              </a:rPr>
              <a:t>Fatigue</a:t>
            </a:r>
            <a:r>
              <a:rPr dirty="0" sz="3200" spc="-190">
                <a:latin typeface="Trebuchet MS"/>
                <a:cs typeface="Trebuchet MS"/>
              </a:rPr>
              <a:t> </a:t>
            </a:r>
            <a:r>
              <a:rPr dirty="0" sz="3200" spc="-160">
                <a:latin typeface="Trebuchet MS"/>
                <a:cs typeface="Trebuchet MS"/>
              </a:rPr>
              <a:t>resistant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ts val="4095"/>
              </a:lnSpc>
              <a:spcBef>
                <a:spcPts val="175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00">
                <a:latin typeface="Trebuchet MS"/>
                <a:cs typeface="Trebuchet MS"/>
              </a:rPr>
              <a:t>Obtain </a:t>
            </a:r>
            <a:r>
              <a:rPr dirty="0" sz="3200" spc="-150">
                <a:latin typeface="Trebuchet MS"/>
                <a:cs typeface="Trebuchet MS"/>
              </a:rPr>
              <a:t>their </a:t>
            </a:r>
            <a:r>
              <a:rPr dirty="0" sz="3200" spc="-50">
                <a:latin typeface="Trebuchet MS"/>
                <a:cs typeface="Trebuchet MS"/>
              </a:rPr>
              <a:t>ATP </a:t>
            </a:r>
            <a:r>
              <a:rPr dirty="0" sz="3200" spc="-220">
                <a:latin typeface="Trebuchet MS"/>
                <a:cs typeface="Trebuchet MS"/>
              </a:rPr>
              <a:t>mainly </a:t>
            </a:r>
            <a:r>
              <a:rPr dirty="0" sz="3200" spc="-145">
                <a:latin typeface="Trebuchet MS"/>
                <a:cs typeface="Trebuchet MS"/>
              </a:rPr>
              <a:t>from </a:t>
            </a:r>
            <a:r>
              <a:rPr dirty="0" sz="3600" spc="190" b="1">
                <a:solidFill>
                  <a:srgbClr val="FF0000"/>
                </a:solidFill>
                <a:latin typeface="Trebuchet MS"/>
                <a:cs typeface="Trebuchet MS"/>
              </a:rPr>
              <a:t>FA</a:t>
            </a:r>
            <a:r>
              <a:rPr dirty="0" sz="3600" spc="-254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600" spc="-55" b="1">
                <a:solidFill>
                  <a:srgbClr val="FF0000"/>
                </a:solidFill>
                <a:latin typeface="Symbol"/>
                <a:cs typeface="Symbol"/>
              </a:rPr>
              <a:t></a:t>
            </a:r>
            <a:r>
              <a:rPr dirty="0" sz="3600" spc="-55" b="1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endParaRPr sz="3600">
              <a:latin typeface="Trebuchet MS"/>
              <a:cs typeface="Trebuchet MS"/>
            </a:endParaRPr>
          </a:p>
          <a:p>
            <a:pPr marL="295910">
              <a:lnSpc>
                <a:spcPts val="4095"/>
              </a:lnSpc>
            </a:pPr>
            <a:r>
              <a:rPr dirty="0" sz="3600" spc="-45" b="1">
                <a:solidFill>
                  <a:srgbClr val="FF0000"/>
                </a:solidFill>
                <a:latin typeface="Trebuchet MS"/>
                <a:cs typeface="Trebuchet MS"/>
              </a:rPr>
              <a:t>oxidation, </a:t>
            </a:r>
            <a:r>
              <a:rPr dirty="0" sz="3200" spc="250">
                <a:latin typeface="Trebuchet MS"/>
                <a:cs typeface="Trebuchet MS"/>
              </a:rPr>
              <a:t>TCA</a:t>
            </a:r>
            <a:r>
              <a:rPr dirty="0" sz="3200" spc="-625">
                <a:latin typeface="Trebuchet MS"/>
                <a:cs typeface="Trebuchet MS"/>
              </a:rPr>
              <a:t> </a:t>
            </a:r>
            <a:r>
              <a:rPr dirty="0" sz="3200" spc="-235">
                <a:latin typeface="Trebuchet MS"/>
                <a:cs typeface="Trebuchet MS"/>
              </a:rPr>
              <a:t>cycle, </a:t>
            </a:r>
            <a:r>
              <a:rPr dirty="0" sz="3200" spc="-204">
                <a:latin typeface="Trebuchet MS"/>
                <a:cs typeface="Trebuchet MS"/>
              </a:rPr>
              <a:t>and </a:t>
            </a:r>
            <a:r>
              <a:rPr dirty="0" sz="3200" spc="-185">
                <a:latin typeface="Trebuchet MS"/>
                <a:cs typeface="Trebuchet MS"/>
              </a:rPr>
              <a:t>the </a:t>
            </a:r>
            <a:r>
              <a:rPr dirty="0" sz="3200" spc="105">
                <a:latin typeface="Trebuchet MS"/>
                <a:cs typeface="Trebuchet MS"/>
              </a:rPr>
              <a:t>ETC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4336" y="339852"/>
            <a:ext cx="3154680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8435">
              <a:lnSpc>
                <a:spcPct val="100000"/>
              </a:lnSpc>
            </a:pPr>
            <a:r>
              <a:rPr dirty="0" spc="-130"/>
              <a:t>Slow</a:t>
            </a:r>
            <a:r>
              <a:rPr dirty="0" spc="-180"/>
              <a:t> </a:t>
            </a:r>
            <a:r>
              <a:rPr dirty="0" spc="-235"/>
              <a:t>fibers</a:t>
            </a:r>
          </a:p>
        </p:txBody>
      </p:sp>
      <p:sp>
        <p:nvSpPr>
          <p:cNvPr id="7" name="object 7"/>
          <p:cNvSpPr/>
          <p:nvPr/>
        </p:nvSpPr>
        <p:spPr>
          <a:xfrm>
            <a:off x="6693407" y="135636"/>
            <a:ext cx="2415540" cy="1427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35952" y="2421635"/>
            <a:ext cx="1613916" cy="1395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48866" y="1442846"/>
            <a:ext cx="7469505" cy="4864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65">
                <a:latin typeface="Trebuchet MS"/>
                <a:cs typeface="Trebuchet MS"/>
              </a:rPr>
              <a:t>Large </a:t>
            </a:r>
            <a:r>
              <a:rPr dirty="0" sz="3200" spc="-185">
                <a:latin typeface="Trebuchet MS"/>
                <a:cs typeface="Trebuchet MS"/>
              </a:rPr>
              <a:t>in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 spc="-185">
                <a:latin typeface="Trebuchet MS"/>
                <a:cs typeface="Trebuchet MS"/>
              </a:rPr>
              <a:t>diameter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90">
                <a:latin typeface="Trebuchet MS"/>
                <a:cs typeface="Trebuchet MS"/>
              </a:rPr>
              <a:t>Contain </a:t>
            </a:r>
            <a:r>
              <a:rPr dirty="0" sz="3200" spc="-175">
                <a:latin typeface="Trebuchet MS"/>
                <a:cs typeface="Trebuchet MS"/>
              </a:rPr>
              <a:t>densely </a:t>
            </a:r>
            <a:r>
              <a:rPr dirty="0" sz="3200" spc="-204">
                <a:latin typeface="Trebuchet MS"/>
                <a:cs typeface="Trebuchet MS"/>
              </a:rPr>
              <a:t>packed</a:t>
            </a:r>
            <a:r>
              <a:rPr dirty="0" sz="3200" spc="-40">
                <a:latin typeface="Trebuchet MS"/>
                <a:cs typeface="Trebuchet MS"/>
              </a:rPr>
              <a:t> </a:t>
            </a:r>
            <a:r>
              <a:rPr dirty="0" sz="3200" spc="-180">
                <a:latin typeface="Trebuchet MS"/>
                <a:cs typeface="Trebuchet MS"/>
              </a:rPr>
              <a:t>myofibrils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65">
                <a:latin typeface="Trebuchet MS"/>
                <a:cs typeface="Trebuchet MS"/>
              </a:rPr>
              <a:t>Large </a:t>
            </a:r>
            <a:r>
              <a:rPr dirty="0" sz="3200" spc="-180">
                <a:latin typeface="Trebuchet MS"/>
                <a:cs typeface="Trebuchet MS"/>
              </a:rPr>
              <a:t>glycogen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 spc="-114">
                <a:latin typeface="Trebuchet MS"/>
                <a:cs typeface="Trebuchet MS"/>
              </a:rPr>
              <a:t>reserves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200">
                <a:latin typeface="Trebuchet MS"/>
                <a:cs typeface="Trebuchet MS"/>
              </a:rPr>
              <a:t>Relatively </a:t>
            </a:r>
            <a:r>
              <a:rPr dirty="0" sz="3200" spc="-254">
                <a:latin typeface="Trebuchet MS"/>
                <a:cs typeface="Trebuchet MS"/>
              </a:rPr>
              <a:t>few</a:t>
            </a:r>
            <a:r>
              <a:rPr dirty="0" sz="3200" spc="-15">
                <a:latin typeface="Trebuchet MS"/>
                <a:cs typeface="Trebuchet MS"/>
              </a:rPr>
              <a:t> </a:t>
            </a:r>
            <a:r>
              <a:rPr dirty="0" sz="3200" spc="-140">
                <a:latin typeface="Trebuchet MS"/>
                <a:cs typeface="Trebuchet MS"/>
              </a:rPr>
              <a:t>mitochondria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25">
                <a:latin typeface="Trebuchet MS"/>
                <a:cs typeface="Trebuchet MS"/>
              </a:rPr>
              <a:t>Produce </a:t>
            </a:r>
            <a:r>
              <a:rPr dirty="0" sz="3200" spc="-225">
                <a:latin typeface="Trebuchet MS"/>
                <a:cs typeface="Trebuchet MS"/>
              </a:rPr>
              <a:t>rapid, </a:t>
            </a:r>
            <a:r>
              <a:rPr dirty="0" sz="3200" spc="-160">
                <a:latin typeface="Trebuchet MS"/>
                <a:cs typeface="Trebuchet MS"/>
              </a:rPr>
              <a:t>powerful </a:t>
            </a:r>
            <a:r>
              <a:rPr dirty="0" sz="3200" spc="-130">
                <a:latin typeface="Trebuchet MS"/>
                <a:cs typeface="Trebuchet MS"/>
              </a:rPr>
              <a:t>contractions</a:t>
            </a:r>
            <a:r>
              <a:rPr dirty="0" sz="3200" spc="-229">
                <a:latin typeface="Trebuchet MS"/>
                <a:cs typeface="Trebuchet MS"/>
              </a:rPr>
              <a:t> </a:t>
            </a:r>
            <a:r>
              <a:rPr dirty="0" sz="3200" spc="-165">
                <a:latin typeface="Trebuchet MS"/>
                <a:cs typeface="Trebuchet MS"/>
              </a:rPr>
              <a:t>of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</a:pPr>
            <a:r>
              <a:rPr dirty="0" sz="3200" spc="-55">
                <a:latin typeface="Trebuchet MS"/>
                <a:cs typeface="Trebuchet MS"/>
              </a:rPr>
              <a:t>short</a:t>
            </a:r>
            <a:r>
              <a:rPr dirty="0" sz="3200" spc="-170">
                <a:latin typeface="Trebuchet MS"/>
                <a:cs typeface="Trebuchet MS"/>
              </a:rPr>
              <a:t> </a:t>
            </a:r>
            <a:r>
              <a:rPr dirty="0" sz="3200" spc="-140">
                <a:latin typeface="Trebuchet MS"/>
                <a:cs typeface="Trebuchet MS"/>
              </a:rPr>
              <a:t>duration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90">
                <a:latin typeface="Trebuchet MS"/>
                <a:cs typeface="Trebuchet MS"/>
              </a:rPr>
              <a:t>Easily</a:t>
            </a:r>
            <a:r>
              <a:rPr dirty="0" sz="3200" spc="-200">
                <a:latin typeface="Trebuchet MS"/>
                <a:cs typeface="Trebuchet MS"/>
              </a:rPr>
              <a:t> </a:t>
            </a:r>
            <a:r>
              <a:rPr dirty="0" sz="3200" spc="-229">
                <a:latin typeface="Trebuchet MS"/>
                <a:cs typeface="Trebuchet MS"/>
              </a:rPr>
              <a:t>fatigued</a:t>
            </a:r>
            <a:endParaRPr sz="3200">
              <a:latin typeface="Trebuchet MS"/>
              <a:cs typeface="Trebuchet MS"/>
            </a:endParaRPr>
          </a:p>
          <a:p>
            <a:pPr marL="295910" marR="5080" indent="-283210">
              <a:lnSpc>
                <a:spcPts val="3890"/>
              </a:lnSpc>
              <a:spcBef>
                <a:spcPts val="64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00">
                <a:latin typeface="Trebuchet MS"/>
                <a:cs typeface="Trebuchet MS"/>
              </a:rPr>
              <a:t>Obtain </a:t>
            </a:r>
            <a:r>
              <a:rPr dirty="0" sz="3200" spc="-150">
                <a:latin typeface="Trebuchet MS"/>
                <a:cs typeface="Trebuchet MS"/>
              </a:rPr>
              <a:t>their </a:t>
            </a:r>
            <a:r>
              <a:rPr dirty="0" sz="3200" spc="-50">
                <a:latin typeface="Trebuchet MS"/>
                <a:cs typeface="Trebuchet MS"/>
              </a:rPr>
              <a:t>ATP </a:t>
            </a:r>
            <a:r>
              <a:rPr dirty="0" sz="3200" spc="-220">
                <a:latin typeface="Trebuchet MS"/>
                <a:cs typeface="Trebuchet MS"/>
              </a:rPr>
              <a:t>mainly </a:t>
            </a:r>
            <a:r>
              <a:rPr dirty="0" sz="3200" spc="-145">
                <a:latin typeface="Trebuchet MS"/>
                <a:cs typeface="Trebuchet MS"/>
              </a:rPr>
              <a:t>from</a:t>
            </a:r>
            <a:r>
              <a:rPr dirty="0" sz="3200" spc="-285">
                <a:latin typeface="Trebuchet MS"/>
                <a:cs typeface="Trebuchet MS"/>
              </a:rPr>
              <a:t> </a:t>
            </a:r>
            <a:r>
              <a:rPr dirty="0" sz="3600" spc="35" b="1">
                <a:solidFill>
                  <a:srgbClr val="FF0000"/>
                </a:solidFill>
                <a:latin typeface="Trebuchet MS"/>
                <a:cs typeface="Trebuchet MS"/>
              </a:rPr>
              <a:t>Anaerobic  </a:t>
            </a:r>
            <a:r>
              <a:rPr dirty="0" sz="3600" spc="-40" b="1">
                <a:solidFill>
                  <a:srgbClr val="FF0000"/>
                </a:solidFill>
                <a:latin typeface="Trebuchet MS"/>
                <a:cs typeface="Trebuchet MS"/>
              </a:rPr>
              <a:t>glycolysis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339852"/>
            <a:ext cx="2977895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265"/>
              <a:t>Fast</a:t>
            </a:r>
            <a:r>
              <a:rPr dirty="0" spc="-155"/>
              <a:t> </a:t>
            </a:r>
            <a:r>
              <a:rPr dirty="0" spc="-240"/>
              <a:t>fibers</a:t>
            </a:r>
          </a:p>
        </p:txBody>
      </p:sp>
      <p:sp>
        <p:nvSpPr>
          <p:cNvPr id="7" name="object 7"/>
          <p:cNvSpPr/>
          <p:nvPr/>
        </p:nvSpPr>
        <p:spPr>
          <a:xfrm>
            <a:off x="6256020" y="260604"/>
            <a:ext cx="2634996" cy="1656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04659" y="2493264"/>
            <a:ext cx="1930907" cy="1205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483" y="307847"/>
            <a:ext cx="1888236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31135" y="307847"/>
            <a:ext cx="6673596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4483" y="734568"/>
            <a:ext cx="2974848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47" y="734568"/>
            <a:ext cx="1371600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07764" y="734568"/>
            <a:ext cx="999743" cy="801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5923" y="734568"/>
            <a:ext cx="3240024" cy="80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84364" y="734568"/>
            <a:ext cx="1335024" cy="801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4483" y="1161288"/>
            <a:ext cx="3476244" cy="801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1966" y="412241"/>
            <a:ext cx="7524115" cy="12928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800" spc="195" b="1">
                <a:latin typeface="Trebuchet MS"/>
                <a:cs typeface="Trebuchet MS"/>
              </a:rPr>
              <a:t>Why </a:t>
            </a:r>
            <a:r>
              <a:rPr dirty="0" sz="2800" spc="40" b="1">
                <a:latin typeface="Trebuchet MS"/>
                <a:cs typeface="Trebuchet MS"/>
              </a:rPr>
              <a:t>do </a:t>
            </a:r>
            <a:r>
              <a:rPr dirty="0" sz="2800" spc="-45" b="1">
                <a:latin typeface="Trebuchet MS"/>
                <a:cs typeface="Trebuchet MS"/>
              </a:rPr>
              <a:t>chickens </a:t>
            </a:r>
            <a:r>
              <a:rPr dirty="0" sz="2800" spc="-80" b="1">
                <a:latin typeface="Trebuchet MS"/>
                <a:cs typeface="Trebuchet MS"/>
              </a:rPr>
              <a:t>have </a:t>
            </a:r>
            <a:r>
              <a:rPr dirty="0" sz="2800" spc="-35" b="1">
                <a:latin typeface="Trebuchet MS"/>
                <a:cs typeface="Trebuchet MS"/>
              </a:rPr>
              <a:t>white </a:t>
            </a:r>
            <a:r>
              <a:rPr dirty="0" sz="2800" spc="-15" b="1">
                <a:latin typeface="Trebuchet MS"/>
                <a:cs typeface="Trebuchet MS"/>
              </a:rPr>
              <a:t>breast </a:t>
            </a:r>
            <a:r>
              <a:rPr dirty="0" sz="2800" spc="55" b="1">
                <a:latin typeface="Trebuchet MS"/>
                <a:cs typeface="Trebuchet MS"/>
              </a:rPr>
              <a:t>meat</a:t>
            </a:r>
            <a:r>
              <a:rPr dirty="0" sz="2800" spc="-450" b="1"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Trebuchet MS"/>
                <a:cs typeface="Trebuchet MS"/>
              </a:rPr>
              <a:t>and  </a:t>
            </a:r>
            <a:r>
              <a:rPr dirty="0" sz="2800" spc="15" b="1">
                <a:latin typeface="Trebuchet MS"/>
                <a:cs typeface="Trebuchet MS"/>
              </a:rPr>
              <a:t>dark</a:t>
            </a:r>
            <a:r>
              <a:rPr dirty="0" sz="2800" spc="-75" b="1"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Trebuchet MS"/>
                <a:cs typeface="Trebuchet MS"/>
              </a:rPr>
              <a:t>leg</a:t>
            </a:r>
            <a:r>
              <a:rPr dirty="0" sz="2800" spc="-65" b="1">
                <a:latin typeface="Trebuchet MS"/>
                <a:cs typeface="Trebuchet MS"/>
              </a:rPr>
              <a:t> </a:t>
            </a:r>
            <a:r>
              <a:rPr dirty="0" sz="2800" spc="10" b="1">
                <a:latin typeface="Trebuchet MS"/>
                <a:cs typeface="Trebuchet MS"/>
              </a:rPr>
              <a:t>meat?</a:t>
            </a:r>
            <a:r>
              <a:rPr dirty="0" sz="2800" spc="-409" b="1">
                <a:latin typeface="Trebuchet MS"/>
                <a:cs typeface="Trebuchet MS"/>
              </a:rPr>
              <a:t> </a:t>
            </a:r>
            <a:r>
              <a:rPr dirty="0" sz="2800" spc="195" b="1">
                <a:latin typeface="Trebuchet MS"/>
                <a:cs typeface="Trebuchet MS"/>
              </a:rPr>
              <a:t>Why</a:t>
            </a:r>
            <a:r>
              <a:rPr dirty="0" sz="2800" spc="-70" b="1">
                <a:latin typeface="Trebuchet MS"/>
                <a:cs typeface="Trebuchet MS"/>
              </a:rPr>
              <a:t> </a:t>
            </a:r>
            <a:r>
              <a:rPr dirty="0" sz="2800" spc="40" b="1">
                <a:latin typeface="Trebuchet MS"/>
                <a:cs typeface="Trebuchet MS"/>
              </a:rPr>
              <a:t>do</a:t>
            </a:r>
            <a:r>
              <a:rPr dirty="0" sz="2800" spc="-60" b="1">
                <a:latin typeface="Trebuchet MS"/>
                <a:cs typeface="Trebuchet MS"/>
              </a:rPr>
              <a:t> </a:t>
            </a:r>
            <a:r>
              <a:rPr dirty="0" sz="2800" spc="40" b="1">
                <a:latin typeface="Trebuchet MS"/>
                <a:cs typeface="Trebuchet MS"/>
              </a:rPr>
              <a:t>migrating</a:t>
            </a:r>
            <a:r>
              <a:rPr dirty="0" sz="2800" spc="-50" b="1">
                <a:latin typeface="Trebuchet MS"/>
                <a:cs typeface="Trebuchet MS"/>
              </a:rPr>
              <a:t> </a:t>
            </a:r>
            <a:r>
              <a:rPr dirty="0" sz="2800" spc="-15" b="1">
                <a:latin typeface="Trebuchet MS"/>
                <a:cs typeface="Trebuchet MS"/>
              </a:rPr>
              <a:t>ducks</a:t>
            </a:r>
            <a:r>
              <a:rPr dirty="0" sz="2800" spc="-50" b="1">
                <a:latin typeface="Trebuchet MS"/>
                <a:cs typeface="Trebuchet MS"/>
              </a:rPr>
              <a:t> </a:t>
            </a:r>
            <a:r>
              <a:rPr dirty="0" sz="2800" spc="-80" b="1">
                <a:latin typeface="Trebuchet MS"/>
                <a:cs typeface="Trebuchet MS"/>
              </a:rPr>
              <a:t>have  </a:t>
            </a:r>
            <a:r>
              <a:rPr dirty="0" sz="2800" spc="15" b="1">
                <a:latin typeface="Trebuchet MS"/>
                <a:cs typeface="Trebuchet MS"/>
              </a:rPr>
              <a:t>dark </a:t>
            </a:r>
            <a:r>
              <a:rPr dirty="0" sz="2800" spc="-15" b="1">
                <a:latin typeface="Trebuchet MS"/>
                <a:cs typeface="Trebuchet MS"/>
              </a:rPr>
              <a:t>breast</a:t>
            </a:r>
            <a:r>
              <a:rPr dirty="0" sz="2800" spc="-195" b="1">
                <a:latin typeface="Trebuchet MS"/>
                <a:cs typeface="Trebuchet MS"/>
              </a:rPr>
              <a:t> </a:t>
            </a:r>
            <a:r>
              <a:rPr dirty="0" sz="2800" spc="10" b="1">
                <a:latin typeface="Trebuchet MS"/>
                <a:cs typeface="Trebuchet MS"/>
              </a:rPr>
              <a:t>meat?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20367" y="2636520"/>
            <a:ext cx="3544824" cy="27812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15796" y="2631948"/>
            <a:ext cx="3554095" cy="2790825"/>
          </a:xfrm>
          <a:custGeom>
            <a:avLst/>
            <a:gdLst/>
            <a:ahLst/>
            <a:cxnLst/>
            <a:rect l="l" t="t" r="r" b="b"/>
            <a:pathLst>
              <a:path w="3554095" h="2790825">
                <a:moveTo>
                  <a:pt x="0" y="2790443"/>
                </a:moveTo>
                <a:lnTo>
                  <a:pt x="3553967" y="2790443"/>
                </a:lnTo>
                <a:lnTo>
                  <a:pt x="3553967" y="0"/>
                </a:lnTo>
                <a:lnTo>
                  <a:pt x="0" y="0"/>
                </a:lnTo>
                <a:lnTo>
                  <a:pt x="0" y="2790443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96128" y="2657855"/>
            <a:ext cx="2432304" cy="2859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91555" y="2653283"/>
            <a:ext cx="2441575" cy="2868295"/>
          </a:xfrm>
          <a:custGeom>
            <a:avLst/>
            <a:gdLst/>
            <a:ahLst/>
            <a:cxnLst/>
            <a:rect l="l" t="t" r="r" b="b"/>
            <a:pathLst>
              <a:path w="2441575" h="2868295">
                <a:moveTo>
                  <a:pt x="0" y="2868167"/>
                </a:moveTo>
                <a:lnTo>
                  <a:pt x="2441448" y="2868167"/>
                </a:lnTo>
                <a:lnTo>
                  <a:pt x="2441448" y="0"/>
                </a:lnTo>
                <a:lnTo>
                  <a:pt x="0" y="0"/>
                </a:lnTo>
                <a:lnTo>
                  <a:pt x="0" y="2868167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2461" y="2815589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2461" y="281558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46071" y="8268"/>
                </a:lnTo>
                <a:lnTo>
                  <a:pt x="179498" y="30813"/>
                </a:lnTo>
                <a:lnTo>
                  <a:pt x="202043" y="64240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07920" y="27462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3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close/>
              </a:path>
            </a:pathLst>
          </a:custGeom>
          <a:ln w="12192">
            <a:solidFill>
              <a:srgbClr val="2F7E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49067" y="2441448"/>
            <a:ext cx="6694932" cy="1136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66744" y="3012948"/>
            <a:ext cx="5477256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76473" y="2590038"/>
            <a:ext cx="6127115" cy="119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650"/>
              </a:lnSpc>
            </a:pPr>
            <a:r>
              <a:rPr dirty="0" sz="4000" spc="560" b="1">
                <a:solidFill>
                  <a:srgbClr val="562213"/>
                </a:solidFill>
                <a:latin typeface="Trebuchet MS"/>
                <a:cs typeface="Trebuchet MS"/>
              </a:rPr>
              <a:t>WHAT</a:t>
            </a:r>
            <a:r>
              <a:rPr dirty="0" sz="4000" spc="-11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290" b="1">
                <a:solidFill>
                  <a:srgbClr val="562213"/>
                </a:solidFill>
                <a:latin typeface="Trebuchet MS"/>
                <a:cs typeface="Trebuchet MS"/>
              </a:rPr>
              <a:t>IS</a:t>
            </a:r>
            <a:r>
              <a:rPr dirty="0" sz="4000" spc="-10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545" b="1">
                <a:solidFill>
                  <a:srgbClr val="562213"/>
                </a:solidFill>
                <a:latin typeface="Trebuchet MS"/>
                <a:cs typeface="Trebuchet MS"/>
              </a:rPr>
              <a:t>GOING</a:t>
            </a:r>
            <a:r>
              <a:rPr dirty="0" sz="4000" spc="-12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690" b="1">
                <a:solidFill>
                  <a:srgbClr val="562213"/>
                </a:solidFill>
                <a:latin typeface="Trebuchet MS"/>
                <a:cs typeface="Trebuchet MS"/>
              </a:rPr>
              <a:t>ON</a:t>
            </a:r>
            <a:r>
              <a:rPr dirty="0" sz="4000" spc="-10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459" b="1">
                <a:solidFill>
                  <a:srgbClr val="562213"/>
                </a:solidFill>
                <a:latin typeface="Trebuchet MS"/>
                <a:cs typeface="Trebuchet MS"/>
              </a:rPr>
              <a:t>IN</a:t>
            </a:r>
            <a:endParaRPr sz="4000">
              <a:latin typeface="Trebuchet MS"/>
              <a:cs typeface="Trebuchet MS"/>
            </a:endParaRPr>
          </a:p>
          <a:p>
            <a:pPr marL="1229995">
              <a:lnSpc>
                <a:spcPts val="4650"/>
              </a:lnSpc>
            </a:pPr>
            <a:r>
              <a:rPr dirty="0" sz="4000" spc="400" b="1">
                <a:solidFill>
                  <a:srgbClr val="562213"/>
                </a:solidFill>
                <a:latin typeface="Trebuchet MS"/>
                <a:cs typeface="Trebuchet MS"/>
              </a:rPr>
              <a:t>RESTING</a:t>
            </a:r>
            <a:r>
              <a:rPr dirty="0" sz="4000" spc="-15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340" b="1">
                <a:solidFill>
                  <a:srgbClr val="562213"/>
                </a:solidFill>
                <a:latin typeface="Trebuchet MS"/>
                <a:cs typeface="Trebuchet MS"/>
              </a:rPr>
              <a:t>MUSCLE?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46020" y="4076700"/>
            <a:ext cx="6697980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2811" y="339852"/>
            <a:ext cx="3416808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b="1">
                <a:latin typeface="Trebuchet MS"/>
                <a:cs typeface="Trebuchet MS"/>
              </a:rPr>
              <a:t>Objecti</a:t>
            </a:r>
            <a:r>
              <a:rPr dirty="0" spc="-90" b="1">
                <a:latin typeface="Trebuchet MS"/>
                <a:cs typeface="Trebuchet MS"/>
              </a:rPr>
              <a:t>v</a:t>
            </a:r>
            <a:r>
              <a:rPr dirty="0" spc="-60" b="1">
                <a:latin typeface="Trebuchet MS"/>
                <a:cs typeface="Trebuchet MS"/>
              </a:rPr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1548" rIns="0" bIns="0" rtlCol="0" vert="horz">
            <a:spAutoFit/>
          </a:bodyPr>
          <a:lstStyle/>
          <a:p>
            <a:pPr marL="1590040" marR="272415" indent="-283845">
              <a:lnSpc>
                <a:spcPct val="100000"/>
              </a:lnSpc>
            </a:pPr>
            <a:r>
              <a:rPr dirty="0" spc="-25" b="0">
                <a:solidFill>
                  <a:srgbClr val="000000"/>
                </a:solidFill>
                <a:latin typeface="Trebuchet MS"/>
                <a:cs typeface="Trebuchet MS"/>
              </a:rPr>
              <a:t>Upon </a:t>
            </a:r>
            <a:r>
              <a:rPr dirty="0" spc="-150" b="0">
                <a:solidFill>
                  <a:srgbClr val="000000"/>
                </a:solidFill>
                <a:latin typeface="Trebuchet MS"/>
                <a:cs typeface="Trebuchet MS"/>
              </a:rPr>
              <a:t>completion </a:t>
            </a:r>
            <a:r>
              <a:rPr dirty="0" spc="-170" b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dirty="0" spc="-155" b="0">
                <a:solidFill>
                  <a:srgbClr val="000000"/>
                </a:solidFill>
                <a:latin typeface="Trebuchet MS"/>
                <a:cs typeface="Trebuchet MS"/>
              </a:rPr>
              <a:t>this </a:t>
            </a:r>
            <a:r>
              <a:rPr dirty="0" spc="-210" b="0">
                <a:solidFill>
                  <a:srgbClr val="000000"/>
                </a:solidFill>
                <a:latin typeface="Trebuchet MS"/>
                <a:cs typeface="Trebuchet MS"/>
              </a:rPr>
              <a:t>lecture,</a:t>
            </a:r>
            <a:r>
              <a:rPr dirty="0" spc="-30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50" b="0">
                <a:solidFill>
                  <a:srgbClr val="000000"/>
                </a:solidFill>
                <a:latin typeface="Trebuchet MS"/>
                <a:cs typeface="Trebuchet MS"/>
              </a:rPr>
              <a:t>students  </a:t>
            </a:r>
            <a:r>
              <a:rPr dirty="0" spc="-120" b="0">
                <a:solidFill>
                  <a:srgbClr val="000000"/>
                </a:solidFill>
                <a:latin typeface="Trebuchet MS"/>
                <a:cs typeface="Trebuchet MS"/>
              </a:rPr>
              <a:t>should </a:t>
            </a:r>
            <a:r>
              <a:rPr dirty="0" spc="-200" b="0">
                <a:solidFill>
                  <a:srgbClr val="000000"/>
                </a:solidFill>
                <a:latin typeface="Trebuchet MS"/>
                <a:cs typeface="Trebuchet MS"/>
              </a:rPr>
              <a:t>be </a:t>
            </a:r>
            <a:r>
              <a:rPr dirty="0" spc="-240" b="0">
                <a:solidFill>
                  <a:srgbClr val="000000"/>
                </a:solidFill>
                <a:latin typeface="Trebuchet MS"/>
                <a:cs typeface="Trebuchet MS"/>
              </a:rPr>
              <a:t>able</a:t>
            </a:r>
            <a:r>
              <a:rPr dirty="0" spc="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210" b="0">
                <a:solidFill>
                  <a:srgbClr val="000000"/>
                </a:solidFill>
                <a:latin typeface="Trebuchet MS"/>
                <a:cs typeface="Trebuchet MS"/>
              </a:rPr>
              <a:t>to:</a:t>
            </a:r>
          </a:p>
          <a:p>
            <a:pPr marL="159004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1590675" algn="l"/>
              </a:tabLst>
            </a:pPr>
            <a:r>
              <a:rPr dirty="0" spc="-140" b="0">
                <a:solidFill>
                  <a:srgbClr val="000000"/>
                </a:solidFill>
                <a:latin typeface="Trebuchet MS"/>
                <a:cs typeface="Trebuchet MS"/>
              </a:rPr>
              <a:t>Recognize </a:t>
            </a:r>
            <a:r>
              <a:rPr dirty="0" spc="-190" b="0">
                <a:solidFill>
                  <a:srgbClr val="000000"/>
                </a:solidFill>
                <a:latin typeface="Trebuchet MS"/>
                <a:cs typeface="Trebuchet MS"/>
              </a:rPr>
              <a:t>the </a:t>
            </a:r>
            <a:r>
              <a:rPr dirty="0" spc="-155" b="0">
                <a:solidFill>
                  <a:srgbClr val="000000"/>
                </a:solidFill>
                <a:latin typeface="Trebuchet MS"/>
                <a:cs typeface="Trebuchet MS"/>
              </a:rPr>
              <a:t>importance </a:t>
            </a:r>
            <a:r>
              <a:rPr dirty="0" spc="-165" b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dirty="0" spc="-50" b="0">
                <a:solidFill>
                  <a:srgbClr val="000000"/>
                </a:solidFill>
                <a:latin typeface="Trebuchet MS"/>
                <a:cs typeface="Trebuchet MS"/>
              </a:rPr>
              <a:t>ATP</a:t>
            </a:r>
            <a:r>
              <a:rPr dirty="0" spc="-17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90" b="0">
                <a:solidFill>
                  <a:srgbClr val="000000"/>
                </a:solidFill>
                <a:latin typeface="Trebuchet MS"/>
                <a:cs typeface="Trebuchet MS"/>
              </a:rPr>
              <a:t>as</a:t>
            </a:r>
          </a:p>
          <a:p>
            <a:pPr marL="1590040">
              <a:lnSpc>
                <a:spcPct val="100000"/>
              </a:lnSpc>
            </a:pPr>
            <a:r>
              <a:rPr dirty="0" spc="-150" b="0">
                <a:solidFill>
                  <a:srgbClr val="000000"/>
                </a:solidFill>
                <a:latin typeface="Trebuchet MS"/>
                <a:cs typeface="Trebuchet MS"/>
              </a:rPr>
              <a:t>energy </a:t>
            </a:r>
            <a:r>
              <a:rPr dirty="0" spc="-105" b="0">
                <a:solidFill>
                  <a:srgbClr val="000000"/>
                </a:solidFill>
                <a:latin typeface="Trebuchet MS"/>
                <a:cs typeface="Trebuchet MS"/>
              </a:rPr>
              <a:t>source </a:t>
            </a:r>
            <a:r>
              <a:rPr dirty="0" spc="-185" b="0">
                <a:solidFill>
                  <a:srgbClr val="000000"/>
                </a:solidFill>
                <a:latin typeface="Trebuchet MS"/>
                <a:cs typeface="Trebuchet MS"/>
              </a:rPr>
              <a:t>in </a:t>
            </a:r>
            <a:r>
              <a:rPr dirty="0" spc="-210" b="0">
                <a:solidFill>
                  <a:srgbClr val="000000"/>
                </a:solidFill>
                <a:latin typeface="Trebuchet MS"/>
                <a:cs typeface="Trebuchet MS"/>
              </a:rPr>
              <a:t>skeletal</a:t>
            </a:r>
            <a:r>
              <a:rPr dirty="0" spc="7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215" b="0">
                <a:solidFill>
                  <a:srgbClr val="000000"/>
                </a:solidFill>
                <a:latin typeface="Trebuchet MS"/>
                <a:cs typeface="Trebuchet MS"/>
              </a:rPr>
              <a:t>muscle.</a:t>
            </a:r>
          </a:p>
          <a:p>
            <a:pPr marL="159004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1590675" algn="l"/>
              </a:tabLst>
            </a:pPr>
            <a:r>
              <a:rPr dirty="0" spc="-114" b="0">
                <a:solidFill>
                  <a:srgbClr val="000000"/>
                </a:solidFill>
                <a:latin typeface="Trebuchet MS"/>
                <a:cs typeface="Trebuchet MS"/>
              </a:rPr>
              <a:t>Understand </a:t>
            </a:r>
            <a:r>
              <a:rPr dirty="0" spc="-70" b="0">
                <a:solidFill>
                  <a:srgbClr val="000000"/>
                </a:solidFill>
                <a:latin typeface="Trebuchet MS"/>
                <a:cs typeface="Trebuchet MS"/>
              </a:rPr>
              <a:t>how </a:t>
            </a:r>
            <a:r>
              <a:rPr dirty="0" spc="-210" b="0">
                <a:solidFill>
                  <a:srgbClr val="000000"/>
                </a:solidFill>
                <a:latin typeface="Trebuchet MS"/>
                <a:cs typeface="Trebuchet MS"/>
              </a:rPr>
              <a:t>skeletal </a:t>
            </a:r>
            <a:r>
              <a:rPr dirty="0" spc="-180" b="0">
                <a:solidFill>
                  <a:srgbClr val="000000"/>
                </a:solidFill>
                <a:latin typeface="Trebuchet MS"/>
                <a:cs typeface="Trebuchet MS"/>
              </a:rPr>
              <a:t>muscle</a:t>
            </a:r>
            <a:r>
              <a:rPr dirty="0" spc="-2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65" b="0">
                <a:solidFill>
                  <a:srgbClr val="000000"/>
                </a:solidFill>
                <a:latin typeface="Trebuchet MS"/>
                <a:cs typeface="Trebuchet MS"/>
              </a:rPr>
              <a:t>derive</a:t>
            </a:r>
          </a:p>
          <a:p>
            <a:pPr marL="1590040">
              <a:lnSpc>
                <a:spcPct val="100000"/>
              </a:lnSpc>
            </a:pPr>
            <a:r>
              <a:rPr dirty="0" spc="-204" b="0">
                <a:solidFill>
                  <a:srgbClr val="000000"/>
                </a:solidFill>
                <a:latin typeface="Trebuchet MS"/>
                <a:cs typeface="Trebuchet MS"/>
              </a:rPr>
              <a:t>and </a:t>
            </a:r>
            <a:r>
              <a:rPr dirty="0" spc="-200" b="0">
                <a:solidFill>
                  <a:srgbClr val="000000"/>
                </a:solidFill>
                <a:latin typeface="Trebuchet MS"/>
                <a:cs typeface="Trebuchet MS"/>
              </a:rPr>
              <a:t>utilize </a:t>
            </a:r>
            <a:r>
              <a:rPr dirty="0" spc="-50" b="0">
                <a:solidFill>
                  <a:srgbClr val="000000"/>
                </a:solidFill>
                <a:latin typeface="Trebuchet MS"/>
                <a:cs typeface="Trebuchet MS"/>
              </a:rPr>
              <a:t>ATP </a:t>
            </a:r>
            <a:r>
              <a:rPr dirty="0" spc="-114" b="0">
                <a:solidFill>
                  <a:srgbClr val="000000"/>
                </a:solidFill>
                <a:latin typeface="Trebuchet MS"/>
                <a:cs typeface="Trebuchet MS"/>
              </a:rPr>
              <a:t>for</a:t>
            </a:r>
            <a:r>
              <a:rPr dirty="0" spc="-29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235" b="0">
                <a:solidFill>
                  <a:srgbClr val="000000"/>
                </a:solidFill>
                <a:latin typeface="Trebuchet MS"/>
                <a:cs typeface="Trebuchet MS"/>
              </a:rPr>
              <a:t>energy.</a:t>
            </a:r>
          </a:p>
          <a:p>
            <a:pPr marL="159004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1590675" algn="l"/>
              </a:tabLst>
            </a:pPr>
            <a:r>
              <a:rPr dirty="0" spc="-180" b="0">
                <a:solidFill>
                  <a:srgbClr val="000000"/>
                </a:solidFill>
                <a:latin typeface="Trebuchet MS"/>
                <a:cs typeface="Trebuchet MS"/>
              </a:rPr>
              <a:t>Differentiate </a:t>
            </a:r>
            <a:r>
              <a:rPr dirty="0" spc="-185" b="0">
                <a:solidFill>
                  <a:srgbClr val="000000"/>
                </a:solidFill>
                <a:latin typeface="Trebuchet MS"/>
                <a:cs typeface="Trebuchet MS"/>
              </a:rPr>
              <a:t>between </a:t>
            </a:r>
            <a:r>
              <a:rPr dirty="0" spc="-150" b="0">
                <a:solidFill>
                  <a:srgbClr val="000000"/>
                </a:solidFill>
                <a:latin typeface="Trebuchet MS"/>
                <a:cs typeface="Trebuchet MS"/>
              </a:rPr>
              <a:t>energy</a:t>
            </a:r>
            <a:r>
              <a:rPr dirty="0" spc="1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75" b="0">
                <a:solidFill>
                  <a:srgbClr val="000000"/>
                </a:solidFill>
                <a:latin typeface="Trebuchet MS"/>
                <a:cs typeface="Trebuchet MS"/>
              </a:rPr>
              <a:t>metabolism</a:t>
            </a:r>
          </a:p>
          <a:p>
            <a:pPr marL="1590040">
              <a:lnSpc>
                <a:spcPct val="100000"/>
              </a:lnSpc>
            </a:pPr>
            <a:r>
              <a:rPr dirty="0" spc="-180" b="0">
                <a:solidFill>
                  <a:srgbClr val="000000"/>
                </a:solidFill>
                <a:latin typeface="Trebuchet MS"/>
                <a:cs typeface="Trebuchet MS"/>
              </a:rPr>
              <a:t>in </a:t>
            </a:r>
            <a:r>
              <a:rPr dirty="0" spc="-135" b="0">
                <a:solidFill>
                  <a:srgbClr val="000000"/>
                </a:solidFill>
                <a:latin typeface="Trebuchet MS"/>
                <a:cs typeface="Trebuchet MS"/>
              </a:rPr>
              <a:t>red </a:t>
            </a:r>
            <a:r>
              <a:rPr dirty="0" spc="-204" b="0">
                <a:solidFill>
                  <a:srgbClr val="000000"/>
                </a:solidFill>
                <a:latin typeface="Trebuchet MS"/>
                <a:cs typeface="Trebuchet MS"/>
              </a:rPr>
              <a:t>and </a:t>
            </a:r>
            <a:r>
              <a:rPr dirty="0" spc="-175" b="0">
                <a:solidFill>
                  <a:srgbClr val="000000"/>
                </a:solidFill>
                <a:latin typeface="Trebuchet MS"/>
                <a:cs typeface="Trebuchet MS"/>
              </a:rPr>
              <a:t>white </a:t>
            </a:r>
            <a:r>
              <a:rPr dirty="0" spc="-180" b="0">
                <a:solidFill>
                  <a:srgbClr val="000000"/>
                </a:solidFill>
                <a:latin typeface="Trebuchet MS"/>
                <a:cs typeface="Trebuchet MS"/>
              </a:rPr>
              <a:t>muscle</a:t>
            </a:r>
            <a:r>
              <a:rPr dirty="0" spc="21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215" b="0">
                <a:solidFill>
                  <a:srgbClr val="000000"/>
                </a:solidFill>
                <a:latin typeface="Trebuchet MS"/>
                <a:cs typeface="Trebuchet MS"/>
              </a:rPr>
              <a:t>fibers.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60" y="1917192"/>
            <a:ext cx="1905" cy="4940935"/>
          </a:xfrm>
          <a:custGeom>
            <a:avLst/>
            <a:gdLst/>
            <a:ahLst/>
            <a:cxnLst/>
            <a:rect l="l" t="t" r="r" b="b"/>
            <a:pathLst>
              <a:path w="1905" h="4940934">
                <a:moveTo>
                  <a:pt x="0" y="4940807"/>
                </a:moveTo>
                <a:lnTo>
                  <a:pt x="1524" y="4940807"/>
                </a:lnTo>
                <a:lnTo>
                  <a:pt x="1524" y="0"/>
                </a:lnTo>
                <a:lnTo>
                  <a:pt x="0" y="0"/>
                </a:lnTo>
                <a:lnTo>
                  <a:pt x="0" y="4940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14983" y="1917192"/>
            <a:ext cx="73660" cy="4940935"/>
          </a:xfrm>
          <a:custGeom>
            <a:avLst/>
            <a:gdLst/>
            <a:ahLst/>
            <a:cxnLst/>
            <a:rect l="l" t="t" r="r" b="b"/>
            <a:pathLst>
              <a:path w="73659" h="4940934">
                <a:moveTo>
                  <a:pt x="0" y="4940807"/>
                </a:moveTo>
                <a:lnTo>
                  <a:pt x="73152" y="4940807"/>
                </a:lnTo>
                <a:lnTo>
                  <a:pt x="73152" y="0"/>
                </a:lnTo>
                <a:lnTo>
                  <a:pt x="0" y="0"/>
                </a:lnTo>
                <a:lnTo>
                  <a:pt x="0" y="4940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715510" cy="1917700"/>
          </a:xfrm>
          <a:custGeom>
            <a:avLst/>
            <a:gdLst/>
            <a:ahLst/>
            <a:cxnLst/>
            <a:rect l="l" t="t" r="r" b="b"/>
            <a:pathLst>
              <a:path w="4715510" h="1917700">
                <a:moveTo>
                  <a:pt x="0" y="1917191"/>
                </a:moveTo>
                <a:lnTo>
                  <a:pt x="4715256" y="1917191"/>
                </a:lnTo>
                <a:lnTo>
                  <a:pt x="4715256" y="0"/>
                </a:lnTo>
                <a:lnTo>
                  <a:pt x="0" y="0"/>
                </a:lnTo>
                <a:lnTo>
                  <a:pt x="0" y="1917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715510" cy="1917700"/>
          </a:xfrm>
          <a:custGeom>
            <a:avLst/>
            <a:gdLst/>
            <a:ahLst/>
            <a:cxnLst/>
            <a:rect l="l" t="t" r="r" b="b"/>
            <a:pathLst>
              <a:path w="4715510" h="1917700">
                <a:moveTo>
                  <a:pt x="0" y="1917191"/>
                </a:moveTo>
                <a:lnTo>
                  <a:pt x="4715256" y="1917191"/>
                </a:lnTo>
                <a:lnTo>
                  <a:pt x="4715256" y="0"/>
                </a:lnTo>
                <a:lnTo>
                  <a:pt x="0" y="0"/>
                </a:lnTo>
                <a:lnTo>
                  <a:pt x="0" y="191719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24968"/>
            <a:ext cx="48387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80287"/>
            <a:ext cx="403098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0"/>
              <a:t>Resting </a:t>
            </a:r>
            <a:r>
              <a:rPr dirty="0" spc="-140"/>
              <a:t>Muscle</a:t>
            </a:r>
            <a:r>
              <a:rPr dirty="0" spc="-70"/>
              <a:t> </a:t>
            </a:r>
            <a:r>
              <a:rPr dirty="0" spc="-280"/>
              <a:t>and</a:t>
            </a:r>
          </a:p>
          <a:p>
            <a:pPr marL="12700">
              <a:lnSpc>
                <a:spcPct val="100000"/>
              </a:lnSpc>
            </a:pPr>
            <a:r>
              <a:rPr dirty="0" spc="-254"/>
              <a:t>the </a:t>
            </a:r>
            <a:r>
              <a:rPr dirty="0" spc="-70"/>
              <a:t>Krebs</a:t>
            </a:r>
            <a:r>
              <a:rPr dirty="0" spc="5"/>
              <a:t> </a:t>
            </a:r>
            <a:r>
              <a:rPr dirty="0" spc="-130"/>
              <a:t>Cycle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2738" y="2131186"/>
            <a:ext cx="7633970" cy="3899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ts val="2735"/>
              </a:lnSpc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  <a:tab pos="6544945" algn="l"/>
              </a:tabLst>
            </a:pPr>
            <a:r>
              <a:rPr dirty="0" sz="2400" spc="-110">
                <a:latin typeface="Trebuchet MS"/>
                <a:cs typeface="Trebuchet MS"/>
              </a:rPr>
              <a:t>Resting </a:t>
            </a:r>
            <a:r>
              <a:rPr dirty="0" sz="2400" spc="-135">
                <a:latin typeface="Trebuchet MS"/>
                <a:cs typeface="Trebuchet MS"/>
              </a:rPr>
              <a:t>muscle </a:t>
            </a:r>
            <a:r>
              <a:rPr dirty="0" sz="2400" spc="-130">
                <a:latin typeface="Trebuchet MS"/>
                <a:cs typeface="Trebuchet MS"/>
              </a:rPr>
              <a:t>fibers </a:t>
            </a:r>
            <a:r>
              <a:rPr dirty="0" sz="2400" spc="-165">
                <a:latin typeface="Trebuchet MS"/>
                <a:cs typeface="Trebuchet MS"/>
              </a:rPr>
              <a:t>typically </a:t>
            </a:r>
            <a:r>
              <a:rPr dirty="0" sz="2400" spc="-145">
                <a:latin typeface="Trebuchet MS"/>
                <a:cs typeface="Trebuchet MS"/>
              </a:rPr>
              <a:t>takes </a:t>
            </a:r>
            <a:r>
              <a:rPr dirty="0" sz="2400" spc="-125">
                <a:latin typeface="Trebuchet MS"/>
                <a:cs typeface="Trebuchet MS"/>
              </a:rPr>
              <a:t>up  </a:t>
            </a:r>
            <a:r>
              <a:rPr dirty="0" sz="2400" spc="305">
                <a:latin typeface="Trebuchet MS"/>
                <a:cs typeface="Trebuchet MS"/>
              </a:rPr>
              <a:t> </a:t>
            </a:r>
            <a:r>
              <a:rPr dirty="0" sz="2400" spc="-195">
                <a:latin typeface="Trebuchet MS"/>
                <a:cs typeface="Trebuchet MS"/>
              </a:rPr>
              <a:t>fatty</a:t>
            </a:r>
            <a:r>
              <a:rPr dirty="0" sz="2400" spc="140">
                <a:latin typeface="Trebuchet MS"/>
                <a:cs typeface="Trebuchet MS"/>
              </a:rPr>
              <a:t> </a:t>
            </a:r>
            <a:r>
              <a:rPr dirty="0" sz="2400" spc="-140">
                <a:latin typeface="Trebuchet MS"/>
                <a:cs typeface="Trebuchet MS"/>
              </a:rPr>
              <a:t>acids	</a:t>
            </a:r>
            <a:r>
              <a:rPr dirty="0" sz="2400" spc="-110">
                <a:latin typeface="Trebuchet MS"/>
                <a:cs typeface="Trebuchet MS"/>
              </a:rPr>
              <a:t>from</a:t>
            </a:r>
            <a:r>
              <a:rPr dirty="0" sz="2400" spc="-155">
                <a:latin typeface="Trebuchet MS"/>
                <a:cs typeface="Trebuchet MS"/>
              </a:rPr>
              <a:t> </a:t>
            </a:r>
            <a:r>
              <a:rPr dirty="0" sz="2400" spc="-145"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  <a:p>
            <a:pPr marL="295910">
              <a:lnSpc>
                <a:spcPts val="2735"/>
              </a:lnSpc>
            </a:pPr>
            <a:r>
              <a:rPr dirty="0" sz="2400" spc="-75">
                <a:latin typeface="Trebuchet MS"/>
                <a:cs typeface="Trebuchet MS"/>
              </a:rPr>
              <a:t>blood</a:t>
            </a:r>
            <a:r>
              <a:rPr dirty="0" sz="2400" spc="-114">
                <a:latin typeface="Trebuchet MS"/>
                <a:cs typeface="Trebuchet MS"/>
              </a:rPr>
              <a:t> </a:t>
            </a:r>
            <a:r>
              <a:rPr dirty="0" sz="2400" spc="-165">
                <a:latin typeface="Trebuchet MS"/>
                <a:cs typeface="Trebuchet MS"/>
              </a:rPr>
              <a:t>stream.</a:t>
            </a:r>
            <a:endParaRPr sz="2400">
              <a:latin typeface="Trebuchet MS"/>
              <a:cs typeface="Trebuchet MS"/>
            </a:endParaRPr>
          </a:p>
          <a:p>
            <a:pPr marL="295910" marR="874394" indent="-283210">
              <a:lnSpc>
                <a:spcPts val="2590"/>
              </a:lnSpc>
              <a:spcBef>
                <a:spcPts val="640"/>
              </a:spcBef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2400" spc="-110">
                <a:latin typeface="Trebuchet MS"/>
                <a:cs typeface="Trebuchet MS"/>
              </a:rPr>
              <a:t>Inside </a:t>
            </a:r>
            <a:r>
              <a:rPr dirty="0" sz="2400" spc="-90">
                <a:latin typeface="Tahoma"/>
                <a:cs typeface="Tahoma"/>
              </a:rPr>
              <a:t>the </a:t>
            </a:r>
            <a:r>
              <a:rPr dirty="0" sz="2400" spc="-114">
                <a:latin typeface="Tahoma"/>
                <a:cs typeface="Tahoma"/>
              </a:rPr>
              <a:t>muscle </a:t>
            </a:r>
            <a:r>
              <a:rPr dirty="0" sz="2400" spc="-135">
                <a:latin typeface="Tahoma"/>
                <a:cs typeface="Tahoma"/>
              </a:rPr>
              <a:t>fiber, </a:t>
            </a:r>
            <a:r>
              <a:rPr dirty="0" sz="2400" spc="-90">
                <a:latin typeface="Tahoma"/>
                <a:cs typeface="Tahoma"/>
              </a:rPr>
              <a:t>the </a:t>
            </a:r>
            <a:r>
              <a:rPr dirty="0" sz="2400" spc="-105">
                <a:latin typeface="Tahoma"/>
                <a:cs typeface="Tahoma"/>
              </a:rPr>
              <a:t>FA’s </a:t>
            </a:r>
            <a:r>
              <a:rPr dirty="0" sz="2400" spc="-110">
                <a:latin typeface="Tahoma"/>
                <a:cs typeface="Tahoma"/>
              </a:rPr>
              <a:t>are </a:t>
            </a:r>
            <a:r>
              <a:rPr dirty="0" sz="2400" spc="-60">
                <a:latin typeface="Tahoma"/>
                <a:cs typeface="Tahoma"/>
              </a:rPr>
              <a:t>oxidized </a:t>
            </a:r>
            <a:r>
              <a:rPr dirty="0" sz="2400" spc="-125">
                <a:latin typeface="Trebuchet MS"/>
                <a:cs typeface="Trebuchet MS"/>
              </a:rPr>
              <a:t>(in </a:t>
            </a:r>
            <a:r>
              <a:rPr dirty="0" sz="2400" spc="-140">
                <a:latin typeface="Trebuchet MS"/>
                <a:cs typeface="Trebuchet MS"/>
              </a:rPr>
              <a:t>the  </a:t>
            </a:r>
            <a:r>
              <a:rPr dirty="0" sz="2400" spc="5" b="1">
                <a:solidFill>
                  <a:srgbClr val="FF0000"/>
                </a:solidFill>
                <a:latin typeface="Trebuchet MS"/>
                <a:cs typeface="Trebuchet MS"/>
              </a:rPr>
              <a:t>mitochondria</a:t>
            </a:r>
            <a:r>
              <a:rPr dirty="0" sz="2400" spc="5">
                <a:latin typeface="Trebuchet MS"/>
                <a:cs typeface="Trebuchet MS"/>
              </a:rPr>
              <a:t>) </a:t>
            </a:r>
            <a:r>
              <a:rPr dirty="0" sz="2400" spc="-60">
                <a:latin typeface="Trebuchet MS"/>
                <a:cs typeface="Trebuchet MS"/>
              </a:rPr>
              <a:t>to </a:t>
            </a:r>
            <a:r>
              <a:rPr dirty="0" sz="2400" spc="-95">
                <a:latin typeface="Trebuchet MS"/>
                <a:cs typeface="Trebuchet MS"/>
              </a:rPr>
              <a:t>produce </a:t>
            </a:r>
            <a:r>
              <a:rPr dirty="0" sz="2400" spc="85" b="1">
                <a:solidFill>
                  <a:srgbClr val="FF0000"/>
                </a:solidFill>
                <a:latin typeface="Trebuchet MS"/>
                <a:cs typeface="Trebuchet MS"/>
              </a:rPr>
              <a:t>Acetyl-CoA </a:t>
            </a:r>
            <a:r>
              <a:rPr dirty="0" sz="2400" spc="-195">
                <a:latin typeface="Trebuchet MS"/>
                <a:cs typeface="Trebuchet MS"/>
              </a:rPr>
              <a:t>&amp; </a:t>
            </a:r>
            <a:r>
              <a:rPr dirty="0" sz="2400" spc="-140">
                <a:latin typeface="Trebuchet MS"/>
                <a:cs typeface="Trebuchet MS"/>
              </a:rPr>
              <a:t>several  </a:t>
            </a:r>
            <a:r>
              <a:rPr dirty="0" sz="2400" spc="-120">
                <a:latin typeface="Trebuchet MS"/>
                <a:cs typeface="Trebuchet MS"/>
              </a:rPr>
              <a:t>molecules </a:t>
            </a:r>
            <a:r>
              <a:rPr dirty="0" sz="2400" spc="-130">
                <a:latin typeface="Trebuchet MS"/>
                <a:cs typeface="Trebuchet MS"/>
              </a:rPr>
              <a:t>of </a:t>
            </a:r>
            <a:r>
              <a:rPr dirty="0" sz="2400" spc="254">
                <a:latin typeface="Trebuchet MS"/>
                <a:cs typeface="Trebuchet MS"/>
              </a:rPr>
              <a:t>NADH </a:t>
            </a:r>
            <a:r>
              <a:rPr dirty="0" sz="2400" spc="-155">
                <a:latin typeface="Trebuchet MS"/>
                <a:cs typeface="Trebuchet MS"/>
              </a:rPr>
              <a:t>and</a:t>
            </a:r>
            <a:r>
              <a:rPr dirty="0" sz="2400" spc="-350">
                <a:latin typeface="Trebuchet MS"/>
                <a:cs typeface="Trebuchet MS"/>
              </a:rPr>
              <a:t> </a:t>
            </a:r>
            <a:r>
              <a:rPr dirty="0" sz="2400" spc="75">
                <a:latin typeface="Trebuchet MS"/>
                <a:cs typeface="Trebuchet MS"/>
              </a:rPr>
              <a:t>FADH2</a:t>
            </a:r>
            <a:endParaRPr sz="2400">
              <a:latin typeface="Trebuchet MS"/>
              <a:cs typeface="Trebuchet MS"/>
            </a:endParaRPr>
          </a:p>
          <a:p>
            <a:pPr marL="295910" marR="890905" indent="-283210">
              <a:lnSpc>
                <a:spcPct val="90100"/>
              </a:lnSpc>
              <a:spcBef>
                <a:spcPts val="560"/>
              </a:spcBef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2400" spc="-20">
                <a:latin typeface="Trebuchet MS"/>
                <a:cs typeface="Trebuchet MS"/>
              </a:rPr>
              <a:t>Acetyl-CoA </a:t>
            </a:r>
            <a:r>
              <a:rPr dirty="0" sz="2400" spc="-150">
                <a:latin typeface="Trebuchet MS"/>
                <a:cs typeface="Trebuchet MS"/>
              </a:rPr>
              <a:t>will </a:t>
            </a:r>
            <a:r>
              <a:rPr dirty="0" sz="2400" spc="-135">
                <a:latin typeface="Trebuchet MS"/>
                <a:cs typeface="Trebuchet MS"/>
              </a:rPr>
              <a:t>then </a:t>
            </a:r>
            <a:r>
              <a:rPr dirty="0" sz="2400" spc="-114">
                <a:latin typeface="Trebuchet MS"/>
                <a:cs typeface="Trebuchet MS"/>
              </a:rPr>
              <a:t>enter </a:t>
            </a:r>
            <a:r>
              <a:rPr dirty="0" sz="2400" spc="-140">
                <a:latin typeface="Trebuchet MS"/>
                <a:cs typeface="Trebuchet MS"/>
              </a:rPr>
              <a:t>the </a:t>
            </a:r>
            <a:r>
              <a:rPr dirty="0" sz="2400" spc="35" b="1">
                <a:solidFill>
                  <a:srgbClr val="FF0000"/>
                </a:solidFill>
                <a:latin typeface="Trebuchet MS"/>
                <a:cs typeface="Trebuchet MS"/>
              </a:rPr>
              <a:t>Krebs </a:t>
            </a:r>
            <a:r>
              <a:rPr dirty="0" sz="2400" spc="-45" b="1">
                <a:solidFill>
                  <a:srgbClr val="FF0000"/>
                </a:solidFill>
                <a:latin typeface="Trebuchet MS"/>
                <a:cs typeface="Trebuchet MS"/>
              </a:rPr>
              <a:t>cycle </a:t>
            </a:r>
            <a:r>
              <a:rPr dirty="0" sz="2400" spc="-130">
                <a:latin typeface="Trebuchet MS"/>
                <a:cs typeface="Trebuchet MS"/>
              </a:rPr>
              <a:t>(in </a:t>
            </a:r>
            <a:r>
              <a:rPr dirty="0" sz="2400" spc="-140">
                <a:latin typeface="Trebuchet MS"/>
                <a:cs typeface="Trebuchet MS"/>
              </a:rPr>
              <a:t>the  </a:t>
            </a:r>
            <a:r>
              <a:rPr dirty="0" sz="2400" spc="5" b="1">
                <a:solidFill>
                  <a:srgbClr val="FF0000"/>
                </a:solidFill>
                <a:latin typeface="Trebuchet MS"/>
                <a:cs typeface="Trebuchet MS"/>
              </a:rPr>
              <a:t>mitochondria</a:t>
            </a:r>
            <a:r>
              <a:rPr dirty="0" sz="2400" spc="5">
                <a:latin typeface="Trebuchet MS"/>
                <a:cs typeface="Trebuchet MS"/>
              </a:rPr>
              <a:t>)</a:t>
            </a:r>
            <a:r>
              <a:rPr dirty="0" sz="2400" spc="-85">
                <a:latin typeface="Trebuchet MS"/>
                <a:cs typeface="Trebuchet MS"/>
              </a:rPr>
              <a:t> </a:t>
            </a:r>
            <a:r>
              <a:rPr dirty="0" sz="2400" spc="45">
                <a:latin typeface="Wingdings"/>
                <a:cs typeface="Wingdings"/>
              </a:rPr>
              <a:t></a:t>
            </a:r>
            <a:r>
              <a:rPr dirty="0" sz="2400" spc="45">
                <a:latin typeface="Trebuchet MS"/>
                <a:cs typeface="Trebuchet MS"/>
              </a:rPr>
              <a:t>CO</a:t>
            </a:r>
            <a:r>
              <a:rPr dirty="0" baseline="-20833" sz="2400" spc="67">
                <a:latin typeface="Trebuchet MS"/>
                <a:cs typeface="Trebuchet MS"/>
              </a:rPr>
              <a:t>2</a:t>
            </a:r>
            <a:r>
              <a:rPr dirty="0" sz="2400" spc="45">
                <a:latin typeface="Trebuchet MS"/>
                <a:cs typeface="Trebuchet MS"/>
              </a:rPr>
              <a:t>,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 spc="-55" b="1">
                <a:solidFill>
                  <a:srgbClr val="FF0000"/>
                </a:solidFill>
                <a:latin typeface="Trebuchet MS"/>
                <a:cs typeface="Trebuchet MS"/>
              </a:rPr>
              <a:t>ATP, </a:t>
            </a:r>
            <a:r>
              <a:rPr dirty="0" sz="2400" spc="130">
                <a:latin typeface="Trebuchet MS"/>
                <a:cs typeface="Trebuchet MS"/>
              </a:rPr>
              <a:t>NADH,</a:t>
            </a:r>
            <a:r>
              <a:rPr dirty="0" sz="2400" spc="-29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FADH2,</a:t>
            </a:r>
            <a:r>
              <a:rPr dirty="0" sz="2400" spc="-295">
                <a:latin typeface="Trebuchet MS"/>
                <a:cs typeface="Trebuchet MS"/>
              </a:rPr>
              <a:t> </a:t>
            </a:r>
            <a:r>
              <a:rPr dirty="0" sz="2400" spc="-160">
                <a:latin typeface="Trebuchet MS"/>
                <a:cs typeface="Trebuchet MS"/>
              </a:rPr>
              <a:t>and  </a:t>
            </a:r>
            <a:r>
              <a:rPr dirty="0" sz="2400" spc="-135">
                <a:latin typeface="Trebuchet MS"/>
                <a:cs typeface="Trebuchet MS"/>
              </a:rPr>
              <a:t>oxaloacetate</a:t>
            </a:r>
            <a:endParaRPr sz="2400">
              <a:latin typeface="Trebuchet MS"/>
              <a:cs typeface="Trebuchet MS"/>
            </a:endParaRPr>
          </a:p>
          <a:p>
            <a:pPr marL="295910" marR="342900" indent="-283210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2400" spc="260">
                <a:latin typeface="Trebuchet MS"/>
                <a:cs typeface="Trebuchet MS"/>
              </a:rPr>
              <a:t>NADH</a:t>
            </a:r>
            <a:r>
              <a:rPr dirty="0" sz="2400" spc="-450">
                <a:latin typeface="Trebuchet MS"/>
                <a:cs typeface="Trebuchet MS"/>
              </a:rPr>
              <a:t> </a:t>
            </a:r>
            <a:r>
              <a:rPr dirty="0" sz="2400" spc="-155">
                <a:latin typeface="Trebuchet MS"/>
                <a:cs typeface="Trebuchet MS"/>
              </a:rPr>
              <a:t>and </a:t>
            </a:r>
            <a:r>
              <a:rPr dirty="0" sz="2400" spc="70">
                <a:latin typeface="Trebuchet MS"/>
                <a:cs typeface="Trebuchet MS"/>
              </a:rPr>
              <a:t>FADH2 </a:t>
            </a:r>
            <a:r>
              <a:rPr dirty="0" sz="2400" spc="-150">
                <a:latin typeface="Trebuchet MS"/>
                <a:cs typeface="Trebuchet MS"/>
              </a:rPr>
              <a:t>will </a:t>
            </a:r>
            <a:r>
              <a:rPr dirty="0" sz="2400" spc="-114">
                <a:latin typeface="Trebuchet MS"/>
                <a:cs typeface="Trebuchet MS"/>
              </a:rPr>
              <a:t>enter </a:t>
            </a:r>
            <a:r>
              <a:rPr dirty="0" sz="2400" spc="-20" b="1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dirty="0" sz="2400" spc="5" b="1">
                <a:solidFill>
                  <a:srgbClr val="FF0000"/>
                </a:solidFill>
                <a:latin typeface="Trebuchet MS"/>
                <a:cs typeface="Trebuchet MS"/>
              </a:rPr>
              <a:t>Electron </a:t>
            </a:r>
            <a:r>
              <a:rPr dirty="0" sz="2400" spc="15" b="1">
                <a:solidFill>
                  <a:srgbClr val="FF0000"/>
                </a:solidFill>
                <a:latin typeface="Trebuchet MS"/>
                <a:cs typeface="Trebuchet MS"/>
              </a:rPr>
              <a:t>Transport  </a:t>
            </a:r>
            <a:r>
              <a:rPr dirty="0" sz="2400" spc="5" b="1">
                <a:solidFill>
                  <a:srgbClr val="FF0000"/>
                </a:solidFill>
                <a:latin typeface="Trebuchet MS"/>
                <a:cs typeface="Trebuchet MS"/>
              </a:rPr>
              <a:t>Chain. </a:t>
            </a:r>
            <a:r>
              <a:rPr dirty="0" sz="2400" spc="-130">
                <a:latin typeface="Trebuchet MS"/>
                <a:cs typeface="Trebuchet MS"/>
              </a:rPr>
              <a:t>(in </a:t>
            </a:r>
            <a:r>
              <a:rPr dirty="0" sz="2400" spc="-145">
                <a:latin typeface="Trebuchet MS"/>
                <a:cs typeface="Trebuchet MS"/>
              </a:rPr>
              <a:t>the </a:t>
            </a:r>
            <a:r>
              <a:rPr dirty="0" sz="2400" spc="-110">
                <a:latin typeface="Trebuchet MS"/>
                <a:cs typeface="Trebuchet MS"/>
              </a:rPr>
              <a:t>inner </a:t>
            </a:r>
            <a:r>
              <a:rPr dirty="0" sz="2400" spc="10" b="1">
                <a:solidFill>
                  <a:srgbClr val="FF0000"/>
                </a:solidFill>
                <a:latin typeface="Trebuchet MS"/>
                <a:cs typeface="Trebuchet MS"/>
              </a:rPr>
              <a:t>mitochondrial </a:t>
            </a:r>
            <a:r>
              <a:rPr dirty="0" sz="2400" spc="-120">
                <a:latin typeface="Trebuchet MS"/>
                <a:cs typeface="Trebuchet MS"/>
              </a:rPr>
              <a:t>membrane)</a:t>
            </a:r>
            <a:r>
              <a:rPr dirty="0" sz="2400" spc="-120">
                <a:latin typeface="Wingdings"/>
                <a:cs typeface="Wingdings"/>
              </a:rPr>
              <a:t>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110">
                <a:latin typeface="Trebuchet MS"/>
                <a:cs typeface="Trebuchet MS"/>
              </a:rPr>
              <a:t>synthesis </a:t>
            </a:r>
            <a:r>
              <a:rPr dirty="0" sz="2400" spc="-130">
                <a:latin typeface="Trebuchet MS"/>
                <a:cs typeface="Trebuchet MS"/>
              </a:rPr>
              <a:t>of</a:t>
            </a:r>
            <a:r>
              <a:rPr dirty="0" sz="2400" spc="-80">
                <a:latin typeface="Trebuchet MS"/>
                <a:cs typeface="Trebuchet MS"/>
              </a:rPr>
              <a:t> </a:t>
            </a:r>
            <a:r>
              <a:rPr dirty="0" sz="2400" spc="155" b="1">
                <a:solidFill>
                  <a:srgbClr val="FF0000"/>
                </a:solidFill>
                <a:latin typeface="Trebuchet MS"/>
                <a:cs typeface="Trebuchet MS"/>
              </a:rPr>
              <a:t>ATP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9364" y="121920"/>
            <a:ext cx="1440180" cy="1220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92695" y="117347"/>
            <a:ext cx="1229868" cy="1228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40" y="754380"/>
            <a:ext cx="8129016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790" rIns="0" bIns="0" rtlCol="0" vert="horz">
            <a:spAutoFit/>
          </a:bodyPr>
          <a:lstStyle/>
          <a:p>
            <a:pPr marL="698500">
              <a:lnSpc>
                <a:spcPct val="100000"/>
              </a:lnSpc>
            </a:pPr>
            <a:r>
              <a:rPr dirty="0" sz="3600" spc="240" b="1">
                <a:latin typeface="Trebuchet MS"/>
                <a:cs typeface="Trebuchet MS"/>
              </a:rPr>
              <a:t>ATP </a:t>
            </a:r>
            <a:r>
              <a:rPr dirty="0" sz="3600" spc="135" b="1">
                <a:latin typeface="Trebuchet MS"/>
                <a:cs typeface="Trebuchet MS"/>
              </a:rPr>
              <a:t>Use</a:t>
            </a:r>
            <a:r>
              <a:rPr dirty="0" sz="3600" spc="-705" b="1">
                <a:latin typeface="Trebuchet MS"/>
                <a:cs typeface="Trebuchet MS"/>
              </a:rPr>
              <a:t> </a:t>
            </a:r>
            <a:r>
              <a:rPr dirty="0" sz="3600" spc="-65" b="1">
                <a:latin typeface="Trebuchet MS"/>
                <a:cs typeface="Trebuchet MS"/>
              </a:rPr>
              <a:t>in </a:t>
            </a:r>
            <a:r>
              <a:rPr dirty="0" sz="3600" spc="-30" b="1">
                <a:latin typeface="Trebuchet MS"/>
                <a:cs typeface="Trebuchet MS"/>
              </a:rPr>
              <a:t>the </a:t>
            </a:r>
            <a:r>
              <a:rPr dirty="0" sz="3600" spc="25" b="1">
                <a:latin typeface="Trebuchet MS"/>
                <a:cs typeface="Trebuchet MS"/>
              </a:rPr>
              <a:t>Resting </a:t>
            </a:r>
            <a:r>
              <a:rPr dirty="0" sz="3600" spc="40" b="1">
                <a:latin typeface="Trebuchet MS"/>
                <a:cs typeface="Trebuchet MS"/>
              </a:rPr>
              <a:t>Muscle </a:t>
            </a:r>
            <a:r>
              <a:rPr dirty="0" sz="3600" spc="75" b="1">
                <a:latin typeface="Trebuchet MS"/>
                <a:cs typeface="Trebuchet MS"/>
              </a:rPr>
              <a:t>Cell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3892" rIns="0" bIns="0" rtlCol="0" vert="horz">
            <a:spAutoFit/>
          </a:bodyPr>
          <a:lstStyle/>
          <a:p>
            <a:pPr marL="765810" indent="-283210">
              <a:lnSpc>
                <a:spcPct val="100000"/>
              </a:lnSpc>
              <a:buClr>
                <a:srgbClr val="3891A7"/>
              </a:buClr>
              <a:buSzPct val="80357"/>
              <a:buFont typeface="Wingdings"/>
              <a:buChar char=""/>
              <a:tabLst>
                <a:tab pos="767080" algn="l"/>
              </a:tabLst>
            </a:pPr>
            <a:r>
              <a:rPr dirty="0" sz="2800" spc="-50" b="0">
                <a:solidFill>
                  <a:srgbClr val="000000"/>
                </a:solidFill>
                <a:latin typeface="Trebuchet MS"/>
                <a:cs typeface="Trebuchet MS"/>
              </a:rPr>
              <a:t>ATP </a:t>
            </a:r>
            <a:r>
              <a:rPr dirty="0" sz="2800" spc="-125" b="0">
                <a:solidFill>
                  <a:srgbClr val="000000"/>
                </a:solidFill>
                <a:latin typeface="Trebuchet MS"/>
                <a:cs typeface="Trebuchet MS"/>
              </a:rPr>
              <a:t>is necessary </a:t>
            </a:r>
            <a:r>
              <a:rPr dirty="0" sz="2800" spc="-105" b="0">
                <a:solidFill>
                  <a:srgbClr val="000000"/>
                </a:solidFill>
                <a:latin typeface="Trebuchet MS"/>
                <a:cs typeface="Trebuchet MS"/>
              </a:rPr>
              <a:t>for </a:t>
            </a:r>
            <a:r>
              <a:rPr dirty="0" sz="2800" spc="-175" b="0">
                <a:solidFill>
                  <a:srgbClr val="000000"/>
                </a:solidFill>
                <a:latin typeface="Trebuchet MS"/>
                <a:cs typeface="Trebuchet MS"/>
              </a:rPr>
              <a:t>cellular </a:t>
            </a:r>
            <a:r>
              <a:rPr dirty="0" sz="2800" spc="-140" b="0">
                <a:solidFill>
                  <a:srgbClr val="000000"/>
                </a:solidFill>
                <a:latin typeface="Trebuchet MS"/>
                <a:cs typeface="Trebuchet MS"/>
              </a:rPr>
              <a:t>housekeeping </a:t>
            </a:r>
            <a:r>
              <a:rPr dirty="0" sz="2800" spc="-185" b="0">
                <a:solidFill>
                  <a:srgbClr val="000000"/>
                </a:solidFill>
                <a:latin typeface="Trebuchet MS"/>
                <a:cs typeface="Trebuchet MS"/>
              </a:rPr>
              <a:t>duties,</a:t>
            </a:r>
            <a:r>
              <a:rPr dirty="0" sz="2800" spc="-9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800" spc="-325" b="0">
                <a:solidFill>
                  <a:srgbClr val="000000"/>
                </a:solidFill>
                <a:latin typeface="Trebuchet MS"/>
                <a:cs typeface="Trebuchet MS"/>
              </a:rPr>
              <a:t>e.g.:</a:t>
            </a:r>
            <a:endParaRPr sz="2800">
              <a:latin typeface="Trebuchet MS"/>
              <a:cs typeface="Trebuchet MS"/>
            </a:endParaRPr>
          </a:p>
          <a:p>
            <a:pPr lvl="1" marL="1040130" indent="-237490">
              <a:lnSpc>
                <a:spcPts val="3190"/>
              </a:lnSpc>
              <a:spcBef>
                <a:spcPts val="260"/>
              </a:spcBef>
              <a:buClr>
                <a:srgbClr val="3891A7"/>
              </a:buClr>
              <a:buFont typeface="Verdana"/>
              <a:buChar char="◦"/>
              <a:tabLst>
                <a:tab pos="1041400" algn="l"/>
              </a:tabLst>
            </a:pPr>
            <a:r>
              <a:rPr dirty="0" sz="2800" spc="-50">
                <a:latin typeface="Trebuchet MS"/>
                <a:cs typeface="Trebuchet MS"/>
              </a:rPr>
              <a:t>ATP </a:t>
            </a:r>
            <a:r>
              <a:rPr dirty="0" sz="2800" spc="-125">
                <a:latin typeface="Trebuchet MS"/>
                <a:cs typeface="Trebuchet MS"/>
              </a:rPr>
              <a:t>is </a:t>
            </a:r>
            <a:r>
              <a:rPr dirty="0" sz="2800" spc="-130">
                <a:latin typeface="Trebuchet MS"/>
                <a:cs typeface="Trebuchet MS"/>
              </a:rPr>
              <a:t>used </a:t>
            </a:r>
            <a:r>
              <a:rPr dirty="0" sz="2800" spc="-105">
                <a:latin typeface="Trebuchet MS"/>
                <a:cs typeface="Trebuchet MS"/>
              </a:rPr>
              <a:t>for </a:t>
            </a:r>
            <a:r>
              <a:rPr dirty="0" sz="2800" spc="-150">
                <a:latin typeface="Trebuchet MS"/>
                <a:cs typeface="Trebuchet MS"/>
              </a:rPr>
              <a:t>glycogenesis </a:t>
            </a:r>
            <a:r>
              <a:rPr dirty="0" sz="2800" spc="-130">
                <a:latin typeface="Trebuchet MS"/>
                <a:cs typeface="Trebuchet MS"/>
              </a:rPr>
              <a:t>(storage </a:t>
            </a:r>
            <a:r>
              <a:rPr dirty="0" sz="2800" spc="-120">
                <a:latin typeface="Trebuchet MS"/>
                <a:cs typeface="Trebuchet MS"/>
              </a:rPr>
              <a:t>form</a:t>
            </a:r>
            <a:r>
              <a:rPr dirty="0" sz="2800" spc="260">
                <a:latin typeface="Trebuchet MS"/>
                <a:cs typeface="Trebuchet MS"/>
              </a:rPr>
              <a:t> </a:t>
            </a:r>
            <a:r>
              <a:rPr dirty="0" sz="2800" spc="-150">
                <a:latin typeface="Trebuchet MS"/>
                <a:cs typeface="Trebuchet MS"/>
              </a:rPr>
              <a:t>of</a:t>
            </a:r>
            <a:endParaRPr sz="2800">
              <a:latin typeface="Trebuchet MS"/>
              <a:cs typeface="Trebuchet MS"/>
            </a:endParaRPr>
          </a:p>
          <a:p>
            <a:pPr marL="1040130">
              <a:lnSpc>
                <a:spcPts val="3190"/>
              </a:lnSpc>
            </a:pPr>
            <a:r>
              <a:rPr dirty="0" sz="2800" spc="-130" b="0">
                <a:solidFill>
                  <a:srgbClr val="000000"/>
                </a:solidFill>
                <a:latin typeface="Trebuchet MS"/>
                <a:cs typeface="Trebuchet MS"/>
              </a:rPr>
              <a:t>glucose)</a:t>
            </a:r>
            <a:endParaRPr sz="2800">
              <a:latin typeface="Trebuchet MS"/>
              <a:cs typeface="Trebuchet MS"/>
            </a:endParaRPr>
          </a:p>
          <a:p>
            <a:pPr lvl="1" marL="1040130" marR="948690" indent="-237490">
              <a:lnSpc>
                <a:spcPts val="3020"/>
              </a:lnSpc>
              <a:spcBef>
                <a:spcPts val="650"/>
              </a:spcBef>
              <a:buClr>
                <a:srgbClr val="3891A7"/>
              </a:buClr>
              <a:buFont typeface="Verdana"/>
              <a:buChar char="◦"/>
              <a:tabLst>
                <a:tab pos="1041400" algn="l"/>
              </a:tabLst>
            </a:pPr>
            <a:r>
              <a:rPr dirty="0" sz="2800" spc="-50">
                <a:latin typeface="Trebuchet MS"/>
                <a:cs typeface="Trebuchet MS"/>
              </a:rPr>
              <a:t>ATP </a:t>
            </a:r>
            <a:r>
              <a:rPr dirty="0" sz="2800" spc="-125">
                <a:latin typeface="Trebuchet MS"/>
                <a:cs typeface="Trebuchet MS"/>
              </a:rPr>
              <a:t>is </a:t>
            </a:r>
            <a:r>
              <a:rPr dirty="0" sz="2800" spc="-130">
                <a:latin typeface="Trebuchet MS"/>
                <a:cs typeface="Trebuchet MS"/>
              </a:rPr>
              <a:t>used </a:t>
            </a:r>
            <a:r>
              <a:rPr dirty="0" sz="2800" spc="-70">
                <a:latin typeface="Trebuchet MS"/>
                <a:cs typeface="Trebuchet MS"/>
              </a:rPr>
              <a:t>to </a:t>
            </a:r>
            <a:r>
              <a:rPr dirty="0" sz="2800" spc="-175">
                <a:latin typeface="Trebuchet MS"/>
                <a:cs typeface="Trebuchet MS"/>
              </a:rPr>
              <a:t>create </a:t>
            </a:r>
            <a:r>
              <a:rPr dirty="0" sz="2800" spc="-125">
                <a:latin typeface="Trebuchet MS"/>
                <a:cs typeface="Trebuchet MS"/>
              </a:rPr>
              <a:t>another </a:t>
            </a:r>
            <a:r>
              <a:rPr dirty="0" sz="2800" spc="-135">
                <a:latin typeface="Trebuchet MS"/>
                <a:cs typeface="Trebuchet MS"/>
              </a:rPr>
              <a:t>energy </a:t>
            </a:r>
            <a:r>
              <a:rPr dirty="0" sz="2800" spc="-125">
                <a:latin typeface="Trebuchet MS"/>
                <a:cs typeface="Trebuchet MS"/>
              </a:rPr>
              <a:t>storage  </a:t>
            </a:r>
            <a:r>
              <a:rPr dirty="0" sz="2800" spc="-100">
                <a:latin typeface="Trebuchet MS"/>
                <a:cs typeface="Trebuchet MS"/>
              </a:rPr>
              <a:t>compound </a:t>
            </a:r>
            <a:r>
              <a:rPr dirty="0" sz="2800" spc="-200">
                <a:latin typeface="Trebuchet MS"/>
                <a:cs typeface="Trebuchet MS"/>
              </a:rPr>
              <a:t>called </a:t>
            </a:r>
            <a:r>
              <a:rPr dirty="0" sz="2800" spc="-170">
                <a:solidFill>
                  <a:srgbClr val="FF0000"/>
                </a:solidFill>
                <a:latin typeface="Trebuchet MS"/>
                <a:cs typeface="Trebuchet MS"/>
              </a:rPr>
              <a:t>creatine</a:t>
            </a:r>
            <a:r>
              <a:rPr dirty="0" sz="2800" spc="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140">
                <a:solidFill>
                  <a:srgbClr val="FF0000"/>
                </a:solidFill>
                <a:latin typeface="Trebuchet MS"/>
                <a:cs typeface="Trebuchet MS"/>
              </a:rPr>
              <a:t>phosphate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2461" y="2815589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2461" y="281558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46071" y="8268"/>
                </a:lnTo>
                <a:lnTo>
                  <a:pt x="179498" y="30813"/>
                </a:lnTo>
                <a:lnTo>
                  <a:pt x="202043" y="64240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07920" y="27462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3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close/>
              </a:path>
            </a:pathLst>
          </a:custGeom>
          <a:ln w="12192">
            <a:solidFill>
              <a:srgbClr val="2F7E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55748" y="3933444"/>
            <a:ext cx="6588252" cy="2612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94788" y="2334767"/>
            <a:ext cx="6649211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94788" y="2906267"/>
            <a:ext cx="4940808" cy="113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94788" y="3477767"/>
            <a:ext cx="3069336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22575" y="2520137"/>
            <a:ext cx="6122670" cy="172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3800"/>
              </a:lnSpc>
            </a:pPr>
            <a:r>
              <a:rPr dirty="0" sz="4000" spc="560" b="1">
                <a:latin typeface="Trebuchet MS"/>
                <a:cs typeface="Trebuchet MS"/>
              </a:rPr>
              <a:t>WHAT</a:t>
            </a:r>
            <a:r>
              <a:rPr dirty="0" sz="4000" spc="-110" b="1">
                <a:latin typeface="Trebuchet MS"/>
                <a:cs typeface="Trebuchet MS"/>
              </a:rPr>
              <a:t> </a:t>
            </a:r>
            <a:r>
              <a:rPr dirty="0" sz="4000" spc="290" b="1">
                <a:latin typeface="Trebuchet MS"/>
                <a:cs typeface="Trebuchet MS"/>
              </a:rPr>
              <a:t>IS</a:t>
            </a:r>
            <a:r>
              <a:rPr dirty="0" sz="4000" spc="-90" b="1">
                <a:latin typeface="Trebuchet MS"/>
                <a:cs typeface="Trebuchet MS"/>
              </a:rPr>
              <a:t> </a:t>
            </a:r>
            <a:r>
              <a:rPr dirty="0" sz="4000" spc="545" b="1">
                <a:latin typeface="Trebuchet MS"/>
                <a:cs typeface="Trebuchet MS"/>
              </a:rPr>
              <a:t>GOING</a:t>
            </a:r>
            <a:r>
              <a:rPr dirty="0" sz="4000" spc="-110" b="1">
                <a:latin typeface="Trebuchet MS"/>
                <a:cs typeface="Trebuchet MS"/>
              </a:rPr>
              <a:t> </a:t>
            </a:r>
            <a:r>
              <a:rPr dirty="0" sz="4000" spc="695" b="1">
                <a:latin typeface="Trebuchet MS"/>
                <a:cs typeface="Trebuchet MS"/>
              </a:rPr>
              <a:t>ON</a:t>
            </a:r>
            <a:r>
              <a:rPr dirty="0" sz="4000" spc="-110" b="1">
                <a:latin typeface="Trebuchet MS"/>
                <a:cs typeface="Trebuchet MS"/>
              </a:rPr>
              <a:t> </a:t>
            </a:r>
            <a:r>
              <a:rPr dirty="0" sz="4000" spc="459" b="1">
                <a:latin typeface="Trebuchet MS"/>
                <a:cs typeface="Trebuchet MS"/>
              </a:rPr>
              <a:t>IN  </a:t>
            </a:r>
            <a:r>
              <a:rPr dirty="0" sz="4000" spc="515" b="1">
                <a:latin typeface="Trebuchet MS"/>
                <a:cs typeface="Trebuchet MS"/>
              </a:rPr>
              <a:t>CONTRACTING  </a:t>
            </a:r>
            <a:r>
              <a:rPr dirty="0" sz="4000" spc="340" b="1">
                <a:latin typeface="Trebuchet MS"/>
                <a:cs typeface="Trebuchet MS"/>
              </a:rPr>
              <a:t>MUSCLE?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2811" y="339852"/>
            <a:ext cx="4856988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145" b="1">
                <a:latin typeface="Trebuchet MS"/>
                <a:cs typeface="Trebuchet MS"/>
              </a:rPr>
              <a:t>Working</a:t>
            </a:r>
            <a:r>
              <a:rPr dirty="0" spc="-155" b="1">
                <a:latin typeface="Trebuchet MS"/>
                <a:cs typeface="Trebuchet MS"/>
              </a:rPr>
              <a:t> </a:t>
            </a:r>
            <a:r>
              <a:rPr dirty="0" spc="45" b="1">
                <a:latin typeface="Trebuchet MS"/>
                <a:cs typeface="Trebuchet MS"/>
              </a:rPr>
              <a:t>Muscle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7" y="1436878"/>
            <a:ext cx="7193915" cy="34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ts val="3195"/>
              </a:lnSpc>
              <a:buClr>
                <a:srgbClr val="3891A7"/>
              </a:buClr>
              <a:buSzPct val="80357"/>
              <a:buFont typeface="Wingdings"/>
              <a:buChar char=""/>
              <a:tabLst>
                <a:tab pos="296545" algn="l"/>
              </a:tabLst>
            </a:pPr>
            <a:r>
              <a:rPr dirty="0" sz="2800" spc="75">
                <a:latin typeface="Trebuchet MS"/>
                <a:cs typeface="Trebuchet MS"/>
              </a:rPr>
              <a:t>As </a:t>
            </a:r>
            <a:r>
              <a:rPr dirty="0" sz="2800" spc="-160">
                <a:latin typeface="Trebuchet MS"/>
                <a:cs typeface="Trebuchet MS"/>
              </a:rPr>
              <a:t>we </a:t>
            </a:r>
            <a:r>
              <a:rPr dirty="0" sz="2800" spc="-175">
                <a:latin typeface="Trebuchet MS"/>
                <a:cs typeface="Trebuchet MS"/>
              </a:rPr>
              <a:t>begin </a:t>
            </a:r>
            <a:r>
              <a:rPr dirty="0" sz="2800" spc="-70">
                <a:latin typeface="Trebuchet MS"/>
                <a:cs typeface="Trebuchet MS"/>
              </a:rPr>
              <a:t>to </a:t>
            </a:r>
            <a:r>
              <a:rPr dirty="0" sz="2800" spc="-165">
                <a:latin typeface="Trebuchet MS"/>
                <a:cs typeface="Trebuchet MS"/>
              </a:rPr>
              <a:t>exercise, </a:t>
            </a:r>
            <a:r>
              <a:rPr dirty="0" sz="2800" spc="-160">
                <a:latin typeface="Trebuchet MS"/>
                <a:cs typeface="Trebuchet MS"/>
              </a:rPr>
              <a:t>we </a:t>
            </a:r>
            <a:r>
              <a:rPr dirty="0" sz="2800" spc="-150">
                <a:latin typeface="Trebuchet MS"/>
                <a:cs typeface="Trebuchet MS"/>
              </a:rPr>
              <a:t>almost</a:t>
            </a:r>
            <a:r>
              <a:rPr dirty="0" sz="2800" spc="-100">
                <a:latin typeface="Trebuchet MS"/>
                <a:cs typeface="Trebuchet MS"/>
              </a:rPr>
              <a:t> </a:t>
            </a:r>
            <a:r>
              <a:rPr dirty="0" sz="2800" spc="-195">
                <a:latin typeface="Trebuchet MS"/>
                <a:cs typeface="Trebuchet MS"/>
              </a:rPr>
              <a:t>immediately</a:t>
            </a:r>
            <a:endParaRPr sz="2800">
              <a:latin typeface="Trebuchet MS"/>
              <a:cs typeface="Trebuchet MS"/>
            </a:endParaRPr>
          </a:p>
          <a:p>
            <a:pPr marL="295910">
              <a:lnSpc>
                <a:spcPts val="3195"/>
              </a:lnSpc>
            </a:pPr>
            <a:r>
              <a:rPr dirty="0" sz="2800" spc="-125">
                <a:latin typeface="Trebuchet MS"/>
                <a:cs typeface="Trebuchet MS"/>
              </a:rPr>
              <a:t>use </a:t>
            </a:r>
            <a:r>
              <a:rPr dirty="0" sz="2800" spc="-25">
                <a:latin typeface="Trebuchet MS"/>
                <a:cs typeface="Trebuchet MS"/>
              </a:rPr>
              <a:t>our </a:t>
            </a:r>
            <a:r>
              <a:rPr dirty="0" sz="2800" spc="-95">
                <a:latin typeface="Trebuchet MS"/>
                <a:cs typeface="Trebuchet MS"/>
              </a:rPr>
              <a:t>stored</a:t>
            </a:r>
            <a:r>
              <a:rPr dirty="0" sz="2800" spc="-395">
                <a:latin typeface="Trebuchet MS"/>
                <a:cs typeface="Trebuchet MS"/>
              </a:rPr>
              <a:t> </a:t>
            </a:r>
            <a:r>
              <a:rPr dirty="0" sz="2800" spc="-50">
                <a:latin typeface="Trebuchet MS"/>
                <a:cs typeface="Trebuchet MS"/>
              </a:rPr>
              <a:t>ATP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3700">
              <a:latin typeface="Times New Roman"/>
              <a:cs typeface="Times New Roman"/>
            </a:endParaRPr>
          </a:p>
          <a:p>
            <a:pPr marL="295910" marR="265430" indent="-283210">
              <a:lnSpc>
                <a:spcPts val="3020"/>
              </a:lnSpc>
              <a:buClr>
                <a:srgbClr val="3891A7"/>
              </a:buClr>
              <a:buSzPct val="80357"/>
              <a:buFont typeface="Wingdings"/>
              <a:buChar char=""/>
              <a:tabLst>
                <a:tab pos="296545" algn="l"/>
              </a:tabLst>
            </a:pPr>
            <a:r>
              <a:rPr dirty="0" sz="2800" spc="-55">
                <a:latin typeface="Trebuchet MS"/>
                <a:cs typeface="Trebuchet MS"/>
              </a:rPr>
              <a:t>For </a:t>
            </a:r>
            <a:r>
              <a:rPr dirty="0" sz="2800" spc="-165">
                <a:latin typeface="Trebuchet MS"/>
                <a:cs typeface="Trebuchet MS"/>
              </a:rPr>
              <a:t>the </a:t>
            </a:r>
            <a:r>
              <a:rPr dirty="0" sz="2800" spc="-125">
                <a:latin typeface="Trebuchet MS"/>
                <a:cs typeface="Trebuchet MS"/>
              </a:rPr>
              <a:t>next </a:t>
            </a:r>
            <a:r>
              <a:rPr dirty="0" sz="2800" spc="-70">
                <a:latin typeface="Trebuchet MS"/>
                <a:cs typeface="Trebuchet MS"/>
              </a:rPr>
              <a:t>15 </a:t>
            </a:r>
            <a:r>
              <a:rPr dirty="0" sz="2800" spc="-100">
                <a:latin typeface="Trebuchet MS"/>
                <a:cs typeface="Trebuchet MS"/>
              </a:rPr>
              <a:t>seconds </a:t>
            </a:r>
            <a:r>
              <a:rPr dirty="0" sz="2800" spc="25">
                <a:latin typeface="Trebuchet MS"/>
                <a:cs typeface="Trebuchet MS"/>
              </a:rPr>
              <a:t>or </a:t>
            </a:r>
            <a:r>
              <a:rPr dirty="0" sz="2800" spc="-170">
                <a:latin typeface="Trebuchet MS"/>
                <a:cs typeface="Trebuchet MS"/>
              </a:rPr>
              <a:t>so, </a:t>
            </a:r>
            <a:r>
              <a:rPr dirty="0" sz="2800" spc="-160">
                <a:latin typeface="Trebuchet MS"/>
                <a:cs typeface="Trebuchet MS"/>
              </a:rPr>
              <a:t>we </a:t>
            </a:r>
            <a:r>
              <a:rPr dirty="0" sz="2800" spc="-110">
                <a:latin typeface="Trebuchet MS"/>
                <a:cs typeface="Trebuchet MS"/>
              </a:rPr>
              <a:t>turn </a:t>
            </a:r>
            <a:r>
              <a:rPr dirty="0" sz="2800" spc="-70">
                <a:latin typeface="Trebuchet MS"/>
                <a:cs typeface="Trebuchet MS"/>
              </a:rPr>
              <a:t>to </a:t>
            </a:r>
            <a:r>
              <a:rPr dirty="0" sz="2800" spc="-165">
                <a:latin typeface="Trebuchet MS"/>
                <a:cs typeface="Trebuchet MS"/>
              </a:rPr>
              <a:t>the  </a:t>
            </a:r>
            <a:r>
              <a:rPr dirty="0" sz="2800" spc="-165">
                <a:latin typeface="Trebuchet MS"/>
                <a:cs typeface="Trebuchet MS"/>
              </a:rPr>
              <a:t>creatine-phosphate.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3650">
              <a:latin typeface="Times New Roman"/>
              <a:cs typeface="Times New Roman"/>
            </a:endParaRPr>
          </a:p>
          <a:p>
            <a:pPr marL="1673860" marR="5080" indent="-1279525">
              <a:lnSpc>
                <a:spcPts val="3020"/>
              </a:lnSpc>
            </a:pPr>
            <a:r>
              <a:rPr dirty="0" sz="2800" spc="-165" b="1" i="1">
                <a:solidFill>
                  <a:srgbClr val="FF0000"/>
                </a:solidFill>
                <a:latin typeface="Trebuchet MS"/>
                <a:cs typeface="Trebuchet MS"/>
              </a:rPr>
              <a:t>This </a:t>
            </a:r>
            <a:r>
              <a:rPr dirty="0" sz="2800" spc="-180" b="1" i="1">
                <a:solidFill>
                  <a:srgbClr val="FF0000"/>
                </a:solidFill>
                <a:latin typeface="Trebuchet MS"/>
                <a:cs typeface="Trebuchet MS"/>
              </a:rPr>
              <a:t>system </a:t>
            </a:r>
            <a:r>
              <a:rPr dirty="0" sz="2800" spc="-125" b="1" i="1">
                <a:solidFill>
                  <a:srgbClr val="FF0000"/>
                </a:solidFill>
                <a:latin typeface="Trebuchet MS"/>
                <a:cs typeface="Trebuchet MS"/>
              </a:rPr>
              <a:t>dominates </a:t>
            </a:r>
            <a:r>
              <a:rPr dirty="0" sz="2800" spc="-110" b="1" i="1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dirty="0" sz="2800" spc="-175" b="1" i="1">
                <a:solidFill>
                  <a:srgbClr val="FF0000"/>
                </a:solidFill>
                <a:latin typeface="Trebuchet MS"/>
                <a:cs typeface="Trebuchet MS"/>
              </a:rPr>
              <a:t>events </a:t>
            </a:r>
            <a:r>
              <a:rPr dirty="0" sz="2800" spc="-90" b="1" i="1">
                <a:solidFill>
                  <a:srgbClr val="FF0000"/>
                </a:solidFill>
                <a:latin typeface="Trebuchet MS"/>
                <a:cs typeface="Trebuchet MS"/>
              </a:rPr>
              <a:t>such </a:t>
            </a:r>
            <a:r>
              <a:rPr dirty="0" sz="2800" spc="-180" b="1" i="1">
                <a:solidFill>
                  <a:srgbClr val="FF0000"/>
                </a:solidFill>
                <a:latin typeface="Trebuchet MS"/>
                <a:cs typeface="Trebuchet MS"/>
              </a:rPr>
              <a:t>as </a:t>
            </a:r>
            <a:r>
              <a:rPr dirty="0" sz="2800" spc="-125" b="1" i="1">
                <a:solidFill>
                  <a:srgbClr val="FF0000"/>
                </a:solidFill>
                <a:latin typeface="Trebuchet MS"/>
                <a:cs typeface="Trebuchet MS"/>
              </a:rPr>
              <a:t>the  </a:t>
            </a:r>
            <a:r>
              <a:rPr dirty="0" sz="2800" spc="-125" b="1" i="1">
                <a:solidFill>
                  <a:srgbClr val="FF0000"/>
                </a:solidFill>
                <a:latin typeface="Trebuchet MS"/>
                <a:cs typeface="Trebuchet MS"/>
              </a:rPr>
              <a:t>100m </a:t>
            </a:r>
            <a:r>
              <a:rPr dirty="0" sz="2800" spc="-140" b="1" i="1">
                <a:solidFill>
                  <a:srgbClr val="FF0000"/>
                </a:solidFill>
                <a:latin typeface="Trebuchet MS"/>
                <a:cs typeface="Trebuchet MS"/>
              </a:rPr>
              <a:t>dash </a:t>
            </a:r>
            <a:r>
              <a:rPr dirty="0" sz="2800" spc="-130" b="1" i="1">
                <a:solidFill>
                  <a:srgbClr val="FF0000"/>
                </a:solidFill>
                <a:latin typeface="Trebuchet MS"/>
                <a:cs typeface="Trebuchet MS"/>
              </a:rPr>
              <a:t>or </a:t>
            </a:r>
            <a:r>
              <a:rPr dirty="0" sz="2800" spc="-160" b="1" i="1">
                <a:solidFill>
                  <a:srgbClr val="FF0000"/>
                </a:solidFill>
                <a:latin typeface="Trebuchet MS"/>
                <a:cs typeface="Trebuchet MS"/>
              </a:rPr>
              <a:t>lifting</a:t>
            </a:r>
            <a:r>
              <a:rPr dirty="0" sz="2800" spc="85" b="1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160" b="1" i="1">
                <a:solidFill>
                  <a:srgbClr val="FF0000"/>
                </a:solidFill>
                <a:latin typeface="Trebuchet MS"/>
                <a:cs typeface="Trebuchet MS"/>
              </a:rPr>
              <a:t>weights.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2811" y="339852"/>
            <a:ext cx="4856988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145" b="1">
                <a:latin typeface="Trebuchet MS"/>
                <a:cs typeface="Trebuchet MS"/>
              </a:rPr>
              <a:t>Working</a:t>
            </a:r>
            <a:r>
              <a:rPr dirty="0" spc="-155" b="1">
                <a:latin typeface="Trebuchet MS"/>
                <a:cs typeface="Trebuchet MS"/>
              </a:rPr>
              <a:t> </a:t>
            </a:r>
            <a:r>
              <a:rPr dirty="0" spc="45" b="1">
                <a:latin typeface="Trebuchet MS"/>
                <a:cs typeface="Trebuchet MS"/>
              </a:rPr>
              <a:t>Muscle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3011" y="1446910"/>
            <a:ext cx="7204075" cy="4926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marR="30162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2400" spc="-80">
                <a:latin typeface="Trebuchet MS"/>
                <a:cs typeface="Trebuchet MS"/>
              </a:rPr>
              <a:t>After </a:t>
            </a:r>
            <a:r>
              <a:rPr dirty="0" sz="2400" spc="-145">
                <a:latin typeface="Trebuchet MS"/>
                <a:cs typeface="Trebuchet MS"/>
              </a:rPr>
              <a:t>the </a:t>
            </a:r>
            <a:r>
              <a:rPr dirty="0" sz="2400" spc="-125">
                <a:latin typeface="Trebuchet MS"/>
                <a:cs typeface="Trebuchet MS"/>
              </a:rPr>
              <a:t>phosphagen </a:t>
            </a:r>
            <a:r>
              <a:rPr dirty="0" sz="2400" spc="-114">
                <a:latin typeface="Trebuchet MS"/>
                <a:cs typeface="Trebuchet MS"/>
              </a:rPr>
              <a:t>system </a:t>
            </a:r>
            <a:r>
              <a:rPr dirty="0" sz="2400" spc="-110">
                <a:latin typeface="Trebuchet MS"/>
                <a:cs typeface="Trebuchet MS"/>
              </a:rPr>
              <a:t>is </a:t>
            </a:r>
            <a:r>
              <a:rPr dirty="0" sz="2400" spc="-170">
                <a:latin typeface="Trebuchet MS"/>
                <a:cs typeface="Trebuchet MS"/>
              </a:rPr>
              <a:t>depleted, </a:t>
            </a:r>
            <a:r>
              <a:rPr dirty="0" sz="2400" spc="-145">
                <a:latin typeface="Trebuchet MS"/>
                <a:cs typeface="Trebuchet MS"/>
              </a:rPr>
              <a:t>the </a:t>
            </a:r>
            <a:r>
              <a:rPr dirty="0" sz="2400" spc="-125">
                <a:latin typeface="Trebuchet MS"/>
                <a:cs typeface="Trebuchet MS"/>
              </a:rPr>
              <a:t>muscles  </a:t>
            </a:r>
            <a:r>
              <a:rPr dirty="0" sz="2400" spc="-125">
                <a:latin typeface="Trebuchet MS"/>
                <a:cs typeface="Trebuchet MS"/>
              </a:rPr>
              <a:t>must </a:t>
            </a:r>
            <a:r>
              <a:rPr dirty="0" sz="2400" spc="-170">
                <a:latin typeface="Trebuchet MS"/>
                <a:cs typeface="Trebuchet MS"/>
              </a:rPr>
              <a:t>find </a:t>
            </a:r>
            <a:r>
              <a:rPr dirty="0" sz="2400" spc="-105">
                <a:latin typeface="Trebuchet MS"/>
                <a:cs typeface="Trebuchet MS"/>
              </a:rPr>
              <a:t>another </a:t>
            </a:r>
            <a:r>
              <a:rPr dirty="0" sz="2400" spc="-40">
                <a:latin typeface="Trebuchet MS"/>
                <a:cs typeface="Trebuchet MS"/>
              </a:rPr>
              <a:t>ATP</a:t>
            </a:r>
            <a:r>
              <a:rPr dirty="0" sz="2400" spc="-125">
                <a:latin typeface="Trebuchet MS"/>
                <a:cs typeface="Trebuchet MS"/>
              </a:rPr>
              <a:t> </a:t>
            </a:r>
            <a:r>
              <a:rPr dirty="0" sz="2400" spc="-114">
                <a:latin typeface="Trebuchet MS"/>
                <a:cs typeface="Trebuchet MS"/>
              </a:rPr>
              <a:t>source.</a:t>
            </a:r>
            <a:endParaRPr sz="2400">
              <a:latin typeface="Trebuchet MS"/>
              <a:cs typeface="Trebuchet MS"/>
            </a:endParaRPr>
          </a:p>
          <a:p>
            <a:pPr marL="295910" marR="491490" indent="-283210">
              <a:lnSpc>
                <a:spcPct val="100499"/>
              </a:lnSpc>
              <a:spcBef>
                <a:spcPts val="565"/>
              </a:spcBef>
              <a:buClr>
                <a:srgbClr val="3891A7"/>
              </a:buClr>
              <a:buSzPct val="80357"/>
              <a:buFont typeface="Wingdings"/>
              <a:buChar char=""/>
              <a:tabLst>
                <a:tab pos="296545" algn="l"/>
              </a:tabLst>
            </a:pPr>
            <a:r>
              <a:rPr dirty="0" sz="2800" spc="-35" b="1">
                <a:solidFill>
                  <a:srgbClr val="FF0000"/>
                </a:solidFill>
                <a:latin typeface="Trebuchet MS"/>
                <a:cs typeface="Trebuchet MS"/>
              </a:rPr>
              <a:t>*</a:t>
            </a:r>
            <a:r>
              <a:rPr dirty="0" sz="2400" spc="-35">
                <a:latin typeface="Trebuchet MS"/>
                <a:cs typeface="Trebuchet MS"/>
              </a:rPr>
              <a:t>The </a:t>
            </a:r>
            <a:r>
              <a:rPr dirty="0" sz="2400" spc="-80">
                <a:latin typeface="Trebuchet MS"/>
                <a:cs typeface="Trebuchet MS"/>
              </a:rPr>
              <a:t>process </a:t>
            </a:r>
            <a:r>
              <a:rPr dirty="0" sz="2400" spc="-130">
                <a:latin typeface="Trebuchet MS"/>
                <a:cs typeface="Trebuchet MS"/>
              </a:rPr>
              <a:t>of </a:t>
            </a:r>
            <a:r>
              <a:rPr dirty="0" sz="2400" spc="-135">
                <a:solidFill>
                  <a:srgbClr val="FF0000"/>
                </a:solidFill>
                <a:latin typeface="Trebuchet MS"/>
                <a:cs typeface="Trebuchet MS"/>
              </a:rPr>
              <a:t>anaerobic metabolism </a:t>
            </a:r>
            <a:r>
              <a:rPr dirty="0" sz="2400" spc="-165">
                <a:latin typeface="Trebuchet MS"/>
                <a:cs typeface="Trebuchet MS"/>
              </a:rPr>
              <a:t>can </a:t>
            </a:r>
            <a:r>
              <a:rPr dirty="0" sz="2400" spc="-170">
                <a:latin typeface="Trebuchet MS"/>
                <a:cs typeface="Trebuchet MS"/>
              </a:rPr>
              <a:t>maintain  </a:t>
            </a:r>
            <a:r>
              <a:rPr dirty="0" sz="2400" spc="-40">
                <a:latin typeface="Trebuchet MS"/>
                <a:cs typeface="Trebuchet MS"/>
              </a:rPr>
              <a:t>ATP </a:t>
            </a:r>
            <a:r>
              <a:rPr dirty="0" sz="2400" spc="-130">
                <a:latin typeface="Trebuchet MS"/>
                <a:cs typeface="Trebuchet MS"/>
              </a:rPr>
              <a:t>supply </a:t>
            </a:r>
            <a:r>
              <a:rPr dirty="0" sz="2400" spc="-90">
                <a:latin typeface="Trebuchet MS"/>
                <a:cs typeface="Trebuchet MS"/>
              </a:rPr>
              <a:t>for </a:t>
            </a:r>
            <a:r>
              <a:rPr dirty="0" sz="2400" spc="-125">
                <a:latin typeface="Trebuchet MS"/>
                <a:cs typeface="Trebuchet MS"/>
              </a:rPr>
              <a:t>about</a:t>
            </a:r>
            <a:r>
              <a:rPr dirty="0" sz="2400" spc="-20">
                <a:latin typeface="Trebuchet MS"/>
                <a:cs typeface="Trebuchet MS"/>
              </a:rPr>
              <a:t> </a:t>
            </a:r>
            <a:r>
              <a:rPr dirty="0" sz="2400" spc="-110">
                <a:latin typeface="Trebuchet MS"/>
                <a:cs typeface="Trebuchet MS"/>
              </a:rPr>
              <a:t>45-60s.</a:t>
            </a:r>
            <a:endParaRPr sz="2400">
              <a:latin typeface="Trebuchet MS"/>
              <a:cs typeface="Trebuchet MS"/>
            </a:endParaRPr>
          </a:p>
          <a:p>
            <a:pPr marL="295910" marR="715645" indent="-283210">
              <a:lnSpc>
                <a:spcPts val="2870"/>
              </a:lnSpc>
              <a:spcBef>
                <a:spcPts val="715"/>
              </a:spcBef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2400" spc="-95">
                <a:latin typeface="Trebuchet MS"/>
                <a:cs typeface="Trebuchet MS"/>
              </a:rPr>
              <a:t>Glycogen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65">
                <a:latin typeface="Trebuchet MS"/>
                <a:cs typeface="Trebuchet MS"/>
              </a:rPr>
              <a:t>Glucose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2 </a:t>
            </a:r>
            <a:r>
              <a:rPr dirty="0" sz="2400" spc="-125">
                <a:solidFill>
                  <a:srgbClr val="FF0000"/>
                </a:solidFill>
                <a:latin typeface="Trebuchet MS"/>
                <a:cs typeface="Trebuchet MS"/>
              </a:rPr>
              <a:t>pyruvic </a:t>
            </a:r>
            <a:r>
              <a:rPr dirty="0" sz="2400" spc="-165">
                <a:solidFill>
                  <a:srgbClr val="FF0000"/>
                </a:solidFill>
                <a:latin typeface="Trebuchet MS"/>
                <a:cs typeface="Trebuchet MS"/>
              </a:rPr>
              <a:t>acid </a:t>
            </a:r>
            <a:r>
              <a:rPr dirty="0" sz="2400" spc="-85">
                <a:latin typeface="Trebuchet MS"/>
                <a:cs typeface="Trebuchet MS"/>
              </a:rPr>
              <a:t>(2 </a:t>
            </a:r>
            <a:r>
              <a:rPr dirty="0" sz="2400" spc="-40">
                <a:latin typeface="Trebuchet MS"/>
                <a:cs typeface="Trebuchet MS"/>
              </a:rPr>
              <a:t>ATP </a:t>
            </a:r>
            <a:r>
              <a:rPr dirty="0" sz="2400" spc="140">
                <a:latin typeface="Trebuchet MS"/>
                <a:cs typeface="Trebuchet MS"/>
              </a:rPr>
              <a:t>+</a:t>
            </a:r>
            <a:r>
              <a:rPr dirty="0" sz="2400" spc="-40">
                <a:latin typeface="Trebuchet MS"/>
                <a:cs typeface="Trebuchet MS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2  </a:t>
            </a:r>
            <a:r>
              <a:rPr dirty="0" sz="2400" spc="180">
                <a:latin typeface="Trebuchet MS"/>
                <a:cs typeface="Trebuchet MS"/>
              </a:rPr>
              <a:t>NADH)</a:t>
            </a:r>
            <a:endParaRPr sz="24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520"/>
              </a:spcBef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2400" spc="-60">
                <a:latin typeface="Trebuchet MS"/>
                <a:cs typeface="Trebuchet MS"/>
              </a:rPr>
              <a:t>2 </a:t>
            </a:r>
            <a:r>
              <a:rPr dirty="0" sz="2400" spc="-110">
                <a:latin typeface="Trebuchet MS"/>
                <a:cs typeface="Trebuchet MS"/>
              </a:rPr>
              <a:t>Pyruvic </a:t>
            </a:r>
            <a:r>
              <a:rPr dirty="0" sz="2400" spc="-165">
                <a:latin typeface="Trebuchet MS"/>
                <a:cs typeface="Trebuchet MS"/>
              </a:rPr>
              <a:t>acid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60">
                <a:latin typeface="Trebuchet MS"/>
                <a:cs typeface="Trebuchet MS"/>
              </a:rPr>
              <a:t>2 </a:t>
            </a:r>
            <a:r>
              <a:rPr dirty="0" sz="2400" spc="-170">
                <a:solidFill>
                  <a:srgbClr val="FF0000"/>
                </a:solidFill>
                <a:latin typeface="Trebuchet MS"/>
                <a:cs typeface="Trebuchet MS"/>
              </a:rPr>
              <a:t>lactic </a:t>
            </a:r>
            <a:r>
              <a:rPr dirty="0" sz="2400" spc="-165">
                <a:solidFill>
                  <a:srgbClr val="FF0000"/>
                </a:solidFill>
                <a:latin typeface="Trebuchet MS"/>
                <a:cs typeface="Trebuchet MS"/>
              </a:rPr>
              <a:t>acid </a:t>
            </a:r>
            <a:r>
              <a:rPr dirty="0" sz="2400" spc="-85">
                <a:latin typeface="Trebuchet MS"/>
                <a:cs typeface="Trebuchet MS"/>
              </a:rPr>
              <a:t>(2</a:t>
            </a:r>
            <a:r>
              <a:rPr dirty="0" sz="2400" spc="290">
                <a:latin typeface="Trebuchet MS"/>
                <a:cs typeface="Trebuchet MS"/>
              </a:rPr>
              <a:t> </a:t>
            </a:r>
            <a:r>
              <a:rPr dirty="0" sz="2400" spc="165">
                <a:latin typeface="Trebuchet MS"/>
                <a:cs typeface="Trebuchet MS"/>
              </a:rPr>
              <a:t>NAD</a:t>
            </a:r>
            <a:r>
              <a:rPr dirty="0" baseline="24305" sz="2400" spc="247">
                <a:latin typeface="Trebuchet MS"/>
                <a:cs typeface="Trebuchet MS"/>
              </a:rPr>
              <a:t>+</a:t>
            </a:r>
            <a:r>
              <a:rPr dirty="0" sz="2400" spc="165"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295910" marR="143510" indent="-283210">
              <a:lnSpc>
                <a:spcPct val="998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2400" spc="-150">
                <a:latin typeface="Trebuchet MS"/>
                <a:cs typeface="Trebuchet MS"/>
              </a:rPr>
              <a:t>Lactic </a:t>
            </a:r>
            <a:r>
              <a:rPr dirty="0" sz="2400" spc="-165">
                <a:latin typeface="Trebuchet MS"/>
                <a:cs typeface="Trebuchet MS"/>
              </a:rPr>
              <a:t>acid </a:t>
            </a:r>
            <a:r>
              <a:rPr dirty="0" sz="2400" spc="-155">
                <a:latin typeface="Trebuchet MS"/>
                <a:cs typeface="Trebuchet MS"/>
              </a:rPr>
              <a:t>diffuses </a:t>
            </a:r>
            <a:r>
              <a:rPr dirty="0" sz="2400" spc="-80">
                <a:latin typeface="Trebuchet MS"/>
                <a:cs typeface="Trebuchet MS"/>
              </a:rPr>
              <a:t>out </a:t>
            </a:r>
            <a:r>
              <a:rPr dirty="0" sz="2400" spc="-130">
                <a:latin typeface="Trebuchet MS"/>
                <a:cs typeface="Trebuchet MS"/>
              </a:rPr>
              <a:t>of </a:t>
            </a:r>
            <a:r>
              <a:rPr dirty="0" sz="2400" spc="-125">
                <a:latin typeface="Trebuchet MS"/>
                <a:cs typeface="Trebuchet MS"/>
              </a:rPr>
              <a:t>muscles </a:t>
            </a:r>
            <a:r>
              <a:rPr dirty="0" sz="2400" spc="-65">
                <a:latin typeface="Wingdings"/>
                <a:cs typeface="Wingdings"/>
              </a:rPr>
              <a:t></a:t>
            </a:r>
            <a:r>
              <a:rPr dirty="0" sz="2400" spc="-65">
                <a:latin typeface="Trebuchet MS"/>
                <a:cs typeface="Trebuchet MS"/>
              </a:rPr>
              <a:t>blood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60">
                <a:latin typeface="Trebuchet MS"/>
                <a:cs typeface="Trebuchet MS"/>
              </a:rPr>
              <a:t>taken </a:t>
            </a:r>
            <a:r>
              <a:rPr dirty="0" sz="2400" spc="-150">
                <a:latin typeface="Trebuchet MS"/>
                <a:cs typeface="Trebuchet MS"/>
              </a:rPr>
              <a:t>by  </a:t>
            </a:r>
            <a:r>
              <a:rPr dirty="0" sz="2400" spc="-145">
                <a:latin typeface="Trebuchet MS"/>
                <a:cs typeface="Trebuchet MS"/>
              </a:rPr>
              <a:t>the </a:t>
            </a:r>
            <a:r>
              <a:rPr dirty="0" sz="2400" spc="-135">
                <a:latin typeface="Trebuchet MS"/>
                <a:cs typeface="Trebuchet MS"/>
              </a:rPr>
              <a:t>liver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70">
                <a:latin typeface="Trebuchet MS"/>
                <a:cs typeface="Trebuchet MS"/>
              </a:rPr>
              <a:t>Glucose </a:t>
            </a:r>
            <a:r>
              <a:rPr dirty="0" sz="2400" spc="-135">
                <a:latin typeface="Trebuchet MS"/>
                <a:cs typeface="Trebuchet MS"/>
              </a:rPr>
              <a:t>(by </a:t>
            </a:r>
            <a:r>
              <a:rPr dirty="0" sz="2400" spc="-114">
                <a:latin typeface="Trebuchet MS"/>
                <a:cs typeface="Trebuchet MS"/>
              </a:rPr>
              <a:t>gluconeogenesis) </a:t>
            </a:r>
            <a:r>
              <a:rPr dirty="0" sz="2400" spc="-65">
                <a:latin typeface="Wingdings"/>
                <a:cs typeface="Wingdings"/>
              </a:rPr>
              <a:t></a:t>
            </a:r>
            <a:r>
              <a:rPr dirty="0" sz="2400" spc="-65">
                <a:latin typeface="Trebuchet MS"/>
                <a:cs typeface="Trebuchet MS"/>
              </a:rPr>
              <a:t>blood </a:t>
            </a:r>
            <a:r>
              <a:rPr dirty="0" sz="2400" spc="-5">
                <a:latin typeface="Wingdings"/>
                <a:cs typeface="Wingdings"/>
              </a:rPr>
              <a:t>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60">
                <a:latin typeface="Trebuchet MS"/>
                <a:cs typeface="Trebuchet MS"/>
              </a:rPr>
              <a:t>taken </a:t>
            </a:r>
            <a:r>
              <a:rPr dirty="0" sz="2400" spc="-150">
                <a:latin typeface="Trebuchet MS"/>
                <a:cs typeface="Trebuchet MS"/>
              </a:rPr>
              <a:t>by </a:t>
            </a:r>
            <a:r>
              <a:rPr dirty="0" sz="2400" spc="-140">
                <a:latin typeface="Trebuchet MS"/>
                <a:cs typeface="Trebuchet MS"/>
              </a:rPr>
              <a:t>the </a:t>
            </a:r>
            <a:r>
              <a:rPr dirty="0" sz="2400" spc="-135">
                <a:latin typeface="Trebuchet MS"/>
                <a:cs typeface="Trebuchet MS"/>
              </a:rPr>
              <a:t>muscle</a:t>
            </a:r>
            <a:r>
              <a:rPr dirty="0" sz="2400" spc="135">
                <a:latin typeface="Trebuchet MS"/>
                <a:cs typeface="Trebuchet MS"/>
              </a:rPr>
              <a:t> </a:t>
            </a:r>
            <a:r>
              <a:rPr dirty="0" sz="2400" spc="-195">
                <a:latin typeface="Trebuchet MS"/>
                <a:cs typeface="Trebuchet MS"/>
              </a:rPr>
              <a:t>again</a:t>
            </a:r>
            <a:endParaRPr sz="2400">
              <a:latin typeface="Trebuchet MS"/>
              <a:cs typeface="Trebuchet MS"/>
            </a:endParaRPr>
          </a:p>
          <a:p>
            <a:pPr marL="570230" marR="5080" indent="-238125">
              <a:lnSpc>
                <a:spcPct val="100699"/>
              </a:lnSpc>
              <a:spcBef>
                <a:spcPts val="1900"/>
              </a:spcBef>
            </a:pPr>
            <a:r>
              <a:rPr dirty="0" sz="2400" spc="85" b="1">
                <a:solidFill>
                  <a:srgbClr val="FF0000"/>
                </a:solidFill>
                <a:latin typeface="Trebuchet MS"/>
                <a:cs typeface="Trebuchet MS"/>
              </a:rPr>
              <a:t>* </a:t>
            </a:r>
            <a:r>
              <a:rPr dirty="0" sz="1900" spc="-70" i="1">
                <a:latin typeface="Calibri"/>
                <a:cs typeface="Calibri"/>
              </a:rPr>
              <a:t>It </a:t>
            </a:r>
            <a:r>
              <a:rPr dirty="0" sz="1900" spc="-95" i="1">
                <a:latin typeface="Calibri"/>
                <a:cs typeface="Calibri"/>
              </a:rPr>
              <a:t>usually </a:t>
            </a:r>
            <a:r>
              <a:rPr dirty="0" sz="1900" spc="-90" i="1">
                <a:latin typeface="Calibri"/>
                <a:cs typeface="Calibri"/>
              </a:rPr>
              <a:t>takes a little time </a:t>
            </a:r>
            <a:r>
              <a:rPr dirty="0" sz="1900" spc="-95" i="1">
                <a:latin typeface="Calibri"/>
                <a:cs typeface="Calibri"/>
              </a:rPr>
              <a:t>for the </a:t>
            </a:r>
            <a:r>
              <a:rPr dirty="0" sz="1900" spc="-85" i="1">
                <a:latin typeface="Calibri"/>
                <a:cs typeface="Calibri"/>
              </a:rPr>
              <a:t>respiratory </a:t>
            </a:r>
            <a:r>
              <a:rPr dirty="0" sz="1900" spc="-95" i="1">
                <a:latin typeface="Calibri"/>
                <a:cs typeface="Calibri"/>
              </a:rPr>
              <a:t>and </a:t>
            </a:r>
            <a:r>
              <a:rPr dirty="0" sz="1900" spc="-90" i="1">
                <a:latin typeface="Calibri"/>
                <a:cs typeface="Calibri"/>
              </a:rPr>
              <a:t>cardiovascular </a:t>
            </a:r>
            <a:r>
              <a:rPr dirty="0" sz="1900" spc="-95" i="1">
                <a:latin typeface="Calibri"/>
                <a:cs typeface="Calibri"/>
              </a:rPr>
              <a:t>systems  </a:t>
            </a:r>
            <a:r>
              <a:rPr dirty="0" sz="1900" spc="-114" i="1">
                <a:latin typeface="Calibri"/>
                <a:cs typeface="Calibri"/>
              </a:rPr>
              <a:t>to  </a:t>
            </a:r>
            <a:r>
              <a:rPr dirty="0" sz="1900" spc="-75" i="1">
                <a:latin typeface="Calibri"/>
                <a:cs typeface="Calibri"/>
              </a:rPr>
              <a:t>catch </a:t>
            </a:r>
            <a:r>
              <a:rPr dirty="0" sz="1900" spc="-70" i="1">
                <a:latin typeface="Calibri"/>
                <a:cs typeface="Calibri"/>
              </a:rPr>
              <a:t>up </a:t>
            </a:r>
            <a:r>
              <a:rPr dirty="0" sz="1900" spc="-120" i="1">
                <a:latin typeface="Calibri"/>
                <a:cs typeface="Calibri"/>
              </a:rPr>
              <a:t>with  </a:t>
            </a:r>
            <a:r>
              <a:rPr dirty="0" sz="1900" spc="-95" i="1">
                <a:latin typeface="Calibri"/>
                <a:cs typeface="Calibri"/>
              </a:rPr>
              <a:t>the  </a:t>
            </a:r>
            <a:r>
              <a:rPr dirty="0" sz="1900" spc="-80" i="1">
                <a:latin typeface="Calibri"/>
                <a:cs typeface="Calibri"/>
              </a:rPr>
              <a:t>muscles </a:t>
            </a:r>
            <a:r>
              <a:rPr dirty="0" sz="1900" spc="-95" i="1">
                <a:latin typeface="Calibri"/>
                <a:cs typeface="Calibri"/>
              </a:rPr>
              <a:t>and </a:t>
            </a:r>
            <a:r>
              <a:rPr dirty="0" sz="1900" spc="-85" i="1">
                <a:latin typeface="Calibri"/>
                <a:cs typeface="Calibri"/>
              </a:rPr>
              <a:t>supply  </a:t>
            </a:r>
            <a:r>
              <a:rPr dirty="0" sz="1900" spc="20" i="1">
                <a:latin typeface="Calibri"/>
                <a:cs typeface="Calibri"/>
              </a:rPr>
              <a:t>O</a:t>
            </a:r>
            <a:r>
              <a:rPr dirty="0" baseline="-20000" sz="1875" spc="30" i="1">
                <a:latin typeface="Calibri"/>
                <a:cs typeface="Calibri"/>
              </a:rPr>
              <a:t>2  </a:t>
            </a:r>
            <a:r>
              <a:rPr dirty="0" sz="1900" spc="-95" i="1">
                <a:latin typeface="Calibri"/>
                <a:cs typeface="Calibri"/>
              </a:rPr>
              <a:t>for aerobic </a:t>
            </a:r>
            <a:r>
              <a:rPr dirty="0" sz="1900" spc="165" i="1">
                <a:latin typeface="Calibri"/>
                <a:cs typeface="Calibri"/>
              </a:rPr>
              <a:t> </a:t>
            </a:r>
            <a:r>
              <a:rPr dirty="0" sz="1900" spc="-95" i="1">
                <a:latin typeface="Calibri"/>
                <a:cs typeface="Calibri"/>
              </a:rPr>
              <a:t>metabolism.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1439"/>
            <a:ext cx="3022092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2388" y="91439"/>
            <a:ext cx="6559296" cy="1136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239014"/>
            <a:ext cx="8500110" cy="6216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40" b="1">
                <a:latin typeface="Trebuchet MS"/>
                <a:cs typeface="Trebuchet MS"/>
              </a:rPr>
              <a:t>Anaerobic </a:t>
            </a:r>
            <a:r>
              <a:rPr dirty="0" sz="4000" spc="35" b="1">
                <a:latin typeface="Trebuchet MS"/>
                <a:cs typeface="Trebuchet MS"/>
              </a:rPr>
              <a:t>Metabolism,</a:t>
            </a:r>
            <a:r>
              <a:rPr dirty="0" sz="4000" spc="-580" b="1">
                <a:latin typeface="Trebuchet MS"/>
                <a:cs typeface="Trebuchet MS"/>
              </a:rPr>
              <a:t> </a:t>
            </a:r>
            <a:r>
              <a:rPr dirty="0" sz="4000" spc="80" b="1">
                <a:latin typeface="Trebuchet MS"/>
                <a:cs typeface="Trebuchet MS"/>
              </a:rPr>
              <a:t>continued…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9695">
              <a:lnSpc>
                <a:spcPct val="100000"/>
              </a:lnSpc>
            </a:pPr>
            <a:r>
              <a:rPr dirty="0" spc="35"/>
              <a:t>Anaerobic</a:t>
            </a:r>
            <a:r>
              <a:rPr dirty="0" spc="-120"/>
              <a:t> </a:t>
            </a:r>
            <a:r>
              <a:rPr dirty="0" spc="50"/>
              <a:t>metabolism</a:t>
            </a:r>
            <a:r>
              <a:rPr dirty="0" spc="-140"/>
              <a:t> </a:t>
            </a:r>
            <a:r>
              <a:rPr dirty="0" spc="-50"/>
              <a:t>is</a:t>
            </a:r>
            <a:r>
              <a:rPr dirty="0" spc="-110"/>
              <a:t> </a:t>
            </a:r>
            <a:r>
              <a:rPr dirty="0" spc="-5">
                <a:latin typeface="Trebuchet MS"/>
                <a:cs typeface="Trebuchet MS"/>
              </a:rPr>
              <a:t>inefficient…</a:t>
            </a:r>
            <a:r>
              <a:rPr dirty="0" spc="-525">
                <a:latin typeface="Trebuchet MS"/>
                <a:cs typeface="Trebuchet MS"/>
              </a:rPr>
              <a:t> </a:t>
            </a:r>
            <a:r>
              <a:rPr dirty="0" spc="125">
                <a:latin typeface="Trebuchet MS"/>
                <a:cs typeface="Trebuchet MS"/>
              </a:rPr>
              <a:t>Why?</a:t>
            </a:r>
          </a:p>
          <a:p>
            <a:pPr marL="657225" marR="160655" indent="-237490">
              <a:lnSpc>
                <a:spcPts val="3020"/>
              </a:lnSpc>
              <a:spcBef>
                <a:spcPts val="665"/>
              </a:spcBef>
              <a:buClr>
                <a:srgbClr val="3891A7"/>
              </a:buClr>
              <a:buFont typeface="Verdana"/>
              <a:buChar char="◦"/>
              <a:tabLst>
                <a:tab pos="657860" algn="l"/>
              </a:tabLst>
            </a:pPr>
            <a:r>
              <a:rPr dirty="0" sz="2800" spc="-150" b="0">
                <a:solidFill>
                  <a:srgbClr val="000000"/>
                </a:solidFill>
                <a:latin typeface="Trebuchet MS"/>
                <a:cs typeface="Trebuchet MS"/>
              </a:rPr>
              <a:t>Large </a:t>
            </a:r>
            <a:r>
              <a:rPr dirty="0" sz="2800" spc="-130" b="0">
                <a:solidFill>
                  <a:srgbClr val="000000"/>
                </a:solidFill>
                <a:latin typeface="Trebuchet MS"/>
                <a:cs typeface="Trebuchet MS"/>
              </a:rPr>
              <a:t>amounts </a:t>
            </a:r>
            <a:r>
              <a:rPr dirty="0" sz="2800" spc="-150" b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dirty="0" sz="2800" spc="-135" b="0">
                <a:solidFill>
                  <a:srgbClr val="000000"/>
                </a:solidFill>
                <a:latin typeface="Trebuchet MS"/>
                <a:cs typeface="Trebuchet MS"/>
              </a:rPr>
              <a:t>glucose </a:t>
            </a:r>
            <a:r>
              <a:rPr dirty="0" sz="2800" spc="-175" b="0">
                <a:solidFill>
                  <a:srgbClr val="000000"/>
                </a:solidFill>
                <a:latin typeface="Trebuchet MS"/>
                <a:cs typeface="Trebuchet MS"/>
              </a:rPr>
              <a:t>are </a:t>
            </a:r>
            <a:r>
              <a:rPr dirty="0" sz="2800" spc="-130" b="0">
                <a:solidFill>
                  <a:srgbClr val="000000"/>
                </a:solidFill>
                <a:latin typeface="Trebuchet MS"/>
                <a:cs typeface="Trebuchet MS"/>
              </a:rPr>
              <a:t>used </a:t>
            </a:r>
            <a:r>
              <a:rPr dirty="0" sz="2800" spc="-105" b="0">
                <a:solidFill>
                  <a:srgbClr val="000000"/>
                </a:solidFill>
                <a:latin typeface="Trebuchet MS"/>
                <a:cs typeface="Trebuchet MS"/>
              </a:rPr>
              <a:t>for </a:t>
            </a:r>
            <a:r>
              <a:rPr dirty="0" sz="2800" spc="-114" b="0">
                <a:solidFill>
                  <a:srgbClr val="000000"/>
                </a:solidFill>
                <a:latin typeface="Trebuchet MS"/>
                <a:cs typeface="Trebuchet MS"/>
              </a:rPr>
              <a:t>very </a:t>
            </a:r>
            <a:r>
              <a:rPr dirty="0" sz="2800" spc="-185" b="0">
                <a:solidFill>
                  <a:srgbClr val="000000"/>
                </a:solidFill>
                <a:latin typeface="Trebuchet MS"/>
                <a:cs typeface="Trebuchet MS"/>
              </a:rPr>
              <a:t>small </a:t>
            </a:r>
            <a:r>
              <a:rPr dirty="0" sz="2800" spc="-50" b="0">
                <a:solidFill>
                  <a:srgbClr val="000000"/>
                </a:solidFill>
                <a:latin typeface="Trebuchet MS"/>
                <a:cs typeface="Trebuchet MS"/>
              </a:rPr>
              <a:t>ATP  </a:t>
            </a:r>
            <a:r>
              <a:rPr dirty="0" sz="2800" spc="-140" b="0">
                <a:solidFill>
                  <a:srgbClr val="000000"/>
                </a:solidFill>
                <a:latin typeface="Trebuchet MS"/>
                <a:cs typeface="Trebuchet MS"/>
              </a:rPr>
              <a:t>returns.</a:t>
            </a:r>
            <a:endParaRPr sz="2800">
              <a:latin typeface="Trebuchet MS"/>
              <a:cs typeface="Trebuchet MS"/>
            </a:endParaRPr>
          </a:p>
          <a:p>
            <a:pPr marL="657225" indent="-237490">
              <a:lnSpc>
                <a:spcPts val="3195"/>
              </a:lnSpc>
              <a:spcBef>
                <a:spcPts val="219"/>
              </a:spcBef>
              <a:buClr>
                <a:srgbClr val="3891A7"/>
              </a:buClr>
              <a:buFont typeface="Verdana"/>
              <a:buChar char="◦"/>
              <a:tabLst>
                <a:tab pos="657860" algn="l"/>
              </a:tabLst>
            </a:pPr>
            <a:r>
              <a:rPr dirty="0" sz="2800" spc="-175" b="0">
                <a:solidFill>
                  <a:srgbClr val="000000"/>
                </a:solidFill>
                <a:latin typeface="Trebuchet MS"/>
                <a:cs typeface="Trebuchet MS"/>
              </a:rPr>
              <a:t>Lactic </a:t>
            </a:r>
            <a:r>
              <a:rPr dirty="0" sz="2800" spc="-195" b="0">
                <a:solidFill>
                  <a:srgbClr val="000000"/>
                </a:solidFill>
                <a:latin typeface="Trebuchet MS"/>
                <a:cs typeface="Trebuchet MS"/>
              </a:rPr>
              <a:t>acid </a:t>
            </a:r>
            <a:r>
              <a:rPr dirty="0" sz="2800" spc="-125" b="0">
                <a:solidFill>
                  <a:srgbClr val="000000"/>
                </a:solidFill>
                <a:latin typeface="Trebuchet MS"/>
                <a:cs typeface="Trebuchet MS"/>
              </a:rPr>
              <a:t>is </a:t>
            </a:r>
            <a:r>
              <a:rPr dirty="0" sz="2800" spc="-114" b="0">
                <a:solidFill>
                  <a:srgbClr val="000000"/>
                </a:solidFill>
                <a:latin typeface="Trebuchet MS"/>
                <a:cs typeface="Trebuchet MS"/>
              </a:rPr>
              <a:t>produced </a:t>
            </a:r>
            <a:r>
              <a:rPr dirty="0" sz="2800" spc="-85" b="0">
                <a:solidFill>
                  <a:srgbClr val="000000"/>
                </a:solidFill>
                <a:latin typeface="Trebuchet MS"/>
                <a:cs typeface="Trebuchet MS"/>
              </a:rPr>
              <a:t>whose </a:t>
            </a:r>
            <a:r>
              <a:rPr dirty="0" sz="2800" spc="-140" b="0">
                <a:solidFill>
                  <a:srgbClr val="000000"/>
                </a:solidFill>
                <a:latin typeface="Trebuchet MS"/>
                <a:cs typeface="Trebuchet MS"/>
              </a:rPr>
              <a:t>presence </a:t>
            </a:r>
            <a:r>
              <a:rPr dirty="0" sz="2800" spc="-120" b="0">
                <a:solidFill>
                  <a:srgbClr val="000000"/>
                </a:solidFill>
                <a:latin typeface="Trebuchet MS"/>
                <a:cs typeface="Trebuchet MS"/>
              </a:rPr>
              <a:t>contributes</a:t>
            </a:r>
            <a:r>
              <a:rPr dirty="0" sz="2800" spc="35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800" spc="-70" b="0">
                <a:solidFill>
                  <a:srgbClr val="000000"/>
                </a:solidFill>
                <a:latin typeface="Trebuchet MS"/>
                <a:cs typeface="Trebuchet MS"/>
              </a:rPr>
              <a:t>to</a:t>
            </a:r>
            <a:endParaRPr sz="2800">
              <a:latin typeface="Trebuchet MS"/>
              <a:cs typeface="Trebuchet MS"/>
            </a:endParaRPr>
          </a:p>
          <a:p>
            <a:pPr marL="657225">
              <a:lnSpc>
                <a:spcPts val="3195"/>
              </a:lnSpc>
            </a:pPr>
            <a:r>
              <a:rPr dirty="0" sz="2800" spc="-160" b="0">
                <a:solidFill>
                  <a:srgbClr val="000000"/>
                </a:solidFill>
                <a:latin typeface="Trebuchet MS"/>
                <a:cs typeface="Trebuchet MS"/>
              </a:rPr>
              <a:t>muscle</a:t>
            </a:r>
            <a:r>
              <a:rPr dirty="0" sz="2800" spc="-14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800" spc="-220" b="0">
                <a:solidFill>
                  <a:srgbClr val="000000"/>
                </a:solidFill>
                <a:latin typeface="Trebuchet MS"/>
                <a:cs typeface="Trebuchet MS"/>
              </a:rPr>
              <a:t>fatigue</a:t>
            </a:r>
            <a:endParaRPr sz="2800">
              <a:latin typeface="Trebuchet MS"/>
              <a:cs typeface="Trebuchet MS"/>
            </a:endParaRPr>
          </a:p>
          <a:p>
            <a:pPr marL="86995">
              <a:lnSpc>
                <a:spcPct val="100000"/>
              </a:lnSpc>
              <a:spcBef>
                <a:spcPts val="4"/>
              </a:spcBef>
            </a:pPr>
            <a:endParaRPr sz="3700">
              <a:latin typeface="Times New Roman"/>
              <a:cs typeface="Times New Roman"/>
            </a:endParaRPr>
          </a:p>
          <a:p>
            <a:pPr marL="382905" marR="1564640" indent="-283845">
              <a:lnSpc>
                <a:spcPts val="3460"/>
              </a:lnSpc>
            </a:pPr>
            <a:r>
              <a:rPr dirty="0" spc="145"/>
              <a:t>Which </a:t>
            </a:r>
            <a:r>
              <a:rPr dirty="0" spc="-30"/>
              <a:t>type </a:t>
            </a:r>
            <a:r>
              <a:rPr dirty="0" spc="-65"/>
              <a:t>of </a:t>
            </a:r>
            <a:r>
              <a:rPr dirty="0" spc="40"/>
              <a:t>sports </a:t>
            </a:r>
            <a:r>
              <a:rPr dirty="0" spc="-30"/>
              <a:t>uses</a:t>
            </a:r>
            <a:r>
              <a:rPr dirty="0" spc="-625"/>
              <a:t> </a:t>
            </a:r>
            <a:r>
              <a:rPr dirty="0" spc="-20"/>
              <a:t>anaerobic  </a:t>
            </a:r>
            <a:r>
              <a:rPr dirty="0" spc="25"/>
              <a:t>metabolism?</a:t>
            </a:r>
          </a:p>
          <a:p>
            <a:pPr marL="657225" indent="-237490">
              <a:lnSpc>
                <a:spcPts val="3195"/>
              </a:lnSpc>
              <a:spcBef>
                <a:spcPts val="225"/>
              </a:spcBef>
              <a:buClr>
                <a:srgbClr val="3891A7"/>
              </a:buClr>
              <a:buFont typeface="Verdana"/>
              <a:buChar char="◦"/>
              <a:tabLst>
                <a:tab pos="657860" algn="l"/>
              </a:tabLst>
            </a:pPr>
            <a:r>
              <a:rPr dirty="0" sz="2800" spc="-60" b="0">
                <a:solidFill>
                  <a:srgbClr val="000000"/>
                </a:solidFill>
                <a:latin typeface="Trebuchet MS"/>
                <a:cs typeface="Trebuchet MS"/>
              </a:rPr>
              <a:t>Sports </a:t>
            </a:r>
            <a:r>
              <a:rPr dirty="0" sz="2800" spc="-190" b="0">
                <a:solidFill>
                  <a:srgbClr val="000000"/>
                </a:solidFill>
                <a:latin typeface="Trebuchet MS"/>
                <a:cs typeface="Trebuchet MS"/>
              </a:rPr>
              <a:t>that </a:t>
            </a:r>
            <a:r>
              <a:rPr dirty="0" sz="2800" spc="-125" b="0">
                <a:solidFill>
                  <a:srgbClr val="000000"/>
                </a:solidFill>
                <a:latin typeface="Trebuchet MS"/>
                <a:cs typeface="Trebuchet MS"/>
              </a:rPr>
              <a:t>requires </a:t>
            </a:r>
            <a:r>
              <a:rPr dirty="0" sz="2800" spc="-95" b="0">
                <a:solidFill>
                  <a:srgbClr val="000000"/>
                </a:solidFill>
                <a:latin typeface="Trebuchet MS"/>
                <a:cs typeface="Trebuchet MS"/>
              </a:rPr>
              <a:t>bursts </a:t>
            </a:r>
            <a:r>
              <a:rPr dirty="0" sz="2800" spc="-150" b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dirty="0" sz="2800" spc="-145" b="0">
                <a:solidFill>
                  <a:srgbClr val="000000"/>
                </a:solidFill>
                <a:latin typeface="Trebuchet MS"/>
                <a:cs typeface="Trebuchet MS"/>
              </a:rPr>
              <a:t>speed </a:t>
            </a:r>
            <a:r>
              <a:rPr dirty="0" sz="2800" spc="-185" b="0">
                <a:solidFill>
                  <a:srgbClr val="000000"/>
                </a:solidFill>
                <a:latin typeface="Trebuchet MS"/>
                <a:cs typeface="Trebuchet MS"/>
              </a:rPr>
              <a:t>and </a:t>
            </a:r>
            <a:r>
              <a:rPr dirty="0" sz="2800" spc="-240" b="0">
                <a:solidFill>
                  <a:srgbClr val="000000"/>
                </a:solidFill>
                <a:latin typeface="Trebuchet MS"/>
                <a:cs typeface="Trebuchet MS"/>
              </a:rPr>
              <a:t>activity,</a:t>
            </a:r>
            <a:r>
              <a:rPr dirty="0" sz="2800" spc="16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800" spc="-325" b="0">
                <a:solidFill>
                  <a:srgbClr val="000000"/>
                </a:solidFill>
                <a:latin typeface="Trebuchet MS"/>
                <a:cs typeface="Trebuchet MS"/>
              </a:rPr>
              <a:t>e.g.,</a:t>
            </a:r>
            <a:endParaRPr sz="2800">
              <a:latin typeface="Trebuchet MS"/>
              <a:cs typeface="Trebuchet MS"/>
            </a:endParaRPr>
          </a:p>
          <a:p>
            <a:pPr marL="657225">
              <a:lnSpc>
                <a:spcPts val="3195"/>
              </a:lnSpc>
            </a:pPr>
            <a:r>
              <a:rPr dirty="0" sz="2800" spc="-210" b="0">
                <a:solidFill>
                  <a:srgbClr val="000000"/>
                </a:solidFill>
                <a:latin typeface="Trebuchet MS"/>
                <a:cs typeface="Trebuchet MS"/>
              </a:rPr>
              <a:t>basketball.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88719" y="70103"/>
            <a:ext cx="6774180" cy="1136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88719" y="679704"/>
            <a:ext cx="5050535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16125" y="217678"/>
            <a:ext cx="5976620" cy="123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40" b="1">
                <a:solidFill>
                  <a:srgbClr val="562213"/>
                </a:solidFill>
                <a:latin typeface="Trebuchet MS"/>
                <a:cs typeface="Trebuchet MS"/>
              </a:rPr>
              <a:t>Anaerobic </a:t>
            </a:r>
            <a:r>
              <a:rPr dirty="0" sz="4000" spc="75" b="1">
                <a:solidFill>
                  <a:srgbClr val="562213"/>
                </a:solidFill>
                <a:latin typeface="Trebuchet MS"/>
                <a:cs typeface="Trebuchet MS"/>
              </a:rPr>
              <a:t>Metabolism</a:t>
            </a:r>
            <a:r>
              <a:rPr dirty="0" sz="4000" spc="-229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-75" b="1">
                <a:solidFill>
                  <a:srgbClr val="562213"/>
                </a:solidFill>
                <a:latin typeface="Trebuchet MS"/>
                <a:cs typeface="Trebuchet MS"/>
              </a:rPr>
              <a:t>in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4000" spc="-45" b="1">
                <a:solidFill>
                  <a:srgbClr val="562213"/>
                </a:solidFill>
                <a:latin typeface="Trebuchet MS"/>
                <a:cs typeface="Trebuchet MS"/>
              </a:rPr>
              <a:t>muscles,</a:t>
            </a:r>
            <a:r>
              <a:rPr dirty="0" sz="4000" spc="-53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4000" spc="114" b="1">
                <a:solidFill>
                  <a:srgbClr val="562213"/>
                </a:solidFill>
                <a:latin typeface="Trebuchet MS"/>
                <a:cs typeface="Trebuchet MS"/>
              </a:rPr>
              <a:t>summary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64635" y="1557527"/>
            <a:ext cx="2915412" cy="5103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60064" y="1552955"/>
            <a:ext cx="2924810" cy="5113020"/>
          </a:xfrm>
          <a:custGeom>
            <a:avLst/>
            <a:gdLst/>
            <a:ahLst/>
            <a:cxnLst/>
            <a:rect l="l" t="t" r="r" b="b"/>
            <a:pathLst>
              <a:path w="2924810" h="5113020">
                <a:moveTo>
                  <a:pt x="0" y="5113020"/>
                </a:moveTo>
                <a:lnTo>
                  <a:pt x="2924556" y="5113020"/>
                </a:lnTo>
                <a:lnTo>
                  <a:pt x="2924556" y="0"/>
                </a:lnTo>
                <a:lnTo>
                  <a:pt x="0" y="0"/>
                </a:lnTo>
                <a:lnTo>
                  <a:pt x="0" y="5113020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6804" y="65531"/>
            <a:ext cx="5894832" cy="1219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223773"/>
            <a:ext cx="5191125" cy="6673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60" b="1">
                <a:latin typeface="Trebuchet MS"/>
                <a:cs typeface="Trebuchet MS"/>
              </a:rPr>
              <a:t>Aerobic</a:t>
            </a:r>
            <a:r>
              <a:rPr dirty="0" spc="-145" b="1">
                <a:latin typeface="Trebuchet MS"/>
                <a:cs typeface="Trebuchet MS"/>
              </a:rPr>
              <a:t> </a:t>
            </a:r>
            <a:r>
              <a:rPr dirty="0" spc="80" b="1">
                <a:latin typeface="Trebuchet MS"/>
                <a:cs typeface="Trebuchet MS"/>
              </a:rPr>
              <a:t>Metabolism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2769" y="1510538"/>
            <a:ext cx="678370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5910" algn="l"/>
              </a:tabLst>
            </a:pPr>
            <a:r>
              <a:rPr dirty="0" sz="2050" spc="-900">
                <a:solidFill>
                  <a:srgbClr val="3891A7"/>
                </a:solidFill>
                <a:latin typeface="Wingdings"/>
                <a:cs typeface="Wingdings"/>
              </a:rPr>
              <a:t></a:t>
            </a:r>
            <a:r>
              <a:rPr dirty="0" sz="2050" spc="-900">
                <a:solidFill>
                  <a:srgbClr val="3891A7"/>
                </a:solidFill>
                <a:latin typeface="Times New Roman"/>
                <a:cs typeface="Times New Roman"/>
              </a:rPr>
              <a:t>	</a:t>
            </a:r>
            <a:r>
              <a:rPr dirty="0" sz="2600" spc="-10">
                <a:latin typeface="Trebuchet MS"/>
                <a:cs typeface="Trebuchet MS"/>
              </a:rPr>
              <a:t>Occurs </a:t>
            </a:r>
            <a:r>
              <a:rPr dirty="0" sz="2600" spc="-125">
                <a:latin typeface="Trebuchet MS"/>
                <a:cs typeface="Trebuchet MS"/>
              </a:rPr>
              <a:t>when </a:t>
            </a:r>
            <a:r>
              <a:rPr dirty="0" sz="2600" spc="-155">
                <a:latin typeface="Trebuchet MS"/>
                <a:cs typeface="Trebuchet MS"/>
              </a:rPr>
              <a:t>the </a:t>
            </a:r>
            <a:r>
              <a:rPr dirty="0" sz="2600" spc="-90">
                <a:latin typeface="Trebuchet MS"/>
                <a:cs typeface="Trebuchet MS"/>
              </a:rPr>
              <a:t>respiratory </a:t>
            </a:r>
            <a:r>
              <a:rPr dirty="0" sz="2600" spc="-165">
                <a:latin typeface="Trebuchet MS"/>
                <a:cs typeface="Trebuchet MS"/>
              </a:rPr>
              <a:t>and</a:t>
            </a:r>
            <a:r>
              <a:rPr dirty="0" sz="2600" spc="5">
                <a:latin typeface="Trebuchet MS"/>
                <a:cs typeface="Trebuchet MS"/>
              </a:rPr>
              <a:t> </a:t>
            </a:r>
            <a:r>
              <a:rPr dirty="0" sz="2600" spc="-135">
                <a:latin typeface="Trebuchet MS"/>
                <a:cs typeface="Trebuchet MS"/>
              </a:rPr>
              <a:t>cardiovascular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233" y="1827529"/>
            <a:ext cx="6977380" cy="1316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35">
                <a:latin typeface="Tahoma"/>
                <a:cs typeface="Tahoma"/>
              </a:rPr>
              <a:t>systems </a:t>
            </a:r>
            <a:r>
              <a:rPr dirty="0" sz="2600" spc="-204">
                <a:latin typeface="Tahoma"/>
                <a:cs typeface="Tahoma"/>
              </a:rPr>
              <a:t>have </a:t>
            </a:r>
            <a:r>
              <a:rPr dirty="0" sz="2600" spc="-125">
                <a:latin typeface="Tahoma"/>
                <a:cs typeface="Tahoma"/>
              </a:rPr>
              <a:t>“caught </a:t>
            </a:r>
            <a:r>
              <a:rPr dirty="0" sz="2600" spc="-145">
                <a:latin typeface="Tahoma"/>
                <a:cs typeface="Tahoma"/>
              </a:rPr>
              <a:t>up </a:t>
            </a:r>
            <a:r>
              <a:rPr dirty="0" sz="2600" spc="-35">
                <a:latin typeface="Tahoma"/>
                <a:cs typeface="Tahoma"/>
              </a:rPr>
              <a:t>with” </a:t>
            </a:r>
            <a:r>
              <a:rPr dirty="0" sz="2600" spc="-90">
                <a:latin typeface="Tahoma"/>
                <a:cs typeface="Tahoma"/>
              </a:rPr>
              <a:t>the </a:t>
            </a:r>
            <a:r>
              <a:rPr dirty="0" sz="2600" spc="-75">
                <a:latin typeface="Tahoma"/>
                <a:cs typeface="Tahoma"/>
              </a:rPr>
              <a:t>working</a:t>
            </a:r>
            <a:r>
              <a:rPr dirty="0" sz="2600" spc="-240">
                <a:latin typeface="Tahoma"/>
                <a:cs typeface="Tahoma"/>
              </a:rPr>
              <a:t> </a:t>
            </a:r>
            <a:r>
              <a:rPr dirty="0" sz="2600" spc="-140">
                <a:latin typeface="Tahoma"/>
                <a:cs typeface="Tahoma"/>
              </a:rPr>
              <a:t>muscles.</a:t>
            </a:r>
            <a:endParaRPr sz="2600">
              <a:latin typeface="Tahoma"/>
              <a:cs typeface="Tahoma"/>
            </a:endParaRPr>
          </a:p>
          <a:p>
            <a:pPr marL="287020" marR="28575" indent="-238125">
              <a:lnSpc>
                <a:spcPct val="799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287655" algn="l"/>
              </a:tabLst>
            </a:pPr>
            <a:r>
              <a:rPr dirty="0" sz="2200" spc="-45">
                <a:latin typeface="Trebuchet MS"/>
                <a:cs typeface="Trebuchet MS"/>
              </a:rPr>
              <a:t>Prior </a:t>
            </a:r>
            <a:r>
              <a:rPr dirty="0" sz="2200" spc="-55">
                <a:latin typeface="Trebuchet MS"/>
                <a:cs typeface="Trebuchet MS"/>
              </a:rPr>
              <a:t>to </a:t>
            </a:r>
            <a:r>
              <a:rPr dirty="0" sz="2200" spc="-155">
                <a:latin typeface="Trebuchet MS"/>
                <a:cs typeface="Trebuchet MS"/>
              </a:rPr>
              <a:t>this, </a:t>
            </a:r>
            <a:r>
              <a:rPr dirty="0" sz="2200" spc="-80">
                <a:latin typeface="Trebuchet MS"/>
                <a:cs typeface="Trebuchet MS"/>
              </a:rPr>
              <a:t>some </a:t>
            </a:r>
            <a:r>
              <a:rPr dirty="0" sz="2200" spc="-114">
                <a:latin typeface="Trebuchet MS"/>
                <a:cs typeface="Trebuchet MS"/>
              </a:rPr>
              <a:t>aerobic </a:t>
            </a:r>
            <a:r>
              <a:rPr dirty="0" sz="2200" spc="-100">
                <a:latin typeface="Trebuchet MS"/>
                <a:cs typeface="Trebuchet MS"/>
              </a:rPr>
              <a:t>respiration </a:t>
            </a:r>
            <a:r>
              <a:rPr dirty="0" sz="2200" spc="-140">
                <a:latin typeface="Trebuchet MS"/>
                <a:cs typeface="Trebuchet MS"/>
              </a:rPr>
              <a:t>will </a:t>
            </a:r>
            <a:r>
              <a:rPr dirty="0" sz="2200" spc="-65">
                <a:latin typeface="Trebuchet MS"/>
                <a:cs typeface="Trebuchet MS"/>
              </a:rPr>
              <a:t>occur </a:t>
            </a:r>
            <a:r>
              <a:rPr dirty="0" sz="2200" spc="-114">
                <a:latin typeface="Trebuchet MS"/>
                <a:cs typeface="Trebuchet MS"/>
              </a:rPr>
              <a:t>thanks </a:t>
            </a:r>
            <a:r>
              <a:rPr dirty="0" sz="2200" spc="-55">
                <a:latin typeface="Trebuchet MS"/>
                <a:cs typeface="Trebuchet MS"/>
              </a:rPr>
              <a:t>to  </a:t>
            </a:r>
            <a:r>
              <a:rPr dirty="0" sz="2200" spc="-135">
                <a:latin typeface="Trebuchet MS"/>
                <a:cs typeface="Trebuchet MS"/>
              </a:rPr>
              <a:t>the </a:t>
            </a:r>
            <a:r>
              <a:rPr dirty="0" sz="2200" spc="-125">
                <a:latin typeface="Trebuchet MS"/>
                <a:cs typeface="Trebuchet MS"/>
              </a:rPr>
              <a:t>muscle </a:t>
            </a:r>
            <a:r>
              <a:rPr dirty="0" sz="2200" spc="-130">
                <a:latin typeface="Trebuchet MS"/>
                <a:cs typeface="Trebuchet MS"/>
              </a:rPr>
              <a:t>protein, </a:t>
            </a:r>
            <a:r>
              <a:rPr dirty="0" sz="2400" spc="-25" b="1">
                <a:solidFill>
                  <a:srgbClr val="FF0000"/>
                </a:solidFill>
                <a:latin typeface="Trebuchet MS"/>
                <a:cs typeface="Trebuchet MS"/>
              </a:rPr>
              <a:t>myoglobin</a:t>
            </a:r>
            <a:r>
              <a:rPr dirty="0" sz="2200" spc="-25">
                <a:latin typeface="Trebuchet MS"/>
                <a:cs typeface="Trebuchet MS"/>
              </a:rPr>
              <a:t>, </a:t>
            </a:r>
            <a:r>
              <a:rPr dirty="0" sz="2200" spc="-110">
                <a:latin typeface="Trebuchet MS"/>
                <a:cs typeface="Trebuchet MS"/>
              </a:rPr>
              <a:t>which binds </a:t>
            </a:r>
            <a:r>
              <a:rPr dirty="0" sz="2200" spc="-145">
                <a:latin typeface="Trebuchet MS"/>
                <a:cs typeface="Trebuchet MS"/>
              </a:rPr>
              <a:t>and </a:t>
            </a:r>
            <a:r>
              <a:rPr dirty="0" sz="2200" spc="-70">
                <a:latin typeface="Trebuchet MS"/>
                <a:cs typeface="Trebuchet MS"/>
              </a:rPr>
              <a:t>stores  </a:t>
            </a:r>
            <a:r>
              <a:rPr dirty="0" sz="2200" spc="-125">
                <a:latin typeface="Trebuchet MS"/>
                <a:cs typeface="Trebuchet MS"/>
              </a:rPr>
              <a:t>oxygen.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769" y="3126232"/>
            <a:ext cx="7479030" cy="14363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295910" marR="5080" indent="-283210">
              <a:lnSpc>
                <a:spcPts val="2500"/>
              </a:lnSpc>
              <a:spcBef>
                <a:spcPts val="600"/>
              </a:spcBef>
              <a:buClr>
                <a:srgbClr val="3891A7"/>
              </a:buClr>
              <a:buSzPct val="78846"/>
              <a:buFont typeface="Wingdings"/>
              <a:buChar char=""/>
              <a:tabLst>
                <a:tab pos="296545" algn="l"/>
              </a:tabLst>
            </a:pPr>
            <a:r>
              <a:rPr dirty="0" sz="2600" spc="-40">
                <a:latin typeface="Trebuchet MS"/>
                <a:cs typeface="Trebuchet MS"/>
              </a:rPr>
              <a:t>During </a:t>
            </a:r>
            <a:r>
              <a:rPr dirty="0" sz="2600" spc="-10" b="1">
                <a:solidFill>
                  <a:srgbClr val="FF0000"/>
                </a:solidFill>
                <a:latin typeface="Trebuchet MS"/>
                <a:cs typeface="Trebuchet MS"/>
              </a:rPr>
              <a:t>rest </a:t>
            </a:r>
            <a:r>
              <a:rPr dirty="0" sz="2600" spc="-165">
                <a:latin typeface="Trebuchet MS"/>
                <a:cs typeface="Trebuchet MS"/>
              </a:rPr>
              <a:t>and </a:t>
            </a:r>
            <a:r>
              <a:rPr dirty="0" sz="2600" spc="-5" b="1">
                <a:solidFill>
                  <a:srgbClr val="FF0000"/>
                </a:solidFill>
                <a:latin typeface="Trebuchet MS"/>
                <a:cs typeface="Trebuchet MS"/>
              </a:rPr>
              <a:t>light </a:t>
            </a:r>
            <a:r>
              <a:rPr dirty="0" sz="2600" spc="50" b="1">
                <a:solidFill>
                  <a:srgbClr val="FF0000"/>
                </a:solidFill>
                <a:latin typeface="Trebuchet MS"/>
                <a:cs typeface="Trebuchet MS"/>
              </a:rPr>
              <a:t>to </a:t>
            </a:r>
            <a:r>
              <a:rPr dirty="0" sz="2600" spc="35" b="1">
                <a:solidFill>
                  <a:srgbClr val="FF0000"/>
                </a:solidFill>
                <a:latin typeface="Trebuchet MS"/>
                <a:cs typeface="Trebuchet MS"/>
              </a:rPr>
              <a:t>moderate </a:t>
            </a:r>
            <a:r>
              <a:rPr dirty="0" sz="2600" spc="-150">
                <a:latin typeface="Trebuchet MS"/>
                <a:cs typeface="Trebuchet MS"/>
              </a:rPr>
              <a:t>exercise,  </a:t>
            </a:r>
            <a:r>
              <a:rPr dirty="0" sz="2600" spc="-130">
                <a:latin typeface="Trebuchet MS"/>
                <a:cs typeface="Trebuchet MS"/>
              </a:rPr>
              <a:t>aerobic </a:t>
            </a:r>
            <a:r>
              <a:rPr dirty="0" sz="2600" spc="-145">
                <a:latin typeface="Trebuchet MS"/>
                <a:cs typeface="Trebuchet MS"/>
              </a:rPr>
              <a:t>metabolism </a:t>
            </a:r>
            <a:r>
              <a:rPr dirty="0" sz="2600" spc="-110">
                <a:latin typeface="Trebuchet MS"/>
                <a:cs typeface="Trebuchet MS"/>
              </a:rPr>
              <a:t>contributes </a:t>
            </a:r>
            <a:r>
              <a:rPr dirty="0" sz="2600" spc="25">
                <a:latin typeface="Trebuchet MS"/>
                <a:cs typeface="Trebuchet MS"/>
              </a:rPr>
              <a:t>95% </a:t>
            </a:r>
            <a:r>
              <a:rPr dirty="0" sz="2600" spc="-135">
                <a:latin typeface="Trebuchet MS"/>
                <a:cs typeface="Trebuchet MS"/>
              </a:rPr>
              <a:t>of </a:t>
            </a:r>
            <a:r>
              <a:rPr dirty="0" sz="2600" spc="-155">
                <a:latin typeface="Trebuchet MS"/>
                <a:cs typeface="Trebuchet MS"/>
              </a:rPr>
              <a:t>the </a:t>
            </a:r>
            <a:r>
              <a:rPr dirty="0" sz="2600" spc="-114">
                <a:latin typeface="Trebuchet MS"/>
                <a:cs typeface="Trebuchet MS"/>
              </a:rPr>
              <a:t>necessary  </a:t>
            </a:r>
            <a:r>
              <a:rPr dirty="0" sz="2600" spc="-225">
                <a:latin typeface="Trebuchet MS"/>
                <a:cs typeface="Trebuchet MS"/>
              </a:rPr>
              <a:t>ATP.</a:t>
            </a:r>
            <a:endParaRPr sz="2600">
              <a:latin typeface="Trebuchet MS"/>
              <a:cs typeface="Trebuchet MS"/>
            </a:endParaRPr>
          </a:p>
          <a:p>
            <a:pPr marL="295910" indent="-283210">
              <a:lnSpc>
                <a:spcPts val="3115"/>
              </a:lnSpc>
              <a:buClr>
                <a:srgbClr val="3891A7"/>
              </a:buClr>
              <a:buSzPct val="78846"/>
              <a:buFont typeface="Wingdings"/>
              <a:buChar char=""/>
              <a:tabLst>
                <a:tab pos="296545" algn="l"/>
              </a:tabLst>
            </a:pPr>
            <a:r>
              <a:rPr dirty="0" sz="2600" spc="-40">
                <a:latin typeface="Trebuchet MS"/>
                <a:cs typeface="Trebuchet MS"/>
              </a:rPr>
              <a:t>Compounds </a:t>
            </a:r>
            <a:r>
              <a:rPr dirty="0" sz="2600" spc="-125">
                <a:latin typeface="Trebuchet MS"/>
                <a:cs typeface="Trebuchet MS"/>
              </a:rPr>
              <a:t>which </a:t>
            </a:r>
            <a:r>
              <a:rPr dirty="0" sz="2600" spc="-175">
                <a:latin typeface="Trebuchet MS"/>
                <a:cs typeface="Trebuchet MS"/>
              </a:rPr>
              <a:t>can </a:t>
            </a:r>
            <a:r>
              <a:rPr dirty="0" sz="2600" spc="-160">
                <a:latin typeface="Trebuchet MS"/>
                <a:cs typeface="Trebuchet MS"/>
              </a:rPr>
              <a:t>be </a:t>
            </a:r>
            <a:r>
              <a:rPr dirty="0" sz="2600" spc="-155">
                <a:latin typeface="Trebuchet MS"/>
                <a:cs typeface="Trebuchet MS"/>
              </a:rPr>
              <a:t>aerobically</a:t>
            </a:r>
            <a:r>
              <a:rPr dirty="0" sz="2600" spc="105">
                <a:latin typeface="Trebuchet MS"/>
                <a:cs typeface="Trebuchet MS"/>
              </a:rPr>
              <a:t> </a:t>
            </a:r>
            <a:r>
              <a:rPr dirty="0" sz="2600" spc="-155">
                <a:latin typeface="Trebuchet MS"/>
                <a:cs typeface="Trebuchet MS"/>
              </a:rPr>
              <a:t>metabolized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6233" y="4470654"/>
            <a:ext cx="6820534" cy="1023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80">
                <a:latin typeface="Trebuchet MS"/>
                <a:cs typeface="Trebuchet MS"/>
              </a:rPr>
              <a:t>include:</a:t>
            </a:r>
            <a:endParaRPr sz="2600">
              <a:latin typeface="Trebuchet MS"/>
              <a:cs typeface="Trebuchet MS"/>
            </a:endParaRPr>
          </a:p>
          <a:p>
            <a:pPr marL="287020" marR="5080" indent="-238125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287655" algn="l"/>
              </a:tabLst>
            </a:pPr>
            <a:r>
              <a:rPr dirty="0" sz="2200" spc="-10" b="1">
                <a:solidFill>
                  <a:srgbClr val="FF0000"/>
                </a:solidFill>
                <a:latin typeface="Trebuchet MS"/>
                <a:cs typeface="Trebuchet MS"/>
              </a:rPr>
              <a:t>Fatty </a:t>
            </a:r>
            <a:r>
              <a:rPr dirty="0" sz="2200" spc="-55" b="1">
                <a:solidFill>
                  <a:srgbClr val="FF0000"/>
                </a:solidFill>
                <a:latin typeface="Trebuchet MS"/>
                <a:cs typeface="Trebuchet MS"/>
              </a:rPr>
              <a:t>acids, </a:t>
            </a:r>
            <a:r>
              <a:rPr dirty="0" sz="2200" spc="-105">
                <a:latin typeface="Trebuchet MS"/>
                <a:cs typeface="Trebuchet MS"/>
              </a:rPr>
              <a:t>Pyruvic </a:t>
            </a:r>
            <a:r>
              <a:rPr dirty="0" sz="2200" spc="-150">
                <a:latin typeface="Trebuchet MS"/>
                <a:cs typeface="Trebuchet MS"/>
              </a:rPr>
              <a:t>acid </a:t>
            </a:r>
            <a:r>
              <a:rPr dirty="0" sz="2200" spc="-145">
                <a:latin typeface="Trebuchet MS"/>
                <a:cs typeface="Trebuchet MS"/>
              </a:rPr>
              <a:t>(made </a:t>
            </a:r>
            <a:r>
              <a:rPr dirty="0" sz="2200" spc="-160">
                <a:latin typeface="Trebuchet MS"/>
                <a:cs typeface="Trebuchet MS"/>
              </a:rPr>
              <a:t>via </a:t>
            </a:r>
            <a:r>
              <a:rPr dirty="0" sz="2200" spc="-135">
                <a:latin typeface="Trebuchet MS"/>
                <a:cs typeface="Trebuchet MS"/>
              </a:rPr>
              <a:t>glycolysis), </a:t>
            </a:r>
            <a:r>
              <a:rPr dirty="0" sz="2200" spc="-145">
                <a:latin typeface="Trebuchet MS"/>
                <a:cs typeface="Trebuchet MS"/>
              </a:rPr>
              <a:t>and </a:t>
            </a:r>
            <a:r>
              <a:rPr dirty="0" sz="2200" spc="-114">
                <a:latin typeface="Trebuchet MS"/>
                <a:cs typeface="Trebuchet MS"/>
              </a:rPr>
              <a:t>amino  </a:t>
            </a:r>
            <a:r>
              <a:rPr dirty="0" sz="2200" spc="-165">
                <a:latin typeface="Trebuchet MS"/>
                <a:cs typeface="Trebuchet MS"/>
              </a:rPr>
              <a:t>acids.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1144" y="294131"/>
            <a:ext cx="8372856" cy="1219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417" rIns="0" bIns="0" rtlCol="0" vert="horz">
            <a:spAutoFit/>
          </a:bodyPr>
          <a:lstStyle/>
          <a:p>
            <a:pPr marL="1054735">
              <a:lnSpc>
                <a:spcPct val="100000"/>
              </a:lnSpc>
            </a:pPr>
            <a:r>
              <a:rPr dirty="0" spc="60" b="1">
                <a:latin typeface="Trebuchet MS"/>
                <a:cs typeface="Trebuchet MS"/>
              </a:rPr>
              <a:t>Aerobic </a:t>
            </a:r>
            <a:r>
              <a:rPr dirty="0" spc="35" b="1">
                <a:latin typeface="Trebuchet MS"/>
                <a:cs typeface="Trebuchet MS"/>
              </a:rPr>
              <a:t>Metabolism,</a:t>
            </a:r>
            <a:r>
              <a:rPr dirty="0" spc="-700" b="1">
                <a:latin typeface="Trebuchet MS"/>
                <a:cs typeface="Trebuchet MS"/>
              </a:rPr>
              <a:t> </a:t>
            </a:r>
            <a:r>
              <a:rPr dirty="0" spc="125" b="1">
                <a:latin typeface="Trebuchet MS"/>
                <a:cs typeface="Trebuchet MS"/>
              </a:rPr>
              <a:t>summary</a:t>
            </a:r>
          </a:p>
        </p:txBody>
      </p:sp>
      <p:sp>
        <p:nvSpPr>
          <p:cNvPr id="6" name="object 6"/>
          <p:cNvSpPr/>
          <p:nvPr/>
        </p:nvSpPr>
        <p:spPr>
          <a:xfrm>
            <a:off x="3060192" y="1269491"/>
            <a:ext cx="3142487" cy="492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5620" y="1264919"/>
            <a:ext cx="3152140" cy="4933315"/>
          </a:xfrm>
          <a:custGeom>
            <a:avLst/>
            <a:gdLst/>
            <a:ahLst/>
            <a:cxnLst/>
            <a:rect l="l" t="t" r="r" b="b"/>
            <a:pathLst>
              <a:path w="3152140" h="4933315">
                <a:moveTo>
                  <a:pt x="0" y="4933188"/>
                </a:moveTo>
                <a:lnTo>
                  <a:pt x="3151632" y="4933188"/>
                </a:lnTo>
                <a:lnTo>
                  <a:pt x="3151632" y="0"/>
                </a:lnTo>
                <a:lnTo>
                  <a:pt x="0" y="0"/>
                </a:lnTo>
                <a:lnTo>
                  <a:pt x="0" y="4933188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2461" y="2815589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2461" y="281558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46071" y="8268"/>
                </a:lnTo>
                <a:lnTo>
                  <a:pt x="179498" y="30813"/>
                </a:lnTo>
                <a:lnTo>
                  <a:pt x="202043" y="64240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07920" y="27462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3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close/>
              </a:path>
            </a:pathLst>
          </a:custGeom>
          <a:ln w="12192">
            <a:solidFill>
              <a:srgbClr val="2F7E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31720" y="2446020"/>
            <a:ext cx="5036820" cy="113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90359" y="2426207"/>
            <a:ext cx="1187196" cy="1133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31720" y="3015995"/>
            <a:ext cx="1872995" cy="113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8059" y="3015995"/>
            <a:ext cx="3124199" cy="1133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08191" y="3015995"/>
            <a:ext cx="2362200" cy="1133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657601" y="2579370"/>
            <a:ext cx="5488305" cy="1233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645"/>
              </a:lnSpc>
            </a:pP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THE </a:t>
            </a:r>
            <a:r>
              <a:rPr dirty="0" sz="4000" spc="-10" b="1">
                <a:solidFill>
                  <a:srgbClr val="4F271C"/>
                </a:solidFill>
                <a:latin typeface="Palatino Linotype"/>
                <a:cs typeface="Palatino Linotype"/>
              </a:rPr>
              <a:t>CORI CYCLE</a:t>
            </a:r>
            <a:r>
              <a:rPr dirty="0" sz="4000" spc="95" b="1">
                <a:solidFill>
                  <a:srgbClr val="4F271C"/>
                </a:solidFill>
                <a:latin typeface="Palatino Linotype"/>
                <a:cs typeface="Palatino Linotype"/>
              </a:rPr>
              <a:t> </a:t>
            </a:r>
            <a:r>
              <a:rPr dirty="0" sz="4000" spc="-5" b="1">
                <a:solidFill>
                  <a:srgbClr val="4F271C"/>
                </a:solidFill>
                <a:latin typeface="Arial"/>
                <a:cs typeface="Arial"/>
              </a:rPr>
              <a:t>&amp;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645"/>
              </a:lnSpc>
            </a:pP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THE ALANINE</a:t>
            </a:r>
            <a:r>
              <a:rPr dirty="0" sz="4000" spc="-20" b="1">
                <a:solidFill>
                  <a:srgbClr val="4F271C"/>
                </a:solidFill>
                <a:latin typeface="Palatino Linotype"/>
                <a:cs typeface="Palatino Linotype"/>
              </a:rPr>
              <a:t> </a:t>
            </a:r>
            <a:r>
              <a:rPr dirty="0" sz="4000" spc="-10" b="1">
                <a:solidFill>
                  <a:srgbClr val="4F271C"/>
                </a:solidFill>
                <a:latin typeface="Palatino Linotype"/>
                <a:cs typeface="Palatino Linotype"/>
              </a:rPr>
              <a:t>CYCLE</a:t>
            </a:r>
            <a:endParaRPr sz="4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96339" y="89915"/>
            <a:ext cx="4184904" cy="1107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233807"/>
            <a:ext cx="3549015" cy="6064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00" spc="-190"/>
              <a:t>Lecture</a:t>
            </a:r>
            <a:r>
              <a:rPr dirty="0" sz="3900" spc="-165"/>
              <a:t> </a:t>
            </a:r>
            <a:r>
              <a:rPr dirty="0" sz="3900" spc="-215"/>
              <a:t>contents: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420749" y="1369821"/>
            <a:ext cx="7215505" cy="405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6545" indent="-283845">
              <a:lnSpc>
                <a:spcPts val="270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2500" spc="-110">
                <a:latin typeface="Trebuchet MS"/>
                <a:cs typeface="Trebuchet MS"/>
              </a:rPr>
              <a:t>Energy </a:t>
            </a:r>
            <a:r>
              <a:rPr dirty="0" sz="2500" spc="-125">
                <a:latin typeface="Trebuchet MS"/>
                <a:cs typeface="Trebuchet MS"/>
              </a:rPr>
              <a:t>requirements </a:t>
            </a:r>
            <a:r>
              <a:rPr dirty="0" sz="2500" spc="-165">
                <a:latin typeface="Trebuchet MS"/>
                <a:cs typeface="Trebuchet MS"/>
              </a:rPr>
              <a:t>and </a:t>
            </a:r>
            <a:r>
              <a:rPr dirty="0" sz="2500" spc="-85">
                <a:latin typeface="Trebuchet MS"/>
                <a:cs typeface="Trebuchet MS"/>
              </a:rPr>
              <a:t>source </a:t>
            </a:r>
            <a:r>
              <a:rPr dirty="0" sz="2500" spc="-135">
                <a:latin typeface="Trebuchet MS"/>
                <a:cs typeface="Trebuchet MS"/>
              </a:rPr>
              <a:t>of </a:t>
            </a:r>
            <a:r>
              <a:rPr dirty="0" sz="2500" spc="-120">
                <a:latin typeface="Trebuchet MS"/>
                <a:cs typeface="Trebuchet MS"/>
              </a:rPr>
              <a:t>energy</a:t>
            </a:r>
            <a:r>
              <a:rPr dirty="0" sz="2500" spc="290">
                <a:latin typeface="Trebuchet MS"/>
                <a:cs typeface="Trebuchet MS"/>
              </a:rPr>
              <a:t> </a:t>
            </a:r>
            <a:r>
              <a:rPr dirty="0" sz="2500" spc="-90">
                <a:latin typeface="Trebuchet MS"/>
                <a:cs typeface="Trebuchet MS"/>
              </a:rPr>
              <a:t>for</a:t>
            </a:r>
            <a:endParaRPr sz="2500">
              <a:latin typeface="Trebuchet MS"/>
              <a:cs typeface="Trebuchet MS"/>
            </a:endParaRPr>
          </a:p>
          <a:p>
            <a:pPr marL="295910">
              <a:lnSpc>
                <a:spcPts val="2700"/>
              </a:lnSpc>
            </a:pPr>
            <a:r>
              <a:rPr dirty="0" sz="2500" spc="-165">
                <a:latin typeface="Trebuchet MS"/>
                <a:cs typeface="Trebuchet MS"/>
              </a:rPr>
              <a:t>skeletal</a:t>
            </a:r>
            <a:r>
              <a:rPr dirty="0" sz="2500" spc="-125">
                <a:latin typeface="Trebuchet MS"/>
                <a:cs typeface="Trebuchet MS"/>
              </a:rPr>
              <a:t> </a:t>
            </a:r>
            <a:r>
              <a:rPr dirty="0" sz="2500" spc="-170">
                <a:latin typeface="Trebuchet MS"/>
                <a:cs typeface="Trebuchet MS"/>
              </a:rPr>
              <a:t>muscle.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2500" spc="-155">
                <a:latin typeface="Trebuchet MS"/>
                <a:cs typeface="Trebuchet MS"/>
              </a:rPr>
              <a:t>Types </a:t>
            </a:r>
            <a:r>
              <a:rPr dirty="0" sz="2500" spc="-135">
                <a:latin typeface="Trebuchet MS"/>
                <a:cs typeface="Trebuchet MS"/>
              </a:rPr>
              <a:t>of </a:t>
            </a:r>
            <a:r>
              <a:rPr dirty="0" sz="2500" spc="-165">
                <a:latin typeface="Trebuchet MS"/>
                <a:cs typeface="Trebuchet MS"/>
              </a:rPr>
              <a:t>skeletal </a:t>
            </a:r>
            <a:r>
              <a:rPr dirty="0" sz="2500" spc="-145">
                <a:latin typeface="Trebuchet MS"/>
                <a:cs typeface="Trebuchet MS"/>
              </a:rPr>
              <a:t>muscle</a:t>
            </a:r>
            <a:r>
              <a:rPr dirty="0" sz="2500" spc="220">
                <a:latin typeface="Trebuchet MS"/>
                <a:cs typeface="Trebuchet MS"/>
              </a:rPr>
              <a:t> </a:t>
            </a:r>
            <a:r>
              <a:rPr dirty="0" sz="2500" spc="-135">
                <a:latin typeface="Trebuchet MS"/>
                <a:cs typeface="Trebuchet MS"/>
              </a:rPr>
              <a:t>fibers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Clr>
                <a:srgbClr val="3891A7"/>
              </a:buClr>
              <a:buFont typeface="Wingdings"/>
              <a:buChar char=""/>
            </a:pPr>
            <a:endParaRPr sz="26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2500" spc="-130">
                <a:latin typeface="Trebuchet MS"/>
                <a:cs typeface="Trebuchet MS"/>
              </a:rPr>
              <a:t>Brief account </a:t>
            </a:r>
            <a:r>
              <a:rPr dirty="0" sz="2500" spc="-45">
                <a:latin typeface="Trebuchet MS"/>
                <a:cs typeface="Trebuchet MS"/>
              </a:rPr>
              <a:t>on </a:t>
            </a:r>
            <a:r>
              <a:rPr dirty="0" sz="2500" spc="-150">
                <a:latin typeface="Trebuchet MS"/>
                <a:cs typeface="Trebuchet MS"/>
              </a:rPr>
              <a:t>what </a:t>
            </a:r>
            <a:r>
              <a:rPr dirty="0" sz="2500" spc="-114">
                <a:latin typeface="Trebuchet MS"/>
                <a:cs typeface="Trebuchet MS"/>
              </a:rPr>
              <a:t>is </a:t>
            </a:r>
            <a:r>
              <a:rPr dirty="0" sz="2500" spc="-130">
                <a:latin typeface="Trebuchet MS"/>
                <a:cs typeface="Trebuchet MS"/>
              </a:rPr>
              <a:t>going </a:t>
            </a:r>
            <a:r>
              <a:rPr dirty="0" sz="2500" spc="-45">
                <a:latin typeface="Trebuchet MS"/>
                <a:cs typeface="Trebuchet MS"/>
              </a:rPr>
              <a:t>on </a:t>
            </a:r>
            <a:r>
              <a:rPr dirty="0" sz="2500" spc="-145">
                <a:latin typeface="Trebuchet MS"/>
                <a:cs typeface="Trebuchet MS"/>
              </a:rPr>
              <a:t>in </a:t>
            </a:r>
            <a:r>
              <a:rPr dirty="0" sz="2500" spc="-130">
                <a:latin typeface="Trebuchet MS"/>
                <a:cs typeface="Trebuchet MS"/>
              </a:rPr>
              <a:t>resting</a:t>
            </a:r>
            <a:r>
              <a:rPr dirty="0" sz="2500" spc="425">
                <a:latin typeface="Trebuchet MS"/>
                <a:cs typeface="Trebuchet MS"/>
              </a:rPr>
              <a:t> </a:t>
            </a:r>
            <a:r>
              <a:rPr dirty="0" sz="2500" spc="-145">
                <a:latin typeface="Trebuchet MS"/>
                <a:cs typeface="Trebuchet MS"/>
              </a:rPr>
              <a:t>muscle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1A7"/>
              </a:buClr>
              <a:buFont typeface="Wingdings"/>
              <a:buChar char=""/>
            </a:pPr>
            <a:endParaRPr sz="3100">
              <a:latin typeface="Times New Roman"/>
              <a:cs typeface="Times New Roman"/>
            </a:endParaRPr>
          </a:p>
          <a:p>
            <a:pPr marL="296545" marR="661670" indent="-283845">
              <a:lnSpc>
                <a:spcPts val="241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385445" algn="l"/>
              </a:tabLst>
            </a:pPr>
            <a:r>
              <a:rPr dirty="0" sz="2500" spc="-130">
                <a:latin typeface="Trebuchet MS"/>
                <a:cs typeface="Trebuchet MS"/>
              </a:rPr>
              <a:t>Brief account </a:t>
            </a:r>
            <a:r>
              <a:rPr dirty="0" sz="2500" spc="-45">
                <a:latin typeface="Trebuchet MS"/>
                <a:cs typeface="Trebuchet MS"/>
              </a:rPr>
              <a:t>on </a:t>
            </a:r>
            <a:r>
              <a:rPr dirty="0" sz="2500" spc="-150">
                <a:latin typeface="Trebuchet MS"/>
                <a:cs typeface="Trebuchet MS"/>
              </a:rPr>
              <a:t>what </a:t>
            </a:r>
            <a:r>
              <a:rPr dirty="0" sz="2500" spc="-114">
                <a:latin typeface="Trebuchet MS"/>
                <a:cs typeface="Trebuchet MS"/>
              </a:rPr>
              <a:t>is </a:t>
            </a:r>
            <a:r>
              <a:rPr dirty="0" sz="2500" spc="-135">
                <a:latin typeface="Trebuchet MS"/>
                <a:cs typeface="Trebuchet MS"/>
              </a:rPr>
              <a:t>going </a:t>
            </a:r>
            <a:r>
              <a:rPr dirty="0" sz="2500" spc="-45">
                <a:latin typeface="Trebuchet MS"/>
                <a:cs typeface="Trebuchet MS"/>
              </a:rPr>
              <a:t>on </a:t>
            </a:r>
            <a:r>
              <a:rPr dirty="0" sz="2500" spc="-140">
                <a:latin typeface="Trebuchet MS"/>
                <a:cs typeface="Trebuchet MS"/>
              </a:rPr>
              <a:t>in </a:t>
            </a:r>
            <a:r>
              <a:rPr dirty="0" sz="2500" spc="-130">
                <a:latin typeface="Trebuchet MS"/>
                <a:cs typeface="Trebuchet MS"/>
              </a:rPr>
              <a:t>contracting  </a:t>
            </a:r>
            <a:r>
              <a:rPr dirty="0" sz="2500" spc="-145">
                <a:latin typeface="Trebuchet MS"/>
                <a:cs typeface="Trebuchet MS"/>
              </a:rPr>
              <a:t>muscle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Clr>
                <a:srgbClr val="3891A7"/>
              </a:buClr>
              <a:buFont typeface="Wingdings"/>
              <a:buChar char=""/>
            </a:pPr>
            <a:endParaRPr sz="26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2500" spc="-60">
                <a:latin typeface="Tahoma"/>
                <a:cs typeface="Tahoma"/>
              </a:rPr>
              <a:t>Brief </a:t>
            </a:r>
            <a:r>
              <a:rPr dirty="0" sz="2500" spc="-95">
                <a:latin typeface="Tahoma"/>
                <a:cs typeface="Tahoma"/>
              </a:rPr>
              <a:t>account </a:t>
            </a:r>
            <a:r>
              <a:rPr dirty="0" sz="2500" spc="-65">
                <a:latin typeface="Tahoma"/>
                <a:cs typeface="Tahoma"/>
              </a:rPr>
              <a:t>on </a:t>
            </a:r>
            <a:r>
              <a:rPr dirty="0" sz="2500" spc="-90">
                <a:latin typeface="Tahoma"/>
                <a:cs typeface="Tahoma"/>
              </a:rPr>
              <a:t>the </a:t>
            </a:r>
            <a:r>
              <a:rPr dirty="0" sz="2500">
                <a:latin typeface="Tahoma"/>
                <a:cs typeface="Tahoma"/>
              </a:rPr>
              <a:t>Cori’s </a:t>
            </a:r>
            <a:r>
              <a:rPr dirty="0" sz="2500" spc="-170">
                <a:latin typeface="Tahoma"/>
                <a:cs typeface="Tahoma"/>
              </a:rPr>
              <a:t>and </a:t>
            </a:r>
            <a:r>
              <a:rPr dirty="0" sz="2500" spc="-145">
                <a:latin typeface="Tahoma"/>
                <a:cs typeface="Tahoma"/>
              </a:rPr>
              <a:t>glucose</a:t>
            </a:r>
            <a:r>
              <a:rPr dirty="0" sz="2500" spc="-145">
                <a:latin typeface="Trebuchet MS"/>
                <a:cs typeface="Trebuchet MS"/>
              </a:rPr>
              <a:t>-alanine</a:t>
            </a:r>
            <a:r>
              <a:rPr dirty="0" sz="2500" spc="-40">
                <a:latin typeface="Trebuchet MS"/>
                <a:cs typeface="Trebuchet MS"/>
              </a:rPr>
              <a:t> </a:t>
            </a:r>
            <a:r>
              <a:rPr dirty="0" sz="2500" spc="-140">
                <a:latin typeface="Trebuchet MS"/>
                <a:cs typeface="Trebuchet MS"/>
              </a:rPr>
              <a:t>cycles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1708" y="164592"/>
            <a:ext cx="7615428" cy="6541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4568" y="419100"/>
            <a:ext cx="4006596" cy="113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40104" y="552703"/>
            <a:ext cx="6997065" cy="4923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0">
              <a:lnSpc>
                <a:spcPct val="100000"/>
              </a:lnSpc>
            </a:pP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The </a:t>
            </a:r>
            <a:r>
              <a:rPr dirty="0" sz="4000" spc="-10" b="1">
                <a:solidFill>
                  <a:srgbClr val="4F271C"/>
                </a:solidFill>
                <a:latin typeface="Palatino Linotype"/>
                <a:cs typeface="Palatino Linotype"/>
              </a:rPr>
              <a:t>Cori</a:t>
            </a:r>
            <a:r>
              <a:rPr dirty="0" sz="4000" spc="-35" b="1">
                <a:solidFill>
                  <a:srgbClr val="4F271C"/>
                </a:solidFill>
                <a:latin typeface="Palatino Linotype"/>
                <a:cs typeface="Palatino Linotype"/>
              </a:rPr>
              <a:t> </a:t>
            </a: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cycle</a:t>
            </a:r>
            <a:endParaRPr sz="4000">
              <a:latin typeface="Palatino Linotype"/>
              <a:cs typeface="Palatino Linotype"/>
            </a:endParaRPr>
          </a:p>
          <a:p>
            <a:pPr marL="295910" indent="-283210">
              <a:lnSpc>
                <a:spcPct val="100000"/>
              </a:lnSpc>
              <a:spcBef>
                <a:spcPts val="3545"/>
              </a:spcBef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4000" spc="-5" b="1">
                <a:solidFill>
                  <a:srgbClr val="FF0000"/>
                </a:solidFill>
                <a:latin typeface="Palatino Linotype"/>
                <a:cs typeface="Palatino Linotype"/>
              </a:rPr>
              <a:t>Liver </a:t>
            </a:r>
            <a:r>
              <a:rPr dirty="0" sz="4000" spc="-5" b="1">
                <a:latin typeface="Palatino Linotype"/>
                <a:cs typeface="Palatino Linotype"/>
              </a:rPr>
              <a:t>converts </a:t>
            </a:r>
            <a:r>
              <a:rPr dirty="0" sz="4000" spc="-5" b="1">
                <a:solidFill>
                  <a:srgbClr val="FF0000"/>
                </a:solidFill>
                <a:latin typeface="Palatino Linotype"/>
                <a:cs typeface="Palatino Linotype"/>
              </a:rPr>
              <a:t>lactate</a:t>
            </a:r>
            <a:r>
              <a:rPr dirty="0" sz="4000" spc="45" b="1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dirty="0" sz="4000" spc="-5" b="1">
                <a:latin typeface="Palatino Linotype"/>
                <a:cs typeface="Palatino Linotype"/>
              </a:rPr>
              <a:t>into</a:t>
            </a:r>
            <a:endParaRPr sz="4000">
              <a:latin typeface="Palatino Linotype"/>
              <a:cs typeface="Palatino Linotype"/>
            </a:endParaRPr>
          </a:p>
          <a:p>
            <a:pPr marL="295910">
              <a:lnSpc>
                <a:spcPct val="100000"/>
              </a:lnSpc>
            </a:pPr>
            <a:r>
              <a:rPr dirty="0" sz="4000" spc="-5" b="1">
                <a:solidFill>
                  <a:srgbClr val="FF0000"/>
                </a:solidFill>
                <a:latin typeface="Palatino Linotype"/>
                <a:cs typeface="Palatino Linotype"/>
              </a:rPr>
              <a:t>glucose </a:t>
            </a:r>
            <a:r>
              <a:rPr dirty="0" sz="4000" spc="-5" b="1">
                <a:latin typeface="Palatino Linotype"/>
                <a:cs typeface="Palatino Linotype"/>
              </a:rPr>
              <a:t>via</a:t>
            </a:r>
            <a:r>
              <a:rPr dirty="0" sz="4000" spc="-10" b="1">
                <a:latin typeface="Palatino Linotype"/>
                <a:cs typeface="Palatino Linotype"/>
              </a:rPr>
              <a:t> </a:t>
            </a:r>
            <a:r>
              <a:rPr dirty="0" sz="4000" spc="-5" b="1">
                <a:solidFill>
                  <a:srgbClr val="FF0000"/>
                </a:solidFill>
                <a:latin typeface="Palatino Linotype"/>
                <a:cs typeface="Palatino Linotype"/>
              </a:rPr>
              <a:t>gluconeogenesis</a:t>
            </a:r>
            <a:endParaRPr sz="4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5200">
              <a:latin typeface="Times New Roman"/>
              <a:cs typeface="Times New Roman"/>
            </a:endParaRPr>
          </a:p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4000" spc="-5" b="1">
                <a:latin typeface="Palatino Linotype"/>
                <a:cs typeface="Palatino Linotype"/>
              </a:rPr>
              <a:t>The newly formed glucose is  transported to </a:t>
            </a:r>
            <a:r>
              <a:rPr dirty="0" sz="4000" spc="-10" b="1">
                <a:latin typeface="Palatino Linotype"/>
                <a:cs typeface="Palatino Linotype"/>
              </a:rPr>
              <a:t>muscle </a:t>
            </a:r>
            <a:r>
              <a:rPr dirty="0" sz="4000" spc="-5" b="1">
                <a:latin typeface="Palatino Linotype"/>
                <a:cs typeface="Palatino Linotype"/>
              </a:rPr>
              <a:t>to be  </a:t>
            </a:r>
            <a:r>
              <a:rPr dirty="0" sz="4000" spc="-5" b="1">
                <a:latin typeface="Palatino Linotype"/>
                <a:cs typeface="Palatino Linotype"/>
              </a:rPr>
              <a:t>used for energy</a:t>
            </a:r>
            <a:r>
              <a:rPr dirty="0" sz="4000" spc="-45" b="1">
                <a:latin typeface="Palatino Linotype"/>
                <a:cs typeface="Palatino Linotype"/>
              </a:rPr>
              <a:t> </a:t>
            </a:r>
            <a:r>
              <a:rPr dirty="0" sz="4000" b="1">
                <a:latin typeface="Palatino Linotype"/>
                <a:cs typeface="Palatino Linotype"/>
              </a:rPr>
              <a:t>again</a:t>
            </a:r>
            <a:endParaRPr sz="4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1308" y="0"/>
            <a:ext cx="6231636" cy="6789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4568" y="266700"/>
            <a:ext cx="3453383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11296" y="266700"/>
            <a:ext cx="845820" cy="113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80459" y="266700"/>
            <a:ext cx="2397252" cy="1133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30596" y="266700"/>
            <a:ext cx="1833372" cy="113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7347" rIns="0" bIns="0" rtlCol="0" vert="horz">
            <a:spAutoFit/>
          </a:bodyPr>
          <a:lstStyle/>
          <a:p>
            <a:pPr marL="993140">
              <a:lnSpc>
                <a:spcPct val="100000"/>
              </a:lnSpc>
            </a:pP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The glucose-alanine</a:t>
            </a:r>
            <a:r>
              <a:rPr dirty="0" sz="4000" b="1">
                <a:solidFill>
                  <a:srgbClr val="4F271C"/>
                </a:solidFill>
                <a:latin typeface="Palatino Linotype"/>
                <a:cs typeface="Palatino Linotype"/>
              </a:rPr>
              <a:t> </a:t>
            </a: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cycle</a:t>
            </a:r>
            <a:endParaRPr sz="4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439" y="1335785"/>
            <a:ext cx="7153275" cy="400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8260"/>
              <a:buFont typeface="Wingdings"/>
              <a:buChar char=""/>
              <a:tabLst>
                <a:tab pos="296545" algn="l"/>
              </a:tabLst>
            </a:pPr>
            <a:r>
              <a:rPr dirty="0" sz="2300">
                <a:latin typeface="Palatino Linotype"/>
                <a:cs typeface="Palatino Linotype"/>
              </a:rPr>
              <a:t>Muscles</a:t>
            </a:r>
            <a:r>
              <a:rPr dirty="0" sz="2300" spc="-95">
                <a:latin typeface="Palatino Linotype"/>
                <a:cs typeface="Palatino Linotype"/>
              </a:rPr>
              <a:t> </a:t>
            </a:r>
            <a:r>
              <a:rPr dirty="0" sz="2300">
                <a:latin typeface="Palatino Linotype"/>
                <a:cs typeface="Palatino Linotype"/>
              </a:rPr>
              <a:t>produce:</a:t>
            </a:r>
            <a:endParaRPr sz="2300">
              <a:latin typeface="Palatino Linotype"/>
              <a:cs typeface="Palatino Linotype"/>
            </a:endParaRPr>
          </a:p>
          <a:p>
            <a:pPr lvl="1" marL="570230" marR="99060" indent="-237490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200" spc="-15">
                <a:solidFill>
                  <a:srgbClr val="FF0000"/>
                </a:solidFill>
                <a:latin typeface="Palatino Linotype"/>
                <a:cs typeface="Palatino Linotype"/>
              </a:rPr>
              <a:t>Pyruvate </a:t>
            </a:r>
            <a:r>
              <a:rPr dirty="0" sz="2200" spc="-5">
                <a:latin typeface="Palatino Linotype"/>
                <a:cs typeface="Palatino Linotype"/>
              </a:rPr>
              <a:t>from </a:t>
            </a:r>
            <a:r>
              <a:rPr dirty="0" sz="2200" spc="-10">
                <a:latin typeface="Palatino Linotype"/>
                <a:cs typeface="Palatino Linotype"/>
              </a:rPr>
              <a:t>glycolysis </a:t>
            </a:r>
            <a:r>
              <a:rPr dirty="0" sz="2200" spc="-5">
                <a:latin typeface="Palatino Linotype"/>
                <a:cs typeface="Palatino Linotype"/>
              </a:rPr>
              <a:t>during exercise and </a:t>
            </a:r>
            <a:r>
              <a:rPr dirty="0" sz="2200" spc="-10">
                <a:solidFill>
                  <a:srgbClr val="FF0000"/>
                </a:solidFill>
                <a:latin typeface="Palatino Linotype"/>
                <a:cs typeface="Palatino Linotype"/>
              </a:rPr>
              <a:t>NH2  </a:t>
            </a:r>
            <a:r>
              <a:rPr dirty="0" sz="2200" spc="-10">
                <a:latin typeface="Palatino Linotype"/>
                <a:cs typeface="Palatino Linotype"/>
              </a:rPr>
              <a:t>produced </a:t>
            </a:r>
            <a:r>
              <a:rPr dirty="0" sz="2200" spc="-5">
                <a:latin typeface="Palatino Linotype"/>
                <a:cs typeface="Palatino Linotype"/>
              </a:rPr>
              <a:t>from normal </a:t>
            </a:r>
            <a:r>
              <a:rPr dirty="0" sz="2200" spc="-10">
                <a:latin typeface="Palatino Linotype"/>
                <a:cs typeface="Palatino Linotype"/>
              </a:rPr>
              <a:t>protein </a:t>
            </a:r>
            <a:r>
              <a:rPr dirty="0" sz="2200" spc="-5">
                <a:latin typeface="Palatino Linotype"/>
                <a:cs typeface="Palatino Linotype"/>
              </a:rPr>
              <a:t>degradation produce  </a:t>
            </a:r>
            <a:r>
              <a:rPr dirty="0" sz="2200" spc="-5">
                <a:solidFill>
                  <a:srgbClr val="FF0000"/>
                </a:solidFill>
                <a:latin typeface="Palatino Linotype"/>
                <a:cs typeface="Palatino Linotype"/>
              </a:rPr>
              <a:t>Alanine</a:t>
            </a:r>
            <a:endParaRPr sz="2200">
              <a:latin typeface="Palatino Linotype"/>
              <a:cs typeface="Palatino Linotype"/>
            </a:endParaRPr>
          </a:p>
          <a:p>
            <a:pPr marL="2447925">
              <a:lnSpc>
                <a:spcPct val="100000"/>
              </a:lnSpc>
              <a:spcBef>
                <a:spcPts val="5"/>
              </a:spcBef>
              <a:tabLst>
                <a:tab pos="4743450" algn="l"/>
              </a:tabLst>
            </a:pPr>
            <a:r>
              <a:rPr dirty="0" sz="2000" b="1">
                <a:solidFill>
                  <a:srgbClr val="FF0000"/>
                </a:solidFill>
                <a:latin typeface="Palatino Linotype"/>
                <a:cs typeface="Palatino Linotype"/>
              </a:rPr>
              <a:t>Pyruvate +</a:t>
            </a:r>
            <a:r>
              <a:rPr dirty="0" sz="2000" spc="484" b="1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dirty="0" sz="2000" spc="5" b="1">
                <a:solidFill>
                  <a:srgbClr val="FF0000"/>
                </a:solidFill>
                <a:latin typeface="Palatino Linotype"/>
                <a:cs typeface="Palatino Linotype"/>
              </a:rPr>
              <a:t>NH</a:t>
            </a:r>
            <a:r>
              <a:rPr dirty="0" baseline="-21367" sz="1950" spc="7" b="1">
                <a:solidFill>
                  <a:srgbClr val="FF0000"/>
                </a:solidFill>
                <a:latin typeface="Palatino Linotype"/>
                <a:cs typeface="Palatino Linotype"/>
              </a:rPr>
              <a:t>2   </a:t>
            </a:r>
            <a:r>
              <a:rPr dirty="0" baseline="-21367" sz="1950" spc="292" b="1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dirty="0" sz="2000" b="1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solidFill>
                  <a:srgbClr val="FF0000"/>
                </a:solidFill>
                <a:latin typeface="Palatino Linotype"/>
                <a:cs typeface="Palatino Linotype"/>
              </a:rPr>
              <a:t>Alanine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1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8260"/>
              <a:buFont typeface="Wingdings"/>
              <a:buChar char=""/>
              <a:tabLst>
                <a:tab pos="296545" algn="l"/>
              </a:tabLst>
            </a:pPr>
            <a:r>
              <a:rPr dirty="0" sz="2300">
                <a:latin typeface="Palatino Linotype"/>
                <a:cs typeface="Palatino Linotype"/>
              </a:rPr>
              <a:t>This alanine is transported through the </a:t>
            </a:r>
            <a:r>
              <a:rPr dirty="0" sz="2300" spc="-5">
                <a:latin typeface="Palatino Linotype"/>
                <a:cs typeface="Palatino Linotype"/>
              </a:rPr>
              <a:t>blood to</a:t>
            </a:r>
            <a:r>
              <a:rPr dirty="0" sz="2300" spc="-150">
                <a:latin typeface="Palatino Linotype"/>
                <a:cs typeface="Palatino Linotype"/>
              </a:rPr>
              <a:t> </a:t>
            </a:r>
            <a:r>
              <a:rPr dirty="0" sz="2300" spc="-10">
                <a:latin typeface="Palatino Linotype"/>
                <a:cs typeface="Palatino Linotype"/>
              </a:rPr>
              <a:t>liver</a:t>
            </a:r>
            <a:endParaRPr sz="2300">
              <a:latin typeface="Palatino Linotype"/>
              <a:cs typeface="Palatino Linotype"/>
            </a:endParaRPr>
          </a:p>
          <a:p>
            <a:pPr marL="295910" indent="-283210"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SzPct val="78260"/>
              <a:buFont typeface="Wingdings"/>
              <a:buChar char=""/>
              <a:tabLst>
                <a:tab pos="296545" algn="l"/>
              </a:tabLst>
            </a:pPr>
            <a:r>
              <a:rPr dirty="0" sz="2300" spc="-10">
                <a:latin typeface="Palatino Linotype"/>
                <a:cs typeface="Palatino Linotype"/>
              </a:rPr>
              <a:t>Liver </a:t>
            </a:r>
            <a:r>
              <a:rPr dirty="0" sz="2300" spc="-5">
                <a:latin typeface="Palatino Linotype"/>
                <a:cs typeface="Palatino Linotype"/>
              </a:rPr>
              <a:t>converts </a:t>
            </a:r>
            <a:r>
              <a:rPr dirty="0" sz="2300">
                <a:latin typeface="Palatino Linotype"/>
                <a:cs typeface="Palatino Linotype"/>
              </a:rPr>
              <a:t>alanine </a:t>
            </a:r>
            <a:r>
              <a:rPr dirty="0" sz="2300" spc="-5">
                <a:latin typeface="Palatino Linotype"/>
                <a:cs typeface="Palatino Linotype"/>
              </a:rPr>
              <a:t>back to</a:t>
            </a:r>
            <a:r>
              <a:rPr dirty="0" sz="2300" spc="-60">
                <a:latin typeface="Palatino Linotype"/>
                <a:cs typeface="Palatino Linotype"/>
              </a:rPr>
              <a:t> </a:t>
            </a:r>
            <a:r>
              <a:rPr dirty="0" sz="2300" spc="-10">
                <a:latin typeface="Palatino Linotype"/>
                <a:cs typeface="Palatino Linotype"/>
              </a:rPr>
              <a:t>pyruvate</a:t>
            </a:r>
            <a:endParaRPr sz="23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Clr>
                <a:srgbClr val="3891A7"/>
              </a:buClr>
              <a:buFont typeface="Wingdings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294255">
              <a:lnSpc>
                <a:spcPct val="100000"/>
              </a:lnSpc>
            </a:pPr>
            <a:r>
              <a:rPr dirty="0" sz="2200" spc="-5" b="1">
                <a:solidFill>
                  <a:srgbClr val="FF0000"/>
                </a:solidFill>
                <a:latin typeface="Palatino Linotype"/>
                <a:cs typeface="Palatino Linotype"/>
              </a:rPr>
              <a:t>Alanine </a:t>
            </a:r>
            <a:r>
              <a:rPr dirty="0" sz="2200" spc="-5" b="1">
                <a:solidFill>
                  <a:srgbClr val="FF0000"/>
                </a:solidFill>
                <a:latin typeface="Palatino Linotype"/>
                <a:cs typeface="Palatino Linotype"/>
              </a:rPr>
              <a:t>– </a:t>
            </a:r>
            <a:r>
              <a:rPr dirty="0" sz="2200" spc="-10" b="1">
                <a:solidFill>
                  <a:srgbClr val="FF0000"/>
                </a:solidFill>
                <a:latin typeface="Palatino Linotype"/>
                <a:cs typeface="Palatino Linotype"/>
              </a:rPr>
              <a:t>NH</a:t>
            </a:r>
            <a:r>
              <a:rPr dirty="0" baseline="-21072" sz="2175" spc="-15" b="1">
                <a:solidFill>
                  <a:srgbClr val="FF0000"/>
                </a:solidFill>
                <a:latin typeface="Palatino Linotype"/>
                <a:cs typeface="Palatino Linotype"/>
              </a:rPr>
              <a:t>2  </a:t>
            </a:r>
            <a:r>
              <a:rPr dirty="0" sz="2200" spc="-5" b="1">
                <a:solidFill>
                  <a:srgbClr val="FF0000"/>
                </a:solidFill>
                <a:latin typeface="Palatino Linotype"/>
                <a:cs typeface="Palatino Linotype"/>
              </a:rPr>
              <a:t>=</a:t>
            </a:r>
            <a:r>
              <a:rPr dirty="0" sz="2200" spc="-140" b="1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Palatino Linotype"/>
                <a:cs typeface="Palatino Linotype"/>
              </a:rPr>
              <a:t>Pyruvate</a:t>
            </a:r>
            <a:endParaRPr sz="2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45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8260"/>
              <a:buFont typeface="Wingdings"/>
              <a:buChar char=""/>
              <a:tabLst>
                <a:tab pos="296545" algn="l"/>
              </a:tabLst>
            </a:pPr>
            <a:r>
              <a:rPr dirty="0" sz="2300" spc="-5">
                <a:latin typeface="Palatino Linotype"/>
                <a:cs typeface="Palatino Linotype"/>
              </a:rPr>
              <a:t>Pyruvate </a:t>
            </a:r>
            <a:r>
              <a:rPr dirty="0" sz="2300">
                <a:latin typeface="Palatino Linotype"/>
                <a:cs typeface="Palatino Linotype"/>
              </a:rPr>
              <a:t>is used in</a:t>
            </a:r>
            <a:r>
              <a:rPr dirty="0" sz="2300" spc="-65">
                <a:latin typeface="Palatino Linotype"/>
                <a:cs typeface="Palatino Linotype"/>
              </a:rPr>
              <a:t> </a:t>
            </a:r>
            <a:r>
              <a:rPr dirty="0" sz="2300" spc="-5">
                <a:latin typeface="Palatino Linotype"/>
                <a:cs typeface="Palatino Linotype"/>
              </a:rPr>
              <a:t>gluconeogenesis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439" y="5311647"/>
            <a:ext cx="7250430" cy="386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5910" algn="l"/>
              </a:tabLst>
            </a:pPr>
            <a:r>
              <a:rPr dirty="0" sz="1800" spc="-785">
                <a:solidFill>
                  <a:srgbClr val="3891A7"/>
                </a:solidFill>
                <a:latin typeface="Wingdings"/>
                <a:cs typeface="Wingdings"/>
              </a:rPr>
              <a:t></a:t>
            </a:r>
            <a:r>
              <a:rPr dirty="0" sz="1800" spc="-785">
                <a:solidFill>
                  <a:srgbClr val="3891A7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Palatino Linotype"/>
                <a:cs typeface="Palatino Linotype"/>
              </a:rPr>
              <a:t>The </a:t>
            </a:r>
            <a:r>
              <a:rPr dirty="0" sz="2300" spc="-5">
                <a:latin typeface="Palatino Linotype"/>
                <a:cs typeface="Palatino Linotype"/>
              </a:rPr>
              <a:t>newly </a:t>
            </a:r>
            <a:r>
              <a:rPr dirty="0" sz="2300">
                <a:latin typeface="Palatino Linotype"/>
                <a:cs typeface="Palatino Linotype"/>
              </a:rPr>
              <a:t>formed glucose is </a:t>
            </a:r>
            <a:r>
              <a:rPr dirty="0" sz="2300" spc="-5">
                <a:latin typeface="Palatino Linotype"/>
                <a:cs typeface="Palatino Linotype"/>
              </a:rPr>
              <a:t>transported to </a:t>
            </a:r>
            <a:r>
              <a:rPr dirty="0" sz="2300">
                <a:latin typeface="Palatino Linotype"/>
                <a:cs typeface="Palatino Linotype"/>
              </a:rPr>
              <a:t>muscle</a:t>
            </a:r>
            <a:r>
              <a:rPr dirty="0" sz="2300" spc="-130">
                <a:latin typeface="Palatino Linotype"/>
                <a:cs typeface="Palatino Linotype"/>
              </a:rPr>
              <a:t> </a:t>
            </a:r>
            <a:r>
              <a:rPr dirty="0" sz="2300" spc="-5">
                <a:latin typeface="Palatino Linotype"/>
                <a:cs typeface="Palatino Linotype"/>
              </a:rPr>
              <a:t>to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5903" y="5592064"/>
            <a:ext cx="3208655" cy="386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5">
                <a:latin typeface="Palatino Linotype"/>
                <a:cs typeface="Palatino Linotype"/>
              </a:rPr>
              <a:t>be </a:t>
            </a:r>
            <a:r>
              <a:rPr dirty="0" sz="2300">
                <a:latin typeface="Palatino Linotype"/>
                <a:cs typeface="Palatino Linotype"/>
              </a:rPr>
              <a:t>used for energy</a:t>
            </a:r>
            <a:r>
              <a:rPr dirty="0" sz="2300" spc="-114">
                <a:latin typeface="Palatino Linotype"/>
                <a:cs typeface="Palatino Linotype"/>
              </a:rPr>
              <a:t> </a:t>
            </a:r>
            <a:r>
              <a:rPr dirty="0" sz="2300">
                <a:latin typeface="Palatino Linotype"/>
                <a:cs typeface="Palatino Linotype"/>
              </a:rPr>
              <a:t>again</a:t>
            </a:r>
            <a:endParaRPr sz="23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72155" y="2564892"/>
            <a:ext cx="4608830" cy="433070"/>
          </a:xfrm>
          <a:custGeom>
            <a:avLst/>
            <a:gdLst/>
            <a:ahLst/>
            <a:cxnLst/>
            <a:rect l="l" t="t" r="r" b="b"/>
            <a:pathLst>
              <a:path w="4608830" h="433069">
                <a:moveTo>
                  <a:pt x="0" y="72136"/>
                </a:moveTo>
                <a:lnTo>
                  <a:pt x="5663" y="44041"/>
                </a:lnTo>
                <a:lnTo>
                  <a:pt x="21113" y="21113"/>
                </a:lnTo>
                <a:lnTo>
                  <a:pt x="44041" y="5663"/>
                </a:lnTo>
                <a:lnTo>
                  <a:pt x="72136" y="0"/>
                </a:lnTo>
                <a:lnTo>
                  <a:pt x="4536440" y="0"/>
                </a:lnTo>
                <a:lnTo>
                  <a:pt x="4564534" y="5663"/>
                </a:lnTo>
                <a:lnTo>
                  <a:pt x="4587462" y="21113"/>
                </a:lnTo>
                <a:lnTo>
                  <a:pt x="4602912" y="44041"/>
                </a:lnTo>
                <a:lnTo>
                  <a:pt x="4608576" y="72136"/>
                </a:lnTo>
                <a:lnTo>
                  <a:pt x="4608576" y="360680"/>
                </a:lnTo>
                <a:lnTo>
                  <a:pt x="4602912" y="388774"/>
                </a:lnTo>
                <a:lnTo>
                  <a:pt x="4587462" y="411702"/>
                </a:lnTo>
                <a:lnTo>
                  <a:pt x="4564534" y="427152"/>
                </a:lnTo>
                <a:lnTo>
                  <a:pt x="4536440" y="432816"/>
                </a:lnTo>
                <a:lnTo>
                  <a:pt x="72136" y="432816"/>
                </a:lnTo>
                <a:lnTo>
                  <a:pt x="44041" y="427152"/>
                </a:lnTo>
                <a:lnTo>
                  <a:pt x="21113" y="411702"/>
                </a:lnTo>
                <a:lnTo>
                  <a:pt x="5663" y="388774"/>
                </a:lnTo>
                <a:lnTo>
                  <a:pt x="0" y="360680"/>
                </a:lnTo>
                <a:lnTo>
                  <a:pt x="0" y="72136"/>
                </a:lnTo>
                <a:close/>
              </a:path>
            </a:pathLst>
          </a:custGeom>
          <a:ln w="57911">
            <a:solidFill>
              <a:srgbClr val="8797C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9107" y="4290059"/>
            <a:ext cx="4608830" cy="433070"/>
          </a:xfrm>
          <a:custGeom>
            <a:avLst/>
            <a:gdLst/>
            <a:ahLst/>
            <a:cxnLst/>
            <a:rect l="l" t="t" r="r" b="b"/>
            <a:pathLst>
              <a:path w="4608830" h="433070">
                <a:moveTo>
                  <a:pt x="0" y="72135"/>
                </a:moveTo>
                <a:lnTo>
                  <a:pt x="5663" y="44041"/>
                </a:lnTo>
                <a:lnTo>
                  <a:pt x="21113" y="21113"/>
                </a:lnTo>
                <a:lnTo>
                  <a:pt x="44041" y="5663"/>
                </a:lnTo>
                <a:lnTo>
                  <a:pt x="72136" y="0"/>
                </a:lnTo>
                <a:lnTo>
                  <a:pt x="4536440" y="0"/>
                </a:lnTo>
                <a:lnTo>
                  <a:pt x="4564534" y="5663"/>
                </a:lnTo>
                <a:lnTo>
                  <a:pt x="4587462" y="21113"/>
                </a:lnTo>
                <a:lnTo>
                  <a:pt x="4602912" y="44041"/>
                </a:lnTo>
                <a:lnTo>
                  <a:pt x="4608576" y="72135"/>
                </a:lnTo>
                <a:lnTo>
                  <a:pt x="4608576" y="360679"/>
                </a:lnTo>
                <a:lnTo>
                  <a:pt x="4602912" y="388774"/>
                </a:lnTo>
                <a:lnTo>
                  <a:pt x="4587462" y="411702"/>
                </a:lnTo>
                <a:lnTo>
                  <a:pt x="4564534" y="427152"/>
                </a:lnTo>
                <a:lnTo>
                  <a:pt x="4536440" y="432815"/>
                </a:lnTo>
                <a:lnTo>
                  <a:pt x="72136" y="432815"/>
                </a:lnTo>
                <a:lnTo>
                  <a:pt x="44041" y="427152"/>
                </a:lnTo>
                <a:lnTo>
                  <a:pt x="21113" y="411702"/>
                </a:lnTo>
                <a:lnTo>
                  <a:pt x="5663" y="388774"/>
                </a:lnTo>
                <a:lnTo>
                  <a:pt x="0" y="360679"/>
                </a:lnTo>
                <a:lnTo>
                  <a:pt x="0" y="72135"/>
                </a:lnTo>
                <a:close/>
              </a:path>
            </a:pathLst>
          </a:custGeom>
          <a:ln w="57912">
            <a:solidFill>
              <a:srgbClr val="8797C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35040" y="3304"/>
            <a:ext cx="819150" cy="819785"/>
          </a:xfrm>
          <a:custGeom>
            <a:avLst/>
            <a:gdLst/>
            <a:ahLst/>
            <a:cxnLst/>
            <a:rect l="l" t="t" r="r" b="b"/>
            <a:pathLst>
              <a:path w="819150" h="819785">
                <a:moveTo>
                  <a:pt x="819150" y="819655"/>
                </a:moveTo>
                <a:lnTo>
                  <a:pt x="819150" y="505"/>
                </a:lnTo>
                <a:lnTo>
                  <a:pt x="0" y="0"/>
                </a:lnTo>
                <a:lnTo>
                  <a:pt x="0" y="505"/>
                </a:lnTo>
                <a:lnTo>
                  <a:pt x="1390" y="48635"/>
                </a:lnTo>
                <a:lnTo>
                  <a:pt x="5511" y="96034"/>
                </a:lnTo>
                <a:lnTo>
                  <a:pt x="12285" y="142623"/>
                </a:lnTo>
                <a:lnTo>
                  <a:pt x="21635" y="188327"/>
                </a:lnTo>
                <a:lnTo>
                  <a:pt x="33485" y="233067"/>
                </a:lnTo>
                <a:lnTo>
                  <a:pt x="47758" y="276768"/>
                </a:lnTo>
                <a:lnTo>
                  <a:pt x="64377" y="319353"/>
                </a:lnTo>
                <a:lnTo>
                  <a:pt x="83264" y="360744"/>
                </a:lnTo>
                <a:lnTo>
                  <a:pt x="104344" y="400865"/>
                </a:lnTo>
                <a:lnTo>
                  <a:pt x="127539" y="439639"/>
                </a:lnTo>
                <a:lnTo>
                  <a:pt x="152772" y="476990"/>
                </a:lnTo>
                <a:lnTo>
                  <a:pt x="179967" y="512839"/>
                </a:lnTo>
                <a:lnTo>
                  <a:pt x="209047" y="547112"/>
                </a:lnTo>
                <a:lnTo>
                  <a:pt x="239934" y="579729"/>
                </a:lnTo>
                <a:lnTo>
                  <a:pt x="272553" y="610616"/>
                </a:lnTo>
                <a:lnTo>
                  <a:pt x="306826" y="639695"/>
                </a:lnTo>
                <a:lnTo>
                  <a:pt x="342676" y="666889"/>
                </a:lnTo>
                <a:lnTo>
                  <a:pt x="380026" y="692122"/>
                </a:lnTo>
                <a:lnTo>
                  <a:pt x="418800" y="715316"/>
                </a:lnTo>
                <a:lnTo>
                  <a:pt x="458921" y="736395"/>
                </a:lnTo>
                <a:lnTo>
                  <a:pt x="500312" y="755281"/>
                </a:lnTo>
                <a:lnTo>
                  <a:pt x="542896" y="771899"/>
                </a:lnTo>
                <a:lnTo>
                  <a:pt x="586596" y="786171"/>
                </a:lnTo>
                <a:lnTo>
                  <a:pt x="631335" y="798020"/>
                </a:lnTo>
                <a:lnTo>
                  <a:pt x="677037" y="807370"/>
                </a:lnTo>
                <a:lnTo>
                  <a:pt x="723625" y="814144"/>
                </a:lnTo>
                <a:lnTo>
                  <a:pt x="771021" y="818264"/>
                </a:lnTo>
                <a:lnTo>
                  <a:pt x="819150" y="819655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35040" y="3304"/>
            <a:ext cx="819150" cy="819785"/>
          </a:xfrm>
          <a:custGeom>
            <a:avLst/>
            <a:gdLst/>
            <a:ahLst/>
            <a:cxnLst/>
            <a:rect l="l" t="t" r="r" b="b"/>
            <a:pathLst>
              <a:path w="819150" h="819785">
                <a:moveTo>
                  <a:pt x="819150" y="819655"/>
                </a:moveTo>
                <a:lnTo>
                  <a:pt x="771021" y="818264"/>
                </a:lnTo>
                <a:lnTo>
                  <a:pt x="723625" y="814144"/>
                </a:lnTo>
                <a:lnTo>
                  <a:pt x="677037" y="807370"/>
                </a:lnTo>
                <a:lnTo>
                  <a:pt x="631335" y="798020"/>
                </a:lnTo>
                <a:lnTo>
                  <a:pt x="586596" y="786171"/>
                </a:lnTo>
                <a:lnTo>
                  <a:pt x="542896" y="771899"/>
                </a:lnTo>
                <a:lnTo>
                  <a:pt x="500312" y="755281"/>
                </a:lnTo>
                <a:lnTo>
                  <a:pt x="458921" y="736395"/>
                </a:lnTo>
                <a:lnTo>
                  <a:pt x="418800" y="715316"/>
                </a:lnTo>
                <a:lnTo>
                  <a:pt x="380026" y="692122"/>
                </a:lnTo>
                <a:lnTo>
                  <a:pt x="342676" y="666889"/>
                </a:lnTo>
                <a:lnTo>
                  <a:pt x="306826" y="639695"/>
                </a:lnTo>
                <a:lnTo>
                  <a:pt x="272553" y="610616"/>
                </a:lnTo>
                <a:lnTo>
                  <a:pt x="239934" y="579729"/>
                </a:lnTo>
                <a:lnTo>
                  <a:pt x="209047" y="547112"/>
                </a:lnTo>
                <a:lnTo>
                  <a:pt x="179967" y="512839"/>
                </a:lnTo>
                <a:lnTo>
                  <a:pt x="152772" y="476990"/>
                </a:lnTo>
                <a:lnTo>
                  <a:pt x="127539" y="439639"/>
                </a:lnTo>
                <a:lnTo>
                  <a:pt x="104344" y="400865"/>
                </a:lnTo>
                <a:lnTo>
                  <a:pt x="83264" y="360744"/>
                </a:lnTo>
                <a:lnTo>
                  <a:pt x="64377" y="319353"/>
                </a:lnTo>
                <a:lnTo>
                  <a:pt x="47758" y="276768"/>
                </a:lnTo>
                <a:lnTo>
                  <a:pt x="33485" y="233067"/>
                </a:lnTo>
                <a:lnTo>
                  <a:pt x="21635" y="188327"/>
                </a:lnTo>
                <a:lnTo>
                  <a:pt x="12285" y="142623"/>
                </a:lnTo>
                <a:lnTo>
                  <a:pt x="5511" y="96034"/>
                </a:lnTo>
                <a:lnTo>
                  <a:pt x="1390" y="48635"/>
                </a:lnTo>
                <a:lnTo>
                  <a:pt x="0" y="505"/>
                </a:lnTo>
                <a:lnTo>
                  <a:pt x="0" y="336"/>
                </a:lnTo>
                <a:lnTo>
                  <a:pt x="0" y="168"/>
                </a:lnTo>
                <a:lnTo>
                  <a:pt x="0" y="0"/>
                </a:lnTo>
                <a:lnTo>
                  <a:pt x="819150" y="505"/>
                </a:lnTo>
                <a:lnTo>
                  <a:pt x="819150" y="819655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67300" y="128015"/>
            <a:ext cx="1784604" cy="178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34355" y="169163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4" h="1702435">
                <a:moveTo>
                  <a:pt x="851154" y="0"/>
                </a:moveTo>
                <a:lnTo>
                  <a:pt x="899448" y="1347"/>
                </a:lnTo>
                <a:lnTo>
                  <a:pt x="947036" y="5341"/>
                </a:lnTo>
                <a:lnTo>
                  <a:pt x="993846" y="11910"/>
                </a:lnTo>
                <a:lnTo>
                  <a:pt x="1039807" y="20983"/>
                </a:lnTo>
                <a:lnTo>
                  <a:pt x="1084845" y="32487"/>
                </a:lnTo>
                <a:lnTo>
                  <a:pt x="1128890" y="46350"/>
                </a:lnTo>
                <a:lnTo>
                  <a:pt x="1171869" y="62501"/>
                </a:lnTo>
                <a:lnTo>
                  <a:pt x="1213711" y="80868"/>
                </a:lnTo>
                <a:lnTo>
                  <a:pt x="1254343" y="101378"/>
                </a:lnTo>
                <a:lnTo>
                  <a:pt x="1293694" y="123961"/>
                </a:lnTo>
                <a:lnTo>
                  <a:pt x="1331692" y="148543"/>
                </a:lnTo>
                <a:lnTo>
                  <a:pt x="1368265" y="175055"/>
                </a:lnTo>
                <a:lnTo>
                  <a:pt x="1403341" y="203422"/>
                </a:lnTo>
                <a:lnTo>
                  <a:pt x="1436848" y="233574"/>
                </a:lnTo>
                <a:lnTo>
                  <a:pt x="1468714" y="265439"/>
                </a:lnTo>
                <a:lnTo>
                  <a:pt x="1498868" y="298945"/>
                </a:lnTo>
                <a:lnTo>
                  <a:pt x="1527237" y="334020"/>
                </a:lnTo>
                <a:lnTo>
                  <a:pt x="1553750" y="370593"/>
                </a:lnTo>
                <a:lnTo>
                  <a:pt x="1578334" y="408590"/>
                </a:lnTo>
                <a:lnTo>
                  <a:pt x="1600919" y="447941"/>
                </a:lnTo>
                <a:lnTo>
                  <a:pt x="1621431" y="488574"/>
                </a:lnTo>
                <a:lnTo>
                  <a:pt x="1639799" y="530417"/>
                </a:lnTo>
                <a:lnTo>
                  <a:pt x="1655952" y="573397"/>
                </a:lnTo>
                <a:lnTo>
                  <a:pt x="1669817" y="617444"/>
                </a:lnTo>
                <a:lnTo>
                  <a:pt x="1681322" y="662485"/>
                </a:lnTo>
                <a:lnTo>
                  <a:pt x="1690395" y="708448"/>
                </a:lnTo>
                <a:lnTo>
                  <a:pt x="1696965" y="755262"/>
                </a:lnTo>
                <a:lnTo>
                  <a:pt x="1700960" y="802854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9" y="1700960"/>
                </a:lnTo>
                <a:lnTo>
                  <a:pt x="755271" y="1696965"/>
                </a:lnTo>
                <a:lnTo>
                  <a:pt x="708461" y="1690395"/>
                </a:lnTo>
                <a:lnTo>
                  <a:pt x="662500" y="1681322"/>
                </a:lnTo>
                <a:lnTo>
                  <a:pt x="617462" y="1669817"/>
                </a:lnTo>
                <a:lnTo>
                  <a:pt x="573417" y="1655952"/>
                </a:lnTo>
                <a:lnTo>
                  <a:pt x="530438" y="1639799"/>
                </a:lnTo>
                <a:lnTo>
                  <a:pt x="488596" y="1621431"/>
                </a:lnTo>
                <a:lnTo>
                  <a:pt x="447964" y="1600919"/>
                </a:lnTo>
                <a:lnTo>
                  <a:pt x="408613" y="1578334"/>
                </a:lnTo>
                <a:lnTo>
                  <a:pt x="370615" y="1553750"/>
                </a:lnTo>
                <a:lnTo>
                  <a:pt x="334042" y="1527237"/>
                </a:lnTo>
                <a:lnTo>
                  <a:pt x="298966" y="1498868"/>
                </a:lnTo>
                <a:lnTo>
                  <a:pt x="265459" y="1468714"/>
                </a:lnTo>
                <a:lnTo>
                  <a:pt x="233593" y="1436848"/>
                </a:lnTo>
                <a:lnTo>
                  <a:pt x="203439" y="1403341"/>
                </a:lnTo>
                <a:lnTo>
                  <a:pt x="175070" y="1368265"/>
                </a:lnTo>
                <a:lnTo>
                  <a:pt x="148557" y="1331692"/>
                </a:lnTo>
                <a:lnTo>
                  <a:pt x="123973" y="1293694"/>
                </a:lnTo>
                <a:lnTo>
                  <a:pt x="101388" y="1254343"/>
                </a:lnTo>
                <a:lnTo>
                  <a:pt x="80876" y="1213711"/>
                </a:lnTo>
                <a:lnTo>
                  <a:pt x="62508" y="1171869"/>
                </a:lnTo>
                <a:lnTo>
                  <a:pt x="46355" y="1128890"/>
                </a:lnTo>
                <a:lnTo>
                  <a:pt x="32490" y="1084845"/>
                </a:lnTo>
                <a:lnTo>
                  <a:pt x="20985" y="1039807"/>
                </a:lnTo>
                <a:lnTo>
                  <a:pt x="11912" y="993846"/>
                </a:lnTo>
                <a:lnTo>
                  <a:pt x="5342" y="947036"/>
                </a:lnTo>
                <a:lnTo>
                  <a:pt x="1347" y="899448"/>
                </a:lnTo>
                <a:lnTo>
                  <a:pt x="0" y="851154"/>
                </a:lnTo>
                <a:lnTo>
                  <a:pt x="1347" y="802854"/>
                </a:lnTo>
                <a:lnTo>
                  <a:pt x="5342" y="755262"/>
                </a:lnTo>
                <a:lnTo>
                  <a:pt x="11912" y="708448"/>
                </a:lnTo>
                <a:lnTo>
                  <a:pt x="20985" y="662485"/>
                </a:lnTo>
                <a:lnTo>
                  <a:pt x="32490" y="617444"/>
                </a:lnTo>
                <a:lnTo>
                  <a:pt x="46355" y="573397"/>
                </a:lnTo>
                <a:lnTo>
                  <a:pt x="62508" y="530417"/>
                </a:lnTo>
                <a:lnTo>
                  <a:pt x="80876" y="488574"/>
                </a:lnTo>
                <a:lnTo>
                  <a:pt x="101388" y="447941"/>
                </a:lnTo>
                <a:lnTo>
                  <a:pt x="123973" y="408590"/>
                </a:lnTo>
                <a:lnTo>
                  <a:pt x="148557" y="370593"/>
                </a:lnTo>
                <a:lnTo>
                  <a:pt x="175070" y="334020"/>
                </a:lnTo>
                <a:lnTo>
                  <a:pt x="203439" y="298945"/>
                </a:lnTo>
                <a:lnTo>
                  <a:pt x="233593" y="265439"/>
                </a:lnTo>
                <a:lnTo>
                  <a:pt x="265459" y="233574"/>
                </a:lnTo>
                <a:lnTo>
                  <a:pt x="298966" y="203422"/>
                </a:lnTo>
                <a:lnTo>
                  <a:pt x="334042" y="175055"/>
                </a:lnTo>
                <a:lnTo>
                  <a:pt x="370615" y="148543"/>
                </a:lnTo>
                <a:lnTo>
                  <a:pt x="408613" y="123961"/>
                </a:lnTo>
                <a:lnTo>
                  <a:pt x="447964" y="101378"/>
                </a:lnTo>
                <a:lnTo>
                  <a:pt x="488596" y="80868"/>
                </a:lnTo>
                <a:lnTo>
                  <a:pt x="530438" y="62501"/>
                </a:lnTo>
                <a:lnTo>
                  <a:pt x="573417" y="46350"/>
                </a:lnTo>
                <a:lnTo>
                  <a:pt x="617462" y="32487"/>
                </a:lnTo>
                <a:lnTo>
                  <a:pt x="662500" y="20983"/>
                </a:lnTo>
                <a:lnTo>
                  <a:pt x="708461" y="11910"/>
                </a:lnTo>
                <a:lnTo>
                  <a:pt x="755271" y="5341"/>
                </a:lnTo>
                <a:lnTo>
                  <a:pt x="802859" y="1347"/>
                </a:lnTo>
                <a:lnTo>
                  <a:pt x="851154" y="0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61915" y="172212"/>
            <a:ext cx="1150619" cy="1155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95889" y="187319"/>
            <a:ext cx="1111476" cy="1116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95889" y="187319"/>
            <a:ext cx="1111885" cy="1116965"/>
          </a:xfrm>
          <a:custGeom>
            <a:avLst/>
            <a:gdLst/>
            <a:ahLst/>
            <a:cxnLst/>
            <a:rect l="l" t="t" r="r" b="b"/>
            <a:pathLst>
              <a:path w="1111885" h="1116965">
                <a:moveTo>
                  <a:pt x="906842" y="118496"/>
                </a:moveTo>
                <a:lnTo>
                  <a:pt x="942735" y="149785"/>
                </a:lnTo>
                <a:lnTo>
                  <a:pt x="975242" y="183515"/>
                </a:lnTo>
                <a:lnTo>
                  <a:pt x="1004339" y="219451"/>
                </a:lnTo>
                <a:lnTo>
                  <a:pt x="1030001" y="257356"/>
                </a:lnTo>
                <a:lnTo>
                  <a:pt x="1052206" y="296996"/>
                </a:lnTo>
                <a:lnTo>
                  <a:pt x="1070928" y="338135"/>
                </a:lnTo>
                <a:lnTo>
                  <a:pt x="1086145" y="380538"/>
                </a:lnTo>
                <a:lnTo>
                  <a:pt x="1097832" y="423971"/>
                </a:lnTo>
                <a:lnTo>
                  <a:pt x="1105966" y="468196"/>
                </a:lnTo>
                <a:lnTo>
                  <a:pt x="1110522" y="512980"/>
                </a:lnTo>
                <a:lnTo>
                  <a:pt x="1111476" y="558087"/>
                </a:lnTo>
                <a:lnTo>
                  <a:pt x="1108806" y="603281"/>
                </a:lnTo>
                <a:lnTo>
                  <a:pt x="1102486" y="648327"/>
                </a:lnTo>
                <a:lnTo>
                  <a:pt x="1092493" y="692991"/>
                </a:lnTo>
                <a:lnTo>
                  <a:pt x="1078803" y="737036"/>
                </a:lnTo>
                <a:lnTo>
                  <a:pt x="1061393" y="780227"/>
                </a:lnTo>
                <a:lnTo>
                  <a:pt x="1040238" y="822330"/>
                </a:lnTo>
                <a:lnTo>
                  <a:pt x="1015314" y="863108"/>
                </a:lnTo>
                <a:lnTo>
                  <a:pt x="986598" y="902327"/>
                </a:lnTo>
                <a:lnTo>
                  <a:pt x="954718" y="939023"/>
                </a:lnTo>
                <a:lnTo>
                  <a:pt x="920478" y="972365"/>
                </a:lnTo>
                <a:lnTo>
                  <a:pt x="884110" y="1002325"/>
                </a:lnTo>
                <a:lnTo>
                  <a:pt x="845851" y="1028874"/>
                </a:lnTo>
                <a:lnTo>
                  <a:pt x="805935" y="1051985"/>
                </a:lnTo>
                <a:lnTo>
                  <a:pt x="764597" y="1071626"/>
                </a:lnTo>
                <a:lnTo>
                  <a:pt x="722072" y="1087772"/>
                </a:lnTo>
                <a:lnTo>
                  <a:pt x="678594" y="1100392"/>
                </a:lnTo>
                <a:lnTo>
                  <a:pt x="634400" y="1109458"/>
                </a:lnTo>
                <a:lnTo>
                  <a:pt x="589722" y="1114941"/>
                </a:lnTo>
                <a:lnTo>
                  <a:pt x="544797" y="1116813"/>
                </a:lnTo>
                <a:lnTo>
                  <a:pt x="499859" y="1115044"/>
                </a:lnTo>
                <a:lnTo>
                  <a:pt x="455142" y="1109608"/>
                </a:lnTo>
                <a:lnTo>
                  <a:pt x="410883" y="1100473"/>
                </a:lnTo>
                <a:lnTo>
                  <a:pt x="367315" y="1087613"/>
                </a:lnTo>
                <a:lnTo>
                  <a:pt x="324674" y="1070998"/>
                </a:lnTo>
                <a:lnTo>
                  <a:pt x="283195" y="1050600"/>
                </a:lnTo>
                <a:lnTo>
                  <a:pt x="243111" y="1026390"/>
                </a:lnTo>
                <a:lnTo>
                  <a:pt x="204659" y="998339"/>
                </a:lnTo>
                <a:lnTo>
                  <a:pt x="168765" y="967050"/>
                </a:lnTo>
                <a:lnTo>
                  <a:pt x="136258" y="933320"/>
                </a:lnTo>
                <a:lnTo>
                  <a:pt x="107161" y="897385"/>
                </a:lnTo>
                <a:lnTo>
                  <a:pt x="81498" y="859481"/>
                </a:lnTo>
                <a:lnTo>
                  <a:pt x="59292" y="819841"/>
                </a:lnTo>
                <a:lnTo>
                  <a:pt x="40568" y="778703"/>
                </a:lnTo>
                <a:lnTo>
                  <a:pt x="25349" y="736300"/>
                </a:lnTo>
                <a:lnTo>
                  <a:pt x="13659" y="692869"/>
                </a:lnTo>
                <a:lnTo>
                  <a:pt x="5521" y="648644"/>
                </a:lnTo>
                <a:lnTo>
                  <a:pt x="960" y="603860"/>
                </a:lnTo>
                <a:lnTo>
                  <a:pt x="0" y="558754"/>
                </a:lnTo>
                <a:lnTo>
                  <a:pt x="2663" y="513560"/>
                </a:lnTo>
                <a:lnTo>
                  <a:pt x="8974" y="468514"/>
                </a:lnTo>
                <a:lnTo>
                  <a:pt x="18957" y="423850"/>
                </a:lnTo>
                <a:lnTo>
                  <a:pt x="32635" y="379804"/>
                </a:lnTo>
                <a:lnTo>
                  <a:pt x="50032" y="336612"/>
                </a:lnTo>
                <a:lnTo>
                  <a:pt x="71172" y="294508"/>
                </a:lnTo>
                <a:lnTo>
                  <a:pt x="96079" y="253729"/>
                </a:lnTo>
                <a:lnTo>
                  <a:pt x="124776" y="214508"/>
                </a:lnTo>
                <a:lnTo>
                  <a:pt x="156655" y="177812"/>
                </a:lnTo>
                <a:lnTo>
                  <a:pt x="190896" y="144469"/>
                </a:lnTo>
                <a:lnTo>
                  <a:pt x="227264" y="114507"/>
                </a:lnTo>
                <a:lnTo>
                  <a:pt x="265524" y="87955"/>
                </a:lnTo>
                <a:lnTo>
                  <a:pt x="305441" y="64842"/>
                </a:lnTo>
                <a:lnTo>
                  <a:pt x="346780" y="45198"/>
                </a:lnTo>
                <a:lnTo>
                  <a:pt x="389308" y="29049"/>
                </a:lnTo>
                <a:lnTo>
                  <a:pt x="432788" y="16427"/>
                </a:lnTo>
                <a:lnTo>
                  <a:pt x="476987" y="7358"/>
                </a:lnTo>
                <a:lnTo>
                  <a:pt x="521670" y="1873"/>
                </a:lnTo>
                <a:lnTo>
                  <a:pt x="566601" y="0"/>
                </a:lnTo>
                <a:lnTo>
                  <a:pt x="611547" y="1767"/>
                </a:lnTo>
                <a:lnTo>
                  <a:pt x="656272" y="7203"/>
                </a:lnTo>
                <a:lnTo>
                  <a:pt x="700541" y="16338"/>
                </a:lnTo>
                <a:lnTo>
                  <a:pt x="744120" y="29200"/>
                </a:lnTo>
                <a:lnTo>
                  <a:pt x="786775" y="45818"/>
                </a:lnTo>
                <a:lnTo>
                  <a:pt x="828270" y="66221"/>
                </a:lnTo>
                <a:lnTo>
                  <a:pt x="868370" y="90437"/>
                </a:lnTo>
                <a:lnTo>
                  <a:pt x="906842" y="118496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6678" y="317958"/>
            <a:ext cx="850265" cy="855980"/>
          </a:xfrm>
          <a:custGeom>
            <a:avLst/>
            <a:gdLst/>
            <a:ahLst/>
            <a:cxnLst/>
            <a:rect l="l" t="t" r="r" b="b"/>
            <a:pathLst>
              <a:path w="850264" h="855980">
                <a:moveTo>
                  <a:pt x="694646" y="89838"/>
                </a:moveTo>
                <a:lnTo>
                  <a:pt x="657232" y="63217"/>
                </a:lnTo>
                <a:lnTo>
                  <a:pt x="617877" y="41317"/>
                </a:lnTo>
                <a:lnTo>
                  <a:pt x="576946" y="24090"/>
                </a:lnTo>
                <a:lnTo>
                  <a:pt x="534806" y="11493"/>
                </a:lnTo>
                <a:lnTo>
                  <a:pt x="491822" y="3478"/>
                </a:lnTo>
                <a:lnTo>
                  <a:pt x="448359" y="0"/>
                </a:lnTo>
                <a:lnTo>
                  <a:pt x="404783" y="1012"/>
                </a:lnTo>
                <a:lnTo>
                  <a:pt x="361460" y="6469"/>
                </a:lnTo>
                <a:lnTo>
                  <a:pt x="318754" y="16325"/>
                </a:lnTo>
                <a:lnTo>
                  <a:pt x="277032" y="30534"/>
                </a:lnTo>
                <a:lnTo>
                  <a:pt x="236659" y="49050"/>
                </a:lnTo>
                <a:lnTo>
                  <a:pt x="198001" y="71827"/>
                </a:lnTo>
                <a:lnTo>
                  <a:pt x="161422" y="98819"/>
                </a:lnTo>
                <a:lnTo>
                  <a:pt x="127289" y="129979"/>
                </a:lnTo>
                <a:lnTo>
                  <a:pt x="95968" y="165264"/>
                </a:lnTo>
                <a:lnTo>
                  <a:pt x="68508" y="203626"/>
                </a:lnTo>
                <a:lnTo>
                  <a:pt x="45692" y="243815"/>
                </a:lnTo>
                <a:lnTo>
                  <a:pt x="27483" y="285462"/>
                </a:lnTo>
                <a:lnTo>
                  <a:pt x="13846" y="328203"/>
                </a:lnTo>
                <a:lnTo>
                  <a:pt x="4744" y="371670"/>
                </a:lnTo>
                <a:lnTo>
                  <a:pt x="141" y="415497"/>
                </a:lnTo>
                <a:lnTo>
                  <a:pt x="0" y="459319"/>
                </a:lnTo>
                <a:lnTo>
                  <a:pt x="4284" y="502768"/>
                </a:lnTo>
                <a:lnTo>
                  <a:pt x="12959" y="545478"/>
                </a:lnTo>
                <a:lnTo>
                  <a:pt x="25986" y="587084"/>
                </a:lnTo>
                <a:lnTo>
                  <a:pt x="43330" y="627219"/>
                </a:lnTo>
                <a:lnTo>
                  <a:pt x="64955" y="665516"/>
                </a:lnTo>
                <a:lnTo>
                  <a:pt x="90824" y="701609"/>
                </a:lnTo>
                <a:lnTo>
                  <a:pt x="120901" y="735133"/>
                </a:lnTo>
                <a:lnTo>
                  <a:pt x="155150" y="765720"/>
                </a:lnTo>
                <a:lnTo>
                  <a:pt x="192586" y="792343"/>
                </a:lnTo>
                <a:lnTo>
                  <a:pt x="231957" y="814245"/>
                </a:lnTo>
                <a:lnTo>
                  <a:pt x="272898" y="831472"/>
                </a:lnTo>
                <a:lnTo>
                  <a:pt x="315044" y="844071"/>
                </a:lnTo>
                <a:lnTo>
                  <a:pt x="358030" y="852086"/>
                </a:lnTo>
                <a:lnTo>
                  <a:pt x="401491" y="855565"/>
                </a:lnTo>
                <a:lnTo>
                  <a:pt x="445063" y="854552"/>
                </a:lnTo>
                <a:lnTo>
                  <a:pt x="488380" y="849095"/>
                </a:lnTo>
                <a:lnTo>
                  <a:pt x="531078" y="839239"/>
                </a:lnTo>
                <a:lnTo>
                  <a:pt x="572792" y="825030"/>
                </a:lnTo>
                <a:lnTo>
                  <a:pt x="613156" y="806515"/>
                </a:lnTo>
                <a:lnTo>
                  <a:pt x="651807" y="783739"/>
                </a:lnTo>
                <a:lnTo>
                  <a:pt x="688379" y="756748"/>
                </a:lnTo>
                <a:lnTo>
                  <a:pt x="722508" y="725589"/>
                </a:lnTo>
                <a:lnTo>
                  <a:pt x="753828" y="690307"/>
                </a:lnTo>
                <a:lnTo>
                  <a:pt x="781288" y="651942"/>
                </a:lnTo>
                <a:lnTo>
                  <a:pt x="804104" y="611752"/>
                </a:lnTo>
                <a:lnTo>
                  <a:pt x="822312" y="570102"/>
                </a:lnTo>
                <a:lnTo>
                  <a:pt x="835949" y="527360"/>
                </a:lnTo>
                <a:lnTo>
                  <a:pt x="845051" y="483892"/>
                </a:lnTo>
                <a:lnTo>
                  <a:pt x="849655" y="440064"/>
                </a:lnTo>
                <a:lnTo>
                  <a:pt x="849796" y="396241"/>
                </a:lnTo>
                <a:lnTo>
                  <a:pt x="845511" y="352791"/>
                </a:lnTo>
                <a:lnTo>
                  <a:pt x="836837" y="310080"/>
                </a:lnTo>
                <a:lnTo>
                  <a:pt x="823809" y="268474"/>
                </a:lnTo>
                <a:lnTo>
                  <a:pt x="806465" y="228339"/>
                </a:lnTo>
                <a:lnTo>
                  <a:pt x="784840" y="190042"/>
                </a:lnTo>
                <a:lnTo>
                  <a:pt x="758971" y="153949"/>
                </a:lnTo>
                <a:lnTo>
                  <a:pt x="728894" y="120425"/>
                </a:lnTo>
                <a:lnTo>
                  <a:pt x="694646" y="89838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013460"/>
            <a:ext cx="6858000" cy="1905"/>
          </a:xfrm>
          <a:custGeom>
            <a:avLst/>
            <a:gdLst/>
            <a:ahLst/>
            <a:cxnLst/>
            <a:rect l="l" t="t" r="r" b="b"/>
            <a:pathLst>
              <a:path w="6858000" h="1905">
                <a:moveTo>
                  <a:pt x="0" y="0"/>
                </a:moveTo>
                <a:lnTo>
                  <a:pt x="0" y="1524"/>
                </a:lnTo>
                <a:lnTo>
                  <a:pt x="6858000" y="1523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088136"/>
            <a:ext cx="6858000" cy="8056245"/>
          </a:xfrm>
          <a:custGeom>
            <a:avLst/>
            <a:gdLst/>
            <a:ahLst/>
            <a:cxnLst/>
            <a:rect l="l" t="t" r="r" b="b"/>
            <a:pathLst>
              <a:path w="6858000" h="8056245">
                <a:moveTo>
                  <a:pt x="0" y="0"/>
                </a:moveTo>
                <a:lnTo>
                  <a:pt x="0" y="8055863"/>
                </a:lnTo>
                <a:lnTo>
                  <a:pt x="6858000" y="8055863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935736"/>
            <a:ext cx="6857999" cy="155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1014983"/>
            <a:ext cx="6858000" cy="73660"/>
          </a:xfrm>
          <a:custGeom>
            <a:avLst/>
            <a:gdLst/>
            <a:ahLst/>
            <a:cxnLst/>
            <a:rect l="l" t="t" r="r" b="b"/>
            <a:pathLst>
              <a:path w="6858000" h="73659">
                <a:moveTo>
                  <a:pt x="0" y="0"/>
                </a:moveTo>
                <a:lnTo>
                  <a:pt x="0" y="73152"/>
                </a:lnTo>
                <a:lnTo>
                  <a:pt x="6858000" y="73152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97423" y="1162811"/>
            <a:ext cx="1220724" cy="3383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97423" y="3817620"/>
            <a:ext cx="1220724" cy="1001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97423" y="4090415"/>
            <a:ext cx="1220724" cy="3493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692295" y="1514602"/>
            <a:ext cx="571500" cy="572071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4400"/>
              </a:lnSpc>
            </a:pPr>
            <a:r>
              <a:rPr dirty="0" sz="4300">
                <a:latin typeface="Trebuchet MS"/>
                <a:cs typeface="Trebuchet MS"/>
              </a:rPr>
              <a:t>The</a:t>
            </a:r>
            <a:r>
              <a:rPr dirty="0" sz="4300" spc="-85">
                <a:latin typeface="Trebuchet MS"/>
                <a:cs typeface="Trebuchet MS"/>
              </a:rPr>
              <a:t> </a:t>
            </a:r>
            <a:r>
              <a:rPr dirty="0" sz="4300">
                <a:latin typeface="Trebuchet MS"/>
                <a:cs typeface="Trebuchet MS"/>
              </a:rPr>
              <a:t>glucose</a:t>
            </a:r>
            <a:r>
              <a:rPr dirty="0" sz="4300">
                <a:latin typeface="Tahoma"/>
                <a:cs typeface="Tahoma"/>
              </a:rPr>
              <a:t>–</a:t>
            </a:r>
            <a:r>
              <a:rPr dirty="0" sz="4300">
                <a:latin typeface="Trebuchet MS"/>
                <a:cs typeface="Trebuchet MS"/>
              </a:rPr>
              <a:t>alanine</a:t>
            </a:r>
            <a:r>
              <a:rPr dirty="0" sz="4300" spc="-75">
                <a:latin typeface="Trebuchet MS"/>
                <a:cs typeface="Trebuchet MS"/>
              </a:rPr>
              <a:t> </a:t>
            </a:r>
            <a:r>
              <a:rPr dirty="0" sz="4300">
                <a:latin typeface="Trebuchet MS"/>
                <a:cs typeface="Trebuchet MS"/>
              </a:rPr>
              <a:t>cy</a:t>
            </a:r>
            <a:r>
              <a:rPr dirty="0" sz="4300" spc="5">
                <a:latin typeface="Trebuchet MS"/>
                <a:cs typeface="Trebuchet MS"/>
              </a:rPr>
              <a:t>c</a:t>
            </a:r>
            <a:r>
              <a:rPr dirty="0" sz="4300" spc="-5">
                <a:latin typeface="Trebuchet MS"/>
                <a:cs typeface="Trebuchet MS"/>
              </a:rPr>
              <a:t>le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02663" y="755904"/>
            <a:ext cx="3006851" cy="777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32763" y="192023"/>
            <a:ext cx="1935480" cy="37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7700">
              <a:lnSpc>
                <a:spcPct val="100000"/>
              </a:lnSpc>
            </a:pPr>
            <a:r>
              <a:rPr dirty="0" baseline="5555" sz="1500" spc="-442">
                <a:latin typeface="Arial"/>
                <a:cs typeface="Arial"/>
              </a:rPr>
              <a:t>P</a:t>
            </a:r>
            <a:r>
              <a:rPr dirty="0" sz="1200" spc="-295">
                <a:solidFill>
                  <a:srgbClr val="B5A787"/>
                </a:solidFill>
                <a:latin typeface="Trebuchet MS"/>
                <a:cs typeface="Trebuchet MS"/>
              </a:rPr>
              <a:t>V</a:t>
            </a:r>
            <a:r>
              <a:rPr dirty="0" baseline="5555" sz="1500" spc="-442">
                <a:latin typeface="Arial"/>
                <a:cs typeface="Arial"/>
              </a:rPr>
              <a:t>a</a:t>
            </a:r>
            <a:r>
              <a:rPr dirty="0" sz="1200" spc="-295">
                <a:solidFill>
                  <a:srgbClr val="B5A787"/>
                </a:solidFill>
                <a:latin typeface="Trebuchet MS"/>
                <a:cs typeface="Trebuchet MS"/>
              </a:rPr>
              <a:t>o</a:t>
            </a:r>
            <a:r>
              <a:rPr dirty="0" baseline="5555" sz="1500" spc="-442">
                <a:latin typeface="Arial"/>
                <a:cs typeface="Arial"/>
              </a:rPr>
              <a:t>g</a:t>
            </a:r>
            <a:r>
              <a:rPr dirty="0" sz="1200" spc="-295">
                <a:solidFill>
                  <a:srgbClr val="B5A787"/>
                </a:solidFill>
                <a:latin typeface="Trebuchet MS"/>
                <a:cs typeface="Trebuchet MS"/>
              </a:rPr>
              <a:t>e</a:t>
            </a:r>
            <a:r>
              <a:rPr dirty="0" baseline="5555" sz="1500" spc="-442">
                <a:latin typeface="Arial"/>
                <a:cs typeface="Arial"/>
              </a:rPr>
              <a:t>e</a:t>
            </a:r>
            <a:r>
              <a:rPr dirty="0" sz="1200" spc="-295">
                <a:solidFill>
                  <a:srgbClr val="B5A787"/>
                </a:solidFill>
                <a:latin typeface="Trebuchet MS"/>
                <a:cs typeface="Trebuchet MS"/>
              </a:rPr>
              <a:t>t  </a:t>
            </a:r>
            <a:r>
              <a:rPr dirty="0" baseline="5555" sz="1500" spc="-209">
                <a:latin typeface="Arial"/>
                <a:cs typeface="Arial"/>
              </a:rPr>
              <a:t>9</a:t>
            </a:r>
            <a:r>
              <a:rPr dirty="0" sz="1200" spc="-140" i="1">
                <a:solidFill>
                  <a:srgbClr val="B5A787"/>
                </a:solidFill>
                <a:latin typeface="Calibri"/>
                <a:cs typeface="Calibri"/>
              </a:rPr>
              <a:t>B</a:t>
            </a:r>
            <a:r>
              <a:rPr dirty="0" baseline="5555" sz="1500" spc="-209">
                <a:latin typeface="Arial"/>
                <a:cs typeface="Arial"/>
              </a:rPr>
              <a:t>8</a:t>
            </a:r>
            <a:r>
              <a:rPr dirty="0" sz="1200" spc="-140" i="1">
                <a:solidFill>
                  <a:srgbClr val="B5A787"/>
                </a:solidFill>
                <a:latin typeface="Calibri"/>
                <a:cs typeface="Calibri"/>
              </a:rPr>
              <a:t>io</a:t>
            </a:r>
            <a:r>
              <a:rPr dirty="0" baseline="5555" sz="1500" spc="-209">
                <a:latin typeface="Arial"/>
                <a:cs typeface="Arial"/>
              </a:rPr>
              <a:t>8</a:t>
            </a:r>
            <a:r>
              <a:rPr dirty="0" sz="1200" spc="-140" i="1">
                <a:solidFill>
                  <a:srgbClr val="B5A787"/>
                </a:solidFill>
                <a:latin typeface="Calibri"/>
                <a:cs typeface="Calibri"/>
              </a:rPr>
              <a:t>chemistry </a:t>
            </a:r>
            <a:r>
              <a:rPr dirty="0" sz="1200" spc="-125" i="1">
                <a:solidFill>
                  <a:srgbClr val="B5A787"/>
                </a:solidFill>
                <a:latin typeface="Calibri"/>
                <a:cs typeface="Calibri"/>
              </a:rPr>
              <a:t> </a:t>
            </a:r>
            <a:r>
              <a:rPr dirty="0" sz="1200" spc="-55">
                <a:solidFill>
                  <a:srgbClr val="B5A787"/>
                </a:solidFill>
                <a:latin typeface="Trebuchet MS"/>
                <a:cs typeface="Trebuchet MS"/>
              </a:rPr>
              <a:t>3e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30">
                <a:solidFill>
                  <a:srgbClr val="B5A787"/>
                </a:solidFill>
                <a:latin typeface="Trebuchet MS"/>
                <a:cs typeface="Trebuchet MS"/>
              </a:rPr>
              <a:t>© </a:t>
            </a:r>
            <a:r>
              <a:rPr dirty="0" sz="1200" spc="-30">
                <a:solidFill>
                  <a:srgbClr val="B5A787"/>
                </a:solidFill>
                <a:latin typeface="Trebuchet MS"/>
                <a:cs typeface="Trebuchet MS"/>
              </a:rPr>
              <a:t>2004 </a:t>
            </a:r>
            <a:r>
              <a:rPr dirty="0" sz="1200" spc="-100">
                <a:solidFill>
                  <a:srgbClr val="B5A787"/>
                </a:solidFill>
                <a:latin typeface="Trebuchet MS"/>
                <a:cs typeface="Trebuchet MS"/>
              </a:rPr>
              <a:t>John </a:t>
            </a:r>
            <a:r>
              <a:rPr dirty="0" sz="1200" spc="-25">
                <a:solidFill>
                  <a:srgbClr val="B5A787"/>
                </a:solidFill>
                <a:latin typeface="Trebuchet MS"/>
                <a:cs typeface="Trebuchet MS"/>
              </a:rPr>
              <a:t>Wiley </a:t>
            </a:r>
            <a:r>
              <a:rPr dirty="0" sz="1200" spc="-100">
                <a:solidFill>
                  <a:srgbClr val="B5A787"/>
                </a:solidFill>
                <a:latin typeface="Trebuchet MS"/>
                <a:cs typeface="Trebuchet MS"/>
              </a:rPr>
              <a:t>&amp; </a:t>
            </a:r>
            <a:r>
              <a:rPr dirty="0" sz="1200" spc="-60">
                <a:solidFill>
                  <a:srgbClr val="B5A787"/>
                </a:solidFill>
                <a:latin typeface="Trebuchet MS"/>
                <a:cs typeface="Trebuchet MS"/>
              </a:rPr>
              <a:t>Sons,</a:t>
            </a:r>
            <a:r>
              <a:rPr dirty="0" sz="1200" spc="-250">
                <a:solidFill>
                  <a:srgbClr val="B5A787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B5A787"/>
                </a:solidFill>
                <a:latin typeface="Trebuchet MS"/>
                <a:cs typeface="Trebuchet MS"/>
              </a:rPr>
              <a:t>Inc.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1040" y="219456"/>
            <a:ext cx="3803904" cy="1246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61232" y="219456"/>
            <a:ext cx="929639" cy="12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47159" y="219456"/>
            <a:ext cx="2638043" cy="1246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75603" y="219456"/>
            <a:ext cx="2017776" cy="1246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311" rIns="0" bIns="0" rtlCol="0" vert="horz">
            <a:spAutoFit/>
          </a:bodyPr>
          <a:lstStyle/>
          <a:p>
            <a:pPr marL="993140">
              <a:lnSpc>
                <a:spcPct val="100000"/>
              </a:lnSpc>
            </a:pPr>
            <a:r>
              <a:rPr dirty="0" sz="4400" b="1">
                <a:solidFill>
                  <a:srgbClr val="4F271C"/>
                </a:solidFill>
                <a:latin typeface="Palatino Linotype"/>
                <a:cs typeface="Palatino Linotype"/>
              </a:rPr>
              <a:t>The glucose-alanine</a:t>
            </a:r>
            <a:r>
              <a:rPr dirty="0" sz="4400" spc="-114" b="1">
                <a:solidFill>
                  <a:srgbClr val="4F271C"/>
                </a:solidFill>
                <a:latin typeface="Palatino Linotype"/>
                <a:cs typeface="Palatino Linotype"/>
              </a:rPr>
              <a:t> </a:t>
            </a:r>
            <a:r>
              <a:rPr dirty="0" sz="4400" b="1">
                <a:solidFill>
                  <a:srgbClr val="4F271C"/>
                </a:solidFill>
                <a:latin typeface="Palatino Linotype"/>
                <a:cs typeface="Palatino Linotype"/>
              </a:rPr>
              <a:t>cycle</a:t>
            </a:r>
            <a:endParaRPr sz="44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702" y="1205357"/>
            <a:ext cx="6407150" cy="1901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1555">
                <a:solidFill>
                  <a:srgbClr val="3891A7"/>
                </a:solidFill>
                <a:latin typeface="Wingdings"/>
                <a:cs typeface="Wingdings"/>
              </a:rPr>
              <a:t></a:t>
            </a:r>
            <a:r>
              <a:rPr dirty="0" sz="3500" spc="-600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dirty="0" sz="4400" spc="5">
                <a:solidFill>
                  <a:srgbClr val="FF0000"/>
                </a:solidFill>
                <a:latin typeface="Palatino Linotype"/>
                <a:cs typeface="Palatino Linotype"/>
              </a:rPr>
              <a:t>What </a:t>
            </a:r>
            <a:r>
              <a:rPr dirty="0" sz="4400">
                <a:solidFill>
                  <a:srgbClr val="FF0000"/>
                </a:solidFill>
                <a:latin typeface="Palatino Linotype"/>
                <a:cs typeface="Palatino Linotype"/>
              </a:rPr>
              <a:t>happened </a:t>
            </a:r>
            <a:r>
              <a:rPr dirty="0" sz="4400" spc="-5">
                <a:solidFill>
                  <a:srgbClr val="FF0000"/>
                </a:solidFill>
                <a:latin typeface="Palatino Linotype"/>
                <a:cs typeface="Palatino Linotype"/>
              </a:rPr>
              <a:t>to</a:t>
            </a:r>
            <a:r>
              <a:rPr dirty="0" sz="4400" spc="-10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dirty="0" sz="4400">
                <a:solidFill>
                  <a:srgbClr val="FF0000"/>
                </a:solidFill>
                <a:latin typeface="Palatino Linotype"/>
                <a:cs typeface="Palatino Linotype"/>
              </a:rPr>
              <a:t>NH</a:t>
            </a:r>
            <a:r>
              <a:rPr dirty="0" baseline="-21072" sz="4350">
                <a:solidFill>
                  <a:srgbClr val="FF0000"/>
                </a:solidFill>
                <a:latin typeface="Palatino Linotype"/>
                <a:cs typeface="Palatino Linotype"/>
              </a:rPr>
              <a:t>2</a:t>
            </a:r>
            <a:r>
              <a:rPr dirty="0" sz="4400">
                <a:solidFill>
                  <a:srgbClr val="FF0000"/>
                </a:solidFill>
                <a:latin typeface="Palatino Linotype"/>
                <a:cs typeface="Palatino Linotype"/>
              </a:rPr>
              <a:t>?</a:t>
            </a:r>
            <a:endParaRPr sz="4400">
              <a:latin typeface="Palatino Linotype"/>
              <a:cs typeface="Palatino Linotype"/>
            </a:endParaRPr>
          </a:p>
          <a:p>
            <a:pPr marL="570230" indent="-237490">
              <a:lnSpc>
                <a:spcPct val="100000"/>
              </a:lnSpc>
              <a:spcBef>
                <a:spcPts val="65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3600" b="1">
                <a:solidFill>
                  <a:srgbClr val="222C46"/>
                </a:solidFill>
                <a:latin typeface="Palatino Linotype"/>
                <a:cs typeface="Palatino Linotype"/>
              </a:rPr>
              <a:t>Liver converts it to </a:t>
            </a:r>
            <a:r>
              <a:rPr dirty="0" sz="3600" spc="-5" b="1">
                <a:solidFill>
                  <a:srgbClr val="222C46"/>
                </a:solidFill>
                <a:latin typeface="Palatino Linotype"/>
                <a:cs typeface="Palatino Linotype"/>
              </a:rPr>
              <a:t>urea</a:t>
            </a:r>
            <a:r>
              <a:rPr dirty="0" sz="3600" spc="-70" b="1">
                <a:solidFill>
                  <a:srgbClr val="222C46"/>
                </a:solidFill>
                <a:latin typeface="Palatino Linotype"/>
                <a:cs typeface="Palatino Linotype"/>
              </a:rPr>
              <a:t> </a:t>
            </a:r>
            <a:r>
              <a:rPr dirty="0" sz="3600" b="1">
                <a:solidFill>
                  <a:srgbClr val="222C46"/>
                </a:solidFill>
                <a:latin typeface="Palatino Linotype"/>
                <a:cs typeface="Palatino Linotype"/>
              </a:rPr>
              <a:t>for</a:t>
            </a:r>
            <a:endParaRPr sz="3600">
              <a:latin typeface="Palatino Linotype"/>
              <a:cs typeface="Palatino Linotype"/>
            </a:endParaRPr>
          </a:p>
          <a:p>
            <a:pPr marL="570230">
              <a:lnSpc>
                <a:spcPct val="100000"/>
              </a:lnSpc>
            </a:pPr>
            <a:r>
              <a:rPr dirty="0" sz="3600" b="1">
                <a:solidFill>
                  <a:srgbClr val="222C46"/>
                </a:solidFill>
                <a:latin typeface="Palatino Linotype"/>
                <a:cs typeface="Palatino Linotype"/>
              </a:rPr>
              <a:t>excretion (urea</a:t>
            </a:r>
            <a:r>
              <a:rPr dirty="0" sz="3600" spc="-75" b="1">
                <a:solidFill>
                  <a:srgbClr val="222C46"/>
                </a:solidFill>
                <a:latin typeface="Palatino Linotype"/>
                <a:cs typeface="Palatino Linotype"/>
              </a:rPr>
              <a:t> </a:t>
            </a:r>
            <a:r>
              <a:rPr dirty="0" sz="3600" b="1">
                <a:solidFill>
                  <a:srgbClr val="222C46"/>
                </a:solidFill>
                <a:latin typeface="Palatino Linotype"/>
                <a:cs typeface="Palatino Linotype"/>
              </a:rPr>
              <a:t>cycle)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2811" y="339852"/>
            <a:ext cx="5122164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355"/>
              <a:t>Take </a:t>
            </a:r>
            <a:r>
              <a:rPr dirty="0" spc="-175"/>
              <a:t>home</a:t>
            </a:r>
            <a:r>
              <a:rPr dirty="0" spc="140"/>
              <a:t> </a:t>
            </a:r>
            <a:r>
              <a:rPr dirty="0" spc="-254"/>
              <a:t>message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2738" y="1475866"/>
            <a:ext cx="7426325" cy="424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marR="64325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3600" spc="-120">
                <a:latin typeface="Trebuchet MS"/>
                <a:cs typeface="Trebuchet MS"/>
              </a:rPr>
              <a:t>There </a:t>
            </a:r>
            <a:r>
              <a:rPr dirty="0" sz="3600" spc="-215">
                <a:latin typeface="Trebuchet MS"/>
                <a:cs typeface="Trebuchet MS"/>
              </a:rPr>
              <a:t>are </a:t>
            </a:r>
            <a:r>
              <a:rPr dirty="0" sz="3600" spc="-245">
                <a:latin typeface="Trebuchet MS"/>
                <a:cs typeface="Trebuchet MS"/>
              </a:rPr>
              <a:t>mainly </a:t>
            </a:r>
            <a:r>
              <a:rPr dirty="0" sz="3600" spc="-90">
                <a:latin typeface="Trebuchet MS"/>
                <a:cs typeface="Trebuchet MS"/>
              </a:rPr>
              <a:t>2 </a:t>
            </a:r>
            <a:r>
              <a:rPr dirty="0" sz="3600" spc="-190">
                <a:latin typeface="Trebuchet MS"/>
                <a:cs typeface="Trebuchet MS"/>
              </a:rPr>
              <a:t>types of </a:t>
            </a:r>
            <a:r>
              <a:rPr dirty="0" sz="3600" spc="-204">
                <a:latin typeface="Trebuchet MS"/>
                <a:cs typeface="Trebuchet MS"/>
              </a:rPr>
              <a:t>muscle  </a:t>
            </a:r>
            <a:r>
              <a:rPr dirty="0" sz="3600" spc="-245">
                <a:latin typeface="Trebuchet MS"/>
                <a:cs typeface="Trebuchet MS"/>
              </a:rPr>
              <a:t>fibers:</a:t>
            </a:r>
            <a:endParaRPr sz="3600">
              <a:latin typeface="Trebuchet MS"/>
              <a:cs typeface="Trebuchet MS"/>
            </a:endParaRPr>
          </a:p>
          <a:p>
            <a:pPr lvl="1" marL="570230" marR="79375" indent="-238125">
              <a:lnSpc>
                <a:spcPct val="100000"/>
              </a:lnSpc>
              <a:spcBef>
                <a:spcPts val="63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65" b="1">
                <a:latin typeface="Trebuchet MS"/>
                <a:cs typeface="Trebuchet MS"/>
              </a:rPr>
              <a:t>Type </a:t>
            </a:r>
            <a:r>
              <a:rPr dirty="0" sz="2800" spc="150" b="1">
                <a:latin typeface="Trebuchet MS"/>
                <a:cs typeface="Trebuchet MS"/>
              </a:rPr>
              <a:t>I</a:t>
            </a:r>
            <a:r>
              <a:rPr dirty="0" sz="2800" spc="-484" b="1">
                <a:latin typeface="Trebuchet MS"/>
                <a:cs typeface="Trebuchet MS"/>
              </a:rPr>
              <a:t> </a:t>
            </a:r>
            <a:r>
              <a:rPr dirty="0" sz="2800" spc="-175">
                <a:latin typeface="Trebuchet MS"/>
                <a:cs typeface="Trebuchet MS"/>
              </a:rPr>
              <a:t>(slow, </a:t>
            </a:r>
            <a:r>
              <a:rPr dirty="0" sz="2800" spc="-170">
                <a:latin typeface="Trebuchet MS"/>
                <a:cs typeface="Trebuchet MS"/>
              </a:rPr>
              <a:t>aerobic, </a:t>
            </a:r>
            <a:r>
              <a:rPr dirty="0" sz="2800" spc="-195">
                <a:latin typeface="Trebuchet MS"/>
                <a:cs typeface="Trebuchet MS"/>
              </a:rPr>
              <a:t>red, </a:t>
            </a:r>
            <a:r>
              <a:rPr dirty="0" sz="2800" spc="-114">
                <a:latin typeface="Trebuchet MS"/>
                <a:cs typeface="Trebuchet MS"/>
              </a:rPr>
              <a:t>rich </a:t>
            </a:r>
            <a:r>
              <a:rPr dirty="0" sz="2800" spc="-165">
                <a:latin typeface="Trebuchet MS"/>
                <a:cs typeface="Trebuchet MS"/>
              </a:rPr>
              <a:t>in </a:t>
            </a:r>
            <a:r>
              <a:rPr dirty="0" sz="2800" spc="-120">
                <a:latin typeface="Trebuchet MS"/>
                <a:cs typeface="Trebuchet MS"/>
              </a:rPr>
              <a:t>mitochondria  </a:t>
            </a:r>
            <a:r>
              <a:rPr dirty="0" sz="2800" spc="-185">
                <a:latin typeface="Trebuchet MS"/>
                <a:cs typeface="Trebuchet MS"/>
              </a:rPr>
              <a:t>and </a:t>
            </a:r>
            <a:r>
              <a:rPr dirty="0" sz="2800" spc="-175">
                <a:latin typeface="Trebuchet MS"/>
                <a:cs typeface="Trebuchet MS"/>
              </a:rPr>
              <a:t>myoglobin, </a:t>
            </a:r>
            <a:r>
              <a:rPr dirty="0" sz="2800" spc="-195">
                <a:latin typeface="Trebuchet MS"/>
                <a:cs typeface="Trebuchet MS"/>
              </a:rPr>
              <a:t>mainly </a:t>
            </a:r>
            <a:r>
              <a:rPr dirty="0" sz="2800" spc="-170">
                <a:latin typeface="Trebuchet MS"/>
                <a:cs typeface="Trebuchet MS"/>
              </a:rPr>
              <a:t>generate </a:t>
            </a:r>
            <a:r>
              <a:rPr dirty="0" sz="2800" spc="-50">
                <a:latin typeface="Trebuchet MS"/>
                <a:cs typeface="Trebuchet MS"/>
              </a:rPr>
              <a:t>ATP </a:t>
            </a:r>
            <a:r>
              <a:rPr dirty="0" sz="2800" spc="-135">
                <a:latin typeface="Trebuchet MS"/>
                <a:cs typeface="Trebuchet MS"/>
              </a:rPr>
              <a:t>from </a:t>
            </a:r>
            <a:r>
              <a:rPr dirty="0" sz="2800" spc="-229">
                <a:latin typeface="Trebuchet MS"/>
                <a:cs typeface="Trebuchet MS"/>
              </a:rPr>
              <a:t>fatty  </a:t>
            </a:r>
            <a:r>
              <a:rPr dirty="0" sz="2800" spc="-190">
                <a:latin typeface="Trebuchet MS"/>
                <a:cs typeface="Trebuchet MS"/>
              </a:rPr>
              <a:t>acid </a:t>
            </a:r>
            <a:r>
              <a:rPr dirty="0" sz="2800" spc="-150">
                <a:latin typeface="Trebuchet MS"/>
                <a:cs typeface="Trebuchet MS"/>
              </a:rPr>
              <a:t>oxidation, </a:t>
            </a:r>
            <a:r>
              <a:rPr dirty="0" sz="2800" spc="-220">
                <a:latin typeface="Trebuchet MS"/>
                <a:cs typeface="Trebuchet MS"/>
              </a:rPr>
              <a:t>fatigue </a:t>
            </a:r>
            <a:r>
              <a:rPr dirty="0" sz="2800" spc="-175">
                <a:latin typeface="Trebuchet MS"/>
                <a:cs typeface="Trebuchet MS"/>
              </a:rPr>
              <a:t>resistant, </a:t>
            </a:r>
            <a:r>
              <a:rPr dirty="0" sz="2800" spc="-160">
                <a:latin typeface="Trebuchet MS"/>
                <a:cs typeface="Trebuchet MS"/>
              </a:rPr>
              <a:t>involved </a:t>
            </a:r>
            <a:r>
              <a:rPr dirty="0" sz="2800" spc="-165">
                <a:latin typeface="Trebuchet MS"/>
                <a:cs typeface="Trebuchet MS"/>
              </a:rPr>
              <a:t>in  </a:t>
            </a:r>
            <a:r>
              <a:rPr dirty="0" sz="2800" spc="-150">
                <a:latin typeface="Trebuchet MS"/>
                <a:cs typeface="Trebuchet MS"/>
              </a:rPr>
              <a:t>endurance</a:t>
            </a:r>
            <a:r>
              <a:rPr dirty="0" sz="2800" spc="-114">
                <a:latin typeface="Trebuchet MS"/>
                <a:cs typeface="Trebuchet MS"/>
              </a:rPr>
              <a:t> </a:t>
            </a:r>
            <a:r>
              <a:rPr dirty="0" sz="2800" spc="-180">
                <a:latin typeface="Trebuchet MS"/>
                <a:cs typeface="Trebuchet MS"/>
              </a:rPr>
              <a:t>activity)</a:t>
            </a:r>
            <a:endParaRPr sz="2800">
              <a:latin typeface="Trebuchet MS"/>
              <a:cs typeface="Trebuchet MS"/>
            </a:endParaRPr>
          </a:p>
          <a:p>
            <a:pPr lvl="1" marL="570230" marR="5080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65" b="1">
                <a:latin typeface="Trebuchet MS"/>
                <a:cs typeface="Trebuchet MS"/>
              </a:rPr>
              <a:t>Type </a:t>
            </a:r>
            <a:r>
              <a:rPr dirty="0" sz="2800" spc="150" b="1">
                <a:latin typeface="Trebuchet MS"/>
                <a:cs typeface="Trebuchet MS"/>
              </a:rPr>
              <a:t>II</a:t>
            </a:r>
            <a:r>
              <a:rPr dirty="0" sz="2800" spc="-385" b="1">
                <a:latin typeface="Trebuchet MS"/>
                <a:cs typeface="Trebuchet MS"/>
              </a:rPr>
              <a:t> </a:t>
            </a:r>
            <a:r>
              <a:rPr dirty="0" sz="2800" spc="-235">
                <a:latin typeface="Trebuchet MS"/>
                <a:cs typeface="Trebuchet MS"/>
              </a:rPr>
              <a:t>(fast, </a:t>
            </a:r>
            <a:r>
              <a:rPr dirty="0" sz="2800" spc="-170">
                <a:latin typeface="Trebuchet MS"/>
                <a:cs typeface="Trebuchet MS"/>
              </a:rPr>
              <a:t>glyocolytic, </a:t>
            </a:r>
            <a:r>
              <a:rPr dirty="0" sz="2800" spc="-185">
                <a:latin typeface="Trebuchet MS"/>
                <a:cs typeface="Trebuchet MS"/>
              </a:rPr>
              <a:t>white, </a:t>
            </a:r>
            <a:r>
              <a:rPr dirty="0" sz="2800" spc="-195">
                <a:latin typeface="Trebuchet MS"/>
                <a:cs typeface="Trebuchet MS"/>
              </a:rPr>
              <a:t>mainly </a:t>
            </a:r>
            <a:r>
              <a:rPr dirty="0" sz="2800" spc="-170">
                <a:latin typeface="Trebuchet MS"/>
                <a:cs typeface="Trebuchet MS"/>
              </a:rPr>
              <a:t>generate  </a:t>
            </a:r>
            <a:r>
              <a:rPr dirty="0" sz="2800" spc="-50">
                <a:latin typeface="Trebuchet MS"/>
                <a:cs typeface="Trebuchet MS"/>
              </a:rPr>
              <a:t>ATP </a:t>
            </a:r>
            <a:r>
              <a:rPr dirty="0" sz="2800" spc="-135">
                <a:latin typeface="Trebuchet MS"/>
                <a:cs typeface="Trebuchet MS"/>
              </a:rPr>
              <a:t>from </a:t>
            </a:r>
            <a:r>
              <a:rPr dirty="0" sz="2800" spc="-160">
                <a:latin typeface="Trebuchet MS"/>
                <a:cs typeface="Trebuchet MS"/>
              </a:rPr>
              <a:t>anaerobic </a:t>
            </a:r>
            <a:r>
              <a:rPr dirty="0" sz="2800" spc="-170">
                <a:latin typeface="Trebuchet MS"/>
                <a:cs typeface="Trebuchet MS"/>
              </a:rPr>
              <a:t>glycolysis, </a:t>
            </a:r>
            <a:r>
              <a:rPr dirty="0" sz="2800" spc="-185">
                <a:latin typeface="Trebuchet MS"/>
                <a:cs typeface="Trebuchet MS"/>
              </a:rPr>
              <a:t>easily </a:t>
            </a:r>
            <a:r>
              <a:rPr dirty="0" sz="2800" spc="-229">
                <a:latin typeface="Trebuchet MS"/>
                <a:cs typeface="Trebuchet MS"/>
              </a:rPr>
              <a:t>fatigued,  </a:t>
            </a:r>
            <a:r>
              <a:rPr dirty="0" sz="2800" spc="-130">
                <a:latin typeface="Trebuchet MS"/>
                <a:cs typeface="Trebuchet MS"/>
              </a:rPr>
              <a:t>used </a:t>
            </a:r>
            <a:r>
              <a:rPr dirty="0" sz="2800" spc="-105">
                <a:latin typeface="Trebuchet MS"/>
                <a:cs typeface="Trebuchet MS"/>
              </a:rPr>
              <a:t>for </a:t>
            </a:r>
            <a:r>
              <a:rPr dirty="0" sz="2800" spc="-60">
                <a:latin typeface="Trebuchet MS"/>
                <a:cs typeface="Trebuchet MS"/>
              </a:rPr>
              <a:t>sports </a:t>
            </a:r>
            <a:r>
              <a:rPr dirty="0" sz="2800" spc="-135">
                <a:latin typeface="Trebuchet MS"/>
                <a:cs typeface="Trebuchet MS"/>
              </a:rPr>
              <a:t>required </a:t>
            </a:r>
            <a:r>
              <a:rPr dirty="0" sz="2800" spc="-105">
                <a:latin typeface="Trebuchet MS"/>
                <a:cs typeface="Trebuchet MS"/>
              </a:rPr>
              <a:t>burst </a:t>
            </a:r>
            <a:r>
              <a:rPr dirty="0" sz="2800" spc="-150">
                <a:latin typeface="Trebuchet MS"/>
                <a:cs typeface="Trebuchet MS"/>
              </a:rPr>
              <a:t>of</a:t>
            </a:r>
            <a:r>
              <a:rPr dirty="0" sz="2800" spc="120">
                <a:latin typeface="Trebuchet MS"/>
                <a:cs typeface="Trebuchet MS"/>
              </a:rPr>
              <a:t> </a:t>
            </a:r>
            <a:r>
              <a:rPr dirty="0" sz="2800" spc="-180">
                <a:latin typeface="Trebuchet MS"/>
                <a:cs typeface="Trebuchet MS"/>
              </a:rPr>
              <a:t>activity)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2811" y="339852"/>
            <a:ext cx="7563611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355"/>
              <a:t>Take </a:t>
            </a:r>
            <a:r>
              <a:rPr dirty="0" spc="-175"/>
              <a:t>home</a:t>
            </a:r>
            <a:r>
              <a:rPr dirty="0" spc="190"/>
              <a:t> </a:t>
            </a:r>
            <a:r>
              <a:rPr dirty="0" spc="-275"/>
              <a:t>message..continued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2738" y="1370584"/>
            <a:ext cx="7616190" cy="4621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00">
                <a:latin typeface="Trebuchet MS"/>
                <a:cs typeface="Trebuchet MS"/>
              </a:rPr>
              <a:t>Muscle </a:t>
            </a:r>
            <a:r>
              <a:rPr dirty="0" sz="3200" spc="-175">
                <a:latin typeface="Trebuchet MS"/>
                <a:cs typeface="Trebuchet MS"/>
              </a:rPr>
              <a:t>metabolism </a:t>
            </a:r>
            <a:r>
              <a:rPr dirty="0" sz="3200" spc="-215">
                <a:latin typeface="Trebuchet MS"/>
                <a:cs typeface="Trebuchet MS"/>
              </a:rPr>
              <a:t>can </a:t>
            </a:r>
            <a:r>
              <a:rPr dirty="0" sz="3200" spc="-165">
                <a:latin typeface="Trebuchet MS"/>
                <a:cs typeface="Trebuchet MS"/>
              </a:rPr>
              <a:t>obtain </a:t>
            </a:r>
            <a:r>
              <a:rPr dirty="0" sz="3200" spc="-160">
                <a:latin typeface="Trebuchet MS"/>
                <a:cs typeface="Trebuchet MS"/>
              </a:rPr>
              <a:t>its</a:t>
            </a:r>
            <a:r>
              <a:rPr dirty="0" sz="3200" spc="150">
                <a:latin typeface="Trebuchet MS"/>
                <a:cs typeface="Trebuchet MS"/>
              </a:rPr>
              <a:t> </a:t>
            </a:r>
            <a:r>
              <a:rPr dirty="0" sz="3200" spc="-150">
                <a:latin typeface="Trebuchet MS"/>
                <a:cs typeface="Trebuchet MS"/>
              </a:rPr>
              <a:t>energy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</a:pPr>
            <a:r>
              <a:rPr dirty="0" sz="3200" spc="-170">
                <a:latin typeface="Trebuchet MS"/>
                <a:cs typeface="Trebuchet MS"/>
              </a:rPr>
              <a:t>through:</a:t>
            </a:r>
            <a:endParaRPr sz="3200">
              <a:latin typeface="Trebuchet MS"/>
              <a:cs typeface="Trebuchet MS"/>
            </a:endParaRPr>
          </a:p>
          <a:p>
            <a:pPr lvl="1" marL="570230" indent="-23812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50">
                <a:latin typeface="Trebuchet MS"/>
                <a:cs typeface="Trebuchet MS"/>
              </a:rPr>
              <a:t>ATP </a:t>
            </a:r>
            <a:r>
              <a:rPr dirty="0" sz="2800" spc="-85">
                <a:latin typeface="Trebuchet MS"/>
                <a:cs typeface="Trebuchet MS"/>
              </a:rPr>
              <a:t>Stores </a:t>
            </a:r>
            <a:r>
              <a:rPr dirty="0" sz="2800" spc="-185">
                <a:latin typeface="Trebuchet MS"/>
                <a:cs typeface="Trebuchet MS"/>
              </a:rPr>
              <a:t>and</a:t>
            </a:r>
            <a:r>
              <a:rPr dirty="0" sz="2800" spc="-120">
                <a:latin typeface="Trebuchet MS"/>
                <a:cs typeface="Trebuchet MS"/>
              </a:rPr>
              <a:t> </a:t>
            </a:r>
            <a:r>
              <a:rPr dirty="0" sz="2800" spc="80">
                <a:latin typeface="Trebuchet MS"/>
                <a:cs typeface="Trebuchet MS"/>
              </a:rPr>
              <a:t>CP</a:t>
            </a:r>
            <a:endParaRPr sz="2800">
              <a:latin typeface="Trebuchet MS"/>
              <a:cs typeface="Trebuchet MS"/>
            </a:endParaRPr>
          </a:p>
          <a:p>
            <a:pPr lvl="1" marL="570230" marR="5080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105">
                <a:latin typeface="Trebuchet MS"/>
                <a:cs typeface="Trebuchet MS"/>
              </a:rPr>
              <a:t>Anaerobic </a:t>
            </a:r>
            <a:r>
              <a:rPr dirty="0" sz="2800" spc="-160">
                <a:latin typeface="Trebuchet MS"/>
                <a:cs typeface="Trebuchet MS"/>
              </a:rPr>
              <a:t>metabolism </a:t>
            </a:r>
            <a:r>
              <a:rPr dirty="0" sz="2800" spc="-185">
                <a:latin typeface="Trebuchet MS"/>
                <a:cs typeface="Trebuchet MS"/>
              </a:rPr>
              <a:t>(relatively </a:t>
            </a:r>
            <a:r>
              <a:rPr dirty="0" sz="2800" spc="-220">
                <a:latin typeface="Trebuchet MS"/>
                <a:cs typeface="Trebuchet MS"/>
              </a:rPr>
              <a:t>inefficient, </a:t>
            </a:r>
            <a:r>
              <a:rPr dirty="0" sz="2800" spc="-180">
                <a:latin typeface="Trebuchet MS"/>
                <a:cs typeface="Trebuchet MS"/>
              </a:rPr>
              <a:t>large  </a:t>
            </a:r>
            <a:r>
              <a:rPr dirty="0" sz="2800" spc="-130">
                <a:latin typeface="Trebuchet MS"/>
                <a:cs typeface="Trebuchet MS"/>
              </a:rPr>
              <a:t>amounts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-135">
                <a:latin typeface="Trebuchet MS"/>
                <a:cs typeface="Trebuchet MS"/>
              </a:rPr>
              <a:t>glucose </a:t>
            </a:r>
            <a:r>
              <a:rPr dirty="0" sz="2800" spc="-175">
                <a:latin typeface="Trebuchet MS"/>
                <a:cs typeface="Trebuchet MS"/>
              </a:rPr>
              <a:t>are </a:t>
            </a:r>
            <a:r>
              <a:rPr dirty="0" sz="2800" spc="-130">
                <a:latin typeface="Trebuchet MS"/>
                <a:cs typeface="Trebuchet MS"/>
              </a:rPr>
              <a:t>used </a:t>
            </a:r>
            <a:r>
              <a:rPr dirty="0" sz="2800" spc="-105">
                <a:latin typeface="Trebuchet MS"/>
                <a:cs typeface="Trebuchet MS"/>
              </a:rPr>
              <a:t>for </a:t>
            </a:r>
            <a:r>
              <a:rPr dirty="0" sz="2800" spc="-114">
                <a:latin typeface="Trebuchet MS"/>
                <a:cs typeface="Trebuchet MS"/>
              </a:rPr>
              <a:t>very </a:t>
            </a:r>
            <a:r>
              <a:rPr dirty="0" sz="2800" spc="-190">
                <a:latin typeface="Trebuchet MS"/>
                <a:cs typeface="Trebuchet MS"/>
              </a:rPr>
              <a:t>small </a:t>
            </a:r>
            <a:r>
              <a:rPr dirty="0" sz="2800" spc="-50">
                <a:latin typeface="Trebuchet MS"/>
                <a:cs typeface="Trebuchet MS"/>
              </a:rPr>
              <a:t>ATP  </a:t>
            </a:r>
            <a:r>
              <a:rPr dirty="0" sz="2800" spc="-140">
                <a:latin typeface="Trebuchet MS"/>
                <a:cs typeface="Trebuchet MS"/>
              </a:rPr>
              <a:t>returns, </a:t>
            </a:r>
            <a:r>
              <a:rPr dirty="0" sz="2800" spc="-200">
                <a:latin typeface="Trebuchet MS"/>
                <a:cs typeface="Trebuchet MS"/>
              </a:rPr>
              <a:t>lactic </a:t>
            </a:r>
            <a:r>
              <a:rPr dirty="0" sz="2800" spc="-195">
                <a:latin typeface="Trebuchet MS"/>
                <a:cs typeface="Trebuchet MS"/>
              </a:rPr>
              <a:t>acid </a:t>
            </a:r>
            <a:r>
              <a:rPr dirty="0" sz="2800" spc="-125">
                <a:latin typeface="Trebuchet MS"/>
                <a:cs typeface="Trebuchet MS"/>
              </a:rPr>
              <a:t>is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 spc="-200">
                <a:latin typeface="Trebuchet MS"/>
                <a:cs typeface="Trebuchet MS"/>
              </a:rPr>
              <a:t>accumulated,)</a:t>
            </a:r>
            <a:endParaRPr sz="2800">
              <a:latin typeface="Trebuchet MS"/>
              <a:cs typeface="Trebuchet MS"/>
            </a:endParaRPr>
          </a:p>
          <a:p>
            <a:pPr lvl="1" marL="570230" marR="100965" indent="-2381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75">
                <a:latin typeface="Trebuchet MS"/>
                <a:cs typeface="Trebuchet MS"/>
              </a:rPr>
              <a:t>Aerobic </a:t>
            </a:r>
            <a:r>
              <a:rPr dirty="0" sz="2800" spc="-185">
                <a:latin typeface="Trebuchet MS"/>
                <a:cs typeface="Trebuchet MS"/>
              </a:rPr>
              <a:t>(relatively </a:t>
            </a:r>
            <a:r>
              <a:rPr dirty="0" sz="2800" spc="-229">
                <a:latin typeface="Trebuchet MS"/>
                <a:cs typeface="Trebuchet MS"/>
              </a:rPr>
              <a:t>efficient, </a:t>
            </a:r>
            <a:r>
              <a:rPr dirty="0" sz="2800" spc="-180">
                <a:latin typeface="Trebuchet MS"/>
                <a:cs typeface="Trebuchet MS"/>
              </a:rPr>
              <a:t>large </a:t>
            </a:r>
            <a:r>
              <a:rPr dirty="0" sz="2800" spc="-145">
                <a:latin typeface="Trebuchet MS"/>
                <a:cs typeface="Trebuchet MS"/>
              </a:rPr>
              <a:t>amount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-50">
                <a:latin typeface="Trebuchet MS"/>
                <a:cs typeface="Trebuchet MS"/>
              </a:rPr>
              <a:t>ATP  </a:t>
            </a:r>
            <a:r>
              <a:rPr dirty="0" sz="2800" spc="-114">
                <a:latin typeface="Trebuchet MS"/>
                <a:cs typeface="Trebuchet MS"/>
              </a:rPr>
              <a:t>produced per </a:t>
            </a:r>
            <a:r>
              <a:rPr dirty="0" sz="2800" spc="-190">
                <a:latin typeface="Trebuchet MS"/>
                <a:cs typeface="Trebuchet MS"/>
              </a:rPr>
              <a:t>each </a:t>
            </a:r>
            <a:r>
              <a:rPr dirty="0" sz="2800" spc="-135">
                <a:latin typeface="Trebuchet MS"/>
                <a:cs typeface="Trebuchet MS"/>
              </a:rPr>
              <a:t>glucose </a:t>
            </a:r>
            <a:r>
              <a:rPr dirty="0" sz="2800" spc="-155">
                <a:latin typeface="Trebuchet MS"/>
                <a:cs typeface="Trebuchet MS"/>
              </a:rPr>
              <a:t>molecule </a:t>
            </a:r>
            <a:r>
              <a:rPr dirty="0" sz="2800" spc="-185">
                <a:latin typeface="Trebuchet MS"/>
                <a:cs typeface="Trebuchet MS"/>
              </a:rPr>
              <a:t>used,  </a:t>
            </a:r>
            <a:r>
              <a:rPr dirty="0" sz="2800" spc="-125">
                <a:latin typeface="Trebuchet MS"/>
                <a:cs typeface="Trebuchet MS"/>
              </a:rPr>
              <a:t>requires </a:t>
            </a:r>
            <a:r>
              <a:rPr dirty="0" sz="2800" spc="-165">
                <a:latin typeface="Trebuchet MS"/>
                <a:cs typeface="Trebuchet MS"/>
              </a:rPr>
              <a:t>the </a:t>
            </a:r>
            <a:r>
              <a:rPr dirty="0" sz="2800" spc="-140">
                <a:latin typeface="Trebuchet MS"/>
                <a:cs typeface="Trebuchet MS"/>
              </a:rPr>
              <a:t>presence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195">
                <a:latin typeface="Trebuchet MS"/>
                <a:cs typeface="Trebuchet MS"/>
              </a:rPr>
              <a:t>O</a:t>
            </a:r>
            <a:r>
              <a:rPr dirty="0" baseline="-21021" sz="2775" spc="292">
                <a:latin typeface="Trebuchet MS"/>
                <a:cs typeface="Trebuchet MS"/>
              </a:rPr>
              <a:t>2 </a:t>
            </a:r>
            <a:r>
              <a:rPr dirty="0" sz="2800" spc="-229">
                <a:latin typeface="Trebuchet MS"/>
                <a:cs typeface="Trebuchet MS"/>
              </a:rPr>
              <a:t>&amp; </a:t>
            </a:r>
            <a:r>
              <a:rPr dirty="0" sz="2800" spc="-190">
                <a:latin typeface="Trebuchet MS"/>
                <a:cs typeface="Trebuchet MS"/>
              </a:rPr>
              <a:t>intact  </a:t>
            </a:r>
            <a:r>
              <a:rPr dirty="0" sz="2800" spc="-125">
                <a:latin typeface="Trebuchet MS"/>
                <a:cs typeface="Trebuchet MS"/>
              </a:rPr>
              <a:t>mitochondria)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0805" y="1296670"/>
            <a:ext cx="7837170" cy="4577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3600" spc="-125">
                <a:latin typeface="Trebuchet MS"/>
                <a:cs typeface="Trebuchet MS"/>
              </a:rPr>
              <a:t>Muscle </a:t>
            </a:r>
            <a:r>
              <a:rPr dirty="0" sz="3600" spc="-280">
                <a:latin typeface="Trebuchet MS"/>
                <a:cs typeface="Trebuchet MS"/>
              </a:rPr>
              <a:t>fatigue </a:t>
            </a:r>
            <a:r>
              <a:rPr dirty="0" sz="3600" spc="-160">
                <a:latin typeface="Trebuchet MS"/>
                <a:cs typeface="Trebuchet MS"/>
              </a:rPr>
              <a:t>is </a:t>
            </a:r>
            <a:r>
              <a:rPr dirty="0" sz="3600" spc="-215">
                <a:latin typeface="Trebuchet MS"/>
                <a:cs typeface="Trebuchet MS"/>
              </a:rPr>
              <a:t>the </a:t>
            </a:r>
            <a:r>
              <a:rPr dirty="0" sz="3600" spc="-170">
                <a:latin typeface="Trebuchet MS"/>
                <a:cs typeface="Trebuchet MS"/>
              </a:rPr>
              <a:t>result </a:t>
            </a:r>
            <a:r>
              <a:rPr dirty="0" sz="3600" spc="-190">
                <a:latin typeface="Trebuchet MS"/>
                <a:cs typeface="Trebuchet MS"/>
              </a:rPr>
              <a:t>of</a:t>
            </a:r>
            <a:r>
              <a:rPr dirty="0" sz="3600" spc="450">
                <a:latin typeface="Trebuchet MS"/>
                <a:cs typeface="Trebuchet MS"/>
              </a:rPr>
              <a:t> </a:t>
            </a:r>
            <a:r>
              <a:rPr dirty="0" sz="3600" spc="-215">
                <a:latin typeface="Trebuchet MS"/>
                <a:cs typeface="Trebuchet MS"/>
              </a:rPr>
              <a:t>several</a:t>
            </a:r>
            <a:endParaRPr sz="360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</a:pPr>
            <a:r>
              <a:rPr dirty="0" sz="3600" spc="-220">
                <a:latin typeface="Trebuchet MS"/>
                <a:cs typeface="Trebuchet MS"/>
              </a:rPr>
              <a:t>factors,</a:t>
            </a:r>
            <a:r>
              <a:rPr dirty="0" sz="3600" spc="-515">
                <a:latin typeface="Trebuchet MS"/>
                <a:cs typeface="Trebuchet MS"/>
              </a:rPr>
              <a:t> </a:t>
            </a:r>
            <a:r>
              <a:rPr dirty="0" sz="3600" spc="-385">
                <a:latin typeface="Trebuchet MS"/>
                <a:cs typeface="Trebuchet MS"/>
              </a:rPr>
              <a:t>e.g.</a:t>
            </a:r>
            <a:endParaRPr sz="3600">
              <a:latin typeface="Trebuchet MS"/>
              <a:cs typeface="Trebuchet MS"/>
            </a:endParaRPr>
          </a:p>
          <a:p>
            <a:pPr lvl="1" marL="570230" indent="-237490">
              <a:lnSpc>
                <a:spcPct val="100000"/>
              </a:lnSpc>
              <a:spcBef>
                <a:spcPts val="64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95">
                <a:latin typeface="Trebuchet MS"/>
                <a:cs typeface="Trebuchet MS"/>
              </a:rPr>
              <a:t>Decrease </a:t>
            </a:r>
            <a:r>
              <a:rPr dirty="0" sz="2800" spc="-165">
                <a:latin typeface="Trebuchet MS"/>
                <a:cs typeface="Trebuchet MS"/>
              </a:rPr>
              <a:t>in </a:t>
            </a:r>
            <a:r>
              <a:rPr dirty="0" sz="2800" spc="-150">
                <a:latin typeface="Trebuchet MS"/>
                <a:cs typeface="Trebuchet MS"/>
              </a:rPr>
              <a:t>sarcoplasmic </a:t>
            </a:r>
            <a:r>
              <a:rPr dirty="0" sz="2800" spc="20">
                <a:latin typeface="Trebuchet MS"/>
                <a:cs typeface="Trebuchet MS"/>
              </a:rPr>
              <a:t>pH </a:t>
            </a:r>
            <a:r>
              <a:rPr dirty="0" sz="2800" spc="-150">
                <a:latin typeface="Trebuchet MS"/>
                <a:cs typeface="Trebuchet MS"/>
              </a:rPr>
              <a:t>(due </a:t>
            </a:r>
            <a:r>
              <a:rPr dirty="0" sz="2800" spc="-70">
                <a:latin typeface="Trebuchet MS"/>
                <a:cs typeface="Trebuchet MS"/>
              </a:rPr>
              <a:t>to </a:t>
            </a:r>
            <a:r>
              <a:rPr dirty="0" sz="2800" spc="-5">
                <a:latin typeface="Symbol"/>
                <a:cs typeface="Symbol"/>
              </a:rPr>
              <a:t>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204">
                <a:latin typeface="Trebuchet MS"/>
                <a:cs typeface="Trebuchet MS"/>
              </a:rPr>
              <a:t>lactic</a:t>
            </a:r>
            <a:r>
              <a:rPr dirty="0" sz="2800" spc="300">
                <a:latin typeface="Trebuchet MS"/>
                <a:cs typeface="Trebuchet MS"/>
              </a:rPr>
              <a:t> </a:t>
            </a:r>
            <a:r>
              <a:rPr dirty="0" sz="2800" spc="-180">
                <a:latin typeface="Trebuchet MS"/>
                <a:cs typeface="Trebuchet MS"/>
              </a:rPr>
              <a:t>acid)</a:t>
            </a:r>
            <a:endParaRPr sz="2800">
              <a:latin typeface="Trebuchet MS"/>
              <a:cs typeface="Trebuchet MS"/>
            </a:endParaRPr>
          </a:p>
          <a:p>
            <a:pPr lvl="1" marL="570230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120">
                <a:latin typeface="Trebuchet MS"/>
                <a:cs typeface="Trebuchet MS"/>
              </a:rPr>
              <a:t>Exhaustion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-135">
                <a:latin typeface="Trebuchet MS"/>
                <a:cs typeface="Trebuchet MS"/>
              </a:rPr>
              <a:t>energy </a:t>
            </a:r>
            <a:r>
              <a:rPr dirty="0" sz="2800" spc="-90">
                <a:latin typeface="Trebuchet MS"/>
                <a:cs typeface="Trebuchet MS"/>
              </a:rPr>
              <a:t>sources </a:t>
            </a:r>
            <a:r>
              <a:rPr dirty="0" sz="2800" spc="-60">
                <a:latin typeface="Trebuchet MS"/>
                <a:cs typeface="Trebuchet MS"/>
              </a:rPr>
              <a:t>(</a:t>
            </a:r>
            <a:r>
              <a:rPr dirty="0" sz="2800" spc="-60">
                <a:latin typeface="Symbol"/>
                <a:cs typeface="Symbol"/>
              </a:rPr>
              <a:t>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150">
                <a:latin typeface="Trebuchet MS"/>
                <a:cs typeface="Trebuchet MS"/>
              </a:rPr>
              <a:t>ADP </a:t>
            </a:r>
            <a:r>
              <a:rPr dirty="0" sz="2800" spc="-229">
                <a:latin typeface="Trebuchet MS"/>
                <a:cs typeface="Trebuchet MS"/>
              </a:rPr>
              <a:t>&amp; </a:t>
            </a:r>
            <a:r>
              <a:rPr dirty="0" sz="2800" spc="-5">
                <a:latin typeface="Symbol"/>
                <a:cs typeface="Symbol"/>
              </a:rPr>
              <a:t>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sz="2800" spc="-70">
                <a:latin typeface="Trebuchet MS"/>
                <a:cs typeface="Trebuchet MS"/>
              </a:rPr>
              <a:t>ATP)</a:t>
            </a:r>
            <a:endParaRPr sz="2800">
              <a:latin typeface="Trebuchet MS"/>
              <a:cs typeface="Trebuchet MS"/>
            </a:endParaRPr>
          </a:p>
          <a:p>
            <a:pPr lvl="1" marL="570230" indent="-23749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2800" spc="-105">
                <a:latin typeface="Trebuchet MS"/>
                <a:cs typeface="Trebuchet MS"/>
              </a:rPr>
              <a:t>Ionic</a:t>
            </a:r>
            <a:r>
              <a:rPr dirty="0" sz="2800" spc="-145">
                <a:latin typeface="Trebuchet MS"/>
                <a:cs typeface="Trebuchet MS"/>
              </a:rPr>
              <a:t> </a:t>
            </a:r>
            <a:r>
              <a:rPr dirty="0" sz="2800" spc="-200">
                <a:latin typeface="Trebuchet MS"/>
                <a:cs typeface="Trebuchet MS"/>
              </a:rPr>
              <a:t>imbalance</a:t>
            </a:r>
            <a:endParaRPr sz="2800">
              <a:latin typeface="Trebuchet MS"/>
              <a:cs typeface="Trebuchet MS"/>
            </a:endParaRPr>
          </a:p>
          <a:p>
            <a:pPr algn="just" marL="295910" marR="251460" indent="-283210">
              <a:lnSpc>
                <a:spcPct val="100000"/>
              </a:lnSpc>
              <a:spcBef>
                <a:spcPts val="2425"/>
              </a:spcBef>
              <a:buClr>
                <a:srgbClr val="3891A7"/>
              </a:buClr>
              <a:buSzPct val="79166"/>
              <a:buFont typeface="Wingdings"/>
              <a:buChar char=""/>
              <a:tabLst>
                <a:tab pos="296545" algn="l"/>
              </a:tabLst>
            </a:pPr>
            <a:r>
              <a:rPr dirty="0" sz="3600" spc="-110">
                <a:latin typeface="Trebuchet MS"/>
                <a:cs typeface="Trebuchet MS"/>
              </a:rPr>
              <a:t>The </a:t>
            </a:r>
            <a:r>
              <a:rPr dirty="0" sz="3600" spc="-204">
                <a:latin typeface="Trebuchet MS"/>
                <a:cs typeface="Trebuchet MS"/>
              </a:rPr>
              <a:t>glycogen </a:t>
            </a:r>
            <a:r>
              <a:rPr dirty="0" sz="3600" spc="-100">
                <a:latin typeface="Trebuchet MS"/>
                <a:cs typeface="Trebuchet MS"/>
              </a:rPr>
              <a:t>stores </a:t>
            </a:r>
            <a:r>
              <a:rPr dirty="0" sz="3600" spc="-204">
                <a:latin typeface="Trebuchet MS"/>
                <a:cs typeface="Trebuchet MS"/>
              </a:rPr>
              <a:t>in </a:t>
            </a:r>
            <a:r>
              <a:rPr dirty="0" sz="3600" spc="-215">
                <a:latin typeface="Trebuchet MS"/>
                <a:cs typeface="Trebuchet MS"/>
              </a:rPr>
              <a:t>the </a:t>
            </a:r>
            <a:r>
              <a:rPr dirty="0" sz="3600" spc="-190">
                <a:latin typeface="Trebuchet MS"/>
                <a:cs typeface="Trebuchet MS"/>
              </a:rPr>
              <a:t>muscles </a:t>
            </a:r>
            <a:r>
              <a:rPr dirty="0" sz="3600" spc="-215">
                <a:latin typeface="Trebuchet MS"/>
                <a:cs typeface="Trebuchet MS"/>
              </a:rPr>
              <a:t>are  </a:t>
            </a:r>
            <a:r>
              <a:rPr dirty="0" sz="3600" spc="-215">
                <a:latin typeface="Trebuchet MS"/>
                <a:cs typeface="Trebuchet MS"/>
              </a:rPr>
              <a:t>rapidly </a:t>
            </a:r>
            <a:r>
              <a:rPr dirty="0" sz="3600" spc="-200">
                <a:latin typeface="Trebuchet MS"/>
                <a:cs typeface="Trebuchet MS"/>
              </a:rPr>
              <a:t>mobilized </a:t>
            </a:r>
            <a:r>
              <a:rPr dirty="0" sz="3600" spc="-130">
                <a:latin typeface="Trebuchet MS"/>
                <a:cs typeface="Trebuchet MS"/>
              </a:rPr>
              <a:t>for </a:t>
            </a:r>
            <a:r>
              <a:rPr dirty="0" sz="3600" spc="-60">
                <a:latin typeface="Trebuchet MS"/>
                <a:cs typeface="Trebuchet MS"/>
              </a:rPr>
              <a:t>ATP </a:t>
            </a:r>
            <a:r>
              <a:rPr dirty="0" sz="3600" spc="-135">
                <a:latin typeface="Trebuchet MS"/>
                <a:cs typeface="Trebuchet MS"/>
              </a:rPr>
              <a:t>production</a:t>
            </a:r>
            <a:r>
              <a:rPr dirty="0" sz="3600" spc="-204">
                <a:latin typeface="Trebuchet MS"/>
                <a:cs typeface="Trebuchet MS"/>
              </a:rPr>
              <a:t> </a:t>
            </a:r>
            <a:r>
              <a:rPr dirty="0" sz="3600" spc="-210">
                <a:latin typeface="Trebuchet MS"/>
                <a:cs typeface="Trebuchet MS"/>
              </a:rPr>
              <a:t>in  </a:t>
            </a:r>
            <a:r>
              <a:rPr dirty="0" sz="3600" spc="-210">
                <a:latin typeface="Trebuchet MS"/>
                <a:cs typeface="Trebuchet MS"/>
              </a:rPr>
              <a:t>muscle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339852"/>
            <a:ext cx="7563611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355"/>
              <a:t>Take </a:t>
            </a:r>
            <a:r>
              <a:rPr dirty="0" spc="-175"/>
              <a:t>home</a:t>
            </a:r>
            <a:r>
              <a:rPr dirty="0" spc="190"/>
              <a:t> </a:t>
            </a:r>
            <a:r>
              <a:rPr dirty="0" spc="-275"/>
              <a:t>message..continued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0805" y="1296161"/>
            <a:ext cx="7548245" cy="4110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4000" spc="-200">
                <a:latin typeface="Trebuchet MS"/>
                <a:cs typeface="Trebuchet MS"/>
              </a:rPr>
              <a:t>Glucose-alanine</a:t>
            </a:r>
            <a:r>
              <a:rPr dirty="0" sz="4000" spc="-135">
                <a:latin typeface="Trebuchet MS"/>
                <a:cs typeface="Trebuchet MS"/>
              </a:rPr>
              <a:t> </a:t>
            </a:r>
            <a:r>
              <a:rPr dirty="0" sz="4000" spc="-310">
                <a:latin typeface="Trebuchet MS"/>
                <a:cs typeface="Trebuchet MS"/>
              </a:rPr>
              <a:t>cycle:</a:t>
            </a:r>
            <a:endParaRPr sz="4000">
              <a:latin typeface="Trebuchet MS"/>
              <a:cs typeface="Trebuchet MS"/>
            </a:endParaRPr>
          </a:p>
          <a:p>
            <a:pPr lvl="1" marL="570230" marR="5080" indent="-237490">
              <a:lnSpc>
                <a:spcPct val="100600"/>
              </a:lnSpc>
              <a:spcBef>
                <a:spcPts val="5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3200">
                <a:latin typeface="Palatino Linotype"/>
                <a:cs typeface="Palatino Linotype"/>
              </a:rPr>
              <a:t>In </a:t>
            </a:r>
            <a:r>
              <a:rPr dirty="0" sz="3200" spc="-5">
                <a:latin typeface="Palatino Linotype"/>
                <a:cs typeface="Palatino Linotype"/>
              </a:rPr>
              <a:t>the </a:t>
            </a:r>
            <a:r>
              <a:rPr dirty="0" sz="3200">
                <a:latin typeface="Palatino Linotype"/>
                <a:cs typeface="Palatino Linotype"/>
              </a:rPr>
              <a:t>muscles, </a:t>
            </a:r>
            <a:r>
              <a:rPr dirty="0" sz="3200" spc="-15">
                <a:latin typeface="Palatino Linotype"/>
                <a:cs typeface="Palatino Linotype"/>
              </a:rPr>
              <a:t>Pyruvate </a:t>
            </a:r>
            <a:r>
              <a:rPr dirty="0" sz="3200" spc="-5">
                <a:latin typeface="Palatino Linotype"/>
                <a:cs typeface="Palatino Linotype"/>
              </a:rPr>
              <a:t>is converted  </a:t>
            </a:r>
            <a:r>
              <a:rPr dirty="0" sz="3200" spc="-5">
                <a:latin typeface="Palatino Linotype"/>
                <a:cs typeface="Palatino Linotype"/>
              </a:rPr>
              <a:t>to </a:t>
            </a:r>
            <a:r>
              <a:rPr dirty="0" sz="3200">
                <a:latin typeface="Palatino Linotype"/>
                <a:cs typeface="Palatino Linotype"/>
              </a:rPr>
              <a:t>Alanine </a:t>
            </a:r>
            <a:r>
              <a:rPr dirty="0" sz="3200" spc="-5">
                <a:latin typeface="Palatino Linotype"/>
                <a:cs typeface="Palatino Linotype"/>
              </a:rPr>
              <a:t>by transamination</a:t>
            </a:r>
            <a:r>
              <a:rPr dirty="0" sz="3200" spc="-5">
                <a:latin typeface="Wingdings"/>
                <a:cs typeface="Wingdings"/>
              </a:rPr>
              <a:t>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105">
                <a:latin typeface="Trebuchet MS"/>
                <a:cs typeface="Trebuchet MS"/>
              </a:rPr>
              <a:t>Ala </a:t>
            </a:r>
            <a:r>
              <a:rPr dirty="0" sz="3200" spc="-145">
                <a:latin typeface="Trebuchet MS"/>
                <a:cs typeface="Trebuchet MS"/>
              </a:rPr>
              <a:t>is  </a:t>
            </a:r>
            <a:r>
              <a:rPr dirty="0" sz="3200" spc="-120">
                <a:latin typeface="Trebuchet MS"/>
                <a:cs typeface="Trebuchet MS"/>
              </a:rPr>
              <a:t>transported </a:t>
            </a:r>
            <a:r>
              <a:rPr dirty="0" sz="3200" spc="-130">
                <a:latin typeface="Trebuchet MS"/>
                <a:cs typeface="Trebuchet MS"/>
              </a:rPr>
              <a:t>through </a:t>
            </a:r>
            <a:r>
              <a:rPr dirty="0" sz="3200" spc="-95">
                <a:latin typeface="Trebuchet MS"/>
                <a:cs typeface="Trebuchet MS"/>
              </a:rPr>
              <a:t>blood </a:t>
            </a:r>
            <a:r>
              <a:rPr dirty="0" sz="3200" spc="-75">
                <a:latin typeface="Trebuchet MS"/>
                <a:cs typeface="Trebuchet MS"/>
              </a:rPr>
              <a:t>to </a:t>
            </a:r>
            <a:r>
              <a:rPr dirty="0" sz="3200" spc="-160">
                <a:latin typeface="Trebuchet MS"/>
                <a:cs typeface="Trebuchet MS"/>
              </a:rPr>
              <a:t>liver</a:t>
            </a:r>
            <a:r>
              <a:rPr dirty="0" sz="3200" spc="-160">
                <a:latin typeface="Wingdings"/>
                <a:cs typeface="Wingdings"/>
              </a:rPr>
              <a:t></a:t>
            </a:r>
            <a:r>
              <a:rPr dirty="0" sz="3200" spc="-160">
                <a:latin typeface="Trebuchet MS"/>
                <a:cs typeface="Trebuchet MS"/>
              </a:rPr>
              <a:t>liver  </a:t>
            </a:r>
            <a:r>
              <a:rPr dirty="0" sz="3200" spc="-120">
                <a:latin typeface="Trebuchet MS"/>
                <a:cs typeface="Trebuchet MS"/>
              </a:rPr>
              <a:t>converts </a:t>
            </a:r>
            <a:r>
              <a:rPr dirty="0" sz="3200" spc="-105">
                <a:latin typeface="Trebuchet MS"/>
                <a:cs typeface="Trebuchet MS"/>
              </a:rPr>
              <a:t>Ala </a:t>
            </a:r>
            <a:r>
              <a:rPr dirty="0" sz="3200" spc="-190">
                <a:latin typeface="Trebuchet MS"/>
                <a:cs typeface="Trebuchet MS"/>
              </a:rPr>
              <a:t>back </a:t>
            </a:r>
            <a:r>
              <a:rPr dirty="0" sz="3200" spc="-80">
                <a:latin typeface="Trebuchet MS"/>
                <a:cs typeface="Trebuchet MS"/>
              </a:rPr>
              <a:t>to </a:t>
            </a:r>
            <a:r>
              <a:rPr dirty="0" sz="3200" spc="-170">
                <a:latin typeface="Trebuchet MS"/>
                <a:cs typeface="Trebuchet MS"/>
              </a:rPr>
              <a:t>Pyruvate </a:t>
            </a:r>
            <a:r>
              <a:rPr dirty="0" sz="3200">
                <a:latin typeface="Wingdings"/>
                <a:cs typeface="Wingdings"/>
              </a:rPr>
              <a:t></a:t>
            </a:r>
            <a:r>
              <a:rPr dirty="0" sz="3200">
                <a:latin typeface="Times New Roman"/>
                <a:cs typeface="Times New Roman"/>
              </a:rPr>
              <a:t> </a:t>
            </a:r>
            <a:r>
              <a:rPr dirty="0" sz="3200" spc="-170">
                <a:latin typeface="Trebuchet MS"/>
                <a:cs typeface="Trebuchet MS"/>
              </a:rPr>
              <a:t>Pyruvate  </a:t>
            </a:r>
            <a:r>
              <a:rPr dirty="0" sz="3200" spc="-140">
                <a:latin typeface="Trebuchet MS"/>
                <a:cs typeface="Trebuchet MS"/>
              </a:rPr>
              <a:t>is converted </a:t>
            </a:r>
            <a:r>
              <a:rPr dirty="0" sz="3200" spc="-80">
                <a:latin typeface="Trebuchet MS"/>
                <a:cs typeface="Trebuchet MS"/>
              </a:rPr>
              <a:t>to </a:t>
            </a:r>
            <a:r>
              <a:rPr dirty="0" sz="3200" spc="-150">
                <a:latin typeface="Trebuchet MS"/>
                <a:cs typeface="Trebuchet MS"/>
              </a:rPr>
              <a:t>glucose</a:t>
            </a:r>
            <a:r>
              <a:rPr dirty="0" sz="3200" spc="-5">
                <a:latin typeface="Trebuchet MS"/>
                <a:cs typeface="Trebuchet MS"/>
              </a:rPr>
              <a:t> </a:t>
            </a:r>
            <a:r>
              <a:rPr dirty="0" sz="3200" spc="-150">
                <a:latin typeface="Trebuchet MS"/>
                <a:cs typeface="Trebuchet MS"/>
              </a:rPr>
              <a:t>(gluconeogenesis)</a:t>
            </a:r>
            <a:endParaRPr sz="3200">
              <a:latin typeface="Trebuchet MS"/>
              <a:cs typeface="Trebuchet MS"/>
            </a:endParaRPr>
          </a:p>
          <a:p>
            <a:pPr marL="570230" marR="109855">
              <a:lnSpc>
                <a:spcPts val="3770"/>
              </a:lnSpc>
              <a:spcBef>
                <a:spcPts val="200"/>
              </a:spcBef>
            </a:pPr>
            <a:r>
              <a:rPr dirty="0" sz="3200">
                <a:latin typeface="Wingdings"/>
                <a:cs typeface="Wingdings"/>
              </a:rPr>
              <a:t></a:t>
            </a:r>
            <a:r>
              <a:rPr dirty="0" sz="3200">
                <a:latin typeface="Times New Roman"/>
                <a:cs typeface="Times New Roman"/>
              </a:rPr>
              <a:t> </a:t>
            </a:r>
            <a:r>
              <a:rPr dirty="0" sz="3200" spc="-150">
                <a:latin typeface="Trebuchet MS"/>
                <a:cs typeface="Trebuchet MS"/>
              </a:rPr>
              <a:t>glucose </a:t>
            </a:r>
            <a:r>
              <a:rPr dirty="0" sz="3200" spc="-140">
                <a:latin typeface="Trebuchet MS"/>
                <a:cs typeface="Trebuchet MS"/>
              </a:rPr>
              <a:t>is </a:t>
            </a:r>
            <a:r>
              <a:rPr dirty="0" sz="3200" spc="-120">
                <a:latin typeface="Trebuchet MS"/>
                <a:cs typeface="Trebuchet MS"/>
              </a:rPr>
              <a:t>transported </a:t>
            </a:r>
            <a:r>
              <a:rPr dirty="0" sz="3200" spc="-80">
                <a:latin typeface="Trebuchet MS"/>
                <a:cs typeface="Trebuchet MS"/>
              </a:rPr>
              <a:t>to </a:t>
            </a:r>
            <a:r>
              <a:rPr dirty="0" sz="3200" spc="-180">
                <a:latin typeface="Trebuchet MS"/>
                <a:cs typeface="Trebuchet MS"/>
              </a:rPr>
              <a:t>muscle </a:t>
            </a:r>
            <a:r>
              <a:rPr dirty="0" sz="3200" spc="-80">
                <a:latin typeface="Trebuchet MS"/>
                <a:cs typeface="Trebuchet MS"/>
              </a:rPr>
              <a:t>to </a:t>
            </a:r>
            <a:r>
              <a:rPr dirty="0" sz="3200" spc="-200">
                <a:latin typeface="Trebuchet MS"/>
                <a:cs typeface="Trebuchet MS"/>
              </a:rPr>
              <a:t>be  </a:t>
            </a:r>
            <a:r>
              <a:rPr dirty="0" sz="3200" spc="-145">
                <a:latin typeface="Trebuchet MS"/>
                <a:cs typeface="Trebuchet MS"/>
              </a:rPr>
              <a:t>used </a:t>
            </a:r>
            <a:r>
              <a:rPr dirty="0" sz="3200" spc="-120">
                <a:latin typeface="Trebuchet MS"/>
                <a:cs typeface="Trebuchet MS"/>
              </a:rPr>
              <a:t>for </a:t>
            </a:r>
            <a:r>
              <a:rPr dirty="0" sz="3200" spc="-150">
                <a:latin typeface="Trebuchet MS"/>
                <a:cs typeface="Trebuchet MS"/>
              </a:rPr>
              <a:t>energy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 spc="-245">
                <a:latin typeface="Trebuchet MS"/>
                <a:cs typeface="Trebuchet MS"/>
              </a:rPr>
              <a:t>again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339852"/>
            <a:ext cx="7563611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355"/>
              <a:t>Take </a:t>
            </a:r>
            <a:r>
              <a:rPr dirty="0" spc="-175"/>
              <a:t>home</a:t>
            </a:r>
            <a:r>
              <a:rPr dirty="0" spc="190"/>
              <a:t> </a:t>
            </a:r>
            <a:r>
              <a:rPr dirty="0" spc="-275"/>
              <a:t>message..continued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2461" y="2815589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2461" y="281558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46071" y="8268"/>
                </a:lnTo>
                <a:lnTo>
                  <a:pt x="179498" y="30813"/>
                </a:lnTo>
                <a:lnTo>
                  <a:pt x="202043" y="64240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07920" y="27462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3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close/>
              </a:path>
            </a:pathLst>
          </a:custGeom>
          <a:ln w="12192">
            <a:solidFill>
              <a:srgbClr val="2F7E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63723" y="2482595"/>
            <a:ext cx="6653783" cy="1024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63723" y="3054095"/>
            <a:ext cx="6780276" cy="1024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63723" y="3625596"/>
            <a:ext cx="6210300" cy="1024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57601" y="2594935"/>
            <a:ext cx="6168390" cy="172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dirty="0" sz="3600" spc="360" b="1">
                <a:solidFill>
                  <a:srgbClr val="562213"/>
                </a:solidFill>
                <a:latin typeface="Trebuchet MS"/>
                <a:cs typeface="Trebuchet MS"/>
              </a:rPr>
              <a:t>ENERGY REQUIREMENTS  </a:t>
            </a:r>
            <a:r>
              <a:rPr dirty="0" sz="3600" spc="580" b="1">
                <a:solidFill>
                  <a:srgbClr val="562213"/>
                </a:solidFill>
                <a:latin typeface="Trebuchet MS"/>
                <a:cs typeface="Trebuchet MS"/>
              </a:rPr>
              <a:t>AND</a:t>
            </a:r>
            <a:r>
              <a:rPr dirty="0" sz="3600" spc="-12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3600" spc="420" b="1">
                <a:solidFill>
                  <a:srgbClr val="562213"/>
                </a:solidFill>
                <a:latin typeface="Trebuchet MS"/>
                <a:cs typeface="Trebuchet MS"/>
              </a:rPr>
              <a:t>SOURCE</a:t>
            </a:r>
            <a:r>
              <a:rPr dirty="0" sz="3600" spc="-12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3600" spc="345" b="1">
                <a:solidFill>
                  <a:srgbClr val="562213"/>
                </a:solidFill>
                <a:latin typeface="Trebuchet MS"/>
                <a:cs typeface="Trebuchet MS"/>
              </a:rPr>
              <a:t>OF</a:t>
            </a:r>
            <a:r>
              <a:rPr dirty="0" sz="3600" spc="-9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3600" spc="360" b="1">
                <a:solidFill>
                  <a:srgbClr val="562213"/>
                </a:solidFill>
                <a:latin typeface="Trebuchet MS"/>
                <a:cs typeface="Trebuchet MS"/>
              </a:rPr>
              <a:t>ENERGY  </a:t>
            </a:r>
            <a:r>
              <a:rPr dirty="0" sz="3600" spc="310" b="1">
                <a:solidFill>
                  <a:srgbClr val="562213"/>
                </a:solidFill>
                <a:latin typeface="Trebuchet MS"/>
                <a:cs typeface="Trebuchet MS"/>
              </a:rPr>
              <a:t>FOR </a:t>
            </a:r>
            <a:r>
              <a:rPr dirty="0" sz="3600" spc="260" b="1">
                <a:solidFill>
                  <a:srgbClr val="562213"/>
                </a:solidFill>
                <a:latin typeface="Trebuchet MS"/>
                <a:cs typeface="Trebuchet MS"/>
              </a:rPr>
              <a:t>SKELETAL</a:t>
            </a:r>
            <a:r>
              <a:rPr dirty="0" sz="3600" spc="-54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3600" spc="390" b="1">
                <a:solidFill>
                  <a:srgbClr val="562213"/>
                </a:solidFill>
                <a:latin typeface="Trebuchet MS"/>
                <a:cs typeface="Trebuchet MS"/>
              </a:rPr>
              <a:t>MUSCLE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2738" y="1475359"/>
            <a:ext cx="7444740" cy="311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"/>
              <a:buChar char=""/>
              <a:tabLst>
                <a:tab pos="296545" algn="l"/>
              </a:tabLst>
            </a:pPr>
            <a:r>
              <a:rPr dirty="0" sz="4000" spc="5">
                <a:latin typeface="Tahoma"/>
                <a:cs typeface="Tahoma"/>
              </a:rPr>
              <a:t>Cori’s</a:t>
            </a:r>
            <a:r>
              <a:rPr dirty="0" sz="4000" spc="-220">
                <a:latin typeface="Tahoma"/>
                <a:cs typeface="Tahoma"/>
              </a:rPr>
              <a:t> </a:t>
            </a:r>
            <a:r>
              <a:rPr dirty="0" sz="4000" spc="-200">
                <a:latin typeface="Tahoma"/>
                <a:cs typeface="Tahoma"/>
              </a:rPr>
              <a:t>cycle:</a:t>
            </a:r>
            <a:endParaRPr sz="4000">
              <a:latin typeface="Tahoma"/>
              <a:cs typeface="Tahoma"/>
            </a:endParaRPr>
          </a:p>
          <a:p>
            <a:pPr lvl="1" marL="570230" marR="82550" indent="-238125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dirty="0" sz="3200" spc="-215">
                <a:latin typeface="Trebuchet MS"/>
                <a:cs typeface="Trebuchet MS"/>
              </a:rPr>
              <a:t>Lactate </a:t>
            </a:r>
            <a:r>
              <a:rPr dirty="0" sz="3200" spc="-130">
                <a:latin typeface="Trebuchet MS"/>
                <a:cs typeface="Trebuchet MS"/>
              </a:rPr>
              <a:t>produced </a:t>
            </a:r>
            <a:r>
              <a:rPr dirty="0" sz="3200" spc="-185">
                <a:latin typeface="Trebuchet MS"/>
                <a:cs typeface="Trebuchet MS"/>
              </a:rPr>
              <a:t>in </a:t>
            </a:r>
            <a:r>
              <a:rPr dirty="0" sz="3200" spc="-165">
                <a:latin typeface="Trebuchet MS"/>
                <a:cs typeface="Trebuchet MS"/>
              </a:rPr>
              <a:t>exercising </a:t>
            </a:r>
            <a:r>
              <a:rPr dirty="0" sz="3200" spc="-180">
                <a:latin typeface="Trebuchet MS"/>
                <a:cs typeface="Trebuchet MS"/>
              </a:rPr>
              <a:t>muscle </a:t>
            </a:r>
            <a:r>
              <a:rPr dirty="0" sz="3200" spc="-145">
                <a:latin typeface="Trebuchet MS"/>
                <a:cs typeface="Trebuchet MS"/>
              </a:rPr>
              <a:t>is  </a:t>
            </a:r>
            <a:r>
              <a:rPr dirty="0" sz="3200" spc="-120">
                <a:latin typeface="Trebuchet MS"/>
                <a:cs typeface="Trebuchet MS"/>
              </a:rPr>
              <a:t>transported </a:t>
            </a:r>
            <a:r>
              <a:rPr dirty="0" sz="3200" spc="-75">
                <a:latin typeface="Trebuchet MS"/>
                <a:cs typeface="Trebuchet MS"/>
              </a:rPr>
              <a:t>to </a:t>
            </a:r>
            <a:r>
              <a:rPr dirty="0" sz="3200" spc="-145">
                <a:latin typeface="Trebuchet MS"/>
                <a:cs typeface="Trebuchet MS"/>
              </a:rPr>
              <a:t>liver</a:t>
            </a:r>
            <a:r>
              <a:rPr dirty="0" sz="3200" spc="-145">
                <a:latin typeface="Wingdings"/>
                <a:cs typeface="Wingdings"/>
              </a:rPr>
              <a:t>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 spc="-175">
                <a:latin typeface="Trebuchet MS"/>
                <a:cs typeface="Trebuchet MS"/>
              </a:rPr>
              <a:t>liver </a:t>
            </a:r>
            <a:r>
              <a:rPr dirty="0" sz="3200" spc="-120">
                <a:latin typeface="Trebuchet MS"/>
                <a:cs typeface="Trebuchet MS"/>
              </a:rPr>
              <a:t>converts  </a:t>
            </a:r>
            <a:r>
              <a:rPr dirty="0" sz="3200" spc="-245">
                <a:latin typeface="Trebuchet MS"/>
                <a:cs typeface="Trebuchet MS"/>
              </a:rPr>
              <a:t>lactate </a:t>
            </a:r>
            <a:r>
              <a:rPr dirty="0" sz="3200" spc="-190">
                <a:latin typeface="Trebuchet MS"/>
                <a:cs typeface="Trebuchet MS"/>
              </a:rPr>
              <a:t>back </a:t>
            </a:r>
            <a:r>
              <a:rPr dirty="0" sz="3200" spc="-80">
                <a:latin typeface="Trebuchet MS"/>
                <a:cs typeface="Trebuchet MS"/>
              </a:rPr>
              <a:t>to </a:t>
            </a:r>
            <a:r>
              <a:rPr dirty="0" sz="3200" spc="-150">
                <a:latin typeface="Trebuchet MS"/>
                <a:cs typeface="Trebuchet MS"/>
              </a:rPr>
              <a:t>glucose</a:t>
            </a:r>
            <a:r>
              <a:rPr dirty="0" sz="3200" spc="180">
                <a:latin typeface="Trebuchet MS"/>
                <a:cs typeface="Trebuchet MS"/>
              </a:rPr>
              <a:t> </a:t>
            </a:r>
            <a:r>
              <a:rPr dirty="0" sz="3200" spc="-150">
                <a:latin typeface="Trebuchet MS"/>
                <a:cs typeface="Trebuchet MS"/>
              </a:rPr>
              <a:t>(gluconeogenesis)</a:t>
            </a:r>
            <a:endParaRPr sz="3200">
              <a:latin typeface="Trebuchet MS"/>
              <a:cs typeface="Trebuchet MS"/>
            </a:endParaRPr>
          </a:p>
          <a:p>
            <a:pPr marL="570230">
              <a:lnSpc>
                <a:spcPts val="3804"/>
              </a:lnSpc>
              <a:spcBef>
                <a:spcPts val="10"/>
              </a:spcBef>
            </a:pPr>
            <a:r>
              <a:rPr dirty="0" sz="3200">
                <a:latin typeface="Wingdings"/>
                <a:cs typeface="Wingdings"/>
              </a:rPr>
              <a:t></a:t>
            </a:r>
            <a:r>
              <a:rPr dirty="0" sz="3200">
                <a:latin typeface="Times New Roman"/>
                <a:cs typeface="Times New Roman"/>
              </a:rPr>
              <a:t> </a:t>
            </a:r>
            <a:r>
              <a:rPr dirty="0" sz="3200" spc="-150">
                <a:latin typeface="Trebuchet MS"/>
                <a:cs typeface="Trebuchet MS"/>
              </a:rPr>
              <a:t>glucose </a:t>
            </a:r>
            <a:r>
              <a:rPr dirty="0" sz="3200" spc="-140">
                <a:latin typeface="Trebuchet MS"/>
                <a:cs typeface="Trebuchet MS"/>
              </a:rPr>
              <a:t>is </a:t>
            </a:r>
            <a:r>
              <a:rPr dirty="0" sz="3200" spc="-120">
                <a:latin typeface="Trebuchet MS"/>
                <a:cs typeface="Trebuchet MS"/>
              </a:rPr>
              <a:t>transported </a:t>
            </a:r>
            <a:r>
              <a:rPr dirty="0" sz="3200" spc="-75">
                <a:latin typeface="Trebuchet MS"/>
                <a:cs typeface="Trebuchet MS"/>
              </a:rPr>
              <a:t>to </a:t>
            </a:r>
            <a:r>
              <a:rPr dirty="0" sz="3200" spc="-180">
                <a:latin typeface="Trebuchet MS"/>
                <a:cs typeface="Trebuchet MS"/>
              </a:rPr>
              <a:t>muscle </a:t>
            </a:r>
            <a:r>
              <a:rPr dirty="0" sz="3200" spc="-75">
                <a:latin typeface="Trebuchet MS"/>
                <a:cs typeface="Trebuchet MS"/>
              </a:rPr>
              <a:t>to</a:t>
            </a:r>
            <a:r>
              <a:rPr dirty="0" sz="3200" spc="150">
                <a:latin typeface="Trebuchet MS"/>
                <a:cs typeface="Trebuchet MS"/>
              </a:rPr>
              <a:t> </a:t>
            </a:r>
            <a:r>
              <a:rPr dirty="0" sz="3200" spc="-195">
                <a:latin typeface="Trebuchet MS"/>
                <a:cs typeface="Trebuchet MS"/>
              </a:rPr>
              <a:t>be</a:t>
            </a:r>
            <a:endParaRPr sz="3200">
              <a:latin typeface="Trebuchet MS"/>
              <a:cs typeface="Trebuchet MS"/>
            </a:endParaRPr>
          </a:p>
          <a:p>
            <a:pPr marL="570230">
              <a:lnSpc>
                <a:spcPts val="3804"/>
              </a:lnSpc>
            </a:pPr>
            <a:r>
              <a:rPr dirty="0" sz="3200" spc="-145">
                <a:latin typeface="Trebuchet MS"/>
                <a:cs typeface="Trebuchet MS"/>
              </a:rPr>
              <a:t>used </a:t>
            </a:r>
            <a:r>
              <a:rPr dirty="0" sz="3200" spc="-120">
                <a:latin typeface="Trebuchet MS"/>
                <a:cs typeface="Trebuchet MS"/>
              </a:rPr>
              <a:t>for </a:t>
            </a:r>
            <a:r>
              <a:rPr dirty="0" sz="3200" spc="-150">
                <a:latin typeface="Trebuchet MS"/>
                <a:cs typeface="Trebuchet MS"/>
              </a:rPr>
              <a:t>energy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 spc="-245">
                <a:latin typeface="Trebuchet MS"/>
                <a:cs typeface="Trebuchet MS"/>
              </a:rPr>
              <a:t>again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2811" y="339852"/>
            <a:ext cx="7563611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6530">
              <a:lnSpc>
                <a:spcPct val="100000"/>
              </a:lnSpc>
            </a:pPr>
            <a:r>
              <a:rPr dirty="0" spc="-355"/>
              <a:t>Take </a:t>
            </a:r>
            <a:r>
              <a:rPr dirty="0" spc="-175"/>
              <a:t>home</a:t>
            </a:r>
            <a:r>
              <a:rPr dirty="0" spc="190"/>
              <a:t> </a:t>
            </a:r>
            <a:r>
              <a:rPr dirty="0" spc="-275"/>
              <a:t>message..continued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6111" y="237743"/>
            <a:ext cx="3419855" cy="801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6111" y="664463"/>
            <a:ext cx="1888236" cy="801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02764" y="664463"/>
            <a:ext cx="6673596" cy="80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6111" y="1091183"/>
            <a:ext cx="2974848" cy="801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89376" y="1091183"/>
            <a:ext cx="1371600" cy="801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79391" y="1091183"/>
            <a:ext cx="999743" cy="801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97552" y="1091183"/>
            <a:ext cx="3240024" cy="801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55992" y="1091183"/>
            <a:ext cx="1335024" cy="8016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96111" y="1517903"/>
            <a:ext cx="3476244" cy="801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24203" y="343027"/>
            <a:ext cx="7524115" cy="1719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800" spc="130" b="1">
                <a:solidFill>
                  <a:srgbClr val="562213"/>
                </a:solidFill>
                <a:latin typeface="Trebuchet MS"/>
                <a:cs typeface="Trebuchet MS"/>
              </a:rPr>
              <a:t>And </a:t>
            </a:r>
            <a:r>
              <a:rPr dirty="0" sz="2800" spc="-125" b="1">
                <a:solidFill>
                  <a:srgbClr val="562213"/>
                </a:solidFill>
                <a:latin typeface="Trebuchet MS"/>
                <a:cs typeface="Trebuchet MS"/>
              </a:rPr>
              <a:t>now, </a:t>
            </a:r>
            <a:r>
              <a:rPr dirty="0" sz="2800" spc="-10" b="1">
                <a:solidFill>
                  <a:srgbClr val="562213"/>
                </a:solidFill>
                <a:latin typeface="Trebuchet MS"/>
                <a:cs typeface="Trebuchet MS"/>
              </a:rPr>
              <a:t>again</a:t>
            </a:r>
            <a:r>
              <a:rPr dirty="0" sz="2800" spc="-54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735" b="1">
                <a:solidFill>
                  <a:srgbClr val="562213"/>
                </a:solidFill>
                <a:latin typeface="Trebuchet MS"/>
                <a:cs typeface="Trebuchet MS"/>
              </a:rPr>
              <a:t>…</a:t>
            </a:r>
            <a:endParaRPr sz="28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800" spc="195" b="1">
                <a:solidFill>
                  <a:srgbClr val="562213"/>
                </a:solidFill>
                <a:latin typeface="Trebuchet MS"/>
                <a:cs typeface="Trebuchet MS"/>
              </a:rPr>
              <a:t>Why </a:t>
            </a:r>
            <a:r>
              <a:rPr dirty="0" sz="2800" spc="40" b="1">
                <a:solidFill>
                  <a:srgbClr val="562213"/>
                </a:solidFill>
                <a:latin typeface="Trebuchet MS"/>
                <a:cs typeface="Trebuchet MS"/>
              </a:rPr>
              <a:t>do </a:t>
            </a:r>
            <a:r>
              <a:rPr dirty="0" sz="2800" spc="-45" b="1">
                <a:solidFill>
                  <a:srgbClr val="562213"/>
                </a:solidFill>
                <a:latin typeface="Trebuchet MS"/>
                <a:cs typeface="Trebuchet MS"/>
              </a:rPr>
              <a:t>chickens </a:t>
            </a:r>
            <a:r>
              <a:rPr dirty="0" sz="2800" spc="-80" b="1">
                <a:solidFill>
                  <a:srgbClr val="562213"/>
                </a:solidFill>
                <a:latin typeface="Trebuchet MS"/>
                <a:cs typeface="Trebuchet MS"/>
              </a:rPr>
              <a:t>have </a:t>
            </a:r>
            <a:r>
              <a:rPr dirty="0" sz="2800" spc="-35" b="1">
                <a:solidFill>
                  <a:srgbClr val="562213"/>
                </a:solidFill>
                <a:latin typeface="Trebuchet MS"/>
                <a:cs typeface="Trebuchet MS"/>
              </a:rPr>
              <a:t>white </a:t>
            </a:r>
            <a:r>
              <a:rPr dirty="0" sz="2800" spc="-15" b="1">
                <a:solidFill>
                  <a:srgbClr val="562213"/>
                </a:solidFill>
                <a:latin typeface="Trebuchet MS"/>
                <a:cs typeface="Trebuchet MS"/>
              </a:rPr>
              <a:t>breast </a:t>
            </a:r>
            <a:r>
              <a:rPr dirty="0" sz="2800" spc="55" b="1">
                <a:solidFill>
                  <a:srgbClr val="562213"/>
                </a:solidFill>
                <a:latin typeface="Trebuchet MS"/>
                <a:cs typeface="Trebuchet MS"/>
              </a:rPr>
              <a:t>meat</a:t>
            </a:r>
            <a:r>
              <a:rPr dirty="0" sz="2800" spc="-45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562213"/>
                </a:solidFill>
                <a:latin typeface="Trebuchet MS"/>
                <a:cs typeface="Trebuchet MS"/>
              </a:rPr>
              <a:t>and  </a:t>
            </a:r>
            <a:r>
              <a:rPr dirty="0" sz="2800" spc="15" b="1">
                <a:solidFill>
                  <a:srgbClr val="562213"/>
                </a:solidFill>
                <a:latin typeface="Trebuchet MS"/>
                <a:cs typeface="Trebuchet MS"/>
              </a:rPr>
              <a:t>dark</a:t>
            </a:r>
            <a:r>
              <a:rPr dirty="0" sz="2800" spc="-7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562213"/>
                </a:solidFill>
                <a:latin typeface="Trebuchet MS"/>
                <a:cs typeface="Trebuchet MS"/>
              </a:rPr>
              <a:t>leg</a:t>
            </a:r>
            <a:r>
              <a:rPr dirty="0" sz="2800" spc="-6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10" b="1">
                <a:solidFill>
                  <a:srgbClr val="562213"/>
                </a:solidFill>
                <a:latin typeface="Trebuchet MS"/>
                <a:cs typeface="Trebuchet MS"/>
              </a:rPr>
              <a:t>meat?</a:t>
            </a:r>
            <a:r>
              <a:rPr dirty="0" sz="2800" spc="-41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195" b="1">
                <a:solidFill>
                  <a:srgbClr val="562213"/>
                </a:solidFill>
                <a:latin typeface="Trebuchet MS"/>
                <a:cs typeface="Trebuchet MS"/>
              </a:rPr>
              <a:t>Why</a:t>
            </a:r>
            <a:r>
              <a:rPr dirty="0" sz="2800" spc="-7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40" b="1">
                <a:solidFill>
                  <a:srgbClr val="562213"/>
                </a:solidFill>
                <a:latin typeface="Trebuchet MS"/>
                <a:cs typeface="Trebuchet MS"/>
              </a:rPr>
              <a:t>do</a:t>
            </a:r>
            <a:r>
              <a:rPr dirty="0" sz="2800" spc="-6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40" b="1">
                <a:solidFill>
                  <a:srgbClr val="562213"/>
                </a:solidFill>
                <a:latin typeface="Trebuchet MS"/>
                <a:cs typeface="Trebuchet MS"/>
              </a:rPr>
              <a:t>migrating</a:t>
            </a:r>
            <a:r>
              <a:rPr dirty="0" sz="2800" spc="-50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-15" b="1">
                <a:solidFill>
                  <a:srgbClr val="562213"/>
                </a:solidFill>
                <a:latin typeface="Trebuchet MS"/>
                <a:cs typeface="Trebuchet MS"/>
              </a:rPr>
              <a:t>ducks</a:t>
            </a:r>
            <a:r>
              <a:rPr dirty="0" sz="2800" spc="-5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-80" b="1">
                <a:solidFill>
                  <a:srgbClr val="562213"/>
                </a:solidFill>
                <a:latin typeface="Trebuchet MS"/>
                <a:cs typeface="Trebuchet MS"/>
              </a:rPr>
              <a:t>have  </a:t>
            </a:r>
            <a:r>
              <a:rPr dirty="0" sz="2800" spc="15" b="1">
                <a:solidFill>
                  <a:srgbClr val="562213"/>
                </a:solidFill>
                <a:latin typeface="Trebuchet MS"/>
                <a:cs typeface="Trebuchet MS"/>
              </a:rPr>
              <a:t>dark </a:t>
            </a:r>
            <a:r>
              <a:rPr dirty="0" sz="2800" spc="-15" b="1">
                <a:solidFill>
                  <a:srgbClr val="562213"/>
                </a:solidFill>
                <a:latin typeface="Trebuchet MS"/>
                <a:cs typeface="Trebuchet MS"/>
              </a:rPr>
              <a:t>breast</a:t>
            </a:r>
            <a:r>
              <a:rPr dirty="0" sz="2800" spc="-195" b="1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dirty="0" sz="2800" spc="10" b="1">
                <a:solidFill>
                  <a:srgbClr val="562213"/>
                </a:solidFill>
                <a:latin typeface="Trebuchet MS"/>
                <a:cs typeface="Trebuchet MS"/>
              </a:rPr>
              <a:t>meat?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20367" y="2636520"/>
            <a:ext cx="3544824" cy="27812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15796" y="2631948"/>
            <a:ext cx="3554095" cy="2790825"/>
          </a:xfrm>
          <a:custGeom>
            <a:avLst/>
            <a:gdLst/>
            <a:ahLst/>
            <a:cxnLst/>
            <a:rect l="l" t="t" r="r" b="b"/>
            <a:pathLst>
              <a:path w="3554095" h="2790825">
                <a:moveTo>
                  <a:pt x="0" y="2790443"/>
                </a:moveTo>
                <a:lnTo>
                  <a:pt x="3553967" y="2790443"/>
                </a:lnTo>
                <a:lnTo>
                  <a:pt x="3553967" y="0"/>
                </a:lnTo>
                <a:lnTo>
                  <a:pt x="0" y="0"/>
                </a:lnTo>
                <a:lnTo>
                  <a:pt x="0" y="2790443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96128" y="2657855"/>
            <a:ext cx="2432304" cy="28590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91555" y="2653283"/>
            <a:ext cx="2441575" cy="2868295"/>
          </a:xfrm>
          <a:custGeom>
            <a:avLst/>
            <a:gdLst/>
            <a:ahLst/>
            <a:cxnLst/>
            <a:rect l="l" t="t" r="r" b="b"/>
            <a:pathLst>
              <a:path w="2441575" h="2868295">
                <a:moveTo>
                  <a:pt x="0" y="2868167"/>
                </a:moveTo>
                <a:lnTo>
                  <a:pt x="2441448" y="2868167"/>
                </a:lnTo>
                <a:lnTo>
                  <a:pt x="2441448" y="0"/>
                </a:lnTo>
                <a:lnTo>
                  <a:pt x="0" y="0"/>
                </a:lnTo>
                <a:lnTo>
                  <a:pt x="0" y="2868167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72461" y="2815589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2461" y="281558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46071" y="8268"/>
                </a:lnTo>
                <a:lnTo>
                  <a:pt x="179498" y="30813"/>
                </a:lnTo>
                <a:lnTo>
                  <a:pt x="202043" y="64240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07920" y="27462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3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close/>
              </a:path>
            </a:pathLst>
          </a:custGeom>
          <a:ln w="12192">
            <a:solidFill>
              <a:srgbClr val="2F7E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44823" y="2441448"/>
            <a:ext cx="4035552" cy="1136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00671" y="2435351"/>
            <a:ext cx="1109472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73246" y="2590038"/>
            <a:ext cx="3809365" cy="6216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535" b="1">
                <a:solidFill>
                  <a:srgbClr val="FF0000"/>
                </a:solidFill>
                <a:latin typeface="Trebuchet MS"/>
                <a:cs typeface="Trebuchet MS"/>
              </a:rPr>
              <a:t>THANK</a:t>
            </a:r>
            <a:r>
              <a:rPr dirty="0" sz="4000" spc="-7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4000" spc="434" b="1">
                <a:solidFill>
                  <a:srgbClr val="FF0000"/>
                </a:solidFill>
                <a:latin typeface="Trebuchet MS"/>
                <a:cs typeface="Trebuchet MS"/>
              </a:rPr>
              <a:t>YOU</a:t>
            </a:r>
            <a:r>
              <a:rPr dirty="0" sz="4000" spc="-1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endParaRPr sz="4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5423" y="362711"/>
            <a:ext cx="5609844" cy="1133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3105" rIns="0" bIns="0" rtlCol="0" vert="horz">
            <a:spAutoFit/>
          </a:bodyPr>
          <a:lstStyle/>
          <a:p>
            <a:pPr marL="982344">
              <a:lnSpc>
                <a:spcPct val="100000"/>
              </a:lnSpc>
            </a:pPr>
            <a:r>
              <a:rPr dirty="0" sz="4000" spc="-130" b="1">
                <a:solidFill>
                  <a:srgbClr val="4F271C"/>
                </a:solidFill>
                <a:latin typeface="Palatino Linotype"/>
                <a:cs typeface="Palatino Linotype"/>
              </a:rPr>
              <a:t>ATP </a:t>
            </a: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as energy</a:t>
            </a:r>
            <a:r>
              <a:rPr dirty="0" sz="4000" spc="100" b="1">
                <a:solidFill>
                  <a:srgbClr val="4F271C"/>
                </a:solidFill>
                <a:latin typeface="Palatino Linotype"/>
                <a:cs typeface="Palatino Linotype"/>
              </a:rPr>
              <a:t> </a:t>
            </a:r>
            <a:r>
              <a:rPr dirty="0" sz="4000" spc="-5" b="1">
                <a:solidFill>
                  <a:srgbClr val="4F271C"/>
                </a:solidFill>
                <a:latin typeface="Palatino Linotype"/>
                <a:cs typeface="Palatino Linotype"/>
              </a:rPr>
              <a:t>source</a:t>
            </a:r>
            <a:endParaRPr sz="4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769" y="1300734"/>
            <a:ext cx="7476490" cy="4875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marR="56515" indent="-283210">
              <a:lnSpc>
                <a:spcPct val="100000"/>
              </a:lnSpc>
              <a:buClr>
                <a:srgbClr val="3891A7"/>
              </a:buClr>
              <a:buSzPct val="79629"/>
              <a:buFont typeface="Wingdings"/>
              <a:buChar char=""/>
              <a:tabLst>
                <a:tab pos="296545" algn="l"/>
              </a:tabLst>
            </a:pPr>
            <a:r>
              <a:rPr dirty="0" sz="2700" spc="-85">
                <a:latin typeface="Trebuchet MS"/>
                <a:cs typeface="Trebuchet MS"/>
              </a:rPr>
              <a:t>The </a:t>
            </a:r>
            <a:r>
              <a:rPr dirty="0" sz="2700" spc="-145">
                <a:latin typeface="Trebuchet MS"/>
                <a:cs typeface="Trebuchet MS"/>
              </a:rPr>
              <a:t>nucleotide </a:t>
            </a:r>
            <a:r>
              <a:rPr dirty="0" sz="2700" spc="-135">
                <a:latin typeface="Trebuchet MS"/>
                <a:cs typeface="Trebuchet MS"/>
              </a:rPr>
              <a:t>coenzyme </a:t>
            </a:r>
            <a:r>
              <a:rPr dirty="0" sz="2800" spc="-25" b="1">
                <a:solidFill>
                  <a:srgbClr val="FF0000"/>
                </a:solidFill>
                <a:latin typeface="Trebuchet MS"/>
                <a:cs typeface="Trebuchet MS"/>
              </a:rPr>
              <a:t>adenosine  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triphosphate </a:t>
            </a:r>
            <a:r>
              <a:rPr dirty="0" sz="2800" spc="130" b="1">
                <a:solidFill>
                  <a:srgbClr val="FF0000"/>
                </a:solidFill>
                <a:latin typeface="Trebuchet MS"/>
                <a:cs typeface="Trebuchet MS"/>
              </a:rPr>
              <a:t>(ATP) </a:t>
            </a:r>
            <a:r>
              <a:rPr dirty="0" sz="2700" spc="-120">
                <a:latin typeface="Trebuchet MS"/>
                <a:cs typeface="Trebuchet MS"/>
              </a:rPr>
              <a:t>is </a:t>
            </a:r>
            <a:r>
              <a:rPr dirty="0" sz="2700" spc="-160">
                <a:latin typeface="Trebuchet MS"/>
                <a:cs typeface="Trebuchet MS"/>
              </a:rPr>
              <a:t>the </a:t>
            </a:r>
            <a:r>
              <a:rPr dirty="0" sz="2700" spc="-90">
                <a:latin typeface="Trebuchet MS"/>
                <a:cs typeface="Trebuchet MS"/>
              </a:rPr>
              <a:t>most </a:t>
            </a:r>
            <a:r>
              <a:rPr dirty="0" sz="2700" spc="-130">
                <a:latin typeface="Trebuchet MS"/>
                <a:cs typeface="Trebuchet MS"/>
              </a:rPr>
              <a:t>important </a:t>
            </a:r>
            <a:r>
              <a:rPr dirty="0" sz="2700" spc="-114">
                <a:latin typeface="Trebuchet MS"/>
                <a:cs typeface="Trebuchet MS"/>
              </a:rPr>
              <a:t>form  </a:t>
            </a:r>
            <a:r>
              <a:rPr dirty="0" sz="2700" spc="-145">
                <a:latin typeface="Trebuchet MS"/>
                <a:cs typeface="Trebuchet MS"/>
              </a:rPr>
              <a:t>of </a:t>
            </a:r>
            <a:r>
              <a:rPr dirty="0" sz="2700" spc="-180">
                <a:latin typeface="Trebuchet MS"/>
                <a:cs typeface="Trebuchet MS"/>
              </a:rPr>
              <a:t>chemical </a:t>
            </a:r>
            <a:r>
              <a:rPr dirty="0" sz="2700" spc="-130">
                <a:latin typeface="Trebuchet MS"/>
                <a:cs typeface="Trebuchet MS"/>
              </a:rPr>
              <a:t>energy </a:t>
            </a:r>
            <a:r>
              <a:rPr dirty="0" sz="2700" spc="-90">
                <a:latin typeface="Trebuchet MS"/>
                <a:cs typeface="Trebuchet MS"/>
              </a:rPr>
              <a:t>stored </a:t>
            </a:r>
            <a:r>
              <a:rPr dirty="0" sz="2700" spc="-155">
                <a:latin typeface="Trebuchet MS"/>
                <a:cs typeface="Trebuchet MS"/>
              </a:rPr>
              <a:t>in</a:t>
            </a:r>
            <a:r>
              <a:rPr dirty="0" sz="2700" spc="145">
                <a:latin typeface="Trebuchet MS"/>
                <a:cs typeface="Trebuchet MS"/>
              </a:rPr>
              <a:t> </a:t>
            </a:r>
            <a:r>
              <a:rPr dirty="0" sz="2700" spc="-160">
                <a:latin typeface="Trebuchet MS"/>
                <a:cs typeface="Trebuchet MS"/>
              </a:rPr>
              <a:t>cells</a:t>
            </a:r>
            <a:endParaRPr sz="27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29"/>
              <a:buFont typeface="Wingdings"/>
              <a:buChar char=""/>
              <a:tabLst>
                <a:tab pos="296545" algn="l"/>
              </a:tabLst>
            </a:pPr>
            <a:r>
              <a:rPr dirty="0" sz="2700" spc="-100">
                <a:latin typeface="Trebuchet MS"/>
                <a:cs typeface="Trebuchet MS"/>
              </a:rPr>
              <a:t>Breakdown </a:t>
            </a:r>
            <a:r>
              <a:rPr dirty="0" sz="2700" spc="-145">
                <a:latin typeface="Trebuchet MS"/>
                <a:cs typeface="Trebuchet MS"/>
              </a:rPr>
              <a:t>of </a:t>
            </a:r>
            <a:r>
              <a:rPr dirty="0" sz="2700" spc="-50">
                <a:latin typeface="Trebuchet MS"/>
                <a:cs typeface="Trebuchet MS"/>
              </a:rPr>
              <a:t>ATP </a:t>
            </a:r>
            <a:r>
              <a:rPr dirty="0" sz="2700" spc="-114">
                <a:latin typeface="Trebuchet MS"/>
                <a:cs typeface="Trebuchet MS"/>
              </a:rPr>
              <a:t>into </a:t>
            </a:r>
            <a:r>
              <a:rPr dirty="0" sz="2700" spc="120">
                <a:latin typeface="Trebuchet MS"/>
                <a:cs typeface="Trebuchet MS"/>
              </a:rPr>
              <a:t>ADP+PO</a:t>
            </a:r>
            <a:r>
              <a:rPr dirty="0" baseline="-20061" sz="2700" spc="179">
                <a:latin typeface="Trebuchet MS"/>
                <a:cs typeface="Trebuchet MS"/>
              </a:rPr>
              <a:t>4 </a:t>
            </a:r>
            <a:r>
              <a:rPr dirty="0" sz="2700" spc="-145">
                <a:latin typeface="Trebuchet MS"/>
                <a:cs typeface="Trebuchet MS"/>
              </a:rPr>
              <a:t>releases</a:t>
            </a:r>
            <a:r>
              <a:rPr dirty="0" sz="2700" spc="-434">
                <a:latin typeface="Trebuchet MS"/>
                <a:cs typeface="Trebuchet MS"/>
              </a:rPr>
              <a:t> </a:t>
            </a:r>
            <a:r>
              <a:rPr dirty="0" sz="2700" spc="-130">
                <a:latin typeface="Trebuchet MS"/>
                <a:cs typeface="Trebuchet MS"/>
              </a:rPr>
              <a:t>energy</a:t>
            </a:r>
            <a:endParaRPr sz="2700">
              <a:latin typeface="Trebuchet MS"/>
              <a:cs typeface="Trebuchet MS"/>
            </a:endParaRPr>
          </a:p>
          <a:p>
            <a:pPr marL="295910" marR="1264285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29"/>
              <a:buFont typeface="Wingdings"/>
              <a:buChar char=""/>
              <a:tabLst>
                <a:tab pos="296545" algn="l"/>
              </a:tabLst>
            </a:pPr>
            <a:r>
              <a:rPr dirty="0" sz="2700" spc="-75">
                <a:latin typeface="Trebuchet MS"/>
                <a:cs typeface="Trebuchet MS"/>
              </a:rPr>
              <a:t>This </a:t>
            </a:r>
            <a:r>
              <a:rPr dirty="0" sz="2700" spc="-130">
                <a:latin typeface="Trebuchet MS"/>
                <a:cs typeface="Trebuchet MS"/>
              </a:rPr>
              <a:t>energy </a:t>
            </a:r>
            <a:r>
              <a:rPr dirty="0" sz="2700" spc="-120">
                <a:latin typeface="Trebuchet MS"/>
                <a:cs typeface="Trebuchet MS"/>
              </a:rPr>
              <a:t>is </a:t>
            </a:r>
            <a:r>
              <a:rPr dirty="0" sz="2700" spc="-125">
                <a:latin typeface="Trebuchet MS"/>
                <a:cs typeface="Trebuchet MS"/>
              </a:rPr>
              <a:t>used </a:t>
            </a:r>
            <a:r>
              <a:rPr dirty="0" sz="2700" spc="-100">
                <a:latin typeface="Trebuchet MS"/>
                <a:cs typeface="Trebuchet MS"/>
              </a:rPr>
              <a:t>for </a:t>
            </a:r>
            <a:r>
              <a:rPr dirty="0" sz="2700" spc="-225">
                <a:latin typeface="Trebuchet MS"/>
                <a:cs typeface="Trebuchet MS"/>
              </a:rPr>
              <a:t>all </a:t>
            </a:r>
            <a:r>
              <a:rPr dirty="0" sz="2700" spc="-100">
                <a:latin typeface="Trebuchet MS"/>
                <a:cs typeface="Trebuchet MS"/>
              </a:rPr>
              <a:t>body </a:t>
            </a:r>
            <a:r>
              <a:rPr dirty="0" sz="2700" spc="-135">
                <a:latin typeface="Trebuchet MS"/>
                <a:cs typeface="Trebuchet MS"/>
              </a:rPr>
              <a:t>functions  </a:t>
            </a:r>
            <a:r>
              <a:rPr dirty="0" sz="2700" spc="-140">
                <a:latin typeface="Trebuchet MS"/>
                <a:cs typeface="Trebuchet MS"/>
              </a:rPr>
              <a:t>(biosynthesis, </a:t>
            </a:r>
            <a:r>
              <a:rPr dirty="0" sz="2700" spc="-155">
                <a:latin typeface="Trebuchet MS"/>
                <a:cs typeface="Trebuchet MS"/>
              </a:rPr>
              <a:t>membrane </a:t>
            </a:r>
            <a:r>
              <a:rPr dirty="0" sz="2700" spc="-125">
                <a:latin typeface="Trebuchet MS"/>
                <a:cs typeface="Trebuchet MS"/>
              </a:rPr>
              <a:t>transport,</a:t>
            </a:r>
            <a:r>
              <a:rPr dirty="0" sz="2700" spc="-480">
                <a:latin typeface="Trebuchet MS"/>
                <a:cs typeface="Trebuchet MS"/>
              </a:rPr>
              <a:t> </a:t>
            </a:r>
            <a:r>
              <a:rPr dirty="0" sz="2700" spc="-150">
                <a:latin typeface="Trebuchet MS"/>
                <a:cs typeface="Trebuchet MS"/>
              </a:rPr>
              <a:t>muscle  </a:t>
            </a:r>
            <a:r>
              <a:rPr dirty="0" sz="2700" spc="-140">
                <a:latin typeface="Trebuchet MS"/>
                <a:cs typeface="Trebuchet MS"/>
              </a:rPr>
              <a:t>contraction,</a:t>
            </a:r>
            <a:r>
              <a:rPr dirty="0" sz="2700" spc="-390">
                <a:latin typeface="Trebuchet MS"/>
                <a:cs typeface="Trebuchet MS"/>
              </a:rPr>
              <a:t> </a:t>
            </a:r>
            <a:r>
              <a:rPr dirty="0" sz="2700" spc="-200">
                <a:latin typeface="Trebuchet MS"/>
                <a:cs typeface="Trebuchet MS"/>
              </a:rPr>
              <a:t>etc.)</a:t>
            </a:r>
            <a:endParaRPr sz="27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29"/>
              <a:buFont typeface="Wingdings"/>
              <a:buChar char=""/>
              <a:tabLst>
                <a:tab pos="296545" algn="l"/>
              </a:tabLst>
            </a:pPr>
            <a:r>
              <a:rPr dirty="0" sz="2700" spc="-85">
                <a:latin typeface="Trebuchet MS"/>
                <a:cs typeface="Trebuchet MS"/>
              </a:rPr>
              <a:t>Muscles </a:t>
            </a:r>
            <a:r>
              <a:rPr dirty="0" sz="2700" spc="-190">
                <a:latin typeface="Trebuchet MS"/>
                <a:cs typeface="Trebuchet MS"/>
              </a:rPr>
              <a:t>typically </a:t>
            </a:r>
            <a:r>
              <a:rPr dirty="0" sz="2700" spc="-80">
                <a:latin typeface="Trebuchet MS"/>
                <a:cs typeface="Trebuchet MS"/>
              </a:rPr>
              <a:t>store </a:t>
            </a:r>
            <a:r>
              <a:rPr dirty="0" sz="2700" spc="-180">
                <a:latin typeface="Trebuchet MS"/>
                <a:cs typeface="Trebuchet MS"/>
              </a:rPr>
              <a:t>limited </a:t>
            </a:r>
            <a:r>
              <a:rPr dirty="0" sz="2700" spc="-130">
                <a:latin typeface="Trebuchet MS"/>
                <a:cs typeface="Trebuchet MS"/>
              </a:rPr>
              <a:t>amounts </a:t>
            </a:r>
            <a:r>
              <a:rPr dirty="0" sz="2700" spc="-145">
                <a:latin typeface="Trebuchet MS"/>
                <a:cs typeface="Trebuchet MS"/>
              </a:rPr>
              <a:t>of </a:t>
            </a:r>
            <a:r>
              <a:rPr dirty="0" sz="2700" spc="-45">
                <a:latin typeface="Trebuchet MS"/>
                <a:cs typeface="Trebuchet MS"/>
              </a:rPr>
              <a:t>ATP</a:t>
            </a:r>
            <a:r>
              <a:rPr dirty="0" sz="2700" spc="85">
                <a:latin typeface="Trebuchet MS"/>
                <a:cs typeface="Trebuchet MS"/>
              </a:rPr>
              <a:t> </a:t>
            </a:r>
            <a:r>
              <a:rPr dirty="0" sz="2700" spc="-125">
                <a:latin typeface="Tahoma"/>
                <a:cs typeface="Tahoma"/>
              </a:rPr>
              <a:t>–</a:t>
            </a:r>
            <a:endParaRPr sz="2700">
              <a:latin typeface="Tahoma"/>
              <a:cs typeface="Tahoma"/>
            </a:endParaRPr>
          </a:p>
          <a:p>
            <a:pPr marL="295910">
              <a:lnSpc>
                <a:spcPct val="100000"/>
              </a:lnSpc>
            </a:pPr>
            <a:r>
              <a:rPr dirty="0" sz="2700" spc="-120">
                <a:latin typeface="Trebuchet MS"/>
                <a:cs typeface="Trebuchet MS"/>
              </a:rPr>
              <a:t>enough </a:t>
            </a:r>
            <a:r>
              <a:rPr dirty="0" sz="2700" spc="-70">
                <a:latin typeface="Trebuchet MS"/>
                <a:cs typeface="Trebuchet MS"/>
              </a:rPr>
              <a:t>to </a:t>
            </a:r>
            <a:r>
              <a:rPr dirty="0" sz="2700" spc="-85">
                <a:latin typeface="Trebuchet MS"/>
                <a:cs typeface="Trebuchet MS"/>
              </a:rPr>
              <a:t>power </a:t>
            </a:r>
            <a:r>
              <a:rPr dirty="0" sz="2700" spc="-75">
                <a:latin typeface="Trebuchet MS"/>
                <a:cs typeface="Trebuchet MS"/>
              </a:rPr>
              <a:t>4-6s </a:t>
            </a:r>
            <a:r>
              <a:rPr dirty="0" sz="2700" spc="-145">
                <a:latin typeface="Trebuchet MS"/>
                <a:cs typeface="Trebuchet MS"/>
              </a:rPr>
              <a:t>of</a:t>
            </a:r>
            <a:r>
              <a:rPr dirty="0" sz="2700" spc="-60">
                <a:latin typeface="Trebuchet MS"/>
                <a:cs typeface="Trebuchet MS"/>
              </a:rPr>
              <a:t> </a:t>
            </a:r>
            <a:r>
              <a:rPr dirty="0" sz="2700" spc="-180">
                <a:latin typeface="Trebuchet MS"/>
                <a:cs typeface="Trebuchet MS"/>
              </a:rPr>
              <a:t>activity</a:t>
            </a:r>
            <a:endParaRPr sz="2700">
              <a:latin typeface="Trebuchet MS"/>
              <a:cs typeface="Trebuchet MS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29"/>
              <a:buFont typeface="Wingdings"/>
              <a:buChar char=""/>
              <a:tabLst>
                <a:tab pos="296545" algn="l"/>
              </a:tabLst>
            </a:pPr>
            <a:r>
              <a:rPr dirty="0" sz="2700" spc="-135">
                <a:latin typeface="Trebuchet MS"/>
                <a:cs typeface="Trebuchet MS"/>
              </a:rPr>
              <a:t>Therefore, </a:t>
            </a:r>
            <a:r>
              <a:rPr dirty="0" sz="2700" spc="-140">
                <a:latin typeface="Trebuchet MS"/>
                <a:cs typeface="Trebuchet MS"/>
              </a:rPr>
              <a:t>resting muscles </a:t>
            </a:r>
            <a:r>
              <a:rPr dirty="0" sz="2700" spc="-135">
                <a:latin typeface="Trebuchet MS"/>
                <a:cs typeface="Trebuchet MS"/>
              </a:rPr>
              <a:t>must </a:t>
            </a:r>
            <a:r>
              <a:rPr dirty="0" sz="2700" spc="-215">
                <a:latin typeface="Trebuchet MS"/>
                <a:cs typeface="Trebuchet MS"/>
              </a:rPr>
              <a:t>have </a:t>
            </a:r>
            <a:r>
              <a:rPr dirty="0" sz="2700" spc="-130">
                <a:latin typeface="Trebuchet MS"/>
                <a:cs typeface="Trebuchet MS"/>
              </a:rPr>
              <a:t>energy </a:t>
            </a:r>
            <a:r>
              <a:rPr dirty="0" sz="2700" spc="-90">
                <a:latin typeface="Trebuchet MS"/>
                <a:cs typeface="Trebuchet MS"/>
              </a:rPr>
              <a:t>stored  </a:t>
            </a:r>
            <a:r>
              <a:rPr dirty="0" sz="2700" spc="-155">
                <a:latin typeface="Trebuchet MS"/>
                <a:cs typeface="Trebuchet MS"/>
              </a:rPr>
              <a:t>in </a:t>
            </a:r>
            <a:r>
              <a:rPr dirty="0" sz="2700" spc="-85">
                <a:latin typeface="Trebuchet MS"/>
                <a:cs typeface="Trebuchet MS"/>
              </a:rPr>
              <a:t>other</a:t>
            </a:r>
            <a:r>
              <a:rPr dirty="0" sz="2700" spc="-65">
                <a:latin typeface="Trebuchet MS"/>
                <a:cs typeface="Trebuchet MS"/>
              </a:rPr>
              <a:t> </a:t>
            </a:r>
            <a:r>
              <a:rPr dirty="0" sz="2700" spc="-210">
                <a:latin typeface="Trebuchet MS"/>
                <a:cs typeface="Trebuchet MS"/>
              </a:rPr>
              <a:t>ways.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07580" y="0"/>
            <a:ext cx="1836419" cy="1836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4336" y="339852"/>
            <a:ext cx="4899660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8435">
              <a:lnSpc>
                <a:spcPct val="100000"/>
              </a:lnSpc>
            </a:pPr>
            <a:r>
              <a:rPr dirty="0" spc="-160"/>
              <a:t>Production </a:t>
            </a:r>
            <a:r>
              <a:rPr dirty="0" spc="-229"/>
              <a:t>of</a:t>
            </a:r>
            <a:r>
              <a:rPr dirty="0" spc="-535"/>
              <a:t> </a:t>
            </a:r>
            <a:r>
              <a:rPr dirty="0" spc="-215"/>
              <a:t>ATP: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7" y="1477898"/>
            <a:ext cx="7382509" cy="275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85">
                <a:latin typeface="Trebuchet MS"/>
                <a:cs typeface="Trebuchet MS"/>
              </a:rPr>
              <a:t>Contraction </a:t>
            </a:r>
            <a:r>
              <a:rPr dirty="0" sz="3200" spc="-140">
                <a:latin typeface="Trebuchet MS"/>
                <a:cs typeface="Trebuchet MS"/>
              </a:rPr>
              <a:t>requires </a:t>
            </a:r>
            <a:r>
              <a:rPr dirty="0" sz="3200" spc="-185">
                <a:latin typeface="Trebuchet MS"/>
                <a:cs typeface="Trebuchet MS"/>
              </a:rPr>
              <a:t>huge </a:t>
            </a:r>
            <a:r>
              <a:rPr dirty="0" sz="3200" spc="-145">
                <a:latin typeface="Trebuchet MS"/>
                <a:cs typeface="Trebuchet MS"/>
              </a:rPr>
              <a:t>amounts </a:t>
            </a:r>
            <a:r>
              <a:rPr dirty="0" sz="3200" spc="-170">
                <a:latin typeface="Trebuchet MS"/>
                <a:cs typeface="Trebuchet MS"/>
              </a:rPr>
              <a:t>of</a:t>
            </a:r>
            <a:r>
              <a:rPr dirty="0" sz="3200" spc="-335">
                <a:latin typeface="Trebuchet MS"/>
                <a:cs typeface="Trebuchet MS"/>
              </a:rPr>
              <a:t> </a:t>
            </a:r>
            <a:r>
              <a:rPr dirty="0" sz="3200" spc="-50">
                <a:latin typeface="Trebuchet MS"/>
                <a:cs typeface="Trebuchet MS"/>
              </a:rPr>
              <a:t>ATP</a:t>
            </a:r>
            <a:endParaRPr sz="3200">
              <a:latin typeface="Trebuchet MS"/>
              <a:cs typeface="Trebuchet MS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"/>
              <a:buChar char=""/>
              <a:tabLst>
                <a:tab pos="296545" algn="l"/>
              </a:tabLst>
            </a:pPr>
            <a:r>
              <a:rPr dirty="0" sz="3200" spc="-105">
                <a:latin typeface="Trebuchet MS"/>
                <a:cs typeface="Trebuchet MS"/>
              </a:rPr>
              <a:t>Muscle </a:t>
            </a:r>
            <a:r>
              <a:rPr dirty="0" sz="3200" spc="-170">
                <a:latin typeface="Trebuchet MS"/>
                <a:cs typeface="Trebuchet MS"/>
              </a:rPr>
              <a:t>fibers </a:t>
            </a:r>
            <a:r>
              <a:rPr dirty="0" sz="3200" spc="-125">
                <a:latin typeface="Trebuchet MS"/>
                <a:cs typeface="Trebuchet MS"/>
              </a:rPr>
              <a:t>produce </a:t>
            </a:r>
            <a:r>
              <a:rPr dirty="0" sz="3200" spc="-50">
                <a:latin typeface="Trebuchet MS"/>
                <a:cs typeface="Trebuchet MS"/>
              </a:rPr>
              <a:t>ATP </a:t>
            </a:r>
            <a:r>
              <a:rPr dirty="0" sz="3200" spc="-160">
                <a:latin typeface="Trebuchet MS"/>
                <a:cs typeface="Trebuchet MS"/>
              </a:rPr>
              <a:t>three</a:t>
            </a:r>
            <a:r>
              <a:rPr dirty="0" sz="3200" spc="-370">
                <a:latin typeface="Trebuchet MS"/>
                <a:cs typeface="Trebuchet MS"/>
              </a:rPr>
              <a:t> </a:t>
            </a:r>
            <a:r>
              <a:rPr dirty="0" sz="3200" spc="-250">
                <a:latin typeface="Trebuchet MS"/>
                <a:cs typeface="Trebuchet MS"/>
              </a:rPr>
              <a:t>ways:</a:t>
            </a:r>
            <a:endParaRPr sz="3200">
              <a:latin typeface="Trebuchet MS"/>
              <a:cs typeface="Trebuchet MS"/>
            </a:endParaRPr>
          </a:p>
          <a:p>
            <a:pPr marL="844550" indent="-83185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845185" algn="l"/>
              </a:tabLst>
            </a:pPr>
            <a:r>
              <a:rPr dirty="0" sz="3200" spc="-125">
                <a:latin typeface="Trebuchet MS"/>
                <a:cs typeface="Trebuchet MS"/>
              </a:rPr>
              <a:t>Creatine</a:t>
            </a:r>
            <a:r>
              <a:rPr dirty="0" sz="3200" spc="-165">
                <a:latin typeface="Trebuchet MS"/>
                <a:cs typeface="Trebuchet MS"/>
              </a:rPr>
              <a:t> </a:t>
            </a:r>
            <a:r>
              <a:rPr dirty="0" sz="3200" spc="-155">
                <a:latin typeface="Trebuchet MS"/>
                <a:cs typeface="Trebuchet MS"/>
              </a:rPr>
              <a:t>phosphate</a:t>
            </a:r>
            <a:endParaRPr sz="3200">
              <a:latin typeface="Trebuchet MS"/>
              <a:cs typeface="Trebuchet MS"/>
            </a:endParaRPr>
          </a:p>
          <a:p>
            <a:pPr marL="844550" indent="-83185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845185" algn="l"/>
              </a:tabLst>
            </a:pPr>
            <a:r>
              <a:rPr dirty="0" sz="3200" spc="-80">
                <a:latin typeface="Trebuchet MS"/>
                <a:cs typeface="Trebuchet MS"/>
              </a:rPr>
              <a:t>Aerobic</a:t>
            </a:r>
            <a:r>
              <a:rPr dirty="0" sz="3200" spc="-165">
                <a:latin typeface="Trebuchet MS"/>
                <a:cs typeface="Trebuchet MS"/>
              </a:rPr>
              <a:t> </a:t>
            </a:r>
            <a:r>
              <a:rPr dirty="0" sz="3200" spc="-175">
                <a:latin typeface="Trebuchet MS"/>
                <a:cs typeface="Trebuchet MS"/>
              </a:rPr>
              <a:t>metabolism</a:t>
            </a:r>
            <a:endParaRPr sz="3200">
              <a:latin typeface="Trebuchet MS"/>
              <a:cs typeface="Trebuchet MS"/>
            </a:endParaRPr>
          </a:p>
          <a:p>
            <a:pPr marL="844550" indent="-83185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AutoNum type="arabicPeriod"/>
              <a:tabLst>
                <a:tab pos="845185" algn="l"/>
              </a:tabLst>
            </a:pPr>
            <a:r>
              <a:rPr dirty="0" sz="3200" spc="-110">
                <a:latin typeface="Trebuchet MS"/>
                <a:cs typeface="Trebuchet MS"/>
              </a:rPr>
              <a:t>Anaerobic</a:t>
            </a:r>
            <a:r>
              <a:rPr dirty="0" sz="3200" spc="-190">
                <a:latin typeface="Trebuchet MS"/>
                <a:cs typeface="Trebuchet MS"/>
              </a:rPr>
              <a:t> </a:t>
            </a:r>
            <a:r>
              <a:rPr dirty="0" sz="3200" spc="-175">
                <a:latin typeface="Trebuchet MS"/>
                <a:cs typeface="Trebuchet MS"/>
              </a:rPr>
              <a:t>metabolism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8209" y="4582068"/>
            <a:ext cx="2938780" cy="2084070"/>
          </a:xfrm>
          <a:custGeom>
            <a:avLst/>
            <a:gdLst/>
            <a:ahLst/>
            <a:cxnLst/>
            <a:rect l="l" t="t" r="r" b="b"/>
            <a:pathLst>
              <a:path w="2938779" h="2084070">
                <a:moveTo>
                  <a:pt x="750304" y="1268341"/>
                </a:moveTo>
                <a:lnTo>
                  <a:pt x="674237" y="1363772"/>
                </a:lnTo>
                <a:lnTo>
                  <a:pt x="644087" y="1466713"/>
                </a:lnTo>
                <a:lnTo>
                  <a:pt x="577938" y="1513469"/>
                </a:lnTo>
                <a:lnTo>
                  <a:pt x="476319" y="1548496"/>
                </a:lnTo>
                <a:lnTo>
                  <a:pt x="422200" y="1666647"/>
                </a:lnTo>
                <a:lnTo>
                  <a:pt x="389113" y="1759321"/>
                </a:lnTo>
                <a:lnTo>
                  <a:pt x="259553" y="1785440"/>
                </a:lnTo>
                <a:lnTo>
                  <a:pt x="198676" y="1854133"/>
                </a:lnTo>
                <a:lnTo>
                  <a:pt x="147500" y="1876108"/>
                </a:lnTo>
                <a:lnTo>
                  <a:pt x="99266" y="1959113"/>
                </a:lnTo>
                <a:lnTo>
                  <a:pt x="0" y="2084060"/>
                </a:lnTo>
                <a:lnTo>
                  <a:pt x="2938484" y="2082805"/>
                </a:lnTo>
                <a:lnTo>
                  <a:pt x="2938483" y="1281387"/>
                </a:lnTo>
                <a:lnTo>
                  <a:pt x="842798" y="1281387"/>
                </a:lnTo>
                <a:lnTo>
                  <a:pt x="750304" y="1268341"/>
                </a:lnTo>
                <a:close/>
              </a:path>
              <a:path w="2938779" h="2084070">
                <a:moveTo>
                  <a:pt x="1085863" y="1076711"/>
                </a:moveTo>
                <a:lnTo>
                  <a:pt x="994872" y="1130922"/>
                </a:lnTo>
                <a:lnTo>
                  <a:pt x="995595" y="1172142"/>
                </a:lnTo>
                <a:lnTo>
                  <a:pt x="964723" y="1227779"/>
                </a:lnTo>
                <a:lnTo>
                  <a:pt x="842799" y="1281387"/>
                </a:lnTo>
                <a:lnTo>
                  <a:pt x="2938483" y="1281387"/>
                </a:lnTo>
                <a:lnTo>
                  <a:pt x="2938483" y="1104173"/>
                </a:lnTo>
                <a:lnTo>
                  <a:pt x="1323691" y="1104173"/>
                </a:lnTo>
                <a:lnTo>
                  <a:pt x="1296615" y="1097266"/>
                </a:lnTo>
                <a:lnTo>
                  <a:pt x="1177636" y="1097266"/>
                </a:lnTo>
                <a:lnTo>
                  <a:pt x="1085863" y="1076711"/>
                </a:lnTo>
                <a:close/>
              </a:path>
              <a:path w="2938779" h="2084070">
                <a:moveTo>
                  <a:pt x="2938483" y="1104173"/>
                </a:moveTo>
                <a:lnTo>
                  <a:pt x="1323692" y="1104173"/>
                </a:lnTo>
                <a:lnTo>
                  <a:pt x="2938483" y="1104173"/>
                </a:lnTo>
                <a:close/>
              </a:path>
              <a:path w="2938779" h="2084070">
                <a:moveTo>
                  <a:pt x="2383208" y="320716"/>
                </a:moveTo>
                <a:lnTo>
                  <a:pt x="2289088" y="326910"/>
                </a:lnTo>
                <a:lnTo>
                  <a:pt x="2228247" y="350864"/>
                </a:lnTo>
                <a:lnTo>
                  <a:pt x="2205560" y="410666"/>
                </a:lnTo>
                <a:lnTo>
                  <a:pt x="2143936" y="505439"/>
                </a:lnTo>
                <a:lnTo>
                  <a:pt x="2082192" y="546659"/>
                </a:lnTo>
                <a:lnTo>
                  <a:pt x="1989697" y="554169"/>
                </a:lnTo>
                <a:lnTo>
                  <a:pt x="1962616" y="595992"/>
                </a:lnTo>
                <a:lnTo>
                  <a:pt x="1935415" y="658535"/>
                </a:lnTo>
                <a:lnTo>
                  <a:pt x="1882036" y="686052"/>
                </a:lnTo>
                <a:lnTo>
                  <a:pt x="1782800" y="690820"/>
                </a:lnTo>
                <a:lnTo>
                  <a:pt x="1669121" y="723051"/>
                </a:lnTo>
                <a:lnTo>
                  <a:pt x="1623205" y="818537"/>
                </a:lnTo>
                <a:lnTo>
                  <a:pt x="1499717" y="845286"/>
                </a:lnTo>
                <a:lnTo>
                  <a:pt x="1392959" y="941430"/>
                </a:lnTo>
                <a:lnTo>
                  <a:pt x="1323692" y="1104173"/>
                </a:lnTo>
                <a:lnTo>
                  <a:pt x="2938483" y="1104173"/>
                </a:lnTo>
                <a:lnTo>
                  <a:pt x="2938483" y="350864"/>
                </a:lnTo>
                <a:lnTo>
                  <a:pt x="2465293" y="350864"/>
                </a:lnTo>
                <a:lnTo>
                  <a:pt x="2383208" y="320716"/>
                </a:lnTo>
                <a:close/>
              </a:path>
              <a:path w="2938779" h="2084070">
                <a:moveTo>
                  <a:pt x="1296615" y="1097266"/>
                </a:moveTo>
                <a:lnTo>
                  <a:pt x="1177636" y="1097266"/>
                </a:lnTo>
                <a:lnTo>
                  <a:pt x="1296615" y="1097266"/>
                </a:lnTo>
                <a:close/>
              </a:path>
              <a:path w="2938779" h="2084070">
                <a:moveTo>
                  <a:pt x="1216031" y="1076711"/>
                </a:moveTo>
                <a:lnTo>
                  <a:pt x="1177637" y="1097266"/>
                </a:lnTo>
                <a:lnTo>
                  <a:pt x="1296615" y="1097266"/>
                </a:lnTo>
                <a:lnTo>
                  <a:pt x="1216031" y="1076711"/>
                </a:lnTo>
                <a:close/>
              </a:path>
              <a:path w="2938779" h="2084070">
                <a:moveTo>
                  <a:pt x="2938483" y="350864"/>
                </a:moveTo>
                <a:lnTo>
                  <a:pt x="2465293" y="350864"/>
                </a:lnTo>
                <a:lnTo>
                  <a:pt x="2938483" y="350864"/>
                </a:lnTo>
                <a:close/>
              </a:path>
              <a:path w="2938779" h="2084070">
                <a:moveTo>
                  <a:pt x="2938483" y="0"/>
                </a:moveTo>
                <a:lnTo>
                  <a:pt x="2815838" y="83755"/>
                </a:lnTo>
                <a:lnTo>
                  <a:pt x="2754215" y="164770"/>
                </a:lnTo>
                <a:lnTo>
                  <a:pt x="2678930" y="178583"/>
                </a:lnTo>
                <a:lnTo>
                  <a:pt x="2614960" y="262339"/>
                </a:lnTo>
                <a:lnTo>
                  <a:pt x="2568381" y="338585"/>
                </a:lnTo>
                <a:lnTo>
                  <a:pt x="2465294" y="350864"/>
                </a:lnTo>
                <a:lnTo>
                  <a:pt x="2938483" y="350864"/>
                </a:lnTo>
                <a:lnTo>
                  <a:pt x="2938483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18209" y="5850410"/>
            <a:ext cx="2938780" cy="815975"/>
          </a:xfrm>
          <a:custGeom>
            <a:avLst/>
            <a:gdLst/>
            <a:ahLst/>
            <a:cxnLst/>
            <a:rect l="l" t="t" r="r" b="b"/>
            <a:pathLst>
              <a:path w="2938779" h="815975">
                <a:moveTo>
                  <a:pt x="2938484" y="814463"/>
                </a:moveTo>
                <a:lnTo>
                  <a:pt x="0" y="815719"/>
                </a:lnTo>
                <a:lnTo>
                  <a:pt x="99266" y="690771"/>
                </a:lnTo>
                <a:lnTo>
                  <a:pt x="147500" y="607766"/>
                </a:lnTo>
                <a:lnTo>
                  <a:pt x="198676" y="585792"/>
                </a:lnTo>
                <a:lnTo>
                  <a:pt x="259553" y="517099"/>
                </a:lnTo>
                <a:lnTo>
                  <a:pt x="389113" y="490980"/>
                </a:lnTo>
                <a:lnTo>
                  <a:pt x="422200" y="398306"/>
                </a:lnTo>
                <a:lnTo>
                  <a:pt x="476319" y="280154"/>
                </a:lnTo>
                <a:lnTo>
                  <a:pt x="577938" y="245128"/>
                </a:lnTo>
                <a:lnTo>
                  <a:pt x="644087" y="198371"/>
                </a:lnTo>
                <a:lnTo>
                  <a:pt x="674237" y="95431"/>
                </a:lnTo>
                <a:lnTo>
                  <a:pt x="750304" y="0"/>
                </a:lnTo>
                <a:lnTo>
                  <a:pt x="842799" y="13045"/>
                </a:lnTo>
                <a:lnTo>
                  <a:pt x="2938483" y="13045"/>
                </a:lnTo>
                <a:lnTo>
                  <a:pt x="2938484" y="814463"/>
                </a:lnTo>
              </a:path>
            </a:pathLst>
          </a:custGeom>
          <a:ln w="107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61009" y="5658780"/>
            <a:ext cx="2096135" cy="205104"/>
          </a:xfrm>
          <a:custGeom>
            <a:avLst/>
            <a:gdLst/>
            <a:ahLst/>
            <a:cxnLst/>
            <a:rect l="l" t="t" r="r" b="b"/>
            <a:pathLst>
              <a:path w="2096134" h="205104">
                <a:moveTo>
                  <a:pt x="2095684" y="204675"/>
                </a:moveTo>
                <a:lnTo>
                  <a:pt x="0" y="204675"/>
                </a:lnTo>
                <a:lnTo>
                  <a:pt x="136" y="204615"/>
                </a:lnTo>
                <a:lnTo>
                  <a:pt x="61021" y="177926"/>
                </a:lnTo>
                <a:lnTo>
                  <a:pt x="121785" y="151127"/>
                </a:lnTo>
                <a:lnTo>
                  <a:pt x="121923" y="151067"/>
                </a:lnTo>
                <a:lnTo>
                  <a:pt x="152795" y="95431"/>
                </a:lnTo>
                <a:lnTo>
                  <a:pt x="152073" y="54210"/>
                </a:lnTo>
                <a:lnTo>
                  <a:pt x="243063" y="0"/>
                </a:lnTo>
                <a:lnTo>
                  <a:pt x="334837" y="20555"/>
                </a:lnTo>
                <a:lnTo>
                  <a:pt x="453815" y="20555"/>
                </a:lnTo>
                <a:lnTo>
                  <a:pt x="480892" y="27461"/>
                </a:lnTo>
                <a:lnTo>
                  <a:pt x="2095683" y="27461"/>
                </a:lnTo>
                <a:lnTo>
                  <a:pt x="2095684" y="204675"/>
                </a:lnTo>
              </a:path>
            </a:pathLst>
          </a:custGeom>
          <a:ln w="10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41902" y="4902785"/>
            <a:ext cx="1614805" cy="783590"/>
          </a:xfrm>
          <a:custGeom>
            <a:avLst/>
            <a:gdLst/>
            <a:ahLst/>
            <a:cxnLst/>
            <a:rect l="l" t="t" r="r" b="b"/>
            <a:pathLst>
              <a:path w="1614804" h="783589">
                <a:moveTo>
                  <a:pt x="1614791" y="783456"/>
                </a:moveTo>
                <a:lnTo>
                  <a:pt x="0" y="783456"/>
                </a:lnTo>
                <a:lnTo>
                  <a:pt x="69266" y="620714"/>
                </a:lnTo>
                <a:lnTo>
                  <a:pt x="176024" y="524570"/>
                </a:lnTo>
                <a:lnTo>
                  <a:pt x="299512" y="497820"/>
                </a:lnTo>
                <a:lnTo>
                  <a:pt x="345429" y="402334"/>
                </a:lnTo>
                <a:lnTo>
                  <a:pt x="459107" y="370104"/>
                </a:lnTo>
                <a:lnTo>
                  <a:pt x="558343" y="365335"/>
                </a:lnTo>
                <a:lnTo>
                  <a:pt x="611722" y="337818"/>
                </a:lnTo>
                <a:lnTo>
                  <a:pt x="638923" y="275275"/>
                </a:lnTo>
                <a:lnTo>
                  <a:pt x="666004" y="233452"/>
                </a:lnTo>
                <a:lnTo>
                  <a:pt x="758499" y="225943"/>
                </a:lnTo>
                <a:lnTo>
                  <a:pt x="820243" y="184723"/>
                </a:lnTo>
                <a:lnTo>
                  <a:pt x="881867" y="89949"/>
                </a:lnTo>
                <a:lnTo>
                  <a:pt x="904555" y="30147"/>
                </a:lnTo>
                <a:lnTo>
                  <a:pt x="965396" y="6193"/>
                </a:lnTo>
                <a:lnTo>
                  <a:pt x="1059516" y="0"/>
                </a:lnTo>
                <a:lnTo>
                  <a:pt x="1141600" y="30147"/>
                </a:lnTo>
                <a:lnTo>
                  <a:pt x="1614790" y="30147"/>
                </a:lnTo>
                <a:lnTo>
                  <a:pt x="1614791" y="783456"/>
                </a:lnTo>
              </a:path>
            </a:pathLst>
          </a:custGeom>
          <a:ln w="10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95847" y="5658780"/>
            <a:ext cx="119380" cy="20955"/>
          </a:xfrm>
          <a:custGeom>
            <a:avLst/>
            <a:gdLst/>
            <a:ahLst/>
            <a:cxnLst/>
            <a:rect l="l" t="t" r="r" b="b"/>
            <a:pathLst>
              <a:path w="119379" h="20954">
                <a:moveTo>
                  <a:pt x="118978" y="20555"/>
                </a:moveTo>
                <a:lnTo>
                  <a:pt x="0" y="20555"/>
                </a:lnTo>
                <a:lnTo>
                  <a:pt x="38394" y="0"/>
                </a:lnTo>
                <a:lnTo>
                  <a:pt x="118978" y="20555"/>
                </a:lnTo>
              </a:path>
            </a:pathLst>
          </a:custGeom>
          <a:ln w="107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83504" y="4582068"/>
            <a:ext cx="473709" cy="351155"/>
          </a:xfrm>
          <a:custGeom>
            <a:avLst/>
            <a:gdLst/>
            <a:ahLst/>
            <a:cxnLst/>
            <a:rect l="l" t="t" r="r" b="b"/>
            <a:pathLst>
              <a:path w="473709" h="351154">
                <a:moveTo>
                  <a:pt x="473189" y="350864"/>
                </a:moveTo>
                <a:lnTo>
                  <a:pt x="0" y="350864"/>
                </a:lnTo>
                <a:lnTo>
                  <a:pt x="103086" y="338585"/>
                </a:lnTo>
                <a:lnTo>
                  <a:pt x="149665" y="262339"/>
                </a:lnTo>
                <a:lnTo>
                  <a:pt x="213636" y="178583"/>
                </a:lnTo>
                <a:lnTo>
                  <a:pt x="288920" y="164770"/>
                </a:lnTo>
                <a:lnTo>
                  <a:pt x="350544" y="83755"/>
                </a:lnTo>
                <a:lnTo>
                  <a:pt x="473188" y="0"/>
                </a:lnTo>
                <a:lnTo>
                  <a:pt x="473189" y="350864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87740" y="5649243"/>
            <a:ext cx="67310" cy="403225"/>
          </a:xfrm>
          <a:custGeom>
            <a:avLst/>
            <a:gdLst/>
            <a:ahLst/>
            <a:cxnLst/>
            <a:rect l="l" t="t" r="r" b="b"/>
            <a:pathLst>
              <a:path w="67309" h="403225">
                <a:moveTo>
                  <a:pt x="66919" y="0"/>
                </a:moveTo>
                <a:lnTo>
                  <a:pt x="39898" y="82988"/>
                </a:lnTo>
                <a:lnTo>
                  <a:pt x="39898" y="151670"/>
                </a:lnTo>
                <a:lnTo>
                  <a:pt x="39898" y="221722"/>
                </a:lnTo>
                <a:lnTo>
                  <a:pt x="0" y="305478"/>
                </a:lnTo>
                <a:lnTo>
                  <a:pt x="0" y="403102"/>
                </a:lnTo>
              </a:path>
            </a:pathLst>
          </a:custGeom>
          <a:ln w="58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40265" y="6340009"/>
            <a:ext cx="67310" cy="207645"/>
          </a:xfrm>
          <a:custGeom>
            <a:avLst/>
            <a:gdLst/>
            <a:ahLst/>
            <a:cxnLst/>
            <a:rect l="l" t="t" r="r" b="b"/>
            <a:pathLst>
              <a:path w="67310" h="207645">
                <a:moveTo>
                  <a:pt x="67057" y="0"/>
                </a:moveTo>
                <a:lnTo>
                  <a:pt x="39850" y="55630"/>
                </a:lnTo>
                <a:lnTo>
                  <a:pt x="26322" y="138761"/>
                </a:lnTo>
                <a:lnTo>
                  <a:pt x="0" y="207328"/>
                </a:lnTo>
              </a:path>
            </a:pathLst>
          </a:custGeom>
          <a:ln w="58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55557" y="6047412"/>
            <a:ext cx="107314" cy="334010"/>
          </a:xfrm>
          <a:custGeom>
            <a:avLst/>
            <a:gdLst/>
            <a:ahLst/>
            <a:cxnLst/>
            <a:rect l="l" t="t" r="r" b="b"/>
            <a:pathLst>
              <a:path w="107315" h="334010">
                <a:moveTo>
                  <a:pt x="106739" y="0"/>
                </a:moveTo>
                <a:lnTo>
                  <a:pt x="80441" y="125080"/>
                </a:lnTo>
                <a:lnTo>
                  <a:pt x="40590" y="236341"/>
                </a:lnTo>
                <a:lnTo>
                  <a:pt x="0" y="333790"/>
                </a:lnTo>
              </a:path>
            </a:pathLst>
          </a:custGeom>
          <a:ln w="58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18179" y="5809848"/>
            <a:ext cx="64769" cy="278130"/>
          </a:xfrm>
          <a:custGeom>
            <a:avLst/>
            <a:gdLst/>
            <a:ahLst/>
            <a:cxnLst/>
            <a:rect l="l" t="t" r="r" b="b"/>
            <a:pathLst>
              <a:path w="64770" h="278129">
                <a:moveTo>
                  <a:pt x="64752" y="0"/>
                </a:moveTo>
                <a:lnTo>
                  <a:pt x="54281" y="98171"/>
                </a:lnTo>
                <a:lnTo>
                  <a:pt x="27080" y="209444"/>
                </a:lnTo>
                <a:lnTo>
                  <a:pt x="0" y="278126"/>
                </a:lnTo>
              </a:path>
            </a:pathLst>
          </a:custGeom>
          <a:ln w="58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00968" y="5240604"/>
            <a:ext cx="52705" cy="471170"/>
          </a:xfrm>
          <a:custGeom>
            <a:avLst/>
            <a:gdLst/>
            <a:ahLst/>
            <a:cxnLst/>
            <a:rect l="l" t="t" r="r" b="b"/>
            <a:pathLst>
              <a:path w="52704" h="471170">
                <a:moveTo>
                  <a:pt x="52656" y="0"/>
                </a:moveTo>
                <a:lnTo>
                  <a:pt x="39116" y="97568"/>
                </a:lnTo>
                <a:lnTo>
                  <a:pt x="14262" y="199139"/>
                </a:lnTo>
                <a:lnTo>
                  <a:pt x="25636" y="291829"/>
                </a:lnTo>
                <a:lnTo>
                  <a:pt x="0" y="362540"/>
                </a:lnTo>
                <a:lnTo>
                  <a:pt x="0" y="471016"/>
                </a:lnTo>
              </a:path>
            </a:pathLst>
          </a:custGeom>
          <a:ln w="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45969" y="4920654"/>
            <a:ext cx="40640" cy="417830"/>
          </a:xfrm>
          <a:custGeom>
            <a:avLst/>
            <a:gdLst/>
            <a:ahLst/>
            <a:cxnLst/>
            <a:rect l="l" t="t" r="r" b="b"/>
            <a:pathLst>
              <a:path w="40640" h="417829">
                <a:moveTo>
                  <a:pt x="40620" y="0"/>
                </a:moveTo>
                <a:lnTo>
                  <a:pt x="13540" y="125688"/>
                </a:lnTo>
                <a:lnTo>
                  <a:pt x="13540" y="208677"/>
                </a:lnTo>
                <a:lnTo>
                  <a:pt x="0" y="319949"/>
                </a:lnTo>
                <a:lnTo>
                  <a:pt x="13540" y="417518"/>
                </a:lnTo>
              </a:path>
            </a:pathLst>
          </a:custGeom>
          <a:ln w="58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76590" y="5031873"/>
            <a:ext cx="2380615" cy="1633220"/>
          </a:xfrm>
          <a:custGeom>
            <a:avLst/>
            <a:gdLst/>
            <a:ahLst/>
            <a:cxnLst/>
            <a:rect l="l" t="t" r="r" b="b"/>
            <a:pathLst>
              <a:path w="2380615" h="1633220">
                <a:moveTo>
                  <a:pt x="267930" y="1468122"/>
                </a:moveTo>
                <a:lnTo>
                  <a:pt x="129397" y="1512072"/>
                </a:lnTo>
                <a:lnTo>
                  <a:pt x="38406" y="1597965"/>
                </a:lnTo>
                <a:lnTo>
                  <a:pt x="0" y="1631619"/>
                </a:lnTo>
                <a:lnTo>
                  <a:pt x="2380103" y="1633001"/>
                </a:lnTo>
                <a:lnTo>
                  <a:pt x="2380103" y="1471509"/>
                </a:lnTo>
                <a:lnTo>
                  <a:pt x="390574" y="1471509"/>
                </a:lnTo>
                <a:lnTo>
                  <a:pt x="267930" y="1468122"/>
                </a:lnTo>
                <a:close/>
              </a:path>
              <a:path w="2380615" h="1633220">
                <a:moveTo>
                  <a:pt x="2380103" y="1471509"/>
                </a:moveTo>
                <a:lnTo>
                  <a:pt x="390575" y="1471509"/>
                </a:lnTo>
                <a:lnTo>
                  <a:pt x="2380103" y="1471509"/>
                </a:lnTo>
                <a:close/>
              </a:path>
              <a:path w="2380615" h="1633220">
                <a:moveTo>
                  <a:pt x="511776" y="1171512"/>
                </a:moveTo>
                <a:lnTo>
                  <a:pt x="390575" y="1471509"/>
                </a:lnTo>
                <a:lnTo>
                  <a:pt x="2380103" y="1471509"/>
                </a:lnTo>
                <a:lnTo>
                  <a:pt x="2380103" y="1198886"/>
                </a:lnTo>
                <a:lnTo>
                  <a:pt x="956441" y="1198886"/>
                </a:lnTo>
                <a:lnTo>
                  <a:pt x="895509" y="1185199"/>
                </a:lnTo>
                <a:lnTo>
                  <a:pt x="635143" y="1185199"/>
                </a:lnTo>
                <a:lnTo>
                  <a:pt x="511776" y="1171512"/>
                </a:lnTo>
                <a:close/>
              </a:path>
              <a:path w="2380615" h="1633220">
                <a:moveTo>
                  <a:pt x="2380103" y="1198886"/>
                </a:moveTo>
                <a:lnTo>
                  <a:pt x="956441" y="1198886"/>
                </a:lnTo>
                <a:lnTo>
                  <a:pt x="2380103" y="1198886"/>
                </a:lnTo>
                <a:close/>
              </a:path>
              <a:path w="2380615" h="1633220">
                <a:moveTo>
                  <a:pt x="1085887" y="1093923"/>
                </a:moveTo>
                <a:lnTo>
                  <a:pt x="956441" y="1198886"/>
                </a:lnTo>
                <a:lnTo>
                  <a:pt x="2380103" y="1198886"/>
                </a:lnTo>
                <a:lnTo>
                  <a:pt x="2380103" y="1107593"/>
                </a:lnTo>
                <a:lnTo>
                  <a:pt x="1178382" y="1107593"/>
                </a:lnTo>
                <a:lnTo>
                  <a:pt x="1085887" y="1093923"/>
                </a:lnTo>
                <a:close/>
              </a:path>
              <a:path w="2380615" h="1633220">
                <a:moveTo>
                  <a:pt x="895509" y="1185199"/>
                </a:moveTo>
                <a:lnTo>
                  <a:pt x="635143" y="1185199"/>
                </a:lnTo>
                <a:lnTo>
                  <a:pt x="895509" y="1185199"/>
                </a:lnTo>
                <a:close/>
              </a:path>
              <a:path w="2380615" h="1633220">
                <a:moveTo>
                  <a:pt x="726195" y="1062240"/>
                </a:moveTo>
                <a:lnTo>
                  <a:pt x="635144" y="1185199"/>
                </a:lnTo>
                <a:lnTo>
                  <a:pt x="895509" y="1185199"/>
                </a:lnTo>
                <a:lnTo>
                  <a:pt x="834578" y="1171512"/>
                </a:lnTo>
                <a:lnTo>
                  <a:pt x="726195" y="1062240"/>
                </a:lnTo>
                <a:close/>
              </a:path>
              <a:path w="2380615" h="1633220">
                <a:moveTo>
                  <a:pt x="2380103" y="1107593"/>
                </a:moveTo>
                <a:lnTo>
                  <a:pt x="1178382" y="1107593"/>
                </a:lnTo>
                <a:lnTo>
                  <a:pt x="2380103" y="1107593"/>
                </a:lnTo>
                <a:close/>
              </a:path>
              <a:path w="2380615" h="1633220">
                <a:moveTo>
                  <a:pt x="1338640" y="763668"/>
                </a:moveTo>
                <a:lnTo>
                  <a:pt x="1178383" y="1107593"/>
                </a:lnTo>
                <a:lnTo>
                  <a:pt x="2380103" y="1107593"/>
                </a:lnTo>
                <a:lnTo>
                  <a:pt x="2380103" y="885849"/>
                </a:lnTo>
                <a:lnTo>
                  <a:pt x="1430594" y="885849"/>
                </a:lnTo>
                <a:lnTo>
                  <a:pt x="1400444" y="804066"/>
                </a:lnTo>
                <a:lnTo>
                  <a:pt x="1338640" y="763668"/>
                </a:lnTo>
                <a:close/>
              </a:path>
              <a:path w="2380615" h="1633220">
                <a:moveTo>
                  <a:pt x="2380103" y="885849"/>
                </a:moveTo>
                <a:lnTo>
                  <a:pt x="1430594" y="885849"/>
                </a:lnTo>
                <a:lnTo>
                  <a:pt x="2380103" y="885849"/>
                </a:lnTo>
                <a:close/>
              </a:path>
              <a:path w="2380615" h="1633220">
                <a:moveTo>
                  <a:pt x="1538074" y="586455"/>
                </a:moveTo>
                <a:lnTo>
                  <a:pt x="1477173" y="694931"/>
                </a:lnTo>
                <a:lnTo>
                  <a:pt x="1430594" y="885849"/>
                </a:lnTo>
                <a:lnTo>
                  <a:pt x="2380103" y="885849"/>
                </a:lnTo>
                <a:lnTo>
                  <a:pt x="2380103" y="705894"/>
                </a:lnTo>
                <a:lnTo>
                  <a:pt x="1836924" y="705894"/>
                </a:lnTo>
                <a:lnTo>
                  <a:pt x="1767658" y="626907"/>
                </a:lnTo>
                <a:lnTo>
                  <a:pt x="1645012" y="626907"/>
                </a:lnTo>
                <a:lnTo>
                  <a:pt x="1538074" y="586455"/>
                </a:lnTo>
                <a:close/>
              </a:path>
              <a:path w="2380615" h="1633220">
                <a:moveTo>
                  <a:pt x="2380103" y="705894"/>
                </a:moveTo>
                <a:lnTo>
                  <a:pt x="1836924" y="705894"/>
                </a:lnTo>
                <a:lnTo>
                  <a:pt x="2380103" y="705894"/>
                </a:lnTo>
                <a:close/>
              </a:path>
              <a:path w="2380615" h="1633220">
                <a:moveTo>
                  <a:pt x="2380103" y="0"/>
                </a:moveTo>
                <a:lnTo>
                  <a:pt x="2188372" y="168168"/>
                </a:lnTo>
                <a:lnTo>
                  <a:pt x="2173929" y="290458"/>
                </a:lnTo>
                <a:lnTo>
                  <a:pt x="2074693" y="481376"/>
                </a:lnTo>
                <a:lnTo>
                  <a:pt x="1958787" y="508838"/>
                </a:lnTo>
                <a:lnTo>
                  <a:pt x="1860274" y="518375"/>
                </a:lnTo>
                <a:lnTo>
                  <a:pt x="1836925" y="705894"/>
                </a:lnTo>
                <a:lnTo>
                  <a:pt x="2380103" y="705894"/>
                </a:lnTo>
                <a:lnTo>
                  <a:pt x="238010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76590" y="6499995"/>
            <a:ext cx="2380615" cy="165100"/>
          </a:xfrm>
          <a:custGeom>
            <a:avLst/>
            <a:gdLst/>
            <a:ahLst/>
            <a:cxnLst/>
            <a:rect l="l" t="t" r="r" b="b"/>
            <a:pathLst>
              <a:path w="2380615" h="165100">
                <a:moveTo>
                  <a:pt x="2380103" y="3387"/>
                </a:moveTo>
                <a:lnTo>
                  <a:pt x="390575" y="3387"/>
                </a:lnTo>
                <a:lnTo>
                  <a:pt x="267930" y="0"/>
                </a:lnTo>
                <a:lnTo>
                  <a:pt x="129397" y="43949"/>
                </a:lnTo>
                <a:lnTo>
                  <a:pt x="38406" y="129843"/>
                </a:lnTo>
                <a:lnTo>
                  <a:pt x="0" y="163497"/>
                </a:lnTo>
                <a:lnTo>
                  <a:pt x="2380103" y="164878"/>
                </a:lnTo>
                <a:lnTo>
                  <a:pt x="2380103" y="3387"/>
                </a:lnTo>
              </a:path>
            </a:pathLst>
          </a:custGeom>
          <a:ln w="10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67166" y="6203385"/>
            <a:ext cx="1990089" cy="300355"/>
          </a:xfrm>
          <a:custGeom>
            <a:avLst/>
            <a:gdLst/>
            <a:ahLst/>
            <a:cxnLst/>
            <a:rect l="l" t="t" r="r" b="b"/>
            <a:pathLst>
              <a:path w="1990090" h="300354">
                <a:moveTo>
                  <a:pt x="1989527" y="27374"/>
                </a:moveTo>
                <a:lnTo>
                  <a:pt x="565866" y="27374"/>
                </a:lnTo>
                <a:lnTo>
                  <a:pt x="504933" y="13686"/>
                </a:lnTo>
                <a:lnTo>
                  <a:pt x="244568" y="13686"/>
                </a:lnTo>
                <a:lnTo>
                  <a:pt x="121201" y="0"/>
                </a:lnTo>
                <a:lnTo>
                  <a:pt x="0" y="299997"/>
                </a:lnTo>
                <a:lnTo>
                  <a:pt x="1989527" y="299997"/>
                </a:lnTo>
                <a:lnTo>
                  <a:pt x="1989527" y="27374"/>
                </a:lnTo>
              </a:path>
            </a:pathLst>
          </a:custGeom>
          <a:ln w="107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06882" y="4224381"/>
            <a:ext cx="2455520" cy="2011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16886" y="6366759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59">
                <a:moveTo>
                  <a:pt x="60877" y="0"/>
                </a:moveTo>
                <a:lnTo>
                  <a:pt x="0" y="68687"/>
                </a:lnTo>
                <a:lnTo>
                  <a:pt x="14996" y="108498"/>
                </a:lnTo>
                <a:lnTo>
                  <a:pt x="30143" y="136623"/>
                </a:lnTo>
                <a:lnTo>
                  <a:pt x="76024" y="95436"/>
                </a:lnTo>
                <a:lnTo>
                  <a:pt x="121910" y="82374"/>
                </a:lnTo>
                <a:lnTo>
                  <a:pt x="133297" y="41186"/>
                </a:lnTo>
                <a:lnTo>
                  <a:pt x="76024" y="41186"/>
                </a:lnTo>
                <a:lnTo>
                  <a:pt x="60877" y="0"/>
                </a:lnTo>
                <a:close/>
              </a:path>
              <a:path w="137160" h="137159">
                <a:moveTo>
                  <a:pt x="136907" y="28130"/>
                </a:moveTo>
                <a:lnTo>
                  <a:pt x="76024" y="41186"/>
                </a:lnTo>
                <a:lnTo>
                  <a:pt x="133297" y="41186"/>
                </a:lnTo>
                <a:lnTo>
                  <a:pt x="136907" y="2813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16886" y="6366759"/>
            <a:ext cx="133350" cy="137160"/>
          </a:xfrm>
          <a:custGeom>
            <a:avLst/>
            <a:gdLst/>
            <a:ahLst/>
            <a:cxnLst/>
            <a:rect l="l" t="t" r="r" b="b"/>
            <a:pathLst>
              <a:path w="133350" h="137159">
                <a:moveTo>
                  <a:pt x="60877" y="0"/>
                </a:moveTo>
                <a:lnTo>
                  <a:pt x="0" y="68687"/>
                </a:lnTo>
                <a:lnTo>
                  <a:pt x="14996" y="108498"/>
                </a:lnTo>
                <a:lnTo>
                  <a:pt x="30143" y="136623"/>
                </a:lnTo>
                <a:lnTo>
                  <a:pt x="76024" y="95436"/>
                </a:lnTo>
                <a:lnTo>
                  <a:pt x="121910" y="82374"/>
                </a:lnTo>
                <a:lnTo>
                  <a:pt x="133297" y="41186"/>
                </a:lnTo>
                <a:lnTo>
                  <a:pt x="76024" y="41186"/>
                </a:lnTo>
                <a:lnTo>
                  <a:pt x="60877" y="0"/>
                </a:lnTo>
              </a:path>
            </a:pathLst>
          </a:custGeom>
          <a:ln w="112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92910" y="6394889"/>
            <a:ext cx="60960" cy="13335"/>
          </a:xfrm>
          <a:custGeom>
            <a:avLst/>
            <a:gdLst/>
            <a:ahLst/>
            <a:cxnLst/>
            <a:rect l="l" t="t" r="r" b="b"/>
            <a:pathLst>
              <a:path w="60960" h="13335">
                <a:moveTo>
                  <a:pt x="57273" y="13056"/>
                </a:moveTo>
                <a:lnTo>
                  <a:pt x="60882" y="0"/>
                </a:lnTo>
                <a:lnTo>
                  <a:pt x="0" y="13056"/>
                </a:lnTo>
                <a:lnTo>
                  <a:pt x="57273" y="13056"/>
                </a:lnTo>
              </a:path>
            </a:pathLst>
          </a:custGeom>
          <a:ln w="107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72425" y="4665824"/>
            <a:ext cx="184785" cy="175895"/>
          </a:xfrm>
          <a:custGeom>
            <a:avLst/>
            <a:gdLst/>
            <a:ahLst/>
            <a:cxnLst/>
            <a:rect l="l" t="t" r="r" b="b"/>
            <a:pathLst>
              <a:path w="184784" h="175895">
                <a:moveTo>
                  <a:pt x="184268" y="107873"/>
                </a:moveTo>
                <a:lnTo>
                  <a:pt x="92555" y="107873"/>
                </a:lnTo>
                <a:lnTo>
                  <a:pt x="138412" y="135993"/>
                </a:lnTo>
                <a:lnTo>
                  <a:pt x="184268" y="175842"/>
                </a:lnTo>
                <a:lnTo>
                  <a:pt x="184268" y="107873"/>
                </a:lnTo>
                <a:close/>
              </a:path>
              <a:path w="184784" h="175895">
                <a:moveTo>
                  <a:pt x="184268" y="66598"/>
                </a:moveTo>
                <a:lnTo>
                  <a:pt x="46638" y="66598"/>
                </a:lnTo>
                <a:lnTo>
                  <a:pt x="46638" y="107873"/>
                </a:lnTo>
                <a:lnTo>
                  <a:pt x="61623" y="135992"/>
                </a:lnTo>
                <a:lnTo>
                  <a:pt x="92555" y="107873"/>
                </a:lnTo>
                <a:lnTo>
                  <a:pt x="184268" y="107873"/>
                </a:lnTo>
                <a:lnTo>
                  <a:pt x="184268" y="66598"/>
                </a:lnTo>
                <a:close/>
              </a:path>
              <a:path w="184784" h="175895">
                <a:moveTo>
                  <a:pt x="61623" y="0"/>
                </a:moveTo>
                <a:lnTo>
                  <a:pt x="107660" y="26748"/>
                </a:lnTo>
                <a:lnTo>
                  <a:pt x="41276" y="26748"/>
                </a:lnTo>
                <a:lnTo>
                  <a:pt x="0" y="81014"/>
                </a:lnTo>
                <a:lnTo>
                  <a:pt x="46638" y="66598"/>
                </a:lnTo>
                <a:lnTo>
                  <a:pt x="184268" y="66598"/>
                </a:lnTo>
                <a:lnTo>
                  <a:pt x="184268" y="26748"/>
                </a:lnTo>
                <a:lnTo>
                  <a:pt x="107660" y="26748"/>
                </a:lnTo>
                <a:lnTo>
                  <a:pt x="6162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864980" y="4773698"/>
            <a:ext cx="92075" cy="68580"/>
          </a:xfrm>
          <a:custGeom>
            <a:avLst/>
            <a:gdLst/>
            <a:ahLst/>
            <a:cxnLst/>
            <a:rect l="l" t="t" r="r" b="b"/>
            <a:pathLst>
              <a:path w="92075" h="68579">
                <a:moveTo>
                  <a:pt x="91712" y="67968"/>
                </a:moveTo>
                <a:lnTo>
                  <a:pt x="45856" y="28119"/>
                </a:lnTo>
                <a:lnTo>
                  <a:pt x="0" y="0"/>
                </a:lnTo>
                <a:lnTo>
                  <a:pt x="91712" y="0"/>
                </a:lnTo>
                <a:lnTo>
                  <a:pt x="91712" y="67968"/>
                </a:lnTo>
              </a:path>
            </a:pathLst>
          </a:custGeom>
          <a:ln w="110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819064" y="4732423"/>
            <a:ext cx="137795" cy="69850"/>
          </a:xfrm>
          <a:custGeom>
            <a:avLst/>
            <a:gdLst/>
            <a:ahLst/>
            <a:cxnLst/>
            <a:rect l="l" t="t" r="r" b="b"/>
            <a:pathLst>
              <a:path w="137795" h="69850">
                <a:moveTo>
                  <a:pt x="14984" y="69394"/>
                </a:moveTo>
                <a:lnTo>
                  <a:pt x="0" y="41274"/>
                </a:lnTo>
                <a:lnTo>
                  <a:pt x="0" y="0"/>
                </a:lnTo>
                <a:lnTo>
                  <a:pt x="137629" y="0"/>
                </a:lnTo>
                <a:lnTo>
                  <a:pt x="137629" y="41274"/>
                </a:lnTo>
                <a:lnTo>
                  <a:pt x="45916" y="41274"/>
                </a:lnTo>
                <a:lnTo>
                  <a:pt x="14984" y="69394"/>
                </a:lnTo>
              </a:path>
            </a:pathLst>
          </a:custGeom>
          <a:ln w="109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72425" y="4665824"/>
            <a:ext cx="184785" cy="81280"/>
          </a:xfrm>
          <a:custGeom>
            <a:avLst/>
            <a:gdLst/>
            <a:ahLst/>
            <a:cxnLst/>
            <a:rect l="l" t="t" r="r" b="b"/>
            <a:pathLst>
              <a:path w="184784" h="81279">
                <a:moveTo>
                  <a:pt x="184268" y="26749"/>
                </a:moveTo>
                <a:lnTo>
                  <a:pt x="184268" y="66599"/>
                </a:lnTo>
                <a:lnTo>
                  <a:pt x="46638" y="66599"/>
                </a:lnTo>
                <a:lnTo>
                  <a:pt x="0" y="81015"/>
                </a:lnTo>
                <a:lnTo>
                  <a:pt x="61623" y="0"/>
                </a:lnTo>
                <a:lnTo>
                  <a:pt x="107660" y="26749"/>
                </a:lnTo>
                <a:lnTo>
                  <a:pt x="61623" y="0"/>
                </a:lnTo>
                <a:lnTo>
                  <a:pt x="184268" y="26749"/>
                </a:lnTo>
              </a:path>
            </a:pathLst>
          </a:custGeom>
          <a:ln w="10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950811" y="467199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 h="0">
                <a:moveTo>
                  <a:pt x="0" y="0"/>
                </a:moveTo>
                <a:lnTo>
                  <a:pt x="11764" y="0"/>
                </a:lnTo>
              </a:path>
            </a:pathLst>
          </a:custGeom>
          <a:ln w="411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06733" y="5889547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34560" y="0"/>
                </a:moveTo>
                <a:lnTo>
                  <a:pt x="14280" y="2795"/>
                </a:lnTo>
                <a:lnTo>
                  <a:pt x="6764" y="13703"/>
                </a:lnTo>
                <a:lnTo>
                  <a:pt x="0" y="24775"/>
                </a:lnTo>
                <a:lnTo>
                  <a:pt x="6764" y="41220"/>
                </a:lnTo>
                <a:lnTo>
                  <a:pt x="32333" y="41220"/>
                </a:lnTo>
                <a:lnTo>
                  <a:pt x="53396" y="32285"/>
                </a:lnTo>
                <a:lnTo>
                  <a:pt x="52674" y="17101"/>
                </a:lnTo>
                <a:lnTo>
                  <a:pt x="3456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06733" y="5889547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32333" y="41220"/>
                </a:moveTo>
                <a:lnTo>
                  <a:pt x="53396" y="32285"/>
                </a:lnTo>
                <a:lnTo>
                  <a:pt x="52674" y="17101"/>
                </a:lnTo>
                <a:lnTo>
                  <a:pt x="34560" y="0"/>
                </a:lnTo>
                <a:lnTo>
                  <a:pt x="14280" y="2795"/>
                </a:lnTo>
                <a:lnTo>
                  <a:pt x="6764" y="13703"/>
                </a:lnTo>
                <a:lnTo>
                  <a:pt x="0" y="24775"/>
                </a:lnTo>
                <a:lnTo>
                  <a:pt x="6764" y="41220"/>
                </a:lnTo>
                <a:lnTo>
                  <a:pt x="32333" y="41220"/>
                </a:lnTo>
              </a:path>
            </a:pathLst>
          </a:custGeom>
          <a:ln w="111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76439" y="6061883"/>
            <a:ext cx="39370" cy="32384"/>
          </a:xfrm>
          <a:custGeom>
            <a:avLst/>
            <a:gdLst/>
            <a:ahLst/>
            <a:cxnLst/>
            <a:rect l="l" t="t" r="r" b="b"/>
            <a:pathLst>
              <a:path w="39370" h="32385">
                <a:moveTo>
                  <a:pt x="15002" y="0"/>
                </a:moveTo>
                <a:lnTo>
                  <a:pt x="8972" y="3508"/>
                </a:lnTo>
                <a:lnTo>
                  <a:pt x="8972" y="11017"/>
                </a:lnTo>
                <a:lnTo>
                  <a:pt x="1474" y="15786"/>
                </a:lnTo>
                <a:lnTo>
                  <a:pt x="0" y="26091"/>
                </a:lnTo>
                <a:lnTo>
                  <a:pt x="8238" y="32230"/>
                </a:lnTo>
                <a:lnTo>
                  <a:pt x="23974" y="32230"/>
                </a:lnTo>
                <a:lnTo>
                  <a:pt x="33826" y="24721"/>
                </a:lnTo>
                <a:lnTo>
                  <a:pt x="39122" y="14416"/>
                </a:lnTo>
                <a:lnTo>
                  <a:pt x="35294" y="6139"/>
                </a:lnTo>
                <a:lnTo>
                  <a:pt x="25587" y="1370"/>
                </a:lnTo>
                <a:lnTo>
                  <a:pt x="15002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76439" y="6061883"/>
            <a:ext cx="39370" cy="32384"/>
          </a:xfrm>
          <a:custGeom>
            <a:avLst/>
            <a:gdLst/>
            <a:ahLst/>
            <a:cxnLst/>
            <a:rect l="l" t="t" r="r" b="b"/>
            <a:pathLst>
              <a:path w="39370" h="32385">
                <a:moveTo>
                  <a:pt x="25587" y="1370"/>
                </a:moveTo>
                <a:lnTo>
                  <a:pt x="15002" y="0"/>
                </a:lnTo>
                <a:lnTo>
                  <a:pt x="8972" y="3508"/>
                </a:lnTo>
                <a:lnTo>
                  <a:pt x="8972" y="11017"/>
                </a:lnTo>
                <a:lnTo>
                  <a:pt x="1474" y="15786"/>
                </a:lnTo>
                <a:lnTo>
                  <a:pt x="0" y="26091"/>
                </a:lnTo>
                <a:lnTo>
                  <a:pt x="8238" y="32230"/>
                </a:lnTo>
                <a:lnTo>
                  <a:pt x="23974" y="32230"/>
                </a:lnTo>
                <a:lnTo>
                  <a:pt x="33826" y="24721"/>
                </a:lnTo>
                <a:lnTo>
                  <a:pt x="39122" y="14416"/>
                </a:lnTo>
                <a:lnTo>
                  <a:pt x="35294" y="6139"/>
                </a:lnTo>
                <a:lnTo>
                  <a:pt x="25587" y="1370"/>
                </a:lnTo>
              </a:path>
            </a:pathLst>
          </a:custGeom>
          <a:ln w="111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07323" y="6017922"/>
            <a:ext cx="78105" cy="55244"/>
          </a:xfrm>
          <a:custGeom>
            <a:avLst/>
            <a:gdLst/>
            <a:ahLst/>
            <a:cxnLst/>
            <a:rect l="l" t="t" r="r" b="b"/>
            <a:pathLst>
              <a:path w="78104" h="55245">
                <a:moveTo>
                  <a:pt x="33086" y="0"/>
                </a:moveTo>
                <a:lnTo>
                  <a:pt x="12059" y="4878"/>
                </a:lnTo>
                <a:lnTo>
                  <a:pt x="1468" y="24118"/>
                </a:lnTo>
                <a:lnTo>
                  <a:pt x="0" y="44673"/>
                </a:lnTo>
                <a:lnTo>
                  <a:pt x="12059" y="53608"/>
                </a:lnTo>
                <a:lnTo>
                  <a:pt x="22645" y="54978"/>
                </a:lnTo>
                <a:lnTo>
                  <a:pt x="33086" y="46098"/>
                </a:lnTo>
                <a:lnTo>
                  <a:pt x="62501" y="46098"/>
                </a:lnTo>
                <a:lnTo>
                  <a:pt x="77498" y="32285"/>
                </a:lnTo>
                <a:lnTo>
                  <a:pt x="67791" y="16553"/>
                </a:lnTo>
                <a:lnTo>
                  <a:pt x="54997" y="5536"/>
                </a:lnTo>
                <a:lnTo>
                  <a:pt x="33086" y="0"/>
                </a:lnTo>
                <a:close/>
              </a:path>
              <a:path w="78104" h="55245">
                <a:moveTo>
                  <a:pt x="47794" y="46098"/>
                </a:moveTo>
                <a:lnTo>
                  <a:pt x="33086" y="46098"/>
                </a:lnTo>
                <a:lnTo>
                  <a:pt x="45146" y="51470"/>
                </a:lnTo>
                <a:lnTo>
                  <a:pt x="62501" y="46098"/>
                </a:lnTo>
                <a:lnTo>
                  <a:pt x="47794" y="4609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07323" y="6017922"/>
            <a:ext cx="78105" cy="55244"/>
          </a:xfrm>
          <a:custGeom>
            <a:avLst/>
            <a:gdLst/>
            <a:ahLst/>
            <a:cxnLst/>
            <a:rect l="l" t="t" r="r" b="b"/>
            <a:pathLst>
              <a:path w="78104" h="55245">
                <a:moveTo>
                  <a:pt x="22645" y="54978"/>
                </a:moveTo>
                <a:lnTo>
                  <a:pt x="12059" y="53608"/>
                </a:lnTo>
                <a:lnTo>
                  <a:pt x="0" y="44673"/>
                </a:lnTo>
                <a:lnTo>
                  <a:pt x="1468" y="24118"/>
                </a:lnTo>
                <a:lnTo>
                  <a:pt x="12059" y="4878"/>
                </a:lnTo>
                <a:lnTo>
                  <a:pt x="33086" y="0"/>
                </a:lnTo>
                <a:lnTo>
                  <a:pt x="54997" y="5536"/>
                </a:lnTo>
                <a:lnTo>
                  <a:pt x="67791" y="16553"/>
                </a:lnTo>
                <a:lnTo>
                  <a:pt x="77498" y="32285"/>
                </a:lnTo>
                <a:lnTo>
                  <a:pt x="62501" y="46098"/>
                </a:lnTo>
                <a:lnTo>
                  <a:pt x="33086" y="46098"/>
                </a:lnTo>
                <a:lnTo>
                  <a:pt x="22645" y="54978"/>
                </a:lnTo>
              </a:path>
            </a:pathLst>
          </a:custGeom>
          <a:ln w="110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40410" y="6064020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12059" y="5371"/>
                </a:moveTo>
                <a:lnTo>
                  <a:pt x="0" y="0"/>
                </a:lnTo>
                <a:lnTo>
                  <a:pt x="29415" y="0"/>
                </a:lnTo>
                <a:lnTo>
                  <a:pt x="12059" y="5371"/>
                </a:lnTo>
              </a:path>
            </a:pathLst>
          </a:custGeom>
          <a:ln w="107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507323" y="6034476"/>
            <a:ext cx="78105" cy="38735"/>
          </a:xfrm>
          <a:custGeom>
            <a:avLst/>
            <a:gdLst/>
            <a:ahLst/>
            <a:cxnLst/>
            <a:rect l="l" t="t" r="r" b="b"/>
            <a:pathLst>
              <a:path w="78104" h="38735">
                <a:moveTo>
                  <a:pt x="15881" y="17869"/>
                </a:moveTo>
                <a:lnTo>
                  <a:pt x="0" y="28119"/>
                </a:lnTo>
                <a:lnTo>
                  <a:pt x="12059" y="37656"/>
                </a:lnTo>
                <a:lnTo>
                  <a:pt x="22645" y="38424"/>
                </a:lnTo>
                <a:lnTo>
                  <a:pt x="33086" y="29544"/>
                </a:lnTo>
                <a:lnTo>
                  <a:pt x="62501" y="29544"/>
                </a:lnTo>
                <a:lnTo>
                  <a:pt x="71547" y="21212"/>
                </a:lnTo>
                <a:lnTo>
                  <a:pt x="26322" y="21212"/>
                </a:lnTo>
                <a:lnTo>
                  <a:pt x="15881" y="17869"/>
                </a:lnTo>
                <a:close/>
              </a:path>
              <a:path w="78104" h="38735">
                <a:moveTo>
                  <a:pt x="47794" y="29544"/>
                </a:moveTo>
                <a:lnTo>
                  <a:pt x="33086" y="29544"/>
                </a:lnTo>
                <a:lnTo>
                  <a:pt x="45146" y="34916"/>
                </a:lnTo>
                <a:lnTo>
                  <a:pt x="62501" y="29544"/>
                </a:lnTo>
                <a:lnTo>
                  <a:pt x="47794" y="29544"/>
                </a:lnTo>
                <a:close/>
              </a:path>
              <a:path w="78104" h="38735">
                <a:moveTo>
                  <a:pt x="39116" y="8167"/>
                </a:moveTo>
                <a:lnTo>
                  <a:pt x="26322" y="21212"/>
                </a:lnTo>
                <a:lnTo>
                  <a:pt x="71547" y="21212"/>
                </a:lnTo>
                <a:lnTo>
                  <a:pt x="75177" y="17868"/>
                </a:lnTo>
                <a:lnTo>
                  <a:pt x="56471" y="17868"/>
                </a:lnTo>
                <a:lnTo>
                  <a:pt x="39116" y="8167"/>
                </a:lnTo>
                <a:close/>
              </a:path>
              <a:path w="78104" h="38735">
                <a:moveTo>
                  <a:pt x="67791" y="0"/>
                </a:moveTo>
                <a:lnTo>
                  <a:pt x="56472" y="17868"/>
                </a:lnTo>
                <a:lnTo>
                  <a:pt x="75177" y="17868"/>
                </a:lnTo>
                <a:lnTo>
                  <a:pt x="77498" y="15731"/>
                </a:lnTo>
                <a:lnTo>
                  <a:pt x="67791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07323" y="6052345"/>
            <a:ext cx="71755" cy="20955"/>
          </a:xfrm>
          <a:custGeom>
            <a:avLst/>
            <a:gdLst/>
            <a:ahLst/>
            <a:cxnLst/>
            <a:rect l="l" t="t" r="r" b="b"/>
            <a:pathLst>
              <a:path w="71754" h="20954">
                <a:moveTo>
                  <a:pt x="26322" y="3343"/>
                </a:moveTo>
                <a:lnTo>
                  <a:pt x="71547" y="3343"/>
                </a:lnTo>
                <a:lnTo>
                  <a:pt x="62501" y="11675"/>
                </a:lnTo>
                <a:lnTo>
                  <a:pt x="33086" y="11675"/>
                </a:lnTo>
                <a:lnTo>
                  <a:pt x="22645" y="20555"/>
                </a:lnTo>
                <a:lnTo>
                  <a:pt x="12059" y="19787"/>
                </a:lnTo>
                <a:lnTo>
                  <a:pt x="0" y="10250"/>
                </a:lnTo>
                <a:lnTo>
                  <a:pt x="15881" y="0"/>
                </a:lnTo>
                <a:lnTo>
                  <a:pt x="26321" y="3343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40410" y="6064020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12059" y="5371"/>
                </a:moveTo>
                <a:lnTo>
                  <a:pt x="0" y="0"/>
                </a:lnTo>
                <a:lnTo>
                  <a:pt x="29415" y="0"/>
                </a:lnTo>
                <a:lnTo>
                  <a:pt x="12059" y="5371"/>
                </a:lnTo>
              </a:path>
            </a:pathLst>
          </a:custGeom>
          <a:ln w="107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533646" y="6042643"/>
            <a:ext cx="48895" cy="13335"/>
          </a:xfrm>
          <a:custGeom>
            <a:avLst/>
            <a:gdLst/>
            <a:ahLst/>
            <a:cxnLst/>
            <a:rect l="l" t="t" r="r" b="b"/>
            <a:pathLst>
              <a:path w="48895" h="13335">
                <a:moveTo>
                  <a:pt x="30149" y="9701"/>
                </a:moveTo>
                <a:lnTo>
                  <a:pt x="48855" y="9701"/>
                </a:lnTo>
                <a:lnTo>
                  <a:pt x="45224" y="13045"/>
                </a:lnTo>
                <a:lnTo>
                  <a:pt x="0" y="13045"/>
                </a:lnTo>
                <a:lnTo>
                  <a:pt x="12793" y="0"/>
                </a:lnTo>
                <a:lnTo>
                  <a:pt x="30149" y="9701"/>
                </a:lnTo>
              </a:path>
            </a:pathLst>
          </a:custGeom>
          <a:ln w="107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563796" y="6034476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18705" y="17868"/>
                </a:moveTo>
                <a:lnTo>
                  <a:pt x="0" y="17868"/>
                </a:lnTo>
                <a:lnTo>
                  <a:pt x="11319" y="0"/>
                </a:lnTo>
                <a:lnTo>
                  <a:pt x="21026" y="15731"/>
                </a:lnTo>
                <a:lnTo>
                  <a:pt x="18705" y="17868"/>
                </a:lnTo>
              </a:path>
            </a:pathLst>
          </a:custGeom>
          <a:ln w="111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49238" y="6216447"/>
            <a:ext cx="86995" cy="54610"/>
          </a:xfrm>
          <a:custGeom>
            <a:avLst/>
            <a:gdLst/>
            <a:ahLst/>
            <a:cxnLst/>
            <a:rect l="l" t="t" r="r" b="b"/>
            <a:pathLst>
              <a:path w="86995" h="54610">
                <a:moveTo>
                  <a:pt x="79978" y="46712"/>
                </a:moveTo>
                <a:lnTo>
                  <a:pt x="39116" y="46712"/>
                </a:lnTo>
                <a:lnTo>
                  <a:pt x="47349" y="54243"/>
                </a:lnTo>
                <a:lnTo>
                  <a:pt x="70000" y="54243"/>
                </a:lnTo>
                <a:lnTo>
                  <a:pt x="79978" y="46712"/>
                </a:lnTo>
                <a:close/>
              </a:path>
              <a:path w="86995" h="54610">
                <a:moveTo>
                  <a:pt x="60142" y="0"/>
                </a:moveTo>
                <a:lnTo>
                  <a:pt x="43672" y="0"/>
                </a:lnTo>
                <a:lnTo>
                  <a:pt x="22501" y="10924"/>
                </a:lnTo>
                <a:lnTo>
                  <a:pt x="4555" y="15068"/>
                </a:lnTo>
                <a:lnTo>
                  <a:pt x="0" y="30887"/>
                </a:lnTo>
                <a:lnTo>
                  <a:pt x="4555" y="41812"/>
                </a:lnTo>
                <a:lnTo>
                  <a:pt x="17349" y="50099"/>
                </a:lnTo>
                <a:lnTo>
                  <a:pt x="39116" y="46712"/>
                </a:lnTo>
                <a:lnTo>
                  <a:pt x="79978" y="46712"/>
                </a:lnTo>
                <a:lnTo>
                  <a:pt x="86471" y="41812"/>
                </a:lnTo>
                <a:lnTo>
                  <a:pt x="86471" y="26743"/>
                </a:lnTo>
                <a:lnTo>
                  <a:pt x="78232" y="7531"/>
                </a:lnTo>
                <a:lnTo>
                  <a:pt x="60142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88355" y="6263159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20">
                <a:moveTo>
                  <a:pt x="30883" y="7531"/>
                </a:moveTo>
                <a:lnTo>
                  <a:pt x="8232" y="7531"/>
                </a:lnTo>
                <a:lnTo>
                  <a:pt x="0" y="0"/>
                </a:lnTo>
                <a:lnTo>
                  <a:pt x="40862" y="0"/>
                </a:lnTo>
                <a:lnTo>
                  <a:pt x="30883" y="7531"/>
                </a:lnTo>
              </a:path>
            </a:pathLst>
          </a:custGeom>
          <a:ln w="10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49238" y="6216447"/>
            <a:ext cx="86995" cy="50165"/>
          </a:xfrm>
          <a:custGeom>
            <a:avLst/>
            <a:gdLst/>
            <a:ahLst/>
            <a:cxnLst/>
            <a:rect l="l" t="t" r="r" b="b"/>
            <a:pathLst>
              <a:path w="86995" h="50164">
                <a:moveTo>
                  <a:pt x="17349" y="50099"/>
                </a:moveTo>
                <a:lnTo>
                  <a:pt x="4555" y="41812"/>
                </a:lnTo>
                <a:lnTo>
                  <a:pt x="0" y="30887"/>
                </a:lnTo>
                <a:lnTo>
                  <a:pt x="4555" y="15068"/>
                </a:lnTo>
                <a:lnTo>
                  <a:pt x="22501" y="10924"/>
                </a:lnTo>
                <a:lnTo>
                  <a:pt x="43672" y="0"/>
                </a:lnTo>
                <a:lnTo>
                  <a:pt x="60142" y="0"/>
                </a:lnTo>
                <a:lnTo>
                  <a:pt x="78232" y="7531"/>
                </a:lnTo>
                <a:lnTo>
                  <a:pt x="86471" y="26743"/>
                </a:lnTo>
                <a:lnTo>
                  <a:pt x="86471" y="41812"/>
                </a:lnTo>
                <a:lnTo>
                  <a:pt x="79978" y="46712"/>
                </a:lnTo>
                <a:lnTo>
                  <a:pt x="39116" y="46712"/>
                </a:lnTo>
                <a:lnTo>
                  <a:pt x="17349" y="50099"/>
                </a:lnTo>
              </a:path>
            </a:pathLst>
          </a:custGeom>
          <a:ln w="10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249238" y="6223979"/>
            <a:ext cx="86995" cy="46990"/>
          </a:xfrm>
          <a:custGeom>
            <a:avLst/>
            <a:gdLst/>
            <a:ahLst/>
            <a:cxnLst/>
            <a:rect l="l" t="t" r="r" b="b"/>
            <a:pathLst>
              <a:path w="86995" h="46989">
                <a:moveTo>
                  <a:pt x="79978" y="39180"/>
                </a:moveTo>
                <a:lnTo>
                  <a:pt x="39116" y="39180"/>
                </a:lnTo>
                <a:lnTo>
                  <a:pt x="47349" y="46711"/>
                </a:lnTo>
                <a:lnTo>
                  <a:pt x="70000" y="46711"/>
                </a:lnTo>
                <a:lnTo>
                  <a:pt x="79978" y="39180"/>
                </a:lnTo>
                <a:close/>
              </a:path>
              <a:path w="86995" h="46989">
                <a:moveTo>
                  <a:pt x="0" y="23355"/>
                </a:moveTo>
                <a:lnTo>
                  <a:pt x="17349" y="30892"/>
                </a:lnTo>
                <a:lnTo>
                  <a:pt x="3142" y="30892"/>
                </a:lnTo>
                <a:lnTo>
                  <a:pt x="4555" y="34280"/>
                </a:lnTo>
                <a:lnTo>
                  <a:pt x="17349" y="42567"/>
                </a:lnTo>
                <a:lnTo>
                  <a:pt x="39116" y="39180"/>
                </a:lnTo>
                <a:lnTo>
                  <a:pt x="79978" y="39180"/>
                </a:lnTo>
                <a:lnTo>
                  <a:pt x="86471" y="34280"/>
                </a:lnTo>
                <a:lnTo>
                  <a:pt x="86470" y="30892"/>
                </a:lnTo>
                <a:lnTo>
                  <a:pt x="17349" y="30892"/>
                </a:lnTo>
                <a:lnTo>
                  <a:pt x="0" y="23355"/>
                </a:lnTo>
                <a:close/>
              </a:path>
              <a:path w="86995" h="46989">
                <a:moveTo>
                  <a:pt x="78232" y="0"/>
                </a:moveTo>
                <a:lnTo>
                  <a:pt x="70000" y="15824"/>
                </a:lnTo>
                <a:lnTo>
                  <a:pt x="51910" y="23355"/>
                </a:lnTo>
                <a:lnTo>
                  <a:pt x="35295" y="23355"/>
                </a:lnTo>
                <a:lnTo>
                  <a:pt x="86471" y="30892"/>
                </a:lnTo>
                <a:lnTo>
                  <a:pt x="86471" y="19211"/>
                </a:lnTo>
                <a:lnTo>
                  <a:pt x="7823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288355" y="6263159"/>
            <a:ext cx="41275" cy="7620"/>
          </a:xfrm>
          <a:custGeom>
            <a:avLst/>
            <a:gdLst/>
            <a:ahLst/>
            <a:cxnLst/>
            <a:rect l="l" t="t" r="r" b="b"/>
            <a:pathLst>
              <a:path w="41275" h="7620">
                <a:moveTo>
                  <a:pt x="30883" y="7531"/>
                </a:moveTo>
                <a:lnTo>
                  <a:pt x="8232" y="7531"/>
                </a:lnTo>
                <a:lnTo>
                  <a:pt x="0" y="0"/>
                </a:lnTo>
                <a:lnTo>
                  <a:pt x="40862" y="0"/>
                </a:lnTo>
                <a:lnTo>
                  <a:pt x="30883" y="7531"/>
                </a:lnTo>
              </a:path>
            </a:pathLst>
          </a:custGeom>
          <a:ln w="10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49238" y="6247335"/>
            <a:ext cx="86995" cy="19685"/>
          </a:xfrm>
          <a:custGeom>
            <a:avLst/>
            <a:gdLst/>
            <a:ahLst/>
            <a:cxnLst/>
            <a:rect l="l" t="t" r="r" b="b"/>
            <a:pathLst>
              <a:path w="86995" h="19685">
                <a:moveTo>
                  <a:pt x="86471" y="7536"/>
                </a:moveTo>
                <a:lnTo>
                  <a:pt x="86471" y="10924"/>
                </a:lnTo>
                <a:lnTo>
                  <a:pt x="79978" y="15824"/>
                </a:lnTo>
                <a:lnTo>
                  <a:pt x="39116" y="15824"/>
                </a:lnTo>
                <a:lnTo>
                  <a:pt x="17349" y="19212"/>
                </a:lnTo>
                <a:lnTo>
                  <a:pt x="4555" y="10924"/>
                </a:lnTo>
                <a:lnTo>
                  <a:pt x="0" y="0"/>
                </a:lnTo>
                <a:lnTo>
                  <a:pt x="17349" y="7536"/>
                </a:lnTo>
                <a:lnTo>
                  <a:pt x="0" y="0"/>
                </a:lnTo>
                <a:lnTo>
                  <a:pt x="86471" y="7536"/>
                </a:lnTo>
              </a:path>
            </a:pathLst>
          </a:custGeom>
          <a:ln w="10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84533" y="6223979"/>
            <a:ext cx="51435" cy="31115"/>
          </a:xfrm>
          <a:custGeom>
            <a:avLst/>
            <a:gdLst/>
            <a:ahLst/>
            <a:cxnLst/>
            <a:rect l="l" t="t" r="r" b="b"/>
            <a:pathLst>
              <a:path w="51435" h="31114">
                <a:moveTo>
                  <a:pt x="0" y="23355"/>
                </a:moveTo>
                <a:lnTo>
                  <a:pt x="16615" y="23355"/>
                </a:lnTo>
                <a:lnTo>
                  <a:pt x="34705" y="15824"/>
                </a:lnTo>
                <a:lnTo>
                  <a:pt x="42937" y="0"/>
                </a:lnTo>
                <a:lnTo>
                  <a:pt x="51176" y="19211"/>
                </a:lnTo>
                <a:lnTo>
                  <a:pt x="51176" y="30892"/>
                </a:lnTo>
                <a:lnTo>
                  <a:pt x="0" y="23355"/>
                </a:lnTo>
              </a:path>
            </a:pathLst>
          </a:custGeom>
          <a:ln w="109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64336" y="339852"/>
            <a:ext cx="6236208" cy="1220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8435">
              <a:lnSpc>
                <a:spcPct val="100000"/>
              </a:lnSpc>
            </a:pPr>
            <a:r>
              <a:rPr dirty="0" spc="-150"/>
              <a:t>Three </a:t>
            </a:r>
            <a:r>
              <a:rPr dirty="0" spc="-195"/>
              <a:t>Systems </a:t>
            </a:r>
            <a:r>
              <a:rPr dirty="0" spc="-229"/>
              <a:t>of</a:t>
            </a:r>
            <a:r>
              <a:rPr dirty="0" spc="35"/>
              <a:t> </a:t>
            </a:r>
            <a:r>
              <a:rPr dirty="0" spc="-185"/>
              <a:t>Energy</a:t>
            </a:r>
          </a:p>
        </p:txBody>
      </p:sp>
      <p:sp>
        <p:nvSpPr>
          <p:cNvPr id="15" name="object 15"/>
          <p:cNvSpPr/>
          <p:nvPr/>
        </p:nvSpPr>
        <p:spPr>
          <a:xfrm>
            <a:off x="1260347" y="1484375"/>
            <a:ext cx="7133844" cy="418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98395" y="2820923"/>
            <a:ext cx="1350645" cy="1441450"/>
          </a:xfrm>
          <a:custGeom>
            <a:avLst/>
            <a:gdLst/>
            <a:ahLst/>
            <a:cxnLst/>
            <a:rect l="l" t="t" r="r" b="b"/>
            <a:pathLst>
              <a:path w="1350645" h="1441450">
                <a:moveTo>
                  <a:pt x="1075944" y="0"/>
                </a:moveTo>
                <a:lnTo>
                  <a:pt x="0" y="1194308"/>
                </a:lnTo>
                <a:lnTo>
                  <a:pt x="274320" y="1441450"/>
                </a:lnTo>
                <a:lnTo>
                  <a:pt x="1350264" y="247268"/>
                </a:lnTo>
                <a:lnTo>
                  <a:pt x="10759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06167" y="3006725"/>
            <a:ext cx="988694" cy="1096010"/>
          </a:xfrm>
          <a:custGeom>
            <a:avLst/>
            <a:gdLst/>
            <a:ahLst/>
            <a:cxnLst/>
            <a:rect l="l" t="t" r="r" b="b"/>
            <a:pathLst>
              <a:path w="988694" h="1096010">
                <a:moveTo>
                  <a:pt x="108118" y="1042670"/>
                </a:moveTo>
                <a:lnTo>
                  <a:pt x="78105" y="1042670"/>
                </a:lnTo>
                <a:lnTo>
                  <a:pt x="79629" y="1043940"/>
                </a:lnTo>
                <a:lnTo>
                  <a:pt x="83438" y="1047750"/>
                </a:lnTo>
                <a:lnTo>
                  <a:pt x="54617" y="1076960"/>
                </a:lnTo>
                <a:lnTo>
                  <a:pt x="45212" y="1080770"/>
                </a:lnTo>
                <a:lnTo>
                  <a:pt x="62483" y="1096010"/>
                </a:lnTo>
                <a:lnTo>
                  <a:pt x="70719" y="1092200"/>
                </a:lnTo>
                <a:lnTo>
                  <a:pt x="78644" y="1087120"/>
                </a:lnTo>
                <a:lnTo>
                  <a:pt x="86236" y="1080770"/>
                </a:lnTo>
                <a:lnTo>
                  <a:pt x="93471" y="1073150"/>
                </a:lnTo>
                <a:lnTo>
                  <a:pt x="99595" y="1066800"/>
                </a:lnTo>
                <a:lnTo>
                  <a:pt x="104076" y="1059180"/>
                </a:lnTo>
                <a:lnTo>
                  <a:pt x="106937" y="1051560"/>
                </a:lnTo>
                <a:lnTo>
                  <a:pt x="108204" y="1043940"/>
                </a:lnTo>
                <a:lnTo>
                  <a:pt x="108118" y="1042670"/>
                </a:lnTo>
                <a:close/>
              </a:path>
              <a:path w="988694" h="1096010">
                <a:moveTo>
                  <a:pt x="43052" y="977900"/>
                </a:moveTo>
                <a:lnTo>
                  <a:pt x="35337" y="981710"/>
                </a:lnTo>
                <a:lnTo>
                  <a:pt x="28003" y="985520"/>
                </a:lnTo>
                <a:lnTo>
                  <a:pt x="21050" y="990600"/>
                </a:lnTo>
                <a:lnTo>
                  <a:pt x="14477" y="998220"/>
                </a:lnTo>
                <a:lnTo>
                  <a:pt x="8643" y="1004570"/>
                </a:lnTo>
                <a:lnTo>
                  <a:pt x="4286" y="1012190"/>
                </a:lnTo>
                <a:lnTo>
                  <a:pt x="1404" y="1019810"/>
                </a:lnTo>
                <a:lnTo>
                  <a:pt x="0" y="1027430"/>
                </a:lnTo>
                <a:lnTo>
                  <a:pt x="148" y="1035050"/>
                </a:lnTo>
                <a:lnTo>
                  <a:pt x="20065" y="1059180"/>
                </a:lnTo>
                <a:lnTo>
                  <a:pt x="32226" y="1059180"/>
                </a:lnTo>
                <a:lnTo>
                  <a:pt x="38417" y="1057910"/>
                </a:lnTo>
                <a:lnTo>
                  <a:pt x="45370" y="1055370"/>
                </a:lnTo>
                <a:lnTo>
                  <a:pt x="53086" y="1051560"/>
                </a:lnTo>
                <a:lnTo>
                  <a:pt x="64007" y="1046480"/>
                </a:lnTo>
                <a:lnTo>
                  <a:pt x="70738" y="1042670"/>
                </a:lnTo>
                <a:lnTo>
                  <a:pt x="108118" y="1042670"/>
                </a:lnTo>
                <a:lnTo>
                  <a:pt x="107775" y="1037590"/>
                </a:lnTo>
                <a:lnTo>
                  <a:pt x="105727" y="1031240"/>
                </a:lnTo>
                <a:lnTo>
                  <a:pt x="103527" y="1027430"/>
                </a:lnTo>
                <a:lnTo>
                  <a:pt x="27558" y="1027430"/>
                </a:lnTo>
                <a:lnTo>
                  <a:pt x="26543" y="1026160"/>
                </a:lnTo>
                <a:lnTo>
                  <a:pt x="22479" y="1022350"/>
                </a:lnTo>
                <a:lnTo>
                  <a:pt x="23113" y="1017270"/>
                </a:lnTo>
                <a:lnTo>
                  <a:pt x="28448" y="1012190"/>
                </a:lnTo>
                <a:lnTo>
                  <a:pt x="34522" y="1005840"/>
                </a:lnTo>
                <a:lnTo>
                  <a:pt x="41894" y="1000760"/>
                </a:lnTo>
                <a:lnTo>
                  <a:pt x="50575" y="996950"/>
                </a:lnTo>
                <a:lnTo>
                  <a:pt x="60579" y="993140"/>
                </a:lnTo>
                <a:lnTo>
                  <a:pt x="43052" y="977900"/>
                </a:lnTo>
                <a:close/>
              </a:path>
              <a:path w="988694" h="1096010">
                <a:moveTo>
                  <a:pt x="77977" y="1010920"/>
                </a:moveTo>
                <a:lnTo>
                  <a:pt x="72068" y="1010920"/>
                </a:lnTo>
                <a:lnTo>
                  <a:pt x="65563" y="1012190"/>
                </a:lnTo>
                <a:lnTo>
                  <a:pt x="58439" y="1014730"/>
                </a:lnTo>
                <a:lnTo>
                  <a:pt x="50673" y="1018540"/>
                </a:lnTo>
                <a:lnTo>
                  <a:pt x="39877" y="1023620"/>
                </a:lnTo>
                <a:lnTo>
                  <a:pt x="33400" y="1026160"/>
                </a:lnTo>
                <a:lnTo>
                  <a:pt x="31242" y="1027430"/>
                </a:lnTo>
                <a:lnTo>
                  <a:pt x="103527" y="1027430"/>
                </a:lnTo>
                <a:lnTo>
                  <a:pt x="102060" y="1024890"/>
                </a:lnTo>
                <a:lnTo>
                  <a:pt x="96774" y="1018540"/>
                </a:lnTo>
                <a:lnTo>
                  <a:pt x="91567" y="1014730"/>
                </a:lnTo>
                <a:lnTo>
                  <a:pt x="85343" y="1012190"/>
                </a:lnTo>
                <a:lnTo>
                  <a:pt x="77977" y="1010920"/>
                </a:lnTo>
                <a:close/>
              </a:path>
              <a:path w="988694" h="1096010">
                <a:moveTo>
                  <a:pt x="78358" y="929640"/>
                </a:moveTo>
                <a:lnTo>
                  <a:pt x="56261" y="955040"/>
                </a:lnTo>
                <a:lnTo>
                  <a:pt x="134493" y="1024890"/>
                </a:lnTo>
                <a:lnTo>
                  <a:pt x="156718" y="1000760"/>
                </a:lnTo>
                <a:lnTo>
                  <a:pt x="78358" y="929640"/>
                </a:lnTo>
                <a:close/>
              </a:path>
              <a:path w="988694" h="1096010">
                <a:moveTo>
                  <a:pt x="120268" y="883920"/>
                </a:moveTo>
                <a:lnTo>
                  <a:pt x="98043" y="908050"/>
                </a:lnTo>
                <a:lnTo>
                  <a:pt x="176275" y="979170"/>
                </a:lnTo>
                <a:lnTo>
                  <a:pt x="198500" y="953770"/>
                </a:lnTo>
                <a:lnTo>
                  <a:pt x="145923" y="906780"/>
                </a:lnTo>
                <a:lnTo>
                  <a:pt x="145303" y="897890"/>
                </a:lnTo>
                <a:lnTo>
                  <a:pt x="145843" y="892810"/>
                </a:lnTo>
                <a:lnTo>
                  <a:pt x="130301" y="892810"/>
                </a:lnTo>
                <a:lnTo>
                  <a:pt x="120268" y="883920"/>
                </a:lnTo>
                <a:close/>
              </a:path>
              <a:path w="988694" h="1096010">
                <a:moveTo>
                  <a:pt x="45846" y="900430"/>
                </a:moveTo>
                <a:lnTo>
                  <a:pt x="35687" y="901700"/>
                </a:lnTo>
                <a:lnTo>
                  <a:pt x="31495" y="902970"/>
                </a:lnTo>
                <a:lnTo>
                  <a:pt x="28193" y="906780"/>
                </a:lnTo>
                <a:lnTo>
                  <a:pt x="24764" y="910590"/>
                </a:lnTo>
                <a:lnTo>
                  <a:pt x="23240" y="915670"/>
                </a:lnTo>
                <a:lnTo>
                  <a:pt x="23749" y="925830"/>
                </a:lnTo>
                <a:lnTo>
                  <a:pt x="25781" y="929640"/>
                </a:lnTo>
                <a:lnTo>
                  <a:pt x="29590" y="933450"/>
                </a:lnTo>
                <a:lnTo>
                  <a:pt x="33274" y="935990"/>
                </a:lnTo>
                <a:lnTo>
                  <a:pt x="37592" y="938530"/>
                </a:lnTo>
                <a:lnTo>
                  <a:pt x="47751" y="937260"/>
                </a:lnTo>
                <a:lnTo>
                  <a:pt x="51943" y="935990"/>
                </a:lnTo>
                <a:lnTo>
                  <a:pt x="55371" y="932180"/>
                </a:lnTo>
                <a:lnTo>
                  <a:pt x="58674" y="928370"/>
                </a:lnTo>
                <a:lnTo>
                  <a:pt x="60325" y="923290"/>
                </a:lnTo>
                <a:lnTo>
                  <a:pt x="59943" y="918210"/>
                </a:lnTo>
                <a:lnTo>
                  <a:pt x="59689" y="913130"/>
                </a:lnTo>
                <a:lnTo>
                  <a:pt x="57657" y="909320"/>
                </a:lnTo>
                <a:lnTo>
                  <a:pt x="53975" y="905510"/>
                </a:lnTo>
                <a:lnTo>
                  <a:pt x="50292" y="902970"/>
                </a:lnTo>
                <a:lnTo>
                  <a:pt x="45846" y="900430"/>
                </a:lnTo>
                <a:close/>
              </a:path>
              <a:path w="988694" h="1096010">
                <a:moveTo>
                  <a:pt x="223846" y="871220"/>
                </a:moveTo>
                <a:lnTo>
                  <a:pt x="171704" y="871220"/>
                </a:lnTo>
                <a:lnTo>
                  <a:pt x="177037" y="873760"/>
                </a:lnTo>
                <a:lnTo>
                  <a:pt x="228981" y="920750"/>
                </a:lnTo>
                <a:lnTo>
                  <a:pt x="251079" y="895350"/>
                </a:lnTo>
                <a:lnTo>
                  <a:pt x="223846" y="871220"/>
                </a:lnTo>
                <a:close/>
              </a:path>
              <a:path w="988694" h="1096010">
                <a:moveTo>
                  <a:pt x="173597" y="839470"/>
                </a:moveTo>
                <a:lnTo>
                  <a:pt x="137338" y="862330"/>
                </a:lnTo>
                <a:lnTo>
                  <a:pt x="130301" y="892810"/>
                </a:lnTo>
                <a:lnTo>
                  <a:pt x="145843" y="892810"/>
                </a:lnTo>
                <a:lnTo>
                  <a:pt x="146113" y="890270"/>
                </a:lnTo>
                <a:lnTo>
                  <a:pt x="148351" y="883920"/>
                </a:lnTo>
                <a:lnTo>
                  <a:pt x="152019" y="878840"/>
                </a:lnTo>
                <a:lnTo>
                  <a:pt x="156082" y="873760"/>
                </a:lnTo>
                <a:lnTo>
                  <a:pt x="160908" y="871220"/>
                </a:lnTo>
                <a:lnTo>
                  <a:pt x="223846" y="871220"/>
                </a:lnTo>
                <a:lnTo>
                  <a:pt x="200913" y="850900"/>
                </a:lnTo>
                <a:lnTo>
                  <a:pt x="199347" y="842010"/>
                </a:lnTo>
                <a:lnTo>
                  <a:pt x="185165" y="842010"/>
                </a:lnTo>
                <a:lnTo>
                  <a:pt x="173597" y="839470"/>
                </a:lnTo>
                <a:close/>
              </a:path>
              <a:path w="988694" h="1096010">
                <a:moveTo>
                  <a:pt x="276540" y="812800"/>
                </a:moveTo>
                <a:lnTo>
                  <a:pt x="224789" y="812800"/>
                </a:lnTo>
                <a:lnTo>
                  <a:pt x="230250" y="815340"/>
                </a:lnTo>
                <a:lnTo>
                  <a:pt x="235712" y="820420"/>
                </a:lnTo>
                <a:lnTo>
                  <a:pt x="281686" y="862330"/>
                </a:lnTo>
                <a:lnTo>
                  <a:pt x="303911" y="836930"/>
                </a:lnTo>
                <a:lnTo>
                  <a:pt x="276540" y="812800"/>
                </a:lnTo>
                <a:close/>
              </a:path>
              <a:path w="988694" h="1096010">
                <a:moveTo>
                  <a:pt x="232221" y="781050"/>
                </a:moveTo>
                <a:lnTo>
                  <a:pt x="224408" y="781050"/>
                </a:lnTo>
                <a:lnTo>
                  <a:pt x="216719" y="782320"/>
                </a:lnTo>
                <a:lnTo>
                  <a:pt x="186039" y="815340"/>
                </a:lnTo>
                <a:lnTo>
                  <a:pt x="184429" y="828040"/>
                </a:lnTo>
                <a:lnTo>
                  <a:pt x="185165" y="842010"/>
                </a:lnTo>
                <a:lnTo>
                  <a:pt x="199347" y="842010"/>
                </a:lnTo>
                <a:lnTo>
                  <a:pt x="199124" y="840740"/>
                </a:lnTo>
                <a:lnTo>
                  <a:pt x="199263" y="833120"/>
                </a:lnTo>
                <a:lnTo>
                  <a:pt x="201306" y="825500"/>
                </a:lnTo>
                <a:lnTo>
                  <a:pt x="205231" y="819150"/>
                </a:lnTo>
                <a:lnTo>
                  <a:pt x="209295" y="814070"/>
                </a:lnTo>
                <a:lnTo>
                  <a:pt x="213994" y="812800"/>
                </a:lnTo>
                <a:lnTo>
                  <a:pt x="276540" y="812800"/>
                </a:lnTo>
                <a:lnTo>
                  <a:pt x="253492" y="792480"/>
                </a:lnTo>
                <a:lnTo>
                  <a:pt x="246751" y="787400"/>
                </a:lnTo>
                <a:lnTo>
                  <a:pt x="239664" y="783590"/>
                </a:lnTo>
                <a:lnTo>
                  <a:pt x="232221" y="781050"/>
                </a:lnTo>
                <a:close/>
              </a:path>
              <a:path w="988694" h="1096010">
                <a:moveTo>
                  <a:pt x="265683" y="722630"/>
                </a:moveTo>
                <a:lnTo>
                  <a:pt x="293496" y="792480"/>
                </a:lnTo>
                <a:lnTo>
                  <a:pt x="315124" y="803910"/>
                </a:lnTo>
                <a:lnTo>
                  <a:pt x="322580" y="803910"/>
                </a:lnTo>
                <a:lnTo>
                  <a:pt x="354601" y="782320"/>
                </a:lnTo>
                <a:lnTo>
                  <a:pt x="358092" y="773430"/>
                </a:lnTo>
                <a:lnTo>
                  <a:pt x="327993" y="773430"/>
                </a:lnTo>
                <a:lnTo>
                  <a:pt x="321264" y="770890"/>
                </a:lnTo>
                <a:lnTo>
                  <a:pt x="314070" y="765810"/>
                </a:lnTo>
                <a:lnTo>
                  <a:pt x="265683" y="722630"/>
                </a:lnTo>
                <a:close/>
              </a:path>
              <a:path w="988694" h="1096010">
                <a:moveTo>
                  <a:pt x="314325" y="668020"/>
                </a:moveTo>
                <a:lnTo>
                  <a:pt x="291973" y="693420"/>
                </a:lnTo>
                <a:lnTo>
                  <a:pt x="341756" y="737870"/>
                </a:lnTo>
                <a:lnTo>
                  <a:pt x="343534" y="739140"/>
                </a:lnTo>
                <a:lnTo>
                  <a:pt x="344677" y="742950"/>
                </a:lnTo>
                <a:lnTo>
                  <a:pt x="327993" y="773430"/>
                </a:lnTo>
                <a:lnTo>
                  <a:pt x="358092" y="773430"/>
                </a:lnTo>
                <a:lnTo>
                  <a:pt x="359606" y="764540"/>
                </a:lnTo>
                <a:lnTo>
                  <a:pt x="359156" y="753110"/>
                </a:lnTo>
                <a:lnTo>
                  <a:pt x="379689" y="753110"/>
                </a:lnTo>
                <a:lnTo>
                  <a:pt x="392556" y="739140"/>
                </a:lnTo>
                <a:lnTo>
                  <a:pt x="314325" y="668020"/>
                </a:lnTo>
                <a:close/>
              </a:path>
              <a:path w="988694" h="1096010">
                <a:moveTo>
                  <a:pt x="379689" y="753110"/>
                </a:moveTo>
                <a:lnTo>
                  <a:pt x="359156" y="753110"/>
                </a:lnTo>
                <a:lnTo>
                  <a:pt x="370331" y="763270"/>
                </a:lnTo>
                <a:lnTo>
                  <a:pt x="379689" y="753110"/>
                </a:lnTo>
                <a:close/>
              </a:path>
              <a:path w="988694" h="1096010">
                <a:moveTo>
                  <a:pt x="317245" y="589280"/>
                </a:moveTo>
                <a:lnTo>
                  <a:pt x="295148" y="613410"/>
                </a:lnTo>
                <a:lnTo>
                  <a:pt x="410971" y="718820"/>
                </a:lnTo>
                <a:lnTo>
                  <a:pt x="433069" y="693420"/>
                </a:lnTo>
                <a:lnTo>
                  <a:pt x="317245" y="589280"/>
                </a:lnTo>
                <a:close/>
              </a:path>
              <a:path w="988694" h="1096010">
                <a:moveTo>
                  <a:pt x="443848" y="614680"/>
                </a:moveTo>
                <a:lnTo>
                  <a:pt x="393573" y="614680"/>
                </a:lnTo>
                <a:lnTo>
                  <a:pt x="434468" y="650240"/>
                </a:lnTo>
                <a:lnTo>
                  <a:pt x="441721" y="654050"/>
                </a:lnTo>
                <a:lnTo>
                  <a:pt x="456311" y="656590"/>
                </a:lnTo>
                <a:lnTo>
                  <a:pt x="463528" y="654050"/>
                </a:lnTo>
                <a:lnTo>
                  <a:pt x="492839" y="628650"/>
                </a:lnTo>
                <a:lnTo>
                  <a:pt x="495277" y="623570"/>
                </a:lnTo>
                <a:lnTo>
                  <a:pt x="455930" y="623570"/>
                </a:lnTo>
                <a:lnTo>
                  <a:pt x="451993" y="622300"/>
                </a:lnTo>
                <a:lnTo>
                  <a:pt x="448056" y="618490"/>
                </a:lnTo>
                <a:lnTo>
                  <a:pt x="443848" y="614680"/>
                </a:lnTo>
                <a:close/>
              </a:path>
              <a:path w="988694" h="1096010">
                <a:moveTo>
                  <a:pt x="374395" y="552450"/>
                </a:moveTo>
                <a:lnTo>
                  <a:pt x="371601" y="554989"/>
                </a:lnTo>
                <a:lnTo>
                  <a:pt x="378713" y="621030"/>
                </a:lnTo>
                <a:lnTo>
                  <a:pt x="383539" y="624840"/>
                </a:lnTo>
                <a:lnTo>
                  <a:pt x="393573" y="614680"/>
                </a:lnTo>
                <a:lnTo>
                  <a:pt x="443848" y="614680"/>
                </a:lnTo>
                <a:lnTo>
                  <a:pt x="415798" y="589280"/>
                </a:lnTo>
                <a:lnTo>
                  <a:pt x="429860" y="574039"/>
                </a:lnTo>
                <a:lnTo>
                  <a:pt x="399033" y="574039"/>
                </a:lnTo>
                <a:lnTo>
                  <a:pt x="374395" y="552450"/>
                </a:lnTo>
                <a:close/>
              </a:path>
              <a:path w="988694" h="1096010">
                <a:moveTo>
                  <a:pt x="481711" y="596900"/>
                </a:moveTo>
                <a:lnTo>
                  <a:pt x="479425" y="605790"/>
                </a:lnTo>
                <a:lnTo>
                  <a:pt x="475995" y="612140"/>
                </a:lnTo>
                <a:lnTo>
                  <a:pt x="467994" y="621030"/>
                </a:lnTo>
                <a:lnTo>
                  <a:pt x="464312" y="623570"/>
                </a:lnTo>
                <a:lnTo>
                  <a:pt x="495277" y="623570"/>
                </a:lnTo>
                <a:lnTo>
                  <a:pt x="496496" y="621030"/>
                </a:lnTo>
                <a:lnTo>
                  <a:pt x="499618" y="613410"/>
                </a:lnTo>
                <a:lnTo>
                  <a:pt x="481711" y="596900"/>
                </a:lnTo>
                <a:close/>
              </a:path>
              <a:path w="988694" h="1096010">
                <a:moveTo>
                  <a:pt x="545536" y="510539"/>
                </a:moveTo>
                <a:lnTo>
                  <a:pt x="489473" y="510539"/>
                </a:lnTo>
                <a:lnTo>
                  <a:pt x="495794" y="511810"/>
                </a:lnTo>
                <a:lnTo>
                  <a:pt x="502031" y="515620"/>
                </a:lnTo>
                <a:lnTo>
                  <a:pt x="493220" y="535939"/>
                </a:lnTo>
                <a:lnTo>
                  <a:pt x="486981" y="551180"/>
                </a:lnTo>
                <a:lnTo>
                  <a:pt x="483314" y="562610"/>
                </a:lnTo>
                <a:lnTo>
                  <a:pt x="482219" y="570230"/>
                </a:lnTo>
                <a:lnTo>
                  <a:pt x="482473" y="579120"/>
                </a:lnTo>
                <a:lnTo>
                  <a:pt x="485901" y="585470"/>
                </a:lnTo>
                <a:lnTo>
                  <a:pt x="492759" y="591820"/>
                </a:lnTo>
                <a:lnTo>
                  <a:pt x="497839" y="596900"/>
                </a:lnTo>
                <a:lnTo>
                  <a:pt x="504189" y="598170"/>
                </a:lnTo>
                <a:lnTo>
                  <a:pt x="519556" y="596900"/>
                </a:lnTo>
                <a:lnTo>
                  <a:pt x="526161" y="593089"/>
                </a:lnTo>
                <a:lnTo>
                  <a:pt x="531621" y="588010"/>
                </a:lnTo>
                <a:lnTo>
                  <a:pt x="536884" y="580389"/>
                </a:lnTo>
                <a:lnTo>
                  <a:pt x="541051" y="572770"/>
                </a:lnTo>
                <a:lnTo>
                  <a:pt x="543245" y="566420"/>
                </a:lnTo>
                <a:lnTo>
                  <a:pt x="516381" y="566420"/>
                </a:lnTo>
                <a:lnTo>
                  <a:pt x="513714" y="565150"/>
                </a:lnTo>
                <a:lnTo>
                  <a:pt x="511556" y="563880"/>
                </a:lnTo>
                <a:lnTo>
                  <a:pt x="508000" y="560070"/>
                </a:lnTo>
                <a:lnTo>
                  <a:pt x="506349" y="556260"/>
                </a:lnTo>
                <a:lnTo>
                  <a:pt x="507364" y="546100"/>
                </a:lnTo>
                <a:lnTo>
                  <a:pt x="509777" y="538480"/>
                </a:lnTo>
                <a:lnTo>
                  <a:pt x="514350" y="527050"/>
                </a:lnTo>
                <a:lnTo>
                  <a:pt x="578613" y="527050"/>
                </a:lnTo>
                <a:lnTo>
                  <a:pt x="579919" y="521970"/>
                </a:lnTo>
                <a:lnTo>
                  <a:pt x="557783" y="521970"/>
                </a:lnTo>
                <a:lnTo>
                  <a:pt x="554101" y="518160"/>
                </a:lnTo>
                <a:lnTo>
                  <a:pt x="545536" y="510539"/>
                </a:lnTo>
                <a:close/>
              </a:path>
              <a:path w="988694" h="1096010">
                <a:moveTo>
                  <a:pt x="424688" y="546100"/>
                </a:moveTo>
                <a:lnTo>
                  <a:pt x="399033" y="574039"/>
                </a:lnTo>
                <a:lnTo>
                  <a:pt x="429860" y="574039"/>
                </a:lnTo>
                <a:lnTo>
                  <a:pt x="441579" y="561339"/>
                </a:lnTo>
                <a:lnTo>
                  <a:pt x="424688" y="546100"/>
                </a:lnTo>
                <a:close/>
              </a:path>
              <a:path w="988694" h="1096010">
                <a:moveTo>
                  <a:pt x="578613" y="527050"/>
                </a:moveTo>
                <a:lnTo>
                  <a:pt x="514350" y="527050"/>
                </a:lnTo>
                <a:lnTo>
                  <a:pt x="533400" y="544830"/>
                </a:lnTo>
                <a:lnTo>
                  <a:pt x="533273" y="552450"/>
                </a:lnTo>
                <a:lnTo>
                  <a:pt x="531240" y="558800"/>
                </a:lnTo>
                <a:lnTo>
                  <a:pt x="527050" y="563880"/>
                </a:lnTo>
                <a:lnTo>
                  <a:pt x="525018" y="565150"/>
                </a:lnTo>
                <a:lnTo>
                  <a:pt x="522477" y="566420"/>
                </a:lnTo>
                <a:lnTo>
                  <a:pt x="543245" y="566420"/>
                </a:lnTo>
                <a:lnTo>
                  <a:pt x="544123" y="563880"/>
                </a:lnTo>
                <a:lnTo>
                  <a:pt x="546100" y="553720"/>
                </a:lnTo>
                <a:lnTo>
                  <a:pt x="561488" y="553720"/>
                </a:lnTo>
                <a:lnTo>
                  <a:pt x="567308" y="547370"/>
                </a:lnTo>
                <a:lnTo>
                  <a:pt x="571807" y="542289"/>
                </a:lnTo>
                <a:lnTo>
                  <a:pt x="575579" y="534670"/>
                </a:lnTo>
                <a:lnTo>
                  <a:pt x="578613" y="527050"/>
                </a:lnTo>
                <a:close/>
              </a:path>
              <a:path w="988694" h="1096010">
                <a:moveTo>
                  <a:pt x="506126" y="478789"/>
                </a:moveTo>
                <a:lnTo>
                  <a:pt x="493077" y="478789"/>
                </a:lnTo>
                <a:lnTo>
                  <a:pt x="479266" y="485139"/>
                </a:lnTo>
                <a:lnTo>
                  <a:pt x="451167" y="518160"/>
                </a:lnTo>
                <a:lnTo>
                  <a:pt x="443738" y="541020"/>
                </a:lnTo>
                <a:lnTo>
                  <a:pt x="463804" y="558800"/>
                </a:lnTo>
                <a:lnTo>
                  <a:pt x="464111" y="546100"/>
                </a:lnTo>
                <a:lnTo>
                  <a:pt x="466359" y="535939"/>
                </a:lnTo>
                <a:lnTo>
                  <a:pt x="470536" y="525780"/>
                </a:lnTo>
                <a:lnTo>
                  <a:pt x="476631" y="518160"/>
                </a:lnTo>
                <a:lnTo>
                  <a:pt x="483082" y="511810"/>
                </a:lnTo>
                <a:lnTo>
                  <a:pt x="489473" y="510539"/>
                </a:lnTo>
                <a:lnTo>
                  <a:pt x="545536" y="510539"/>
                </a:lnTo>
                <a:lnTo>
                  <a:pt x="518413" y="486410"/>
                </a:lnTo>
                <a:lnTo>
                  <a:pt x="506126" y="478789"/>
                </a:lnTo>
                <a:close/>
              </a:path>
              <a:path w="988694" h="1096010">
                <a:moveTo>
                  <a:pt x="561488" y="553720"/>
                </a:moveTo>
                <a:lnTo>
                  <a:pt x="546100" y="553720"/>
                </a:lnTo>
                <a:lnTo>
                  <a:pt x="553212" y="557530"/>
                </a:lnTo>
                <a:lnTo>
                  <a:pt x="560324" y="554989"/>
                </a:lnTo>
                <a:lnTo>
                  <a:pt x="561488" y="553720"/>
                </a:lnTo>
                <a:close/>
              </a:path>
              <a:path w="988694" h="1096010">
                <a:moveTo>
                  <a:pt x="567308" y="505460"/>
                </a:moveTo>
                <a:lnTo>
                  <a:pt x="566419" y="513080"/>
                </a:lnTo>
                <a:lnTo>
                  <a:pt x="565150" y="516889"/>
                </a:lnTo>
                <a:lnTo>
                  <a:pt x="563244" y="519430"/>
                </a:lnTo>
                <a:lnTo>
                  <a:pt x="560832" y="521970"/>
                </a:lnTo>
                <a:lnTo>
                  <a:pt x="579919" y="521970"/>
                </a:lnTo>
                <a:lnTo>
                  <a:pt x="580898" y="518160"/>
                </a:lnTo>
                <a:lnTo>
                  <a:pt x="567308" y="505460"/>
                </a:lnTo>
                <a:close/>
              </a:path>
              <a:path w="988694" h="1096010">
                <a:moveTo>
                  <a:pt x="540004" y="417830"/>
                </a:moveTo>
                <a:lnTo>
                  <a:pt x="517906" y="441960"/>
                </a:lnTo>
                <a:lnTo>
                  <a:pt x="596138" y="513080"/>
                </a:lnTo>
                <a:lnTo>
                  <a:pt x="618363" y="487680"/>
                </a:lnTo>
                <a:lnTo>
                  <a:pt x="567817" y="443230"/>
                </a:lnTo>
                <a:lnTo>
                  <a:pt x="565981" y="433070"/>
                </a:lnTo>
                <a:lnTo>
                  <a:pt x="565861" y="427989"/>
                </a:lnTo>
                <a:lnTo>
                  <a:pt x="551180" y="427989"/>
                </a:lnTo>
                <a:lnTo>
                  <a:pt x="540004" y="417830"/>
                </a:lnTo>
                <a:close/>
              </a:path>
              <a:path w="988694" h="1096010">
                <a:moveTo>
                  <a:pt x="638556" y="408939"/>
                </a:moveTo>
                <a:lnTo>
                  <a:pt x="582549" y="408939"/>
                </a:lnTo>
                <a:lnTo>
                  <a:pt x="589502" y="410210"/>
                </a:lnTo>
                <a:lnTo>
                  <a:pt x="597026" y="415289"/>
                </a:lnTo>
                <a:lnTo>
                  <a:pt x="644779" y="458470"/>
                </a:lnTo>
                <a:lnTo>
                  <a:pt x="667004" y="434339"/>
                </a:lnTo>
                <a:lnTo>
                  <a:pt x="638556" y="408939"/>
                </a:lnTo>
                <a:close/>
              </a:path>
              <a:path w="988694" h="1096010">
                <a:moveTo>
                  <a:pt x="595002" y="377189"/>
                </a:moveTo>
                <a:lnTo>
                  <a:pt x="587501" y="377189"/>
                </a:lnTo>
                <a:lnTo>
                  <a:pt x="580163" y="378460"/>
                </a:lnTo>
                <a:lnTo>
                  <a:pt x="552211" y="407670"/>
                </a:lnTo>
                <a:lnTo>
                  <a:pt x="550789" y="419100"/>
                </a:lnTo>
                <a:lnTo>
                  <a:pt x="551180" y="427989"/>
                </a:lnTo>
                <a:lnTo>
                  <a:pt x="565861" y="427989"/>
                </a:lnTo>
                <a:lnTo>
                  <a:pt x="565800" y="425450"/>
                </a:lnTo>
                <a:lnTo>
                  <a:pt x="567263" y="419100"/>
                </a:lnTo>
                <a:lnTo>
                  <a:pt x="570357" y="414020"/>
                </a:lnTo>
                <a:lnTo>
                  <a:pt x="576167" y="408939"/>
                </a:lnTo>
                <a:lnTo>
                  <a:pt x="638556" y="408939"/>
                </a:lnTo>
                <a:lnTo>
                  <a:pt x="617219" y="389889"/>
                </a:lnTo>
                <a:lnTo>
                  <a:pt x="609861" y="383539"/>
                </a:lnTo>
                <a:lnTo>
                  <a:pt x="602456" y="379730"/>
                </a:lnTo>
                <a:lnTo>
                  <a:pt x="595002" y="377189"/>
                </a:lnTo>
                <a:close/>
              </a:path>
              <a:path w="988694" h="1096010">
                <a:moveTo>
                  <a:pt x="677418" y="285750"/>
                </a:moveTo>
                <a:lnTo>
                  <a:pt x="638556" y="304800"/>
                </a:lnTo>
                <a:lnTo>
                  <a:pt x="623443" y="345439"/>
                </a:lnTo>
                <a:lnTo>
                  <a:pt x="625062" y="355600"/>
                </a:lnTo>
                <a:lnTo>
                  <a:pt x="651875" y="389889"/>
                </a:lnTo>
                <a:lnTo>
                  <a:pt x="672068" y="397510"/>
                </a:lnTo>
                <a:lnTo>
                  <a:pt x="682879" y="397510"/>
                </a:lnTo>
                <a:lnTo>
                  <a:pt x="723773" y="374650"/>
                </a:lnTo>
                <a:lnTo>
                  <a:pt x="727476" y="369570"/>
                </a:lnTo>
                <a:lnTo>
                  <a:pt x="684402" y="369570"/>
                </a:lnTo>
                <a:lnTo>
                  <a:pt x="676656" y="367030"/>
                </a:lnTo>
                <a:lnTo>
                  <a:pt x="669036" y="360680"/>
                </a:lnTo>
                <a:lnTo>
                  <a:pt x="679400" y="349250"/>
                </a:lnTo>
                <a:lnTo>
                  <a:pt x="656589" y="349250"/>
                </a:lnTo>
                <a:lnTo>
                  <a:pt x="650686" y="340360"/>
                </a:lnTo>
                <a:lnTo>
                  <a:pt x="648414" y="332739"/>
                </a:lnTo>
                <a:lnTo>
                  <a:pt x="649785" y="323850"/>
                </a:lnTo>
                <a:lnTo>
                  <a:pt x="654812" y="316230"/>
                </a:lnTo>
                <a:lnTo>
                  <a:pt x="661908" y="311150"/>
                </a:lnTo>
                <a:lnTo>
                  <a:pt x="669670" y="308610"/>
                </a:lnTo>
                <a:lnTo>
                  <a:pt x="716254" y="308610"/>
                </a:lnTo>
                <a:lnTo>
                  <a:pt x="719708" y="304800"/>
                </a:lnTo>
                <a:lnTo>
                  <a:pt x="709707" y="295910"/>
                </a:lnTo>
                <a:lnTo>
                  <a:pt x="699325" y="290830"/>
                </a:lnTo>
                <a:lnTo>
                  <a:pt x="688562" y="287020"/>
                </a:lnTo>
                <a:lnTo>
                  <a:pt x="677418" y="285750"/>
                </a:lnTo>
                <a:close/>
              </a:path>
              <a:path w="988694" h="1096010">
                <a:moveTo>
                  <a:pt x="729361" y="316230"/>
                </a:moveTo>
                <a:lnTo>
                  <a:pt x="714501" y="355600"/>
                </a:lnTo>
                <a:lnTo>
                  <a:pt x="684402" y="369570"/>
                </a:lnTo>
                <a:lnTo>
                  <a:pt x="727476" y="369570"/>
                </a:lnTo>
                <a:lnTo>
                  <a:pt x="732105" y="363220"/>
                </a:lnTo>
                <a:lnTo>
                  <a:pt x="738425" y="353060"/>
                </a:lnTo>
                <a:lnTo>
                  <a:pt x="742721" y="341630"/>
                </a:lnTo>
                <a:lnTo>
                  <a:pt x="744982" y="330200"/>
                </a:lnTo>
                <a:lnTo>
                  <a:pt x="729361" y="316230"/>
                </a:lnTo>
                <a:close/>
              </a:path>
              <a:path w="988694" h="1096010">
                <a:moveTo>
                  <a:pt x="716254" y="308610"/>
                </a:moveTo>
                <a:lnTo>
                  <a:pt x="669670" y="308610"/>
                </a:lnTo>
                <a:lnTo>
                  <a:pt x="678100" y="309880"/>
                </a:lnTo>
                <a:lnTo>
                  <a:pt x="687196" y="314960"/>
                </a:lnTo>
                <a:lnTo>
                  <a:pt x="656589" y="349250"/>
                </a:lnTo>
                <a:lnTo>
                  <a:pt x="679400" y="349250"/>
                </a:lnTo>
                <a:lnTo>
                  <a:pt x="716254" y="308610"/>
                </a:lnTo>
                <a:close/>
              </a:path>
              <a:path w="988694" h="1096010">
                <a:moveTo>
                  <a:pt x="775894" y="186690"/>
                </a:moveTo>
                <a:lnTo>
                  <a:pt x="764920" y="186690"/>
                </a:lnTo>
                <a:lnTo>
                  <a:pt x="754133" y="189229"/>
                </a:lnTo>
                <a:lnTo>
                  <a:pt x="718536" y="217170"/>
                </a:lnTo>
                <a:lnTo>
                  <a:pt x="708784" y="251460"/>
                </a:lnTo>
                <a:lnTo>
                  <a:pt x="709658" y="260350"/>
                </a:lnTo>
                <a:lnTo>
                  <a:pt x="736133" y="295910"/>
                </a:lnTo>
                <a:lnTo>
                  <a:pt x="756378" y="303530"/>
                </a:lnTo>
                <a:lnTo>
                  <a:pt x="767333" y="303530"/>
                </a:lnTo>
                <a:lnTo>
                  <a:pt x="807465" y="281940"/>
                </a:lnTo>
                <a:lnTo>
                  <a:pt x="811932" y="275590"/>
                </a:lnTo>
                <a:lnTo>
                  <a:pt x="774176" y="275590"/>
                </a:lnTo>
                <a:lnTo>
                  <a:pt x="762946" y="271779"/>
                </a:lnTo>
                <a:lnTo>
                  <a:pt x="735457" y="240029"/>
                </a:lnTo>
                <a:lnTo>
                  <a:pt x="733932" y="233679"/>
                </a:lnTo>
                <a:lnTo>
                  <a:pt x="735583" y="227329"/>
                </a:lnTo>
                <a:lnTo>
                  <a:pt x="740663" y="220979"/>
                </a:lnTo>
                <a:lnTo>
                  <a:pt x="749240" y="214629"/>
                </a:lnTo>
                <a:lnTo>
                  <a:pt x="758983" y="213360"/>
                </a:lnTo>
                <a:lnTo>
                  <a:pt x="817115" y="213360"/>
                </a:lnTo>
                <a:lnTo>
                  <a:pt x="814933" y="209550"/>
                </a:lnTo>
                <a:lnTo>
                  <a:pt x="806576" y="200660"/>
                </a:lnTo>
                <a:lnTo>
                  <a:pt x="796746" y="193040"/>
                </a:lnTo>
                <a:lnTo>
                  <a:pt x="786511" y="187960"/>
                </a:lnTo>
                <a:lnTo>
                  <a:pt x="775894" y="186690"/>
                </a:lnTo>
                <a:close/>
              </a:path>
              <a:path w="988694" h="1096010">
                <a:moveTo>
                  <a:pt x="817115" y="213360"/>
                </a:moveTo>
                <a:lnTo>
                  <a:pt x="758983" y="213360"/>
                </a:lnTo>
                <a:lnTo>
                  <a:pt x="769917" y="217170"/>
                </a:lnTo>
                <a:lnTo>
                  <a:pt x="782065" y="226060"/>
                </a:lnTo>
                <a:lnTo>
                  <a:pt x="792735" y="238760"/>
                </a:lnTo>
                <a:lnTo>
                  <a:pt x="798083" y="248920"/>
                </a:lnTo>
                <a:lnTo>
                  <a:pt x="798121" y="259079"/>
                </a:lnTo>
                <a:lnTo>
                  <a:pt x="792861" y="267970"/>
                </a:lnTo>
                <a:lnTo>
                  <a:pt x="784143" y="274320"/>
                </a:lnTo>
                <a:lnTo>
                  <a:pt x="774176" y="275590"/>
                </a:lnTo>
                <a:lnTo>
                  <a:pt x="811932" y="275590"/>
                </a:lnTo>
                <a:lnTo>
                  <a:pt x="814611" y="271779"/>
                </a:lnTo>
                <a:lnTo>
                  <a:pt x="819864" y="262890"/>
                </a:lnTo>
                <a:lnTo>
                  <a:pt x="823235" y="251460"/>
                </a:lnTo>
                <a:lnTo>
                  <a:pt x="824738" y="241300"/>
                </a:lnTo>
                <a:lnTo>
                  <a:pt x="824025" y="229870"/>
                </a:lnTo>
                <a:lnTo>
                  <a:pt x="820753" y="219710"/>
                </a:lnTo>
                <a:lnTo>
                  <a:pt x="817115" y="213360"/>
                </a:lnTo>
                <a:close/>
              </a:path>
              <a:path w="988694" h="1096010">
                <a:moveTo>
                  <a:pt x="804290" y="124460"/>
                </a:moveTo>
                <a:lnTo>
                  <a:pt x="832104" y="194310"/>
                </a:lnTo>
                <a:lnTo>
                  <a:pt x="853731" y="205740"/>
                </a:lnTo>
                <a:lnTo>
                  <a:pt x="861187" y="205740"/>
                </a:lnTo>
                <a:lnTo>
                  <a:pt x="893226" y="184150"/>
                </a:lnTo>
                <a:lnTo>
                  <a:pt x="896746" y="175260"/>
                </a:lnTo>
                <a:lnTo>
                  <a:pt x="866600" y="175260"/>
                </a:lnTo>
                <a:lnTo>
                  <a:pt x="859871" y="172720"/>
                </a:lnTo>
                <a:lnTo>
                  <a:pt x="852677" y="167640"/>
                </a:lnTo>
                <a:lnTo>
                  <a:pt x="804290" y="124460"/>
                </a:lnTo>
                <a:close/>
              </a:path>
              <a:path w="988694" h="1096010">
                <a:moveTo>
                  <a:pt x="852932" y="69850"/>
                </a:moveTo>
                <a:lnTo>
                  <a:pt x="830580" y="95250"/>
                </a:lnTo>
                <a:lnTo>
                  <a:pt x="880363" y="139700"/>
                </a:lnTo>
                <a:lnTo>
                  <a:pt x="882142" y="142240"/>
                </a:lnTo>
                <a:lnTo>
                  <a:pt x="883284" y="146050"/>
                </a:lnTo>
                <a:lnTo>
                  <a:pt x="883919" y="152400"/>
                </a:lnTo>
                <a:lnTo>
                  <a:pt x="884682" y="158750"/>
                </a:lnTo>
                <a:lnTo>
                  <a:pt x="882904" y="163829"/>
                </a:lnTo>
                <a:lnTo>
                  <a:pt x="878713" y="168910"/>
                </a:lnTo>
                <a:lnTo>
                  <a:pt x="872876" y="173990"/>
                </a:lnTo>
                <a:lnTo>
                  <a:pt x="866600" y="175260"/>
                </a:lnTo>
                <a:lnTo>
                  <a:pt x="896746" y="175260"/>
                </a:lnTo>
                <a:lnTo>
                  <a:pt x="898267" y="166370"/>
                </a:lnTo>
                <a:lnTo>
                  <a:pt x="897763" y="154940"/>
                </a:lnTo>
                <a:lnTo>
                  <a:pt x="918296" y="154940"/>
                </a:lnTo>
                <a:lnTo>
                  <a:pt x="931163" y="140970"/>
                </a:lnTo>
                <a:lnTo>
                  <a:pt x="852932" y="69850"/>
                </a:lnTo>
                <a:close/>
              </a:path>
              <a:path w="988694" h="1096010">
                <a:moveTo>
                  <a:pt x="918296" y="154940"/>
                </a:moveTo>
                <a:lnTo>
                  <a:pt x="897763" y="154940"/>
                </a:lnTo>
                <a:lnTo>
                  <a:pt x="908938" y="165100"/>
                </a:lnTo>
                <a:lnTo>
                  <a:pt x="918296" y="154940"/>
                </a:lnTo>
                <a:close/>
              </a:path>
              <a:path w="988694" h="1096010">
                <a:moveTo>
                  <a:pt x="988381" y="66040"/>
                </a:moveTo>
                <a:lnTo>
                  <a:pt x="958469" y="66040"/>
                </a:lnTo>
                <a:lnTo>
                  <a:pt x="963802" y="71120"/>
                </a:lnTo>
                <a:lnTo>
                  <a:pt x="962151" y="76200"/>
                </a:lnTo>
                <a:lnTo>
                  <a:pt x="954913" y="85090"/>
                </a:lnTo>
                <a:lnTo>
                  <a:pt x="949650" y="90170"/>
                </a:lnTo>
                <a:lnTo>
                  <a:pt x="943006" y="93979"/>
                </a:lnTo>
                <a:lnTo>
                  <a:pt x="934981" y="99060"/>
                </a:lnTo>
                <a:lnTo>
                  <a:pt x="925576" y="104140"/>
                </a:lnTo>
                <a:lnTo>
                  <a:pt x="942848" y="119379"/>
                </a:lnTo>
                <a:lnTo>
                  <a:pt x="951065" y="115570"/>
                </a:lnTo>
                <a:lnTo>
                  <a:pt x="979957" y="88900"/>
                </a:lnTo>
                <a:lnTo>
                  <a:pt x="988440" y="67310"/>
                </a:lnTo>
                <a:lnTo>
                  <a:pt x="988381" y="66040"/>
                </a:lnTo>
                <a:close/>
              </a:path>
              <a:path w="988694" h="1096010">
                <a:moveTo>
                  <a:pt x="923417" y="0"/>
                </a:moveTo>
                <a:lnTo>
                  <a:pt x="889007" y="27940"/>
                </a:lnTo>
                <a:lnTo>
                  <a:pt x="880363" y="49529"/>
                </a:lnTo>
                <a:lnTo>
                  <a:pt x="880457" y="57150"/>
                </a:lnTo>
                <a:lnTo>
                  <a:pt x="900430" y="81279"/>
                </a:lnTo>
                <a:lnTo>
                  <a:pt x="912590" y="81279"/>
                </a:lnTo>
                <a:lnTo>
                  <a:pt x="918781" y="80010"/>
                </a:lnTo>
                <a:lnTo>
                  <a:pt x="925734" y="77470"/>
                </a:lnTo>
                <a:lnTo>
                  <a:pt x="933450" y="74929"/>
                </a:lnTo>
                <a:lnTo>
                  <a:pt x="944371" y="68579"/>
                </a:lnTo>
                <a:lnTo>
                  <a:pt x="951102" y="66040"/>
                </a:lnTo>
                <a:lnTo>
                  <a:pt x="988381" y="66040"/>
                </a:lnTo>
                <a:lnTo>
                  <a:pt x="988085" y="59690"/>
                </a:lnTo>
                <a:lnTo>
                  <a:pt x="986075" y="53340"/>
                </a:lnTo>
                <a:lnTo>
                  <a:pt x="983883" y="49529"/>
                </a:lnTo>
                <a:lnTo>
                  <a:pt x="906907" y="49529"/>
                </a:lnTo>
                <a:lnTo>
                  <a:pt x="902843" y="45720"/>
                </a:lnTo>
                <a:lnTo>
                  <a:pt x="940943" y="16510"/>
                </a:lnTo>
                <a:lnTo>
                  <a:pt x="923417" y="0"/>
                </a:lnTo>
                <a:close/>
              </a:path>
              <a:path w="988694" h="1096010">
                <a:moveTo>
                  <a:pt x="965707" y="34290"/>
                </a:moveTo>
                <a:lnTo>
                  <a:pt x="952432" y="34290"/>
                </a:lnTo>
                <a:lnTo>
                  <a:pt x="945927" y="35560"/>
                </a:lnTo>
                <a:lnTo>
                  <a:pt x="938803" y="38100"/>
                </a:lnTo>
                <a:lnTo>
                  <a:pt x="931037" y="41910"/>
                </a:lnTo>
                <a:lnTo>
                  <a:pt x="920242" y="46990"/>
                </a:lnTo>
                <a:lnTo>
                  <a:pt x="913764" y="49529"/>
                </a:lnTo>
                <a:lnTo>
                  <a:pt x="983883" y="49529"/>
                </a:lnTo>
                <a:lnTo>
                  <a:pt x="982422" y="46990"/>
                </a:lnTo>
                <a:lnTo>
                  <a:pt x="977138" y="41910"/>
                </a:lnTo>
                <a:lnTo>
                  <a:pt x="971931" y="36829"/>
                </a:lnTo>
                <a:lnTo>
                  <a:pt x="965707" y="34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4336" y="339852"/>
            <a:ext cx="5454396" cy="1220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8435">
              <a:lnSpc>
                <a:spcPct val="100000"/>
              </a:lnSpc>
            </a:pPr>
            <a:r>
              <a:rPr dirty="0" spc="-185"/>
              <a:t>Energy</a:t>
            </a:r>
            <a:r>
              <a:rPr dirty="0" spc="-130"/>
              <a:t> </a:t>
            </a:r>
            <a:r>
              <a:rPr dirty="0" spc="-204"/>
              <a:t>Requirements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4702" y="1329944"/>
            <a:ext cx="7926070" cy="4893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ts val="3195"/>
              </a:lnSpc>
              <a:buClr>
                <a:srgbClr val="3891A7"/>
              </a:buClr>
              <a:buSzPct val="80357"/>
              <a:buFont typeface="Wingdings"/>
              <a:buChar char=""/>
              <a:tabLst>
                <a:tab pos="296545" algn="l"/>
              </a:tabLst>
            </a:pPr>
            <a:r>
              <a:rPr dirty="0" sz="2800" spc="-85">
                <a:latin typeface="Trebuchet MS"/>
                <a:cs typeface="Trebuchet MS"/>
              </a:rPr>
              <a:t>The </a:t>
            </a:r>
            <a:r>
              <a:rPr dirty="0" sz="2800" spc="-145">
                <a:latin typeface="Trebuchet MS"/>
                <a:cs typeface="Trebuchet MS"/>
              </a:rPr>
              <a:t>three </a:t>
            </a:r>
            <a:r>
              <a:rPr dirty="0" sz="2800" spc="-135">
                <a:latin typeface="Trebuchet MS"/>
                <a:cs typeface="Trebuchet MS"/>
              </a:rPr>
              <a:t>energy </a:t>
            </a:r>
            <a:r>
              <a:rPr dirty="0" sz="2800" spc="-125">
                <a:latin typeface="Trebuchet MS"/>
                <a:cs typeface="Trebuchet MS"/>
              </a:rPr>
              <a:t>systems </a:t>
            </a:r>
            <a:r>
              <a:rPr dirty="0" sz="2800" spc="-160">
                <a:latin typeface="Trebuchet MS"/>
                <a:cs typeface="Trebuchet MS"/>
              </a:rPr>
              <a:t>often</a:t>
            </a:r>
            <a:r>
              <a:rPr dirty="0" sz="2800" spc="80">
                <a:latin typeface="Trebuchet MS"/>
                <a:cs typeface="Trebuchet MS"/>
              </a:rPr>
              <a:t> </a:t>
            </a:r>
            <a:r>
              <a:rPr dirty="0" sz="2800" spc="-135">
                <a:latin typeface="Trebuchet MS"/>
                <a:cs typeface="Trebuchet MS"/>
              </a:rPr>
              <a:t>operate</a:t>
            </a:r>
            <a:endParaRPr sz="2800">
              <a:latin typeface="Trebuchet MS"/>
              <a:cs typeface="Trebuchet MS"/>
            </a:endParaRPr>
          </a:p>
          <a:p>
            <a:pPr algn="ctr" marR="1865630">
              <a:lnSpc>
                <a:spcPts val="3195"/>
              </a:lnSpc>
            </a:pPr>
            <a:r>
              <a:rPr dirty="0" sz="2800" spc="-150">
                <a:latin typeface="Trebuchet MS"/>
                <a:cs typeface="Trebuchet MS"/>
              </a:rPr>
              <a:t>simultaneously </a:t>
            </a:r>
            <a:r>
              <a:rPr dirty="0" sz="2800" spc="-130">
                <a:latin typeface="Trebuchet MS"/>
                <a:cs typeface="Trebuchet MS"/>
              </a:rPr>
              <a:t>during </a:t>
            </a:r>
            <a:r>
              <a:rPr dirty="0" sz="2800" spc="-180">
                <a:latin typeface="Trebuchet MS"/>
                <a:cs typeface="Trebuchet MS"/>
              </a:rPr>
              <a:t>physical</a:t>
            </a:r>
            <a:r>
              <a:rPr dirty="0" sz="2800" spc="10">
                <a:latin typeface="Trebuchet MS"/>
                <a:cs typeface="Trebuchet MS"/>
              </a:rPr>
              <a:t> </a:t>
            </a:r>
            <a:r>
              <a:rPr dirty="0" sz="2800" spc="-240">
                <a:latin typeface="Trebuchet MS"/>
                <a:cs typeface="Trebuchet MS"/>
              </a:rPr>
              <a:t>activity.</a:t>
            </a:r>
            <a:endParaRPr sz="2800">
              <a:latin typeface="Trebuchet MS"/>
              <a:cs typeface="Trebuchet MS"/>
            </a:endParaRPr>
          </a:p>
          <a:p>
            <a:pPr algn="just" marL="295910" marR="123189" indent="-283210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Wingdings"/>
              <a:buChar char=""/>
              <a:tabLst>
                <a:tab pos="296545" algn="l"/>
              </a:tabLst>
            </a:pPr>
            <a:r>
              <a:rPr dirty="0" sz="2800" spc="-175">
                <a:latin typeface="Trebuchet MS"/>
                <a:cs typeface="Trebuchet MS"/>
              </a:rPr>
              <a:t>Relative </a:t>
            </a:r>
            <a:r>
              <a:rPr dirty="0" sz="2800" spc="-114">
                <a:latin typeface="Trebuchet MS"/>
                <a:cs typeface="Trebuchet MS"/>
              </a:rPr>
              <a:t>contribution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-190">
                <a:latin typeface="Trebuchet MS"/>
                <a:cs typeface="Trebuchet MS"/>
              </a:rPr>
              <a:t>each </a:t>
            </a:r>
            <a:r>
              <a:rPr dirty="0" sz="2800" spc="-135">
                <a:latin typeface="Trebuchet MS"/>
                <a:cs typeface="Trebuchet MS"/>
              </a:rPr>
              <a:t>system </a:t>
            </a:r>
            <a:r>
              <a:rPr dirty="0" sz="2800" spc="-70">
                <a:latin typeface="Trebuchet MS"/>
                <a:cs typeface="Trebuchet MS"/>
              </a:rPr>
              <a:t>to </a:t>
            </a:r>
            <a:r>
              <a:rPr dirty="0" sz="2800" spc="-160">
                <a:latin typeface="Trebuchet MS"/>
                <a:cs typeface="Trebuchet MS"/>
              </a:rPr>
              <a:t>total </a:t>
            </a:r>
            <a:r>
              <a:rPr dirty="0" sz="2800" spc="-135">
                <a:latin typeface="Trebuchet MS"/>
                <a:cs typeface="Trebuchet MS"/>
              </a:rPr>
              <a:t>energy  </a:t>
            </a:r>
            <a:r>
              <a:rPr dirty="0" sz="2800" spc="-145">
                <a:latin typeface="Trebuchet MS"/>
                <a:cs typeface="Trebuchet MS"/>
              </a:rPr>
              <a:t>requirement </a:t>
            </a:r>
            <a:r>
              <a:rPr dirty="0" sz="2800" spc="-180">
                <a:latin typeface="Trebuchet MS"/>
                <a:cs typeface="Trebuchet MS"/>
              </a:rPr>
              <a:t>differs </a:t>
            </a:r>
            <a:r>
              <a:rPr dirty="0" sz="2800" spc="-165">
                <a:latin typeface="Trebuchet MS"/>
                <a:cs typeface="Trebuchet MS"/>
              </a:rPr>
              <a:t>markedly depending </a:t>
            </a:r>
            <a:r>
              <a:rPr dirty="0" sz="2800" spc="-45">
                <a:latin typeface="Trebuchet MS"/>
                <a:cs typeface="Trebuchet MS"/>
              </a:rPr>
              <a:t>on </a:t>
            </a:r>
            <a:r>
              <a:rPr dirty="0" sz="2800" spc="-140">
                <a:latin typeface="Trebuchet MS"/>
                <a:cs typeface="Trebuchet MS"/>
              </a:rPr>
              <a:t>exercise  </a:t>
            </a:r>
            <a:r>
              <a:rPr dirty="0" sz="2800" spc="-155">
                <a:solidFill>
                  <a:srgbClr val="FF0000"/>
                </a:solidFill>
                <a:latin typeface="Trebuchet MS"/>
                <a:cs typeface="Trebuchet MS"/>
              </a:rPr>
              <a:t>intensity </a:t>
            </a:r>
            <a:r>
              <a:rPr dirty="0" sz="2800" spc="-229">
                <a:latin typeface="Trebuchet MS"/>
                <a:cs typeface="Trebuchet MS"/>
              </a:rPr>
              <a:t>&amp;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 spc="-155">
                <a:solidFill>
                  <a:srgbClr val="FF0000"/>
                </a:solidFill>
                <a:latin typeface="Trebuchet MS"/>
                <a:cs typeface="Trebuchet MS"/>
              </a:rPr>
              <a:t>duration</a:t>
            </a:r>
            <a:r>
              <a:rPr dirty="0" sz="2800" spc="-155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95910" marR="5080" indent="-283210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Wingdings"/>
              <a:buChar char=""/>
              <a:tabLst>
                <a:tab pos="296545" algn="l"/>
              </a:tabLst>
            </a:pPr>
            <a:r>
              <a:rPr dirty="0" sz="2800" spc="-140">
                <a:latin typeface="Trebuchet MS"/>
                <a:cs typeface="Trebuchet MS"/>
              </a:rPr>
              <a:t>Magnitude </a:t>
            </a:r>
            <a:r>
              <a:rPr dirty="0" sz="2800" spc="-150">
                <a:latin typeface="Trebuchet MS"/>
                <a:cs typeface="Trebuchet MS"/>
              </a:rPr>
              <a:t>of </a:t>
            </a:r>
            <a:r>
              <a:rPr dirty="0" sz="2800" spc="-135">
                <a:latin typeface="Trebuchet MS"/>
                <a:cs typeface="Trebuchet MS"/>
              </a:rPr>
              <a:t>energy from </a:t>
            </a:r>
            <a:r>
              <a:rPr dirty="0" sz="2800" spc="-160">
                <a:latin typeface="Trebuchet MS"/>
                <a:cs typeface="Trebuchet MS"/>
              </a:rPr>
              <a:t>anaerobic </a:t>
            </a:r>
            <a:r>
              <a:rPr dirty="0" sz="2800" spc="-90">
                <a:latin typeface="Trebuchet MS"/>
                <a:cs typeface="Trebuchet MS"/>
              </a:rPr>
              <a:t>sources  </a:t>
            </a:r>
            <a:r>
              <a:rPr dirty="0" sz="2800" spc="-140">
                <a:latin typeface="Trebuchet MS"/>
                <a:cs typeface="Trebuchet MS"/>
              </a:rPr>
              <a:t>depends </a:t>
            </a:r>
            <a:r>
              <a:rPr dirty="0" sz="2800" spc="-45">
                <a:latin typeface="Trebuchet MS"/>
                <a:cs typeface="Trebuchet MS"/>
              </a:rPr>
              <a:t>on </a:t>
            </a:r>
            <a:r>
              <a:rPr dirty="0" sz="2800" spc="-110">
                <a:solidFill>
                  <a:srgbClr val="FF0000"/>
                </a:solidFill>
                <a:latin typeface="Tahoma"/>
                <a:cs typeface="Tahoma"/>
              </a:rPr>
              <a:t>person’s </a:t>
            </a:r>
            <a:r>
              <a:rPr dirty="0" sz="2800" spc="-135">
                <a:solidFill>
                  <a:srgbClr val="FF0000"/>
                </a:solidFill>
                <a:latin typeface="Tahoma"/>
                <a:cs typeface="Tahoma"/>
              </a:rPr>
              <a:t>capacity </a:t>
            </a:r>
            <a:r>
              <a:rPr dirty="0" sz="2800" spc="-190">
                <a:solidFill>
                  <a:srgbClr val="FF0000"/>
                </a:solidFill>
                <a:latin typeface="Tahoma"/>
                <a:cs typeface="Tahoma"/>
              </a:rPr>
              <a:t>and </a:t>
            </a:r>
            <a:r>
              <a:rPr dirty="0" sz="2800" spc="-80">
                <a:solidFill>
                  <a:srgbClr val="FF0000"/>
                </a:solidFill>
                <a:latin typeface="Tahoma"/>
                <a:cs typeface="Tahoma"/>
              </a:rPr>
              <a:t>tolerance </a:t>
            </a:r>
            <a:r>
              <a:rPr dirty="0" sz="2800" spc="-35">
                <a:solidFill>
                  <a:srgbClr val="FF0000"/>
                </a:solidFill>
                <a:latin typeface="Tahoma"/>
                <a:cs typeface="Tahoma"/>
              </a:rPr>
              <a:t>for </a:t>
            </a:r>
            <a:r>
              <a:rPr dirty="0" sz="2800" spc="-80">
                <a:solidFill>
                  <a:srgbClr val="FF0000"/>
                </a:solidFill>
                <a:latin typeface="Tahoma"/>
                <a:cs typeface="Tahoma"/>
              </a:rPr>
              <a:t>lactic  </a:t>
            </a:r>
            <a:r>
              <a:rPr dirty="0" sz="2800" spc="-190">
                <a:solidFill>
                  <a:srgbClr val="FF0000"/>
                </a:solidFill>
                <a:latin typeface="Trebuchet MS"/>
                <a:cs typeface="Trebuchet MS"/>
              </a:rPr>
              <a:t>acid </a:t>
            </a:r>
            <a:r>
              <a:rPr dirty="0" sz="2800" spc="-170">
                <a:solidFill>
                  <a:srgbClr val="FF0000"/>
                </a:solidFill>
                <a:latin typeface="Trebuchet MS"/>
                <a:cs typeface="Trebuchet MS"/>
              </a:rPr>
              <a:t>accumulation </a:t>
            </a:r>
            <a:r>
              <a:rPr dirty="0" sz="2800" spc="-125" i="1">
                <a:solidFill>
                  <a:srgbClr val="FF0000"/>
                </a:solidFill>
                <a:latin typeface="Calibri"/>
                <a:cs typeface="Calibri"/>
              </a:rPr>
              <a:t>(Athletes </a:t>
            </a:r>
            <a:r>
              <a:rPr dirty="0" sz="2800" spc="-120" i="1">
                <a:solidFill>
                  <a:srgbClr val="FF0000"/>
                </a:solidFill>
                <a:latin typeface="Calibri"/>
                <a:cs typeface="Calibri"/>
              </a:rPr>
              <a:t>are </a:t>
            </a:r>
            <a:r>
              <a:rPr dirty="0" sz="2800" spc="-135" i="1">
                <a:solidFill>
                  <a:srgbClr val="FF0000"/>
                </a:solidFill>
                <a:latin typeface="Calibri"/>
                <a:cs typeface="Calibri"/>
              </a:rPr>
              <a:t>trained </a:t>
            </a:r>
            <a:r>
              <a:rPr dirty="0" sz="2800" spc="-145" i="1">
                <a:solidFill>
                  <a:srgbClr val="FF0000"/>
                </a:solidFill>
                <a:latin typeface="Calibri"/>
                <a:cs typeface="Calibri"/>
              </a:rPr>
              <a:t>so that </a:t>
            </a:r>
            <a:r>
              <a:rPr dirty="0" sz="2800" spc="-155" i="1">
                <a:solidFill>
                  <a:srgbClr val="FF0000"/>
                </a:solidFill>
                <a:latin typeface="Calibri"/>
                <a:cs typeface="Calibri"/>
              </a:rPr>
              <a:t>they </a:t>
            </a:r>
            <a:r>
              <a:rPr dirty="0" sz="2800" spc="-165" i="1">
                <a:solidFill>
                  <a:srgbClr val="FF0000"/>
                </a:solidFill>
                <a:latin typeface="Calibri"/>
                <a:cs typeface="Calibri"/>
              </a:rPr>
              <a:t>will  </a:t>
            </a:r>
            <a:r>
              <a:rPr dirty="0" sz="2800" spc="-150" i="1">
                <a:solidFill>
                  <a:srgbClr val="FF0000"/>
                </a:solidFill>
                <a:latin typeface="Calibri"/>
                <a:cs typeface="Calibri"/>
              </a:rPr>
              <a:t>have  </a:t>
            </a:r>
            <a:r>
              <a:rPr dirty="0" sz="2800" spc="-130" i="1">
                <a:solidFill>
                  <a:srgbClr val="FF0000"/>
                </a:solidFill>
                <a:latin typeface="Calibri"/>
                <a:cs typeface="Calibri"/>
              </a:rPr>
              <a:t>better </a:t>
            </a:r>
            <a:r>
              <a:rPr dirty="0" sz="2800" spc="-135" i="1">
                <a:solidFill>
                  <a:srgbClr val="FF0000"/>
                </a:solidFill>
                <a:latin typeface="Calibri"/>
                <a:cs typeface="Calibri"/>
              </a:rPr>
              <a:t>tolerance </a:t>
            </a:r>
            <a:r>
              <a:rPr dirty="0" sz="2800" spc="-145" i="1">
                <a:solidFill>
                  <a:srgbClr val="FF0000"/>
                </a:solidFill>
                <a:latin typeface="Calibri"/>
                <a:cs typeface="Calibri"/>
              </a:rPr>
              <a:t>for  </a:t>
            </a:r>
            <a:r>
              <a:rPr dirty="0" sz="2800" spc="-120" i="1">
                <a:solidFill>
                  <a:srgbClr val="FF0000"/>
                </a:solidFill>
                <a:latin typeface="Calibri"/>
                <a:cs typeface="Calibri"/>
              </a:rPr>
              <a:t>lactic </a:t>
            </a:r>
            <a:r>
              <a:rPr dirty="0" sz="2800" spc="-105" i="1">
                <a:solidFill>
                  <a:srgbClr val="FF0000"/>
                </a:solidFill>
                <a:latin typeface="Calibri"/>
                <a:cs typeface="Calibri"/>
              </a:rPr>
              <a:t>acid) </a:t>
            </a:r>
            <a:r>
              <a:rPr dirty="0" sz="2800" spc="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42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95910" marR="474345" indent="-283210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357"/>
              <a:buFont typeface="Wingdings"/>
              <a:buChar char=""/>
              <a:tabLst>
                <a:tab pos="296545" algn="l"/>
              </a:tabLst>
            </a:pPr>
            <a:r>
              <a:rPr dirty="0" sz="2800" spc="75">
                <a:latin typeface="Trebuchet MS"/>
                <a:cs typeface="Trebuchet MS"/>
              </a:rPr>
              <a:t>As </a:t>
            </a:r>
            <a:r>
              <a:rPr dirty="0" sz="2800" spc="-140">
                <a:latin typeface="Trebuchet MS"/>
                <a:cs typeface="Trebuchet MS"/>
              </a:rPr>
              <a:t>exercise </a:t>
            </a:r>
            <a:r>
              <a:rPr dirty="0" sz="2800" spc="-160">
                <a:latin typeface="Trebuchet MS"/>
                <a:cs typeface="Trebuchet MS"/>
              </a:rPr>
              <a:t>intensity </a:t>
            </a:r>
            <a:r>
              <a:rPr dirty="0" sz="2800" spc="-145">
                <a:latin typeface="Trebuchet MS"/>
                <a:cs typeface="Trebuchet MS"/>
              </a:rPr>
              <a:t>diminishes </a:t>
            </a:r>
            <a:r>
              <a:rPr dirty="0" sz="2800" spc="-185">
                <a:latin typeface="Trebuchet MS"/>
                <a:cs typeface="Trebuchet MS"/>
              </a:rPr>
              <a:t>and </a:t>
            </a:r>
            <a:r>
              <a:rPr dirty="0" sz="2800" spc="-125">
                <a:latin typeface="Trebuchet MS"/>
                <a:cs typeface="Trebuchet MS"/>
              </a:rPr>
              <a:t>duration  </a:t>
            </a:r>
            <a:r>
              <a:rPr dirty="0" sz="2800" spc="-125">
                <a:latin typeface="Trebuchet MS"/>
                <a:cs typeface="Trebuchet MS"/>
              </a:rPr>
              <a:t>extends </a:t>
            </a:r>
            <a:r>
              <a:rPr dirty="0" sz="2800" spc="-140">
                <a:latin typeface="Trebuchet MS"/>
                <a:cs typeface="Trebuchet MS"/>
              </a:rPr>
              <a:t>beyond </a:t>
            </a:r>
            <a:r>
              <a:rPr dirty="0" sz="2800" spc="-75">
                <a:latin typeface="Trebuchet MS"/>
                <a:cs typeface="Trebuchet MS"/>
              </a:rPr>
              <a:t>4 </a:t>
            </a:r>
            <a:r>
              <a:rPr dirty="0" sz="2800" spc="-185">
                <a:latin typeface="Trebuchet MS"/>
                <a:cs typeface="Trebuchet MS"/>
              </a:rPr>
              <a:t>minutes, </a:t>
            </a:r>
            <a:r>
              <a:rPr dirty="0" sz="2800" spc="-135">
                <a:latin typeface="Trebuchet MS"/>
                <a:cs typeface="Trebuchet MS"/>
              </a:rPr>
              <a:t>energy </a:t>
            </a:r>
            <a:r>
              <a:rPr dirty="0" sz="2800" spc="-125">
                <a:latin typeface="Trebuchet MS"/>
                <a:cs typeface="Trebuchet MS"/>
              </a:rPr>
              <a:t>becomes </a:t>
            </a:r>
            <a:r>
              <a:rPr dirty="0" sz="2800" spc="-90">
                <a:latin typeface="Trebuchet MS"/>
                <a:cs typeface="Trebuchet MS"/>
              </a:rPr>
              <a:t>more  </a:t>
            </a:r>
            <a:r>
              <a:rPr dirty="0" sz="2800" spc="-160">
                <a:latin typeface="Trebuchet MS"/>
                <a:cs typeface="Trebuchet MS"/>
              </a:rPr>
              <a:t>dependent </a:t>
            </a:r>
            <a:r>
              <a:rPr dirty="0" sz="2800" spc="-50">
                <a:latin typeface="Trebuchet MS"/>
                <a:cs typeface="Trebuchet MS"/>
              </a:rPr>
              <a:t>on </a:t>
            </a:r>
            <a:r>
              <a:rPr dirty="0" sz="2800" spc="-145">
                <a:solidFill>
                  <a:srgbClr val="FF0000"/>
                </a:solidFill>
                <a:latin typeface="Trebuchet MS"/>
                <a:cs typeface="Trebuchet MS"/>
              </a:rPr>
              <a:t>aerobic</a:t>
            </a:r>
            <a:r>
              <a:rPr dirty="0" sz="2800" spc="-2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180">
                <a:solidFill>
                  <a:srgbClr val="FF0000"/>
                </a:solidFill>
                <a:latin typeface="Trebuchet MS"/>
                <a:cs typeface="Trebuchet MS"/>
              </a:rPr>
              <a:t>metabolism</a:t>
            </a:r>
            <a:r>
              <a:rPr dirty="0" sz="2800" spc="-18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519" rIns="0" bIns="0" rtlCol="0" vert="horz">
            <a:spAutoFit/>
          </a:bodyPr>
          <a:lstStyle/>
          <a:p>
            <a:pPr marL="1448435">
              <a:lnSpc>
                <a:spcPct val="100000"/>
              </a:lnSpc>
            </a:pPr>
            <a:r>
              <a:rPr dirty="0" spc="-185"/>
              <a:t>Energy</a:t>
            </a:r>
            <a:r>
              <a:rPr dirty="0" spc="-155"/>
              <a:t> </a:t>
            </a:r>
            <a:r>
              <a:rPr dirty="0" spc="-185"/>
              <a:t>Metabolism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180" y="2011298"/>
            <a:ext cx="3282950" cy="341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41630">
              <a:lnSpc>
                <a:spcPct val="100000"/>
              </a:lnSpc>
            </a:pPr>
            <a:r>
              <a:rPr dirty="0" sz="3200" spc="45" b="1">
                <a:solidFill>
                  <a:srgbClr val="FF0000"/>
                </a:solidFill>
                <a:latin typeface="Trebuchet MS"/>
                <a:cs typeface="Trebuchet MS"/>
              </a:rPr>
              <a:t>Aerobic</a:t>
            </a:r>
            <a:endParaRPr sz="3200">
              <a:latin typeface="Trebuchet MS"/>
              <a:cs typeface="Trebuchet MS"/>
            </a:endParaRPr>
          </a:p>
          <a:p>
            <a:pPr marL="250190" indent="-23749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250825" algn="l"/>
              </a:tabLst>
            </a:pPr>
            <a:r>
              <a:rPr dirty="0" sz="2800" spc="5">
                <a:solidFill>
                  <a:srgbClr val="FF0000"/>
                </a:solidFill>
                <a:latin typeface="Trebuchet MS"/>
                <a:cs typeface="Trebuchet MS"/>
              </a:rPr>
              <a:t>With</a:t>
            </a:r>
            <a:r>
              <a:rPr dirty="0" sz="2800" spc="-13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120">
                <a:solidFill>
                  <a:srgbClr val="FF0000"/>
                </a:solidFill>
                <a:latin typeface="Trebuchet MS"/>
                <a:cs typeface="Trebuchet MS"/>
              </a:rPr>
              <a:t>oxygen</a:t>
            </a:r>
            <a:endParaRPr sz="2800">
              <a:latin typeface="Trebuchet MS"/>
              <a:cs typeface="Trebuchet MS"/>
            </a:endParaRPr>
          </a:p>
          <a:p>
            <a:pPr marL="250190" marR="5080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250825" algn="l"/>
              </a:tabLst>
            </a:pPr>
            <a:r>
              <a:rPr dirty="0" sz="2800" spc="-95">
                <a:solidFill>
                  <a:srgbClr val="FF0000"/>
                </a:solidFill>
                <a:latin typeface="Trebuchet MS"/>
                <a:cs typeface="Trebuchet MS"/>
              </a:rPr>
              <a:t>Source </a:t>
            </a:r>
            <a:r>
              <a:rPr dirty="0" sz="2800" spc="-15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dirty="0" sz="2800" spc="-175">
                <a:solidFill>
                  <a:srgbClr val="FF0000"/>
                </a:solidFill>
                <a:latin typeface="Trebuchet MS"/>
                <a:cs typeface="Trebuchet MS"/>
              </a:rPr>
              <a:t>energy:  </a:t>
            </a:r>
            <a:r>
              <a:rPr dirty="0" sz="2800" spc="-195">
                <a:solidFill>
                  <a:srgbClr val="FF0000"/>
                </a:solidFill>
                <a:latin typeface="Trebuchet MS"/>
                <a:cs typeface="Trebuchet MS"/>
              </a:rPr>
              <a:t>mainly </a:t>
            </a:r>
            <a:r>
              <a:rPr dirty="0" sz="3200" spc="-50" b="1">
                <a:solidFill>
                  <a:srgbClr val="FF0000"/>
                </a:solidFill>
                <a:latin typeface="Trebuchet MS"/>
                <a:cs typeface="Trebuchet MS"/>
              </a:rPr>
              <a:t>fatty </a:t>
            </a:r>
            <a:r>
              <a:rPr dirty="0" sz="3200" spc="-95" b="1">
                <a:solidFill>
                  <a:srgbClr val="FF0000"/>
                </a:solidFill>
                <a:latin typeface="Trebuchet MS"/>
                <a:cs typeface="Trebuchet MS"/>
              </a:rPr>
              <a:t>acids</a:t>
            </a:r>
            <a:r>
              <a:rPr dirty="0" sz="2800" spc="-95">
                <a:solidFill>
                  <a:srgbClr val="FF0000"/>
                </a:solidFill>
                <a:latin typeface="Trebuchet MS"/>
                <a:cs typeface="Trebuchet MS"/>
              </a:rPr>
              <a:t>,  </a:t>
            </a:r>
            <a:r>
              <a:rPr dirty="0" sz="2800" spc="-160">
                <a:solidFill>
                  <a:srgbClr val="FF0000"/>
                </a:solidFill>
                <a:latin typeface="Trebuchet MS"/>
                <a:cs typeface="Trebuchet MS"/>
              </a:rPr>
              <a:t>then</a:t>
            </a:r>
            <a:r>
              <a:rPr dirty="0" sz="2800" spc="-12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145">
                <a:solidFill>
                  <a:srgbClr val="FF0000"/>
                </a:solidFill>
                <a:latin typeface="Trebuchet MS"/>
                <a:cs typeface="Trebuchet MS"/>
              </a:rPr>
              <a:t>carbohydrate</a:t>
            </a:r>
            <a:endParaRPr sz="2800">
              <a:latin typeface="Trebuchet MS"/>
              <a:cs typeface="Trebuchet MS"/>
            </a:endParaRPr>
          </a:p>
          <a:p>
            <a:pPr marL="250190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250825" algn="l"/>
              </a:tabLst>
            </a:pPr>
            <a:r>
              <a:rPr dirty="0" sz="2800" spc="-125">
                <a:solidFill>
                  <a:srgbClr val="FF0000"/>
                </a:solidFill>
                <a:latin typeface="Trebuchet MS"/>
                <a:cs typeface="Trebuchet MS"/>
              </a:rPr>
              <a:t>End </a:t>
            </a:r>
            <a:r>
              <a:rPr dirty="0" sz="2800" spc="-140">
                <a:solidFill>
                  <a:srgbClr val="FF0000"/>
                </a:solidFill>
                <a:latin typeface="Trebuchet MS"/>
                <a:cs typeface="Trebuchet MS"/>
              </a:rPr>
              <a:t>products:</a:t>
            </a:r>
            <a:r>
              <a:rPr dirty="0" sz="2800" spc="-3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65">
                <a:solidFill>
                  <a:srgbClr val="FF0000"/>
                </a:solidFill>
                <a:latin typeface="Trebuchet MS"/>
                <a:cs typeface="Trebuchet MS"/>
              </a:rPr>
              <a:t>CO</a:t>
            </a:r>
            <a:r>
              <a:rPr dirty="0" baseline="-21021" sz="2775" spc="97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2800" spc="65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endParaRPr sz="2800">
              <a:latin typeface="Trebuchet MS"/>
              <a:cs typeface="Trebuchet MS"/>
            </a:endParaRPr>
          </a:p>
          <a:p>
            <a:pPr marL="250190">
              <a:lnSpc>
                <a:spcPct val="100000"/>
              </a:lnSpc>
            </a:pPr>
            <a:r>
              <a:rPr dirty="0" sz="2800" spc="195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dirty="0" baseline="-21021" sz="2775" spc="292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dirty="0" sz="2800" spc="195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2800" spc="-28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229">
                <a:solidFill>
                  <a:srgbClr val="FF0000"/>
                </a:solidFill>
                <a:latin typeface="Trebuchet MS"/>
                <a:cs typeface="Trebuchet MS"/>
              </a:rPr>
              <a:t>&amp; </a:t>
            </a:r>
            <a:r>
              <a:rPr dirty="0" sz="2800" spc="-50">
                <a:solidFill>
                  <a:srgbClr val="FF0000"/>
                </a:solidFill>
                <a:latin typeface="Trebuchet MS"/>
                <a:cs typeface="Trebuchet MS"/>
              </a:rPr>
              <a:t>ATP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0629" y="2011298"/>
            <a:ext cx="3402965" cy="331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5305">
              <a:lnSpc>
                <a:spcPct val="100000"/>
              </a:lnSpc>
            </a:pPr>
            <a:r>
              <a:rPr dirty="0" sz="3200" spc="35" b="1">
                <a:solidFill>
                  <a:srgbClr val="001F5F"/>
                </a:solidFill>
                <a:latin typeface="Trebuchet MS"/>
                <a:cs typeface="Trebuchet MS"/>
              </a:rPr>
              <a:t>Anaerobic</a:t>
            </a:r>
            <a:endParaRPr sz="32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685"/>
              </a:spcBef>
              <a:buFont typeface="Tahoma"/>
              <a:buChar char="–"/>
              <a:tabLst>
                <a:tab pos="299720" algn="l"/>
              </a:tabLst>
            </a:pPr>
            <a:r>
              <a:rPr dirty="0" sz="2800" spc="-35">
                <a:solidFill>
                  <a:srgbClr val="001F5F"/>
                </a:solidFill>
                <a:latin typeface="Trebuchet MS"/>
                <a:cs typeface="Trebuchet MS"/>
              </a:rPr>
              <a:t>Without</a:t>
            </a:r>
            <a:r>
              <a:rPr dirty="0" sz="2800" spc="-13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800" spc="-120">
                <a:solidFill>
                  <a:srgbClr val="001F5F"/>
                </a:solidFill>
                <a:latin typeface="Trebuchet MS"/>
                <a:cs typeface="Trebuchet MS"/>
              </a:rPr>
              <a:t>oxygen</a:t>
            </a:r>
            <a:endParaRPr sz="2800">
              <a:latin typeface="Trebuchet MS"/>
              <a:cs typeface="Trebuchet MS"/>
            </a:endParaRPr>
          </a:p>
          <a:p>
            <a:pPr marL="299085" marR="566420" indent="-286385">
              <a:lnSpc>
                <a:spcPct val="100000"/>
              </a:lnSpc>
              <a:spcBef>
                <a:spcPts val="670"/>
              </a:spcBef>
              <a:buFont typeface="Tahoma"/>
              <a:buChar char="–"/>
              <a:tabLst>
                <a:tab pos="299720" algn="l"/>
              </a:tabLst>
            </a:pPr>
            <a:r>
              <a:rPr dirty="0" sz="2800" spc="-95">
                <a:solidFill>
                  <a:srgbClr val="001F5F"/>
                </a:solidFill>
                <a:latin typeface="Trebuchet MS"/>
                <a:cs typeface="Trebuchet MS"/>
              </a:rPr>
              <a:t>Source </a:t>
            </a:r>
            <a:r>
              <a:rPr dirty="0" sz="2800" spc="-150">
                <a:solidFill>
                  <a:srgbClr val="001F5F"/>
                </a:solidFill>
                <a:latin typeface="Trebuchet MS"/>
                <a:cs typeface="Trebuchet MS"/>
              </a:rPr>
              <a:t>of </a:t>
            </a:r>
            <a:r>
              <a:rPr dirty="0" sz="2800" spc="-175">
                <a:solidFill>
                  <a:srgbClr val="001F5F"/>
                </a:solidFill>
                <a:latin typeface="Trebuchet MS"/>
                <a:cs typeface="Trebuchet MS"/>
              </a:rPr>
              <a:t>energy:  </a:t>
            </a:r>
            <a:r>
              <a:rPr dirty="0" sz="2800" spc="-105">
                <a:solidFill>
                  <a:srgbClr val="001F5F"/>
                </a:solidFill>
                <a:latin typeface="Trebuchet MS"/>
                <a:cs typeface="Trebuchet MS"/>
              </a:rPr>
              <a:t>Carbohydrate  </a:t>
            </a:r>
            <a:r>
              <a:rPr dirty="0" sz="2800" spc="-145">
                <a:solidFill>
                  <a:srgbClr val="001F5F"/>
                </a:solidFill>
                <a:latin typeface="Trebuchet MS"/>
                <a:cs typeface="Trebuchet MS"/>
              </a:rPr>
              <a:t>(glycolysis)</a:t>
            </a:r>
            <a:endParaRPr sz="2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Tahoma"/>
              <a:buChar char="–"/>
              <a:tabLst>
                <a:tab pos="299720" algn="l"/>
              </a:tabLst>
            </a:pPr>
            <a:r>
              <a:rPr dirty="0" sz="2800" spc="-125">
                <a:solidFill>
                  <a:srgbClr val="001F5F"/>
                </a:solidFill>
                <a:latin typeface="Trebuchet MS"/>
                <a:cs typeface="Trebuchet MS"/>
              </a:rPr>
              <a:t>End </a:t>
            </a:r>
            <a:r>
              <a:rPr dirty="0" sz="2800" spc="-140">
                <a:solidFill>
                  <a:srgbClr val="001F5F"/>
                </a:solidFill>
                <a:latin typeface="Trebuchet MS"/>
                <a:cs typeface="Trebuchet MS"/>
              </a:rPr>
              <a:t>products:</a:t>
            </a:r>
            <a:r>
              <a:rPr dirty="0" sz="2800" spc="-37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800" spc="-190">
                <a:solidFill>
                  <a:srgbClr val="001F5F"/>
                </a:solidFill>
                <a:latin typeface="Trebuchet MS"/>
                <a:cs typeface="Trebuchet MS"/>
              </a:rPr>
              <a:t>Lactate</a:t>
            </a:r>
            <a:endParaRPr sz="2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dirty="0" sz="2800" spc="-229">
                <a:solidFill>
                  <a:srgbClr val="001F5F"/>
                </a:solidFill>
                <a:latin typeface="Trebuchet MS"/>
                <a:cs typeface="Trebuchet MS"/>
              </a:rPr>
              <a:t>&amp;</a:t>
            </a:r>
            <a:r>
              <a:rPr dirty="0" sz="2800" spc="-44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2800" spc="-50">
                <a:solidFill>
                  <a:srgbClr val="001F5F"/>
                </a:solidFill>
                <a:latin typeface="Trebuchet MS"/>
                <a:cs typeface="Trebuchet MS"/>
              </a:rPr>
              <a:t>ATP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Dr.Reem</dc:creator>
  <dc:title>Aerobic &amp; Anaerobic Metabolism in Muscles</dc:title>
  <dcterms:created xsi:type="dcterms:W3CDTF">2015-12-07T08:54:35Z</dcterms:created>
  <dcterms:modified xsi:type="dcterms:W3CDTF">2015-12-07T08:54:35Z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2015-12-07T00:00:00Z</vt:filetime>
  </property>
</Properties>
</file>