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5" r:id="rId3"/>
    <p:sldMasterId id="2147483666" r:id="rId4"/>
  </p:sldMasterIdLst>
  <p:notesMasterIdLst>
    <p:notesMasterId r:id="rId37"/>
  </p:notesMasterIdLst>
  <p:handoutMasterIdLst>
    <p:handoutMasterId r:id="rId38"/>
  </p:handoutMasterIdLst>
  <p:sldIdLst>
    <p:sldId id="256" r:id="rId5"/>
    <p:sldId id="363" r:id="rId6"/>
    <p:sldId id="558" r:id="rId7"/>
    <p:sldId id="564" r:id="rId8"/>
    <p:sldId id="566" r:id="rId9"/>
    <p:sldId id="582" r:id="rId10"/>
    <p:sldId id="565" r:id="rId11"/>
    <p:sldId id="568" r:id="rId12"/>
    <p:sldId id="583" r:id="rId13"/>
    <p:sldId id="570" r:id="rId14"/>
    <p:sldId id="571" r:id="rId15"/>
    <p:sldId id="553" r:id="rId16"/>
    <p:sldId id="579" r:id="rId17"/>
    <p:sldId id="584" r:id="rId18"/>
    <p:sldId id="580" r:id="rId19"/>
    <p:sldId id="581" r:id="rId20"/>
    <p:sldId id="572" r:id="rId21"/>
    <p:sldId id="573" r:id="rId22"/>
    <p:sldId id="574" r:id="rId23"/>
    <p:sldId id="575" r:id="rId24"/>
    <p:sldId id="576" r:id="rId25"/>
    <p:sldId id="577" r:id="rId26"/>
    <p:sldId id="578" r:id="rId27"/>
    <p:sldId id="593" r:id="rId28"/>
    <p:sldId id="585" r:id="rId29"/>
    <p:sldId id="586" r:id="rId30"/>
    <p:sldId id="587" r:id="rId31"/>
    <p:sldId id="588" r:id="rId32"/>
    <p:sldId id="589" r:id="rId33"/>
    <p:sldId id="590" r:id="rId34"/>
    <p:sldId id="591" r:id="rId35"/>
    <p:sldId id="592" r:id="rId36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FF9900"/>
    <a:srgbClr val="B9B9FF"/>
    <a:srgbClr val="000000"/>
    <a:srgbClr val="FFFFA7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74" d="100"/>
          <a:sy n="74" d="100"/>
        </p:scale>
        <p:origin x="1398" y="72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1F822CB7-68D2-4E4A-B7E4-970BD6071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9DAD2C73-17FC-E545-85D0-21A6859E7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5794B-7808-5541-B946-747E5FCC315A}" type="slidenum">
              <a:rPr lang="en-US"/>
              <a:pPr/>
              <a:t>3</a:t>
            </a:fld>
            <a:endParaRPr lang="en-US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fld id="{68C2B75A-ED78-45C1-9B6D-6F7D59D3DCF2}" type="slidenum">
              <a:rPr lang="en-US" sz="1200">
                <a:latin typeface="Times New Roman" panose="02020603050405020304" pitchFamily="18" charset="0"/>
              </a:rPr>
              <a:pPr/>
              <a:t>6</a:t>
            </a:fld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699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8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fld id="{68C2B75A-ED78-45C1-9B6D-6F7D59D3DCF2}" type="slidenum">
              <a:rPr lang="en-US" sz="1200">
                <a:latin typeface="Times New Roman" panose="02020603050405020304" pitchFamily="18" charset="0"/>
              </a:rPr>
              <a:pPr/>
              <a:t>9</a:t>
            </a:fld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699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7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fld id="{CEE5582B-E788-4185-B744-6535C42ED588}" type="slidenum">
              <a:rPr lang="en-US" sz="1200">
                <a:latin typeface="Times New Roman" panose="02020603050405020304" pitchFamily="18" charset="0"/>
              </a:rPr>
              <a:pPr/>
              <a:t>25</a:t>
            </a:fld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6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CDDB3F-5A72-FE44-A727-D623DDBD6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7A88D-26F2-D745-8B38-D4C44D4BC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3519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4D1C9-5008-7847-B99C-EB5E66F46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98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>
              <a:latin typeface="Times New Roman" charset="0"/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65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>
              <a:latin typeface="Times New Roman" charset="0"/>
            </a:endParaRPr>
          </a:p>
        </p:txBody>
      </p:sp>
      <p:sp>
        <p:nvSpPr>
          <p:cNvPr id="8765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765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8765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8765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8765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 animBg="1" autoUpdateAnimBg="0"/>
      <p:bldP spid="876548" grpId="0" autoUpdateAnimBg="0"/>
      <p:bldP spid="87654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65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765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8845E-54D8-A242-9378-37E5187DAD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7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BACD2-6B70-D148-BF5D-97C7D731D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72EBF-2E10-A748-9D4C-4EB420A93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5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C6A69-4C10-8742-ABFA-E8AA3C4A2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7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17A51-98BD-7F4E-85ED-466BCF374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8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13D87-5069-7E41-8D78-A01BD37B7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87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F01FE-08AD-504A-9377-60FC04E51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C30B9-CC60-874B-A2A6-AA25F2101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49926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3C207-3CE2-CC41-8CB1-15D73F7D7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5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9F26B-9606-2249-9BC7-9974FB212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7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E52C0-DFC9-DE41-8A0A-F6330ACD1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4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00858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2375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16912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13551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158586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46662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4034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A6B0-9B83-8F45-AA2D-1672A657D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4967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50862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45659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77937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92883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34463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60316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64793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97311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33617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08419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C129A-2034-F44B-AF64-F8C6145AD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7863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86810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54653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12699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56700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30555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26917-50C2-D841-8B26-2A6D4AC561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598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FC517-E74B-2141-90A6-B0D7CB60A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4396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C6B0E-B079-3D4C-A47D-7EA0C8949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618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ABE38-D603-1340-BC1B-4C735732E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9224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F2189-E8CD-A947-8DDA-B678EEAB1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109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A5E81C0-8900-5944-AD05-144B3F62C3A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75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4FF6E20C-F407-ED40-88A9-8B5E554165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2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3286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7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4720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Purine Degradation &amp; Gout</a:t>
            </a:r>
          </a:p>
          <a:p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(Musculoskeletal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362075" y="2133600"/>
            <a:ext cx="74390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b="1" dirty="0"/>
              <a:t>Purine degradation pathway</a:t>
            </a:r>
          </a:p>
          <a:p>
            <a:pPr algn="l">
              <a:buFontTx/>
              <a:buChar char="•"/>
            </a:pPr>
            <a:r>
              <a:rPr lang="en-US" sz="3200" b="1" dirty="0"/>
              <a:t>Fate of uric acid in humans</a:t>
            </a:r>
          </a:p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Gout and </a:t>
            </a:r>
            <a:r>
              <a:rPr lang="en-US" sz="3200" b="1" dirty="0" err="1">
                <a:solidFill>
                  <a:srgbClr val="FF9900"/>
                </a:solidFill>
              </a:rPr>
              <a:t>hyperuricemia</a:t>
            </a:r>
            <a:r>
              <a:rPr lang="en-US" sz="3200" b="1" dirty="0">
                <a:solidFill>
                  <a:srgbClr val="FF9900"/>
                </a:solidFill>
              </a:rPr>
              <a:t>:</a:t>
            </a:r>
          </a:p>
          <a:p>
            <a:pPr lvl="1"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Biochemistry</a:t>
            </a:r>
          </a:p>
          <a:p>
            <a:pPr lvl="1"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Types</a:t>
            </a:r>
          </a:p>
          <a:p>
            <a:pPr lvl="1"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Treatment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Fate of uric acid in humans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19200"/>
            <a:ext cx="8724900" cy="51816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Uric acid is less soluble in water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Reptiles, insects and birds excrete uric acid as a paste of crystals</a:t>
            </a:r>
          </a:p>
          <a:p>
            <a:r>
              <a:rPr lang="en-US" sz="3200">
                <a:latin typeface="Palatino Linotype" charset="0"/>
              </a:rPr>
              <a:t>To save water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Humans excrete uric acid in urine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Fate of uric acid in humans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19200"/>
            <a:ext cx="8724900" cy="51816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Humans do not have enzymes to further degrade uric acid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Excessive production of uric acid causes deposition of uric acid crystals in the joints</a:t>
            </a:r>
            <a:r>
              <a:rPr lang="en-US" sz="3200">
                <a:latin typeface="Palatino Linotype" charset="0"/>
              </a:rPr>
              <a:t> 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leading to:</a:t>
            </a:r>
          </a:p>
          <a:p>
            <a:pPr lvl="1"/>
            <a:r>
              <a:rPr lang="en-US" sz="3000">
                <a:latin typeface="Palatino Linotype" charset="0"/>
              </a:rPr>
              <a:t>Gout</a:t>
            </a:r>
          </a:p>
          <a:p>
            <a:pPr lvl="1"/>
            <a:r>
              <a:rPr lang="en-US" sz="3000">
                <a:latin typeface="Palatino Linotype" charset="0"/>
              </a:rPr>
              <a:t>Hyperuricemia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Gout is a disease due to high levels of uric acid in body fluids</a:t>
            </a:r>
          </a:p>
          <a:p>
            <a:pPr>
              <a:lnSpc>
                <a:spcPct val="90000"/>
              </a:lnSpc>
            </a:pPr>
            <a:endParaRPr lang="en-US" sz="3200"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7.0 mg/dL and above</a:t>
            </a:r>
          </a:p>
          <a:p>
            <a:pPr>
              <a:lnSpc>
                <a:spcPct val="90000"/>
              </a:lnSpc>
            </a:pPr>
            <a:endParaRPr lang="en-US" sz="3200"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Uric acid accumulates because of:</a:t>
            </a:r>
          </a:p>
          <a:p>
            <a:pPr lvl="1">
              <a:lnSpc>
                <a:spcPct val="90000"/>
              </a:lnSpc>
            </a:pP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Overproduction or</a:t>
            </a:r>
          </a:p>
          <a:p>
            <a:pPr lvl="1">
              <a:lnSpc>
                <a:spcPct val="90000"/>
              </a:lnSpc>
            </a:pP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Underexcretion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3716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Painful arthritic joint inflammation due to deposits of insoluble sodium urate crystals (especially big toe)</a:t>
            </a:r>
          </a:p>
          <a:p>
            <a:endParaRPr lang="en-US" sz="3200">
              <a:latin typeface="Palatino Linotype" charset="0"/>
            </a:endParaRP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Affects 3 per 1000 persons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  <a:p>
            <a:r>
              <a:rPr lang="en-US" sz="3200">
                <a:latin typeface="Palatino Linotype" charset="0"/>
              </a:rPr>
              <a:t>Sodium urate crystals accumulate in kidneys, ureter, joints leading to chronic gouty arthritis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cienceblogs.com/moleculeoftheday/images/gout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52400"/>
            <a:ext cx="35417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://www.benhgout.net/BenhVien/uploads/Files/image/Con%20gout%20cap%20tren%20ban%20chan/Ngon%20chan%20cai%20bi%20c%C6%A1n%20gout%20c%E1%BA%A5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530475"/>
            <a:ext cx="2914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Gouty arthritis is a painful condition that results from crystals of uric acid depositing in joint tissues, causing attacks of joint inflammation (arthritis).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514600"/>
            <a:ext cx="53609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8865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52327" name="Picture 7" descr="Sodium%20Urate%20Cry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4666" r="2226" b="7333"/>
          <a:stretch>
            <a:fillRect/>
          </a:stretch>
        </p:blipFill>
        <p:spPr bwMode="auto">
          <a:xfrm>
            <a:off x="723900" y="655638"/>
            <a:ext cx="906780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2328" name="Rectangle 8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  <a:noFill/>
          <a:ln/>
        </p:spPr>
        <p:txBody>
          <a:bodyPr/>
          <a:lstStyle/>
          <a:p>
            <a:pPr algn="ctr"/>
            <a:r>
              <a:rPr lang="en-US"/>
              <a:t>Sodium urate crystals in urine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53349" name="Picture 5" descr="Gou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382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1430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Inaccurately associated with overeating and drinking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Alcohol used to be contaminated with lead during manufacture and storage</a:t>
            </a:r>
          </a:p>
          <a:p>
            <a:r>
              <a:rPr lang="en-US" sz="3200">
                <a:latin typeface="Palatino Linotype" charset="0"/>
              </a:rPr>
              <a:t>Lead decreases excretion of uric acid from kidneys causing hyperuricemia and gout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Excessive meat comsumption increases uric acid production in some individuals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Two main causes</a:t>
            </a:r>
          </a:p>
          <a:p>
            <a:endParaRPr lang="en-US" sz="3200">
              <a:latin typeface="Palatino Linotype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Overproduction of uric acid</a:t>
            </a:r>
          </a:p>
          <a:p>
            <a:endParaRPr lang="en-US" sz="3200">
              <a:latin typeface="Palatino Linotype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Underexcretion of uric acid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Primary Gout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7244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Due to overproduction of uric acid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Genetic abnormality in the enzymes of purine degradation</a:t>
            </a:r>
          </a:p>
          <a:p>
            <a:r>
              <a:rPr lang="en-US" sz="3200">
                <a:latin typeface="Palatino Linotype" charset="0"/>
              </a:rPr>
              <a:t>Excessive production and degradation of purine bases (adenine, guanine, hypoxanthine)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Purine degradation pathway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The major source of dietary nucleic acids (purines and pyrimidines) is meat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Purine and pyrimidine bases are absorbed by the intestine</a:t>
            </a:r>
          </a:p>
          <a:p>
            <a:r>
              <a:rPr lang="en-US" sz="3200">
                <a:latin typeface="Palatino Linotype" charset="0"/>
              </a:rPr>
              <a:t>The ingested bases are mostly degraded into different products by degradation pathways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These products are then excreted by the body</a:t>
            </a: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Secondary hyperuricemia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variety of disorders and lifestyles cause secondary hyperuricemia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Underexcretion of uric acid due to chronic renal disease</a:t>
            </a:r>
          </a:p>
          <a:p>
            <a:r>
              <a:rPr lang="en-US" sz="3200">
                <a:latin typeface="Palatino Linotype" charset="0"/>
              </a:rPr>
              <a:t>Chemotherapy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Excessive consumption of purine-rich foods such as meat</a:t>
            </a:r>
          </a:p>
          <a:p>
            <a:r>
              <a:rPr lang="en-US" sz="3200">
                <a:latin typeface="Palatino Linotype" charset="0"/>
              </a:rPr>
              <a:t>Excessive alcohol intake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Secondary hyperuricemia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Hyperuricemia does not always cause gout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Treatment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To reduce pain and inflammation (analgesics, anti-inflammatory drugs)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To increase uric acid excretion (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uricosuric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agents)</a:t>
            </a:r>
          </a:p>
          <a:p>
            <a:r>
              <a:rPr lang="en-US" sz="3200" dirty="0">
                <a:latin typeface="Palatino Linotype" charset="0"/>
              </a:rPr>
              <a:t>To reduce uric acid production</a:t>
            </a:r>
          </a:p>
          <a:p>
            <a:pPr lvl="1"/>
            <a:r>
              <a:rPr lang="en-US" sz="3000" dirty="0" smtClean="0">
                <a:latin typeface="Palatino Linotype" charset="0"/>
              </a:rPr>
              <a:t>xanthine </a:t>
            </a:r>
            <a:r>
              <a:rPr lang="en-US" sz="3000" dirty="0">
                <a:latin typeface="Palatino Linotype" charset="0"/>
              </a:rPr>
              <a:t>oxidase </a:t>
            </a:r>
            <a:r>
              <a:rPr lang="en-US" sz="3000" dirty="0" smtClean="0">
                <a:latin typeface="Palatino Linotype" charset="0"/>
              </a:rPr>
              <a:t>inhibitors (Allopurinol and </a:t>
            </a:r>
            <a:r>
              <a:rPr lang="en-US" sz="3000" dirty="0" err="1" smtClean="0">
                <a:latin typeface="Palatino Linotype" charset="0"/>
              </a:rPr>
              <a:t>febuxostat</a:t>
            </a:r>
            <a:r>
              <a:rPr lang="en-US" sz="3000" dirty="0" smtClean="0">
                <a:latin typeface="Palatino Linotype" charset="0"/>
              </a:rPr>
              <a:t>)</a:t>
            </a:r>
            <a:endParaRPr lang="en-US" sz="3000" dirty="0">
              <a:latin typeface="Palatino Linotype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48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93688"/>
            <a:ext cx="9067800" cy="6335712"/>
          </a:xfrm>
        </p:spPr>
      </p:pic>
      <p:sp>
        <p:nvSpPr>
          <p:cNvPr id="948227" name="Text Box 3"/>
          <p:cNvSpPr txBox="1">
            <a:spLocks noChangeArrowheads="1"/>
          </p:cNvSpPr>
          <p:nvPr/>
        </p:nvSpPr>
        <p:spPr bwMode="auto">
          <a:xfrm rot="-5400000">
            <a:off x="-105569" y="4702969"/>
            <a:ext cx="836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1093</a:t>
            </a:r>
            <a:endParaRPr lang="en-US" sz="1000">
              <a:latin typeface="Times" charset="0"/>
            </a:endParaRPr>
          </a:p>
        </p:txBody>
      </p:sp>
      <p:sp>
        <p:nvSpPr>
          <p:cNvPr id="9482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6325" y="4495800"/>
            <a:ext cx="3609975" cy="10668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Major pathways of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purine catabolism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in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362200"/>
            <a:ext cx="8743950" cy="1066800"/>
          </a:xfrm>
        </p:spPr>
        <p:txBody>
          <a:bodyPr/>
          <a:lstStyle/>
          <a:p>
            <a:r>
              <a:rPr lang="en-US" b="1" dirty="0" smtClean="0"/>
              <a:t>SUPPLEMENTARY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4807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22860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Diagnostic features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5300" y="1447800"/>
            <a:ext cx="5715000" cy="5029200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Font typeface="Wingdings 2" panose="05020102010507070707" pitchFamily="18" charset="2"/>
              <a:buChar char=""/>
            </a:pPr>
            <a:r>
              <a:rPr lang="en-US" sz="3200" smtClean="0"/>
              <a:t>usually affect  joints in the lower extremities (95%)</a:t>
            </a:r>
          </a:p>
          <a:p>
            <a:pPr marL="273050" indent="-273050" eaLnBrk="1" hangingPunct="1">
              <a:spcBef>
                <a:spcPts val="575"/>
              </a:spcBef>
              <a:buFont typeface="Wingdings 2" panose="05020102010507070707" pitchFamily="18" charset="2"/>
              <a:buChar char=""/>
            </a:pPr>
            <a:r>
              <a:rPr lang="en-US" sz="3200" smtClean="0"/>
              <a:t>onset  is fast and sudden</a:t>
            </a:r>
          </a:p>
          <a:p>
            <a:pPr marL="273050" indent="-273050" eaLnBrk="1" hangingPunct="1">
              <a:spcBef>
                <a:spcPts val="575"/>
              </a:spcBef>
              <a:buFont typeface="Wingdings 2" panose="05020102010507070707" pitchFamily="18" charset="2"/>
              <a:buChar char=""/>
            </a:pPr>
            <a:r>
              <a:rPr lang="en-US" sz="3200" smtClean="0"/>
              <a:t>pain is usually severe; joint may be swollen, red and hot</a:t>
            </a:r>
          </a:p>
          <a:p>
            <a:pPr marL="273050" indent="-273050" eaLnBrk="1" hangingPunct="1">
              <a:spcBef>
                <a:spcPts val="575"/>
              </a:spcBef>
              <a:buFont typeface="Wingdings 2" panose="05020102010507070707" pitchFamily="18" charset="2"/>
              <a:buChar char=""/>
            </a:pPr>
            <a:r>
              <a:rPr lang="en-US" sz="3200" smtClean="0"/>
              <a:t>attack may be accompanied by fever, leukocytosis and an elevated ESR</a:t>
            </a:r>
          </a:p>
          <a:p>
            <a:pPr marL="273050" indent="-273050" eaLnBrk="1" hangingPunct="1">
              <a:spcBef>
                <a:spcPts val="575"/>
              </a:spcBef>
              <a:buFont typeface="Wingdings 2" panose="05020102010507070707" pitchFamily="18" charset="2"/>
              <a:buChar char=""/>
            </a:pPr>
            <a:endParaRPr lang="en-US" sz="3200" smtClean="0"/>
          </a:p>
        </p:txBody>
      </p:sp>
      <p:pic>
        <p:nvPicPr>
          <p:cNvPr id="28676" name="Picture 2" descr="http://3.bp.blogspot.com/_yK4ZdaIIR8g/SegDAVgLk7I/AAAAAAAAADw/YnXpRig9znM/s400/gout_f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3995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2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638300" y="3048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Diagnosis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4714875" cy="4525963"/>
          </a:xfrm>
        </p:spPr>
        <p:txBody>
          <a:bodyPr/>
          <a:lstStyle/>
          <a:p>
            <a:pPr eaLnBrk="1" hangingPunct="1"/>
            <a:r>
              <a:rPr lang="en-US" smtClean="0"/>
              <a:t>The definitive diagnosis of gout requires aspiration and examination of synovial fluid from an affected joint (or material from a tophus) using polarized light microscopy to confirm the presence of needle-shaped monosodium urate crystals</a:t>
            </a:r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1488" y="1822450"/>
            <a:ext cx="4217987" cy="3822700"/>
          </a:xfrm>
        </p:spPr>
      </p:pic>
    </p:spTree>
    <p:extLst>
      <p:ext uri="{BB962C8B-B14F-4D97-AF65-F5344CB8AC3E}">
        <p14:creationId xmlns:p14="http://schemas.microsoft.com/office/powerpoint/2010/main" val="309374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sing a sterile syringe and needle, fluid is withdrawn from the inflamed joint and then analyzed for uric acid crystals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283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Fluid obtained from crystal deposits in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514600"/>
            <a:ext cx="4414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93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52500" y="457200"/>
            <a:ext cx="8772525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Monosodium urate crystals</a:t>
            </a:r>
          </a:p>
        </p:txBody>
      </p:sp>
      <p:pic>
        <p:nvPicPr>
          <p:cNvPr id="31747" name="Picture 2" descr="Uric acid crystals from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676400"/>
            <a:ext cx="7443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48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E:\gout\gout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3333"/>
          <a:stretch>
            <a:fillRect/>
          </a:stretch>
        </p:blipFill>
        <p:spPr bwMode="auto">
          <a:xfrm>
            <a:off x="0" y="0"/>
            <a:ext cx="10287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18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69" name="Rectangle 45"/>
          <p:cNvSpPr>
            <a:spLocks noChangeArrowheads="1"/>
          </p:cNvSpPr>
          <p:nvPr/>
        </p:nvSpPr>
        <p:spPr bwMode="auto">
          <a:xfrm>
            <a:off x="876300" y="2743200"/>
            <a:ext cx="2819400" cy="3124200"/>
          </a:xfrm>
          <a:prstGeom prst="rect">
            <a:avLst/>
          </a:prstGeom>
          <a:solidFill>
            <a:srgbClr val="FFFFA7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28" name="Text Box 4"/>
          <p:cNvSpPr txBox="1">
            <a:spLocks noChangeArrowheads="1"/>
          </p:cNvSpPr>
          <p:nvPr/>
        </p:nvSpPr>
        <p:spPr bwMode="auto">
          <a:xfrm>
            <a:off x="1968500" y="549275"/>
            <a:ext cx="172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Dietary</a:t>
            </a:r>
          </a:p>
          <a:p>
            <a:r>
              <a:rPr lang="en-US">
                <a:solidFill>
                  <a:schemeClr val="accent2"/>
                </a:solidFill>
              </a:rPr>
              <a:t>DNA / RNA</a:t>
            </a:r>
          </a:p>
        </p:txBody>
      </p:sp>
      <p:sp>
        <p:nvSpPr>
          <p:cNvPr id="897029" name="Text Box 5"/>
          <p:cNvSpPr txBox="1">
            <a:spLocks noChangeArrowheads="1"/>
          </p:cNvSpPr>
          <p:nvPr/>
        </p:nvSpPr>
        <p:spPr bwMode="auto">
          <a:xfrm>
            <a:off x="6207125" y="760413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Nucleotides</a:t>
            </a:r>
          </a:p>
        </p:txBody>
      </p:sp>
      <p:sp>
        <p:nvSpPr>
          <p:cNvPr id="897031" name="Text Box 7"/>
          <p:cNvSpPr txBox="1">
            <a:spLocks noChangeArrowheads="1"/>
          </p:cNvSpPr>
          <p:nvPr/>
        </p:nvSpPr>
        <p:spPr bwMode="auto">
          <a:xfrm>
            <a:off x="6172200" y="2971800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Nucleosides</a:t>
            </a:r>
          </a:p>
        </p:txBody>
      </p:sp>
      <p:sp>
        <p:nvSpPr>
          <p:cNvPr id="897032" name="Text Box 8"/>
          <p:cNvSpPr txBox="1">
            <a:spLocks noChangeArrowheads="1"/>
          </p:cNvSpPr>
          <p:nvPr/>
        </p:nvSpPr>
        <p:spPr bwMode="auto">
          <a:xfrm>
            <a:off x="3848100" y="1143000"/>
            <a:ext cx="1519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Pancreatic</a:t>
            </a:r>
          </a:p>
          <a:p>
            <a:r>
              <a:rPr lang="en-US" i="1">
                <a:solidFill>
                  <a:schemeClr val="accent2"/>
                </a:solidFill>
              </a:rPr>
              <a:t>nucleases</a:t>
            </a:r>
          </a:p>
        </p:txBody>
      </p:sp>
      <p:sp>
        <p:nvSpPr>
          <p:cNvPr id="897035" name="Text Box 11"/>
          <p:cNvSpPr txBox="1">
            <a:spLocks noChangeArrowheads="1"/>
          </p:cNvSpPr>
          <p:nvPr/>
        </p:nvSpPr>
        <p:spPr bwMode="auto">
          <a:xfrm>
            <a:off x="1604963" y="2768600"/>
            <a:ext cx="2014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Free purine</a:t>
            </a:r>
          </a:p>
          <a:p>
            <a:r>
              <a:rPr lang="en-US">
                <a:solidFill>
                  <a:schemeClr val="accent2"/>
                </a:solidFill>
              </a:rPr>
              <a:t>bases + Ribose</a:t>
            </a:r>
          </a:p>
        </p:txBody>
      </p:sp>
      <p:sp>
        <p:nvSpPr>
          <p:cNvPr id="897037" name="Text Box 13"/>
          <p:cNvSpPr txBox="1">
            <a:spLocks noChangeArrowheads="1"/>
          </p:cNvSpPr>
          <p:nvPr/>
        </p:nvSpPr>
        <p:spPr bwMode="auto">
          <a:xfrm>
            <a:off x="7200900" y="1752600"/>
            <a:ext cx="189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Nucleotidases</a:t>
            </a:r>
          </a:p>
        </p:txBody>
      </p:sp>
      <p:sp>
        <p:nvSpPr>
          <p:cNvPr id="897039" name="Text Box 15"/>
          <p:cNvSpPr txBox="1">
            <a:spLocks noChangeArrowheads="1"/>
          </p:cNvSpPr>
          <p:nvPr/>
        </p:nvSpPr>
        <p:spPr bwMode="auto">
          <a:xfrm>
            <a:off x="4130675" y="2514600"/>
            <a:ext cx="192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Nucleosidases</a:t>
            </a:r>
          </a:p>
        </p:txBody>
      </p:sp>
      <p:sp>
        <p:nvSpPr>
          <p:cNvPr id="897047" name="AutoShape 23"/>
          <p:cNvSpPr>
            <a:spLocks noChangeArrowheads="1"/>
          </p:cNvSpPr>
          <p:nvPr/>
        </p:nvSpPr>
        <p:spPr bwMode="auto">
          <a:xfrm>
            <a:off x="3771900" y="854075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8" name="AutoShape 24"/>
          <p:cNvSpPr>
            <a:spLocks noChangeArrowheads="1"/>
          </p:cNvSpPr>
          <p:nvPr/>
        </p:nvSpPr>
        <p:spPr bwMode="auto">
          <a:xfrm>
            <a:off x="6819900" y="1447800"/>
            <a:ext cx="381000" cy="1295400"/>
          </a:xfrm>
          <a:prstGeom prst="downArrow">
            <a:avLst>
              <a:gd name="adj1" fmla="val 50000"/>
              <a:gd name="adj2" fmla="val 850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1" name="AutoShape 27"/>
          <p:cNvSpPr>
            <a:spLocks noChangeArrowheads="1"/>
          </p:cNvSpPr>
          <p:nvPr/>
        </p:nvSpPr>
        <p:spPr bwMode="auto">
          <a:xfrm rot="5400000">
            <a:off x="1716088" y="4319587"/>
            <a:ext cx="1600200" cy="2762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2" name="Text Box 28"/>
          <p:cNvSpPr txBox="1">
            <a:spLocks noChangeArrowheads="1"/>
          </p:cNvSpPr>
          <p:nvPr/>
        </p:nvSpPr>
        <p:spPr bwMode="auto">
          <a:xfrm>
            <a:off x="1854200" y="5334000"/>
            <a:ext cx="130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Uric acid</a:t>
            </a:r>
          </a:p>
        </p:txBody>
      </p:sp>
      <p:sp>
        <p:nvSpPr>
          <p:cNvPr id="897053" name="Text Box 29"/>
          <p:cNvSpPr txBox="1">
            <a:spLocks noChangeArrowheads="1"/>
          </p:cNvSpPr>
          <p:nvPr/>
        </p:nvSpPr>
        <p:spPr bwMode="auto">
          <a:xfrm>
            <a:off x="919163" y="3810000"/>
            <a:ext cx="1481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Purine</a:t>
            </a:r>
          </a:p>
          <a:p>
            <a:r>
              <a:rPr lang="en-US" sz="2000" i="1">
                <a:solidFill>
                  <a:schemeClr val="accent2"/>
                </a:solidFill>
              </a:rPr>
              <a:t>Degradation</a:t>
            </a:r>
          </a:p>
          <a:p>
            <a:r>
              <a:rPr lang="en-US" sz="2000" i="1">
                <a:solidFill>
                  <a:schemeClr val="accent2"/>
                </a:solidFill>
              </a:rPr>
              <a:t>pathway</a:t>
            </a:r>
          </a:p>
        </p:txBody>
      </p:sp>
      <p:sp>
        <p:nvSpPr>
          <p:cNvPr id="897054" name="AutoShape 30"/>
          <p:cNvSpPr>
            <a:spLocks noChangeArrowheads="1"/>
          </p:cNvSpPr>
          <p:nvPr/>
        </p:nvSpPr>
        <p:spPr bwMode="auto">
          <a:xfrm rot="10800000">
            <a:off x="3771900" y="3048000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1" name="AutoShape 37"/>
          <p:cNvSpPr>
            <a:spLocks noChangeArrowheads="1"/>
          </p:cNvSpPr>
          <p:nvPr/>
        </p:nvSpPr>
        <p:spPr bwMode="auto">
          <a:xfrm>
            <a:off x="4613275" y="31623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5" name="Text Box 41"/>
          <p:cNvSpPr txBox="1">
            <a:spLocks noChangeArrowheads="1"/>
          </p:cNvSpPr>
          <p:nvPr/>
        </p:nvSpPr>
        <p:spPr bwMode="auto">
          <a:xfrm>
            <a:off x="5521325" y="3698875"/>
            <a:ext cx="2136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Free pyrimidine</a:t>
            </a:r>
          </a:p>
          <a:p>
            <a:r>
              <a:rPr lang="en-US">
                <a:solidFill>
                  <a:schemeClr val="accent2"/>
                </a:solidFill>
              </a:rPr>
              <a:t>bases + Ribose</a:t>
            </a:r>
          </a:p>
        </p:txBody>
      </p:sp>
      <p:sp>
        <p:nvSpPr>
          <p:cNvPr id="897066" name="AutoShape 42"/>
          <p:cNvSpPr>
            <a:spLocks noChangeArrowheads="1"/>
          </p:cNvSpPr>
          <p:nvPr/>
        </p:nvSpPr>
        <p:spPr bwMode="auto">
          <a:xfrm rot="5400000">
            <a:off x="5891213" y="4967287"/>
            <a:ext cx="1219200" cy="2762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BBE0E3"/>
          </a:solidFill>
          <a:ln w="38100">
            <a:solidFill>
              <a:srgbClr val="B9B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7" name="Text Box 43"/>
          <p:cNvSpPr txBox="1">
            <a:spLocks noChangeArrowheads="1"/>
          </p:cNvSpPr>
          <p:nvPr/>
        </p:nvSpPr>
        <p:spPr bwMode="auto">
          <a:xfrm>
            <a:off x="5564188" y="5867400"/>
            <a:ext cx="1868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Malonyl CoA</a:t>
            </a:r>
          </a:p>
        </p:txBody>
      </p:sp>
      <p:sp>
        <p:nvSpPr>
          <p:cNvPr id="897068" name="Text Box 44"/>
          <p:cNvSpPr txBox="1">
            <a:spLocks noChangeArrowheads="1"/>
          </p:cNvSpPr>
          <p:nvPr/>
        </p:nvSpPr>
        <p:spPr bwMode="auto">
          <a:xfrm>
            <a:off x="4838700" y="4572000"/>
            <a:ext cx="1481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Pyrimidine</a:t>
            </a:r>
          </a:p>
          <a:p>
            <a:r>
              <a:rPr lang="en-US" sz="2000" i="1">
                <a:solidFill>
                  <a:schemeClr val="accent2"/>
                </a:solidFill>
              </a:rPr>
              <a:t>Degradation</a:t>
            </a:r>
          </a:p>
          <a:p>
            <a:r>
              <a:rPr lang="en-US" sz="2000" i="1">
                <a:solidFill>
                  <a:schemeClr val="accent2"/>
                </a:solidFill>
              </a:rPr>
              <a:t>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69" grpId="0" animBg="1"/>
      <p:bldP spid="897028" grpId="0"/>
      <p:bldP spid="897031" grpId="0"/>
      <p:bldP spid="897032" grpId="0"/>
      <p:bldP spid="897035" grpId="0"/>
      <p:bldP spid="897037" grpId="0"/>
      <p:bldP spid="897039" grpId="0"/>
      <p:bldP spid="897047" grpId="0" animBg="1"/>
      <p:bldP spid="897048" grpId="0" animBg="1"/>
      <p:bldP spid="897051" grpId="0" animBg="1"/>
      <p:bldP spid="897052" grpId="0"/>
      <p:bldP spid="897053" grpId="0"/>
      <p:bldP spid="897054" grpId="0" animBg="1"/>
      <p:bldP spid="897061" grpId="0" animBg="1"/>
      <p:bldP spid="897065" grpId="0"/>
      <p:bldP spid="897066" grpId="0" animBg="1"/>
      <p:bldP spid="897067" grpId="0"/>
      <p:bldP spid="8970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23900" y="609600"/>
            <a:ext cx="9305925" cy="1143000"/>
          </a:xfrm>
        </p:spPr>
        <p:txBody>
          <a:bodyPr/>
          <a:lstStyle/>
          <a:p>
            <a:pPr eaLnBrk="1" hangingPunct="1"/>
            <a:r>
              <a:rPr lang="en-US" smtClean="0"/>
              <a:t>Treatment of gout- </a:t>
            </a:r>
            <a:r>
              <a:rPr lang="en-US" smtClean="0">
                <a:solidFill>
                  <a:srgbClr val="FFFF00"/>
                </a:solidFill>
              </a:rPr>
              <a:t>Acute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6300" y="1981200"/>
            <a:ext cx="9153525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Acute attacks of gout are treated with anti-inflammatory agents. </a:t>
            </a:r>
            <a:r>
              <a:rPr lang="en-US" dirty="0" err="1" smtClean="0">
                <a:solidFill>
                  <a:srgbClr val="0070C0"/>
                </a:solidFill>
              </a:rPr>
              <a:t>Colchicine</a:t>
            </a:r>
            <a:r>
              <a:rPr lang="en-US" dirty="0" smtClean="0"/>
              <a:t>, steroidal drugs such as </a:t>
            </a:r>
            <a:r>
              <a:rPr lang="en-US" dirty="0" smtClean="0">
                <a:solidFill>
                  <a:srgbClr val="FF0000"/>
                </a:solidFill>
              </a:rPr>
              <a:t>prednisone,</a:t>
            </a:r>
            <a:r>
              <a:rPr lang="en-US" dirty="0" smtClean="0"/>
              <a:t> and </a:t>
            </a:r>
            <a:r>
              <a:rPr lang="en-US" dirty="0" err="1" smtClean="0"/>
              <a:t>nonsteroidal</a:t>
            </a:r>
            <a:r>
              <a:rPr lang="en-US" dirty="0" smtClean="0"/>
              <a:t> drugs such as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indomethacin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are used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 smtClean="0"/>
              <a:t>Colchicine</a:t>
            </a:r>
            <a:r>
              <a:rPr lang="en-US" sz="2800" dirty="0" smtClean="0"/>
              <a:t> </a:t>
            </a:r>
            <a:r>
              <a:rPr lang="en-US" sz="2800" dirty="0" err="1" smtClean="0"/>
              <a:t>depolymerizes</a:t>
            </a:r>
            <a:r>
              <a:rPr lang="en-US" sz="2800" dirty="0" smtClean="0"/>
              <a:t> microtubules, thus decreasing the movement of 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into the affected area. </a:t>
            </a:r>
          </a:p>
        </p:txBody>
      </p:sp>
      <p:pic>
        <p:nvPicPr>
          <p:cNvPr id="34820" name="Picture 2" descr="Medical treatment includes pain relievers such as Tylenol, antiinflammatory medicines, and other medicines specific for gout medications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105400"/>
            <a:ext cx="2774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8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638300" y="609600"/>
            <a:ext cx="8391525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Treatment - </a:t>
            </a:r>
            <a:r>
              <a:rPr lang="en-U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9344025" cy="4953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Involves lowering the uric acid level below the saturation point, thereby preventing the deposition of </a:t>
            </a:r>
            <a:r>
              <a:rPr lang="en-US" dirty="0" err="1" smtClean="0"/>
              <a:t>urate</a:t>
            </a:r>
            <a:r>
              <a:rPr lang="en-US" dirty="0" smtClean="0"/>
              <a:t> crystals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Uricosuric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agents- </a:t>
            </a:r>
            <a:r>
              <a:rPr lang="en-US" dirty="0" err="1" smtClean="0"/>
              <a:t>probenecid</a:t>
            </a:r>
            <a:r>
              <a:rPr lang="en-US" dirty="0" smtClean="0"/>
              <a:t> or </a:t>
            </a:r>
            <a:r>
              <a:rPr lang="en-US" dirty="0" err="1" smtClean="0"/>
              <a:t>sulfinpyrazone</a:t>
            </a:r>
            <a:r>
              <a:rPr lang="en-US" dirty="0" smtClean="0"/>
              <a:t>, that increase renal excretion of uric acid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Allopurinol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/>
              <a:t>an inhibitor of uric acid synthesis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Allopurinol</a:t>
            </a:r>
            <a:r>
              <a:rPr lang="en-US" dirty="0" smtClean="0"/>
              <a:t> is converted in the body to </a:t>
            </a:r>
            <a:r>
              <a:rPr lang="en-US" dirty="0" err="1" smtClean="0"/>
              <a:t>oxypurinol</a:t>
            </a:r>
            <a:r>
              <a:rPr lang="en-US" dirty="0" smtClean="0"/>
              <a:t>, which inhibits </a:t>
            </a:r>
            <a:r>
              <a:rPr lang="en-US" dirty="0" err="1" smtClean="0"/>
              <a:t>xanthine</a:t>
            </a:r>
            <a:r>
              <a:rPr lang="en-US" dirty="0" smtClean="0"/>
              <a:t> </a:t>
            </a:r>
            <a:r>
              <a:rPr lang="en-US" dirty="0" err="1" smtClean="0"/>
              <a:t>oxidase</a:t>
            </a:r>
            <a:r>
              <a:rPr lang="en-US" dirty="0" smtClean="0"/>
              <a:t>, resulting in an accumulation of hypoxanthine and </a:t>
            </a:r>
            <a:r>
              <a:rPr lang="en-US" dirty="0" err="1" smtClean="0"/>
              <a:t>xanthine</a:t>
            </a:r>
            <a:r>
              <a:rPr lang="en-US" dirty="0" smtClean="0"/>
              <a:t>—compounds more soluble than uric acid and, therefore, less likely to initiate an inflammatory response</a:t>
            </a:r>
          </a:p>
        </p:txBody>
      </p:sp>
      <p:pic>
        <p:nvPicPr>
          <p:cNvPr id="35844" name="Picture 2" descr="Medical treatment includes pain relievers such as Tylenol, antiinflammatory medicines, and other medicines specific for gout medications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8" b="15906"/>
          <a:stretch>
            <a:fillRect/>
          </a:stretch>
        </p:blipFill>
        <p:spPr bwMode="auto">
          <a:xfrm>
            <a:off x="0" y="0"/>
            <a:ext cx="1457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0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6867" name="Content Placeholder 24"/>
          <p:cNvSpPr>
            <a:spLocks noGrp="1"/>
          </p:cNvSpPr>
          <p:nvPr>
            <p:ph sz="quarter" idx="1"/>
          </p:nvPr>
        </p:nvSpPr>
        <p:spPr>
          <a:xfrm>
            <a:off x="0" y="2057400"/>
            <a:ext cx="3686175" cy="24384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panose="020B0604020202020204" pitchFamily="34" charset="0"/>
              </a:rPr>
              <a:t>Lippincott 4</a:t>
            </a:r>
            <a:r>
              <a:rPr lang="en-US" baseline="30000" smtClean="0">
                <a:cs typeface="Arial" panose="020B0604020202020204" pitchFamily="34" charset="0"/>
              </a:rPr>
              <a:t>th</a:t>
            </a:r>
            <a:r>
              <a:rPr lang="en-US" smtClean="0">
                <a:cs typeface="Arial" panose="020B0604020202020204" pitchFamily="34" charset="0"/>
              </a:rPr>
              <a:t> Edition</a:t>
            </a:r>
          </a:p>
          <a:p>
            <a:pPr eaLnBrk="1" hangingPunct="1"/>
            <a:r>
              <a:rPr lang="en-US" smtClean="0">
                <a:cs typeface="Arial" panose="020B0604020202020204" pitchFamily="34" charset="0"/>
              </a:rPr>
              <a:t>Voet &amp; Voet </a:t>
            </a:r>
          </a:p>
        </p:txBody>
      </p:sp>
      <p:pic>
        <p:nvPicPr>
          <p:cNvPr id="36868" name="Picture 41" descr="heavy drinkers cartoons, heavy drinkers cartoon, heavy drinkers picture, heavy drinkers pictures, heavy drinkers image, heavy drinkers images, heavy drinkers illustration, heavy drinkers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276475"/>
            <a:ext cx="62484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83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Purine degradation pathway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Adenosine and guanosine (purines) are finally degraded to uric acid by:</a:t>
            </a:r>
          </a:p>
          <a:p>
            <a:pPr lvl="1"/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Purine degradation pathway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33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93688"/>
            <a:ext cx="9067800" cy="6335712"/>
          </a:xfrm>
        </p:spPr>
      </p:pic>
      <p:sp>
        <p:nvSpPr>
          <p:cNvPr id="933892" name="Text Box 4"/>
          <p:cNvSpPr txBox="1">
            <a:spLocks noChangeArrowheads="1"/>
          </p:cNvSpPr>
          <p:nvPr/>
        </p:nvSpPr>
        <p:spPr bwMode="auto">
          <a:xfrm rot="-5400000">
            <a:off x="-105569" y="4702969"/>
            <a:ext cx="836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1093</a:t>
            </a:r>
            <a:endParaRPr lang="en-US" sz="1000">
              <a:latin typeface="Times" charset="0"/>
            </a:endParaRP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495800"/>
            <a:ext cx="3609975" cy="10668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Major pathways of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purine catabolism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in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876300" y="609600"/>
            <a:ext cx="9153525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CATABOLISM OF PURINES</a:t>
            </a:r>
          </a:p>
        </p:txBody>
      </p:sp>
      <p:grpSp>
        <p:nvGrpSpPr>
          <p:cNvPr id="10243" name="Group 54"/>
          <p:cNvGrpSpPr>
            <a:grpSpLocks/>
          </p:cNvGrpSpPr>
          <p:nvPr/>
        </p:nvGrpSpPr>
        <p:grpSpPr bwMode="auto">
          <a:xfrm>
            <a:off x="1104900" y="1905000"/>
            <a:ext cx="8534400" cy="4267200"/>
            <a:chOff x="981635" y="1905000"/>
            <a:chExt cx="7181290" cy="3814396"/>
          </a:xfrm>
        </p:grpSpPr>
        <p:sp>
          <p:nvSpPr>
            <p:cNvPr id="10244" name="TextBox 3"/>
            <p:cNvSpPr txBox="1">
              <a:spLocks noChangeArrowheads="1"/>
            </p:cNvSpPr>
            <p:nvPr/>
          </p:nvSpPr>
          <p:spPr bwMode="auto">
            <a:xfrm>
              <a:off x="1031439" y="2209800"/>
              <a:ext cx="742703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AMP</a:t>
              </a:r>
            </a:p>
          </p:txBody>
        </p:sp>
        <p:sp>
          <p:nvSpPr>
            <p:cNvPr id="10245" name="TextBox 4"/>
            <p:cNvSpPr txBox="1">
              <a:spLocks noChangeArrowheads="1"/>
            </p:cNvSpPr>
            <p:nvPr/>
          </p:nvSpPr>
          <p:spPr bwMode="auto">
            <a:xfrm>
              <a:off x="2937024" y="2209800"/>
              <a:ext cx="660053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IMP</a:t>
              </a:r>
            </a:p>
          </p:txBody>
        </p:sp>
        <p:sp>
          <p:nvSpPr>
            <p:cNvPr id="10246" name="TextBox 5"/>
            <p:cNvSpPr txBox="1">
              <a:spLocks noChangeArrowheads="1"/>
            </p:cNvSpPr>
            <p:nvPr/>
          </p:nvSpPr>
          <p:spPr bwMode="auto">
            <a:xfrm>
              <a:off x="981635" y="3212068"/>
              <a:ext cx="1395345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Adenosine</a:t>
              </a:r>
            </a:p>
          </p:txBody>
        </p:sp>
        <p:sp>
          <p:nvSpPr>
            <p:cNvPr id="10247" name="TextBox 6"/>
            <p:cNvSpPr txBox="1">
              <a:spLocks noChangeArrowheads="1"/>
            </p:cNvSpPr>
            <p:nvPr/>
          </p:nvSpPr>
          <p:spPr bwMode="auto">
            <a:xfrm>
              <a:off x="2773468" y="3200400"/>
              <a:ext cx="1027700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Inosine</a:t>
              </a:r>
            </a:p>
          </p:txBody>
        </p:sp>
        <p:cxnSp>
          <p:nvCxnSpPr>
            <p:cNvPr id="9" name="Straight Arrow Connector 8"/>
            <p:cNvCxnSpPr>
              <a:stCxn id="10244" idx="3"/>
              <a:endCxn id="10245" idx="1"/>
            </p:cNvCxnSpPr>
            <p:nvPr/>
          </p:nvCxnSpPr>
          <p:spPr>
            <a:xfrm>
              <a:off x="1773768" y="2439981"/>
              <a:ext cx="1163486" cy="2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0244" idx="2"/>
            </p:cNvCxnSpPr>
            <p:nvPr/>
          </p:nvCxnSpPr>
          <p:spPr>
            <a:xfrm rot="5400000">
              <a:off x="1084795" y="2958180"/>
              <a:ext cx="604514" cy="307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2850918" y="2861520"/>
              <a:ext cx="848590" cy="2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056959" y="3386484"/>
              <a:ext cx="836214" cy="99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2" name="TextBox 18"/>
            <p:cNvSpPr txBox="1">
              <a:spLocks noChangeArrowheads="1"/>
            </p:cNvSpPr>
            <p:nvPr/>
          </p:nvSpPr>
          <p:spPr bwMode="auto">
            <a:xfrm>
              <a:off x="2469100" y="4114800"/>
              <a:ext cx="1852880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Hypoxanthine</a:t>
              </a:r>
            </a:p>
          </p:txBody>
        </p:sp>
        <p:sp>
          <p:nvSpPr>
            <p:cNvPr id="10253" name="TextBox 19"/>
            <p:cNvSpPr txBox="1">
              <a:spLocks noChangeArrowheads="1"/>
            </p:cNvSpPr>
            <p:nvPr/>
          </p:nvSpPr>
          <p:spPr bwMode="auto">
            <a:xfrm>
              <a:off x="4651708" y="4114800"/>
              <a:ext cx="1235748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Xanthine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4757698" y="4918469"/>
              <a:ext cx="851428" cy="4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5" name="TextBox 21"/>
            <p:cNvSpPr txBox="1">
              <a:spLocks noChangeArrowheads="1"/>
            </p:cNvSpPr>
            <p:nvPr/>
          </p:nvSpPr>
          <p:spPr bwMode="auto">
            <a:xfrm>
              <a:off x="4651012" y="5257800"/>
              <a:ext cx="1236945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8000"/>
                  </a:solidFill>
                  <a:latin typeface="Perpetua" pitchFamily="18" charset="0"/>
                </a:rPr>
                <a:t>Uric acid</a:t>
              </a:r>
            </a:p>
          </p:txBody>
        </p:sp>
        <p:sp>
          <p:nvSpPr>
            <p:cNvPr id="10256" name="TextBox 22"/>
            <p:cNvSpPr txBox="1">
              <a:spLocks noChangeArrowheads="1"/>
            </p:cNvSpPr>
            <p:nvPr/>
          </p:nvSpPr>
          <p:spPr bwMode="auto">
            <a:xfrm>
              <a:off x="4632730" y="3200400"/>
              <a:ext cx="1483695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Xanthosine</a:t>
              </a:r>
            </a:p>
          </p:txBody>
        </p:sp>
        <p:sp>
          <p:nvSpPr>
            <p:cNvPr id="10257" name="TextBox 23"/>
            <p:cNvSpPr txBox="1">
              <a:spLocks noChangeArrowheads="1"/>
            </p:cNvSpPr>
            <p:nvPr/>
          </p:nvSpPr>
          <p:spPr bwMode="auto">
            <a:xfrm>
              <a:off x="4837511" y="2209800"/>
              <a:ext cx="742703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XMP</a:t>
              </a:r>
            </a:p>
          </p:txBody>
        </p:sp>
        <p:sp>
          <p:nvSpPr>
            <p:cNvPr id="10258" name="TextBox 24"/>
            <p:cNvSpPr txBox="1">
              <a:spLocks noChangeArrowheads="1"/>
            </p:cNvSpPr>
            <p:nvPr/>
          </p:nvSpPr>
          <p:spPr bwMode="auto">
            <a:xfrm>
              <a:off x="6867922" y="2209800"/>
              <a:ext cx="742703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GMP</a:t>
              </a:r>
            </a:p>
          </p:txBody>
        </p:sp>
        <p:sp>
          <p:nvSpPr>
            <p:cNvPr id="10259" name="TextBox 25"/>
            <p:cNvSpPr txBox="1">
              <a:spLocks noChangeArrowheads="1"/>
            </p:cNvSpPr>
            <p:nvPr/>
          </p:nvSpPr>
          <p:spPr bwMode="auto">
            <a:xfrm>
              <a:off x="6773279" y="3200400"/>
              <a:ext cx="1389646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Guanosine</a:t>
              </a:r>
            </a:p>
          </p:txBody>
        </p:sp>
        <p:sp>
          <p:nvSpPr>
            <p:cNvPr id="10260" name="TextBox 26"/>
            <p:cNvSpPr txBox="1">
              <a:spLocks noChangeArrowheads="1"/>
            </p:cNvSpPr>
            <p:nvPr/>
          </p:nvSpPr>
          <p:spPr bwMode="auto">
            <a:xfrm>
              <a:off x="6893990" y="4114800"/>
              <a:ext cx="1141699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Guanine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4831918" y="2861520"/>
              <a:ext cx="848590" cy="2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6889726" y="2860853"/>
              <a:ext cx="848590" cy="40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887012" y="4266293"/>
              <a:ext cx="834878" cy="113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0253" idx="3"/>
            </p:cNvCxnSpPr>
            <p:nvPr/>
          </p:nvCxnSpPr>
          <p:spPr>
            <a:xfrm rot="10800000" flipV="1">
              <a:off x="5888049" y="4269131"/>
              <a:ext cx="997846" cy="76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0256" idx="2"/>
            </p:cNvCxnSpPr>
            <p:nvPr/>
          </p:nvCxnSpPr>
          <p:spPr>
            <a:xfrm rot="5400000">
              <a:off x="5051672" y="3867656"/>
              <a:ext cx="529305" cy="1175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2850696" y="3841372"/>
              <a:ext cx="696752" cy="2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7040367" y="3852056"/>
              <a:ext cx="699589" cy="4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8" name="TextBox 41"/>
            <p:cNvSpPr txBox="1">
              <a:spLocks noChangeArrowheads="1"/>
            </p:cNvSpPr>
            <p:nvPr/>
          </p:nvSpPr>
          <p:spPr bwMode="auto">
            <a:xfrm>
              <a:off x="1884982" y="1905000"/>
              <a:ext cx="899450" cy="52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AMP</a:t>
              </a:r>
            </a:p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Deaminase</a:t>
              </a:r>
            </a:p>
          </p:txBody>
        </p:sp>
        <p:sp>
          <p:nvSpPr>
            <p:cNvPr id="10269" name="TextBox 43"/>
            <p:cNvSpPr txBox="1">
              <a:spLocks noChangeArrowheads="1"/>
            </p:cNvSpPr>
            <p:nvPr/>
          </p:nvSpPr>
          <p:spPr bwMode="auto">
            <a:xfrm>
              <a:off x="3228188" y="3654623"/>
              <a:ext cx="444880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PNP</a:t>
              </a:r>
            </a:p>
          </p:txBody>
        </p:sp>
        <p:sp>
          <p:nvSpPr>
            <p:cNvPr id="10270" name="TextBox 44"/>
            <p:cNvSpPr txBox="1">
              <a:spLocks noChangeArrowheads="1"/>
            </p:cNvSpPr>
            <p:nvPr/>
          </p:nvSpPr>
          <p:spPr bwMode="auto">
            <a:xfrm>
              <a:off x="5334559" y="3657600"/>
              <a:ext cx="444880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PNP</a:t>
              </a:r>
            </a:p>
          </p:txBody>
        </p:sp>
        <p:sp>
          <p:nvSpPr>
            <p:cNvPr id="10271" name="TextBox 45"/>
            <p:cNvSpPr txBox="1">
              <a:spLocks noChangeArrowheads="1"/>
            </p:cNvSpPr>
            <p:nvPr/>
          </p:nvSpPr>
          <p:spPr bwMode="auto">
            <a:xfrm>
              <a:off x="7419187" y="3657600"/>
              <a:ext cx="444880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PNP</a:t>
              </a:r>
            </a:p>
          </p:txBody>
        </p:sp>
        <p:sp>
          <p:nvSpPr>
            <p:cNvPr id="10272" name="TextBox 46"/>
            <p:cNvSpPr txBox="1">
              <a:spLocks noChangeArrowheads="1"/>
            </p:cNvSpPr>
            <p:nvPr/>
          </p:nvSpPr>
          <p:spPr bwMode="auto">
            <a:xfrm>
              <a:off x="2163717" y="3124200"/>
              <a:ext cx="482158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ADA</a:t>
              </a:r>
            </a:p>
          </p:txBody>
        </p:sp>
        <p:sp>
          <p:nvSpPr>
            <p:cNvPr id="10273" name="TextBox 47"/>
            <p:cNvSpPr txBox="1">
              <a:spLocks noChangeArrowheads="1"/>
            </p:cNvSpPr>
            <p:nvPr/>
          </p:nvSpPr>
          <p:spPr bwMode="auto">
            <a:xfrm>
              <a:off x="4035828" y="3810000"/>
              <a:ext cx="826776" cy="52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Xanthine </a:t>
              </a:r>
            </a:p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Oxidase</a:t>
              </a:r>
            </a:p>
          </p:txBody>
        </p:sp>
        <p:sp>
          <p:nvSpPr>
            <p:cNvPr id="10274" name="TextBox 48"/>
            <p:cNvSpPr txBox="1">
              <a:spLocks noChangeArrowheads="1"/>
            </p:cNvSpPr>
            <p:nvPr/>
          </p:nvSpPr>
          <p:spPr bwMode="auto">
            <a:xfrm>
              <a:off x="5995502" y="3962400"/>
              <a:ext cx="482158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GDA</a:t>
              </a:r>
            </a:p>
          </p:txBody>
        </p:sp>
        <p:sp>
          <p:nvSpPr>
            <p:cNvPr id="10275" name="TextBox 49"/>
            <p:cNvSpPr txBox="1">
              <a:spLocks noChangeArrowheads="1"/>
            </p:cNvSpPr>
            <p:nvPr/>
          </p:nvSpPr>
          <p:spPr bwMode="auto">
            <a:xfrm>
              <a:off x="5297991" y="4569023"/>
              <a:ext cx="1375395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Xanthine Oxidase</a:t>
              </a:r>
            </a:p>
          </p:txBody>
        </p:sp>
        <p:sp>
          <p:nvSpPr>
            <p:cNvPr id="10276" name="TextBox 50"/>
            <p:cNvSpPr txBox="1">
              <a:spLocks noChangeArrowheads="1"/>
            </p:cNvSpPr>
            <p:nvPr/>
          </p:nvSpPr>
          <p:spPr bwMode="auto">
            <a:xfrm>
              <a:off x="1414252" y="2743200"/>
              <a:ext cx="682853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NTDase</a:t>
              </a:r>
            </a:p>
          </p:txBody>
        </p:sp>
        <p:sp>
          <p:nvSpPr>
            <p:cNvPr id="10277" name="TextBox 51"/>
            <p:cNvSpPr txBox="1">
              <a:spLocks noChangeArrowheads="1"/>
            </p:cNvSpPr>
            <p:nvPr/>
          </p:nvSpPr>
          <p:spPr bwMode="auto">
            <a:xfrm>
              <a:off x="3319252" y="2743200"/>
              <a:ext cx="682853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NTDase</a:t>
              </a:r>
            </a:p>
          </p:txBody>
        </p:sp>
        <p:sp>
          <p:nvSpPr>
            <p:cNvPr id="10278" name="TextBox 52"/>
            <p:cNvSpPr txBox="1">
              <a:spLocks noChangeArrowheads="1"/>
            </p:cNvSpPr>
            <p:nvPr/>
          </p:nvSpPr>
          <p:spPr bwMode="auto">
            <a:xfrm>
              <a:off x="5266183" y="2743200"/>
              <a:ext cx="682853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NTDase</a:t>
              </a:r>
            </a:p>
          </p:txBody>
        </p:sp>
        <p:sp>
          <p:nvSpPr>
            <p:cNvPr id="10279" name="TextBox 53"/>
            <p:cNvSpPr txBox="1">
              <a:spLocks noChangeArrowheads="1"/>
            </p:cNvSpPr>
            <p:nvPr/>
          </p:nvSpPr>
          <p:spPr bwMode="auto">
            <a:xfrm>
              <a:off x="7399782" y="2743200"/>
              <a:ext cx="682853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NTDase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8326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Fate of uric acid in humans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19200"/>
            <a:ext cx="8724900" cy="5334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In humans, primates, birds and reptiles the final product of purine degradation is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uric acid</a:t>
            </a:r>
          </a:p>
          <a:p>
            <a:pPr>
              <a:lnSpc>
                <a:spcPct val="9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Uric acid is excreted in the urine</a:t>
            </a:r>
          </a:p>
          <a:p>
            <a:pPr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Some animals convert uric acid to other products:</a:t>
            </a:r>
          </a:p>
          <a:p>
            <a:pPr lvl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Allantoin</a:t>
            </a:r>
          </a:p>
          <a:p>
            <a:pPr lvl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Allantoic acid</a:t>
            </a:r>
          </a:p>
          <a:p>
            <a:pPr lvl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Urea</a:t>
            </a:r>
          </a:p>
          <a:p>
            <a:pPr lvl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Ammonia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438400"/>
            <a:ext cx="3352800" cy="6096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Degradation of uric acid to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ammonia in some animals</a:t>
            </a:r>
          </a:p>
        </p:txBody>
      </p:sp>
      <p:pic>
        <p:nvPicPr>
          <p:cNvPr id="935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975" y="152400"/>
            <a:ext cx="2778125" cy="6477000"/>
          </a:xfrm>
        </p:spPr>
      </p:pic>
      <p:sp>
        <p:nvSpPr>
          <p:cNvPr id="935940" name="Text Box 4"/>
          <p:cNvSpPr txBox="1">
            <a:spLocks noChangeArrowheads="1"/>
          </p:cNvSpPr>
          <p:nvPr/>
        </p:nvSpPr>
        <p:spPr bwMode="auto">
          <a:xfrm rot="-5400000">
            <a:off x="-105569" y="4706144"/>
            <a:ext cx="836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1097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876300" y="609600"/>
            <a:ext cx="9153525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CATABOLISM OF PURINES</a:t>
            </a:r>
          </a:p>
        </p:txBody>
      </p:sp>
      <p:grpSp>
        <p:nvGrpSpPr>
          <p:cNvPr id="10243" name="Group 54"/>
          <p:cNvGrpSpPr>
            <a:grpSpLocks/>
          </p:cNvGrpSpPr>
          <p:nvPr/>
        </p:nvGrpSpPr>
        <p:grpSpPr bwMode="auto">
          <a:xfrm>
            <a:off x="1104900" y="1905000"/>
            <a:ext cx="8534400" cy="4267200"/>
            <a:chOff x="981635" y="1905000"/>
            <a:chExt cx="7181290" cy="3814396"/>
          </a:xfrm>
        </p:grpSpPr>
        <p:sp>
          <p:nvSpPr>
            <p:cNvPr id="10244" name="TextBox 3"/>
            <p:cNvSpPr txBox="1">
              <a:spLocks noChangeArrowheads="1"/>
            </p:cNvSpPr>
            <p:nvPr/>
          </p:nvSpPr>
          <p:spPr bwMode="auto">
            <a:xfrm>
              <a:off x="1031439" y="2209800"/>
              <a:ext cx="742703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AMP</a:t>
              </a:r>
            </a:p>
          </p:txBody>
        </p:sp>
        <p:sp>
          <p:nvSpPr>
            <p:cNvPr id="10245" name="TextBox 4"/>
            <p:cNvSpPr txBox="1">
              <a:spLocks noChangeArrowheads="1"/>
            </p:cNvSpPr>
            <p:nvPr/>
          </p:nvSpPr>
          <p:spPr bwMode="auto">
            <a:xfrm>
              <a:off x="2937024" y="2209800"/>
              <a:ext cx="660053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IMP</a:t>
              </a:r>
            </a:p>
          </p:txBody>
        </p:sp>
        <p:sp>
          <p:nvSpPr>
            <p:cNvPr id="10246" name="TextBox 5"/>
            <p:cNvSpPr txBox="1">
              <a:spLocks noChangeArrowheads="1"/>
            </p:cNvSpPr>
            <p:nvPr/>
          </p:nvSpPr>
          <p:spPr bwMode="auto">
            <a:xfrm>
              <a:off x="981635" y="3212068"/>
              <a:ext cx="1395345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Adenosine</a:t>
              </a:r>
            </a:p>
          </p:txBody>
        </p:sp>
        <p:sp>
          <p:nvSpPr>
            <p:cNvPr id="10247" name="TextBox 6"/>
            <p:cNvSpPr txBox="1">
              <a:spLocks noChangeArrowheads="1"/>
            </p:cNvSpPr>
            <p:nvPr/>
          </p:nvSpPr>
          <p:spPr bwMode="auto">
            <a:xfrm>
              <a:off x="2773468" y="3200400"/>
              <a:ext cx="1027700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Inosine</a:t>
              </a:r>
            </a:p>
          </p:txBody>
        </p:sp>
        <p:cxnSp>
          <p:nvCxnSpPr>
            <p:cNvPr id="9" name="Straight Arrow Connector 8"/>
            <p:cNvCxnSpPr>
              <a:stCxn id="10244" idx="3"/>
              <a:endCxn id="10245" idx="1"/>
            </p:cNvCxnSpPr>
            <p:nvPr/>
          </p:nvCxnSpPr>
          <p:spPr>
            <a:xfrm>
              <a:off x="1773768" y="2439981"/>
              <a:ext cx="1163486" cy="28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0244" idx="2"/>
            </p:cNvCxnSpPr>
            <p:nvPr/>
          </p:nvCxnSpPr>
          <p:spPr>
            <a:xfrm rot="5400000">
              <a:off x="1084795" y="2958180"/>
              <a:ext cx="604514" cy="307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2850918" y="2861520"/>
              <a:ext cx="848590" cy="2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056959" y="3386484"/>
              <a:ext cx="836214" cy="99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2" name="TextBox 18"/>
            <p:cNvSpPr txBox="1">
              <a:spLocks noChangeArrowheads="1"/>
            </p:cNvSpPr>
            <p:nvPr/>
          </p:nvSpPr>
          <p:spPr bwMode="auto">
            <a:xfrm>
              <a:off x="2469100" y="4114800"/>
              <a:ext cx="1852880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Hypoxanthine</a:t>
              </a:r>
            </a:p>
          </p:txBody>
        </p:sp>
        <p:sp>
          <p:nvSpPr>
            <p:cNvPr id="10253" name="TextBox 19"/>
            <p:cNvSpPr txBox="1">
              <a:spLocks noChangeArrowheads="1"/>
            </p:cNvSpPr>
            <p:nvPr/>
          </p:nvSpPr>
          <p:spPr bwMode="auto">
            <a:xfrm>
              <a:off x="4651708" y="4114800"/>
              <a:ext cx="1235748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Xanthine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4757698" y="4918469"/>
              <a:ext cx="851428" cy="4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5" name="TextBox 21"/>
            <p:cNvSpPr txBox="1">
              <a:spLocks noChangeArrowheads="1"/>
            </p:cNvSpPr>
            <p:nvPr/>
          </p:nvSpPr>
          <p:spPr bwMode="auto">
            <a:xfrm>
              <a:off x="4651012" y="5257800"/>
              <a:ext cx="1236945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8000"/>
                  </a:solidFill>
                  <a:latin typeface="Perpetua" pitchFamily="18" charset="0"/>
                </a:rPr>
                <a:t>Uric acid</a:t>
              </a:r>
            </a:p>
          </p:txBody>
        </p:sp>
        <p:sp>
          <p:nvSpPr>
            <p:cNvPr id="10256" name="TextBox 22"/>
            <p:cNvSpPr txBox="1">
              <a:spLocks noChangeArrowheads="1"/>
            </p:cNvSpPr>
            <p:nvPr/>
          </p:nvSpPr>
          <p:spPr bwMode="auto">
            <a:xfrm>
              <a:off x="4632730" y="3200400"/>
              <a:ext cx="1483695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Xanthosine</a:t>
              </a:r>
            </a:p>
          </p:txBody>
        </p:sp>
        <p:sp>
          <p:nvSpPr>
            <p:cNvPr id="10257" name="TextBox 23"/>
            <p:cNvSpPr txBox="1">
              <a:spLocks noChangeArrowheads="1"/>
            </p:cNvSpPr>
            <p:nvPr/>
          </p:nvSpPr>
          <p:spPr bwMode="auto">
            <a:xfrm>
              <a:off x="4837511" y="2209800"/>
              <a:ext cx="742703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XMP</a:t>
              </a:r>
            </a:p>
          </p:txBody>
        </p:sp>
        <p:sp>
          <p:nvSpPr>
            <p:cNvPr id="10258" name="TextBox 24"/>
            <p:cNvSpPr txBox="1">
              <a:spLocks noChangeArrowheads="1"/>
            </p:cNvSpPr>
            <p:nvPr/>
          </p:nvSpPr>
          <p:spPr bwMode="auto">
            <a:xfrm>
              <a:off x="6867922" y="2209800"/>
              <a:ext cx="742703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GMP</a:t>
              </a:r>
            </a:p>
          </p:txBody>
        </p:sp>
        <p:sp>
          <p:nvSpPr>
            <p:cNvPr id="10259" name="TextBox 25"/>
            <p:cNvSpPr txBox="1">
              <a:spLocks noChangeArrowheads="1"/>
            </p:cNvSpPr>
            <p:nvPr/>
          </p:nvSpPr>
          <p:spPr bwMode="auto">
            <a:xfrm>
              <a:off x="6773279" y="3200400"/>
              <a:ext cx="1389646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Guanosine</a:t>
              </a:r>
            </a:p>
          </p:txBody>
        </p:sp>
        <p:sp>
          <p:nvSpPr>
            <p:cNvPr id="10260" name="TextBox 26"/>
            <p:cNvSpPr txBox="1">
              <a:spLocks noChangeArrowheads="1"/>
            </p:cNvSpPr>
            <p:nvPr/>
          </p:nvSpPr>
          <p:spPr bwMode="auto">
            <a:xfrm>
              <a:off x="6893990" y="4114800"/>
              <a:ext cx="1141699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>
                  <a:latin typeface="Perpetua" pitchFamily="18" charset="0"/>
                </a:rPr>
                <a:t>Guanine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4831918" y="2861520"/>
              <a:ext cx="848590" cy="2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6889726" y="2860853"/>
              <a:ext cx="848590" cy="40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887012" y="4266293"/>
              <a:ext cx="834878" cy="113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0253" idx="3"/>
            </p:cNvCxnSpPr>
            <p:nvPr/>
          </p:nvCxnSpPr>
          <p:spPr>
            <a:xfrm rot="10800000" flipV="1">
              <a:off x="5888049" y="4269131"/>
              <a:ext cx="997846" cy="76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0256" idx="2"/>
            </p:cNvCxnSpPr>
            <p:nvPr/>
          </p:nvCxnSpPr>
          <p:spPr>
            <a:xfrm rot="5400000">
              <a:off x="5051672" y="3867656"/>
              <a:ext cx="529305" cy="1175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2850696" y="3841372"/>
              <a:ext cx="696752" cy="2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7040367" y="3852056"/>
              <a:ext cx="699589" cy="4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8" name="TextBox 41"/>
            <p:cNvSpPr txBox="1">
              <a:spLocks noChangeArrowheads="1"/>
            </p:cNvSpPr>
            <p:nvPr/>
          </p:nvSpPr>
          <p:spPr bwMode="auto">
            <a:xfrm>
              <a:off x="1884982" y="1905000"/>
              <a:ext cx="899450" cy="52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AMP</a:t>
              </a:r>
            </a:p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Deaminase</a:t>
              </a:r>
            </a:p>
          </p:txBody>
        </p:sp>
        <p:sp>
          <p:nvSpPr>
            <p:cNvPr id="10269" name="TextBox 43"/>
            <p:cNvSpPr txBox="1">
              <a:spLocks noChangeArrowheads="1"/>
            </p:cNvSpPr>
            <p:nvPr/>
          </p:nvSpPr>
          <p:spPr bwMode="auto">
            <a:xfrm>
              <a:off x="3228188" y="3654623"/>
              <a:ext cx="444880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PNP</a:t>
              </a:r>
            </a:p>
          </p:txBody>
        </p:sp>
        <p:sp>
          <p:nvSpPr>
            <p:cNvPr id="10270" name="TextBox 44"/>
            <p:cNvSpPr txBox="1">
              <a:spLocks noChangeArrowheads="1"/>
            </p:cNvSpPr>
            <p:nvPr/>
          </p:nvSpPr>
          <p:spPr bwMode="auto">
            <a:xfrm>
              <a:off x="5334559" y="3657600"/>
              <a:ext cx="444880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PNP</a:t>
              </a:r>
            </a:p>
          </p:txBody>
        </p:sp>
        <p:sp>
          <p:nvSpPr>
            <p:cNvPr id="10271" name="TextBox 45"/>
            <p:cNvSpPr txBox="1">
              <a:spLocks noChangeArrowheads="1"/>
            </p:cNvSpPr>
            <p:nvPr/>
          </p:nvSpPr>
          <p:spPr bwMode="auto">
            <a:xfrm>
              <a:off x="7419187" y="3657600"/>
              <a:ext cx="444880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PNP</a:t>
              </a:r>
            </a:p>
          </p:txBody>
        </p:sp>
        <p:sp>
          <p:nvSpPr>
            <p:cNvPr id="10272" name="TextBox 46"/>
            <p:cNvSpPr txBox="1">
              <a:spLocks noChangeArrowheads="1"/>
            </p:cNvSpPr>
            <p:nvPr/>
          </p:nvSpPr>
          <p:spPr bwMode="auto">
            <a:xfrm>
              <a:off x="2163717" y="3124200"/>
              <a:ext cx="482158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ADA</a:t>
              </a:r>
            </a:p>
          </p:txBody>
        </p:sp>
        <p:sp>
          <p:nvSpPr>
            <p:cNvPr id="10273" name="TextBox 47"/>
            <p:cNvSpPr txBox="1">
              <a:spLocks noChangeArrowheads="1"/>
            </p:cNvSpPr>
            <p:nvPr/>
          </p:nvSpPr>
          <p:spPr bwMode="auto">
            <a:xfrm>
              <a:off x="4035828" y="3810000"/>
              <a:ext cx="826776" cy="52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Xanthine </a:t>
              </a:r>
            </a:p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Oxidase</a:t>
              </a:r>
            </a:p>
          </p:txBody>
        </p:sp>
        <p:sp>
          <p:nvSpPr>
            <p:cNvPr id="10274" name="TextBox 48"/>
            <p:cNvSpPr txBox="1">
              <a:spLocks noChangeArrowheads="1"/>
            </p:cNvSpPr>
            <p:nvPr/>
          </p:nvSpPr>
          <p:spPr bwMode="auto">
            <a:xfrm>
              <a:off x="5995502" y="3962400"/>
              <a:ext cx="482158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GDA</a:t>
              </a:r>
            </a:p>
          </p:txBody>
        </p:sp>
        <p:sp>
          <p:nvSpPr>
            <p:cNvPr id="10275" name="TextBox 49"/>
            <p:cNvSpPr txBox="1">
              <a:spLocks noChangeArrowheads="1"/>
            </p:cNvSpPr>
            <p:nvPr/>
          </p:nvSpPr>
          <p:spPr bwMode="auto">
            <a:xfrm>
              <a:off x="5297991" y="4569023"/>
              <a:ext cx="1375395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Xanthine Oxidase</a:t>
              </a:r>
            </a:p>
          </p:txBody>
        </p:sp>
        <p:sp>
          <p:nvSpPr>
            <p:cNvPr id="10276" name="TextBox 50"/>
            <p:cNvSpPr txBox="1">
              <a:spLocks noChangeArrowheads="1"/>
            </p:cNvSpPr>
            <p:nvPr/>
          </p:nvSpPr>
          <p:spPr bwMode="auto">
            <a:xfrm>
              <a:off x="1414252" y="2743200"/>
              <a:ext cx="682853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NTDase</a:t>
              </a:r>
            </a:p>
          </p:txBody>
        </p:sp>
        <p:sp>
          <p:nvSpPr>
            <p:cNvPr id="10277" name="TextBox 51"/>
            <p:cNvSpPr txBox="1">
              <a:spLocks noChangeArrowheads="1"/>
            </p:cNvSpPr>
            <p:nvPr/>
          </p:nvSpPr>
          <p:spPr bwMode="auto">
            <a:xfrm>
              <a:off x="3319252" y="2743200"/>
              <a:ext cx="682853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NTDase</a:t>
              </a:r>
            </a:p>
          </p:txBody>
        </p:sp>
        <p:sp>
          <p:nvSpPr>
            <p:cNvPr id="10278" name="TextBox 52"/>
            <p:cNvSpPr txBox="1">
              <a:spLocks noChangeArrowheads="1"/>
            </p:cNvSpPr>
            <p:nvPr/>
          </p:nvSpPr>
          <p:spPr bwMode="auto">
            <a:xfrm>
              <a:off x="5266183" y="2743200"/>
              <a:ext cx="682853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NTDase</a:t>
              </a:r>
            </a:p>
          </p:txBody>
        </p:sp>
        <p:sp>
          <p:nvSpPr>
            <p:cNvPr id="10279" name="TextBox 53"/>
            <p:cNvSpPr txBox="1">
              <a:spLocks noChangeArrowheads="1"/>
            </p:cNvSpPr>
            <p:nvPr/>
          </p:nvSpPr>
          <p:spPr bwMode="auto">
            <a:xfrm>
              <a:off x="7399782" y="2743200"/>
              <a:ext cx="682853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70C0"/>
                  </a:solidFill>
                  <a:latin typeface="Perpetua" pitchFamily="18" charset="0"/>
                </a:rPr>
                <a:t>NTDase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7086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4007</TotalTime>
  <Words>822</Words>
  <Application>Microsoft Office PowerPoint</Application>
  <PresentationFormat>35mm Slides</PresentationFormat>
  <Paragraphs>191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Arial Narrow</vt:lpstr>
      <vt:lpstr>Georgia</vt:lpstr>
      <vt:lpstr>Palatino</vt:lpstr>
      <vt:lpstr>Palatino Linotype</vt:lpstr>
      <vt:lpstr>Perpetua</vt:lpstr>
      <vt:lpstr>Times</vt:lpstr>
      <vt:lpstr>Times New Roman</vt:lpstr>
      <vt:lpstr>Wingdings</vt:lpstr>
      <vt:lpstr>Wingdings 2</vt:lpstr>
      <vt:lpstr>Generic</vt:lpstr>
      <vt:lpstr>Blank</vt:lpstr>
      <vt:lpstr>voet_template2</vt:lpstr>
      <vt:lpstr>2_voet_template2</vt:lpstr>
      <vt:lpstr>PowerPoint Presentation</vt:lpstr>
      <vt:lpstr>Purine degradation pathway</vt:lpstr>
      <vt:lpstr>PowerPoint Presentation</vt:lpstr>
      <vt:lpstr>Purine degradation pathway</vt:lpstr>
      <vt:lpstr>Major pathways of purine catabolism in animals</vt:lpstr>
      <vt:lpstr>CATABOLISM OF PURINES</vt:lpstr>
      <vt:lpstr>Fate of uric acid in humans</vt:lpstr>
      <vt:lpstr>Degradation of uric acid to ammonia in some animals</vt:lpstr>
      <vt:lpstr>CATABOLISM OF PURINES</vt:lpstr>
      <vt:lpstr>Fate of uric acid in humans</vt:lpstr>
      <vt:lpstr>Fate of uric acid in humans</vt:lpstr>
      <vt:lpstr>Gout</vt:lpstr>
      <vt:lpstr>Gout</vt:lpstr>
      <vt:lpstr>PowerPoint Presentation</vt:lpstr>
      <vt:lpstr>Sodium urate crystals in urine</vt:lpstr>
      <vt:lpstr>PowerPoint Presentation</vt:lpstr>
      <vt:lpstr>Gout</vt:lpstr>
      <vt:lpstr>Gout</vt:lpstr>
      <vt:lpstr>Primary Gout</vt:lpstr>
      <vt:lpstr>Secondary hyperuricemia</vt:lpstr>
      <vt:lpstr>Secondary hyperuricemia</vt:lpstr>
      <vt:lpstr>Treatment</vt:lpstr>
      <vt:lpstr>Major pathways of purine catabolism in animals</vt:lpstr>
      <vt:lpstr>SUPPLEMENTARY SLIDES</vt:lpstr>
      <vt:lpstr>Diagnostic features</vt:lpstr>
      <vt:lpstr>Diagnosis</vt:lpstr>
      <vt:lpstr>PowerPoint Presentation</vt:lpstr>
      <vt:lpstr>Monosodium urate crystals</vt:lpstr>
      <vt:lpstr>PowerPoint Presentation</vt:lpstr>
      <vt:lpstr>Treatment of gout- Acute attacks</vt:lpstr>
      <vt:lpstr>Treatment - Long term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 Metabolism</dc:title>
  <dc:creator>Usman Ghani</dc:creator>
  <cp:lastModifiedBy>sumbul fatma</cp:lastModifiedBy>
  <cp:revision>345</cp:revision>
  <cp:lastPrinted>1601-01-01T00:00:00Z</cp:lastPrinted>
  <dcterms:created xsi:type="dcterms:W3CDTF">2001-02-07T02:23:56Z</dcterms:created>
  <dcterms:modified xsi:type="dcterms:W3CDTF">2015-12-15T20:46:02Z</dcterms:modified>
</cp:coreProperties>
</file>