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6" r:id="rId2"/>
    <p:sldId id="307" r:id="rId3"/>
    <p:sldId id="294" r:id="rId4"/>
    <p:sldId id="295" r:id="rId5"/>
    <p:sldId id="296" r:id="rId6"/>
    <p:sldId id="297" r:id="rId7"/>
    <p:sldId id="312" r:id="rId8"/>
    <p:sldId id="313" r:id="rId9"/>
    <p:sldId id="314" r:id="rId10"/>
    <p:sldId id="298" r:id="rId11"/>
    <p:sldId id="301" r:id="rId12"/>
    <p:sldId id="303" r:id="rId13"/>
    <p:sldId id="302" r:id="rId14"/>
    <p:sldId id="305" r:id="rId15"/>
    <p:sldId id="304" r:id="rId16"/>
    <p:sldId id="299" r:id="rId17"/>
    <p:sldId id="300" r:id="rId18"/>
    <p:sldId id="292" r:id="rId19"/>
    <p:sldId id="293" r:id="rId20"/>
    <p:sldId id="30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09E5"/>
    <a:srgbClr val="990033"/>
    <a:srgbClr val="A50021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6" autoAdjust="0"/>
  </p:normalViewPr>
  <p:slideViewPr>
    <p:cSldViewPr>
      <p:cViewPr varScale="1">
        <p:scale>
          <a:sx n="86" d="100"/>
          <a:sy n="86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40145-2725-434B-BED5-D06C064C5982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42C66-B3A0-411A-8F3B-2ABCBBB9FB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37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42C66-B3A0-411A-8F3B-2ABCBBB9FBC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784DB-C4F3-4093-BAA9-E5765D02097E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784DB-C4F3-4093-BAA9-E5765D02097E}" type="datetimeFigureOut">
              <a:rPr lang="en-US" smtClean="0"/>
              <a:pPr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26FE1-17F3-43D0-8EE9-5648D5940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subTitle" idx="4294967295"/>
          </p:nvPr>
        </p:nvSpPr>
        <p:spPr>
          <a:xfrm>
            <a:off x="304800" y="228600"/>
            <a:ext cx="8001000" cy="2895600"/>
          </a:xfr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7500"/>
          </a:bodyPr>
          <a:lstStyle/>
          <a:p>
            <a:pPr algn="ctr"/>
            <a:r>
              <a:rPr lang="en-US" sz="4400" b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DEVELOPMENT OF SKELETAL &amp; MUSCULAR SYSTEMS</a:t>
            </a:r>
            <a:r>
              <a:rPr lang="en-US" sz="4400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990033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990033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4400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8800" y="3733800"/>
            <a:ext cx="510540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Jamila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EL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Medany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es 00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486400"/>
          </a:xfrm>
        </p:spPr>
      </p:pic>
      <p:sp>
        <p:nvSpPr>
          <p:cNvPr id="8" name="TextBox 7"/>
          <p:cNvSpPr txBox="1"/>
          <p:nvPr/>
        </p:nvSpPr>
        <p:spPr>
          <a:xfrm>
            <a:off x="3200400" y="914400"/>
            <a:ext cx="3715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Mesenchyme</a:t>
            </a:r>
            <a:r>
              <a:rPr lang="en-US" b="1" dirty="0" smtClean="0"/>
              <a:t> from lateral mesoderm</a:t>
            </a:r>
            <a:endParaRPr lang="en-US" b="1" dirty="0"/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 rot="5400000">
            <a:off x="4542446" y="1389486"/>
            <a:ext cx="621268" cy="4097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4800" y="2895600"/>
            <a:ext cx="6397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Induces growth of </a:t>
            </a:r>
            <a:r>
              <a:rPr lang="en-US" dirty="0" err="1" smtClean="0"/>
              <a:t>mesenchyme</a:t>
            </a:r>
            <a:r>
              <a:rPr lang="en-US" dirty="0" smtClean="0"/>
              <a:t> &amp; its transformation into cartilage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2628900" y="270510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76400" y="5715000"/>
            <a:ext cx="2638351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Cartilage ossifies by:</a:t>
            </a:r>
          </a:p>
          <a:p>
            <a:pPr algn="ctr"/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Endochondral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ossification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4129" y="5638800"/>
            <a:ext cx="4422557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Myoblasts</a:t>
            </a:r>
            <a:r>
              <a:rPr lang="en-US" b="1" dirty="0" smtClean="0"/>
              <a:t> migrate from </a:t>
            </a:r>
            <a:r>
              <a:rPr lang="en-US" b="1" dirty="0" err="1" smtClean="0"/>
              <a:t>myotomes</a:t>
            </a:r>
            <a:r>
              <a:rPr lang="en-US" b="1" dirty="0" smtClean="0"/>
              <a:t>  to form:</a:t>
            </a:r>
          </a:p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of limbs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66800" y="2667000"/>
            <a:ext cx="3048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hord 7"/>
          <p:cNvSpPr/>
          <p:nvPr/>
        </p:nvSpPr>
        <p:spPr>
          <a:xfrm rot="17358630">
            <a:off x="977135" y="4177534"/>
            <a:ext cx="457200" cy="457200"/>
          </a:xfrm>
          <a:prstGeom prst="cho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819400" y="2590800"/>
            <a:ext cx="3048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819400" y="2743200"/>
            <a:ext cx="304800" cy="14478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819400" y="4191000"/>
            <a:ext cx="3048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hord 15"/>
          <p:cNvSpPr/>
          <p:nvPr/>
        </p:nvSpPr>
        <p:spPr>
          <a:xfrm rot="17358630">
            <a:off x="2729735" y="4177534"/>
            <a:ext cx="457200" cy="457200"/>
          </a:xfrm>
          <a:prstGeom prst="cho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hord 16"/>
          <p:cNvSpPr/>
          <p:nvPr/>
        </p:nvSpPr>
        <p:spPr>
          <a:xfrm rot="6717815">
            <a:off x="2735909" y="2278709"/>
            <a:ext cx="457200" cy="457200"/>
          </a:xfrm>
          <a:prstGeom prst="cho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hord 17"/>
          <p:cNvSpPr/>
          <p:nvPr/>
        </p:nvSpPr>
        <p:spPr>
          <a:xfrm rot="6880701">
            <a:off x="988967" y="2360568"/>
            <a:ext cx="457200" cy="457200"/>
          </a:xfrm>
          <a:prstGeom prst="cho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hord 18"/>
          <p:cNvSpPr/>
          <p:nvPr/>
        </p:nvSpPr>
        <p:spPr>
          <a:xfrm rot="6692104">
            <a:off x="4868554" y="2277754"/>
            <a:ext cx="457200" cy="457200"/>
          </a:xfrm>
          <a:prstGeom prst="chord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hord 19"/>
          <p:cNvSpPr/>
          <p:nvPr/>
        </p:nvSpPr>
        <p:spPr>
          <a:xfrm rot="17358630">
            <a:off x="4863334" y="4177533"/>
            <a:ext cx="457200" cy="457200"/>
          </a:xfrm>
          <a:prstGeom prst="chord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4953000" y="2590800"/>
            <a:ext cx="3048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4953000" y="4191000"/>
            <a:ext cx="3048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953000" y="2743200"/>
            <a:ext cx="304800" cy="1447800"/>
          </a:xfrm>
          <a:prstGeom prst="rect">
            <a:avLst/>
          </a:prstGeom>
          <a:solidFill>
            <a:srgbClr val="A50021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48003" y="1524000"/>
            <a:ext cx="1740861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Bone in </a:t>
            </a:r>
          </a:p>
          <a:p>
            <a:pPr algn="ctr"/>
            <a:r>
              <a:rPr lang="en-US" sz="1600" b="1" dirty="0" smtClean="0"/>
              <a:t>cartilaginous state</a:t>
            </a:r>
            <a:endParaRPr lang="en-US" sz="16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057400" y="914400"/>
            <a:ext cx="1920269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Appearance of </a:t>
            </a:r>
          </a:p>
          <a:p>
            <a:r>
              <a:rPr lang="en-US" sz="1600" b="1" dirty="0" smtClean="0"/>
              <a:t>primary </a:t>
            </a:r>
            <a:r>
              <a:rPr lang="en-US" sz="1600" b="1" dirty="0" err="1" smtClean="0"/>
              <a:t>ossific</a:t>
            </a:r>
            <a:r>
              <a:rPr lang="en-US" sz="1600" b="1" dirty="0" smtClean="0"/>
              <a:t> </a:t>
            </a:r>
          </a:p>
          <a:p>
            <a:r>
              <a:rPr lang="en-US" sz="1600" b="1" dirty="0" smtClean="0"/>
              <a:t>centers: ossification </a:t>
            </a:r>
          </a:p>
          <a:p>
            <a:r>
              <a:rPr lang="en-US" sz="1600" b="1" dirty="0" smtClean="0"/>
              <a:t>of </a:t>
            </a:r>
            <a:r>
              <a:rPr lang="en-US" sz="1600" b="1" dirty="0" err="1" smtClean="0"/>
              <a:t>diaphysis</a:t>
            </a:r>
            <a:endParaRPr lang="en-US" sz="1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343400" y="914400"/>
            <a:ext cx="1920269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Appearance of </a:t>
            </a:r>
          </a:p>
          <a:p>
            <a:r>
              <a:rPr lang="en-US" sz="1600" b="1" dirty="0" smtClean="0"/>
              <a:t>secondary </a:t>
            </a:r>
            <a:r>
              <a:rPr lang="en-US" sz="1600" b="1" dirty="0" err="1" smtClean="0"/>
              <a:t>ossific</a:t>
            </a:r>
            <a:r>
              <a:rPr lang="en-US" sz="1600" b="1" dirty="0" smtClean="0"/>
              <a:t> </a:t>
            </a:r>
          </a:p>
          <a:p>
            <a:r>
              <a:rPr lang="en-US" sz="1600" b="1" dirty="0" smtClean="0"/>
              <a:t>centers: ossification </a:t>
            </a:r>
          </a:p>
          <a:p>
            <a:r>
              <a:rPr lang="en-US" sz="1600" b="1" dirty="0" smtClean="0"/>
              <a:t>of  epiphysis</a:t>
            </a:r>
            <a:endParaRPr lang="en-US" sz="16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766170" y="914400"/>
            <a:ext cx="2000484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Ossification of </a:t>
            </a:r>
          </a:p>
          <a:p>
            <a:r>
              <a:rPr lang="en-US" sz="1600" b="1" dirty="0" err="1" smtClean="0"/>
              <a:t>epiphseal</a:t>
            </a:r>
            <a:r>
              <a:rPr lang="en-US" sz="1600" b="1" dirty="0" smtClean="0"/>
              <a:t> plate: </a:t>
            </a:r>
          </a:p>
          <a:p>
            <a:r>
              <a:rPr lang="en-US" sz="1600" b="1" dirty="0" smtClean="0"/>
              <a:t>Complete union of </a:t>
            </a:r>
          </a:p>
          <a:p>
            <a:r>
              <a:rPr lang="en-US" sz="1600" b="1" dirty="0" smtClean="0"/>
              <a:t>epiphysis &amp; </a:t>
            </a:r>
            <a:r>
              <a:rPr lang="en-US" sz="1600" b="1" dirty="0" err="1" smtClean="0"/>
              <a:t>diaphysis</a:t>
            </a:r>
            <a:endParaRPr lang="en-US" sz="16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676400" y="3276600"/>
            <a:ext cx="992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Diaphysi</a:t>
            </a:r>
            <a:r>
              <a:rPr lang="en-US" sz="1600" b="1" dirty="0" err="1" smtClean="0"/>
              <a:t>s</a:t>
            </a:r>
            <a:endParaRPr lang="en-US" sz="1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410200" y="2133600"/>
            <a:ext cx="971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Epiphysis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5410200" y="2514600"/>
            <a:ext cx="11151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Epiphyseal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plate of </a:t>
            </a:r>
          </a:p>
          <a:p>
            <a:r>
              <a:rPr lang="en-US" sz="1600" dirty="0" smtClean="0"/>
              <a:t>cartilage</a:t>
            </a:r>
            <a:endParaRPr lang="en-US" sz="1600" dirty="0"/>
          </a:p>
        </p:txBody>
      </p:sp>
      <p:cxnSp>
        <p:nvCxnSpPr>
          <p:cNvPr id="38" name="Straight Arrow Connector 37"/>
          <p:cNvCxnSpPr>
            <a:stCxn id="36" idx="1"/>
            <a:endCxn id="21" idx="3"/>
          </p:cNvCxnSpPr>
          <p:nvPr/>
        </p:nvCxnSpPr>
        <p:spPr>
          <a:xfrm rot="10800000">
            <a:off x="5257800" y="2667001"/>
            <a:ext cx="152400" cy="2630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657600" y="4572000"/>
            <a:ext cx="10852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BIRTH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7" name="Straight Connector 46"/>
          <p:cNvCxnSpPr>
            <a:endCxn id="43" idx="0"/>
          </p:cNvCxnSpPr>
          <p:nvPr/>
        </p:nvCxnSpPr>
        <p:spPr>
          <a:xfrm rot="16200000" flipH="1">
            <a:off x="2366808" y="2738591"/>
            <a:ext cx="3657600" cy="9217"/>
          </a:xfrm>
          <a:prstGeom prst="line">
            <a:avLst/>
          </a:prstGeom>
          <a:ln w="76200">
            <a:solidFill>
              <a:srgbClr val="FF0000"/>
            </a:solidFill>
            <a:prstDash val="sys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867400" y="4572000"/>
            <a:ext cx="1355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PUBERTY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 rot="16200000" flipH="1">
            <a:off x="4686300" y="2628900"/>
            <a:ext cx="3657600" cy="76200"/>
          </a:xfrm>
          <a:prstGeom prst="line">
            <a:avLst/>
          </a:prstGeom>
          <a:ln w="76200">
            <a:solidFill>
              <a:srgbClr val="7030A0"/>
            </a:solidFill>
            <a:prstDash val="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7467600" y="2514600"/>
            <a:ext cx="304800" cy="2590800"/>
          </a:xfrm>
          <a:prstGeom prst="rect">
            <a:avLst/>
          </a:prstGeom>
          <a:solidFill>
            <a:srgbClr val="A50021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Chord 54"/>
          <p:cNvSpPr/>
          <p:nvPr/>
        </p:nvSpPr>
        <p:spPr>
          <a:xfrm rot="6692104">
            <a:off x="7383154" y="2049155"/>
            <a:ext cx="457200" cy="457200"/>
          </a:xfrm>
          <a:prstGeom prst="chord">
            <a:avLst/>
          </a:prstGeom>
          <a:solidFill>
            <a:srgbClr val="990000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5334000" y="3581400"/>
            <a:ext cx="9644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Diaphysis</a:t>
            </a:r>
            <a:endParaRPr lang="en-US" sz="1600" dirty="0"/>
          </a:p>
        </p:txBody>
      </p:sp>
      <p:cxnSp>
        <p:nvCxnSpPr>
          <p:cNvPr id="60" name="Straight Arrow Connector 59"/>
          <p:cNvCxnSpPr>
            <a:stCxn id="58" idx="1"/>
          </p:cNvCxnSpPr>
          <p:nvPr/>
        </p:nvCxnSpPr>
        <p:spPr>
          <a:xfrm rot="10800000">
            <a:off x="5105400" y="3657601"/>
            <a:ext cx="228600" cy="9307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" name="Chord 60"/>
          <p:cNvSpPr/>
          <p:nvPr/>
        </p:nvSpPr>
        <p:spPr>
          <a:xfrm rot="17358630">
            <a:off x="7377933" y="5091933"/>
            <a:ext cx="457200" cy="457200"/>
          </a:xfrm>
          <a:prstGeom prst="chord">
            <a:avLst/>
          </a:prstGeom>
          <a:solidFill>
            <a:srgbClr val="990033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3657600" y="5029200"/>
            <a:ext cx="3293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Bone increases in length by</a:t>
            </a:r>
          </a:p>
          <a:p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proliferation of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epiphyseal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plate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 rot="16200000" flipH="1">
            <a:off x="5248102" y="3895899"/>
            <a:ext cx="10180" cy="2276783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7086600" y="2971800"/>
            <a:ext cx="122706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Growth of </a:t>
            </a:r>
          </a:p>
          <a:p>
            <a:r>
              <a:rPr lang="en-US" b="1" dirty="0" smtClean="0"/>
              <a:t>bone stops</a:t>
            </a:r>
            <a:endParaRPr lang="en-US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2286000" y="152400"/>
            <a:ext cx="544245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OSSIFICATION OF LONG BONES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81000" y="5715000"/>
            <a:ext cx="8482707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Bone age is a good index of general maturation.  </a:t>
            </a:r>
            <a:r>
              <a:rPr lang="en-US" b="1" u="sng" dirty="0" smtClean="0">
                <a:solidFill>
                  <a:srgbClr val="C00000"/>
                </a:solidFill>
              </a:rPr>
              <a:t>Bone age is determined by: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Appearance of </a:t>
            </a:r>
            <a:r>
              <a:rPr lang="en-US" b="1" dirty="0" err="1" smtClean="0"/>
              <a:t>ossific</a:t>
            </a:r>
            <a:r>
              <a:rPr lang="en-US" b="1" dirty="0" smtClean="0"/>
              <a:t> centers in </a:t>
            </a:r>
            <a:r>
              <a:rPr lang="en-US" b="1" dirty="0" err="1" smtClean="0"/>
              <a:t>diaphysis</a:t>
            </a:r>
            <a:r>
              <a:rPr lang="en-US" b="1" dirty="0" smtClean="0"/>
              <a:t> &amp; epiphysis (specific for each bone &amp; sex)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Disappearance of </a:t>
            </a:r>
            <a:r>
              <a:rPr lang="en-US" b="1" dirty="0" err="1" smtClean="0"/>
              <a:t>epiphyseal</a:t>
            </a:r>
            <a:r>
              <a:rPr lang="en-US" b="1" dirty="0" smtClean="0"/>
              <a:t> plate (specific for each bone &amp; sex)</a:t>
            </a:r>
            <a:endParaRPr lang="en-US" b="1" dirty="0"/>
          </a:p>
        </p:txBody>
      </p:sp>
      <p:sp>
        <p:nvSpPr>
          <p:cNvPr id="71" name="Rectangle 70"/>
          <p:cNvSpPr/>
          <p:nvPr/>
        </p:nvSpPr>
        <p:spPr>
          <a:xfrm>
            <a:off x="2819400" y="2743200"/>
            <a:ext cx="304800" cy="1447800"/>
          </a:xfrm>
          <a:prstGeom prst="rect">
            <a:avLst/>
          </a:prstGeom>
          <a:solidFill>
            <a:srgbClr val="990033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Arrow Connector 72"/>
          <p:cNvCxnSpPr>
            <a:stCxn id="30" idx="3"/>
          </p:cNvCxnSpPr>
          <p:nvPr/>
        </p:nvCxnSpPr>
        <p:spPr>
          <a:xfrm flipV="1">
            <a:off x="2668788" y="3352800"/>
            <a:ext cx="303012" cy="9307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4" name="Chord 73"/>
          <p:cNvSpPr/>
          <p:nvPr/>
        </p:nvSpPr>
        <p:spPr>
          <a:xfrm rot="6692104">
            <a:off x="4868554" y="2277755"/>
            <a:ext cx="457200" cy="457200"/>
          </a:xfrm>
          <a:prstGeom prst="chord">
            <a:avLst/>
          </a:prstGeom>
          <a:solidFill>
            <a:srgbClr val="990000"/>
          </a:solidFill>
          <a:ln>
            <a:solidFill>
              <a:srgbClr val="990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Chord 74"/>
          <p:cNvSpPr/>
          <p:nvPr/>
        </p:nvSpPr>
        <p:spPr>
          <a:xfrm rot="17358630">
            <a:off x="4863333" y="4177534"/>
            <a:ext cx="457200" cy="457200"/>
          </a:xfrm>
          <a:prstGeom prst="chord">
            <a:avLst/>
          </a:prstGeom>
          <a:solidFill>
            <a:srgbClr val="990033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7" name="Straight Arrow Connector 76"/>
          <p:cNvCxnSpPr>
            <a:stCxn id="33" idx="1"/>
          </p:cNvCxnSpPr>
          <p:nvPr/>
        </p:nvCxnSpPr>
        <p:spPr>
          <a:xfrm rot="10800000" flipV="1">
            <a:off x="5181600" y="2302876"/>
            <a:ext cx="228600" cy="593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410200" y="4343400"/>
            <a:ext cx="9484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Epiphysis</a:t>
            </a:r>
            <a:endParaRPr lang="en-US" sz="1600" dirty="0"/>
          </a:p>
        </p:txBody>
      </p:sp>
      <p:cxnSp>
        <p:nvCxnSpPr>
          <p:cNvPr id="80" name="Straight Arrow Connector 79"/>
          <p:cNvCxnSpPr>
            <a:stCxn id="78" idx="1"/>
          </p:cNvCxnSpPr>
          <p:nvPr/>
        </p:nvCxnSpPr>
        <p:spPr>
          <a:xfrm rot="10800000">
            <a:off x="5181600" y="4495801"/>
            <a:ext cx="228600" cy="1687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" name="Rounded Rectangle 80"/>
          <p:cNvSpPr/>
          <p:nvPr/>
        </p:nvSpPr>
        <p:spPr>
          <a:xfrm>
            <a:off x="7467600" y="2362200"/>
            <a:ext cx="3048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/>
          <p:cNvSpPr/>
          <p:nvPr/>
        </p:nvSpPr>
        <p:spPr>
          <a:xfrm>
            <a:off x="7467600" y="5105400"/>
            <a:ext cx="304800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ounded Rectangle 82"/>
          <p:cNvSpPr/>
          <p:nvPr/>
        </p:nvSpPr>
        <p:spPr>
          <a:xfrm>
            <a:off x="7467600" y="2362200"/>
            <a:ext cx="304800" cy="152400"/>
          </a:xfrm>
          <a:prstGeom prst="roundRect">
            <a:avLst/>
          </a:prstGeom>
          <a:solidFill>
            <a:srgbClr val="990033"/>
          </a:solid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ounded Rectangle 83"/>
          <p:cNvSpPr/>
          <p:nvPr/>
        </p:nvSpPr>
        <p:spPr>
          <a:xfrm>
            <a:off x="7467600" y="5105400"/>
            <a:ext cx="304800" cy="152400"/>
          </a:xfrm>
          <a:prstGeom prst="roundRect">
            <a:avLst/>
          </a:prstGeom>
          <a:solidFill>
            <a:srgbClr val="A50021"/>
          </a:solidFill>
          <a:ln>
            <a:solidFill>
              <a:srgbClr val="99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8" grpId="0" animBg="1"/>
      <p:bldP spid="29" grpId="0" animBg="1"/>
      <p:bldP spid="30" grpId="0"/>
      <p:bldP spid="33" grpId="0"/>
      <p:bldP spid="36" grpId="0"/>
      <p:bldP spid="43" grpId="0"/>
      <p:bldP spid="49" grpId="0"/>
      <p:bldP spid="62" grpId="0"/>
      <p:bldP spid="68" grpId="0" animBg="1"/>
      <p:bldP spid="70" grpId="0" animBg="1"/>
      <p:bldP spid="71" grpId="0" animBg="1"/>
      <p:bldP spid="74" grpId="0" animBg="1"/>
      <p:bldP spid="75" grpId="0" animBg="1"/>
      <p:bldP spid="78" grpId="0"/>
      <p:bldP spid="83" grpId="0" animBg="1"/>
      <p:bldP spid="8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DEVELOPMENT OF CRANIUM (SKULL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skull develops from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mesoderm around the developing brain.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skull consists of: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Neuro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cranium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protective case for brain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2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Viscero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cranium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skeleton of face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Bones of skull ossify either by: 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Endochondral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ossification	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or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Intramembranous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ossification</a:t>
            </a:r>
            <a:endParaRPr 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ntent Placeholder 3" descr="skeleton 004.jpg"/>
          <p:cNvPicPr>
            <a:picLocks noChangeAspect="1"/>
          </p:cNvPicPr>
          <p:nvPr/>
        </p:nvPicPr>
        <p:blipFill>
          <a:blip r:embed="rId2" cstate="print"/>
          <a:srcRect b="46829"/>
          <a:stretch>
            <a:fillRect/>
          </a:stretch>
        </p:blipFill>
        <p:spPr>
          <a:xfrm>
            <a:off x="6400800" y="2133600"/>
            <a:ext cx="2576460" cy="1185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162800" y="2438401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7200" y="2743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2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 descr="skeleton 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47" y="228600"/>
            <a:ext cx="7429553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096000" y="1143000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8200" y="121920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57800" y="2514600"/>
            <a:ext cx="578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77000" y="2514600"/>
            <a:ext cx="332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10400" y="2514600"/>
            <a:ext cx="744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0" y="2971800"/>
            <a:ext cx="93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Mand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9400" y="7620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34200" y="4419600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6600" y="5334000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9200" y="426720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3000" y="5562600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762000"/>
            <a:ext cx="3150542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Bones of skull that ossify by</a:t>
            </a:r>
          </a:p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intramembranous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ossification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 = Frontal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= Parietal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 =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Zygomatic</a:t>
            </a: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 =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Squamous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temporal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Mand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Mandible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 = Maxilla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JOINTS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876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They develop from 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mesoderm between bones</a:t>
            </a:r>
            <a:r>
              <a:rPr lang="en-US" b="1" dirty="0" smtClean="0">
                <a:solidFill>
                  <a:srgbClr val="0070C0"/>
                </a:solidFill>
              </a:rPr>
              <a:t>: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Fibrous joints: </a:t>
            </a:r>
            <a:r>
              <a:rPr lang="en-US" b="1" dirty="0" smtClean="0">
                <a:solidFill>
                  <a:srgbClr val="0070C0"/>
                </a:solidFill>
              </a:rPr>
              <a:t>mesoderm differentiates into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dense fibrous connective tissue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Cartilaginous joints: </a:t>
            </a:r>
            <a:r>
              <a:rPr lang="en-US" b="1" dirty="0" smtClean="0">
                <a:solidFill>
                  <a:srgbClr val="0070C0"/>
                </a:solidFill>
              </a:rPr>
              <a:t>mesoderm differentiates into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cartilage.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Synovial joints: </a:t>
            </a:r>
            <a:r>
              <a:rPr lang="en-US" b="1" dirty="0" smtClean="0">
                <a:solidFill>
                  <a:srgbClr val="0070C0"/>
                </a:solidFill>
              </a:rPr>
              <a:t>a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synovial cavity </a:t>
            </a:r>
            <a:r>
              <a:rPr lang="en-US" b="1" dirty="0" smtClean="0">
                <a:solidFill>
                  <a:srgbClr val="0070C0"/>
                </a:solidFill>
              </a:rPr>
              <a:t>is formed inside mesoderm; mesoderm differentiates into </a:t>
            </a:r>
            <a:r>
              <a:rPr lang="en-US" b="1" dirty="0" smtClean="0">
                <a:solidFill>
                  <a:srgbClr val="2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synovial membrane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capsule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ligaments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954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DEVELOPMENT OF </a:t>
            </a: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BONE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5334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All bones develop from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MESODERM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AXIAL SKELETON: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solidFill>
                  <a:srgbClr val="2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Vertebrae, Ribs &amp; Sternum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Sclerotomes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Somites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(Paraxial Mesoderm)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solidFill>
                  <a:srgbClr val="2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Skull: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b="1" u="sng" dirty="0" smtClean="0">
                <a:solidFill>
                  <a:srgbClr val="2809E5"/>
                </a:solidFill>
                <a:latin typeface="Times New Roman" pitchFamily="18" charset="0"/>
                <a:cs typeface="Times New Roman" pitchFamily="18" charset="0"/>
              </a:rPr>
              <a:t>Mesoderm surrounding the Brain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APPENDICULAR SKELETON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Somatic part of Lateral </a:t>
            </a:r>
            <a:r>
              <a:rPr lang="en-US" b="1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Mmesoderm</a:t>
            </a:r>
            <a:endParaRPr lang="en-US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All bones ossify by </a:t>
            </a:r>
            <a:r>
              <a:rPr lang="en-US" b="1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Endochondral</a:t>
            </a: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Ossification EXCEPT</a:t>
            </a:r>
            <a:r>
              <a:rPr lang="en-US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Some bones of Skull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2809E5"/>
                </a:solidFill>
                <a:latin typeface="Times New Roman" pitchFamily="18" charset="0"/>
                <a:cs typeface="Times New Roman" pitchFamily="18" charset="0"/>
              </a:rPr>
              <a:t>Clavicle</a:t>
            </a:r>
          </a:p>
          <a:p>
            <a:pPr>
              <a:buNone/>
            </a:pPr>
            <a:endParaRPr lang="en-US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SUMMARY OF DEVELOPMENT OF </a:t>
            </a: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MUSCLES</a:t>
            </a:r>
            <a:endParaRPr 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5181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tx1"/>
                </a:solidFill>
              </a:rPr>
              <a:t>All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</a:t>
            </a:r>
            <a:r>
              <a:rPr lang="en-US" b="1" dirty="0" smtClean="0">
                <a:solidFill>
                  <a:schemeClr val="tx1"/>
                </a:solidFill>
              </a:rPr>
              <a:t> develop from </a:t>
            </a: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MESODERM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EXCEPT</a:t>
            </a:r>
            <a:r>
              <a:rPr lang="en-US" b="1" u="sng" dirty="0" smtClean="0">
                <a:solidFill>
                  <a:srgbClr val="0070C0"/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Muscles of iris (eyeball)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Myoepithelial</a:t>
            </a:r>
            <a:r>
              <a:rPr lang="en-US" b="1" dirty="0" smtClean="0">
                <a:solidFill>
                  <a:srgbClr val="0070C0"/>
                </a:solidFill>
              </a:rPr>
              <a:t> cells of                     </a:t>
            </a: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ECTODERM</a:t>
            </a:r>
            <a:r>
              <a:rPr lang="en-US" b="1" dirty="0" smtClean="0">
                <a:solidFill>
                  <a:srgbClr val="0070C0"/>
                </a:solidFill>
              </a:rPr>
              <a:t>   mammary &amp; sweat glands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All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skeletal muscles </a:t>
            </a:r>
            <a:r>
              <a:rPr lang="en-US" b="1" dirty="0" smtClean="0">
                <a:solidFill>
                  <a:srgbClr val="0070C0"/>
                </a:solidFill>
              </a:rPr>
              <a:t>develop from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myotomes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paraxial mesoderm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u="sng" dirty="0" smtClean="0">
                <a:solidFill>
                  <a:srgbClr val="0070C0"/>
                </a:solidFill>
              </a:rPr>
              <a:t>EXCEPT</a:t>
            </a:r>
            <a:r>
              <a:rPr lang="en-US" b="1" dirty="0" smtClean="0">
                <a:solidFill>
                  <a:srgbClr val="0070C0"/>
                </a:solidFill>
              </a:rPr>
              <a:t>: 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Head &amp; Neck muscles </a:t>
            </a:r>
            <a:r>
              <a:rPr lang="en-US" b="1" dirty="0" smtClean="0">
                <a:solidFill>
                  <a:srgbClr val="0070C0"/>
                </a:solidFill>
              </a:rPr>
              <a:t>from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mesoderm of Pharyngeal Arches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181600" y="2590800"/>
            <a:ext cx="12954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029200" y="3124200"/>
            <a:ext cx="1447800" cy="152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SUMMARY OF DEVELOPMENT OF MUSCLES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Cardiac &amp; Smooth muscles </a:t>
            </a:r>
            <a:r>
              <a:rPr lang="en-US" b="1" dirty="0" smtClean="0">
                <a:solidFill>
                  <a:srgbClr val="0070C0"/>
                </a:solidFill>
              </a:rPr>
              <a:t>develop from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mesoderm</a:t>
            </a:r>
            <a:r>
              <a:rPr lang="en-US" b="1" u="sng" dirty="0" smtClean="0">
                <a:solidFill>
                  <a:srgbClr val="FF0000"/>
                </a:solidFill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Cardiac muscles </a:t>
            </a:r>
            <a:r>
              <a:rPr lang="en-US" b="1" dirty="0" smtClean="0">
                <a:solidFill>
                  <a:srgbClr val="0070C0"/>
                </a:solidFill>
              </a:rPr>
              <a:t>from: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splanchnic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part of lateral mesoderm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smtClean="0">
                <a:solidFill>
                  <a:srgbClr val="2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Smooth muscles: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	*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wall of viscera </a:t>
            </a:r>
            <a:r>
              <a:rPr lang="en-US" b="1" dirty="0" smtClean="0">
                <a:solidFill>
                  <a:srgbClr val="0070C0"/>
                </a:solidFill>
              </a:rPr>
              <a:t>from: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splanchnic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part of lateral mesoderm</a:t>
            </a: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	*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wall of blood &amp; lymphatic vessels </a:t>
            </a:r>
            <a:r>
              <a:rPr lang="en-US" b="1" dirty="0" smtClean="0">
                <a:solidFill>
                  <a:srgbClr val="0070C0"/>
                </a:solidFill>
              </a:rPr>
              <a:t>from: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somatic part of lateral mesoderm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1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Which one of the following group of muscles are </a:t>
            </a:r>
            <a:r>
              <a:rPr lang="en-US" b="1" u="sng" dirty="0" smtClean="0">
                <a:solidFill>
                  <a:srgbClr val="0070C0"/>
                </a:solidFill>
              </a:rPr>
              <a:t>derivatives </a:t>
            </a:r>
            <a:r>
              <a:rPr lang="en-US" b="1" u="sng" dirty="0" smtClean="0">
                <a:solidFill>
                  <a:srgbClr val="0070C0"/>
                </a:solidFill>
              </a:rPr>
              <a:t>of </a:t>
            </a:r>
            <a:r>
              <a:rPr lang="en-US" b="1" u="sng" dirty="0" err="1" smtClean="0">
                <a:solidFill>
                  <a:srgbClr val="0070C0"/>
                </a:solidFill>
              </a:rPr>
              <a:t>epaxial</a:t>
            </a:r>
            <a:r>
              <a:rPr lang="en-US" b="1" u="sng" dirty="0" smtClean="0">
                <a:solidFill>
                  <a:srgbClr val="0070C0"/>
                </a:solidFill>
              </a:rPr>
              <a:t> </a:t>
            </a:r>
            <a:r>
              <a:rPr lang="en-US" b="1" u="sng" dirty="0" smtClean="0">
                <a:solidFill>
                  <a:srgbClr val="0070C0"/>
                </a:solidFill>
              </a:rPr>
              <a:t>division of </a:t>
            </a:r>
            <a:r>
              <a:rPr lang="en-US" b="1" u="sng" dirty="0" err="1" smtClean="0">
                <a:solidFill>
                  <a:srgbClr val="0070C0"/>
                </a:solidFill>
              </a:rPr>
              <a:t>myotomes</a:t>
            </a:r>
            <a:r>
              <a:rPr lang="en-US" b="1" dirty="0" smtClean="0">
                <a:solidFill>
                  <a:srgbClr val="0070C0"/>
                </a:solidFill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Muscles of back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Muscles of limbs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Muscles of viscera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Cardiac muscles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4191000" y="3352800"/>
            <a:ext cx="914400" cy="2286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Which one of the following bones ossifies by </a:t>
            </a:r>
            <a:r>
              <a:rPr lang="en-US" b="1" dirty="0" err="1" smtClean="0">
                <a:solidFill>
                  <a:srgbClr val="0070C0"/>
                </a:solidFill>
              </a:rPr>
              <a:t>intramembranous</a:t>
            </a:r>
            <a:r>
              <a:rPr lang="en-US" b="1" dirty="0" smtClean="0">
                <a:solidFill>
                  <a:srgbClr val="0070C0"/>
                </a:solidFill>
              </a:rPr>
              <a:t> ossification?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Vertebra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Ribs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Mandible</a:t>
            </a:r>
          </a:p>
        </p:txBody>
      </p:sp>
      <p:sp>
        <p:nvSpPr>
          <p:cNvPr id="4" name="Left Arrow 3"/>
          <p:cNvSpPr/>
          <p:nvPr/>
        </p:nvSpPr>
        <p:spPr>
          <a:xfrm>
            <a:off x="3200400" y="4648200"/>
            <a:ext cx="457200" cy="2286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5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 be able to: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List the different parts of mesoderm and the different divisions of </a:t>
            </a:r>
            <a:r>
              <a:rPr lang="en-US" b="1" dirty="0" err="1" smtClean="0">
                <a:solidFill>
                  <a:srgbClr val="0070C0"/>
                </a:solidFill>
              </a:rPr>
              <a:t>somites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Differentiate bones according to their embryological origin and mode of ossification.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Describe the ossification of long bones.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Describe the main steps for development of limbs.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Differentiate muscles according to their embryological origin.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Regarding </a:t>
            </a:r>
            <a:r>
              <a:rPr lang="en-US" b="1" u="sng" dirty="0" smtClean="0">
                <a:solidFill>
                  <a:srgbClr val="0070C0"/>
                </a:solidFill>
              </a:rPr>
              <a:t>the ossification of long bones</a:t>
            </a:r>
            <a:r>
              <a:rPr lang="en-US" b="1" dirty="0" smtClean="0">
                <a:solidFill>
                  <a:srgbClr val="0070C0"/>
                </a:solidFill>
              </a:rPr>
              <a:t>, which one of the following statement is correct?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Primary </a:t>
            </a:r>
            <a:r>
              <a:rPr lang="en-US" b="1" dirty="0" err="1" smtClean="0">
                <a:solidFill>
                  <a:srgbClr val="0070C0"/>
                </a:solidFill>
              </a:rPr>
              <a:t>ossific</a:t>
            </a:r>
            <a:r>
              <a:rPr lang="en-US" b="1" dirty="0" smtClean="0">
                <a:solidFill>
                  <a:srgbClr val="0070C0"/>
                </a:solidFill>
              </a:rPr>
              <a:t> centre appears after birth.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Secondary </a:t>
            </a:r>
            <a:r>
              <a:rPr lang="en-US" b="1" dirty="0" err="1" smtClean="0">
                <a:solidFill>
                  <a:srgbClr val="0070C0"/>
                </a:solidFill>
              </a:rPr>
              <a:t>ossific</a:t>
            </a:r>
            <a:r>
              <a:rPr lang="en-US" b="1" dirty="0" smtClean="0">
                <a:solidFill>
                  <a:srgbClr val="0070C0"/>
                </a:solidFill>
              </a:rPr>
              <a:t> centre leads into ossification of </a:t>
            </a:r>
            <a:r>
              <a:rPr lang="en-US" b="1" dirty="0" err="1" smtClean="0">
                <a:solidFill>
                  <a:srgbClr val="0070C0"/>
                </a:solidFill>
              </a:rPr>
              <a:t>diaphysis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Long bones ossify by </a:t>
            </a:r>
            <a:r>
              <a:rPr lang="en-US" b="1" dirty="0" err="1" smtClean="0">
                <a:solidFill>
                  <a:srgbClr val="0070C0"/>
                </a:solidFill>
              </a:rPr>
              <a:t>intramembranous</a:t>
            </a:r>
            <a:r>
              <a:rPr lang="en-US" b="1" dirty="0" smtClean="0">
                <a:solidFill>
                  <a:srgbClr val="0070C0"/>
                </a:solidFill>
              </a:rPr>
              <a:t> ossification.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When epiphysis unites with </a:t>
            </a:r>
            <a:r>
              <a:rPr lang="en-US" b="1" dirty="0" err="1" smtClean="0">
                <a:solidFill>
                  <a:srgbClr val="0070C0"/>
                </a:solidFill>
              </a:rPr>
              <a:t>diaphysis</a:t>
            </a:r>
            <a:r>
              <a:rPr lang="en-US" b="1" dirty="0" smtClean="0">
                <a:solidFill>
                  <a:srgbClr val="0070C0"/>
                </a:solidFill>
              </a:rPr>
              <a:t>, growth of bone stops. 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5867400" y="6172200"/>
            <a:ext cx="762000" cy="22860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229600" cy="6172200"/>
          </a:xfrm>
          <a:prstGeom prst="rect">
            <a:avLst/>
          </a:prstGeom>
          <a:ln w="1905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981200" y="2438400"/>
            <a:ext cx="569258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THANK YOU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Untitled-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371600"/>
            <a:ext cx="3944937" cy="24479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7" descr="File00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52400" y="990600"/>
            <a:ext cx="4254500" cy="3511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ight Arrow 5"/>
          <p:cNvSpPr/>
          <p:nvPr/>
        </p:nvSpPr>
        <p:spPr>
          <a:xfrm>
            <a:off x="1905000" y="1447800"/>
            <a:ext cx="304800" cy="152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533400" y="2057400"/>
            <a:ext cx="228600" cy="3048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304800" y="3505200"/>
            <a:ext cx="304800" cy="228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24200" y="2057400"/>
            <a:ext cx="106680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Amniotic  </a:t>
            </a:r>
          </a:p>
          <a:p>
            <a:r>
              <a:rPr lang="en-US" b="1" dirty="0" smtClean="0"/>
              <a:t>cavity</a:t>
            </a:r>
            <a:endParaRPr lang="en-US" b="1" dirty="0"/>
          </a:p>
        </p:txBody>
      </p:sp>
      <p:cxnSp>
        <p:nvCxnSpPr>
          <p:cNvPr id="14" name="Straight Arrow Connector 13"/>
          <p:cNvCxnSpPr>
            <a:stCxn id="10" idx="1"/>
          </p:cNvCxnSpPr>
          <p:nvPr/>
        </p:nvCxnSpPr>
        <p:spPr>
          <a:xfrm rot="10800000" flipV="1">
            <a:off x="2057400" y="2380566"/>
            <a:ext cx="1066800" cy="578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52800" y="4038600"/>
            <a:ext cx="93070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Yolk sac</a:t>
            </a:r>
            <a:endParaRPr lang="en-US" b="1" dirty="0"/>
          </a:p>
        </p:txBody>
      </p:sp>
      <p:cxnSp>
        <p:nvCxnSpPr>
          <p:cNvPr id="17" name="Straight Arrow Connector 16"/>
          <p:cNvCxnSpPr>
            <a:stCxn id="15" idx="1"/>
          </p:cNvCxnSpPr>
          <p:nvPr/>
        </p:nvCxnSpPr>
        <p:spPr>
          <a:xfrm rot="10800000">
            <a:off x="2133600" y="3657600"/>
            <a:ext cx="1219200" cy="5656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ight Bracket 18"/>
          <p:cNvSpPr/>
          <p:nvPr/>
        </p:nvSpPr>
        <p:spPr>
          <a:xfrm>
            <a:off x="2895600" y="2819400"/>
            <a:ext cx="152400" cy="381000"/>
          </a:xfrm>
          <a:prstGeom prst="rightBracket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124200" y="281940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Embryo</a:t>
            </a:r>
            <a:endParaRPr lang="en-US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5184140" y="1831340"/>
            <a:ext cx="995680" cy="1541780"/>
          </a:xfrm>
          <a:custGeom>
            <a:avLst/>
            <a:gdLst>
              <a:gd name="connsiteX0" fmla="*/ 835660 w 995680"/>
              <a:gd name="connsiteY0" fmla="*/ 454660 h 1541780"/>
              <a:gd name="connsiteX1" fmla="*/ 683260 w 995680"/>
              <a:gd name="connsiteY1" fmla="*/ 165100 h 1541780"/>
              <a:gd name="connsiteX2" fmla="*/ 317500 w 995680"/>
              <a:gd name="connsiteY2" fmla="*/ 104140 h 1541780"/>
              <a:gd name="connsiteX3" fmla="*/ 12700 w 995680"/>
              <a:gd name="connsiteY3" fmla="*/ 668020 h 1541780"/>
              <a:gd name="connsiteX4" fmla="*/ 241300 w 995680"/>
              <a:gd name="connsiteY4" fmla="*/ 1353820 h 1541780"/>
              <a:gd name="connsiteX5" fmla="*/ 805180 w 995680"/>
              <a:gd name="connsiteY5" fmla="*/ 1399540 h 1541780"/>
              <a:gd name="connsiteX6" fmla="*/ 942340 w 995680"/>
              <a:gd name="connsiteY6" fmla="*/ 500380 h 1541780"/>
              <a:gd name="connsiteX7" fmla="*/ 485140 w 995680"/>
              <a:gd name="connsiteY7" fmla="*/ 73660 h 1541780"/>
              <a:gd name="connsiteX8" fmla="*/ 515620 w 995680"/>
              <a:gd name="connsiteY8" fmla="*/ 58420 h 1541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95680" h="1541780">
                <a:moveTo>
                  <a:pt x="835660" y="454660"/>
                </a:moveTo>
                <a:cubicBezTo>
                  <a:pt x="802640" y="339090"/>
                  <a:pt x="769620" y="223520"/>
                  <a:pt x="683260" y="165100"/>
                </a:cubicBezTo>
                <a:cubicBezTo>
                  <a:pt x="596900" y="106680"/>
                  <a:pt x="429260" y="20320"/>
                  <a:pt x="317500" y="104140"/>
                </a:cubicBezTo>
                <a:cubicBezTo>
                  <a:pt x="205740" y="187960"/>
                  <a:pt x="25400" y="459740"/>
                  <a:pt x="12700" y="668020"/>
                </a:cubicBezTo>
                <a:cubicBezTo>
                  <a:pt x="0" y="876300"/>
                  <a:pt x="109220" y="1231900"/>
                  <a:pt x="241300" y="1353820"/>
                </a:cubicBezTo>
                <a:cubicBezTo>
                  <a:pt x="373380" y="1475740"/>
                  <a:pt x="688340" y="1541780"/>
                  <a:pt x="805180" y="1399540"/>
                </a:cubicBezTo>
                <a:cubicBezTo>
                  <a:pt x="922020" y="1257300"/>
                  <a:pt x="995680" y="721360"/>
                  <a:pt x="942340" y="500380"/>
                </a:cubicBezTo>
                <a:cubicBezTo>
                  <a:pt x="889000" y="279400"/>
                  <a:pt x="556260" y="147320"/>
                  <a:pt x="485140" y="73660"/>
                </a:cubicBezTo>
                <a:cubicBezTo>
                  <a:pt x="414020" y="0"/>
                  <a:pt x="515620" y="58420"/>
                  <a:pt x="515620" y="58420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324600" y="533400"/>
            <a:ext cx="1168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Embryo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9" name="Straight Arrow Connector 28"/>
          <p:cNvCxnSpPr>
            <a:stCxn id="27" idx="2"/>
          </p:cNvCxnSpPr>
          <p:nvPr/>
        </p:nvCxnSpPr>
        <p:spPr>
          <a:xfrm rot="5400000">
            <a:off x="5895065" y="1043601"/>
            <a:ext cx="1062335" cy="9652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5" grpId="0" animBg="1"/>
      <p:bldP spid="19" grpId="0" animBg="1"/>
      <p:bldP spid="26" grpId="0" animBg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s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8600"/>
            <a:ext cx="5715000" cy="640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Down Arrow 4"/>
          <p:cNvSpPr/>
          <p:nvPr/>
        </p:nvSpPr>
        <p:spPr>
          <a:xfrm>
            <a:off x="4495800" y="457200"/>
            <a:ext cx="76200" cy="3048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3886200" y="457200"/>
            <a:ext cx="76200" cy="228600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3200400" y="1905000"/>
            <a:ext cx="228600" cy="762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3352800" y="3810000"/>
            <a:ext cx="3048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21697" y="3276600"/>
            <a:ext cx="2140330" cy="9541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Notochord: </a:t>
            </a:r>
          </a:p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stimulates neural tube </a:t>
            </a:r>
          </a:p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formation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4600" y="4495800"/>
            <a:ext cx="2648802" cy="461665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Somatic mesoderm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00800" y="6019800"/>
            <a:ext cx="252825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Splanchnic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mesoderm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Straight Arrow Connector 13"/>
          <p:cNvCxnSpPr>
            <a:stCxn id="10" idx="1"/>
          </p:cNvCxnSpPr>
          <p:nvPr/>
        </p:nvCxnSpPr>
        <p:spPr>
          <a:xfrm rot="10800000" flipV="1">
            <a:off x="5105400" y="4726632"/>
            <a:ext cx="1219200" cy="121696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1"/>
          </p:cNvCxnSpPr>
          <p:nvPr/>
        </p:nvCxnSpPr>
        <p:spPr>
          <a:xfrm rot="10800000">
            <a:off x="4611897" y="3657600"/>
            <a:ext cx="2209800" cy="960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2" idx="1"/>
          </p:cNvCxnSpPr>
          <p:nvPr/>
        </p:nvCxnSpPr>
        <p:spPr>
          <a:xfrm rot="10800000">
            <a:off x="5029200" y="6019801"/>
            <a:ext cx="1371600" cy="2000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397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INTRAEMBRYONIC MESODERM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715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Proliferates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between  Ectoderm &amp; Endoderm </a:t>
            </a: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EXCEPT</a:t>
            </a:r>
            <a:r>
              <a:rPr lang="en-US" b="1" u="sng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in the central axis of embryo where 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NOTOCHORD</a:t>
            </a:r>
            <a:r>
              <a:rPr lang="en-US" b="1" dirty="0" smtClean="0">
                <a:solidFill>
                  <a:srgbClr val="0070C0"/>
                </a:solidFill>
              </a:rPr>
              <a:t> is found.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Differentiates into 3 parts: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Paraxial mesoderm: </a:t>
            </a:r>
            <a:r>
              <a:rPr lang="en-US" b="1" dirty="0" smtClean="0">
                <a:solidFill>
                  <a:srgbClr val="0070C0"/>
                </a:solidFill>
              </a:rPr>
              <a:t>on each side of notochord.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Intermediate mesoderm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mesoderm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Paraxial mesoderm </a:t>
            </a:r>
            <a:r>
              <a:rPr lang="en-US" b="1" dirty="0" smtClean="0">
                <a:solidFill>
                  <a:srgbClr val="0070C0"/>
                </a:solidFill>
              </a:rPr>
              <a:t>divides into units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Somites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mesoderm divided by </a:t>
            </a:r>
            <a:r>
              <a:rPr lang="en-US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intraembryonic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coelom into: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Somatic mesoderm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(between ectoderm &amp;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coelom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2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Splanchnic</a:t>
            </a:r>
            <a:r>
              <a:rPr lang="en-US" b="1" dirty="0" smtClean="0">
                <a:solidFill>
                  <a:srgbClr val="2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mesoderm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(between endoderm &amp;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coelom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304800"/>
            <a:ext cx="27432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SOMITE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400800" y="304800"/>
            <a:ext cx="2514600" cy="762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SOMITE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4343400" y="2514600"/>
            <a:ext cx="3048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e 7"/>
          <p:cNvSpPr/>
          <p:nvPr/>
        </p:nvSpPr>
        <p:spPr>
          <a:xfrm rot="2583395">
            <a:off x="3620944" y="2285616"/>
            <a:ext cx="685800" cy="609600"/>
          </a:xfrm>
          <a:prstGeom prst="pi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Pie 8"/>
          <p:cNvSpPr/>
          <p:nvPr/>
        </p:nvSpPr>
        <p:spPr>
          <a:xfrm rot="14055163">
            <a:off x="4737161" y="2316088"/>
            <a:ext cx="762000" cy="609600"/>
          </a:xfrm>
          <a:prstGeom prst="pi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530099" y="936914"/>
            <a:ext cx="1939367" cy="140277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2"/>
            <a:endCxn id="8" idx="2"/>
          </p:cNvCxnSpPr>
          <p:nvPr/>
        </p:nvCxnSpPr>
        <p:spPr>
          <a:xfrm>
            <a:off x="1600200" y="1143000"/>
            <a:ext cx="2113094" cy="1213311"/>
          </a:xfrm>
          <a:prstGeom prst="straightConnector1">
            <a:avLst/>
          </a:prstGeom>
          <a:ln>
            <a:solidFill>
              <a:srgbClr val="99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124200" y="12954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Notochord</a:t>
            </a:r>
            <a:endParaRPr lang="en-US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2971800"/>
            <a:ext cx="1634999" cy="46166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Sclerotome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10662" y="2971800"/>
            <a:ext cx="1711826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Sclerotome</a:t>
            </a:r>
            <a:endParaRPr lang="en-US" sz="24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4495800" y="22860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800600" y="1295400"/>
            <a:ext cx="1699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Neural tube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Arrow Connector 20"/>
          <p:cNvCxnSpPr>
            <a:stCxn id="14" idx="2"/>
            <a:endCxn id="7" idx="1"/>
          </p:cNvCxnSpPr>
          <p:nvPr/>
        </p:nvCxnSpPr>
        <p:spPr>
          <a:xfrm rot="16200000" flipH="1">
            <a:off x="3760662" y="1920702"/>
            <a:ext cx="791013" cy="4637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>
            <a:off x="4884728" y="1592272"/>
            <a:ext cx="452735" cy="9257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10800000" flipV="1">
            <a:off x="361073" y="1888398"/>
            <a:ext cx="171626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Myotome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52800" y="3505200"/>
            <a:ext cx="2323778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Vertebral column</a:t>
            </a:r>
          </a:p>
          <a:p>
            <a:pPr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Ribs &amp; sternum</a:t>
            </a:r>
            <a:endParaRPr lang="en-US" sz="2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Isosceles Triangle 32"/>
          <p:cNvSpPr/>
          <p:nvPr/>
        </p:nvSpPr>
        <p:spPr>
          <a:xfrm rot="16200000">
            <a:off x="2362200" y="2362200"/>
            <a:ext cx="914400" cy="457200"/>
          </a:xfrm>
          <a:prstGeom prst="triangl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/>
          <p:cNvSpPr/>
          <p:nvPr/>
        </p:nvSpPr>
        <p:spPr>
          <a:xfrm rot="5209210">
            <a:off x="6048602" y="2296977"/>
            <a:ext cx="963714" cy="511445"/>
          </a:xfrm>
          <a:prstGeom prst="triangl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6200" y="2743200"/>
            <a:ext cx="2133600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err="1" smtClean="0">
                <a:solidFill>
                  <a:srgbClr val="7030A0"/>
                </a:solidFill>
              </a:rPr>
              <a:t>Epaxial</a:t>
            </a:r>
            <a:r>
              <a:rPr lang="en-US" sz="2000" b="1" u="sng" dirty="0" smtClean="0">
                <a:solidFill>
                  <a:srgbClr val="7030A0"/>
                </a:solidFill>
              </a:rPr>
              <a:t> division</a:t>
            </a:r>
            <a:r>
              <a:rPr lang="en-US" sz="2000" b="1" dirty="0" smtClean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of back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(Extensors of VC &amp; 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Neck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29000" y="4495800"/>
            <a:ext cx="241970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u="sng" dirty="0" err="1" smtClean="0">
                <a:solidFill>
                  <a:srgbClr val="7030A0"/>
                </a:solidFill>
              </a:rPr>
              <a:t>Hypaxial</a:t>
            </a:r>
            <a:r>
              <a:rPr lang="en-US" sz="2000" b="1" u="sng" dirty="0" smtClean="0">
                <a:solidFill>
                  <a:srgbClr val="7030A0"/>
                </a:solidFill>
              </a:rPr>
              <a:t> division</a:t>
            </a:r>
            <a:r>
              <a:rPr lang="en-US" sz="2000" b="1" dirty="0" smtClean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of body wall</a:t>
            </a:r>
            <a:endParaRPr lang="en-US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128434" y="1638300"/>
            <a:ext cx="177584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Myotome</a:t>
            </a:r>
            <a:endParaRPr lang="en-US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2" name="Straight Arrow Connector 71"/>
          <p:cNvCxnSpPr>
            <a:stCxn id="15" idx="2"/>
            <a:endCxn id="32" idx="0"/>
          </p:cNvCxnSpPr>
          <p:nvPr/>
        </p:nvCxnSpPr>
        <p:spPr>
          <a:xfrm rot="5400000">
            <a:off x="4916228" y="3031927"/>
            <a:ext cx="71735" cy="8748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3810000" y="3352800"/>
            <a:ext cx="762000" cy="152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228600" y="5029200"/>
            <a:ext cx="2216504" cy="1015663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FF0000"/>
                </a:solidFill>
              </a:rPr>
              <a:t>Myoblasts</a:t>
            </a:r>
            <a:r>
              <a:rPr lang="en-US" sz="2000" b="1" dirty="0" smtClean="0">
                <a:solidFill>
                  <a:srgbClr val="7030A0"/>
                </a:solidFill>
              </a:rPr>
              <a:t> migrate 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</a:rPr>
              <a:t>into limb: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Limb muscles</a:t>
            </a:r>
            <a:endParaRPr lang="en-US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629400" y="5029200"/>
            <a:ext cx="2286000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FF0000"/>
                </a:solidFill>
              </a:rPr>
              <a:t>Myoblasts</a:t>
            </a:r>
            <a:r>
              <a:rPr lang="en-US" sz="2000" b="1" dirty="0" smtClean="0">
                <a:solidFill>
                  <a:srgbClr val="7030A0"/>
                </a:solidFill>
              </a:rPr>
              <a:t> migrate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</a:rPr>
              <a:t> into limb: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Limb muscles</a:t>
            </a:r>
            <a:endParaRPr lang="en-US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385571" y="2971800"/>
            <a:ext cx="2817631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u="sng" dirty="0" err="1" smtClean="0">
                <a:solidFill>
                  <a:srgbClr val="7030A0"/>
                </a:solidFill>
              </a:rPr>
              <a:t>Epaxial</a:t>
            </a:r>
            <a:r>
              <a:rPr lang="en-US" sz="2000" b="1" u="sng" dirty="0" smtClean="0">
                <a:solidFill>
                  <a:srgbClr val="7030A0"/>
                </a:solidFill>
              </a:rPr>
              <a:t> division</a:t>
            </a:r>
            <a:r>
              <a:rPr lang="en-US" sz="2000" b="1" dirty="0" smtClean="0">
                <a:solidFill>
                  <a:srgbClr val="7030A0"/>
                </a:solidFill>
              </a:rPr>
              <a:t>: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of back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(Extensors of VC &amp; 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Neck</a:t>
            </a:r>
            <a:r>
              <a:rPr lang="en-US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rot="10800000" flipV="1">
            <a:off x="4800600" y="2590800"/>
            <a:ext cx="1550730" cy="20051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3" idx="3"/>
          </p:cNvCxnSpPr>
          <p:nvPr/>
        </p:nvCxnSpPr>
        <p:spPr>
          <a:xfrm>
            <a:off x="3048000" y="2590800"/>
            <a:ext cx="685800" cy="1905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4876800" y="2895600"/>
            <a:ext cx="22860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6200000" flipH="1">
            <a:off x="3962400" y="2895600"/>
            <a:ext cx="3048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flipH="1">
            <a:off x="6290233" y="869373"/>
            <a:ext cx="1257300" cy="144780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619271" y="2370166"/>
            <a:ext cx="872312" cy="56966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1600200" y="2400300"/>
            <a:ext cx="12192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1485900" y="1100277"/>
            <a:ext cx="1447800" cy="1447800"/>
          </a:xfrm>
          <a:prstGeom prst="straightConnector1">
            <a:avLst/>
          </a:prstGeom>
          <a:ln w="38100">
            <a:solidFill>
              <a:srgbClr val="9900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33" idx="1"/>
          </p:cNvCxnSpPr>
          <p:nvPr/>
        </p:nvCxnSpPr>
        <p:spPr>
          <a:xfrm flipH="1">
            <a:off x="1905000" y="2819400"/>
            <a:ext cx="914400" cy="2209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34" idx="5"/>
          </p:cNvCxnSpPr>
          <p:nvPr/>
        </p:nvCxnSpPr>
        <p:spPr>
          <a:xfrm>
            <a:off x="6543823" y="2793258"/>
            <a:ext cx="1003710" cy="223594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32" grpId="0" animBg="1"/>
      <p:bldP spid="33" grpId="0" animBg="1"/>
      <p:bldP spid="34" grpId="0" animBg="1"/>
      <p:bldP spid="39" grpId="0" animBg="1"/>
      <p:bldP spid="40" grpId="0" animBg="1"/>
      <p:bldP spid="81" grpId="0" animBg="1"/>
      <p:bldP spid="83" grpId="0" animBg="1"/>
      <p:bldP spid="8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848600" cy="7921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DEVELOPMENT OF LIMBS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- 1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Content Placeholder 8" descr="LIMB BUD 2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15000" y="3810000"/>
            <a:ext cx="3236851" cy="281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Documents and Settings\user1\My Documents\My Pictures\LIMB BUD1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066800"/>
            <a:ext cx="3200400" cy="266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162800" y="3352800"/>
            <a:ext cx="958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28 DAYS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239000" y="6248400"/>
            <a:ext cx="958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32 DAYS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1066800"/>
            <a:ext cx="5410200" cy="60631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limb Bud </a:t>
            </a:r>
            <a:r>
              <a:rPr lang="en-US" sz="2800" b="1" dirty="0" smtClean="0">
                <a:solidFill>
                  <a:srgbClr val="0070C0"/>
                </a:solidFill>
              </a:rPr>
              <a:t>appears as an elevation on the </a:t>
            </a:r>
            <a:r>
              <a:rPr lang="en-US" sz="2800" b="1" i="1" dirty="0" err="1" smtClean="0">
                <a:solidFill>
                  <a:srgbClr val="0070C0"/>
                </a:solidFill>
              </a:rPr>
              <a:t>ventrolateral</a:t>
            </a:r>
            <a:r>
              <a:rPr lang="en-US" sz="2800" b="1" i="1" dirty="0" smtClean="0">
                <a:solidFill>
                  <a:srgbClr val="0070C0"/>
                </a:solidFill>
              </a:rPr>
              <a:t> body wall </a:t>
            </a:r>
            <a:r>
              <a:rPr lang="en-US" sz="2800" b="1" dirty="0" smtClean="0">
                <a:solidFill>
                  <a:srgbClr val="0070C0"/>
                </a:solidFill>
              </a:rPr>
              <a:t>resulting from proliferation of mesenchyme of the </a:t>
            </a:r>
            <a:r>
              <a:rPr lang="en-US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somatic layer of lateral mesoderm</a:t>
            </a:r>
            <a:r>
              <a:rPr lang="en-US" sz="2800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</a:rPr>
              <a:t>Each limb bud is surrounded by an area of ectoderm.</a:t>
            </a:r>
          </a:p>
          <a:p>
            <a:pPr>
              <a:buFont typeface="Wingdings" pitchFamily="2" charset="2"/>
              <a:buChar char="q"/>
            </a:pPr>
            <a:r>
              <a:rPr lang="en-US" sz="2800" b="1" u="sng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Upper limb buds 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>
                <a:solidFill>
                  <a:srgbClr val="0070C0"/>
                </a:solidFill>
              </a:rPr>
              <a:t>A</a:t>
            </a:r>
            <a:r>
              <a:rPr lang="en-US" sz="2800" b="1" dirty="0" smtClean="0">
                <a:solidFill>
                  <a:srgbClr val="0070C0"/>
                </a:solidFill>
              </a:rPr>
              <a:t>ppear at </a:t>
            </a:r>
            <a:r>
              <a:rPr lang="en-US" sz="28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26</a:t>
            </a:r>
            <a:r>
              <a:rPr lang="en-US" sz="2800" b="1" u="sng" dirty="0" smtClean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opposite the </a:t>
            </a:r>
            <a:r>
              <a:rPr lang="en-US" sz="2800" b="1" dirty="0" smtClean="0">
                <a:solidFill>
                  <a:srgbClr val="2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 cervical</a:t>
            </a:r>
            <a:r>
              <a:rPr lang="en-US" sz="2800" b="1" dirty="0" smtClean="0">
                <a:solidFill>
                  <a:srgbClr val="2809E5"/>
                </a:solidFill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segments.</a:t>
            </a:r>
          </a:p>
          <a:p>
            <a:pPr>
              <a:buFont typeface="Wingdings" pitchFamily="2" charset="2"/>
              <a:buChar char="q"/>
            </a:pPr>
            <a:r>
              <a:rPr lang="en-US" sz="2800" b="1" u="sng" dirty="0" smtClean="0">
                <a:solidFill>
                  <a:srgbClr val="FF0000"/>
                </a:solidFill>
              </a:rPr>
              <a:t>Lower limb buds </a:t>
            </a:r>
          </a:p>
          <a:p>
            <a:pPr>
              <a:buFont typeface="Wingdings" pitchFamily="2" charset="2"/>
              <a:buChar char="q"/>
            </a:pPr>
            <a:r>
              <a:rPr lang="en-US" sz="2800" b="1" dirty="0">
                <a:solidFill>
                  <a:srgbClr val="0070C0"/>
                </a:solidFill>
              </a:rPr>
              <a:t>A</a:t>
            </a:r>
            <a:r>
              <a:rPr lang="en-US" sz="2800" b="1" dirty="0" smtClean="0">
                <a:solidFill>
                  <a:srgbClr val="0070C0"/>
                </a:solidFill>
              </a:rPr>
              <a:t>ppear at </a:t>
            </a:r>
            <a:r>
              <a:rPr lang="en-US" sz="28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28 </a:t>
            </a:r>
            <a:r>
              <a:rPr lang="en-US" sz="2800" b="1" dirty="0" smtClean="0">
                <a:solidFill>
                  <a:srgbClr val="0070C0"/>
                </a:solidFill>
              </a:rPr>
              <a:t>opposite the </a:t>
            </a:r>
            <a:r>
              <a:rPr lang="en-US" sz="2800" b="1" dirty="0" smtClean="0">
                <a:solidFill>
                  <a:srgbClr val="2809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lumbar &amp; sacral </a:t>
            </a:r>
            <a:r>
              <a:rPr lang="en-US" sz="2800" b="1" dirty="0" smtClean="0">
                <a:solidFill>
                  <a:srgbClr val="0070C0"/>
                </a:solidFill>
              </a:rPr>
              <a:t>segments.</a:t>
            </a:r>
          </a:p>
          <a:p>
            <a:pPr>
              <a:buFont typeface="Wingdings" pitchFamily="2" charset="2"/>
              <a:buChar char="q"/>
            </a:pP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8305800" y="2209800"/>
            <a:ext cx="152400" cy="228600"/>
          </a:xfrm>
          <a:prstGeom prst="down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/>
          <p:cNvSpPr/>
          <p:nvPr/>
        </p:nvSpPr>
        <p:spPr>
          <a:xfrm>
            <a:off x="6019800" y="3352800"/>
            <a:ext cx="152400" cy="228600"/>
          </a:xfrm>
          <a:prstGeom prst="up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8458200" y="5257800"/>
            <a:ext cx="152400" cy="228600"/>
          </a:xfrm>
          <a:prstGeom prst="down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 flipH="1">
            <a:off x="5867400" y="6324600"/>
            <a:ext cx="152400" cy="228600"/>
          </a:xfrm>
          <a:prstGeom prst="up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848600" cy="7921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DEVELOPMENT OF LIMBS - 2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8600" y="2667000"/>
            <a:ext cx="8763000" cy="4191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&amp; G: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Apical </a:t>
            </a:r>
            <a:r>
              <a:rPr lang="en-US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ectodermal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ridge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1" dirty="0" smtClean="0">
                <a:solidFill>
                  <a:srgbClr val="0070C0"/>
                </a:solidFill>
              </a:rPr>
              <a:t>appears at the apex of limb bud and stimulates proliferation of </a:t>
            </a:r>
            <a:r>
              <a:rPr lang="en-US" b="1" dirty="0" err="1" smtClean="0">
                <a:solidFill>
                  <a:srgbClr val="0070C0"/>
                </a:solidFill>
              </a:rPr>
              <a:t>mesenchyme</a:t>
            </a:r>
            <a:r>
              <a:rPr lang="en-US" b="1" dirty="0" smtClean="0">
                <a:solidFill>
                  <a:srgbClr val="0070C0"/>
                </a:solidFill>
              </a:rPr>
              <a:t> and elongation of limb bud. 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&amp; H: </a:t>
            </a:r>
            <a:r>
              <a:rPr lang="en-US" b="1" dirty="0" smtClean="0">
                <a:solidFill>
                  <a:srgbClr val="0070C0"/>
                </a:solidFill>
              </a:rPr>
              <a:t>Distal ends of buds flatten into </a:t>
            </a:r>
            <a:r>
              <a:rPr lang="en-US" b="1" dirty="0" smtClean="0">
                <a:solidFill>
                  <a:srgbClr val="C00000"/>
                </a:solidFill>
              </a:rPr>
              <a:t>paddle-like</a:t>
            </a:r>
            <a:r>
              <a:rPr lang="en-US" b="1" dirty="0" smtClean="0">
                <a:solidFill>
                  <a:srgbClr val="0070C0"/>
                </a:solidFill>
              </a:rPr>
              <a:t> hand &amp; foot plates.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&amp; I: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Digital rays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1" dirty="0" smtClean="0">
                <a:solidFill>
                  <a:srgbClr val="0070C0"/>
                </a:solidFill>
              </a:rPr>
              <a:t>appear as </a:t>
            </a:r>
            <a:r>
              <a:rPr lang="en-US" b="1" dirty="0" err="1" smtClean="0">
                <a:solidFill>
                  <a:srgbClr val="0070C0"/>
                </a:solidFill>
              </a:rPr>
              <a:t>mesenchymal</a:t>
            </a:r>
            <a:r>
              <a:rPr lang="en-US" b="1" dirty="0" smtClean="0">
                <a:solidFill>
                  <a:srgbClr val="0070C0"/>
                </a:solidFill>
              </a:rPr>
              <a:t> condensations that outline the patterns of digits.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 &amp; J: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Notches: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appear between digital rays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  <a:endParaRPr lang="en-US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&amp; K: </a:t>
            </a:r>
            <a:r>
              <a:rPr lang="en-US" b="1" dirty="0" smtClean="0">
                <a:solidFill>
                  <a:srgbClr val="0070C0"/>
                </a:solidFill>
              </a:rPr>
              <a:t>Digits form inside rays, elongate &amp; appear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webbed</a:t>
            </a:r>
            <a:r>
              <a:rPr lang="en-US" b="1" u="sng" dirty="0" smtClean="0">
                <a:solidFill>
                  <a:srgbClr val="FF000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F&amp; L: </a:t>
            </a:r>
            <a:r>
              <a:rPr lang="en-US" b="1" dirty="0" err="1" smtClean="0">
                <a:solidFill>
                  <a:srgbClr val="0070C0"/>
                </a:solidFill>
              </a:rPr>
              <a:t>Mesenchyme</a:t>
            </a:r>
            <a:r>
              <a:rPr lang="en-US" b="1" dirty="0" smtClean="0">
                <a:solidFill>
                  <a:srgbClr val="0070C0"/>
                </a:solidFill>
              </a:rPr>
              <a:t> between digits disappear to separate them.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17" name="Content Placeholder 16" descr="limb4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066800"/>
            <a:ext cx="7239000" cy="15004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9" name="Straight Arrow Connector 18"/>
          <p:cNvCxnSpPr/>
          <p:nvPr/>
        </p:nvCxnSpPr>
        <p:spPr>
          <a:xfrm rot="5400000" flipH="1" flipV="1">
            <a:off x="1219200" y="1828800"/>
            <a:ext cx="1371600" cy="45720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676400" y="2286000"/>
            <a:ext cx="533400" cy="45720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001000" cy="838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OF </a:t>
            </a: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LIMBS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895600"/>
            <a:ext cx="9144000" cy="39624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Originally, limb buds were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right angle </a:t>
            </a:r>
            <a:r>
              <a:rPr lang="en-US" b="1" dirty="0" smtClean="0">
                <a:solidFill>
                  <a:srgbClr val="0070C0"/>
                </a:solidFill>
              </a:rPr>
              <a:t>of the trunk with: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	-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Cranial (</a:t>
            </a:r>
            <a:r>
              <a:rPr lang="en-US" b="1" u="sng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preaxial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b="1" u="sng" dirty="0" smtClean="0">
                <a:solidFill>
                  <a:srgbClr val="0070C0"/>
                </a:solidFill>
              </a:rPr>
              <a:t>&amp; 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Caudal (postaxial)</a:t>
            </a:r>
            <a:r>
              <a:rPr lang="en-US" b="1" u="sng" dirty="0" smtClean="0">
                <a:solidFill>
                  <a:srgbClr val="0070C0"/>
                </a:solidFill>
              </a:rPr>
              <a:t> borders</a:t>
            </a:r>
            <a:r>
              <a:rPr lang="en-US" b="1" dirty="0" smtClean="0">
                <a:solidFill>
                  <a:srgbClr val="0070C0"/>
                </a:solidFill>
              </a:rPr>
              <a:t>: </a:t>
            </a:r>
            <a:r>
              <a:rPr lang="en-US" b="1" dirty="0" smtClean="0">
                <a:solidFill>
                  <a:srgbClr val="FF0000"/>
                </a:solidFill>
              </a:rPr>
              <a:t>radius</a:t>
            </a:r>
            <a:r>
              <a:rPr lang="en-US" b="1" dirty="0" smtClean="0">
                <a:solidFill>
                  <a:srgbClr val="0070C0"/>
                </a:solidFill>
              </a:rPr>
              <a:t> and </a:t>
            </a:r>
            <a:r>
              <a:rPr lang="en-US" b="1" dirty="0" smtClean="0">
                <a:solidFill>
                  <a:srgbClr val="FF0000"/>
                </a:solidFill>
              </a:rPr>
              <a:t>tibia</a:t>
            </a:r>
            <a:r>
              <a:rPr lang="en-US" b="1" dirty="0" smtClean="0">
                <a:solidFill>
                  <a:srgbClr val="0070C0"/>
                </a:solidFill>
              </a:rPr>
              <a:t> are </a:t>
            </a:r>
            <a:r>
              <a:rPr lang="en-US" b="1" dirty="0" err="1" smtClean="0">
                <a:solidFill>
                  <a:srgbClr val="0070C0"/>
                </a:solidFill>
              </a:rPr>
              <a:t>preaxial</a:t>
            </a:r>
            <a:r>
              <a:rPr lang="en-US" b="1" dirty="0" smtClean="0">
                <a:solidFill>
                  <a:srgbClr val="0070C0"/>
                </a:solidFill>
              </a:rPr>
              <a:t> bones.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	-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Ventral </a:t>
            </a:r>
            <a:r>
              <a:rPr lang="en-US" b="1" u="sng" dirty="0" smtClean="0">
                <a:solidFill>
                  <a:srgbClr val="0070C0"/>
                </a:solidFill>
              </a:rPr>
              <a:t>&amp; </a:t>
            </a:r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Dorsal</a:t>
            </a:r>
            <a:r>
              <a:rPr lang="en-US" b="1" u="sng" dirty="0" smtClean="0">
                <a:solidFill>
                  <a:srgbClr val="0070C0"/>
                </a:solidFill>
              </a:rPr>
              <a:t> surfaces: </a:t>
            </a:r>
            <a:r>
              <a:rPr lang="en-US" b="1" dirty="0" smtClean="0">
                <a:solidFill>
                  <a:srgbClr val="0070C0"/>
                </a:solidFill>
              </a:rPr>
              <a:t>flexor muscles are ventral.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During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en-US" b="1" u="sng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week,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adduction </a:t>
            </a:r>
            <a:r>
              <a:rPr lang="en-US" b="1" dirty="0" smtClean="0">
                <a:solidFill>
                  <a:srgbClr val="0070C0"/>
                </a:solidFill>
              </a:rPr>
              <a:t>of limb buds occurs with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90° rotation</a:t>
            </a:r>
            <a:r>
              <a:rPr lang="en-US" b="1" dirty="0" smtClean="0">
                <a:solidFill>
                  <a:srgbClr val="0070C0"/>
                </a:solidFill>
              </a:rPr>
              <a:t>: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	-</a:t>
            </a: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upper limb</a:t>
            </a:r>
            <a:r>
              <a:rPr lang="en-US" b="1" u="sng" dirty="0" smtClean="0">
                <a:solidFill>
                  <a:srgbClr val="C00000"/>
                </a:solidFill>
              </a:rPr>
              <a:t>,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rotation occurs </a:t>
            </a: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laterally</a:t>
            </a:r>
            <a:r>
              <a:rPr lang="en-US" b="1" dirty="0" smtClean="0">
                <a:solidFill>
                  <a:srgbClr val="0070C0"/>
                </a:solidFill>
              </a:rPr>
              <a:t>: radius is lateral &amp; flexor muscles are anterior.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	 -</a:t>
            </a:r>
            <a:r>
              <a:rPr lang="en-US" b="1" u="sng" dirty="0" smtClean="0">
                <a:solidFill>
                  <a:srgbClr val="FF0000"/>
                </a:solidFill>
              </a:rPr>
              <a:t>In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 limb</a:t>
            </a:r>
            <a:r>
              <a:rPr lang="en-US" b="1" dirty="0" smtClean="0">
                <a:solidFill>
                  <a:srgbClr val="0070C0"/>
                </a:solidFill>
              </a:rPr>
              <a:t>, rotation occurs 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medially</a:t>
            </a:r>
            <a:r>
              <a:rPr lang="en-US" b="1" u="sng" dirty="0" smtClean="0">
                <a:solidFill>
                  <a:srgbClr val="FF0000"/>
                </a:solidFill>
              </a:rPr>
              <a:t>:</a:t>
            </a:r>
            <a:r>
              <a:rPr lang="en-US" b="1" u="sng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tibia is medial &amp; flexor muscles are posterior.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4" descr="limb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066800"/>
            <a:ext cx="6934200" cy="17388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1604</TotalTime>
  <Words>863</Words>
  <Application>Microsoft Office PowerPoint</Application>
  <PresentationFormat>On-screen Show (4:3)</PresentationFormat>
  <Paragraphs>188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OBJECTIVES</vt:lpstr>
      <vt:lpstr>PowerPoint Presentation</vt:lpstr>
      <vt:lpstr>PowerPoint Presentation</vt:lpstr>
      <vt:lpstr>INTRAEMBRYONIC MESODERM</vt:lpstr>
      <vt:lpstr>PowerPoint Presentation</vt:lpstr>
      <vt:lpstr>DEVELOPMENT OF LIMBS - 1</vt:lpstr>
      <vt:lpstr>DEVELOPMENT OF LIMBS - 2</vt:lpstr>
      <vt:lpstr>DEVELOPMENT OF LIMBS - 3</vt:lpstr>
      <vt:lpstr>PowerPoint Presentation</vt:lpstr>
      <vt:lpstr>PowerPoint Presentation</vt:lpstr>
      <vt:lpstr>DEVELOPMENT OF CRANIUM (SKULL)</vt:lpstr>
      <vt:lpstr>PowerPoint Presentation</vt:lpstr>
      <vt:lpstr>JOINTS</vt:lpstr>
      <vt:lpstr>SUMMARY OF DEVELOPMENT OF BONE</vt:lpstr>
      <vt:lpstr>SUMMARY OF DEVELOPMENT OF MUSCLES</vt:lpstr>
      <vt:lpstr>SUMMARY OF DEVELOPMENT OF MUSCLES</vt:lpstr>
      <vt:lpstr>QUESTION 1</vt:lpstr>
      <vt:lpstr>QUESTION 2</vt:lpstr>
      <vt:lpstr>QUESTION 3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&amp; HISTOLOGY OF SMALL INTESTINE</dc:title>
  <dc:creator>user1</dc:creator>
  <cp:lastModifiedBy>Gamilah H. Al-Madani</cp:lastModifiedBy>
  <cp:revision>243</cp:revision>
  <dcterms:created xsi:type="dcterms:W3CDTF">2010-12-12T06:26:04Z</dcterms:created>
  <dcterms:modified xsi:type="dcterms:W3CDTF">2015-12-01T10:35:14Z</dcterms:modified>
</cp:coreProperties>
</file>