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54" r:id="rId2"/>
    <p:sldMasterId id="2147483655" r:id="rId3"/>
  </p:sldMasterIdLst>
  <p:notesMasterIdLst>
    <p:notesMasterId r:id="rId23"/>
  </p:notesMasterIdLst>
  <p:sldIdLst>
    <p:sldId id="297" r:id="rId4"/>
    <p:sldId id="257" r:id="rId5"/>
    <p:sldId id="320" r:id="rId6"/>
    <p:sldId id="321" r:id="rId7"/>
    <p:sldId id="322" r:id="rId8"/>
    <p:sldId id="324" r:id="rId9"/>
    <p:sldId id="334" r:id="rId10"/>
    <p:sldId id="335" r:id="rId11"/>
    <p:sldId id="325" r:id="rId12"/>
    <p:sldId id="337" r:id="rId13"/>
    <p:sldId id="338" r:id="rId14"/>
    <p:sldId id="328" r:id="rId15"/>
    <p:sldId id="329" r:id="rId16"/>
    <p:sldId id="330" r:id="rId17"/>
    <p:sldId id="331" r:id="rId18"/>
    <p:sldId id="339" r:id="rId19"/>
    <p:sldId id="332" r:id="rId20"/>
    <p:sldId id="343" r:id="rId21"/>
    <p:sldId id="298" r:id="rId22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66"/>
    <a:srgbClr val="FF9900"/>
    <a:srgbClr val="FFCC00"/>
    <a:srgbClr val="FF9933"/>
    <a:srgbClr val="C0C0C0"/>
    <a:srgbClr val="DDDDD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80" d="100"/>
          <a:sy n="80" d="100"/>
        </p:scale>
        <p:origin x="-108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689BF7-6CF1-412C-AF55-907388F81951}" type="datetimeFigureOut">
              <a:rPr lang="x-none"/>
              <a:pPr>
                <a:defRPr/>
              </a:pPr>
              <a:t>28/12/2014</a:t>
            </a:fld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3742008-B97C-4FC3-9C12-CC5F68D1CA3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84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E17B7-2F27-4208-9C23-4551C490A156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50F4D-FDA8-49C7-81CF-9FB783CB26A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7EB4-AEDB-4AD0-8D42-A4A1F5244EC8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97700-744F-493F-8CD8-790F7F270A1E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F8B48-3958-453D-AE1B-F68737CBF178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237DB-6830-46C2-99BF-8DC694CBE544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869E28-1F79-42C0-8196-BD06EF625407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F9DA9-28D5-4249-B69B-EEA79B3F1CA1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2FDFA8-714E-421F-BA31-1D5C13D5079C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CBA30-84D1-4FE0-8A31-54E8E3E9DDE0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8A10FD-3FA4-4B94-BC22-D5854A2039A5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7C9D3-0AB2-4352-BB67-6E498484EB1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926714-E29B-4BB9-A264-BC6A92D6F4F8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0CEA1-96BE-47E8-B482-1D2B968140CF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567D61-A30E-478D-B706-791FB70BCCDF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9598A-000F-438D-A9EC-D0D203284BF6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527A49-C91E-4BE7-948B-F6C8F58921B7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D401B-2F2E-46F9-9493-DE3A4E9804BE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7F095E-E3B9-482C-8F73-A0B1F5DFA08C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CCBBA-C623-41C7-A15D-8B49BA2F359B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1E2524-A1B8-49BD-87CF-BC22BC5199BE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CB223-3353-4AF6-A51F-057A99C84DE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90344-1EDB-491B-86B6-65E6F7BB5218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031F1-5C94-45F6-B2C3-A701E24F32C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7D8DCE-35AE-44A2-8A12-4C86528009DF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642B1-BAAB-469D-94C0-4D4FAB43A0B3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BB2479-6B06-478F-833A-FB6FD4763844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713C7-11CE-4A7E-A11C-457EDECA97D8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291240-80B7-43D3-B950-C9EF75E38EC4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AB834-B4BF-44DB-8430-AB803D2284F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38C527-0E82-4F0B-9488-687DF675887E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5F403-F33D-4636-9F82-11D74A8FDE7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F4EA2B-D932-4018-B39D-081F0DE2FE5C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9C6B2-D505-4A34-AD82-7C96576376B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71EE78-1310-4933-9203-351B1F21C836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2E014-543A-46B5-87A6-496650A11C13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D01DE5-DCD2-4EA0-AF6E-43B93D26698A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8B7F7-65FC-44AA-B1B5-FFA96D9991D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A2FFFC-4605-47AC-AA47-11D42639BAC8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96D09-6549-4D7F-A5CA-F40E1EEB7DB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5980D1-3B1C-4A62-8840-38885E7108B8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021E1-3235-44C4-8D20-DD6D57ABDBF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00E933-3292-47D4-9260-978B5F3F64A1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F41F1-08F8-460B-B5E1-BFC96675A662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15B85-2BB7-4F1A-B588-D5DB0A31D9EB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2CF0-8465-48FB-9763-64565D906E89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3C5DB2-AF74-40C9-9052-6E511976FF4E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E043D-EFC2-4092-A7FA-84D4CA879F3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2C5FAF-9F02-4566-AEA2-B8CBC5E00520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E7E24-5C64-4CEB-A876-9663DDFB794F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8E68E-7EE9-4145-915F-978762029033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94568-5239-496D-8D89-62F7563986FA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58C740-37EB-4351-9483-2D911753A0F4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47C18-76A2-402B-8258-82B75D8E3952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3FD56-45C7-4290-ABFA-689A4F9F9C9B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E931-62F9-49A9-A127-D3854E70759F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DF05F-5C18-48E1-A6B6-7F2CFEB46957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D6CA3-78F0-4003-9423-002989E6D48D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72000-000A-4495-8744-4AF28BB26C45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BE1B4-6EE3-44B7-AB7B-89B8E490AFE0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A47AD-C270-463C-B907-C2A603CEB53F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0AF29-6381-4AD3-A900-1CFD35C4F00D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59234-8991-4B1A-A6E6-1FF906BB71BA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8B0C1-3746-43D2-871A-89EDDFA35B8E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7347B-C8A8-4A89-8BF4-18996F668165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817CE-25B0-4D65-BEC5-EF17C8EFF7F0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DE3359-7EBD-44D4-9644-C2BE8E383F10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519EA40F-198A-45FA-8455-767F0304D003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135BDD-B5C3-4496-91BB-8CA39BBD7106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fld id="{660E2B66-051F-46DE-A206-231B7F5091F6}" type="slidenum">
              <a:rPr lang="x-none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37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A7E6A4-D9AC-43BD-ABF7-8F72134E8624}" type="datetimeFigureOut">
              <a:rPr lang="en-US"/>
              <a:pPr>
                <a:defRPr/>
              </a:pPr>
              <a:t>12/28/2014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fld id="{C7DE7055-3387-4AF2-9322-C1DD0DC21CB7}" type="slidenum">
              <a:rPr lang="x-none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1090738-overview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838200"/>
            <a:ext cx="8839200" cy="1905000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b="1" dirty="0">
                <a:solidFill>
                  <a:srgbClr val="DCE6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Lecture Title: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b="1" u="sng" dirty="0" err="1" smtClean="0">
                <a:solidFill>
                  <a:srgbClr val="BFBFBF"/>
                </a:solidFill>
                <a:latin typeface="Century Gothic" pitchFamily="34" charset="0"/>
                <a:cs typeface="Arial" pitchFamily="34" charset="0"/>
              </a:rPr>
              <a:t>Mycetoma</a:t>
            </a:r>
            <a:r>
              <a:rPr lang="en-US" sz="3200" b="1" u="sng" dirty="0" smtClean="0">
                <a:solidFill>
                  <a:srgbClr val="BFBFBF"/>
                </a:solidFill>
                <a:latin typeface="Century Gothic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b="1" u="sng" dirty="0" smtClean="0">
                <a:solidFill>
                  <a:srgbClr val="BFBFBF"/>
                </a:solidFill>
                <a:latin typeface="Century Gothic" pitchFamily="34" charset="0"/>
                <a:cs typeface="Arial" pitchFamily="34" charset="0"/>
              </a:rPr>
              <a:t>and other Subcutaneous Mycoses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b="1" dirty="0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/>
            </a:r>
            <a:br>
              <a:rPr lang="en-US" sz="3200" b="1" dirty="0">
                <a:solidFill>
                  <a:srgbClr val="BFBFB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</a:br>
            <a:endParaRPr lang="en-US" sz="3200" b="1" dirty="0">
              <a:solidFill>
                <a:srgbClr val="BFBFB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41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(Musculoskeletal </a:t>
            </a: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Block, Microbiology)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372" y="228600"/>
            <a:ext cx="7772400" cy="865584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7772400" cy="54006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Diagnosis: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Clinical samples: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Biopsy tissue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C000"/>
                </a:solidFill>
              </a:rPr>
              <a:t>(Superficial samples of the draining sinuses are inadequate)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Pus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Blood (for serology only)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Direct microscopic examination 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Microscopic examination: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Histological sections: </a:t>
            </a:r>
            <a:r>
              <a:rPr lang="en-US" dirty="0" err="1" smtClean="0">
                <a:solidFill>
                  <a:schemeClr val="bg1"/>
                </a:solidFill>
              </a:rPr>
              <a:t>Hematoxylin</a:t>
            </a:r>
            <a:r>
              <a:rPr lang="en-US" dirty="0" smtClean="0">
                <a:solidFill>
                  <a:schemeClr val="bg1"/>
                </a:solidFill>
              </a:rPr>
              <a:t>-Eosin,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Smears: Stain with </a:t>
            </a:r>
            <a:r>
              <a:rPr lang="en-US" dirty="0" err="1" smtClean="0">
                <a:solidFill>
                  <a:schemeClr val="bg1"/>
                </a:solidFill>
              </a:rPr>
              <a:t>Giemsa</a:t>
            </a:r>
            <a:r>
              <a:rPr lang="en-US" dirty="0" smtClean="0">
                <a:solidFill>
                  <a:schemeClr val="bg1"/>
                </a:solidFill>
              </a:rPr>
              <a:t> , </a:t>
            </a:r>
            <a:r>
              <a:rPr lang="en-US" dirty="0" err="1" smtClean="0">
                <a:solidFill>
                  <a:schemeClr val="bg1"/>
                </a:solidFill>
              </a:rPr>
              <a:t>Gomori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methenamine</a:t>
            </a:r>
            <a:r>
              <a:rPr lang="en-US" dirty="0" smtClean="0">
                <a:solidFill>
                  <a:schemeClr val="bg1"/>
                </a:solidFill>
              </a:rPr>
              <a:t> silver (Fungi)</a:t>
            </a:r>
          </a:p>
          <a:p>
            <a:r>
              <a:rPr lang="en-US" sz="1900" dirty="0" smtClean="0">
                <a:solidFill>
                  <a:schemeClr val="bg1"/>
                </a:solidFill>
              </a:rPr>
              <a:t>                       Stain with Gram (</a:t>
            </a:r>
            <a:r>
              <a:rPr lang="en-US" sz="1900" dirty="0" err="1" smtClean="0">
                <a:solidFill>
                  <a:schemeClr val="bg1"/>
                </a:solidFill>
              </a:rPr>
              <a:t>Actinomycetes</a:t>
            </a:r>
            <a:r>
              <a:rPr lang="en-US" sz="1900" dirty="0" smtClean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sz="2200" b="1" u="sng" dirty="0" smtClean="0">
                <a:solidFill>
                  <a:srgbClr val="FFFF00"/>
                </a:solidFill>
              </a:rPr>
              <a:t>Grains</a:t>
            </a:r>
            <a:r>
              <a:rPr lang="en-US" dirty="0" smtClean="0">
                <a:solidFill>
                  <a:schemeClr val="bg1"/>
                </a:solidFill>
              </a:rPr>
              <a:t> (Observing the size of the filaments , the color of the grain)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e.g.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White-to-yellow grains indicate </a:t>
            </a:r>
            <a:r>
              <a:rPr lang="en-US" i="1" dirty="0" smtClean="0">
                <a:solidFill>
                  <a:schemeClr val="bg1"/>
                </a:solidFill>
              </a:rPr>
              <a:t>P . </a:t>
            </a:r>
            <a:r>
              <a:rPr lang="en-US" i="1" dirty="0" err="1" smtClean="0">
                <a:solidFill>
                  <a:schemeClr val="bg1"/>
                </a:solidFill>
              </a:rPr>
              <a:t>boydii</a:t>
            </a:r>
            <a:r>
              <a:rPr lang="en-US" i="1" dirty="0" smtClean="0">
                <a:solidFill>
                  <a:schemeClr val="bg1"/>
                </a:solidFill>
              </a:rPr>
              <a:t>, </a:t>
            </a:r>
            <a:r>
              <a:rPr lang="en-US" i="1" dirty="0" err="1" smtClean="0">
                <a:solidFill>
                  <a:schemeClr val="bg1"/>
                </a:solidFill>
              </a:rPr>
              <a:t>Nocardia</a:t>
            </a:r>
            <a:r>
              <a:rPr lang="en-US" dirty="0" smtClean="0">
                <a:solidFill>
                  <a:schemeClr val="bg1"/>
                </a:solidFill>
              </a:rPr>
              <a:t> species, or </a:t>
            </a:r>
            <a:r>
              <a:rPr lang="en-US" i="1" dirty="0" smtClean="0">
                <a:solidFill>
                  <a:schemeClr val="bg1"/>
                </a:solidFill>
              </a:rPr>
              <a:t>A.  </a:t>
            </a:r>
            <a:r>
              <a:rPr lang="en-US" i="1" dirty="0" err="1" smtClean="0">
                <a:solidFill>
                  <a:schemeClr val="bg1"/>
                </a:solidFill>
              </a:rPr>
              <a:t>madurae</a:t>
            </a:r>
            <a:r>
              <a:rPr lang="en-US" dirty="0" smtClean="0">
                <a:solidFill>
                  <a:schemeClr val="bg1"/>
                </a:solidFill>
              </a:rPr>
              <a:t> infection.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Black grains indicate</a:t>
            </a:r>
            <a:r>
              <a:rPr lang="en-US" i="1" dirty="0" smtClean="0">
                <a:solidFill>
                  <a:schemeClr val="bg1"/>
                </a:solidFill>
              </a:rPr>
              <a:t>, </a:t>
            </a:r>
            <a:r>
              <a:rPr lang="en-US" i="1" dirty="0" err="1" smtClean="0">
                <a:solidFill>
                  <a:schemeClr val="bg1"/>
                </a:solidFill>
              </a:rPr>
              <a:t>Madurella</a:t>
            </a:r>
            <a:r>
              <a:rPr lang="en-US" dirty="0" smtClean="0">
                <a:solidFill>
                  <a:schemeClr val="bg1"/>
                </a:solidFill>
              </a:rPr>
              <a:t> species infection. </a:t>
            </a:r>
          </a:p>
        </p:txBody>
      </p:sp>
      <p:pic>
        <p:nvPicPr>
          <p:cNvPr id="4" name="Picture 9" descr="myc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864" y="1676400"/>
            <a:ext cx="3384376" cy="235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mycetoma grain"/>
          <p:cNvPicPr>
            <a:picLocks noChangeAspect="1" noChangeArrowheads="1"/>
          </p:cNvPicPr>
          <p:nvPr/>
        </p:nvPicPr>
        <p:blipFill>
          <a:blip r:embed="rId4" cstate="print"/>
          <a:srcRect l="4514" t="3275" r="3224" b="4294"/>
          <a:stretch>
            <a:fillRect/>
          </a:stretch>
        </p:blipFill>
        <p:spPr bwMode="auto">
          <a:xfrm>
            <a:off x="4427241" y="1676400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365.jpg                                                        000222B9Macintosh HD                   B191BFFC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8684" y="4038600"/>
            <a:ext cx="3417028" cy="234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367.jpg                                                        000222B9Macintosh HD                   B191BFFC: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240" y="4052664"/>
            <a:ext cx="3198109" cy="23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905000"/>
            <a:ext cx="7772400" cy="4343400"/>
          </a:xfrm>
        </p:spPr>
        <p:txBody>
          <a:bodyPr>
            <a:normAutofit fontScale="77500" lnSpcReduction="20000"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Diagnosis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900" dirty="0" smtClean="0">
                <a:solidFill>
                  <a:srgbClr val="FFFF00"/>
                </a:solidFill>
              </a:rPr>
              <a:t>Culture</a:t>
            </a:r>
          </a:p>
          <a:p>
            <a:pPr marL="457200" indent="-457200">
              <a:buFont typeface="+mj-lt"/>
              <a:buAutoNum type="arabicPeriod" startAt="2"/>
            </a:pPr>
            <a:endParaRPr lang="en-US" sz="2900" dirty="0" smtClean="0"/>
          </a:p>
          <a:p>
            <a:pPr>
              <a:buFont typeface="Wingdings" pitchFamily="2" charset="2"/>
              <a:buChar char="§"/>
            </a:pPr>
            <a:r>
              <a:rPr lang="en-US" sz="2900" dirty="0" smtClean="0">
                <a:solidFill>
                  <a:schemeClr val="bg1"/>
                </a:solidFill>
              </a:rPr>
              <a:t>Media such as </a:t>
            </a:r>
            <a:r>
              <a:rPr lang="en-US" sz="2900" dirty="0" err="1" smtClean="0">
                <a:solidFill>
                  <a:schemeClr val="bg1"/>
                </a:solidFill>
              </a:rPr>
              <a:t>Sabouraud</a:t>
            </a:r>
            <a:r>
              <a:rPr lang="en-US" sz="2900" dirty="0" smtClean="0">
                <a:solidFill>
                  <a:schemeClr val="bg1"/>
                </a:solidFill>
              </a:rPr>
              <a:t> dextrose agar  (SDA) to isolate fungi 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>
                <a:solidFill>
                  <a:schemeClr val="bg1"/>
                </a:solidFill>
              </a:rPr>
              <a:t>Blood agar to isolate bacteria. </a:t>
            </a:r>
          </a:p>
          <a:p>
            <a:endParaRPr lang="en-US" sz="2900" dirty="0" smtClean="0">
              <a:solidFill>
                <a:schemeClr val="bg1"/>
              </a:solidFill>
            </a:endParaRPr>
          </a:p>
          <a:p>
            <a:pPr lvl="1"/>
            <a:r>
              <a:rPr lang="en-US" sz="2900" dirty="0" smtClean="0">
                <a:solidFill>
                  <a:schemeClr val="bg1"/>
                </a:solidFill>
              </a:rPr>
              <a:t>Fungi are identified based on the macroscopic and microscopic features.</a:t>
            </a:r>
          </a:p>
          <a:p>
            <a:pPr lvl="1"/>
            <a:endParaRPr lang="en-US" sz="2900" dirty="0" smtClean="0">
              <a:solidFill>
                <a:schemeClr val="bg1"/>
              </a:solidFill>
            </a:endParaRPr>
          </a:p>
          <a:p>
            <a:pPr lvl="1"/>
            <a:r>
              <a:rPr lang="en-US" sz="2900" dirty="0" smtClean="0">
                <a:solidFill>
                  <a:schemeClr val="bg1"/>
                </a:solidFill>
              </a:rPr>
              <a:t>For </a:t>
            </a:r>
            <a:r>
              <a:rPr lang="en-US" sz="2900" dirty="0" err="1" smtClean="0">
                <a:solidFill>
                  <a:schemeClr val="bg1"/>
                </a:solidFill>
              </a:rPr>
              <a:t>Actinomycetes</a:t>
            </a:r>
            <a:r>
              <a:rPr lang="en-US" sz="2900" dirty="0" smtClean="0">
                <a:solidFill>
                  <a:schemeClr val="bg1"/>
                </a:solidFill>
              </a:rPr>
              <a:t> biochemical and other tests are  used for identification</a:t>
            </a:r>
          </a:p>
          <a:p>
            <a:pPr lvl="1"/>
            <a:endParaRPr lang="en-US" sz="2900" dirty="0" smtClean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460.jpg                                                        0000B854Macintosh HD                   ABA78158:"/>
          <p:cNvPicPr>
            <a:picLocks noChangeAspect="1" noChangeArrowheads="1"/>
          </p:cNvPicPr>
          <p:nvPr/>
        </p:nvPicPr>
        <p:blipFill>
          <a:blip r:embed="rId3" cstate="print"/>
          <a:srcRect l="6193"/>
          <a:stretch>
            <a:fillRect/>
          </a:stretch>
        </p:blipFill>
        <p:spPr bwMode="auto">
          <a:xfrm>
            <a:off x="1219202" y="1676400"/>
            <a:ext cx="3384376" cy="268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69.jpg                                                        000222B9Macintosh HD                   B191BFFC:"/>
          <p:cNvPicPr>
            <a:picLocks noChangeAspect="1" noChangeArrowheads="1"/>
          </p:cNvPicPr>
          <p:nvPr/>
        </p:nvPicPr>
        <p:blipFill>
          <a:blip r:embed="rId4" cstate="print"/>
          <a:srcRect b="11192"/>
          <a:stretch>
            <a:fillRect/>
          </a:stretch>
        </p:blipFill>
        <p:spPr bwMode="auto">
          <a:xfrm>
            <a:off x="4675584" y="1676786"/>
            <a:ext cx="3096345" cy="268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nocardi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9201" y="4429394"/>
            <a:ext cx="3384376" cy="2088232"/>
          </a:xfrm>
          <a:prstGeom prst="rect">
            <a:avLst/>
          </a:prstGeom>
        </p:spPr>
      </p:pic>
      <p:pic>
        <p:nvPicPr>
          <p:cNvPr id="7" name="Picture 6" descr="actin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585" y="4429394"/>
            <a:ext cx="3096344" cy="208823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313944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447800"/>
            <a:ext cx="8308032" cy="5181600"/>
          </a:xfrm>
        </p:spPr>
        <p:txBody>
          <a:bodyPr>
            <a:normAutofit fontScale="62500" lnSpcReduction="20000"/>
          </a:bodyPr>
          <a:lstStyle/>
          <a:p>
            <a:r>
              <a:rPr lang="en-US" sz="5000" dirty="0" smtClean="0">
                <a:solidFill>
                  <a:srgbClr val="FFFF00"/>
                </a:solidFill>
              </a:rPr>
              <a:t>Treatment</a:t>
            </a:r>
          </a:p>
          <a:p>
            <a:pPr lvl="1"/>
            <a:endParaRPr lang="en-US" dirty="0" smtClean="0"/>
          </a:p>
          <a:p>
            <a:pPr lvl="1"/>
            <a:r>
              <a:rPr lang="en-US" sz="2900" b="1" u="sng" dirty="0" err="1" smtClean="0">
                <a:solidFill>
                  <a:srgbClr val="FFFF00"/>
                </a:solidFill>
              </a:rPr>
              <a:t>Eumycetoma</a:t>
            </a:r>
            <a:r>
              <a:rPr lang="en-US" sz="2900" dirty="0" smtClean="0">
                <a:solidFill>
                  <a:schemeClr val="bg1"/>
                </a:solidFill>
              </a:rPr>
              <a:t>  :    </a:t>
            </a:r>
            <a:r>
              <a:rPr lang="en-US" sz="2900" dirty="0" err="1" smtClean="0">
                <a:solidFill>
                  <a:schemeClr val="bg1"/>
                </a:solidFill>
              </a:rPr>
              <a:t>Itraconazole</a:t>
            </a:r>
            <a:r>
              <a:rPr lang="en-US" sz="2900" dirty="0" smtClean="0">
                <a:solidFill>
                  <a:schemeClr val="bg1"/>
                </a:solidFill>
              </a:rPr>
              <a:t> </a:t>
            </a:r>
          </a:p>
          <a:p>
            <a:pPr lvl="4"/>
            <a:endParaRPr lang="en-US" sz="2900" dirty="0" smtClean="0">
              <a:solidFill>
                <a:schemeClr val="bg1"/>
              </a:solidFill>
            </a:endParaRPr>
          </a:p>
          <a:p>
            <a:pPr lvl="4"/>
            <a:r>
              <a:rPr lang="en-US" sz="2900" dirty="0" smtClean="0">
                <a:solidFill>
                  <a:schemeClr val="bg1"/>
                </a:solidFill>
              </a:rPr>
              <a:t>    </a:t>
            </a:r>
          </a:p>
          <a:p>
            <a:pPr lvl="1"/>
            <a:r>
              <a:rPr lang="en-US" sz="2900" b="1" u="sng" dirty="0" err="1" smtClean="0">
                <a:solidFill>
                  <a:srgbClr val="FFFF00"/>
                </a:solidFill>
              </a:rPr>
              <a:t>Actinomycetoma</a:t>
            </a:r>
            <a:r>
              <a:rPr lang="en-US" sz="2900" dirty="0" smtClean="0">
                <a:solidFill>
                  <a:schemeClr val="bg1"/>
                </a:solidFill>
              </a:rPr>
              <a:t>:   </a:t>
            </a:r>
            <a:r>
              <a:rPr lang="en-US" sz="2900" dirty="0" err="1" smtClean="0">
                <a:solidFill>
                  <a:schemeClr val="bg1"/>
                </a:solidFill>
              </a:rPr>
              <a:t>Trimethoprim-sulfamethoxazole</a:t>
            </a:r>
            <a:endParaRPr lang="en-US" sz="2900" dirty="0" smtClean="0">
              <a:solidFill>
                <a:schemeClr val="bg1"/>
              </a:solidFill>
            </a:endParaRPr>
          </a:p>
          <a:p>
            <a:pPr lvl="4"/>
            <a:r>
              <a:rPr lang="en-US" sz="2900" dirty="0" smtClean="0">
                <a:solidFill>
                  <a:schemeClr val="bg1"/>
                </a:solidFill>
              </a:rPr>
              <a:t>     </a:t>
            </a:r>
            <a:r>
              <a:rPr lang="en-US" sz="2900" dirty="0" err="1" smtClean="0">
                <a:solidFill>
                  <a:schemeClr val="bg1"/>
                </a:solidFill>
              </a:rPr>
              <a:t>Dapsone</a:t>
            </a:r>
            <a:r>
              <a:rPr lang="en-US" sz="2900" dirty="0" smtClean="0">
                <a:solidFill>
                  <a:schemeClr val="bg1"/>
                </a:solidFill>
              </a:rPr>
              <a:t> </a:t>
            </a:r>
          </a:p>
          <a:p>
            <a:pPr lvl="4"/>
            <a:r>
              <a:rPr lang="en-US" sz="2900" dirty="0" smtClean="0">
                <a:solidFill>
                  <a:schemeClr val="bg1"/>
                </a:solidFill>
              </a:rPr>
              <a:t>     Streptomycin </a:t>
            </a:r>
          </a:p>
          <a:p>
            <a:pPr lvl="4"/>
            <a:r>
              <a:rPr lang="en-US" sz="2900" dirty="0" smtClean="0">
                <a:solidFill>
                  <a:schemeClr val="bg1"/>
                </a:solidFill>
              </a:rPr>
              <a:t>     </a:t>
            </a:r>
            <a:r>
              <a:rPr lang="en-US" sz="2900" dirty="0" smtClean="0">
                <a:solidFill>
                  <a:srgbClr val="FFC000"/>
                </a:solidFill>
              </a:rPr>
              <a:t>Combination of 2 drugs  is used</a:t>
            </a:r>
          </a:p>
          <a:p>
            <a:pPr lvl="4"/>
            <a:endParaRPr lang="en-US" sz="2900" dirty="0" smtClean="0">
              <a:solidFill>
                <a:schemeClr val="bg1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/>
                </a:solidFill>
              </a:rPr>
              <a:t>Therapy is suggested for several months or years (1-2 years or more)</a:t>
            </a:r>
          </a:p>
          <a:p>
            <a:pPr marL="0" lvl="1" indent="0"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r>
              <a:rPr lang="en-US" sz="2900" dirty="0" err="1" smtClean="0">
                <a:solidFill>
                  <a:schemeClr val="bg1"/>
                </a:solidFill>
              </a:rPr>
              <a:t>Actinomycetoma</a:t>
            </a:r>
            <a:r>
              <a:rPr lang="en-US" sz="2900" dirty="0" smtClean="0">
                <a:solidFill>
                  <a:schemeClr val="bg1"/>
                </a:solidFill>
              </a:rPr>
              <a:t> generally respond better to treatment than </a:t>
            </a:r>
            <a:r>
              <a:rPr lang="en-US" sz="2900" dirty="0" err="1" smtClean="0">
                <a:solidFill>
                  <a:schemeClr val="bg1"/>
                </a:solidFill>
              </a:rPr>
              <a:t>eumycetoma</a:t>
            </a:r>
            <a:endParaRPr lang="en-US" sz="2900" dirty="0" smtClean="0">
              <a:solidFill>
                <a:schemeClr val="bg1"/>
              </a:solidFill>
            </a:endParaRPr>
          </a:p>
          <a:p>
            <a:pPr marL="0" lvl="1" indent="0"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endParaRPr lang="en-US" sz="29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/>
                </a:solidFill>
              </a:rPr>
              <a:t>Radiologic tests (bone radiographs) if bone involvement is suspected</a:t>
            </a:r>
          </a:p>
          <a:p>
            <a:pPr>
              <a:buFont typeface="Wingdings" pitchFamily="2" charset="2"/>
              <a:buChar char="Ø"/>
            </a:pPr>
            <a:endParaRPr lang="en-US" sz="2900" dirty="0" smtClean="0"/>
          </a:p>
          <a:p>
            <a:r>
              <a:rPr lang="en-US" sz="2900" b="1" dirty="0" smtClean="0">
                <a:solidFill>
                  <a:srgbClr val="FFFF00"/>
                </a:solidFill>
              </a:rPr>
              <a:t>Surgical Care:  </a:t>
            </a:r>
            <a:r>
              <a:rPr lang="en-US" sz="2900" dirty="0" smtClean="0">
                <a:solidFill>
                  <a:schemeClr val="bg1"/>
                </a:solidFill>
              </a:rPr>
              <a:t>In </a:t>
            </a:r>
            <a:r>
              <a:rPr lang="en-US" sz="2900" dirty="0" err="1" smtClean="0">
                <a:solidFill>
                  <a:schemeClr val="bg1"/>
                </a:solidFill>
              </a:rPr>
              <a:t>eumycetoma</a:t>
            </a:r>
            <a:r>
              <a:rPr lang="en-US" sz="2900" dirty="0" smtClean="0">
                <a:solidFill>
                  <a:schemeClr val="bg1"/>
                </a:solidFill>
              </a:rPr>
              <a:t>, surgical treatment (debridement or amputation)  in patient  not responding to medical treatment alone and if bone is involved. </a:t>
            </a:r>
          </a:p>
          <a:p>
            <a:endParaRPr lang="en-US" sz="2900" b="1" dirty="0" smtClean="0">
              <a:solidFill>
                <a:srgbClr val="FFFF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85344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0376"/>
            <a:ext cx="7772400" cy="546336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Subcutaneous </a:t>
            </a:r>
            <a:r>
              <a:rPr lang="en-US" sz="4000" dirty="0" err="1" smtClean="0">
                <a:solidFill>
                  <a:schemeClr val="bg1"/>
                </a:solidFill>
              </a:rPr>
              <a:t>zygomycosis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628800"/>
            <a:ext cx="7772400" cy="4467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   </a:t>
            </a:r>
            <a:r>
              <a:rPr lang="en-US" sz="1800" dirty="0" smtClean="0">
                <a:solidFill>
                  <a:schemeClr val="bg1"/>
                </a:solidFill>
              </a:rPr>
              <a:t>Chronic localized firm Subcutaneous masses</a:t>
            </a:r>
          </a:p>
          <a:p>
            <a:pPr marL="342900" indent="-3429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facial  area or other like hand, arm, leg, thigh. </a:t>
            </a:r>
          </a:p>
          <a:p>
            <a:pPr marL="342900" indent="-3429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Firm swelling of site with intact skin-Distortion. Direct spread to adjacent bone and tissue. </a:t>
            </a:r>
          </a:p>
          <a:p>
            <a:pPr marL="342900" indent="-3429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Acquired via  traumatic implantation of spores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     </a:t>
            </a:r>
            <a:r>
              <a:rPr lang="en-US" sz="1700" dirty="0" smtClean="0">
                <a:solidFill>
                  <a:schemeClr val="bg1"/>
                </a:solidFill>
              </a:rPr>
              <a:t>needle-stick, tattooing, contaminated surgical dressings, burn wound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n-US" sz="2400" b="1" dirty="0" smtClean="0">
                <a:solidFill>
                  <a:srgbClr val="FFFF00"/>
                </a:solidFill>
              </a:rPr>
              <a:t>Etiology: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n-US" sz="1800" dirty="0" smtClean="0">
                <a:solidFill>
                  <a:schemeClr val="bg1"/>
                </a:solidFill>
              </a:rPr>
              <a:t>Mould fungi of the </a:t>
            </a:r>
            <a:r>
              <a:rPr lang="en-US" sz="1800" dirty="0" err="1" smtClean="0">
                <a:solidFill>
                  <a:schemeClr val="bg1"/>
                </a:solidFill>
              </a:rPr>
              <a:t>Zygomycetes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</a:rPr>
              <a:t>Entomophthorales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n-US" sz="1800" i="1" dirty="0" err="1" smtClean="0">
                <a:solidFill>
                  <a:schemeClr val="bg1"/>
                </a:solidFill>
              </a:rPr>
              <a:t>Conidiobolus</a:t>
            </a:r>
            <a:r>
              <a:rPr lang="en-US" sz="1800" i="1" dirty="0" smtClean="0">
                <a:solidFill>
                  <a:schemeClr val="bg1"/>
                </a:solidFill>
              </a:rPr>
              <a:t> </a:t>
            </a:r>
            <a:r>
              <a:rPr lang="en-US" sz="1800" i="1" dirty="0" err="1" smtClean="0">
                <a:solidFill>
                  <a:schemeClr val="bg1"/>
                </a:solidFill>
              </a:rPr>
              <a:t>coronatus</a:t>
            </a:r>
            <a:r>
              <a:rPr lang="en-US" sz="1800" i="1" dirty="0" smtClean="0">
                <a:solidFill>
                  <a:schemeClr val="bg1"/>
                </a:solidFill>
              </a:rPr>
              <a:t>, </a:t>
            </a:r>
            <a:r>
              <a:rPr lang="en-US" sz="1800" i="1" dirty="0" err="1" smtClean="0">
                <a:solidFill>
                  <a:schemeClr val="bg1"/>
                </a:solidFill>
              </a:rPr>
              <a:t>Basidiobolus</a:t>
            </a:r>
            <a:r>
              <a:rPr lang="en-US" sz="1800" i="1" dirty="0" smtClean="0">
                <a:solidFill>
                  <a:schemeClr val="bg1"/>
                </a:solidFill>
              </a:rPr>
              <a:t> </a:t>
            </a:r>
            <a:r>
              <a:rPr lang="en-US" sz="1800" i="1" dirty="0" err="1" smtClean="0">
                <a:solidFill>
                  <a:schemeClr val="bg1"/>
                </a:solidFill>
              </a:rPr>
              <a:t>ranarun</a:t>
            </a:r>
            <a:r>
              <a:rPr lang="en-US" sz="1800" dirty="0" smtClean="0">
                <a:solidFill>
                  <a:schemeClr val="bg1"/>
                </a:solidFill>
              </a:rPr>
              <a:t>, and few </a:t>
            </a:r>
            <a:r>
              <a:rPr lang="en-US" sz="1800" dirty="0" err="1" smtClean="0">
                <a:solidFill>
                  <a:schemeClr val="bg1"/>
                </a:solidFill>
              </a:rPr>
              <a:t>mucorales</a:t>
            </a:r>
            <a:r>
              <a:rPr lang="en-US" sz="1800" dirty="0" smtClean="0">
                <a:solidFill>
                  <a:schemeClr val="bg1"/>
                </a:solidFill>
              </a:rPr>
              <a:t>. 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4" name="Picture 3" descr="zygomycosis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28392" y="2060848"/>
            <a:ext cx="5148064" cy="3699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47520"/>
            <a:ext cx="7772400" cy="690352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Subcutaneous </a:t>
            </a:r>
            <a:r>
              <a:rPr lang="en-US" sz="4000" dirty="0" err="1" smtClean="0">
                <a:solidFill>
                  <a:schemeClr val="bg1"/>
                </a:solidFill>
              </a:rPr>
              <a:t>zygomycosis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7772400" cy="4824536"/>
          </a:xfrm>
        </p:spPr>
        <p:txBody>
          <a:bodyPr>
            <a:normAutofit fontScale="92500" lnSpcReduction="20000"/>
          </a:bodyPr>
          <a:lstStyle/>
          <a:p>
            <a:r>
              <a:rPr lang="en-US" sz="3000" b="1" dirty="0" smtClean="0">
                <a:solidFill>
                  <a:srgbClr val="FFFF66"/>
                </a:solidFill>
              </a:rPr>
              <a:t>Laboratory Diagnosis: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Specimen: Biopsy tissue</a:t>
            </a:r>
          </a:p>
          <a:p>
            <a:endParaRPr lang="en-US" dirty="0" smtClean="0"/>
          </a:p>
          <a:p>
            <a:pPr lvl="1"/>
            <a:r>
              <a:rPr lang="en-US" sz="2200" dirty="0" smtClean="0">
                <a:solidFill>
                  <a:srgbClr val="FFFF00"/>
                </a:solidFill>
              </a:rPr>
              <a:t>Direct microscopy: 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stained sections or smears: broad non-</a:t>
            </a:r>
            <a:r>
              <a:rPr lang="en-US" sz="2200" dirty="0" err="1" smtClean="0">
                <a:solidFill>
                  <a:schemeClr val="bg1"/>
                </a:solidFill>
              </a:rPr>
              <a:t>septate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hyphae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/>
            <a:endParaRPr lang="en-US" sz="2200" dirty="0" smtClean="0">
              <a:solidFill>
                <a:srgbClr val="FFFF00"/>
              </a:solidFill>
            </a:endParaRPr>
          </a:p>
          <a:p>
            <a:pPr lvl="1"/>
            <a:r>
              <a:rPr lang="en-US" sz="2200" dirty="0" smtClean="0">
                <a:solidFill>
                  <a:srgbClr val="FFFF00"/>
                </a:solidFill>
              </a:rPr>
              <a:t>Culture</a:t>
            </a:r>
            <a:r>
              <a:rPr lang="en-US" sz="2200" dirty="0" smtClean="0">
                <a:solidFill>
                  <a:schemeClr val="bg1"/>
                </a:solidFill>
              </a:rPr>
              <a:t>: Culture on SDA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000" b="1" dirty="0" smtClean="0">
                <a:solidFill>
                  <a:srgbClr val="FFFF66"/>
                </a:solidFill>
              </a:rPr>
              <a:t>Treatment:</a:t>
            </a:r>
          </a:p>
          <a:p>
            <a:endParaRPr lang="en-US" sz="2000" b="1" dirty="0" smtClean="0">
              <a:solidFill>
                <a:srgbClr val="FFFF66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Oral Potassium iodide (KI) </a:t>
            </a:r>
          </a:p>
          <a:p>
            <a:r>
              <a:rPr lang="en-US" sz="2400" dirty="0" err="1" smtClean="0">
                <a:solidFill>
                  <a:schemeClr val="bg1"/>
                </a:solidFill>
              </a:rPr>
              <a:t>Amphotericin</a:t>
            </a:r>
            <a:r>
              <a:rPr lang="en-US" sz="2400" dirty="0" smtClean="0">
                <a:solidFill>
                  <a:schemeClr val="bg1"/>
                </a:solidFill>
              </a:rPr>
              <a:t> B</a:t>
            </a:r>
          </a:p>
          <a:p>
            <a:r>
              <a:rPr lang="en-US" sz="2400" dirty="0" err="1" smtClean="0">
                <a:solidFill>
                  <a:schemeClr val="bg1"/>
                </a:solidFill>
              </a:rPr>
              <a:t>Posaconazole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15" descr="zy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733800"/>
            <a:ext cx="2971800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72400" cy="618344"/>
          </a:xfrm>
        </p:spPr>
        <p:txBody>
          <a:bodyPr/>
          <a:lstStyle/>
          <a:p>
            <a:pPr algn="l"/>
            <a:r>
              <a:rPr lang="en-US" sz="4000" dirty="0" err="1" smtClean="0">
                <a:solidFill>
                  <a:schemeClr val="bg1"/>
                </a:solidFill>
              </a:rPr>
              <a:t>Phaeohyphomycosis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524000"/>
            <a:ext cx="7772400" cy="4920952"/>
          </a:xfrm>
        </p:spPr>
        <p:txBody>
          <a:bodyPr>
            <a:normAutofit fontScale="47500" lnSpcReduction="20000"/>
          </a:bodyPr>
          <a:lstStyle/>
          <a:p>
            <a:r>
              <a:rPr lang="en-US" sz="3300" dirty="0" smtClean="0">
                <a:solidFill>
                  <a:schemeClr val="bg1"/>
                </a:solidFill>
              </a:rPr>
              <a:t>Is  a group of fungal infections caused by </a:t>
            </a:r>
            <a:r>
              <a:rPr lang="en-US" sz="3300" dirty="0" err="1" smtClean="0">
                <a:solidFill>
                  <a:schemeClr val="bg1"/>
                </a:solidFill>
              </a:rPr>
              <a:t>dematiaceous</a:t>
            </a:r>
            <a:r>
              <a:rPr lang="en-US" sz="3300" dirty="0" smtClean="0">
                <a:solidFill>
                  <a:schemeClr val="bg1"/>
                </a:solidFill>
              </a:rPr>
              <a:t> (darkly pigmented) fungi widely distributed in the environment</a:t>
            </a:r>
          </a:p>
          <a:p>
            <a:endParaRPr lang="en-US" sz="3300" dirty="0" smtClean="0">
              <a:solidFill>
                <a:schemeClr val="bg1"/>
              </a:solidFill>
            </a:endParaRPr>
          </a:p>
          <a:p>
            <a:r>
              <a:rPr lang="en-US" sz="3300" dirty="0" smtClean="0">
                <a:solidFill>
                  <a:schemeClr val="bg1"/>
                </a:solidFill>
              </a:rPr>
              <a:t>Subcutaneous or brain Abscess</a:t>
            </a:r>
          </a:p>
          <a:p>
            <a:r>
              <a:rPr lang="en-US" sz="3300" dirty="0" smtClean="0">
                <a:solidFill>
                  <a:schemeClr val="bg1"/>
                </a:solidFill>
              </a:rPr>
              <a:t>Presents as nodules or </a:t>
            </a:r>
            <a:r>
              <a:rPr lang="en-US" sz="3300" dirty="0" err="1" smtClean="0">
                <a:solidFill>
                  <a:schemeClr val="bg1"/>
                </a:solidFill>
              </a:rPr>
              <a:t>erythematous</a:t>
            </a:r>
            <a:r>
              <a:rPr lang="en-US" sz="3300" dirty="0" smtClean="0">
                <a:solidFill>
                  <a:schemeClr val="bg1"/>
                </a:solidFill>
              </a:rPr>
              <a:t> plaques with no systemic involvement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Affected site:  Thigh, legs, feet, arms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endParaRPr lang="en-US" sz="2400" dirty="0" smtClean="0"/>
          </a:p>
          <a:p>
            <a:r>
              <a:rPr lang="en-US" sz="3800" b="1" dirty="0" smtClean="0">
                <a:solidFill>
                  <a:srgbClr val="FFFF66"/>
                </a:solidFill>
              </a:rPr>
              <a:t>Etiology</a:t>
            </a:r>
          </a:p>
          <a:p>
            <a:pPr marL="800100" lvl="1" indent="-342900" algn="just">
              <a:spcBef>
                <a:spcPct val="50000"/>
              </a:spcBef>
            </a:pPr>
            <a:r>
              <a:rPr lang="en-US" sz="2900" dirty="0" err="1" smtClean="0">
                <a:solidFill>
                  <a:schemeClr val="bg1"/>
                </a:solidFill>
              </a:rPr>
              <a:t>Dematiaceous</a:t>
            </a:r>
            <a:r>
              <a:rPr lang="en-US" sz="2900" dirty="0" smtClean="0">
                <a:solidFill>
                  <a:schemeClr val="bg1"/>
                </a:solidFill>
              </a:rPr>
              <a:t> mold fungi. </a:t>
            </a:r>
          </a:p>
          <a:p>
            <a:pPr marL="800100" lvl="1" indent="-342900" algn="just">
              <a:spcBef>
                <a:spcPct val="50000"/>
              </a:spcBef>
            </a:pPr>
            <a:r>
              <a:rPr lang="en-US" sz="2500" dirty="0" smtClean="0">
                <a:solidFill>
                  <a:schemeClr val="bg1"/>
                </a:solidFill>
              </a:rPr>
              <a:t>common: </a:t>
            </a:r>
            <a:r>
              <a:rPr lang="en-US" sz="2500" i="1" dirty="0" err="1" smtClean="0">
                <a:solidFill>
                  <a:schemeClr val="bg1"/>
                </a:solidFill>
              </a:rPr>
              <a:t>Cladosporium</a:t>
            </a:r>
            <a:r>
              <a:rPr lang="en-US" sz="2500" i="1" dirty="0" smtClean="0">
                <a:solidFill>
                  <a:schemeClr val="bg1"/>
                </a:solidFill>
              </a:rPr>
              <a:t>, </a:t>
            </a:r>
            <a:r>
              <a:rPr lang="en-US" sz="2500" i="1" dirty="0" err="1" smtClean="0">
                <a:solidFill>
                  <a:schemeClr val="bg1"/>
                </a:solidFill>
              </a:rPr>
              <a:t>Exophiala</a:t>
            </a:r>
            <a:r>
              <a:rPr lang="en-US" sz="2500" i="1" dirty="0" smtClean="0">
                <a:solidFill>
                  <a:schemeClr val="bg1"/>
                </a:solidFill>
              </a:rPr>
              <a:t>, </a:t>
            </a:r>
            <a:r>
              <a:rPr lang="en-US" sz="2500" i="1" dirty="0" err="1" smtClean="0">
                <a:solidFill>
                  <a:schemeClr val="bg1"/>
                </a:solidFill>
              </a:rPr>
              <a:t>Wangiella</a:t>
            </a:r>
            <a:r>
              <a:rPr lang="en-US" sz="2500" i="1" dirty="0" smtClean="0">
                <a:solidFill>
                  <a:schemeClr val="bg1"/>
                </a:solidFill>
              </a:rPr>
              <a:t>, </a:t>
            </a:r>
            <a:r>
              <a:rPr lang="en-US" sz="2500" i="1" dirty="0" err="1" smtClean="0">
                <a:solidFill>
                  <a:schemeClr val="bg1"/>
                </a:solidFill>
              </a:rPr>
              <a:t>Cladophialophora</a:t>
            </a:r>
            <a:r>
              <a:rPr lang="en-US" sz="2500" dirty="0" smtClean="0">
                <a:solidFill>
                  <a:schemeClr val="bg1"/>
                </a:solidFill>
              </a:rPr>
              <a:t>, </a:t>
            </a:r>
            <a:r>
              <a:rPr lang="en-US" sz="2500" i="1" dirty="0" err="1" smtClean="0">
                <a:solidFill>
                  <a:schemeClr val="bg1"/>
                </a:solidFill>
              </a:rPr>
              <a:t>Bipolaris</a:t>
            </a:r>
            <a:endParaRPr lang="en-US" sz="2500" i="1" dirty="0" smtClean="0">
              <a:solidFill>
                <a:schemeClr val="bg1"/>
              </a:solidFill>
            </a:endParaRPr>
          </a:p>
          <a:p>
            <a:pPr marL="160020" indent="-342900" algn="just">
              <a:spcBef>
                <a:spcPct val="50000"/>
              </a:spcBef>
            </a:pPr>
            <a:r>
              <a:rPr lang="en-US" sz="4000" b="1" dirty="0" smtClean="0">
                <a:solidFill>
                  <a:srgbClr val="FFFF00"/>
                </a:solidFill>
              </a:rPr>
              <a:t>Diagnosis</a:t>
            </a:r>
          </a:p>
          <a:p>
            <a:pPr marL="16002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Specimens:  Pus, biopsy tissue</a:t>
            </a:r>
          </a:p>
          <a:p>
            <a:pPr marL="16002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Direct Microscopy: KOH &amp; smears will </a:t>
            </a:r>
            <a:r>
              <a:rPr lang="en-US" sz="3300" dirty="0" smtClean="0">
                <a:solidFill>
                  <a:srgbClr val="FFC000"/>
                </a:solidFill>
              </a:rPr>
              <a:t>show brown </a:t>
            </a:r>
            <a:r>
              <a:rPr lang="en-US" sz="3300" dirty="0" err="1" smtClean="0">
                <a:solidFill>
                  <a:srgbClr val="FFC000"/>
                </a:solidFill>
              </a:rPr>
              <a:t>septate</a:t>
            </a:r>
            <a:r>
              <a:rPr lang="en-US" sz="3300" dirty="0" smtClean="0">
                <a:solidFill>
                  <a:srgbClr val="FFC000"/>
                </a:solidFill>
              </a:rPr>
              <a:t> fungal </a:t>
            </a:r>
            <a:r>
              <a:rPr lang="en-US" sz="3300" dirty="0" err="1" smtClean="0">
                <a:solidFill>
                  <a:srgbClr val="FFC000"/>
                </a:solidFill>
              </a:rPr>
              <a:t>hyphae</a:t>
            </a:r>
            <a:endParaRPr lang="en-US" sz="3300" dirty="0" smtClean="0">
              <a:solidFill>
                <a:srgbClr val="FFC000"/>
              </a:solidFill>
            </a:endParaRPr>
          </a:p>
          <a:p>
            <a:pPr marL="16002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Culture: On SDA</a:t>
            </a:r>
            <a:endParaRPr lang="en-US" sz="4000" b="1" dirty="0" smtClean="0">
              <a:solidFill>
                <a:schemeClr val="bg1"/>
              </a:solidFill>
            </a:endParaRPr>
          </a:p>
          <a:p>
            <a:pPr marL="160020" indent="-342900" algn="just">
              <a:spcBef>
                <a:spcPct val="50000"/>
              </a:spcBef>
            </a:pPr>
            <a:r>
              <a:rPr lang="en-US" sz="4000" b="1" dirty="0" smtClean="0">
                <a:solidFill>
                  <a:srgbClr val="FFFF66"/>
                </a:solidFill>
              </a:rPr>
              <a:t>Treatment</a:t>
            </a:r>
          </a:p>
          <a:p>
            <a:pPr marL="16002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The treatment of choice is  Surgical excision of the lesion </a:t>
            </a:r>
          </a:p>
          <a:p>
            <a:pPr marL="160020" indent="-342900" algn="just">
              <a:spcBef>
                <a:spcPct val="50000"/>
              </a:spcBef>
            </a:pPr>
            <a:r>
              <a:rPr lang="en-US" sz="2900" dirty="0" smtClean="0">
                <a:solidFill>
                  <a:schemeClr val="bg1"/>
                </a:solidFill>
              </a:rPr>
              <a:t>Antifungal ( </a:t>
            </a:r>
            <a:r>
              <a:rPr lang="en-US" sz="2900" dirty="0" err="1" smtClean="0">
                <a:solidFill>
                  <a:schemeClr val="bg1"/>
                </a:solidFill>
              </a:rPr>
              <a:t>Itraconazole</a:t>
            </a:r>
            <a:r>
              <a:rPr lang="en-US" sz="2900" dirty="0" smtClean="0">
                <a:solidFill>
                  <a:schemeClr val="bg1"/>
                </a:solidFill>
              </a:rPr>
              <a:t>, </a:t>
            </a:r>
            <a:r>
              <a:rPr lang="en-US" sz="2900" dirty="0" err="1" smtClean="0">
                <a:solidFill>
                  <a:schemeClr val="bg1"/>
                </a:solidFill>
              </a:rPr>
              <a:t>Posaconazole</a:t>
            </a:r>
            <a:r>
              <a:rPr lang="en-US" sz="2900" dirty="0" smtClean="0">
                <a:solidFill>
                  <a:schemeClr val="bg1"/>
                </a:solidFill>
              </a:rPr>
              <a:t>)</a:t>
            </a:r>
            <a:endParaRPr lang="en-US" sz="2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7772400" cy="576064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FF00"/>
                </a:solidFill>
              </a:rPr>
              <a:t>Sporotrichosis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7772400" cy="5013176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Subcutaneous , deep </a:t>
            </a:r>
            <a:r>
              <a:rPr lang="en-US" sz="2600" dirty="0" err="1" smtClean="0">
                <a:solidFill>
                  <a:schemeClr val="bg1"/>
                </a:solidFill>
              </a:rPr>
              <a:t>cutaneous</a:t>
            </a:r>
            <a:r>
              <a:rPr lang="en-US" sz="2600" dirty="0" smtClean="0">
                <a:solidFill>
                  <a:schemeClr val="bg1"/>
                </a:solidFill>
              </a:rPr>
              <a:t>  or systemic fungal infection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err="1" smtClean="0">
                <a:solidFill>
                  <a:schemeClr val="bg1"/>
                </a:solidFill>
              </a:rPr>
              <a:t>Inoculaion</a:t>
            </a:r>
            <a:r>
              <a:rPr lang="en-US" sz="2600" dirty="0" smtClean="0">
                <a:solidFill>
                  <a:schemeClr val="bg1"/>
                </a:solidFill>
              </a:rPr>
              <a:t> into the skin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Can present as   </a:t>
            </a:r>
          </a:p>
          <a:p>
            <a:pPr lvl="1"/>
            <a:r>
              <a:rPr lang="en-US" sz="1700" dirty="0" smtClean="0">
                <a:solidFill>
                  <a:schemeClr val="bg1"/>
                </a:solidFill>
              </a:rPr>
              <a:t>plaque (subcutaneous nodules)</a:t>
            </a:r>
          </a:p>
          <a:p>
            <a:pPr lvl="1"/>
            <a:r>
              <a:rPr lang="en-US" sz="1700" dirty="0" err="1" smtClean="0">
                <a:solidFill>
                  <a:schemeClr val="bg1"/>
                </a:solidFill>
              </a:rPr>
              <a:t>Lymphanginitic</a:t>
            </a:r>
            <a:endParaRPr lang="en-US" sz="1700" dirty="0" smtClean="0">
              <a:solidFill>
                <a:schemeClr val="bg1"/>
              </a:solidFill>
            </a:endParaRPr>
          </a:p>
          <a:p>
            <a:pPr lvl="1"/>
            <a:r>
              <a:rPr lang="en-US" sz="1700" dirty="0" err="1" smtClean="0">
                <a:solidFill>
                  <a:schemeClr val="bg1"/>
                </a:solidFill>
              </a:rPr>
              <a:t>Dissiminated</a:t>
            </a:r>
            <a:endParaRPr lang="en-US" sz="1700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b="1" dirty="0" smtClean="0">
              <a:solidFill>
                <a:srgbClr val="FFFF66"/>
              </a:solidFill>
            </a:endParaRPr>
          </a:p>
          <a:p>
            <a:r>
              <a:rPr lang="en-US" b="1" dirty="0" smtClean="0">
                <a:solidFill>
                  <a:srgbClr val="FFFF66"/>
                </a:solidFill>
              </a:rPr>
              <a:t>Etiology:             </a:t>
            </a:r>
            <a:r>
              <a:rPr lang="en-US" i="1" dirty="0" err="1" smtClean="0">
                <a:solidFill>
                  <a:srgbClr val="FFFF66"/>
                </a:solidFill>
              </a:rPr>
              <a:t>Sporothrix</a:t>
            </a:r>
            <a:r>
              <a:rPr lang="en-US" i="1" dirty="0" smtClean="0">
                <a:solidFill>
                  <a:srgbClr val="FFFF66"/>
                </a:solidFill>
              </a:rPr>
              <a:t> </a:t>
            </a:r>
            <a:r>
              <a:rPr lang="en-US" i="1" dirty="0" err="1" smtClean="0">
                <a:solidFill>
                  <a:srgbClr val="FFFF66"/>
                </a:solidFill>
              </a:rPr>
              <a:t>schenckii</a:t>
            </a:r>
            <a:r>
              <a:rPr lang="en-US" dirty="0" smtClean="0"/>
              <a:t>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Dimorphic fungus</a:t>
            </a:r>
          </a:p>
          <a:p>
            <a:endParaRPr lang="en-US" dirty="0" smtClean="0"/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FF66"/>
                </a:solidFill>
              </a:rPr>
              <a:t>Laboratory Diagnosis:                                              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Specimen: Biopsy tissue,  pus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Direct Microscopy: smear will show Finger-like yeast cells or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Cigar shaped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Culture:  On SDA at room temperature and at 37</a:t>
            </a:r>
            <a:r>
              <a:rPr lang="en-US" baseline="30000" dirty="0" smtClean="0">
                <a:solidFill>
                  <a:schemeClr val="bg1"/>
                </a:solidFill>
              </a:rPr>
              <a:t>o</a:t>
            </a:r>
            <a:r>
              <a:rPr lang="en-US" dirty="0" smtClean="0">
                <a:solidFill>
                  <a:schemeClr val="bg1"/>
                </a:solidFill>
              </a:rPr>
              <a:t>C</a:t>
            </a:r>
          </a:p>
          <a:p>
            <a:endParaRPr lang="en-US" b="1" dirty="0" smtClean="0">
              <a:solidFill>
                <a:srgbClr val="FFFF66"/>
              </a:solidFill>
            </a:endParaRPr>
          </a:p>
          <a:p>
            <a:r>
              <a:rPr lang="en-US" b="1" dirty="0" smtClean="0">
                <a:solidFill>
                  <a:srgbClr val="FFFF66"/>
                </a:solidFill>
              </a:rPr>
              <a:t>Treatment</a:t>
            </a:r>
            <a:r>
              <a:rPr lang="en-US" dirty="0" smtClean="0"/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Itraconazole</a:t>
            </a:r>
            <a:r>
              <a:rPr lang="en-US" dirty="0" smtClean="0">
                <a:solidFill>
                  <a:schemeClr val="bg1"/>
                </a:solidFill>
              </a:rPr>
              <a:t>,  KI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4" descr="24FF15.jpg"/>
          <p:cNvPicPr>
            <a:picLocks noChangeAspect="1"/>
          </p:cNvPicPr>
          <p:nvPr/>
        </p:nvPicPr>
        <p:blipFill>
          <a:blip r:embed="rId3" cstate="print"/>
          <a:srcRect b="5577"/>
          <a:stretch>
            <a:fillRect/>
          </a:stretch>
        </p:blipFill>
        <p:spPr bwMode="auto">
          <a:xfrm>
            <a:off x="3491880" y="1772816"/>
            <a:ext cx="24482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24FF16.jpg"/>
          <p:cNvPicPr>
            <a:picLocks noChangeAspect="1"/>
          </p:cNvPicPr>
          <p:nvPr/>
        </p:nvPicPr>
        <p:blipFill>
          <a:blip r:embed="rId4" cstate="print"/>
          <a:srcRect b="4348"/>
          <a:stretch>
            <a:fillRect/>
          </a:stretch>
        </p:blipFill>
        <p:spPr bwMode="auto">
          <a:xfrm>
            <a:off x="6012160" y="1772817"/>
            <a:ext cx="2665862" cy="165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24FF17.jpg"/>
          <p:cNvPicPr>
            <a:picLocks noChangeAspect="1"/>
          </p:cNvPicPr>
          <p:nvPr/>
        </p:nvPicPr>
        <p:blipFill>
          <a:blip r:embed="rId5" cstate="print"/>
          <a:srcRect l="4364" b="14849"/>
          <a:stretch>
            <a:fillRect/>
          </a:stretch>
        </p:blipFill>
        <p:spPr bwMode="auto">
          <a:xfrm>
            <a:off x="5580112" y="3461792"/>
            <a:ext cx="315609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124744"/>
          <a:ext cx="9144000" cy="5204120"/>
        </p:xfrm>
        <a:graphic>
          <a:graphicData uri="http://schemas.openxmlformats.org/drawingml/2006/table">
            <a:tbl>
              <a:tblPr rtl="1"/>
              <a:tblGrid>
                <a:gridCol w="1168602"/>
                <a:gridCol w="1616660"/>
                <a:gridCol w="1795883"/>
                <a:gridCol w="1708098"/>
                <a:gridCol w="1954123"/>
                <a:gridCol w="900634"/>
              </a:tblGrid>
              <a:tr h="51904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Lobomycosis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3A3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Rhinosporidiosis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3A3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Chromoblastomycosis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3A3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err="1" smtClean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Phaeohyphomycosis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3A3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Arial"/>
                        </a:rPr>
                        <a:t>Sporotrichosis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3A3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3A38"/>
                    </a:solidFill>
                  </a:tcPr>
                </a:tc>
              </a:tr>
              <a:tr h="1137224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Subcutaneous Nodular lesions, keloids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Granulomatous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,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mucocutaneous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polyps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Subcutaneous Verrucous plaques, cauliflower aspect,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hyperkeratotic, Ulcerative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Subcutaneous or brain Abscess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Nodules and erythematous plaques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Subcutaneous or systemic infection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Nodular subcutaneous lesions,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verrucous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plaques or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Lymphatic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Clinical features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740013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Obligatory parasitic fungus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i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Lacazia loboi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Obligatory parasitic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fungus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Rhinosporidium seeberi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Dematiaceous mould fungi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Dematiaceous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 (darkly pigmented) mould fungi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Dimorphic fungus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Sporothrix schenckii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Etiology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</a:tr>
              <a:tr h="47091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Biopsy tissue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Biopsy tissue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Biopsy tissue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Biopsy tissue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Biopsy tissue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Clinical sample 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874560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Chains of yeast cells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Spherules with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endospores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Muriform cells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(sclerotic bodies)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Brown setpate hyphae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Elongated yeast cells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Direct Microscopy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2F8"/>
                    </a:solidFill>
                  </a:tcPr>
                </a:tc>
              </a:tr>
              <a:tr h="112740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Surgery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Surgery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Surgery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(Antifungal therapy)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Surgery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(Antifungal therapy)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Potassium iodide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Itraconazole </a:t>
                      </a:r>
                      <a:endParaRPr lang="en-US" sz="120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Arial"/>
                        </a:rPr>
                        <a:t>Treatment</a:t>
                      </a:r>
                      <a:endParaRPr lang="en-US" sz="12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4413" marR="644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851648" cy="67667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</a:rPr>
              <a:t>Other subcutaneous fungal infections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5576" y="76200"/>
            <a:ext cx="784887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ar-SA" sz="2800" dirty="0" smtClean="0">
              <a:solidFill>
                <a:srgbClr val="FFFF00"/>
              </a:solidFill>
            </a:endParaRPr>
          </a:p>
          <a:p>
            <a:pPr algn="l" rtl="0"/>
            <a:r>
              <a:rPr lang="en-US" sz="2800" dirty="0" smtClean="0">
                <a:solidFill>
                  <a:srgbClr val="FFFF00"/>
                </a:solidFill>
              </a:rPr>
              <a:t>Bone and joint infections </a:t>
            </a:r>
          </a:p>
          <a:p>
            <a:pPr algn="l" rtl="0"/>
            <a:endParaRPr lang="en-US" sz="2800" dirty="0" smtClean="0">
              <a:solidFill>
                <a:srgbClr val="FFFF00"/>
              </a:solidFill>
            </a:endParaRPr>
          </a:p>
          <a:p>
            <a:pPr algn="l" rtl="0"/>
            <a:endParaRPr lang="en-US" sz="1200" dirty="0" smtClean="0">
              <a:solidFill>
                <a:srgbClr val="FFFF00"/>
              </a:solidFill>
            </a:endParaRPr>
          </a:p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They are uncommon </a:t>
            </a:r>
          </a:p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Not as isolated clinical problem  </a:t>
            </a:r>
          </a:p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Result from:</a:t>
            </a:r>
          </a:p>
          <a:p>
            <a:pPr lvl="1" algn="l" rtl="0"/>
            <a:r>
              <a:rPr lang="en-US" sz="1600" dirty="0" err="1" smtClean="0">
                <a:solidFill>
                  <a:schemeClr val="bg1"/>
                </a:solidFill>
              </a:rPr>
              <a:t>Hematogenous</a:t>
            </a:r>
            <a:r>
              <a:rPr lang="en-US" sz="1600" dirty="0" smtClean="0">
                <a:solidFill>
                  <a:schemeClr val="bg1"/>
                </a:solidFill>
              </a:rPr>
              <a:t> dissemination </a:t>
            </a:r>
          </a:p>
          <a:p>
            <a:pPr lvl="1" algn="l" rtl="0"/>
            <a:r>
              <a:rPr lang="en-US" sz="1600" dirty="0" smtClean="0">
                <a:solidFill>
                  <a:schemeClr val="bg1"/>
                </a:solidFill>
              </a:rPr>
              <a:t>Presence of foreign body </a:t>
            </a:r>
          </a:p>
          <a:p>
            <a:pPr lvl="1" algn="l" rtl="0"/>
            <a:r>
              <a:rPr lang="en-US" sz="1600" dirty="0" smtClean="0">
                <a:solidFill>
                  <a:schemeClr val="bg1"/>
                </a:solidFill>
              </a:rPr>
              <a:t>Direct inoculation of organism (trauma, surgery , etc)</a:t>
            </a:r>
          </a:p>
          <a:p>
            <a:pPr lvl="1" algn="l" rtl="0"/>
            <a:r>
              <a:rPr lang="en-US" sz="1600" dirty="0" smtClean="0">
                <a:solidFill>
                  <a:schemeClr val="bg1"/>
                </a:solidFill>
              </a:rPr>
              <a:t>Spared through direct extension of infection to the bone</a:t>
            </a:r>
          </a:p>
          <a:p>
            <a:pPr lvl="1" algn="l" rtl="0"/>
            <a:r>
              <a:rPr lang="en-US" sz="1600" dirty="0" smtClean="0">
                <a:solidFill>
                  <a:schemeClr val="bg1"/>
                </a:solidFill>
              </a:rPr>
              <a:t>e.g.  </a:t>
            </a:r>
            <a:r>
              <a:rPr lang="en-US" sz="1600" dirty="0" err="1" smtClean="0">
                <a:solidFill>
                  <a:schemeClr val="bg1"/>
                </a:solidFill>
              </a:rPr>
              <a:t>Rhinocerebral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zygomycosis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Aspergillosis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mycetoma</a:t>
            </a:r>
            <a:endParaRPr lang="en-US" sz="1600" dirty="0" smtClean="0">
              <a:solidFill>
                <a:schemeClr val="bg1"/>
              </a:solidFill>
            </a:endParaRPr>
          </a:p>
          <a:p>
            <a:pPr algn="l" rtl="0"/>
            <a:endParaRPr lang="en-US" sz="1600" dirty="0" smtClean="0">
              <a:solidFill>
                <a:srgbClr val="FFC000"/>
              </a:solidFill>
            </a:endParaRPr>
          </a:p>
          <a:p>
            <a:pPr algn="l" rtl="0"/>
            <a:r>
              <a:rPr lang="en-US" sz="1600" dirty="0" smtClean="0">
                <a:solidFill>
                  <a:srgbClr val="FFC000"/>
                </a:solidFill>
              </a:rPr>
              <a:t>Osteomyelitis</a:t>
            </a:r>
          </a:p>
          <a:p>
            <a:pPr algn="l" rtl="0"/>
            <a:r>
              <a:rPr lang="en-US" sz="1600" dirty="0" smtClean="0">
                <a:solidFill>
                  <a:srgbClr val="FFC000"/>
                </a:solidFill>
              </a:rPr>
              <a:t>Joint infections</a:t>
            </a:r>
          </a:p>
          <a:p>
            <a:pPr algn="l" rtl="0"/>
            <a:endParaRPr lang="en-US" sz="1600" dirty="0" smtClean="0"/>
          </a:p>
          <a:p>
            <a:pPr algn="l" rtl="0"/>
            <a:r>
              <a:rPr lang="en-US" sz="1600" dirty="0" smtClean="0">
                <a:solidFill>
                  <a:srgbClr val="FFFF00"/>
                </a:solidFill>
              </a:rPr>
              <a:t>Etiology:</a:t>
            </a:r>
          </a:p>
          <a:p>
            <a:pPr algn="l" rtl="0"/>
            <a:r>
              <a:rPr lang="en-US" sz="1600" i="1" dirty="0" smtClean="0">
                <a:solidFill>
                  <a:schemeClr val="bg1"/>
                </a:solidFill>
              </a:rPr>
              <a:t>Candida species</a:t>
            </a:r>
          </a:p>
          <a:p>
            <a:pPr algn="l" rtl="0"/>
            <a:r>
              <a:rPr lang="en-US" sz="1600" i="1" dirty="0" err="1" smtClean="0">
                <a:solidFill>
                  <a:schemeClr val="bg1"/>
                </a:solidFill>
              </a:rPr>
              <a:t>Aspergillus</a:t>
            </a:r>
            <a:r>
              <a:rPr lang="en-US" sz="1600" i="1" dirty="0" smtClean="0">
                <a:solidFill>
                  <a:schemeClr val="bg1"/>
                </a:solidFill>
              </a:rPr>
              <a:t> species </a:t>
            </a:r>
            <a:r>
              <a:rPr lang="en-US" sz="1600" dirty="0" smtClean="0">
                <a:solidFill>
                  <a:schemeClr val="bg1"/>
                </a:solidFill>
              </a:rPr>
              <a:t>and mould fungi</a:t>
            </a:r>
            <a:endParaRPr lang="en-US" sz="1600" i="1" dirty="0" smtClean="0">
              <a:solidFill>
                <a:schemeClr val="bg1"/>
              </a:solidFill>
            </a:endParaRPr>
          </a:p>
          <a:p>
            <a:pPr algn="l" rtl="0"/>
            <a:endParaRPr lang="en-US" sz="1600" i="1" dirty="0" smtClean="0">
              <a:solidFill>
                <a:schemeClr val="bg1"/>
              </a:solidFill>
            </a:endParaRPr>
          </a:p>
          <a:p>
            <a:pPr lvl="1" algn="l" rtl="0"/>
            <a:r>
              <a:rPr lang="en-US" sz="1600" i="1" dirty="0" err="1" smtClean="0">
                <a:solidFill>
                  <a:schemeClr val="bg1"/>
                </a:solidFill>
              </a:rPr>
              <a:t>Blastomyces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dermatiditis</a:t>
            </a:r>
            <a:endParaRPr lang="en-US" sz="1600" i="1" dirty="0" smtClean="0">
              <a:solidFill>
                <a:schemeClr val="bg1"/>
              </a:solidFill>
            </a:endParaRPr>
          </a:p>
          <a:p>
            <a:pPr lvl="1" algn="l" rtl="0"/>
            <a:r>
              <a:rPr lang="en-US" sz="1600" i="1" dirty="0" err="1" smtClean="0">
                <a:solidFill>
                  <a:schemeClr val="bg1"/>
                </a:solidFill>
              </a:rPr>
              <a:t>Coccidioides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immitis</a:t>
            </a:r>
            <a:endParaRPr lang="en-US" sz="1600" i="1" dirty="0" smtClean="0">
              <a:solidFill>
                <a:schemeClr val="bg1"/>
              </a:solidFill>
            </a:endParaRPr>
          </a:p>
          <a:p>
            <a:pPr lvl="1" algn="l" rtl="0"/>
            <a:r>
              <a:rPr lang="en-US" sz="1600" i="1" dirty="0" err="1" smtClean="0">
                <a:solidFill>
                  <a:schemeClr val="bg1"/>
                </a:solidFill>
              </a:rPr>
              <a:t>Histoplasma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capsulatum</a:t>
            </a:r>
            <a:endParaRPr lang="en-US" sz="1600" i="1" dirty="0" smtClean="0">
              <a:solidFill>
                <a:schemeClr val="bg1"/>
              </a:solidFill>
            </a:endParaRPr>
          </a:p>
          <a:p>
            <a:pPr lvl="1" algn="l" rtl="0"/>
            <a:r>
              <a:rPr lang="en-US" sz="1600" i="1" dirty="0" err="1" smtClean="0">
                <a:solidFill>
                  <a:schemeClr val="bg1"/>
                </a:solidFill>
              </a:rPr>
              <a:t>Paracoccidiodes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brasiliensis</a:t>
            </a:r>
            <a:endParaRPr lang="en-US" sz="1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86200" y="2743200"/>
            <a:ext cx="441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(Musculoskeletal </a:t>
            </a: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Block, Microbiology) 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idx="4294967295"/>
          </p:nvPr>
        </p:nvSpPr>
        <p:spPr>
          <a:xfrm>
            <a:off x="-990600" y="762000"/>
            <a:ext cx="929640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1500" b="1" u="sng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T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hank You 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  <a:sym typeface="Wingdings"/>
              </a:rPr>
              <a:t>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/>
            </a:r>
            <a:b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</a:br>
            <a:endParaRPr lang="en-US" sz="6600" b="1" kern="12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ea typeface="+mj-ea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2136775"/>
            <a:ext cx="77724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Acquire the basic knowledge about </a:t>
            </a:r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r>
              <a:rPr lang="en-US" dirty="0" smtClean="0">
                <a:solidFill>
                  <a:schemeClr val="bg1"/>
                </a:solidFill>
              </a:rPr>
              <a:t> and the clinical features of the disease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Acquire the basic knowledge about other common subcutaneous mycosis and their clinical features.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Know the main fungi that affect subcutaneous tissues, muscles and bones. 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Identify the clinical settings of such infections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 Know the laboratory diagnosis, and treatment of these infections.</a:t>
            </a:r>
          </a:p>
          <a:p>
            <a:pPr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Lecture Objectives..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94336"/>
            <a:ext cx="5809928" cy="948664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effectLst/>
              </a:rPr>
              <a:t>Subcutaneous Mycoses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7772400" cy="4032448"/>
          </a:xfrm>
        </p:spPr>
        <p:txBody>
          <a:bodyPr>
            <a:normAutofit/>
          </a:bodyPr>
          <a:lstStyle/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Fungal infections involving the dermis, subcutaneous tissues, muscle and may extend to bone.</a:t>
            </a: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They are initiated by trauma to the skin. </a:t>
            </a: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Are difficult to treat and surgical intervention is frequently employed.</a:t>
            </a: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Diseases in healthy host, however, more severe disease in </a:t>
            </a:r>
            <a:r>
              <a:rPr lang="en-US" sz="2000" dirty="0" err="1" smtClean="0">
                <a:solidFill>
                  <a:schemeClr val="bg1"/>
                </a:solidFill>
              </a:rPr>
              <a:t>immunocompromised</a:t>
            </a:r>
            <a:r>
              <a:rPr lang="en-US" sz="2000" dirty="0" smtClean="0">
                <a:solidFill>
                  <a:schemeClr val="bg1"/>
                </a:solidFill>
              </a:rPr>
              <a:t> host.</a:t>
            </a:r>
          </a:p>
          <a:p>
            <a:pPr marL="342900" indent="-342900" algn="just"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90144"/>
            <a:ext cx="7772400" cy="1362456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effectLst/>
              </a:rPr>
              <a:t>Subcutaneous Mycoses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2819400"/>
            <a:ext cx="7772400" cy="40386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Mycetoma</a:t>
            </a:r>
            <a:r>
              <a:rPr lang="en-AU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bg1"/>
                </a:solidFill>
              </a:rPr>
              <a:t>Subcutaneous </a:t>
            </a:r>
            <a:r>
              <a:rPr lang="en-AU" sz="2400" dirty="0" err="1" smtClean="0">
                <a:solidFill>
                  <a:schemeClr val="bg1"/>
                </a:solidFill>
              </a:rPr>
              <a:t>zygomycosis</a:t>
            </a:r>
            <a:r>
              <a:rPr lang="en-AU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Sporotrichosis</a:t>
            </a:r>
            <a:endParaRPr lang="en-AU" sz="24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Chromoblastomycosis</a:t>
            </a:r>
            <a:r>
              <a:rPr lang="en-AU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Pheohyphomycosis</a:t>
            </a:r>
            <a:endParaRPr lang="en-AU" sz="24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Rhinosporidiosis</a:t>
            </a:r>
            <a:endParaRPr lang="en-AU" sz="24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Lobomycosis</a:t>
            </a:r>
            <a:endParaRPr lang="en-AU" sz="24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endParaRPr lang="en-AU" sz="2400" b="1" dirty="0" smtClean="0">
              <a:solidFill>
                <a:schemeClr val="bg1"/>
              </a:solidFill>
            </a:endParaRPr>
          </a:p>
          <a:p>
            <a:pPr marL="342900" indent="-342900">
              <a:buClr>
                <a:schemeClr val="hlink"/>
              </a:buClr>
              <a:buSzPct val="80000"/>
            </a:pPr>
            <a:endParaRPr lang="en-AU" sz="2400" b="1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66344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FF00"/>
                </a:solidFill>
              </a:rPr>
              <a:t>Mycetoma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828800"/>
            <a:ext cx="7992888" cy="41148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800" dirty="0" err="1" smtClean="0">
                <a:solidFill>
                  <a:schemeClr val="bg1"/>
                </a:solidFill>
              </a:rPr>
              <a:t>Mycetoma</a:t>
            </a:r>
            <a:r>
              <a:rPr lang="en-US" sz="1800" dirty="0" smtClean="0">
                <a:solidFill>
                  <a:schemeClr val="bg1"/>
                </a:solidFill>
              </a:rPr>
              <a:t> is a chronic, </a:t>
            </a:r>
            <a:r>
              <a:rPr lang="en-US" sz="1800" dirty="0" err="1" smtClean="0">
                <a:solidFill>
                  <a:schemeClr val="bg1"/>
                </a:solidFill>
              </a:rPr>
              <a:t>granulomatous</a:t>
            </a:r>
            <a:r>
              <a:rPr lang="en-US" sz="1800" dirty="0" smtClean="0">
                <a:solidFill>
                  <a:schemeClr val="bg1"/>
                </a:solidFill>
              </a:rPr>
              <a:t> disease of the skin and subcutaneous tissue, which sometimes involves muscle, and bones.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sz="1800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It is characterized by Swelling , abscess formation, and multiple draining sinuses that exude characteristic grains of clumped organisms 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sz="1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 It typically affects the lower extremities, but also other areas of the body e.g. hand, back and neck. </a:t>
            </a:r>
          </a:p>
          <a:p>
            <a:pPr>
              <a:buFont typeface="Wingdings" pitchFamily="2" charset="2"/>
              <a:buChar char="Ø"/>
            </a:pPr>
            <a:endParaRPr lang="en-US" sz="1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The disease was first described in the Madura district of India in 1842,  (Madura foot).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FF00"/>
                </a:solidFill>
              </a:rPr>
              <a:t>Mycetoma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743456"/>
            <a:ext cx="8610600" cy="4809744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bg1"/>
                </a:solidFill>
              </a:rPr>
              <a:t>Classified as 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900" dirty="0" err="1" smtClean="0">
                <a:solidFill>
                  <a:srgbClr val="FF9900"/>
                </a:solidFill>
              </a:rPr>
              <a:t>Eumycetoma</a:t>
            </a:r>
            <a:r>
              <a:rPr lang="en-US" sz="1900" dirty="0" smtClean="0">
                <a:solidFill>
                  <a:schemeClr val="bg1"/>
                </a:solidFill>
              </a:rPr>
              <a:t>:            those caused by fungi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900" dirty="0" err="1" smtClean="0">
                <a:solidFill>
                  <a:srgbClr val="FF9900"/>
                </a:solidFill>
              </a:rPr>
              <a:t>Actinomycetoma</a:t>
            </a:r>
            <a:r>
              <a:rPr lang="en-US" sz="1900" dirty="0" smtClean="0">
                <a:solidFill>
                  <a:schemeClr val="bg1"/>
                </a:solidFill>
              </a:rPr>
              <a:t>:     those caused by aerobic filamentous bacteria (</a:t>
            </a:r>
            <a:r>
              <a:rPr lang="en-US" sz="1900" dirty="0" err="1" smtClean="0">
                <a:solidFill>
                  <a:schemeClr val="bg1"/>
                </a:solidFill>
              </a:rPr>
              <a:t>Actinomycetes</a:t>
            </a:r>
            <a:r>
              <a:rPr lang="en-US" sz="1900" dirty="0" smtClean="0">
                <a:solidFill>
                  <a:schemeClr val="bg1"/>
                </a:solidFill>
              </a:rPr>
              <a:t>)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sz="19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r>
              <a:rPr lang="en-US" dirty="0" smtClean="0">
                <a:solidFill>
                  <a:schemeClr val="bg1"/>
                </a:solidFill>
              </a:rPr>
              <a:t> is endemic in tropical, subtropical, and temperate regions.  Sudan, Senegal, Somalia, India, Pakistan, Mexico, Venezuela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  Is more common in men than in women (ratio is 3:1).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  Commonly in people who work in rural areas, framers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FF66"/>
                </a:solidFill>
              </a:rPr>
              <a:t>Mycetoma</a:t>
            </a:r>
            <a:endParaRPr lang="en-US" dirty="0">
              <a:solidFill>
                <a:srgbClr val="FFFF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981200"/>
            <a:ext cx="7772400" cy="4648200"/>
          </a:xfrm>
        </p:spPr>
        <p:txBody>
          <a:bodyPr>
            <a:normAutofit fontScale="77500" lnSpcReduction="20000"/>
          </a:bodyPr>
          <a:lstStyle/>
          <a:p>
            <a:r>
              <a:rPr lang="en-US" sz="3400" dirty="0" err="1" smtClean="0">
                <a:solidFill>
                  <a:schemeClr val="bg1"/>
                </a:solidFill>
              </a:rPr>
              <a:t>Mycetoma</a:t>
            </a:r>
            <a:r>
              <a:rPr lang="en-US" sz="3400" dirty="0" smtClean="0">
                <a:solidFill>
                  <a:schemeClr val="bg1"/>
                </a:solidFill>
              </a:rPr>
              <a:t> is acquired via trauma of the skin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2600" dirty="0" smtClean="0">
                <a:solidFill>
                  <a:schemeClr val="bg1"/>
                </a:solidFill>
              </a:rPr>
              <a:t>Trauma   </a:t>
            </a: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r>
              <a:rPr lang="en-US" sz="2600" dirty="0" smtClean="0">
                <a:solidFill>
                  <a:schemeClr val="bg1"/>
                </a:solidFill>
              </a:rPr>
              <a:t> painless subcutaneous firm nodule is observed</a:t>
            </a: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r>
              <a:rPr lang="en-US" sz="2600" dirty="0" smtClean="0">
                <a:solidFill>
                  <a:schemeClr val="bg1"/>
                </a:solidFill>
              </a:rPr>
              <a:t>massive swelling with skin rupture, and sinus tract formation</a:t>
            </a:r>
            <a:endParaRPr lang="en-US" sz="2900" dirty="0" smtClean="0">
              <a:solidFill>
                <a:schemeClr val="bg1"/>
              </a:solidFill>
            </a:endParaRP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endParaRPr lang="en-US" sz="1700" dirty="0" smtClean="0">
              <a:solidFill>
                <a:schemeClr val="bg1"/>
              </a:solidFill>
            </a:endParaRPr>
          </a:p>
          <a:p>
            <a:pPr algn="ctr"/>
            <a:endParaRPr lang="en-US" sz="1700" dirty="0" smtClean="0">
              <a:solidFill>
                <a:schemeClr val="bg1"/>
              </a:solidFill>
            </a:endParaRPr>
          </a:p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old sinuses close and new ones open, draining exudates  with grains (granules)</a:t>
            </a:r>
          </a:p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Grains may sometimes be seen with the naked eye.</a:t>
            </a:r>
          </a:p>
          <a:p>
            <a:endParaRPr lang="en-US" dirty="0" smtClean="0">
              <a:solidFill>
                <a:schemeClr val="bg1"/>
              </a:solidFill>
              <a:hlinkClick r:id="rId3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360168" y="3248980"/>
            <a:ext cx="288032" cy="36004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4343400" y="4093840"/>
            <a:ext cx="288032" cy="36004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mycetoma h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077072"/>
            <a:ext cx="4104431" cy="262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24FF14.jpg"/>
          <p:cNvPicPr>
            <a:picLocks noChangeAspect="1"/>
          </p:cNvPicPr>
          <p:nvPr/>
        </p:nvPicPr>
        <p:blipFill>
          <a:blip r:embed="rId4" cstate="print"/>
          <a:srcRect b="5676"/>
          <a:stretch>
            <a:fillRect/>
          </a:stretch>
        </p:blipFill>
        <p:spPr bwMode="auto">
          <a:xfrm>
            <a:off x="1763713" y="1131565"/>
            <a:ext cx="4464050" cy="287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828800"/>
            <a:ext cx="7772400" cy="4840560"/>
          </a:xfrm>
        </p:spPr>
        <p:txBody>
          <a:bodyPr>
            <a:normAutofit fontScale="70000" lnSpcReduction="20000"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Etiology</a:t>
            </a:r>
          </a:p>
          <a:p>
            <a:endParaRPr lang="en-US" sz="3000" b="1" dirty="0" smtClean="0">
              <a:solidFill>
                <a:srgbClr val="FFFF00"/>
              </a:solidFill>
            </a:endParaRPr>
          </a:p>
          <a:p>
            <a:r>
              <a:rPr lang="en-US" sz="3400" u="sng" dirty="0" err="1" smtClean="0">
                <a:solidFill>
                  <a:srgbClr val="FFFF00"/>
                </a:solidFill>
              </a:rPr>
              <a:t>Eumycetoma</a:t>
            </a:r>
            <a:endParaRPr lang="en-US" sz="3400" u="sng" dirty="0" smtClean="0"/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Caused by a several mould fungi 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The most common  are </a:t>
            </a:r>
          </a:p>
          <a:p>
            <a:pPr lvl="1"/>
            <a:r>
              <a:rPr lang="en-US" sz="2200" i="1" dirty="0" err="1" smtClean="0">
                <a:solidFill>
                  <a:schemeClr val="bg1"/>
                </a:solidFill>
              </a:rPr>
              <a:t>Madurella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mycetomatis</a:t>
            </a:r>
            <a:r>
              <a:rPr lang="en-US" sz="2200" i="1" dirty="0" smtClean="0">
                <a:solidFill>
                  <a:schemeClr val="bg1"/>
                </a:solidFill>
              </a:rPr>
              <a:t>, </a:t>
            </a:r>
            <a:r>
              <a:rPr lang="en-US" sz="2200" i="1" dirty="0" err="1" smtClean="0">
                <a:solidFill>
                  <a:schemeClr val="bg1"/>
                </a:solidFill>
              </a:rPr>
              <a:t>Madurella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grisea</a:t>
            </a:r>
            <a:r>
              <a:rPr lang="en-US" sz="2200" i="1" dirty="0" smtClean="0">
                <a:solidFill>
                  <a:schemeClr val="bg1"/>
                </a:solidFill>
              </a:rPr>
              <a:t>, </a:t>
            </a:r>
            <a:r>
              <a:rPr lang="en-US" sz="2200" dirty="0" smtClean="0">
                <a:solidFill>
                  <a:schemeClr val="bg1"/>
                </a:solidFill>
              </a:rPr>
              <a:t>and </a:t>
            </a:r>
            <a:r>
              <a:rPr lang="en-US" sz="2200" i="1" dirty="0" err="1" smtClean="0">
                <a:solidFill>
                  <a:schemeClr val="bg1"/>
                </a:solidFill>
              </a:rPr>
              <a:t>Pseudallescheria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boydii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The color of grains is black or white</a:t>
            </a:r>
          </a:p>
          <a:p>
            <a:endParaRPr lang="en-US" dirty="0" smtClean="0"/>
          </a:p>
          <a:p>
            <a:r>
              <a:rPr lang="en-US" sz="3400" u="sng" dirty="0" err="1" smtClean="0">
                <a:solidFill>
                  <a:srgbClr val="FFFF00"/>
                </a:solidFill>
              </a:rPr>
              <a:t>Actinomycetoma</a:t>
            </a:r>
            <a:r>
              <a:rPr lang="en-US" sz="3400" u="sng" dirty="0" smtClean="0">
                <a:solidFill>
                  <a:srgbClr val="FFFF00"/>
                </a:solidFill>
              </a:rPr>
              <a:t> 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Caused by aerobic filamentous bacteria , gram positive </a:t>
            </a:r>
          </a:p>
          <a:p>
            <a:pPr lvl="1"/>
            <a:endParaRPr lang="en-US" sz="2200" i="1" dirty="0" smtClean="0">
              <a:solidFill>
                <a:schemeClr val="bg1"/>
              </a:solidFill>
            </a:endParaRPr>
          </a:p>
          <a:p>
            <a:pPr lvl="1"/>
            <a:r>
              <a:rPr lang="en-US" sz="2200" i="1" dirty="0" err="1" smtClean="0">
                <a:solidFill>
                  <a:schemeClr val="bg1"/>
                </a:solidFill>
              </a:rPr>
              <a:t>Actinomadura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madurae</a:t>
            </a:r>
            <a:endParaRPr lang="en-US" sz="2200" i="1" dirty="0" smtClean="0">
              <a:solidFill>
                <a:schemeClr val="bg1"/>
              </a:solidFill>
            </a:endParaRPr>
          </a:p>
          <a:p>
            <a:pPr lvl="1"/>
            <a:r>
              <a:rPr lang="en-US" sz="2200" i="1" dirty="0" err="1" smtClean="0">
                <a:solidFill>
                  <a:schemeClr val="bg1"/>
                </a:solidFill>
              </a:rPr>
              <a:t>Streptomyces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somaliensis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/>
            <a:r>
              <a:rPr lang="en-US" sz="2200" i="1" dirty="0" err="1" smtClean="0">
                <a:solidFill>
                  <a:schemeClr val="bg1"/>
                </a:solidFill>
              </a:rPr>
              <a:t>Nocardia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brasiliensis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/>
            <a:endParaRPr lang="en-US" sz="2200" dirty="0" smtClean="0">
              <a:solidFill>
                <a:schemeClr val="bg1"/>
              </a:solidFill>
            </a:endParaRPr>
          </a:p>
          <a:p>
            <a:pPr marL="457200" lvl="3">
              <a:buClr>
                <a:schemeClr val="accent3"/>
              </a:buClr>
              <a:buSzPct val="95000"/>
            </a:pPr>
            <a:r>
              <a:rPr lang="en-US" sz="2200" dirty="0" smtClean="0">
                <a:solidFill>
                  <a:schemeClr val="bg1"/>
                </a:solidFill>
              </a:rPr>
              <a:t>Color of grains yellow, white, yellowish-brown, pinkish – red. </a:t>
            </a:r>
          </a:p>
          <a:p>
            <a:pPr marL="0" lvl="2" indent="0">
              <a:buClr>
                <a:schemeClr val="accent3"/>
              </a:buClr>
              <a:buSzPct val="95000"/>
            </a:pPr>
            <a:endParaRPr lang="en-US" sz="2200" dirty="0" smtClean="0"/>
          </a:p>
          <a:p>
            <a:endParaRPr lang="en-US" dirty="0" smtClean="0"/>
          </a:p>
          <a:p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</TotalTime>
  <Words>1122</Words>
  <Application>Microsoft Office PowerPoint</Application>
  <PresentationFormat>On-screen Show (4:3)</PresentationFormat>
  <Paragraphs>292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1_Office Theme</vt:lpstr>
      <vt:lpstr>2_Office Theme</vt:lpstr>
      <vt:lpstr>PowerPoint Presentation</vt:lpstr>
      <vt:lpstr>PowerPoint Presentation</vt:lpstr>
      <vt:lpstr>Subcutaneous Mycoses</vt:lpstr>
      <vt:lpstr>Subcutaneous Mycoses</vt:lpstr>
      <vt:lpstr>Mycetoma</vt:lpstr>
      <vt:lpstr>Mycetoma</vt:lpstr>
      <vt:lpstr>Mycetoma</vt:lpstr>
      <vt:lpstr>PowerPoint Presentation</vt:lpstr>
      <vt:lpstr>Mycetoma</vt:lpstr>
      <vt:lpstr>Mycetoma</vt:lpstr>
      <vt:lpstr>Mycetoma</vt:lpstr>
      <vt:lpstr>Mycetoma</vt:lpstr>
      <vt:lpstr>Subcutaneous zygomycosis</vt:lpstr>
      <vt:lpstr>Subcutaneous zygomycosis</vt:lpstr>
      <vt:lpstr>Phaeohyphomycosis</vt:lpstr>
      <vt:lpstr>Sporotrichosis</vt:lpstr>
      <vt:lpstr>Other subcutaneous fungal infections</vt:lpstr>
      <vt:lpstr>PowerPoint Presentation</vt:lpstr>
      <vt:lpstr>Thank You 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drahmad</dc:creator>
  <cp:lastModifiedBy>maha</cp:lastModifiedBy>
  <cp:revision>200</cp:revision>
  <dcterms:created xsi:type="dcterms:W3CDTF">2011-06-14T17:07:28Z</dcterms:created>
  <dcterms:modified xsi:type="dcterms:W3CDTF">2014-12-28T06:45:49Z</dcterms:modified>
</cp:coreProperties>
</file>