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8" r:id="rId3"/>
    <p:sldId id="359" r:id="rId4"/>
    <p:sldId id="308" r:id="rId5"/>
    <p:sldId id="323" r:id="rId6"/>
    <p:sldId id="309" r:id="rId7"/>
    <p:sldId id="311" r:id="rId8"/>
    <p:sldId id="325" r:id="rId9"/>
    <p:sldId id="328" r:id="rId10"/>
    <p:sldId id="330" r:id="rId11"/>
    <p:sldId id="333" r:id="rId12"/>
    <p:sldId id="335" r:id="rId13"/>
    <p:sldId id="336" r:id="rId14"/>
    <p:sldId id="339" r:id="rId15"/>
    <p:sldId id="322" r:id="rId16"/>
    <p:sldId id="340" r:id="rId17"/>
    <p:sldId id="257" r:id="rId18"/>
    <p:sldId id="260" r:id="rId19"/>
    <p:sldId id="342" r:id="rId20"/>
    <p:sldId id="343" r:id="rId21"/>
    <p:sldId id="347" r:id="rId22"/>
    <p:sldId id="348" r:id="rId23"/>
    <p:sldId id="349" r:id="rId24"/>
    <p:sldId id="350" r:id="rId25"/>
    <p:sldId id="351" r:id="rId26"/>
    <p:sldId id="352" r:id="rId27"/>
    <p:sldId id="356" r:id="rId28"/>
    <p:sldId id="3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 &amp; laboratory medicine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ksumc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Microbiology of Bone and Joint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Osteomyelitis</a:t>
            </a:r>
            <a:r>
              <a:rPr lang="en-US" b="1" dirty="0" smtClean="0">
                <a:solidFill>
                  <a:srgbClr val="C00000"/>
                </a:solidFill>
              </a:rPr>
              <a:t> &amp; Arthritis)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smtClean="0"/>
              <a:t>methicillin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smtClean="0"/>
              <a:t>Clindamycin (if sensitive ), </a:t>
            </a:r>
            <a:r>
              <a:rPr lang="en-US" sz="2400" dirty="0" smtClean="0"/>
              <a:t>Linezolid,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 or decades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to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MTB 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- TB 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is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2060"/>
                </a:solidFill>
              </a:rPr>
              <a:t>Parenteral </a:t>
            </a:r>
            <a:r>
              <a:rPr lang="en-US" dirty="0" smtClean="0">
                <a:solidFill>
                  <a:srgbClr val="002060"/>
                </a:solidFill>
              </a:rPr>
              <a:t>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bacteria: 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b="1" i="1" dirty="0" err="1" smtClean="0">
                <a:solidFill>
                  <a:srgbClr val="0070C0"/>
                </a:solidFill>
              </a:rPr>
              <a:t>Brucella</a:t>
            </a:r>
            <a:r>
              <a:rPr lang="en-US" dirty="0" smtClean="0">
                <a:solidFill>
                  <a:srgbClr val="0070C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0070C0"/>
                </a:solidFill>
              </a:rPr>
              <a:t>Rifampicin</a:t>
            </a:r>
            <a:r>
              <a:rPr lang="en-US" dirty="0" smtClean="0">
                <a:solidFill>
                  <a:srgbClr val="0070C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Common symptoms :pain, swelling, limitation of movement.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analysis; </a:t>
            </a: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Nongonococcal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that the two conditions can happen together or separately.</a:t>
            </a:r>
          </a:p>
          <a:p>
            <a:pPr lvl="0"/>
            <a:r>
              <a:rPr lang="en-US" dirty="0" smtClean="0"/>
              <a:t>Differentiate between acute and chronic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the pathogenesis and risk factors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Realize that bone and joint infections can be acquired through blood or directly from adjacent affected organs and tissues.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, arthritis may be caused by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</a:t>
            </a:r>
            <a:r>
              <a:rPr lang="en-US" dirty="0" err="1" smtClean="0">
                <a:solidFill>
                  <a:srgbClr val="002060"/>
                </a:solidFill>
              </a:rPr>
              <a:t>neutrophils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Culture of joint fluid and skin lesions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Occasionally,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70C0"/>
                </a:solidFill>
              </a:rPr>
              <a:t>Pseudomonas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Risk factors </a:t>
            </a:r>
            <a:r>
              <a:rPr lang="en-US" dirty="0" smtClean="0">
                <a:solidFill>
                  <a:srgbClr val="002060"/>
                </a:solidFill>
              </a:rPr>
              <a:t>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, sensitivity testing &amp; histopathology.</a:t>
            </a:r>
          </a:p>
          <a:p>
            <a:r>
              <a:rPr lang="en-US" b="1" dirty="0" smtClean="0"/>
              <a:t>Skin flora regarded as pathogens if isolated from multiple deep tissue cultures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helpful.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tracts.</a:t>
            </a:r>
          </a:p>
          <a:p>
            <a:r>
              <a:rPr lang="en-US" dirty="0" smtClean="0"/>
              <a:t>Bone scan-not specific  for infection.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Know the commonest causative agents of arthritis and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Know the laboratory diagnosis and investigation of both conditions.</a:t>
            </a:r>
          </a:p>
          <a:p>
            <a:pPr lvl="0"/>
            <a:r>
              <a:rPr lang="en-US" dirty="0" smtClean="0"/>
              <a:t>know the management and treatment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borne</a:t>
            </a:r>
            <a:r>
              <a:rPr lang="en-US" dirty="0" smtClean="0"/>
              <a:t>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trauma</a:t>
            </a:r>
            <a:r>
              <a:rPr lang="en-US" dirty="0" smtClean="0"/>
              <a:t>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37338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an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May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Etiology, Epidemiology &amp; 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S.aureus</a:t>
            </a:r>
            <a:r>
              <a:rPr lang="en-US" dirty="0" smtClean="0"/>
              <a:t>, group B streptococci, </a:t>
            </a:r>
            <a:r>
              <a:rPr lang="en-US" i="1" dirty="0" err="1" smtClean="0"/>
              <a:t>E.coli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</a:t>
            </a:r>
            <a:r>
              <a:rPr lang="en-US" dirty="0" err="1" smtClean="0"/>
              <a:t>s</a:t>
            </a:r>
            <a:r>
              <a:rPr lang="en-US" dirty="0" smtClean="0"/>
              <a:t>, group A streptococci, </a:t>
            </a:r>
            <a:r>
              <a:rPr lang="en-US" i="1" dirty="0" err="1" smtClean="0"/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Metaphysis</a:t>
            </a:r>
            <a:r>
              <a:rPr lang="en-US" dirty="0" smtClean="0"/>
              <a:t> of long bones ( femur, tibia, </a:t>
            </a:r>
            <a:r>
              <a:rPr lang="en-US" dirty="0" err="1" smtClean="0"/>
              <a:t>humerus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Adults: </a:t>
            </a:r>
            <a:r>
              <a:rPr lang="en-US" dirty="0" err="1" smtClean="0"/>
              <a:t>Hematogenuos</a:t>
            </a:r>
            <a:r>
              <a:rPr lang="en-US" dirty="0" smtClean="0"/>
              <a:t> </a:t>
            </a:r>
            <a:r>
              <a:rPr lang="en-US" dirty="0" smtClean="0"/>
              <a:t>cases less common, but may occur due to reactivation of a quiescent focus of infection from infancy or childhood. Most cases are due to </a:t>
            </a:r>
            <a:r>
              <a:rPr lang="en-US" i="1" dirty="0" err="1" smtClean="0"/>
              <a:t>S.aureus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Septic arthritis common as the  infection begins in </a:t>
            </a:r>
            <a:r>
              <a:rPr lang="en-US" dirty="0" err="1" smtClean="0"/>
              <a:t>diaphysis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Other causes 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Streptococci and anaerobes in fist injuries, diabetic foot and </a:t>
            </a:r>
            <a:r>
              <a:rPr lang="en-US" b="1" dirty="0" err="1" smtClean="0">
                <a:solidFill>
                  <a:srgbClr val="7030A0"/>
                </a:solidFill>
              </a:rPr>
              <a:t>decubitus</a:t>
            </a:r>
            <a:r>
              <a:rPr lang="en-US" b="1" dirty="0" smtClean="0">
                <a:solidFill>
                  <a:srgbClr val="7030A0"/>
                </a:solidFill>
              </a:rPr>
              <a:t> ulcers.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Salmonella</a:t>
            </a:r>
            <a:r>
              <a:rPr lang="en-US" b="1" dirty="0" smtClean="0">
                <a:solidFill>
                  <a:srgbClr val="7030A0"/>
                </a:solidFill>
              </a:rPr>
              <a:t> or </a:t>
            </a:r>
            <a:r>
              <a:rPr lang="en-US" b="1" i="1" dirty="0" smtClean="0">
                <a:solidFill>
                  <a:srgbClr val="7030A0"/>
                </a:solidFill>
              </a:rPr>
              <a:t>Streptococcus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pneumoniae</a:t>
            </a:r>
            <a:r>
              <a:rPr lang="en-US" b="1" dirty="0" smtClean="0">
                <a:solidFill>
                  <a:srgbClr val="7030A0"/>
                </a:solidFill>
              </a:rPr>
              <a:t> in sickle cell patients.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Mycobacterium tuberculosis</a:t>
            </a:r>
            <a:r>
              <a:rPr lang="en-US" b="1" dirty="0" smtClean="0">
                <a:solidFill>
                  <a:srgbClr val="7030A0"/>
                </a:solidFill>
              </a:rPr>
              <a:t> ( MTB) or </a:t>
            </a:r>
            <a:r>
              <a:rPr lang="en-US" b="1" i="1" dirty="0" smtClean="0">
                <a:solidFill>
                  <a:srgbClr val="7030A0"/>
                </a:solidFill>
              </a:rPr>
              <a:t>Mycobacterium  </a:t>
            </a:r>
            <a:r>
              <a:rPr lang="en-US" b="1" i="1" dirty="0" err="1" smtClean="0">
                <a:solidFill>
                  <a:srgbClr val="7030A0"/>
                </a:solidFill>
              </a:rPr>
              <a:t>avium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in AIDS patients.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</a:t>
            </a:r>
            <a:r>
              <a:rPr lang="en-US" b="1" dirty="0" smtClean="0"/>
              <a:t>or aspiration </a:t>
            </a:r>
            <a:r>
              <a:rPr lang="en-US" dirty="0" smtClean="0"/>
              <a:t>of overlying abscess if blood cultures are negative.</a:t>
            </a:r>
          </a:p>
          <a:p>
            <a:r>
              <a:rPr lang="en-US" dirty="0" smtClean="0"/>
              <a:t>Leukocytosis </a:t>
            </a:r>
            <a:r>
              <a:rPr lang="en-US" dirty="0" smtClean="0"/>
              <a:t>( high WBCs)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X-RAY,  MRI,  CT-SCAN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2850</TotalTime>
  <Words>1468</Words>
  <Application>Microsoft Office PowerPoint</Application>
  <PresentationFormat>On-screen Show (4:3)</PresentationFormat>
  <Paragraphs>154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Georgia</vt:lpstr>
      <vt:lpstr>Wingdings</vt:lpstr>
      <vt:lpstr>Wingdings 2</vt:lpstr>
      <vt:lpstr>Civic</vt:lpstr>
      <vt:lpstr>Microbiology of Bone and Joint Infections (Osteomyelitis &amp; Arthritis)</vt:lpstr>
      <vt:lpstr>Objectives</vt:lpstr>
      <vt:lpstr>PowerPoint Presentation</vt:lpstr>
      <vt:lpstr>Introduction</vt:lpstr>
      <vt:lpstr>PowerPoint Presentation</vt:lpstr>
      <vt:lpstr>Acute Osteomyelitis</vt:lpstr>
      <vt:lpstr> Etiology, Epidemiology &amp; Risk Factors</vt:lpstr>
      <vt:lpstr>Other causes -special clinical situations</vt:lpstr>
      <vt:lpstr>Diagnosis  </vt:lpstr>
      <vt:lpstr>Treatment  </vt:lpstr>
      <vt:lpstr>Chronic Osteomyelitis</vt:lpstr>
      <vt:lpstr>Chronic Osteomyelitis </vt:lpstr>
      <vt:lpstr>Chronic Osteomyelitis</vt:lpstr>
      <vt:lpstr>Diagnosis</vt:lpstr>
      <vt:lpstr> Blood culture &amp; Bone images and cases</vt:lpstr>
      <vt:lpstr>Treatment and Management</vt:lpstr>
      <vt:lpstr>Arthritis</vt:lpstr>
      <vt:lpstr>Arthritis</vt:lpstr>
      <vt:lpstr>Etiology, Epidemiology&amp; Risk factors</vt:lpstr>
      <vt:lpstr>PowerPoint Presentation</vt:lpstr>
      <vt:lpstr>Diagnosis of Infectious Arthritis</vt:lpstr>
      <vt:lpstr>PowerPoint Presentation</vt:lpstr>
      <vt:lpstr>Treatment &amp; Management</vt:lpstr>
      <vt:lpstr>PowerPoint Presentation</vt:lpstr>
      <vt:lpstr>Prognosis &amp; Complications</vt:lpstr>
      <vt:lpstr>Infections of Joint Prosthesis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DR.HANAN</cp:lastModifiedBy>
  <cp:revision>276</cp:revision>
  <dcterms:created xsi:type="dcterms:W3CDTF">2010-04-25T08:14:52Z</dcterms:created>
  <dcterms:modified xsi:type="dcterms:W3CDTF">2015-12-13T10:48:14Z</dcterms:modified>
</cp:coreProperties>
</file>