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7"/>
  </p:notesMasterIdLst>
  <p:sldIdLst>
    <p:sldId id="256" r:id="rId2"/>
    <p:sldId id="477" r:id="rId3"/>
    <p:sldId id="429" r:id="rId4"/>
    <p:sldId id="292" r:id="rId5"/>
    <p:sldId id="471" r:id="rId6"/>
    <p:sldId id="431" r:id="rId7"/>
    <p:sldId id="293" r:id="rId8"/>
    <p:sldId id="432" r:id="rId9"/>
    <p:sldId id="294" r:id="rId10"/>
    <p:sldId id="295" r:id="rId11"/>
    <p:sldId id="484" r:id="rId12"/>
    <p:sldId id="485" r:id="rId13"/>
    <p:sldId id="486" r:id="rId14"/>
    <p:sldId id="487" r:id="rId15"/>
    <p:sldId id="488" r:id="rId16"/>
    <p:sldId id="489" r:id="rId17"/>
    <p:sldId id="490" r:id="rId18"/>
    <p:sldId id="435" r:id="rId19"/>
    <p:sldId id="472" r:id="rId20"/>
    <p:sldId id="460" r:id="rId21"/>
    <p:sldId id="494" r:id="rId22"/>
    <p:sldId id="495" r:id="rId23"/>
    <p:sldId id="458" r:id="rId24"/>
    <p:sldId id="437" r:id="rId25"/>
    <p:sldId id="497" r:id="rId26"/>
    <p:sldId id="464" r:id="rId27"/>
    <p:sldId id="473" r:id="rId28"/>
    <p:sldId id="463" r:id="rId29"/>
    <p:sldId id="462" r:id="rId30"/>
    <p:sldId id="491" r:id="rId31"/>
    <p:sldId id="492" r:id="rId32"/>
    <p:sldId id="478" r:id="rId33"/>
    <p:sldId id="465" r:id="rId34"/>
    <p:sldId id="476" r:id="rId35"/>
    <p:sldId id="493" r:id="rId36"/>
    <p:sldId id="474" r:id="rId37"/>
    <p:sldId id="480" r:id="rId38"/>
    <p:sldId id="446" r:id="rId39"/>
    <p:sldId id="475" r:id="rId40"/>
    <p:sldId id="481" r:id="rId41"/>
    <p:sldId id="483" r:id="rId42"/>
    <p:sldId id="466" r:id="rId43"/>
    <p:sldId id="468" r:id="rId44"/>
    <p:sldId id="470" r:id="rId45"/>
    <p:sldId id="49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r" defTabSz="914400" rtl="1" eaLnBrk="1" latinLnBrk="0" hangingPunct="1">
      <a:defRPr kern="1200">
        <a:solidFill>
          <a:schemeClr val="tx1"/>
        </a:solidFill>
        <a:latin typeface="Garamond" pitchFamily="18" charset="0"/>
        <a:ea typeface="+mn-ea"/>
        <a:cs typeface="Arial" pitchFamily="34" charset="0"/>
      </a:defRPr>
    </a:lvl6pPr>
    <a:lvl7pPr marL="2743200" algn="r" defTabSz="914400" rtl="1" eaLnBrk="1" latinLnBrk="0" hangingPunct="1">
      <a:defRPr kern="1200">
        <a:solidFill>
          <a:schemeClr val="tx1"/>
        </a:solidFill>
        <a:latin typeface="Garamond" pitchFamily="18" charset="0"/>
        <a:ea typeface="+mn-ea"/>
        <a:cs typeface="Arial" pitchFamily="34" charset="0"/>
      </a:defRPr>
    </a:lvl7pPr>
    <a:lvl8pPr marL="3200400" algn="r" defTabSz="914400" rtl="1" eaLnBrk="1" latinLnBrk="0" hangingPunct="1">
      <a:defRPr kern="1200">
        <a:solidFill>
          <a:schemeClr val="tx1"/>
        </a:solidFill>
        <a:latin typeface="Garamond" pitchFamily="18" charset="0"/>
        <a:ea typeface="+mn-ea"/>
        <a:cs typeface="Arial" pitchFamily="34" charset="0"/>
      </a:defRPr>
    </a:lvl8pPr>
    <a:lvl9pPr marL="3657600" algn="r" defTabSz="914400" rtl="1" eaLnBrk="1" latinLnBrk="0" hangingPunct="1">
      <a:defRPr kern="1200">
        <a:solidFill>
          <a:schemeClr val="tx1"/>
        </a:solidFill>
        <a:latin typeface="Garamond"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4" autoAdjust="0"/>
    <p:restoredTop sz="94660"/>
  </p:normalViewPr>
  <p:slideViewPr>
    <p:cSldViewPr>
      <p:cViewPr varScale="1">
        <p:scale>
          <a:sx n="69" d="100"/>
          <a:sy n="69" d="100"/>
        </p:scale>
        <p:origin x="14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D997542-C2AC-489F-ACA5-F9A755BA01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9CAE678-F363-4D9E-947E-875D28302D2D}"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ar-SA"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3492" name="Slide Number Placeholder 3"/>
          <p:cNvSpPr>
            <a:spLocks noGrp="1"/>
          </p:cNvSpPr>
          <p:nvPr>
            <p:ph type="sldNum" sz="quarter" idx="5"/>
          </p:nvPr>
        </p:nvSpPr>
        <p:spPr>
          <a:noFill/>
        </p:spPr>
        <p:txBody>
          <a:bodyPr/>
          <a:lstStyle/>
          <a:p>
            <a:fld id="{E671E778-5DC4-459C-A659-6F179071D3DF}" type="slidenum">
              <a:rPr lang="ar-SA" smtClean="0">
                <a:latin typeface="Arial" pitchFamily="34" charset="0"/>
                <a:cs typeface="Arial" pitchFamily="34" charset="0"/>
              </a:rPr>
              <a:pPr/>
              <a:t>12</a:t>
            </a:fld>
            <a:endParaRPr lang="ar-SA"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4516" name="Slide Number Placeholder 3"/>
          <p:cNvSpPr>
            <a:spLocks noGrp="1"/>
          </p:cNvSpPr>
          <p:nvPr>
            <p:ph type="sldNum" sz="quarter" idx="5"/>
          </p:nvPr>
        </p:nvSpPr>
        <p:spPr>
          <a:noFill/>
        </p:spPr>
        <p:txBody>
          <a:bodyPr/>
          <a:lstStyle/>
          <a:p>
            <a:fld id="{35077272-B56B-43F9-AB61-03561022F200}" type="slidenum">
              <a:rPr lang="ar-SA" smtClean="0">
                <a:latin typeface="Arial" pitchFamily="34" charset="0"/>
                <a:cs typeface="Arial" pitchFamily="34" charset="0"/>
              </a:rPr>
              <a:pPr/>
              <a:t>13</a:t>
            </a:fld>
            <a:endParaRPr lang="ar-SA"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5540" name="Slide Number Placeholder 3"/>
          <p:cNvSpPr>
            <a:spLocks noGrp="1"/>
          </p:cNvSpPr>
          <p:nvPr>
            <p:ph type="sldNum" sz="quarter" idx="5"/>
          </p:nvPr>
        </p:nvSpPr>
        <p:spPr>
          <a:noFill/>
        </p:spPr>
        <p:txBody>
          <a:bodyPr/>
          <a:lstStyle/>
          <a:p>
            <a:fld id="{6B2CC251-A4E3-4BEE-9ACE-4BA3B82DB953}" type="slidenum">
              <a:rPr lang="ar-SA" smtClean="0">
                <a:latin typeface="Arial" pitchFamily="34" charset="0"/>
                <a:cs typeface="Arial" pitchFamily="34" charset="0"/>
              </a:rPr>
              <a:pPr/>
              <a:t>14</a:t>
            </a:fld>
            <a:endParaRPr lang="ar-SA"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6564" name="Slide Number Placeholder 3"/>
          <p:cNvSpPr>
            <a:spLocks noGrp="1"/>
          </p:cNvSpPr>
          <p:nvPr>
            <p:ph type="sldNum" sz="quarter" idx="5"/>
          </p:nvPr>
        </p:nvSpPr>
        <p:spPr>
          <a:noFill/>
        </p:spPr>
        <p:txBody>
          <a:bodyPr/>
          <a:lstStyle/>
          <a:p>
            <a:fld id="{188769C8-6A61-45C2-B58D-A95ECA9019A6}" type="slidenum">
              <a:rPr lang="ar-SA" smtClean="0">
                <a:latin typeface="Arial" pitchFamily="34" charset="0"/>
                <a:cs typeface="Arial" pitchFamily="34" charset="0"/>
              </a:rPr>
              <a:pPr/>
              <a:t>15</a:t>
            </a:fld>
            <a:endParaRPr lang="ar-SA"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7588" name="Slide Number Placeholder 3"/>
          <p:cNvSpPr>
            <a:spLocks noGrp="1"/>
          </p:cNvSpPr>
          <p:nvPr>
            <p:ph type="sldNum" sz="quarter" idx="5"/>
          </p:nvPr>
        </p:nvSpPr>
        <p:spPr>
          <a:noFill/>
        </p:spPr>
        <p:txBody>
          <a:bodyPr/>
          <a:lstStyle/>
          <a:p>
            <a:fld id="{394A0F7B-26B0-43A4-8685-EF551D288368}" type="slidenum">
              <a:rPr lang="ar-SA" smtClean="0">
                <a:latin typeface="Arial" pitchFamily="34" charset="0"/>
                <a:cs typeface="Arial" pitchFamily="34" charset="0"/>
              </a:rPr>
              <a:pPr/>
              <a:t>16</a:t>
            </a:fld>
            <a:endParaRPr lang="ar-SA"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8612" name="Slide Number Placeholder 3"/>
          <p:cNvSpPr>
            <a:spLocks noGrp="1"/>
          </p:cNvSpPr>
          <p:nvPr>
            <p:ph type="sldNum" sz="quarter" idx="5"/>
          </p:nvPr>
        </p:nvSpPr>
        <p:spPr>
          <a:noFill/>
        </p:spPr>
        <p:txBody>
          <a:bodyPr/>
          <a:lstStyle/>
          <a:p>
            <a:fld id="{3BD9BCFF-F4F3-4C99-BCD4-48F1A2B499F1}" type="slidenum">
              <a:rPr lang="ar-SA" smtClean="0">
                <a:latin typeface="Arial" pitchFamily="34" charset="0"/>
                <a:cs typeface="Arial" pitchFamily="34" charset="0"/>
              </a:rPr>
              <a:pPr/>
              <a:t>17</a:t>
            </a:fld>
            <a:endParaRPr lang="ar-SA"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ar-SA" smtClean="0">
              <a:latin typeface="Arial" pitchFamily="34" charset="0"/>
              <a:cs typeface="Arial" pitchFamily="34" charset="0"/>
            </a:endParaRPr>
          </a:p>
        </p:txBody>
      </p:sp>
      <p:sp>
        <p:nvSpPr>
          <p:cNvPr id="69636" name="Slide Number Placeholder 3"/>
          <p:cNvSpPr>
            <a:spLocks noGrp="1"/>
          </p:cNvSpPr>
          <p:nvPr>
            <p:ph type="sldNum" sz="quarter" idx="5"/>
          </p:nvPr>
        </p:nvSpPr>
        <p:spPr>
          <a:noFill/>
        </p:spPr>
        <p:txBody>
          <a:bodyPr/>
          <a:lstStyle/>
          <a:p>
            <a:fld id="{36DD0597-7614-4C27-9A2E-E5B47C0E3C01}"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70660" name="Slide Number Placeholder 3"/>
          <p:cNvSpPr>
            <a:spLocks noGrp="1"/>
          </p:cNvSpPr>
          <p:nvPr>
            <p:ph type="sldNum" sz="quarter" idx="5"/>
          </p:nvPr>
        </p:nvSpPr>
        <p:spPr>
          <a:noFill/>
        </p:spPr>
        <p:txBody>
          <a:bodyPr/>
          <a:lstStyle/>
          <a:p>
            <a:fld id="{84A0D8EB-620D-476F-A768-82DE24006EBD}" type="slidenum">
              <a:rPr lang="ar-SA" smtClean="0">
                <a:latin typeface="Arial" pitchFamily="34" charset="0"/>
                <a:cs typeface="Arial" pitchFamily="34" charset="0"/>
              </a:rPr>
              <a:pPr/>
              <a:t>37</a:t>
            </a:fld>
            <a:endParaRPr lang="ar-SA"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71684" name="Slide Number Placeholder 3"/>
          <p:cNvSpPr>
            <a:spLocks noGrp="1"/>
          </p:cNvSpPr>
          <p:nvPr>
            <p:ph type="sldNum" sz="quarter" idx="5"/>
          </p:nvPr>
        </p:nvSpPr>
        <p:spPr>
          <a:noFill/>
        </p:spPr>
        <p:txBody>
          <a:bodyPr/>
          <a:lstStyle/>
          <a:p>
            <a:fld id="{87D695EE-DE01-4638-B8EF-B8F37F435357}" type="slidenum">
              <a:rPr lang="ar-SA" smtClean="0">
                <a:latin typeface="Arial" pitchFamily="34" charset="0"/>
                <a:cs typeface="Arial" pitchFamily="34" charset="0"/>
              </a:rPr>
              <a:pPr/>
              <a:t>40</a:t>
            </a:fld>
            <a:endParaRPr lang="ar-SA"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72708" name="Slide Number Placeholder 3"/>
          <p:cNvSpPr>
            <a:spLocks noGrp="1"/>
          </p:cNvSpPr>
          <p:nvPr>
            <p:ph type="sldNum" sz="quarter" idx="5"/>
          </p:nvPr>
        </p:nvSpPr>
        <p:spPr>
          <a:noFill/>
        </p:spPr>
        <p:txBody>
          <a:bodyPr/>
          <a:lstStyle/>
          <a:p>
            <a:fld id="{A18D1B13-7B98-4775-A456-723A585E786B}" type="slidenum">
              <a:rPr lang="ar-SA" smtClean="0">
                <a:latin typeface="Arial" pitchFamily="34" charset="0"/>
                <a:cs typeface="Arial" pitchFamily="34" charset="0"/>
              </a:rPr>
              <a:pPr/>
              <a:t>41</a:t>
            </a:fld>
            <a:endParaRPr lang="ar-SA"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ar-SA" smtClean="0">
              <a:latin typeface="Arial" pitchFamily="34" charset="0"/>
              <a:cs typeface="Arial" pitchFamily="34" charset="0"/>
            </a:endParaRPr>
          </a:p>
        </p:txBody>
      </p:sp>
      <p:sp>
        <p:nvSpPr>
          <p:cNvPr id="55300" name="Slide Number Placeholder 3"/>
          <p:cNvSpPr>
            <a:spLocks noGrp="1"/>
          </p:cNvSpPr>
          <p:nvPr>
            <p:ph type="sldNum" sz="quarter" idx="5"/>
          </p:nvPr>
        </p:nvSpPr>
        <p:spPr>
          <a:noFill/>
        </p:spPr>
        <p:txBody>
          <a:bodyPr/>
          <a:lstStyle/>
          <a:p>
            <a:fld id="{9EB1F9AE-3301-4509-9C61-4B297F0C4933}"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67AFC85-F1F9-4DA3-907E-D81BE2CBDCE9}"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ar-SA"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ar-SA" smtClean="0">
              <a:latin typeface="Arial" pitchFamily="34" charset="0"/>
              <a:cs typeface="Arial" pitchFamily="34" charset="0"/>
            </a:endParaRPr>
          </a:p>
        </p:txBody>
      </p:sp>
      <p:sp>
        <p:nvSpPr>
          <p:cNvPr id="57348" name="Slide Number Placeholder 3"/>
          <p:cNvSpPr>
            <a:spLocks noGrp="1"/>
          </p:cNvSpPr>
          <p:nvPr>
            <p:ph type="sldNum" sz="quarter" idx="5"/>
          </p:nvPr>
        </p:nvSpPr>
        <p:spPr>
          <a:noFill/>
        </p:spPr>
        <p:txBody>
          <a:bodyPr/>
          <a:lstStyle/>
          <a:p>
            <a:fld id="{7E8797CE-89C1-46F7-A0CF-098B02BA025A}"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37D833-462B-4BD1-8C21-34977C82F3E7}"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ar-SA"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ar-SA" smtClean="0">
              <a:latin typeface="Arial" pitchFamily="34" charset="0"/>
              <a:cs typeface="Arial" pitchFamily="34" charset="0"/>
            </a:endParaRPr>
          </a:p>
        </p:txBody>
      </p:sp>
      <p:sp>
        <p:nvSpPr>
          <p:cNvPr id="59396" name="Slide Number Placeholder 3"/>
          <p:cNvSpPr>
            <a:spLocks noGrp="1"/>
          </p:cNvSpPr>
          <p:nvPr>
            <p:ph type="sldNum" sz="quarter" idx="5"/>
          </p:nvPr>
        </p:nvSpPr>
        <p:spPr>
          <a:noFill/>
        </p:spPr>
        <p:txBody>
          <a:bodyPr/>
          <a:lstStyle/>
          <a:p>
            <a:fld id="{21FE8924-2B7C-402F-BA5F-58A49AB55583}"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D903822-8259-4718-A907-C21DFA6066EE}"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ar-SA"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6D22D08-97C2-42C3-BF06-49CBDD65AC35}"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ar-SA"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2468" name="Slide Number Placeholder 3"/>
          <p:cNvSpPr>
            <a:spLocks noGrp="1"/>
          </p:cNvSpPr>
          <p:nvPr>
            <p:ph type="sldNum" sz="quarter" idx="5"/>
          </p:nvPr>
        </p:nvSpPr>
        <p:spPr>
          <a:noFill/>
        </p:spPr>
        <p:txBody>
          <a:bodyPr/>
          <a:lstStyle/>
          <a:p>
            <a:fld id="{BF2E7DF3-AD5B-42D0-BFB5-E34EA5E86D72}" type="slidenum">
              <a:rPr lang="ar-SA" smtClean="0">
                <a:latin typeface="Arial" pitchFamily="34" charset="0"/>
                <a:cs typeface="Arial" pitchFamily="34" charset="0"/>
              </a:rPr>
              <a:pPr/>
              <a:t>11</a:t>
            </a:fld>
            <a:endParaRPr lang="ar-SA"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29697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969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91834C1-0262-4B27-976D-47669DA33F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4CD5B3D-0925-4FB7-8C37-F19E7D5A49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E5315B-D058-4410-8C16-25E8B087ABF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495800"/>
          </a:xfrm>
        </p:spPr>
        <p:txBody>
          <a:bodyPr/>
          <a:lstStyle/>
          <a:p>
            <a:pPr lvl="0"/>
            <a:endParaRPr lang="ar-SA" noProof="0" smtClean="0"/>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5F745595-F41D-49F5-9EF8-597E8FB4587A}"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49394206-55FD-47F7-B542-7C71A9D11ACB}"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24"/>
          <p:cNvSpPr>
            <a:spLocks noGrp="1" noChangeArrowheads="1"/>
          </p:cNvSpPr>
          <p:nvPr>
            <p:ph type="dt" sz="half" idx="10"/>
          </p:nvPr>
        </p:nvSpPr>
        <p:spPr/>
        <p:txBody>
          <a:bodyPr/>
          <a:lstStyle>
            <a:lvl1pPr>
              <a:defRPr/>
            </a:lvl1pPr>
          </a:lstStyle>
          <a:p>
            <a:pPr>
              <a:defRPr/>
            </a:pPr>
            <a:endParaRPr lang="en-US"/>
          </a:p>
        </p:txBody>
      </p:sp>
      <p:sp>
        <p:nvSpPr>
          <p:cNvPr id="7" name="Rectangle 25"/>
          <p:cNvSpPr>
            <a:spLocks noGrp="1" noChangeArrowheads="1"/>
          </p:cNvSpPr>
          <p:nvPr>
            <p:ph type="ftr" sz="quarter" idx="11"/>
          </p:nvPr>
        </p:nvSpPr>
        <p:spPr/>
        <p:txBody>
          <a:bodyPr/>
          <a:lstStyle>
            <a:lvl1pPr>
              <a:defRPr/>
            </a:lvl1pPr>
          </a:lstStyle>
          <a:p>
            <a:pPr>
              <a:defRPr/>
            </a:pPr>
            <a:endParaRPr lang="en-US"/>
          </a:p>
        </p:txBody>
      </p:sp>
      <p:sp>
        <p:nvSpPr>
          <p:cNvPr id="8" name="Rectangle 26"/>
          <p:cNvSpPr>
            <a:spLocks noGrp="1" noChangeArrowheads="1"/>
          </p:cNvSpPr>
          <p:nvPr>
            <p:ph type="sldNum" sz="quarter" idx="12"/>
          </p:nvPr>
        </p:nvSpPr>
        <p:spPr/>
        <p:txBody>
          <a:bodyPr/>
          <a:lstStyle>
            <a:lvl1pPr>
              <a:defRPr/>
            </a:lvl1pPr>
          </a:lstStyle>
          <a:p>
            <a:pPr>
              <a:defRPr/>
            </a:pPr>
            <a:fld id="{805FB114-E290-4857-A28E-1EC91692007A}"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97DF1BD-E3F5-4316-AEEA-8815D290A5F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65C0849-9300-4665-9244-BE2BA4B9114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32CAAB9-25F6-494F-86B2-AABC76BA5EE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15AD8FD-5E27-476C-8A28-72F39AB7338A}"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2951E85-FBE4-45B1-B5AC-DF1F235875C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1F00FC7-AD78-4A9B-811D-D8D0D0687FC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A85131A-BC83-43DE-8ED2-F201AD02D79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C082240-141D-46FC-ABE6-CA7ED436552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9593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C3BDA61-0EB9-470C-9A59-152DD91DB628}"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959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Arial" charset="0"/>
                </a:endParaRPr>
              </a:p>
            </p:txBody>
          </p:sp>
          <p:sp>
            <p:nvSpPr>
              <p:cNvPr id="2959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Arial" charset="0"/>
                </a:endParaRPr>
              </a:p>
            </p:txBody>
          </p:sp>
          <p:sp>
            <p:nvSpPr>
              <p:cNvPr id="2959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Arial" charset="0"/>
                </a:endParaRPr>
              </a:p>
            </p:txBody>
          </p:sp>
          <p:sp>
            <p:nvSpPr>
              <p:cNvPr id="2959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Arial" charset="0"/>
                </a:endParaRPr>
              </a:p>
            </p:txBody>
          </p:sp>
          <p:sp>
            <p:nvSpPr>
              <p:cNvPr id="2959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Arial" charset="0"/>
                </a:endParaRPr>
              </a:p>
            </p:txBody>
          </p:sp>
        </p:grpSp>
        <p:sp>
          <p:nvSpPr>
            <p:cNvPr id="2959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Arial" charset="0"/>
              </a:endParaRPr>
            </a:p>
          </p:txBody>
        </p:sp>
        <p:sp>
          <p:nvSpPr>
            <p:cNvPr id="2959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29594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595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a:p>
        </p:txBody>
      </p:sp>
      <p:sp>
        <p:nvSpPr>
          <p:cNvPr id="29595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10"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1" r:id="rId12"/>
    <p:sldLayoutId id="2147483912" r:id="rId13"/>
    <p:sldLayoutId id="2147483913"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5/51/Caput_femoris_cortex_medulla.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09600" y="1752600"/>
            <a:ext cx="7772400" cy="1920875"/>
          </a:xfrm>
        </p:spPr>
        <p:txBody>
          <a:bodyPr/>
          <a:lstStyle/>
          <a:p>
            <a:pPr eaLnBrk="1" hangingPunct="1">
              <a:defRPr/>
            </a:pPr>
            <a:r>
              <a:rPr lang="en-US" sz="4800" b="0" dirty="0" smtClean="0"/>
              <a:t>MUSCULOSKELETAL BLOCK</a:t>
            </a:r>
            <a:br>
              <a:rPr lang="en-US" sz="4800" b="0" dirty="0" smtClean="0"/>
            </a:br>
            <a:r>
              <a:rPr lang="en-US" sz="4800" b="0" dirty="0" smtClean="0"/>
              <a:t/>
            </a:r>
            <a:br>
              <a:rPr lang="en-US" sz="4800" b="0" dirty="0" smtClean="0"/>
            </a:br>
            <a:r>
              <a:rPr lang="en-US" sz="4800" dirty="0" smtClean="0"/>
              <a:t> Pathology</a:t>
            </a:r>
            <a:br>
              <a:rPr lang="en-US" sz="4800" dirty="0" smtClean="0"/>
            </a:br>
            <a:r>
              <a:rPr lang="en-US" sz="3600" b="0" dirty="0" smtClean="0"/>
              <a:t>Lecture 1: Fracture and bone healing</a:t>
            </a:r>
            <a:r>
              <a:rPr lang="en-US" dirty="0" smtClean="0"/>
              <a:t/>
            </a:r>
            <a:br>
              <a:rPr lang="en-US" dirty="0" smtClean="0"/>
            </a:br>
            <a:endParaRPr lang="en-US" dirty="0" smtClean="0"/>
          </a:p>
        </p:txBody>
      </p:sp>
      <p:sp>
        <p:nvSpPr>
          <p:cNvPr id="3" name="Subtitle 2"/>
          <p:cNvSpPr>
            <a:spLocks noGrp="1"/>
          </p:cNvSpPr>
          <p:nvPr>
            <p:ph type="subTitle" sz="quarter" idx="1"/>
          </p:nvPr>
        </p:nvSpPr>
        <p:spPr>
          <a:xfrm>
            <a:off x="1219200" y="4495800"/>
            <a:ext cx="6400800" cy="1752600"/>
          </a:xfrm>
        </p:spPr>
        <p:txBody>
          <a:bodyPr/>
          <a:lstStyle/>
          <a:p>
            <a:pPr eaLnBrk="1" hangingPunct="1">
              <a:defRPr/>
            </a:pPr>
            <a:r>
              <a:rPr lang="en-US" dirty="0" smtClean="0"/>
              <a:t>Prepared by Dr. </a:t>
            </a:r>
            <a:r>
              <a:rPr lang="en-US" dirty="0" err="1" smtClean="0"/>
              <a:t>Maha</a:t>
            </a:r>
            <a:r>
              <a:rPr lang="en-US" dirty="0" smtClean="0"/>
              <a:t> </a:t>
            </a:r>
            <a:r>
              <a:rPr lang="en-US" dirty="0" err="1" smtClean="0"/>
              <a:t>Arafah</a:t>
            </a:r>
            <a:endParaRPr lang="en-US" dirty="0" smtClean="0"/>
          </a:p>
          <a:p>
            <a:pPr eaLnBrk="1" hangingPunct="1">
              <a:defRPr/>
            </a:pPr>
            <a:r>
              <a:rPr lang="en-US" dirty="0" smtClean="0"/>
              <a:t>Given by </a:t>
            </a:r>
            <a:r>
              <a:rPr lang="en-US" dirty="0" err="1" smtClean="0"/>
              <a:t>Dr.Amany</a:t>
            </a:r>
            <a:r>
              <a:rPr lang="en-US" dirty="0" smtClean="0"/>
              <a:t> </a:t>
            </a:r>
            <a:r>
              <a:rPr lang="en-US" dirty="0" err="1" smtClean="0"/>
              <a:t>Fathaddin</a:t>
            </a:r>
            <a:endParaRPr lang="en-US" dirty="0" smtClean="0"/>
          </a:p>
          <a:p>
            <a:pPr>
              <a:defRPr/>
            </a:pPr>
            <a:r>
              <a:rPr lang="en-US" smtClean="0"/>
              <a:t>2015</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flipV="1">
            <a:off x="457200" y="0"/>
            <a:ext cx="8229600" cy="274638"/>
          </a:xfrm>
        </p:spPr>
        <p:txBody>
          <a:bodyPr/>
          <a:lstStyle/>
          <a:p>
            <a:pPr eaLnBrk="1" hangingPunct="1">
              <a:defRPr/>
            </a:pPr>
            <a:endParaRPr lang="en-US" dirty="0" smtClean="0"/>
          </a:p>
        </p:txBody>
      </p:sp>
      <p:sp>
        <p:nvSpPr>
          <p:cNvPr id="80899" name="Rectangle 3"/>
          <p:cNvSpPr>
            <a:spLocks noGrp="1" noChangeArrowheads="1"/>
          </p:cNvSpPr>
          <p:nvPr>
            <p:ph idx="1"/>
          </p:nvPr>
        </p:nvSpPr>
        <p:spPr/>
        <p:txBody>
          <a:bodyPr/>
          <a:lstStyle/>
          <a:p>
            <a:pPr eaLnBrk="1" hangingPunct="1">
              <a:defRPr/>
            </a:pPr>
            <a:endParaRPr lang="en-US" smtClean="0"/>
          </a:p>
        </p:txBody>
      </p:sp>
      <p:pic>
        <p:nvPicPr>
          <p:cNvPr id="15364" name="Picture 5" descr="BMU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 and 2"/>
          <p:cNvPicPr>
            <a:picLocks noGrp="1" noChangeAspect="1" noChangeArrowheads="1"/>
          </p:cNvPicPr>
          <p:nvPr>
            <p:ph idx="1"/>
          </p:nvPr>
        </p:nvPicPr>
        <p:blipFill>
          <a:blip r:embed="rId3" cstate="print">
            <a:lum bright="-36000"/>
          </a:blip>
          <a:srcRect/>
          <a:stretch>
            <a:fillRect/>
          </a:stretch>
        </p:blipFill>
        <p:spPr>
          <a:xfrm>
            <a:off x="914400" y="1905000"/>
            <a:ext cx="7391400" cy="4076700"/>
          </a:xfrm>
        </p:spPr>
      </p:pic>
      <p:sp>
        <p:nvSpPr>
          <p:cNvPr id="82951" name="Rectangle 7"/>
          <p:cNvSpPr>
            <a:spLocks noChangeArrowheads="1"/>
          </p:cNvSpPr>
          <p:nvPr/>
        </p:nvSpPr>
        <p:spPr bwMode="auto">
          <a:xfrm>
            <a:off x="609600" y="457200"/>
            <a:ext cx="7696200" cy="1006475"/>
          </a:xfrm>
          <a:prstGeom prst="rect">
            <a:avLst/>
          </a:prstGeom>
          <a:noFill/>
          <a:ln w="9525">
            <a:noFill/>
            <a:miter lim="800000"/>
            <a:headEnd/>
            <a:tailEnd/>
          </a:ln>
          <a:effectLst/>
        </p:spPr>
        <p:txBody>
          <a:bodyPr>
            <a:spAutoFit/>
          </a:bodyPr>
          <a:lstStyle/>
          <a:p>
            <a:pPr>
              <a:defRPr/>
            </a:pPr>
            <a:r>
              <a:rPr lang="en-US" altLang="ar-SA" sz="3200" b="1" i="1">
                <a:solidFill>
                  <a:srgbClr val="F3EE27"/>
                </a:solidFill>
                <a:effectLst>
                  <a:outerShdw blurRad="38100" dist="38100" dir="2700000" algn="tl">
                    <a:srgbClr val="000000"/>
                  </a:outerShdw>
                </a:effectLst>
              </a:rPr>
              <a:t>Fracture:-</a:t>
            </a:r>
            <a:r>
              <a:rPr lang="en-US" altLang="ar-SA" sz="2800" b="1">
                <a:solidFill>
                  <a:schemeClr val="tx2"/>
                </a:solidFill>
                <a:effectLst>
                  <a:outerShdw blurRad="38100" dist="38100" dir="2700000" algn="tl">
                    <a:srgbClr val="000000"/>
                  </a:outerShdw>
                </a:effectLst>
              </a:rPr>
              <a:t>    </a:t>
            </a:r>
            <a:br>
              <a:rPr lang="en-US" altLang="ar-SA" sz="2800" b="1">
                <a:solidFill>
                  <a:schemeClr val="tx2"/>
                </a:solidFill>
                <a:effectLst>
                  <a:outerShdw blurRad="38100" dist="38100" dir="2700000" algn="tl">
                    <a:srgbClr val="000000"/>
                  </a:outerShdw>
                </a:effectLst>
              </a:rPr>
            </a:br>
            <a:r>
              <a:rPr lang="en-US" altLang="ar-SA" sz="2800" b="1">
                <a:solidFill>
                  <a:schemeClr val="tx2"/>
                </a:solidFill>
                <a:effectLst>
                  <a:outerShdw blurRad="38100" dist="38100" dir="2700000" algn="tl">
                    <a:srgbClr val="000000"/>
                  </a:outerShdw>
                </a:effectLst>
              </a:rPr>
              <a:t>             Break in the continuity of bone</a:t>
            </a:r>
            <a:endParaRPr lang="en-US" sz="2800"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7" name="Rectangle 11"/>
          <p:cNvSpPr>
            <a:spLocks noGrp="1" noChangeArrowheads="1"/>
          </p:cNvSpPr>
          <p:nvPr>
            <p:ph type="title"/>
          </p:nvPr>
        </p:nvSpPr>
        <p:spPr/>
        <p:txBody>
          <a:bodyPr/>
          <a:lstStyle/>
          <a:p>
            <a:pPr eaLnBrk="1" hangingPunct="1">
              <a:defRPr/>
            </a:pPr>
            <a:r>
              <a:rPr lang="en-US" sz="4800" i="1" dirty="0" err="1" smtClean="0">
                <a:solidFill>
                  <a:srgbClr val="F3EE27"/>
                </a:solidFill>
              </a:rPr>
              <a:t>Defintions</a:t>
            </a:r>
            <a:endParaRPr lang="en-US" sz="4800" i="1" dirty="0" smtClean="0">
              <a:solidFill>
                <a:srgbClr val="F3EE27"/>
              </a:solidFill>
            </a:endParaRPr>
          </a:p>
        </p:txBody>
      </p:sp>
      <p:pic>
        <p:nvPicPr>
          <p:cNvPr id="17411" name="Picture 7" descr="100-0007_IMG"/>
          <p:cNvPicPr>
            <a:picLocks noGrp="1" noChangeAspect="1" noChangeArrowheads="1"/>
          </p:cNvPicPr>
          <p:nvPr>
            <p:ph sz="half" idx="2"/>
          </p:nvPr>
        </p:nvPicPr>
        <p:blipFill>
          <a:blip r:embed="rId3" cstate="print"/>
          <a:srcRect/>
          <a:stretch>
            <a:fillRect/>
          </a:stretch>
        </p:blipFill>
        <p:spPr>
          <a:xfrm>
            <a:off x="4648200" y="2333625"/>
            <a:ext cx="4495800" cy="3371850"/>
          </a:xfrm>
          <a:noFill/>
        </p:spPr>
      </p:pic>
      <p:pic>
        <p:nvPicPr>
          <p:cNvPr id="17412" name="Picture 10"/>
          <p:cNvPicPr>
            <a:picLocks noGrp="1" noChangeAspect="1" noChangeArrowheads="1"/>
          </p:cNvPicPr>
          <p:nvPr>
            <p:ph sz="half" idx="1"/>
          </p:nvPr>
        </p:nvPicPr>
        <p:blipFill>
          <a:blip r:embed="rId4" cstate="print"/>
          <a:srcRect/>
          <a:stretch>
            <a:fillRect/>
          </a:stretch>
        </p:blipFill>
        <p:spPr>
          <a:xfrm>
            <a:off x="1066800" y="1828800"/>
            <a:ext cx="3276600" cy="4778375"/>
          </a:xfrm>
          <a:noFill/>
        </p:spPr>
      </p:pic>
      <p:sp>
        <p:nvSpPr>
          <p:cNvPr id="17413" name="Rectangle 13"/>
          <p:cNvSpPr>
            <a:spLocks noChangeArrowheads="1"/>
          </p:cNvSpPr>
          <p:nvPr/>
        </p:nvSpPr>
        <p:spPr bwMode="auto">
          <a:xfrm>
            <a:off x="6172200" y="1905000"/>
            <a:ext cx="1162050" cy="366713"/>
          </a:xfrm>
          <a:prstGeom prst="rect">
            <a:avLst/>
          </a:prstGeom>
          <a:noFill/>
          <a:ln w="9525">
            <a:noFill/>
            <a:miter lim="800000"/>
            <a:headEnd/>
            <a:tailEnd/>
          </a:ln>
        </p:spPr>
        <p:txBody>
          <a:bodyPr wrap="none">
            <a:spAutoFit/>
          </a:bodyPr>
          <a:lstStyle/>
          <a:p>
            <a:r>
              <a:rPr lang="en-US"/>
              <a:t>Complete</a:t>
            </a:r>
          </a:p>
        </p:txBody>
      </p:sp>
      <p:sp>
        <p:nvSpPr>
          <p:cNvPr id="17414" name="Rectangle 14"/>
          <p:cNvSpPr>
            <a:spLocks noChangeArrowheads="1"/>
          </p:cNvSpPr>
          <p:nvPr/>
        </p:nvSpPr>
        <p:spPr bwMode="auto">
          <a:xfrm>
            <a:off x="1447800" y="1295400"/>
            <a:ext cx="1301750" cy="366713"/>
          </a:xfrm>
          <a:prstGeom prst="rect">
            <a:avLst/>
          </a:prstGeom>
          <a:noFill/>
          <a:ln w="9525">
            <a:noFill/>
            <a:miter lim="800000"/>
            <a:headEnd/>
            <a:tailEnd/>
          </a:ln>
        </p:spPr>
        <p:txBody>
          <a:bodyPr wrap="none">
            <a:spAutoFit/>
          </a:bodyPr>
          <a:lstStyle/>
          <a:p>
            <a:r>
              <a:rPr lang="en-US"/>
              <a:t>Incomplete</a:t>
            </a:r>
          </a:p>
        </p:txBody>
      </p:sp>
      <p:sp>
        <p:nvSpPr>
          <p:cNvPr id="7" name="Right Arrow 6"/>
          <p:cNvSpPr/>
          <p:nvPr/>
        </p:nvSpPr>
        <p:spPr>
          <a:xfrm flipH="1">
            <a:off x="3124200" y="3429000"/>
            <a:ext cx="457200" cy="304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4800" i="1" smtClean="0">
                <a:solidFill>
                  <a:srgbClr val="F3EE27"/>
                </a:solidFill>
              </a:rPr>
              <a:t>Defintions.</a:t>
            </a:r>
          </a:p>
        </p:txBody>
      </p:sp>
      <p:sp>
        <p:nvSpPr>
          <p:cNvPr id="7171" name="Rectangle 3"/>
          <p:cNvSpPr>
            <a:spLocks noGrp="1" noChangeArrowheads="1"/>
          </p:cNvSpPr>
          <p:nvPr>
            <p:ph type="body" idx="1"/>
          </p:nvPr>
        </p:nvSpPr>
        <p:spPr/>
        <p:txBody>
          <a:bodyPr/>
          <a:lstStyle/>
          <a:p>
            <a:pPr eaLnBrk="1" hangingPunct="1">
              <a:buFontTx/>
              <a:buNone/>
              <a:defRPr/>
            </a:pPr>
            <a:endParaRPr lang="en-US" smtClean="0"/>
          </a:p>
          <a:p>
            <a:pPr eaLnBrk="1" hangingPunct="1">
              <a:defRPr/>
            </a:pPr>
            <a:r>
              <a:rPr lang="en-US" smtClean="0"/>
              <a:t>Closed fracture (simple).</a:t>
            </a:r>
          </a:p>
          <a:p>
            <a:pPr eaLnBrk="1" hangingPunct="1">
              <a:defRPr/>
            </a:pPr>
            <a:endParaRPr lang="en-US" smtClean="0"/>
          </a:p>
          <a:p>
            <a:pPr eaLnBrk="1" hangingPunct="1">
              <a:defRPr/>
            </a:pPr>
            <a:r>
              <a:rPr lang="en-US" smtClean="0"/>
              <a:t>Open fracture (compound).</a:t>
            </a:r>
          </a:p>
          <a:p>
            <a:pPr eaLnBrk="1" hangingPunct="1">
              <a:defRPr/>
            </a:pPr>
            <a:endParaRPr lang="en-US" smtClean="0"/>
          </a:p>
          <a:p>
            <a:pPr eaLnBrk="1" hangingPunct="1">
              <a:defRPr/>
            </a:pPr>
            <a:r>
              <a:rPr lang="en-US" smtClean="0"/>
              <a:t>Complicated fracture.</a:t>
            </a:r>
          </a:p>
          <a:p>
            <a:pPr eaLnBrk="1" hangingPunct="1">
              <a:buFontTx/>
              <a:buNone/>
              <a:defRPr/>
            </a:pPr>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lstStyle/>
          <a:p>
            <a:pPr eaLnBrk="1" hangingPunct="1">
              <a:defRPr/>
            </a:pPr>
            <a:r>
              <a:rPr lang="en-US" sz="4800" i="1" dirty="0" err="1" smtClean="0">
                <a:solidFill>
                  <a:srgbClr val="F3EE27"/>
                </a:solidFill>
              </a:rPr>
              <a:t>Defintions</a:t>
            </a:r>
            <a:endParaRPr lang="en-US" sz="4800" i="1" dirty="0" smtClean="0">
              <a:solidFill>
                <a:srgbClr val="F3EE27"/>
              </a:solidFill>
            </a:endParaRPr>
          </a:p>
        </p:txBody>
      </p:sp>
      <p:sp>
        <p:nvSpPr>
          <p:cNvPr id="8195" name="Rectangle 3"/>
          <p:cNvSpPr>
            <a:spLocks noGrp="1" noChangeArrowheads="1"/>
          </p:cNvSpPr>
          <p:nvPr>
            <p:ph type="body" sz="half" idx="1"/>
          </p:nvPr>
        </p:nvSpPr>
        <p:spPr>
          <a:xfrm>
            <a:off x="457200" y="1600200"/>
            <a:ext cx="5105400" cy="4495800"/>
          </a:xfrm>
        </p:spPr>
        <p:txBody>
          <a:bodyPr/>
          <a:lstStyle/>
          <a:p>
            <a:pPr eaLnBrk="1" hangingPunct="1">
              <a:defRPr/>
            </a:pPr>
            <a:r>
              <a:rPr lang="en-US" altLang="ar-SA" sz="4400" b="1" smtClean="0">
                <a:solidFill>
                  <a:schemeClr val="tx2"/>
                </a:solidFill>
              </a:rPr>
              <a:t>Closed Fracture (simple ):-</a:t>
            </a:r>
          </a:p>
          <a:p>
            <a:pPr eaLnBrk="1" hangingPunct="1">
              <a:buFontTx/>
              <a:buNone/>
              <a:defRPr/>
            </a:pPr>
            <a:r>
              <a:rPr lang="en-US" altLang="ar-SA" sz="2400" smtClean="0">
                <a:solidFill>
                  <a:schemeClr val="tx2"/>
                </a:solidFill>
              </a:rPr>
              <a:t>          </a:t>
            </a:r>
          </a:p>
          <a:p>
            <a:pPr eaLnBrk="1" hangingPunct="1">
              <a:buFontTx/>
              <a:buNone/>
              <a:defRPr/>
            </a:pPr>
            <a:r>
              <a:rPr lang="en-US" altLang="ar-SA" sz="2400" smtClean="0">
                <a:solidFill>
                  <a:schemeClr val="tx2"/>
                </a:solidFill>
              </a:rPr>
              <a:t>         </a:t>
            </a:r>
            <a:r>
              <a:rPr lang="en-US" altLang="ar-SA" b="1" smtClean="0">
                <a:solidFill>
                  <a:schemeClr val="tx2"/>
                </a:solidFill>
              </a:rPr>
              <a:t>Does </a:t>
            </a:r>
            <a:r>
              <a:rPr lang="en-US" altLang="ar-SA" sz="4000" b="1" smtClean="0">
                <a:solidFill>
                  <a:schemeClr val="tx2"/>
                </a:solidFill>
              </a:rPr>
              <a:t>NOT</a:t>
            </a:r>
            <a:r>
              <a:rPr lang="en-US" altLang="ar-SA" b="1" smtClean="0">
                <a:solidFill>
                  <a:schemeClr val="tx2"/>
                </a:solidFill>
              </a:rPr>
              <a:t> communicate with external environment</a:t>
            </a:r>
            <a:endParaRPr lang="en-US" b="1" smtClean="0">
              <a:solidFill>
                <a:schemeClr val="tx2"/>
              </a:solidFill>
            </a:endParaRPr>
          </a:p>
        </p:txBody>
      </p:sp>
      <p:pic>
        <p:nvPicPr>
          <p:cNvPr id="19460" name="Picture 4" descr="3"/>
          <p:cNvPicPr>
            <a:picLocks noGrp="1" noChangeAspect="1" noChangeArrowheads="1"/>
          </p:cNvPicPr>
          <p:nvPr>
            <p:ph sz="half" idx="2"/>
          </p:nvPr>
        </p:nvPicPr>
        <p:blipFill>
          <a:blip r:embed="rId3" cstate="print">
            <a:lum bright="-30000"/>
          </a:blip>
          <a:srcRect/>
          <a:stretch>
            <a:fillRect/>
          </a:stretch>
        </p:blipFill>
        <p:spPr>
          <a:xfrm>
            <a:off x="6400800" y="1524000"/>
            <a:ext cx="2516188" cy="44958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p:txBody>
          <a:bodyPr/>
          <a:lstStyle/>
          <a:p>
            <a:pPr eaLnBrk="1" hangingPunct="1">
              <a:defRPr/>
            </a:pPr>
            <a:r>
              <a:rPr lang="en-US" sz="4800" i="1" smtClean="0">
                <a:solidFill>
                  <a:srgbClr val="F3EE27"/>
                </a:solidFill>
              </a:rPr>
              <a:t>Defintions.</a:t>
            </a:r>
          </a:p>
        </p:txBody>
      </p:sp>
      <p:sp>
        <p:nvSpPr>
          <p:cNvPr id="9219" name="Rectangle 3"/>
          <p:cNvSpPr>
            <a:spLocks noGrp="1" noChangeArrowheads="1"/>
          </p:cNvSpPr>
          <p:nvPr>
            <p:ph type="body" sz="half" idx="1"/>
          </p:nvPr>
        </p:nvSpPr>
        <p:spPr/>
        <p:txBody>
          <a:bodyPr/>
          <a:lstStyle/>
          <a:p>
            <a:pPr eaLnBrk="1" hangingPunct="1">
              <a:defRPr/>
            </a:pPr>
            <a:r>
              <a:rPr lang="en-US" altLang="ar-SA" sz="4000" b="1" dirty="0" smtClean="0">
                <a:solidFill>
                  <a:schemeClr val="tx2"/>
                </a:solidFill>
              </a:rPr>
              <a:t>Open Fracture (</a:t>
            </a:r>
            <a:r>
              <a:rPr lang="en-US" altLang="ar-SA" sz="4000" b="1" dirty="0" smtClean="0">
                <a:solidFill>
                  <a:srgbClr val="FF0000"/>
                </a:solidFill>
              </a:rPr>
              <a:t>compound</a:t>
            </a:r>
            <a:r>
              <a:rPr lang="en-US" altLang="ar-SA" sz="4000" b="1" dirty="0" smtClean="0">
                <a:solidFill>
                  <a:schemeClr val="tx2"/>
                </a:solidFill>
              </a:rPr>
              <a:t> ):-</a:t>
            </a:r>
            <a:r>
              <a:rPr lang="en-US" altLang="ar-SA" sz="2000" dirty="0" smtClean="0">
                <a:solidFill>
                  <a:schemeClr val="tx2"/>
                </a:solidFill>
              </a:rPr>
              <a:t>   </a:t>
            </a:r>
          </a:p>
          <a:p>
            <a:pPr eaLnBrk="1" hangingPunct="1">
              <a:defRPr/>
            </a:pPr>
            <a:endParaRPr lang="en-US" altLang="ar-SA" sz="2000" dirty="0" smtClean="0">
              <a:solidFill>
                <a:schemeClr val="tx2"/>
              </a:solidFill>
            </a:endParaRPr>
          </a:p>
          <a:p>
            <a:pPr eaLnBrk="1" hangingPunct="1">
              <a:buFontTx/>
              <a:buNone/>
              <a:defRPr/>
            </a:pPr>
            <a:r>
              <a:rPr lang="en-US" altLang="ar-SA" sz="2000" dirty="0" smtClean="0">
                <a:solidFill>
                  <a:schemeClr val="tx2"/>
                </a:solidFill>
              </a:rPr>
              <a:t>  </a:t>
            </a:r>
            <a:r>
              <a:rPr lang="en-US" altLang="ar-SA" sz="3600" b="1" dirty="0" smtClean="0">
                <a:solidFill>
                  <a:schemeClr val="tx2"/>
                </a:solidFill>
              </a:rPr>
              <a:t>Communicate</a:t>
            </a:r>
            <a:r>
              <a:rPr lang="en-US" altLang="ar-SA" sz="2800" b="1" dirty="0" smtClean="0">
                <a:solidFill>
                  <a:schemeClr val="tx2"/>
                </a:solidFill>
              </a:rPr>
              <a:t> with external environment</a:t>
            </a:r>
          </a:p>
          <a:p>
            <a:pPr eaLnBrk="1" hangingPunct="1">
              <a:buFontTx/>
              <a:buNone/>
              <a:defRPr/>
            </a:pPr>
            <a:endParaRPr lang="en-US" altLang="ar-SA" sz="2800" b="1" dirty="0" smtClean="0">
              <a:solidFill>
                <a:schemeClr val="tx2"/>
              </a:solidFill>
            </a:endParaRPr>
          </a:p>
          <a:p>
            <a:pPr eaLnBrk="1" hangingPunct="1">
              <a:buFontTx/>
              <a:buNone/>
              <a:defRPr/>
            </a:pPr>
            <a:r>
              <a:rPr lang="en-US" altLang="ar-SA" sz="2800" b="1" dirty="0" smtClean="0">
                <a:solidFill>
                  <a:schemeClr val="tx2"/>
                </a:solidFill>
              </a:rPr>
              <a:t>      </a:t>
            </a:r>
            <a:r>
              <a:rPr lang="en-US" altLang="ar-SA" sz="3600" b="1" dirty="0" smtClean="0">
                <a:solidFill>
                  <a:srgbClr val="F3EE27"/>
                </a:solidFill>
              </a:rPr>
              <a:t>Infection !!</a:t>
            </a:r>
            <a:endParaRPr lang="en-US" sz="3600" b="1" dirty="0" smtClean="0">
              <a:solidFill>
                <a:srgbClr val="F3EE27"/>
              </a:solidFill>
            </a:endParaRPr>
          </a:p>
        </p:txBody>
      </p:sp>
      <p:pic>
        <p:nvPicPr>
          <p:cNvPr id="20484" name="Picture 4" descr="4"/>
          <p:cNvPicPr>
            <a:picLocks noGrp="1" noChangeAspect="1" noChangeArrowheads="1"/>
          </p:cNvPicPr>
          <p:nvPr>
            <p:ph sz="quarter" idx="2"/>
          </p:nvPr>
        </p:nvPicPr>
        <p:blipFill>
          <a:blip r:embed="rId3" cstate="print">
            <a:lum bright="-36000"/>
          </a:blip>
          <a:srcRect/>
          <a:stretch>
            <a:fillRect/>
          </a:stretch>
        </p:blipFill>
        <p:spPr>
          <a:xfrm>
            <a:off x="4800600" y="1219200"/>
            <a:ext cx="2743200" cy="5534025"/>
          </a:xfrm>
          <a:noFill/>
        </p:spPr>
      </p:pic>
      <p:sp>
        <p:nvSpPr>
          <p:cNvPr id="5" name="TextBox 4"/>
          <p:cNvSpPr txBox="1"/>
          <p:nvPr/>
        </p:nvSpPr>
        <p:spPr>
          <a:xfrm>
            <a:off x="7010400" y="3581400"/>
            <a:ext cx="1981200" cy="923925"/>
          </a:xfrm>
          <a:prstGeom prst="rect">
            <a:avLst/>
          </a:prstGeom>
        </p:spPr>
        <p:style>
          <a:lnRef idx="1">
            <a:schemeClr val="accent4"/>
          </a:lnRef>
          <a:fillRef idx="2">
            <a:schemeClr val="accent4"/>
          </a:fillRef>
          <a:effectRef idx="1">
            <a:schemeClr val="accent4"/>
          </a:effectRef>
          <a:fontRef idx="minor">
            <a:schemeClr val="dk1"/>
          </a:fontRef>
        </p:style>
        <p:txBody>
          <a:bodyPr rtlCol="1">
            <a:spAutoFit/>
          </a:bodyPr>
          <a:lstStyle/>
          <a:p>
            <a:pPr>
              <a:defRPr/>
            </a:pPr>
            <a:r>
              <a:rPr lang="en-US" dirty="0">
                <a:solidFill>
                  <a:srgbClr val="FF0000"/>
                </a:solidFill>
              </a:rPr>
              <a:t>COMPOUND # </a:t>
            </a:r>
            <a:r>
              <a:rPr lang="en-US" dirty="0"/>
              <a:t>Fracture extend to the skin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p:txBody>
          <a:bodyPr/>
          <a:lstStyle/>
          <a:p>
            <a:pPr eaLnBrk="1" hangingPunct="1">
              <a:defRPr/>
            </a:pPr>
            <a:r>
              <a:rPr lang="en-US" sz="4800" i="1" dirty="0" err="1" smtClean="0">
                <a:solidFill>
                  <a:srgbClr val="F3EE27"/>
                </a:solidFill>
              </a:rPr>
              <a:t>Defintions</a:t>
            </a:r>
            <a:endParaRPr lang="en-US" sz="4800" i="1" dirty="0" smtClean="0">
              <a:solidFill>
                <a:srgbClr val="F3EE27"/>
              </a:solidFill>
            </a:endParaRPr>
          </a:p>
        </p:txBody>
      </p:sp>
      <p:sp>
        <p:nvSpPr>
          <p:cNvPr id="10243" name="Rectangle 3"/>
          <p:cNvSpPr>
            <a:spLocks noGrp="1" noChangeArrowheads="1"/>
          </p:cNvSpPr>
          <p:nvPr>
            <p:ph type="body" sz="half" idx="1"/>
          </p:nvPr>
        </p:nvSpPr>
        <p:spPr/>
        <p:txBody>
          <a:bodyPr/>
          <a:lstStyle/>
          <a:p>
            <a:pPr eaLnBrk="1" hangingPunct="1">
              <a:defRPr/>
            </a:pPr>
            <a:r>
              <a:rPr lang="en-US" altLang="ar-SA" sz="4400" b="1" smtClean="0">
                <a:solidFill>
                  <a:schemeClr val="tx2"/>
                </a:solidFill>
              </a:rPr>
              <a:t>Complicated Fracture:-</a:t>
            </a:r>
            <a:r>
              <a:rPr lang="en-US" altLang="ar-SA" sz="2800" smtClean="0">
                <a:solidFill>
                  <a:schemeClr val="tx2"/>
                </a:solidFill>
              </a:rPr>
              <a:t>                      </a:t>
            </a:r>
          </a:p>
          <a:p>
            <a:pPr eaLnBrk="1" hangingPunct="1">
              <a:buFontTx/>
              <a:buNone/>
              <a:defRPr/>
            </a:pPr>
            <a:endParaRPr lang="en-US" altLang="ar-SA" sz="2800" smtClean="0">
              <a:solidFill>
                <a:schemeClr val="tx2"/>
              </a:solidFill>
            </a:endParaRPr>
          </a:p>
          <a:p>
            <a:pPr eaLnBrk="1" hangingPunct="1">
              <a:buFontTx/>
              <a:buNone/>
              <a:defRPr/>
            </a:pPr>
            <a:r>
              <a:rPr lang="en-US" altLang="ar-SA" b="1" smtClean="0">
                <a:solidFill>
                  <a:schemeClr val="tx2"/>
                </a:solidFill>
              </a:rPr>
              <a:t>    Associated with damage to nerves, vessels or internal organs</a:t>
            </a:r>
            <a:endParaRPr lang="en-US" b="1" smtClean="0">
              <a:solidFill>
                <a:schemeClr val="tx2"/>
              </a:solidFill>
            </a:endParaRPr>
          </a:p>
        </p:txBody>
      </p:sp>
      <p:pic>
        <p:nvPicPr>
          <p:cNvPr id="21508" name="Picture 4" descr="5">
            <a:hlinkClick r:id="rId3" action="ppaction://hlinksldjump"/>
          </p:cNvPr>
          <p:cNvPicPr>
            <a:picLocks noGrp="1" noChangeAspect="1" noChangeArrowheads="1"/>
          </p:cNvPicPr>
          <p:nvPr>
            <p:ph sz="half" idx="2"/>
          </p:nvPr>
        </p:nvPicPr>
        <p:blipFill>
          <a:blip r:embed="rId4" cstate="print">
            <a:lum bright="-36000"/>
          </a:blip>
          <a:srcRect/>
          <a:stretch>
            <a:fillRect/>
          </a:stretch>
        </p:blipFill>
        <p:spPr>
          <a:xfrm>
            <a:off x="4648200" y="1684338"/>
            <a:ext cx="4038600" cy="43275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0" name="Rectangle 8"/>
          <p:cNvSpPr>
            <a:spLocks noGrp="1" noChangeArrowheads="1"/>
          </p:cNvSpPr>
          <p:nvPr>
            <p:ph type="title"/>
          </p:nvPr>
        </p:nvSpPr>
        <p:spPr/>
        <p:txBody>
          <a:bodyPr/>
          <a:lstStyle/>
          <a:p>
            <a:pPr eaLnBrk="1" hangingPunct="1">
              <a:defRPr/>
            </a:pPr>
            <a:r>
              <a:rPr lang="en-US" sz="4800" i="1" dirty="0" err="1" smtClean="0">
                <a:solidFill>
                  <a:srgbClr val="F3EE27"/>
                </a:solidFill>
              </a:rPr>
              <a:t>Defintions</a:t>
            </a:r>
            <a:endParaRPr lang="en-US" sz="4800" i="1" dirty="0" smtClean="0">
              <a:solidFill>
                <a:srgbClr val="F3EE27"/>
              </a:solidFill>
            </a:endParaRPr>
          </a:p>
        </p:txBody>
      </p:sp>
      <p:sp>
        <p:nvSpPr>
          <p:cNvPr id="14339" name="Rectangle 3"/>
          <p:cNvSpPr>
            <a:spLocks noGrp="1" noChangeArrowheads="1"/>
          </p:cNvSpPr>
          <p:nvPr>
            <p:ph type="body" sz="half" idx="1"/>
          </p:nvPr>
        </p:nvSpPr>
        <p:spPr/>
        <p:txBody>
          <a:bodyPr/>
          <a:lstStyle/>
          <a:p>
            <a:pPr eaLnBrk="1" hangingPunct="1">
              <a:defRPr/>
            </a:pPr>
            <a:r>
              <a:rPr lang="en-US" altLang="ar-SA" sz="4400" b="1" dirty="0" smtClean="0">
                <a:solidFill>
                  <a:schemeClr val="tx2"/>
                </a:solidFill>
              </a:rPr>
              <a:t>Fracture Dislocation:-</a:t>
            </a:r>
            <a:r>
              <a:rPr lang="en-US" altLang="ar-SA" sz="2400" dirty="0" smtClean="0">
                <a:solidFill>
                  <a:schemeClr val="tx2"/>
                </a:solidFill>
              </a:rPr>
              <a:t>                                     </a:t>
            </a:r>
          </a:p>
          <a:p>
            <a:pPr eaLnBrk="1" hangingPunct="1">
              <a:buFontTx/>
              <a:buNone/>
              <a:defRPr/>
            </a:pPr>
            <a:endParaRPr lang="en-US" altLang="ar-SA" sz="2400" dirty="0" smtClean="0">
              <a:solidFill>
                <a:schemeClr val="tx2"/>
              </a:solidFill>
            </a:endParaRPr>
          </a:p>
          <a:p>
            <a:pPr eaLnBrk="1" hangingPunct="1">
              <a:buFontTx/>
              <a:buNone/>
              <a:defRPr/>
            </a:pPr>
            <a:r>
              <a:rPr lang="en-US" altLang="ar-SA" dirty="0" smtClean="0">
                <a:solidFill>
                  <a:schemeClr val="tx2"/>
                </a:solidFill>
              </a:rPr>
              <a:t>    </a:t>
            </a:r>
            <a:r>
              <a:rPr lang="en-US" altLang="ar-SA" b="1" dirty="0" smtClean="0">
                <a:solidFill>
                  <a:schemeClr val="tx2"/>
                </a:solidFill>
              </a:rPr>
              <a:t> </a:t>
            </a:r>
          </a:p>
          <a:p>
            <a:pPr eaLnBrk="1" hangingPunct="1">
              <a:buFontTx/>
              <a:buNone/>
              <a:defRPr/>
            </a:pPr>
            <a:endParaRPr lang="en-US" altLang="ar-SA" dirty="0" smtClean="0">
              <a:solidFill>
                <a:schemeClr val="tx2"/>
              </a:solidFill>
            </a:endParaRPr>
          </a:p>
          <a:p>
            <a:pPr eaLnBrk="1" hangingPunct="1">
              <a:buFontTx/>
              <a:buNone/>
              <a:defRPr/>
            </a:pPr>
            <a:r>
              <a:rPr lang="en-US" altLang="ar-SA" dirty="0" smtClean="0">
                <a:solidFill>
                  <a:srgbClr val="660033"/>
                </a:solidFill>
              </a:rPr>
              <a:t>  </a:t>
            </a:r>
            <a:r>
              <a:rPr lang="en-US" altLang="ar-SA" dirty="0" smtClean="0"/>
              <a:t> </a:t>
            </a:r>
          </a:p>
          <a:p>
            <a:pPr eaLnBrk="1" hangingPunct="1">
              <a:defRPr/>
            </a:pPr>
            <a:endParaRPr lang="en-US" sz="2800" dirty="0" smtClean="0"/>
          </a:p>
        </p:txBody>
      </p:sp>
      <p:pic>
        <p:nvPicPr>
          <p:cNvPr id="22532" name="Picture 4" descr="100-0013_IMG"/>
          <p:cNvPicPr>
            <a:picLocks noGrp="1" noChangeAspect="1" noChangeArrowheads="1"/>
          </p:cNvPicPr>
          <p:nvPr>
            <p:ph sz="quarter" idx="2"/>
          </p:nvPr>
        </p:nvPicPr>
        <p:blipFill>
          <a:blip r:embed="rId3" cstate="print"/>
          <a:srcRect/>
          <a:stretch>
            <a:fillRect/>
          </a:stretch>
        </p:blipFill>
        <p:spPr>
          <a:xfrm>
            <a:off x="5219700" y="1600200"/>
            <a:ext cx="2895600" cy="2171700"/>
          </a:xfrm>
          <a:noFill/>
        </p:spPr>
      </p:pic>
      <p:pic>
        <p:nvPicPr>
          <p:cNvPr id="22533" name="Picture 7" descr="100-0015_IMG"/>
          <p:cNvPicPr>
            <a:picLocks noGrp="1" noChangeAspect="1" noChangeArrowheads="1"/>
          </p:cNvPicPr>
          <p:nvPr>
            <p:ph sz="quarter" idx="3"/>
          </p:nvPr>
        </p:nvPicPr>
        <p:blipFill>
          <a:blip r:embed="rId4" cstate="print"/>
          <a:srcRect/>
          <a:stretch>
            <a:fillRect/>
          </a:stretch>
        </p:blipFill>
        <p:spPr>
          <a:xfrm>
            <a:off x="5219700" y="3924300"/>
            <a:ext cx="2895600" cy="21717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Classification of fractures</a:t>
            </a:r>
          </a:p>
        </p:txBody>
      </p:sp>
      <p:sp>
        <p:nvSpPr>
          <p:cNvPr id="3" name="Content Placeholder 2"/>
          <p:cNvSpPr>
            <a:spLocks noGrp="1"/>
          </p:cNvSpPr>
          <p:nvPr>
            <p:ph idx="1"/>
          </p:nvPr>
        </p:nvSpPr>
        <p:spPr/>
        <p:txBody>
          <a:bodyPr/>
          <a:lstStyle/>
          <a:p>
            <a:pPr eaLnBrk="1" hangingPunct="1">
              <a:defRPr/>
            </a:pPr>
            <a:r>
              <a:rPr lang="en-US" dirty="0" smtClean="0"/>
              <a:t>Complete or incomplete</a:t>
            </a:r>
          </a:p>
          <a:p>
            <a:pPr eaLnBrk="1" hangingPunct="1">
              <a:defRPr/>
            </a:pPr>
            <a:r>
              <a:rPr lang="en-US" dirty="0" smtClean="0"/>
              <a:t>Closed or compound</a:t>
            </a:r>
          </a:p>
          <a:p>
            <a:pPr eaLnBrk="1" hangingPunct="1">
              <a:defRPr/>
            </a:pPr>
            <a:r>
              <a:rPr lang="en-US" dirty="0" smtClean="0"/>
              <a:t>Comminuted</a:t>
            </a:r>
          </a:p>
          <a:p>
            <a:pPr eaLnBrk="1" hangingPunct="1">
              <a:defRPr/>
            </a:pPr>
            <a:r>
              <a:rPr lang="en-US" dirty="0" smtClean="0"/>
              <a:t>Displaced </a:t>
            </a:r>
          </a:p>
        </p:txBody>
      </p:sp>
      <p:pic>
        <p:nvPicPr>
          <p:cNvPr id="23556" name="Picture 4"/>
          <p:cNvPicPr>
            <a:picLocks noChangeAspect="1" noChangeArrowheads="1"/>
          </p:cNvPicPr>
          <p:nvPr/>
        </p:nvPicPr>
        <p:blipFill>
          <a:blip r:embed="rId3" cstate="print"/>
          <a:srcRect/>
          <a:stretch>
            <a:fillRect/>
          </a:stretch>
        </p:blipFill>
        <p:spPr bwMode="auto">
          <a:xfrm>
            <a:off x="3733800" y="2743200"/>
            <a:ext cx="4343400" cy="343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Dr.Lubna\My Documents\My Pictures\typical_fractures.jpg"/>
          <p:cNvPicPr>
            <a:picLocks noChangeAspect="1" noChangeArrowheads="1"/>
          </p:cNvPicPr>
          <p:nvPr/>
        </p:nvPicPr>
        <p:blipFill>
          <a:blip r:embed="rId2" cstate="print"/>
          <a:srcRect/>
          <a:stretch>
            <a:fillRect/>
          </a:stretch>
        </p:blipFill>
        <p:spPr bwMode="auto">
          <a:xfrm>
            <a:off x="990600" y="457200"/>
            <a:ext cx="739140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a:defRPr/>
            </a:pPr>
            <a:r>
              <a:rPr lang="en-US" b="0" dirty="0" smtClean="0"/>
              <a:t>MUSCULOSKELETAL  BLOCK</a:t>
            </a:r>
            <a:br>
              <a:rPr lang="en-US" b="0" dirty="0" smtClean="0"/>
            </a:br>
            <a:r>
              <a:rPr lang="en-US" b="0" dirty="0" smtClean="0"/>
              <a:t>Pathology: 5 lectures</a:t>
            </a:r>
            <a:endParaRPr lang="ar-SA" dirty="0"/>
          </a:p>
        </p:txBody>
      </p:sp>
      <p:sp>
        <p:nvSpPr>
          <p:cNvPr id="3" name="Content Placeholder 2"/>
          <p:cNvSpPr>
            <a:spLocks noGrp="1"/>
          </p:cNvSpPr>
          <p:nvPr>
            <p:ph idx="1"/>
          </p:nvPr>
        </p:nvSpPr>
        <p:spPr>
          <a:xfrm>
            <a:off x="533400" y="1981200"/>
            <a:ext cx="8229600" cy="4525963"/>
          </a:xfrm>
        </p:spPr>
        <p:txBody>
          <a:bodyPr/>
          <a:lstStyle/>
          <a:p>
            <a:pPr marL="514350" indent="-514350">
              <a:buFont typeface="+mj-lt"/>
              <a:buAutoNum type="arabicPeriod"/>
              <a:defRPr/>
            </a:pPr>
            <a:r>
              <a:rPr lang="en-US" dirty="0" smtClean="0"/>
              <a:t>Fracture and bone healing</a:t>
            </a:r>
          </a:p>
          <a:p>
            <a:pPr marL="514350" indent="-514350">
              <a:buFont typeface="+mj-lt"/>
              <a:buAutoNum type="arabicPeriod"/>
              <a:defRPr/>
            </a:pPr>
            <a:r>
              <a:rPr lang="en-US" dirty="0" smtClean="0"/>
              <a:t>Congenital and developmental bone diseases</a:t>
            </a:r>
          </a:p>
          <a:p>
            <a:pPr marL="514350" indent="-514350">
              <a:buFont typeface="+mj-lt"/>
              <a:buAutoNum type="arabicPeriod"/>
              <a:defRPr/>
            </a:pPr>
            <a:r>
              <a:rPr lang="en-US" dirty="0" smtClean="0"/>
              <a:t>Introduction to myopathies and muscular dystrophy</a:t>
            </a:r>
          </a:p>
          <a:p>
            <a:pPr marL="514350" indent="-514350">
              <a:buFont typeface="+mj-lt"/>
              <a:buAutoNum type="arabicPeriod"/>
              <a:defRPr/>
            </a:pPr>
            <a:r>
              <a:rPr lang="en-US" dirty="0" smtClean="0"/>
              <a:t>Non-infectious arthritis</a:t>
            </a:r>
          </a:p>
          <a:p>
            <a:pPr marL="514350" indent="-514350">
              <a:buFont typeface="+mj-lt"/>
              <a:buAutoNum type="arabicPeriod"/>
              <a:defRPr/>
            </a:pPr>
            <a:r>
              <a:rPr lang="en-US" dirty="0" err="1" smtClean="0"/>
              <a:t>Osteomyelitis</a:t>
            </a:r>
            <a:r>
              <a:rPr lang="en-US" dirty="0" smtClean="0"/>
              <a:t> and septic arthritis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0" end="0"/>
                                            </p:txEl>
                                          </p:spTgt>
                                        </p:tgtEl>
                                        <p:attrNameLst>
                                          <p:attrName>style.fontStyle</p:attrName>
                                        </p:attrNameLst>
                                      </p:cBhvr>
                                      <p:to>
                                        <p:strVal val="normal"/>
                                      </p:to>
                                    </p:set>
                                    <p:set>
                                      <p:cBhvr override="childStyle">
                                        <p:cTn id="7" dur="indefinite"/>
                                        <p:tgtEl>
                                          <p:spTgt spid="3">
                                            <p:txEl>
                                              <p:pRg st="0" end="0"/>
                                            </p:txEl>
                                          </p:spTgt>
                                        </p:tgtEl>
                                        <p:attrNameLst>
                                          <p:attrName>style.fontWeight</p:attrName>
                                        </p:attrNameLst>
                                      </p:cBhvr>
                                      <p:to>
                                        <p:strVal val="bold"/>
                                      </p:to>
                                    </p:set>
                                    <p:set>
                                      <p:cBhvr override="childStyle">
                                        <p:cTn id="8" dur="indefinite"/>
                                        <p:tgtEl>
                                          <p:spTgt spid="3">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eaLnBrk="1" hangingPunct="1">
              <a:defRPr/>
            </a:pPr>
            <a:r>
              <a:rPr lang="en-US" sz="4800" i="1" dirty="0" smtClean="0"/>
              <a:t>Causes of fractures</a:t>
            </a:r>
          </a:p>
        </p:txBody>
      </p:sp>
      <p:sp>
        <p:nvSpPr>
          <p:cNvPr id="3" name="Content Placeholder 2"/>
          <p:cNvSpPr>
            <a:spLocks noGrp="1"/>
          </p:cNvSpPr>
          <p:nvPr>
            <p:ph idx="1"/>
          </p:nvPr>
        </p:nvSpPr>
        <p:spPr>
          <a:xfrm>
            <a:off x="1828800" y="1905000"/>
            <a:ext cx="6781800" cy="4525963"/>
          </a:xfrm>
        </p:spPr>
        <p:txBody>
          <a:bodyPr/>
          <a:lstStyle/>
          <a:p>
            <a:pPr eaLnBrk="1" hangingPunct="1">
              <a:defRPr/>
            </a:pPr>
            <a:r>
              <a:rPr lang="en-US" dirty="0" smtClean="0"/>
              <a:t>Traumatic fracture: Sever trauma</a:t>
            </a:r>
          </a:p>
          <a:p>
            <a:pPr eaLnBrk="1" hangingPunct="1">
              <a:defRPr/>
            </a:pPr>
            <a:r>
              <a:rPr lang="en-US" dirty="0" smtClean="0"/>
              <a:t>Pathological fracture:</a:t>
            </a:r>
          </a:p>
          <a:p>
            <a:pPr eaLnBrk="1" hangingPunct="1">
              <a:defRPr/>
            </a:pPr>
            <a:r>
              <a:rPr lang="en-US" dirty="0" smtClean="0"/>
              <a:t>Stress fracture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eaLnBrk="1" hangingPunct="1">
              <a:defRPr/>
            </a:pPr>
            <a:r>
              <a:rPr lang="en-US" sz="4800" i="1" dirty="0" smtClean="0"/>
              <a:t>Causes of fractures</a:t>
            </a:r>
          </a:p>
        </p:txBody>
      </p:sp>
      <p:sp>
        <p:nvSpPr>
          <p:cNvPr id="3" name="Content Placeholder 2"/>
          <p:cNvSpPr>
            <a:spLocks noGrp="1"/>
          </p:cNvSpPr>
          <p:nvPr>
            <p:ph idx="1"/>
          </p:nvPr>
        </p:nvSpPr>
        <p:spPr>
          <a:xfrm>
            <a:off x="381000" y="762000"/>
            <a:ext cx="8229600" cy="5562600"/>
          </a:xfrm>
        </p:spPr>
        <p:txBody>
          <a:bodyPr/>
          <a:lstStyle/>
          <a:p>
            <a:pPr eaLnBrk="1" hangingPunct="1">
              <a:defRPr/>
            </a:pPr>
            <a:r>
              <a:rPr lang="en-US" dirty="0" smtClean="0"/>
              <a:t>Traumatic fracture: Sever trauma e.g. MVA</a:t>
            </a:r>
          </a:p>
          <a:p>
            <a:pPr eaLnBrk="1" hangingPunct="1">
              <a:defRPr/>
            </a:pPr>
            <a:r>
              <a:rPr lang="en-US" dirty="0" smtClean="0"/>
              <a:t>Trauma due to motor vehicle accidents is of major cause of bone fracture</a:t>
            </a:r>
          </a:p>
          <a:p>
            <a:pPr eaLnBrk="1" hangingPunct="1">
              <a:defRPr/>
            </a:pPr>
            <a:r>
              <a:rPr lang="en-US" dirty="0" smtClean="0"/>
              <a:t>Damage inflicted is related to several factors, the most important of which are speed of travel, restraint, and protection from impact.</a:t>
            </a:r>
          </a:p>
          <a:p>
            <a:pPr marL="457200" lvl="1" indent="0" eaLnBrk="1" hangingPunct="1">
              <a:buNone/>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eaLnBrk="1" hangingPunct="1">
              <a:defRPr/>
            </a:pPr>
            <a:r>
              <a:rPr lang="en-US" sz="4800" i="1" dirty="0" smtClean="0"/>
              <a:t>Causes of fractures</a:t>
            </a:r>
          </a:p>
        </p:txBody>
      </p:sp>
      <p:sp>
        <p:nvSpPr>
          <p:cNvPr id="3" name="Content Placeholder 2"/>
          <p:cNvSpPr>
            <a:spLocks noGrp="1"/>
          </p:cNvSpPr>
          <p:nvPr>
            <p:ph idx="1"/>
          </p:nvPr>
        </p:nvSpPr>
        <p:spPr>
          <a:xfrm>
            <a:off x="381000" y="1295400"/>
            <a:ext cx="8229600" cy="4525963"/>
          </a:xfrm>
        </p:spPr>
        <p:txBody>
          <a:bodyPr/>
          <a:lstStyle/>
          <a:p>
            <a:pPr eaLnBrk="1" hangingPunct="1">
              <a:defRPr/>
            </a:pPr>
            <a:r>
              <a:rPr lang="en-US" dirty="0" smtClean="0"/>
              <a:t>Pathological fracture:</a:t>
            </a:r>
          </a:p>
          <a:p>
            <a:pPr lvl="1" eaLnBrk="1" hangingPunct="1">
              <a:defRPr/>
            </a:pPr>
            <a:r>
              <a:rPr lang="en-US" b="1" dirty="0" smtClean="0"/>
              <a:t>Fracture occur with minimal trauma </a:t>
            </a:r>
          </a:p>
          <a:p>
            <a:pPr lvl="1" eaLnBrk="1" hangingPunct="1">
              <a:defRPr/>
            </a:pPr>
            <a:r>
              <a:rPr lang="en-US" b="1" dirty="0" smtClean="0"/>
              <a:t>the underlying bone is abnormal e.g.</a:t>
            </a:r>
          </a:p>
          <a:p>
            <a:pPr lvl="2" eaLnBrk="1" hangingPunct="1">
              <a:defRPr/>
            </a:pPr>
            <a:r>
              <a:rPr lang="en-US" b="1" dirty="0" smtClean="0"/>
              <a:t>Osteoporosis</a:t>
            </a:r>
            <a:r>
              <a:rPr lang="en-US" dirty="0" smtClean="0"/>
              <a:t> </a:t>
            </a:r>
          </a:p>
          <a:p>
            <a:pPr lvl="2" eaLnBrk="1" hangingPunct="1">
              <a:defRPr/>
            </a:pPr>
            <a:r>
              <a:rPr lang="en-US" b="1" dirty="0" err="1" smtClean="0"/>
              <a:t>Osteomalacia</a:t>
            </a:r>
            <a:r>
              <a:rPr lang="en-US" dirty="0" smtClean="0"/>
              <a:t> </a:t>
            </a:r>
          </a:p>
          <a:p>
            <a:pPr lvl="2" eaLnBrk="1" hangingPunct="1">
              <a:defRPr/>
            </a:pPr>
            <a:r>
              <a:rPr lang="en-US" dirty="0" smtClean="0"/>
              <a:t> </a:t>
            </a:r>
            <a:r>
              <a:rPr lang="en-US" b="1" dirty="0" smtClean="0"/>
              <a:t>Paget's disease of bone</a:t>
            </a:r>
            <a:r>
              <a:rPr lang="en-US" dirty="0" smtClean="0"/>
              <a:t> </a:t>
            </a:r>
          </a:p>
          <a:p>
            <a:pPr lvl="2" eaLnBrk="1" hangingPunct="1">
              <a:defRPr/>
            </a:pPr>
            <a:r>
              <a:rPr lang="en-US" b="1" dirty="0" smtClean="0"/>
              <a:t>Primary</a:t>
            </a:r>
            <a:r>
              <a:rPr lang="en-US" dirty="0" smtClean="0"/>
              <a:t> or </a:t>
            </a:r>
            <a:r>
              <a:rPr lang="en-US" b="1" dirty="0" smtClean="0"/>
              <a:t>metastatic tumor</a:t>
            </a:r>
            <a:r>
              <a:rPr lang="en-US" dirty="0" smtClean="0"/>
              <a:t>.</a:t>
            </a:r>
          </a:p>
          <a:p>
            <a:pPr lvl="2" eaLnBrk="1" hangingPunct="1">
              <a:defRPr/>
            </a:pPr>
            <a:r>
              <a:rPr lang="en-US" b="1" dirty="0" smtClean="0"/>
              <a:t>Congenital bone disorders</a:t>
            </a:r>
            <a:r>
              <a:rPr lang="en-US" dirty="0" smtClean="0"/>
              <a:t> </a:t>
            </a:r>
          </a:p>
          <a:p>
            <a:pPr lvl="2" eaLnBrk="1" hangingPunct="1">
              <a:buFont typeface="Wingdings" pitchFamily="2" charset="2"/>
              <a:buNone/>
              <a:defRPr/>
            </a:pPr>
            <a:r>
              <a:rPr lang="en-US" dirty="0" smtClean="0"/>
              <a:t> e.g. </a:t>
            </a:r>
            <a:r>
              <a:rPr lang="en-US" dirty="0" err="1" smtClean="0"/>
              <a:t>osteogenesis</a:t>
            </a:r>
            <a:r>
              <a:rPr lang="en-US" dirty="0" smtClean="0"/>
              <a:t> </a:t>
            </a:r>
            <a:r>
              <a:rPr lang="en-US" dirty="0" err="1" smtClean="0"/>
              <a:t>imperfecta</a:t>
            </a:r>
            <a:r>
              <a:rPr lang="en-US" dirty="0" smtClean="0"/>
              <a:t> </a:t>
            </a:r>
          </a:p>
        </p:txBody>
      </p:sp>
      <p:pic>
        <p:nvPicPr>
          <p:cNvPr id="27652" name="Picture 2"/>
          <p:cNvPicPr>
            <a:picLocks noChangeAspect="1" noChangeArrowheads="1"/>
          </p:cNvPicPr>
          <p:nvPr/>
        </p:nvPicPr>
        <p:blipFill>
          <a:blip r:embed="rId2" cstate="print"/>
          <a:srcRect/>
          <a:stretch>
            <a:fillRect/>
          </a:stretch>
        </p:blipFill>
        <p:spPr bwMode="auto">
          <a:xfrm>
            <a:off x="6629400" y="2895600"/>
            <a:ext cx="19050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i="1" dirty="0" smtClean="0"/>
              <a:t>Stress fracture</a:t>
            </a:r>
            <a:r>
              <a:rPr lang="en-US" dirty="0" smtClean="0"/>
              <a:t/>
            </a:r>
            <a:br>
              <a:rPr lang="en-US" dirty="0" smtClean="0"/>
            </a:br>
            <a:endParaRPr lang="ar-SA" dirty="0"/>
          </a:p>
        </p:txBody>
      </p:sp>
      <p:pic>
        <p:nvPicPr>
          <p:cNvPr id="28675" name="Picture 2"/>
          <p:cNvPicPr>
            <a:picLocks noGrp="1" noChangeAspect="1" noChangeArrowheads="1"/>
          </p:cNvPicPr>
          <p:nvPr>
            <p:ph idx="1"/>
          </p:nvPr>
        </p:nvPicPr>
        <p:blipFill>
          <a:blip r:embed="rId2" cstate="print"/>
          <a:srcRect/>
          <a:stretch>
            <a:fillRect/>
          </a:stretch>
        </p:blipFill>
        <p:spPr>
          <a:xfrm>
            <a:off x="5486400" y="1143000"/>
            <a:ext cx="3371850" cy="5486400"/>
          </a:xfrm>
          <a:noFill/>
        </p:spPr>
      </p:pic>
      <p:sp>
        <p:nvSpPr>
          <p:cNvPr id="5" name="TextBox 4"/>
          <p:cNvSpPr txBox="1"/>
          <p:nvPr/>
        </p:nvSpPr>
        <p:spPr>
          <a:xfrm>
            <a:off x="228600" y="1905000"/>
            <a:ext cx="5486400" cy="3046413"/>
          </a:xfrm>
          <a:prstGeom prst="rect">
            <a:avLst/>
          </a:prstGeom>
        </p:spPr>
        <p:style>
          <a:lnRef idx="2">
            <a:schemeClr val="accent5"/>
          </a:lnRef>
          <a:fillRef idx="1">
            <a:schemeClr val="lt1"/>
          </a:fillRef>
          <a:effectRef idx="0">
            <a:schemeClr val="accent5"/>
          </a:effectRef>
          <a:fontRef idx="minor">
            <a:schemeClr val="dk1"/>
          </a:fontRef>
        </p:style>
        <p:txBody>
          <a:bodyPr rtlCol="1">
            <a:spAutoFit/>
          </a:bodyPr>
          <a:lstStyle/>
          <a:p>
            <a:pPr>
              <a:defRPr/>
            </a:pPr>
            <a:r>
              <a:rPr lang="en-US" sz="2400" dirty="0"/>
              <a:t>A stress fracture is generally an overuse injury. It occurs when muscles become fatigued or overloaded and can not absorb the stress and shock and repeated impact. Fatigued muscles transfer that stress to the nearby bone and the result is a small crack or fracture, in the bone.</a:t>
            </a:r>
          </a:p>
          <a:p>
            <a:pPr>
              <a:defRPr/>
            </a:pPr>
            <a:endParaRPr lang="ar-SA"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800" i="1" dirty="0" smtClean="0"/>
              <a:t>Healing of fractures</a:t>
            </a:r>
          </a:p>
        </p:txBody>
      </p:sp>
      <p:sp>
        <p:nvSpPr>
          <p:cNvPr id="3" name="Content Placeholder 2"/>
          <p:cNvSpPr>
            <a:spLocks noGrp="1"/>
          </p:cNvSpPr>
          <p:nvPr>
            <p:ph idx="1"/>
          </p:nvPr>
        </p:nvSpPr>
        <p:spPr/>
        <p:txBody>
          <a:bodyPr/>
          <a:lstStyle/>
          <a:p>
            <a:pPr eaLnBrk="1" hangingPunct="1">
              <a:buFont typeface="Wingdings" pitchFamily="2" charset="2"/>
              <a:buNone/>
              <a:defRPr/>
            </a:pPr>
            <a:r>
              <a:rPr lang="en-US" dirty="0" smtClean="0"/>
              <a:t>1. </a:t>
            </a:r>
            <a:r>
              <a:rPr lang="en-US" b="1" dirty="0" smtClean="0"/>
              <a:t>Reactive Phase</a:t>
            </a:r>
            <a:r>
              <a:rPr lang="en-US" dirty="0" smtClean="0"/>
              <a:t> </a:t>
            </a:r>
          </a:p>
          <a:p>
            <a:pPr lvl="1" eaLnBrk="1" hangingPunct="1">
              <a:buFont typeface="Wingdings" pitchFamily="2" charset="2"/>
              <a:buNone/>
              <a:defRPr/>
            </a:pPr>
            <a:r>
              <a:rPr lang="en-US" dirty="0" err="1" smtClean="0"/>
              <a:t>i</a:t>
            </a:r>
            <a:r>
              <a:rPr lang="en-US" dirty="0" smtClean="0"/>
              <a:t> Fracture and inflammatory phase </a:t>
            </a:r>
          </a:p>
          <a:p>
            <a:pPr lvl="1" eaLnBrk="1" hangingPunct="1">
              <a:buFont typeface="Wingdings" pitchFamily="2" charset="2"/>
              <a:buNone/>
              <a:defRPr/>
            </a:pPr>
            <a:r>
              <a:rPr lang="en-US" dirty="0" smtClean="0"/>
              <a:t>ii. Granulation tissue formation </a:t>
            </a:r>
          </a:p>
          <a:p>
            <a:pPr eaLnBrk="1" hangingPunct="1">
              <a:buFont typeface="Wingdings" pitchFamily="2" charset="2"/>
              <a:buNone/>
              <a:defRPr/>
            </a:pPr>
            <a:r>
              <a:rPr lang="en-US" dirty="0" smtClean="0"/>
              <a:t>2. </a:t>
            </a:r>
            <a:r>
              <a:rPr lang="en-US" b="1" dirty="0" smtClean="0"/>
              <a:t>Reparative Phase</a:t>
            </a:r>
            <a:r>
              <a:rPr lang="en-US" dirty="0" smtClean="0"/>
              <a:t> </a:t>
            </a:r>
          </a:p>
          <a:p>
            <a:pPr lvl="1" eaLnBrk="1" hangingPunct="1">
              <a:buFont typeface="Wingdings" pitchFamily="2" charset="2"/>
              <a:buNone/>
              <a:defRPr/>
            </a:pPr>
            <a:r>
              <a:rPr lang="en-US" dirty="0" smtClean="0"/>
              <a:t>iii. Callus formation </a:t>
            </a:r>
          </a:p>
          <a:p>
            <a:pPr lvl="1" eaLnBrk="1" hangingPunct="1">
              <a:buFont typeface="Wingdings" pitchFamily="2" charset="2"/>
              <a:buNone/>
              <a:defRPr/>
            </a:pPr>
            <a:r>
              <a:rPr lang="en-US" dirty="0" smtClean="0"/>
              <a:t>iv. Lamellar bone deposition </a:t>
            </a:r>
          </a:p>
          <a:p>
            <a:pPr eaLnBrk="1" hangingPunct="1">
              <a:buFont typeface="Wingdings" pitchFamily="2" charset="2"/>
              <a:buNone/>
              <a:defRPr/>
            </a:pPr>
            <a:r>
              <a:rPr lang="en-US" dirty="0" smtClean="0"/>
              <a:t>3. </a:t>
            </a:r>
            <a:r>
              <a:rPr lang="en-US" b="1" dirty="0" smtClean="0"/>
              <a:t>Remodeling Phase</a:t>
            </a:r>
            <a:r>
              <a:rPr lang="en-US" dirty="0" smtClean="0"/>
              <a:t> </a:t>
            </a:r>
          </a:p>
          <a:p>
            <a:pPr lvl="1" eaLnBrk="1" hangingPunct="1">
              <a:buFont typeface="Wingdings" pitchFamily="2" charset="2"/>
              <a:buNone/>
              <a:defRPr/>
            </a:pPr>
            <a:r>
              <a:rPr lang="en-US" dirty="0" smtClean="0"/>
              <a:t>v. Remodeling to original bone contour </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lstStyle/>
          <a:p>
            <a:pPr>
              <a:defRPr/>
            </a:pPr>
            <a:r>
              <a:rPr lang="en-US" i="1" dirty="0" smtClean="0"/>
              <a:t>How does a fracture heal?</a:t>
            </a:r>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defRPr/>
            </a:pPr>
            <a:r>
              <a:rPr lang="en-US" dirty="0" smtClean="0"/>
              <a:t>Reactive Phase</a:t>
            </a:r>
            <a:endParaRPr lang="ar-SA" dirty="0"/>
          </a:p>
        </p:txBody>
      </p:sp>
      <p:sp>
        <p:nvSpPr>
          <p:cNvPr id="3" name="Content Placeholder 2"/>
          <p:cNvSpPr>
            <a:spLocks noGrp="1"/>
          </p:cNvSpPr>
          <p:nvPr>
            <p:ph idx="1"/>
          </p:nvPr>
        </p:nvSpPr>
        <p:spPr>
          <a:xfrm>
            <a:off x="304800" y="762000"/>
            <a:ext cx="8839200" cy="4525963"/>
          </a:xfrm>
        </p:spPr>
        <p:txBody>
          <a:bodyPr/>
          <a:lstStyle/>
          <a:p>
            <a:pPr>
              <a:defRPr/>
            </a:pPr>
            <a:r>
              <a:rPr lang="en-US" b="1" i="1" dirty="0" smtClean="0"/>
              <a:t> </a:t>
            </a:r>
            <a:br>
              <a:rPr lang="en-US" b="1" i="1" dirty="0" smtClean="0"/>
            </a:br>
            <a:r>
              <a:rPr lang="en-US" sz="2800" dirty="0" smtClean="0"/>
              <a:t>Stage 1: Inflammation </a:t>
            </a:r>
            <a:br>
              <a:rPr lang="en-US" sz="2800" dirty="0" smtClean="0"/>
            </a:br>
            <a:r>
              <a:rPr lang="en-US" sz="2800" dirty="0" smtClean="0"/>
              <a:t>Bleeding from the fractured bone and surrounding tissue causes the fractured area to swell due to inflammation induced by chemical mediator produced from macrophages and other inflammatory cells with granulation tissue formation.</a:t>
            </a:r>
          </a:p>
          <a:p>
            <a:pPr lvl="1">
              <a:buFont typeface="Wingdings" pitchFamily="2" charset="2"/>
              <a:buNone/>
              <a:defRPr/>
            </a:pPr>
            <a:endParaRPr lang="ar-SA" sz="2400" dirty="0"/>
          </a:p>
        </p:txBody>
      </p:sp>
      <p:pic>
        <p:nvPicPr>
          <p:cNvPr id="31748" name="Picture 1" descr="D:\SCContent\9780723434443\graphics\fullsize\M9780723434443-024-f007.jpg"/>
          <p:cNvPicPr>
            <a:picLocks noChangeAspect="1" noChangeArrowheads="1"/>
          </p:cNvPicPr>
          <p:nvPr/>
        </p:nvPicPr>
        <p:blipFill>
          <a:blip r:embed="rId2" cstate="print"/>
          <a:srcRect b="47684"/>
          <a:stretch>
            <a:fillRect/>
          </a:stretch>
        </p:blipFill>
        <p:spPr bwMode="auto">
          <a:xfrm>
            <a:off x="2819400" y="3517900"/>
            <a:ext cx="6019800" cy="3340100"/>
          </a:xfrm>
          <a:prstGeom prst="rect">
            <a:avLst/>
          </a:prstGeom>
          <a:noFill/>
          <a:ln w="9525">
            <a:solidFill>
              <a:schemeClr val="tx1"/>
            </a:solidFill>
            <a:miter lim="800000"/>
            <a:headEnd/>
            <a:tailEnd/>
          </a:ln>
        </p:spPr>
      </p:pic>
      <p:sp>
        <p:nvSpPr>
          <p:cNvPr id="5" name="Rectangle 4"/>
          <p:cNvSpPr/>
          <p:nvPr/>
        </p:nvSpPr>
        <p:spPr>
          <a:xfrm>
            <a:off x="304800" y="4038600"/>
            <a:ext cx="2286000" cy="1200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dirty="0"/>
              <a:t>This stage begins  day one of bone fracture and lasts about 2 to 3 weeks.</a:t>
            </a: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ar-SA"/>
          </a:p>
        </p:txBody>
      </p:sp>
      <p:pic>
        <p:nvPicPr>
          <p:cNvPr id="32771" name="Picture 1" descr="D:\SCContent\9780723434443\graphics\fullsize\M9780723434443-024-f007.jpg"/>
          <p:cNvPicPr>
            <a:picLocks noGrp="1" noChangeAspect="1" noChangeArrowheads="1"/>
          </p:cNvPicPr>
          <p:nvPr>
            <p:ph sz="half" idx="1"/>
          </p:nvPr>
        </p:nvPicPr>
        <p:blipFill>
          <a:blip r:embed="rId2" cstate="print"/>
          <a:srcRect t="52316" r="47170" b="4117"/>
          <a:stretch>
            <a:fillRect/>
          </a:stretch>
        </p:blipFill>
        <p:spPr>
          <a:xfrm>
            <a:off x="457200" y="1935163"/>
            <a:ext cx="4495800" cy="3932237"/>
          </a:xfrm>
          <a:ln w="38100" cap="sq">
            <a:solidFill>
              <a:srgbClr val="000000"/>
            </a:solidFill>
          </a:ln>
          <a:effectLst>
            <a:outerShdw blurRad="50800" dist="38100" dir="2700000" algn="tl" rotWithShape="0">
              <a:srgbClr val="000000">
                <a:alpha val="43000"/>
              </a:srgbClr>
            </a:outerShdw>
          </a:effectLst>
        </p:spPr>
      </p:pic>
      <p:sp>
        <p:nvSpPr>
          <p:cNvPr id="5" name="Content Placeholder 4"/>
          <p:cNvSpPr>
            <a:spLocks noGrp="1"/>
          </p:cNvSpPr>
          <p:nvPr>
            <p:ph sz="half" idx="2"/>
          </p:nvPr>
        </p:nvSpPr>
        <p:spPr>
          <a:xfrm>
            <a:off x="4724400" y="1600200"/>
            <a:ext cx="4038600" cy="4525963"/>
          </a:xfrm>
        </p:spPr>
        <p:txBody>
          <a:bodyPr/>
          <a:lstStyle/>
          <a:p>
            <a:pPr>
              <a:defRPr/>
            </a:pPr>
            <a:r>
              <a:rPr lang="en-CA" dirty="0" err="1" smtClean="0"/>
              <a:t>degranulated</a:t>
            </a:r>
            <a:r>
              <a:rPr lang="en-CA" dirty="0" smtClean="0"/>
              <a:t> platelets and migrating inflammatory cells release PDGF, TGF-</a:t>
            </a:r>
            <a:r>
              <a:rPr lang="el-GR" dirty="0" smtClean="0"/>
              <a:t>β, </a:t>
            </a:r>
            <a:r>
              <a:rPr lang="en-CA" dirty="0" smtClean="0"/>
              <a:t>FGF, and other factors, activate </a:t>
            </a:r>
            <a:r>
              <a:rPr lang="en-CA" dirty="0" err="1" smtClean="0"/>
              <a:t>osteoprogenitor</a:t>
            </a:r>
            <a:r>
              <a:rPr lang="en-CA" dirty="0" smtClean="0"/>
              <a:t> cells in the </a:t>
            </a:r>
            <a:r>
              <a:rPr lang="en-CA" dirty="0" err="1" smtClean="0"/>
              <a:t>periosteum</a:t>
            </a:r>
            <a:r>
              <a:rPr lang="en-CA" dirty="0" smtClean="0"/>
              <a:t>, </a:t>
            </a:r>
            <a:r>
              <a:rPr lang="en-CA" dirty="0" err="1" smtClean="0"/>
              <a:t>medullary</a:t>
            </a:r>
            <a:r>
              <a:rPr lang="en-CA" dirty="0" smtClean="0"/>
              <a:t> cavity, and surrounding soft tissues and stimulate </a:t>
            </a:r>
            <a:r>
              <a:rPr lang="en-CA" dirty="0" err="1" smtClean="0"/>
              <a:t>osteoclastic</a:t>
            </a:r>
            <a:r>
              <a:rPr lang="en-CA" dirty="0" smtClean="0"/>
              <a:t> and </a:t>
            </a:r>
            <a:r>
              <a:rPr lang="en-CA" dirty="0" err="1" smtClean="0"/>
              <a:t>osteoblastic</a:t>
            </a:r>
            <a:r>
              <a:rPr lang="en-CA" dirty="0" smtClean="0"/>
              <a:t> activity. </a:t>
            </a:r>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i="1" dirty="0" smtClean="0"/>
              <a:t>Reparative Phase</a:t>
            </a:r>
            <a:endParaRPr lang="ar-SA" sz="4800" i="1" dirty="0" smtClean="0"/>
          </a:p>
        </p:txBody>
      </p:sp>
      <p:sp>
        <p:nvSpPr>
          <p:cNvPr id="3" name="Content Placeholder 2"/>
          <p:cNvSpPr>
            <a:spLocks noGrp="1"/>
          </p:cNvSpPr>
          <p:nvPr>
            <p:ph idx="1"/>
          </p:nvPr>
        </p:nvSpPr>
        <p:spPr>
          <a:xfrm>
            <a:off x="533400" y="1295400"/>
            <a:ext cx="8229600" cy="4525963"/>
          </a:xfrm>
        </p:spPr>
        <p:txBody>
          <a:bodyPr/>
          <a:lstStyle/>
          <a:p>
            <a:pPr>
              <a:defRPr/>
            </a:pPr>
            <a:r>
              <a:rPr lang="en-US" dirty="0" smtClean="0"/>
              <a:t>Soft callus </a:t>
            </a:r>
            <a:br>
              <a:rPr lang="en-US" dirty="0" smtClean="0"/>
            </a:br>
            <a:r>
              <a:rPr lang="en-US" sz="2400" dirty="0" smtClean="0"/>
              <a:t>Between 2 and 3 weeks after the injury, the pain and swelling will decrease. At this point, the site of the fracture stiffens and new bone begins to form. The new bone cannot be seen on x-rays. This stage usually lasts until 4 to 8 weeks after the injury.</a:t>
            </a:r>
            <a:endParaRPr lang="en-US" dirty="0" smtClean="0"/>
          </a:p>
          <a:p>
            <a:pPr>
              <a:defRPr/>
            </a:pPr>
            <a:r>
              <a:rPr lang="en-US" dirty="0" smtClean="0"/>
              <a:t>Hard callus </a:t>
            </a:r>
            <a:br>
              <a:rPr lang="en-US" dirty="0" smtClean="0"/>
            </a:br>
            <a:r>
              <a:rPr lang="en-US" sz="2400" dirty="0" smtClean="0"/>
              <a:t>Between 4 and 8 weeks, the new bone begins to bridge the fracture. This bony bridge can be seen on X-rays. By 8 to 12 weeks after the injury, new bone has filled the fracture.</a:t>
            </a:r>
            <a:endParaRPr lang="en-US" sz="2800" dirty="0" smtClean="0"/>
          </a:p>
          <a:p>
            <a:pPr lvl="1">
              <a:defRPr/>
            </a:pPr>
            <a:r>
              <a:rPr lang="en-US" sz="2400" dirty="0" err="1" smtClean="0"/>
              <a:t>Osteoblasts</a:t>
            </a:r>
            <a:r>
              <a:rPr lang="en-US" sz="2400" dirty="0" smtClean="0"/>
              <a:t> arise from </a:t>
            </a:r>
            <a:r>
              <a:rPr lang="en-US" sz="2400" dirty="0" err="1" smtClean="0"/>
              <a:t>pluripotent</a:t>
            </a:r>
            <a:r>
              <a:rPr lang="en-US" sz="2400" dirty="0" smtClean="0"/>
              <a:t> progenitor cells in the </a:t>
            </a:r>
            <a:r>
              <a:rPr lang="en-US" sz="2400" dirty="0" err="1" smtClean="0"/>
              <a:t>periosteum</a:t>
            </a:r>
            <a:r>
              <a:rPr lang="en-US" sz="2400" dirty="0" smtClean="0"/>
              <a:t> and granulation tissue. They produce woven bone, resulting in a bony callus that stabilizes the fracture 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953000" cy="1143000"/>
          </a:xfrm>
        </p:spPr>
        <p:txBody>
          <a:bodyPr/>
          <a:lstStyle/>
          <a:p>
            <a:pPr>
              <a:defRPr/>
            </a:pPr>
            <a:r>
              <a:rPr lang="en-US" dirty="0" smtClean="0"/>
              <a:t>Hard callus</a:t>
            </a:r>
            <a:endParaRPr lang="ar-SA" dirty="0"/>
          </a:p>
        </p:txBody>
      </p:sp>
      <p:pic>
        <p:nvPicPr>
          <p:cNvPr id="34819" name="Picture 2"/>
          <p:cNvPicPr>
            <a:picLocks noGrp="1" noChangeAspect="1" noChangeArrowheads="1"/>
          </p:cNvPicPr>
          <p:nvPr>
            <p:ph idx="1"/>
          </p:nvPr>
        </p:nvPicPr>
        <p:blipFill>
          <a:blip r:embed="rId2" cstate="print"/>
          <a:srcRect/>
          <a:stretch>
            <a:fillRect/>
          </a:stretch>
        </p:blipFill>
        <p:spPr>
          <a:xfrm>
            <a:off x="5410200" y="457200"/>
            <a:ext cx="3200400" cy="6643688"/>
          </a:xfrm>
          <a:noFill/>
        </p:spPr>
      </p:pic>
      <p:pic>
        <p:nvPicPr>
          <p:cNvPr id="4" name="Picture 1" descr="D:\SCContent\9780723434443\graphics\fullsize\M9780723434443-024-f007.jpg"/>
          <p:cNvPicPr>
            <a:picLocks noChangeAspect="1" noChangeArrowheads="1"/>
          </p:cNvPicPr>
          <p:nvPr/>
        </p:nvPicPr>
        <p:blipFill>
          <a:blip r:embed="rId3" cstate="print"/>
          <a:srcRect l="52830" t="52316" b="3209"/>
          <a:stretch>
            <a:fillRect/>
          </a:stretch>
        </p:blipFill>
        <p:spPr bwMode="auto">
          <a:xfrm>
            <a:off x="609600" y="1981200"/>
            <a:ext cx="4648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linds(horizontal)">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smtClean="0"/>
              <a:t>Healing of bone fractures</a:t>
            </a:r>
          </a:p>
        </p:txBody>
      </p:sp>
      <p:sp>
        <p:nvSpPr>
          <p:cNvPr id="7" name="Content Placeholder 6"/>
          <p:cNvSpPr>
            <a:spLocks noGrp="1"/>
          </p:cNvSpPr>
          <p:nvPr>
            <p:ph idx="1"/>
          </p:nvPr>
        </p:nvSpPr>
        <p:spPr>
          <a:xfrm>
            <a:off x="457200" y="1371600"/>
            <a:ext cx="8305800" cy="5029200"/>
          </a:xfrm>
        </p:spPr>
        <p:txBody>
          <a:bodyPr/>
          <a:lstStyle/>
          <a:p>
            <a:pPr eaLnBrk="1" hangingPunct="1">
              <a:defRPr/>
            </a:pPr>
            <a:r>
              <a:rPr lang="en-US" dirty="0" smtClean="0"/>
              <a:t>At the end of this lecture you should :</a:t>
            </a:r>
          </a:p>
          <a:p>
            <a:pPr lvl="1" eaLnBrk="1" hangingPunct="1">
              <a:defRPr/>
            </a:pPr>
            <a:r>
              <a:rPr lang="en-US" dirty="0" smtClean="0"/>
              <a:t>Know the different </a:t>
            </a:r>
            <a:r>
              <a:rPr lang="en-US" sz="3200" b="1" dirty="0" smtClean="0"/>
              <a:t>types</a:t>
            </a:r>
            <a:r>
              <a:rPr lang="en-US" dirty="0" smtClean="0"/>
              <a:t> of fractures</a:t>
            </a:r>
          </a:p>
          <a:p>
            <a:pPr lvl="1" eaLnBrk="1" hangingPunct="1">
              <a:defRPr/>
            </a:pPr>
            <a:r>
              <a:rPr lang="en-US" dirty="0" smtClean="0"/>
              <a:t>Be aware of the </a:t>
            </a:r>
            <a:r>
              <a:rPr lang="en-US" sz="3200" b="1" dirty="0" smtClean="0"/>
              <a:t>mechanism and stages </a:t>
            </a:r>
            <a:r>
              <a:rPr lang="en-US" dirty="0" smtClean="0"/>
              <a:t>of fracture healing process</a:t>
            </a:r>
          </a:p>
          <a:p>
            <a:pPr lvl="1" eaLnBrk="1" hangingPunct="1">
              <a:defRPr/>
            </a:pPr>
            <a:r>
              <a:rPr lang="en-US" dirty="0" smtClean="0"/>
              <a:t>Know </a:t>
            </a:r>
            <a:r>
              <a:rPr lang="en-US" sz="3200" b="1" dirty="0" smtClean="0"/>
              <a:t>the factors affecting healing </a:t>
            </a:r>
            <a:r>
              <a:rPr lang="en-US" dirty="0" smtClean="0"/>
              <a:t>process and the possible </a:t>
            </a:r>
            <a:r>
              <a:rPr lang="en-US" sz="3200" b="1" dirty="0" smtClean="0"/>
              <a:t>complications</a:t>
            </a:r>
            <a:r>
              <a:rPr lang="en-US" dirty="0" smtClean="0"/>
              <a:t> of healing process</a:t>
            </a:r>
          </a:p>
          <a:p>
            <a:pPr lvl="1" eaLnBrk="1" hangingPunct="1">
              <a:defRPr/>
            </a:pPr>
            <a:r>
              <a:rPr lang="en-US" dirty="0" smtClean="0"/>
              <a:t>Appreciate the importance of road traffic accidents as a major cause of disability in Saudi Arabia</a:t>
            </a:r>
          </a:p>
          <a:p>
            <a:pPr lvl="1" eaLnBrk="1" hangingPunct="1">
              <a:defRP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609600"/>
            <a:ext cx="8229600" cy="1143000"/>
          </a:xfrm>
        </p:spPr>
        <p:txBody>
          <a:bodyPr/>
          <a:lstStyle/>
          <a:p>
            <a:pPr>
              <a:defRPr/>
            </a:pPr>
            <a:r>
              <a:rPr lang="en-US" sz="4000" dirty="0"/>
              <a:t>Excellent Reduction with Well Molded Cast</a:t>
            </a:r>
          </a:p>
        </p:txBody>
      </p:sp>
      <p:pic>
        <p:nvPicPr>
          <p:cNvPr id="35843" name="Picture 3" descr="sf094"/>
          <p:cNvPicPr>
            <a:picLocks noGrp="1" noChangeAspect="1" noChangeArrowheads="1"/>
          </p:cNvPicPr>
          <p:nvPr>
            <p:ph sz="half" idx="1"/>
          </p:nvPr>
        </p:nvPicPr>
        <p:blipFill>
          <a:blip r:embed="rId2" cstate="print"/>
          <a:srcRect/>
          <a:stretch>
            <a:fillRect/>
          </a:stretch>
        </p:blipFill>
        <p:spPr>
          <a:xfrm>
            <a:off x="1665288" y="1981200"/>
            <a:ext cx="1851025" cy="4114800"/>
          </a:xfrm>
        </p:spPr>
      </p:pic>
      <p:pic>
        <p:nvPicPr>
          <p:cNvPr id="35844" name="Picture 4" descr="sf095"/>
          <p:cNvPicPr>
            <a:picLocks noGrp="1" noChangeAspect="1" noChangeArrowheads="1"/>
          </p:cNvPicPr>
          <p:nvPr>
            <p:ph sz="half" idx="2"/>
          </p:nvPr>
        </p:nvPicPr>
        <p:blipFill>
          <a:blip r:embed="rId3" cstate="print"/>
          <a:srcRect/>
          <a:stretch>
            <a:fillRect/>
          </a:stretch>
        </p:blipFill>
        <p:spPr>
          <a:xfrm>
            <a:off x="5335588" y="1981200"/>
            <a:ext cx="2435225" cy="4114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defRPr/>
            </a:pPr>
            <a:r>
              <a:rPr lang="en-US" dirty="0" smtClean="0"/>
              <a:t>Immobilization promotes bone fracture healing</a:t>
            </a:r>
            <a:endParaRPr lang="en-US" dirty="0"/>
          </a:p>
        </p:txBody>
      </p:sp>
      <p:pic>
        <p:nvPicPr>
          <p:cNvPr id="36867" name="Picture 4"/>
          <p:cNvPicPr>
            <a:picLocks noGrp="1" noChangeAspect="1" noChangeArrowheads="1"/>
          </p:cNvPicPr>
          <p:nvPr>
            <p:ph idx="1"/>
          </p:nvPr>
        </p:nvPicPr>
        <p:blipFill>
          <a:blip r:embed="rId2" cstate="print"/>
          <a:srcRect/>
          <a:stretch>
            <a:fillRect/>
          </a:stretch>
        </p:blipFill>
        <p:spPr>
          <a:xfrm>
            <a:off x="2146300" y="1752600"/>
            <a:ext cx="4922838" cy="426720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SA"/>
          </a:p>
        </p:txBody>
      </p:sp>
      <p:pic>
        <p:nvPicPr>
          <p:cNvPr id="37891" name="Picture 9" descr="DSC00076"/>
          <p:cNvPicPr>
            <a:picLocks noGrp="1" noChangeAspect="1" noChangeArrowheads="1"/>
          </p:cNvPicPr>
          <p:nvPr>
            <p:ph idx="1"/>
          </p:nvPr>
        </p:nvPicPr>
        <p:blipFill>
          <a:blip r:embed="rId2" cstate="print"/>
          <a:srcRect/>
          <a:stretch>
            <a:fillRect/>
          </a:stretch>
        </p:blipFill>
        <p:spPr>
          <a:xfrm>
            <a:off x="381000" y="1524000"/>
            <a:ext cx="3716338" cy="4953000"/>
          </a:xfrm>
          <a:noFill/>
        </p:spPr>
      </p:pic>
      <p:pic>
        <p:nvPicPr>
          <p:cNvPr id="37892" name="Picture 6" descr="Fractures Upper Limb30"/>
          <p:cNvPicPr>
            <a:picLocks noChangeAspect="1" noChangeArrowheads="1"/>
          </p:cNvPicPr>
          <p:nvPr/>
        </p:nvPicPr>
        <p:blipFill>
          <a:blip r:embed="rId3" cstate="print"/>
          <a:srcRect/>
          <a:stretch>
            <a:fillRect/>
          </a:stretch>
        </p:blipFill>
        <p:spPr bwMode="auto">
          <a:xfrm>
            <a:off x="4267200" y="1295400"/>
            <a:ext cx="3567113"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8229600" cy="1143000"/>
          </a:xfrm>
        </p:spPr>
        <p:txBody>
          <a:bodyPr/>
          <a:lstStyle/>
          <a:p>
            <a:pPr>
              <a:defRPr/>
            </a:pPr>
            <a:r>
              <a:rPr lang="en-US" dirty="0" smtClean="0"/>
              <a:t>Bone remodeling</a:t>
            </a:r>
            <a:endParaRPr lang="ar-SA" dirty="0"/>
          </a:p>
        </p:txBody>
      </p:sp>
      <p:sp>
        <p:nvSpPr>
          <p:cNvPr id="3" name="Content Placeholder 2"/>
          <p:cNvSpPr>
            <a:spLocks noGrp="1"/>
          </p:cNvSpPr>
          <p:nvPr>
            <p:ph idx="1"/>
          </p:nvPr>
        </p:nvSpPr>
        <p:spPr/>
        <p:txBody>
          <a:bodyPr/>
          <a:lstStyle/>
          <a:p>
            <a:pPr>
              <a:buFont typeface="Wingdings" pitchFamily="2" charset="2"/>
              <a:buNone/>
              <a:defRPr/>
            </a:pPr>
            <a:r>
              <a:rPr lang="en-US" dirty="0" smtClean="0"/>
              <a:t> </a:t>
            </a:r>
            <a:br>
              <a:rPr lang="en-US" dirty="0" smtClean="0"/>
            </a:br>
            <a:r>
              <a:rPr lang="en-US" sz="2800" dirty="0" smtClean="0"/>
              <a:t>Beginning about 8 to 1 2 weeks after the injury, the fracture site remodels itself, correcting any deformities that may remain as a result of the injury. This final stage of fracture healing can last up to several years.</a:t>
            </a:r>
          </a:p>
          <a:p>
            <a:pPr>
              <a:defRPr/>
            </a:pPr>
            <a:endParaRPr lang="en-US" sz="2800" dirty="0" smtClean="0"/>
          </a:p>
          <a:p>
            <a:pPr>
              <a:defRPr/>
            </a:pPr>
            <a:endParaRPr lang="ar-S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SA"/>
          </a:p>
        </p:txBody>
      </p:sp>
      <p:pic>
        <p:nvPicPr>
          <p:cNvPr id="39939" name="Picture 2" descr="http://www.bonefixator.com/bone_fracture/bone_fracture_healing_stages_l.jpg"/>
          <p:cNvPicPr>
            <a:picLocks noGrp="1" noChangeAspect="1" noChangeArrowheads="1"/>
          </p:cNvPicPr>
          <p:nvPr>
            <p:ph idx="1"/>
          </p:nvPr>
        </p:nvPicPr>
        <p:blipFill>
          <a:blip r:embed="rId2" cstate="print"/>
          <a:srcRect/>
          <a:stretch>
            <a:fillRect/>
          </a:stretch>
        </p:blipFill>
        <p:spPr>
          <a:xfrm>
            <a:off x="2278063" y="-31750"/>
            <a:ext cx="5799137" cy="688975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Fracture Healed</a:t>
            </a:r>
            <a:endParaRPr lang="en-US" dirty="0"/>
          </a:p>
        </p:txBody>
      </p:sp>
      <p:pic>
        <p:nvPicPr>
          <p:cNvPr id="40963" name="Content Placeholder 4" descr="5.jpg"/>
          <p:cNvPicPr>
            <a:picLocks noGrp="1" noChangeAspect="1"/>
          </p:cNvPicPr>
          <p:nvPr>
            <p:ph sz="half" idx="1"/>
          </p:nvPr>
        </p:nvPicPr>
        <p:blipFill>
          <a:blip r:embed="rId2" cstate="print"/>
          <a:srcRect/>
          <a:stretch>
            <a:fillRect/>
          </a:stretch>
        </p:blipFill>
        <p:spPr>
          <a:xfrm>
            <a:off x="1103313" y="1447800"/>
            <a:ext cx="3468687" cy="5181600"/>
          </a:xfrm>
        </p:spPr>
      </p:pic>
      <p:pic>
        <p:nvPicPr>
          <p:cNvPr id="40964" name="Content Placeholder 5" descr="6.jpg"/>
          <p:cNvPicPr>
            <a:picLocks noGrp="1" noChangeAspect="1"/>
          </p:cNvPicPr>
          <p:nvPr>
            <p:ph sz="half" idx="2"/>
          </p:nvPr>
        </p:nvPicPr>
        <p:blipFill>
          <a:blip r:embed="rId3" cstate="print"/>
          <a:srcRect/>
          <a:stretch>
            <a:fillRect/>
          </a:stretch>
        </p:blipFill>
        <p:spPr>
          <a:xfrm>
            <a:off x="4702175" y="1447800"/>
            <a:ext cx="3241675" cy="52578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ar-SA"/>
          </a:p>
        </p:txBody>
      </p:sp>
      <p:pic>
        <p:nvPicPr>
          <p:cNvPr id="41987" name="Picture 1" descr="D:\SCContent\9780723434443\graphics\fullsize\M9780723434443-024-f008.jpg"/>
          <p:cNvPicPr>
            <a:picLocks noGrp="1" noChangeAspect="1" noChangeArrowheads="1"/>
          </p:cNvPicPr>
          <p:nvPr>
            <p:ph sz="half" idx="1"/>
          </p:nvPr>
        </p:nvPicPr>
        <p:blipFill>
          <a:blip r:embed="rId2" cstate="print"/>
          <a:srcRect/>
          <a:stretch>
            <a:fillRect/>
          </a:stretch>
        </p:blipFill>
        <p:spPr>
          <a:xfrm>
            <a:off x="4572000" y="2209800"/>
            <a:ext cx="4038600" cy="3959225"/>
          </a:xfrm>
          <a:noFill/>
          <a:ln>
            <a:solidFill>
              <a:schemeClr val="tx1"/>
            </a:solidFill>
          </a:ln>
        </p:spPr>
      </p:pic>
      <p:sp>
        <p:nvSpPr>
          <p:cNvPr id="5" name="Content Placeholder 4"/>
          <p:cNvSpPr>
            <a:spLocks noGrp="1"/>
          </p:cNvSpPr>
          <p:nvPr>
            <p:ph sz="half" idx="2"/>
          </p:nvPr>
        </p:nvSpPr>
        <p:spPr>
          <a:xfrm>
            <a:off x="381000" y="1905000"/>
            <a:ext cx="4038600" cy="4525963"/>
          </a:xfrm>
        </p:spPr>
        <p:txBody>
          <a:bodyPr/>
          <a:lstStyle/>
          <a:p>
            <a:pPr>
              <a:defRPr/>
            </a:pPr>
            <a:r>
              <a:rPr lang="en-US" dirty="0" smtClean="0"/>
              <a:t>The rate of healing and the ability to remodel a fractured bone vary tremendously for each person and depend on</a:t>
            </a:r>
          </a:p>
          <a:p>
            <a:pPr lvl="1">
              <a:defRPr/>
            </a:pPr>
            <a:r>
              <a:rPr lang="en-US" dirty="0" smtClean="0"/>
              <a:t> age</a:t>
            </a:r>
          </a:p>
          <a:p>
            <a:pPr lvl="1">
              <a:defRPr/>
            </a:pPr>
            <a:r>
              <a:rPr lang="en-US" dirty="0" smtClean="0"/>
              <a:t> health</a:t>
            </a:r>
          </a:p>
          <a:p>
            <a:pPr lvl="1">
              <a:defRPr/>
            </a:pPr>
            <a:r>
              <a:rPr lang="en-US" dirty="0" smtClean="0"/>
              <a:t>the kind of fracture</a:t>
            </a:r>
          </a:p>
          <a:p>
            <a:pPr lvl="1">
              <a:defRPr/>
            </a:pPr>
            <a:r>
              <a:rPr lang="en-US" dirty="0" smtClean="0"/>
              <a:t> the bone involved.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altLang="ar-SA" sz="4000" smtClean="0"/>
              <a:t>Time Factor- Perkin’s formula</a:t>
            </a:r>
            <a:endParaRPr lang="en-US" sz="4000" smtClean="0"/>
          </a:p>
        </p:txBody>
      </p:sp>
      <p:graphicFrame>
        <p:nvGraphicFramePr>
          <p:cNvPr id="152601" name="Group 25"/>
          <p:cNvGraphicFramePr>
            <a:graphicFrameLocks noGrp="1"/>
          </p:cNvGraphicFramePr>
          <p:nvPr>
            <p:ph idx="1"/>
          </p:nvPr>
        </p:nvGraphicFramePr>
        <p:xfrm>
          <a:off x="0" y="1600200"/>
          <a:ext cx="8839200" cy="4088512"/>
        </p:xfrm>
        <a:graphic>
          <a:graphicData uri="http://schemas.openxmlformats.org/drawingml/2006/table">
            <a:tbl>
              <a:tblPr/>
              <a:tblGrid>
                <a:gridCol w="2627313">
                  <a:extLst>
                    <a:ext uri="{9D8B030D-6E8A-4147-A177-3AD203B41FA5}">
                      <a16:colId xmlns:a16="http://schemas.microsoft.com/office/drawing/2014/main" val="20000"/>
                    </a:ext>
                  </a:extLst>
                </a:gridCol>
                <a:gridCol w="3211512">
                  <a:extLst>
                    <a:ext uri="{9D8B030D-6E8A-4147-A177-3AD203B41FA5}">
                      <a16:colId xmlns:a16="http://schemas.microsoft.com/office/drawing/2014/main" val="20001"/>
                    </a:ext>
                  </a:extLst>
                </a:gridCol>
                <a:gridCol w="3000375">
                  <a:extLst>
                    <a:ext uri="{9D8B030D-6E8A-4147-A177-3AD203B41FA5}">
                      <a16:colId xmlns:a16="http://schemas.microsoft.com/office/drawing/2014/main" val="20002"/>
                    </a:ext>
                  </a:extLst>
                </a:gridCol>
              </a:tblGrid>
              <a:tr h="11699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ar-SA" sz="32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rgbClr val="F3EE27"/>
                          </a:solidFill>
                          <a:effectLst/>
                          <a:latin typeface="Arial" pitchFamily="34" charset="0"/>
                          <a:cs typeface="Arial" pitchFamily="34" charset="0"/>
                        </a:rPr>
                        <a:t>Union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rgbClr val="F3EE27"/>
                          </a:solidFill>
                          <a:effectLst/>
                          <a:latin typeface="Arial" pitchFamily="34" charset="0"/>
                          <a:cs typeface="Arial" pitchFamily="34" charset="0"/>
                        </a:rPr>
                        <a:t>Consolidation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541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rgbClr val="F3EE27"/>
                          </a:solidFill>
                          <a:effectLst/>
                          <a:latin typeface="Arial" pitchFamily="34" charset="0"/>
                          <a:cs typeface="Arial" pitchFamily="34" charset="0"/>
                        </a:rPr>
                        <a:t>Upper limb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Spiral          3</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Transverse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     6    weeks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     12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rgbClr val="F3EE27"/>
                          </a:solidFill>
                          <a:effectLst/>
                          <a:latin typeface="Arial" pitchFamily="34" charset="0"/>
                          <a:cs typeface="Arial" pitchFamily="34" charset="0"/>
                        </a:rPr>
                        <a:t>Lower</a:t>
                      </a:r>
                      <a:r>
                        <a:rPr kumimoji="0" lang="en-US" sz="3200" b="1" i="0" u="none" strike="noStrike" cap="none" normalizeH="0" baseline="0" smtClean="0">
                          <a:ln>
                            <a:noFill/>
                          </a:ln>
                          <a:solidFill>
                            <a:srgbClr val="000066"/>
                          </a:solidFill>
                          <a:effectLst/>
                          <a:latin typeface="Arial" pitchFamily="34" charset="0"/>
                          <a:cs typeface="Arial" pitchFamily="34" charset="0"/>
                        </a:rPr>
                        <a:t> </a:t>
                      </a:r>
                      <a:r>
                        <a:rPr kumimoji="0" lang="en-US" sz="3200" b="1" i="0" u="none" strike="noStrike" cap="none" normalizeH="0" baseline="0" smtClean="0">
                          <a:ln>
                            <a:noFill/>
                          </a:ln>
                          <a:solidFill>
                            <a:srgbClr val="F3EE27"/>
                          </a:solidFill>
                          <a:effectLst/>
                          <a:latin typeface="Arial" pitchFamily="34" charset="0"/>
                          <a:cs typeface="Arial" pitchFamily="34" charset="0"/>
                        </a:rPr>
                        <a:t>Limb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Spiral          6</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Transverse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      12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      24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3029" name="Rectangle 26"/>
          <p:cNvSpPr>
            <a:spLocks noChangeArrowheads="1"/>
          </p:cNvSpPr>
          <p:nvPr/>
        </p:nvSpPr>
        <p:spPr bwMode="auto">
          <a:xfrm>
            <a:off x="5029200" y="5765800"/>
            <a:ext cx="4110038" cy="396875"/>
          </a:xfrm>
          <a:prstGeom prst="rect">
            <a:avLst/>
          </a:prstGeom>
          <a:noFill/>
          <a:ln w="9525">
            <a:noFill/>
            <a:miter lim="800000"/>
            <a:headEnd/>
            <a:tailEnd/>
          </a:ln>
        </p:spPr>
        <p:txBody>
          <a:bodyPr wrap="none">
            <a:spAutoFit/>
          </a:bodyPr>
          <a:lstStyle/>
          <a:p>
            <a:r>
              <a:rPr lang="en-US" sz="2000" b="1">
                <a:solidFill>
                  <a:srgbClr val="F3EE27"/>
                </a:solidFill>
              </a:rPr>
              <a:t>Children Half this time is</a:t>
            </a:r>
            <a:r>
              <a:rPr lang="en-US" b="1">
                <a:solidFill>
                  <a:srgbClr val="660033"/>
                </a:solidFill>
              </a:rPr>
              <a:t> </a:t>
            </a:r>
            <a:r>
              <a:rPr lang="en-US" sz="2000" b="1">
                <a:solidFill>
                  <a:srgbClr val="F3EE27"/>
                </a:solidFill>
              </a:rPr>
              <a:t>needed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US" sz="4800" i="1" dirty="0" smtClean="0"/>
              <a:t>Healing of fractures</a:t>
            </a:r>
          </a:p>
        </p:txBody>
      </p:sp>
      <p:sp>
        <p:nvSpPr>
          <p:cNvPr id="3" name="Content Placeholder 2"/>
          <p:cNvSpPr>
            <a:spLocks noGrp="1"/>
          </p:cNvSpPr>
          <p:nvPr>
            <p:ph idx="1"/>
          </p:nvPr>
        </p:nvSpPr>
        <p:spPr>
          <a:xfrm>
            <a:off x="457200" y="1295400"/>
            <a:ext cx="8229600" cy="4525963"/>
          </a:xfrm>
        </p:spPr>
        <p:txBody>
          <a:bodyPr/>
          <a:lstStyle/>
          <a:p>
            <a:pPr eaLnBrk="1" hangingPunct="1">
              <a:defRPr/>
            </a:pPr>
            <a:r>
              <a:rPr lang="en-US" dirty="0" smtClean="0"/>
              <a:t>Factors disrupting healing process:</a:t>
            </a:r>
          </a:p>
          <a:p>
            <a:pPr lvl="1" eaLnBrk="1" hangingPunct="1">
              <a:defRPr/>
            </a:pPr>
            <a:r>
              <a:rPr lang="en-US" dirty="0" smtClean="0"/>
              <a:t>Displaced and comminuted fractures</a:t>
            </a:r>
          </a:p>
          <a:p>
            <a:pPr lvl="1" eaLnBrk="1" hangingPunct="1">
              <a:defRPr/>
            </a:pPr>
            <a:r>
              <a:rPr lang="en-US" dirty="0" smtClean="0"/>
              <a:t>Infection</a:t>
            </a:r>
          </a:p>
          <a:p>
            <a:pPr lvl="1" eaLnBrk="1" hangingPunct="1">
              <a:defRPr/>
            </a:pPr>
            <a:r>
              <a:rPr lang="en-US" dirty="0" smtClean="0"/>
              <a:t>Vascular insufficiency</a:t>
            </a:r>
          </a:p>
          <a:p>
            <a:pPr lvl="1" eaLnBrk="1" hangingPunct="1">
              <a:buFont typeface="Wingdings" pitchFamily="2" charset="2"/>
              <a:buNone/>
              <a:defRPr/>
            </a:pPr>
            <a:r>
              <a:rPr lang="en-US" sz="2400" dirty="0" smtClean="0">
                <a:solidFill>
                  <a:srgbClr val="FFCCCC"/>
                </a:solidFill>
              </a:rPr>
              <a:t>This is particularly important in certain areas such as the </a:t>
            </a:r>
            <a:r>
              <a:rPr lang="en-US" sz="2400" dirty="0" err="1" smtClean="0">
                <a:solidFill>
                  <a:srgbClr val="FFCCCC"/>
                </a:solidFill>
              </a:rPr>
              <a:t>scaphoid</a:t>
            </a:r>
            <a:r>
              <a:rPr lang="en-US" sz="2400" dirty="0" smtClean="0">
                <a:solidFill>
                  <a:srgbClr val="FFCCCC"/>
                </a:solidFill>
              </a:rPr>
              <a:t> bone in the wrist and the neck of the femur, both of which can be associated with </a:t>
            </a:r>
            <a:r>
              <a:rPr lang="en-US" sz="2400" b="1" dirty="0" err="1" smtClean="0">
                <a:solidFill>
                  <a:srgbClr val="FFCCCC"/>
                </a:solidFill>
              </a:rPr>
              <a:t>avascular</a:t>
            </a:r>
            <a:r>
              <a:rPr lang="en-US" sz="2400" b="1" dirty="0" smtClean="0">
                <a:solidFill>
                  <a:srgbClr val="FFCCCC"/>
                </a:solidFill>
              </a:rPr>
              <a:t> necrosis</a:t>
            </a:r>
            <a:r>
              <a:rPr lang="en-US" sz="2400" dirty="0" smtClean="0">
                <a:solidFill>
                  <a:srgbClr val="FFCCCC"/>
                </a:solidFill>
              </a:rPr>
              <a:t> of fracture  fragments.</a:t>
            </a:r>
          </a:p>
          <a:p>
            <a:pPr lvl="1" eaLnBrk="1" hangingPunct="1">
              <a:defRPr/>
            </a:pPr>
            <a:r>
              <a:rPr lang="en-US" dirty="0" smtClean="0"/>
              <a:t>Inadequate minerals and vitamins</a:t>
            </a:r>
          </a:p>
          <a:p>
            <a:pPr lvl="1" eaLnBrk="1" hangingPunct="1">
              <a:defRPr/>
            </a:pPr>
            <a:r>
              <a:rPr lang="en-US" dirty="0" smtClean="0"/>
              <a:t>Inadequate immobilization</a:t>
            </a:r>
          </a:p>
          <a:p>
            <a:pPr lvl="1" eaLnBrk="1" hangingPunct="1">
              <a:defRPr/>
            </a:pPr>
            <a:endParaRPr lang="en-US" dirty="0" smtClean="0"/>
          </a:p>
          <a:p>
            <a:pPr lvl="1" eaLnBrk="1" hangingPunct="1">
              <a:defRPr/>
            </a:pPr>
            <a:endParaRPr lang="en-US" dirty="0" smtClean="0"/>
          </a:p>
          <a:p>
            <a:pPr lvl="1" eaLnBrk="1" hangingPunct="1">
              <a:defRPr/>
            </a:pPr>
            <a:endParaRPr lang="en-US" dirty="0" smtClean="0"/>
          </a:p>
          <a:p>
            <a:pPr lvl="1" eaLnBrk="1" hangingPunct="1">
              <a:buFont typeface="Wingdings" pitchFamily="2" charset="2"/>
              <a:buNone/>
              <a:defRPr/>
            </a:pPr>
            <a:endParaRPr lang="en-US" dirty="0" smtClean="0"/>
          </a:p>
          <a:p>
            <a:pPr lvl="1" eaLnBrk="1" hangingPunct="1">
              <a:defRPr/>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pPr>
              <a:defRPr/>
            </a:pPr>
            <a:r>
              <a:rPr lang="en-US" altLang="ar-SA" i="1" dirty="0" smtClean="0"/>
              <a:t>COMPLICATIONS</a:t>
            </a:r>
            <a:endParaRPr lang="ar-SA" dirty="0"/>
          </a:p>
        </p:txBody>
      </p:sp>
      <p:sp>
        <p:nvSpPr>
          <p:cNvPr id="3" name="Content Placeholder 2"/>
          <p:cNvSpPr>
            <a:spLocks noGrp="1"/>
          </p:cNvSpPr>
          <p:nvPr>
            <p:ph idx="1"/>
          </p:nvPr>
        </p:nvSpPr>
        <p:spPr>
          <a:xfrm>
            <a:off x="304800" y="1371600"/>
            <a:ext cx="6477000" cy="3505200"/>
          </a:xfrm>
        </p:spPr>
        <p:txBody>
          <a:bodyPr/>
          <a:lstStyle/>
          <a:p>
            <a:pPr>
              <a:defRPr/>
            </a:pPr>
            <a:r>
              <a:rPr lang="en-US" b="1" dirty="0" smtClean="0"/>
              <a:t>Delayed union:</a:t>
            </a:r>
            <a:r>
              <a:rPr lang="en-US" dirty="0" smtClean="0"/>
              <a:t> A fracture that takes longer to heal than expected is a delayed union.</a:t>
            </a:r>
          </a:p>
          <a:p>
            <a:pPr>
              <a:defRPr/>
            </a:pPr>
            <a:r>
              <a:rPr lang="en-US" b="1" dirty="0" smtClean="0"/>
              <a:t>Nonunion:</a:t>
            </a:r>
            <a:r>
              <a:rPr lang="en-US" dirty="0" smtClean="0"/>
              <a:t> A fracture that fails to heal in a reasonable amount of time is called a nonunion (</a:t>
            </a:r>
            <a:r>
              <a:rPr lang="en-US" dirty="0" err="1" smtClean="0"/>
              <a:t>pseudarthrosis</a:t>
            </a:r>
            <a:r>
              <a:rPr lang="en-US" dirty="0" smtClean="0"/>
              <a:t>)</a:t>
            </a:r>
          </a:p>
          <a:p>
            <a:pPr>
              <a:defRPr/>
            </a:pPr>
            <a:endParaRPr lang="ar-SA" dirty="0"/>
          </a:p>
        </p:txBody>
      </p:sp>
      <p:pic>
        <p:nvPicPr>
          <p:cNvPr id="137218" name="Picture 2" descr="http://www.learningradiology.com/caseofweek/caseoftheweekpix2007-1/cow278arr.jpg"/>
          <p:cNvPicPr>
            <a:picLocks noChangeAspect="1" noChangeArrowheads="1"/>
          </p:cNvPicPr>
          <p:nvPr/>
        </p:nvPicPr>
        <p:blipFill>
          <a:blip r:embed="rId2" cstate="print"/>
          <a:srcRect/>
          <a:stretch>
            <a:fillRect/>
          </a:stretch>
        </p:blipFill>
        <p:spPr bwMode="auto">
          <a:xfrm>
            <a:off x="6629400" y="2133600"/>
            <a:ext cx="22860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blinds(horizontal)">
                                      <p:cBhvr>
                                        <p:cTn id="7" dur="500"/>
                                        <p:tgtEl>
                                          <p:spTgt spid="13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457200" y="274638"/>
            <a:ext cx="4267200" cy="1143000"/>
          </a:xfrm>
        </p:spPr>
        <p:txBody>
          <a:bodyPr/>
          <a:lstStyle/>
          <a:p>
            <a:pPr eaLnBrk="1" hangingPunct="1">
              <a:defRPr/>
            </a:pPr>
            <a:r>
              <a:rPr lang="en-US" b="0" dirty="0" smtClean="0"/>
              <a:t>Normal anatomy</a:t>
            </a:r>
          </a:p>
        </p:txBody>
      </p:sp>
      <p:sp>
        <p:nvSpPr>
          <p:cNvPr id="77827" name="Rectangle 3"/>
          <p:cNvSpPr>
            <a:spLocks noGrp="1" noChangeArrowheads="1"/>
          </p:cNvSpPr>
          <p:nvPr>
            <p:ph idx="1"/>
          </p:nvPr>
        </p:nvSpPr>
        <p:spPr>
          <a:xfrm>
            <a:off x="304800" y="1295400"/>
            <a:ext cx="4572000" cy="4525963"/>
          </a:xfrm>
        </p:spPr>
        <p:txBody>
          <a:bodyPr/>
          <a:lstStyle/>
          <a:p>
            <a:pPr eaLnBrk="1" hangingPunct="1">
              <a:defRPr/>
            </a:pPr>
            <a:r>
              <a:rPr lang="en-US" b="1" dirty="0" smtClean="0"/>
              <a:t>Parts of a long bones:</a:t>
            </a:r>
          </a:p>
          <a:p>
            <a:pPr lvl="1" eaLnBrk="1" hangingPunct="1">
              <a:defRPr/>
            </a:pPr>
            <a:r>
              <a:rPr lang="en-US" u="sng" dirty="0" smtClean="0"/>
              <a:t>epiphysis</a:t>
            </a:r>
            <a:r>
              <a:rPr lang="en-US" dirty="0" smtClean="0"/>
              <a:t> (ends of bone, partially covered by </a:t>
            </a:r>
            <a:r>
              <a:rPr lang="en-US" dirty="0" err="1" smtClean="0"/>
              <a:t>articular</a:t>
            </a:r>
            <a:r>
              <a:rPr lang="en-US" dirty="0" smtClean="0"/>
              <a:t> cartilage)</a:t>
            </a:r>
          </a:p>
          <a:p>
            <a:pPr lvl="1" eaLnBrk="1" hangingPunct="1">
              <a:defRPr/>
            </a:pPr>
            <a:r>
              <a:rPr lang="en-US" u="sng" dirty="0" err="1" smtClean="0"/>
              <a:t>physis</a:t>
            </a:r>
            <a:r>
              <a:rPr lang="en-US" dirty="0" smtClean="0"/>
              <a:t> (growth plate)</a:t>
            </a:r>
          </a:p>
          <a:p>
            <a:pPr lvl="1" eaLnBrk="1" hangingPunct="1">
              <a:defRPr/>
            </a:pPr>
            <a:r>
              <a:rPr lang="en-US" u="sng" dirty="0" err="1" smtClean="0"/>
              <a:t>metaphysis</a:t>
            </a:r>
            <a:r>
              <a:rPr lang="en-US" u="sng" dirty="0" smtClean="0"/>
              <a:t> </a:t>
            </a:r>
            <a:r>
              <a:rPr lang="en-US" dirty="0" smtClean="0"/>
              <a:t>(junction of </a:t>
            </a:r>
            <a:r>
              <a:rPr lang="en-US" dirty="0" err="1" smtClean="0"/>
              <a:t>diaphysis</a:t>
            </a:r>
            <a:r>
              <a:rPr lang="en-US" dirty="0" smtClean="0"/>
              <a:t> and epiphysis, most common site of primary bone tumors)</a:t>
            </a:r>
          </a:p>
          <a:p>
            <a:pPr lvl="1" eaLnBrk="1" hangingPunct="1">
              <a:defRPr/>
            </a:pPr>
            <a:r>
              <a:rPr lang="en-US" dirty="0" smtClean="0"/>
              <a:t> </a:t>
            </a:r>
            <a:r>
              <a:rPr lang="en-US" u="sng" dirty="0" err="1" smtClean="0"/>
              <a:t>diaphysis</a:t>
            </a:r>
            <a:r>
              <a:rPr lang="en-US" dirty="0" smtClean="0"/>
              <a:t> (shaft)</a:t>
            </a:r>
          </a:p>
          <a:p>
            <a:pPr lvl="1" eaLnBrk="1" hangingPunct="1">
              <a:defRPr/>
            </a:pPr>
            <a:endParaRPr lang="en-US" b="1" dirty="0" smtClean="0"/>
          </a:p>
        </p:txBody>
      </p:sp>
      <p:pic>
        <p:nvPicPr>
          <p:cNvPr id="9220" name="Picture 4" descr="http://www.poohbah.ndo.co.uk/longbbg.jpg"/>
          <p:cNvPicPr>
            <a:picLocks noChangeAspect="1" noChangeArrowheads="1"/>
          </p:cNvPicPr>
          <p:nvPr/>
        </p:nvPicPr>
        <p:blipFill>
          <a:blip r:embed="rId3" cstate="print"/>
          <a:srcRect/>
          <a:stretch>
            <a:fillRect/>
          </a:stretch>
        </p:blipFill>
        <p:spPr bwMode="auto">
          <a:xfrm>
            <a:off x="4724400" y="457200"/>
            <a:ext cx="3733800" cy="579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609600"/>
            <a:ext cx="8229600" cy="1143000"/>
          </a:xfrm>
        </p:spPr>
        <p:txBody>
          <a:bodyPr/>
          <a:lstStyle/>
          <a:p>
            <a:pPr eaLnBrk="1" hangingPunct="1">
              <a:defRPr/>
            </a:pPr>
            <a:r>
              <a:rPr lang="en-US" altLang="ar-SA" sz="4800" i="1" dirty="0" smtClean="0">
                <a:solidFill>
                  <a:srgbClr val="FFFF00"/>
                </a:solidFill>
              </a:rPr>
              <a:t>COMPLICATIONS</a:t>
            </a:r>
            <a:br>
              <a:rPr lang="en-US" altLang="ar-SA" sz="4800" i="1" dirty="0" smtClean="0">
                <a:solidFill>
                  <a:srgbClr val="FFFF00"/>
                </a:solidFill>
              </a:rPr>
            </a:br>
            <a:r>
              <a:rPr lang="en-US" sz="4000" dirty="0" smtClean="0"/>
              <a:t>Delayed Union</a:t>
            </a:r>
            <a:r>
              <a:rPr lang="en-US" sz="3200" dirty="0" smtClean="0"/>
              <a:t> &amp; </a:t>
            </a:r>
            <a:r>
              <a:rPr lang="en-US" sz="4000" dirty="0" smtClean="0"/>
              <a:t>Non Union </a:t>
            </a:r>
            <a:r>
              <a:rPr lang="en-US" sz="4800" dirty="0" smtClean="0"/>
              <a:t/>
            </a:r>
            <a:br>
              <a:rPr lang="en-US" sz="4800" dirty="0" smtClean="0"/>
            </a:br>
            <a:endParaRPr lang="en-US" sz="4800" i="1" dirty="0" smtClean="0">
              <a:solidFill>
                <a:srgbClr val="FFFF00"/>
              </a:solidFill>
            </a:endParaRPr>
          </a:p>
        </p:txBody>
      </p:sp>
      <p:sp>
        <p:nvSpPr>
          <p:cNvPr id="46083" name="Rectangle 3"/>
          <p:cNvSpPr>
            <a:spLocks noGrp="1" noChangeArrowheads="1"/>
          </p:cNvSpPr>
          <p:nvPr>
            <p:ph type="body" sz="half" idx="1"/>
          </p:nvPr>
        </p:nvSpPr>
        <p:spPr>
          <a:xfrm>
            <a:off x="609600" y="1447800"/>
            <a:ext cx="4724400" cy="4495800"/>
          </a:xfrm>
        </p:spPr>
        <p:txBody>
          <a:bodyPr/>
          <a:lstStyle/>
          <a:p>
            <a:pPr eaLnBrk="1" hangingPunct="1">
              <a:defRPr/>
            </a:pPr>
            <a:r>
              <a:rPr lang="en-US" sz="4000" b="1" dirty="0" smtClean="0"/>
              <a:t>Causes:-</a:t>
            </a:r>
            <a:r>
              <a:rPr lang="en-US" sz="4400" b="1" dirty="0" smtClean="0"/>
              <a:t> </a:t>
            </a:r>
            <a:endParaRPr lang="en-US" sz="3600" b="1" dirty="0" smtClean="0">
              <a:solidFill>
                <a:srgbClr val="FFFF00"/>
              </a:solidFill>
            </a:endParaRPr>
          </a:p>
          <a:p>
            <a:pPr marL="742950" indent="-742950" eaLnBrk="1" hangingPunct="1">
              <a:buFont typeface="+mj-lt"/>
              <a:buAutoNum type="arabicPeriod"/>
              <a:defRPr/>
            </a:pPr>
            <a:r>
              <a:rPr lang="en-US" sz="2800" b="1" dirty="0" smtClean="0"/>
              <a:t>Nutrition</a:t>
            </a:r>
          </a:p>
          <a:p>
            <a:pPr marL="514350" indent="-514350" eaLnBrk="1" hangingPunct="1">
              <a:buFont typeface="+mj-lt"/>
              <a:buAutoNum type="arabicPeriod"/>
              <a:defRPr/>
            </a:pPr>
            <a:r>
              <a:rPr lang="en-US" sz="2800" b="1" dirty="0" smtClean="0"/>
              <a:t> Bone Disease</a:t>
            </a:r>
          </a:p>
          <a:p>
            <a:pPr marL="514350" indent="-514350" eaLnBrk="1" hangingPunct="1">
              <a:buFont typeface="+mj-lt"/>
              <a:buAutoNum type="arabicPeriod"/>
              <a:defRPr/>
            </a:pPr>
            <a:r>
              <a:rPr lang="en-US" sz="2800" b="1" dirty="0" smtClean="0"/>
              <a:t> Old Age</a:t>
            </a:r>
          </a:p>
          <a:p>
            <a:pPr marL="514350" indent="-514350" eaLnBrk="1" hangingPunct="1">
              <a:buFont typeface="+mj-lt"/>
              <a:buAutoNum type="arabicPeriod"/>
              <a:defRPr/>
            </a:pPr>
            <a:r>
              <a:rPr lang="en-US" sz="2800" b="1" dirty="0" smtClean="0"/>
              <a:t> Infection</a:t>
            </a:r>
          </a:p>
          <a:p>
            <a:pPr marL="514350" indent="-514350" eaLnBrk="1" hangingPunct="1">
              <a:buFont typeface="+mj-lt"/>
              <a:buAutoNum type="arabicPeriod"/>
              <a:defRPr/>
            </a:pPr>
            <a:r>
              <a:rPr lang="en-US" sz="2800" b="1" dirty="0" smtClean="0"/>
              <a:t> Soft tissue interposition</a:t>
            </a:r>
          </a:p>
          <a:p>
            <a:pPr marL="514350" indent="-514350" eaLnBrk="1" hangingPunct="1">
              <a:buFont typeface="+mj-lt"/>
              <a:buAutoNum type="arabicPeriod"/>
              <a:defRPr/>
            </a:pPr>
            <a:r>
              <a:rPr lang="en-US" sz="2800" b="1" dirty="0" smtClean="0"/>
              <a:t>Position of reduction</a:t>
            </a:r>
          </a:p>
          <a:p>
            <a:pPr marL="514350" indent="-514350" eaLnBrk="1" hangingPunct="1">
              <a:buFont typeface="+mj-lt"/>
              <a:buAutoNum type="arabicPeriod"/>
              <a:defRPr/>
            </a:pPr>
            <a:r>
              <a:rPr lang="en-US" sz="2800" b="1" dirty="0" smtClean="0"/>
              <a:t>Poor blood supply</a:t>
            </a:r>
          </a:p>
          <a:p>
            <a:pPr eaLnBrk="1" hangingPunct="1">
              <a:defRPr/>
            </a:pPr>
            <a:endParaRPr lang="en-US" sz="2800" dirty="0" smtClean="0"/>
          </a:p>
        </p:txBody>
      </p:sp>
      <p:pic>
        <p:nvPicPr>
          <p:cNvPr id="93188" name="Picture 4" descr="41"/>
          <p:cNvPicPr>
            <a:picLocks noGrp="1" noChangeAspect="1" noChangeArrowheads="1"/>
          </p:cNvPicPr>
          <p:nvPr>
            <p:ph sz="half" idx="2"/>
          </p:nvPr>
        </p:nvPicPr>
        <p:blipFill>
          <a:blip r:embed="rId3" cstate="print"/>
          <a:srcRect/>
          <a:stretch>
            <a:fillRect/>
          </a:stretch>
        </p:blipFill>
        <p:spPr>
          <a:xfrm>
            <a:off x="4945063" y="1533525"/>
            <a:ext cx="4198937" cy="51720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ppt_x"/>
                                          </p:val>
                                        </p:tav>
                                        <p:tav tm="100000">
                                          <p:val>
                                            <p:strVal val="#ppt_x"/>
                                          </p:val>
                                        </p:tav>
                                      </p:tavLst>
                                    </p:anim>
                                    <p:anim calcmode="lin" valueType="num">
                                      <p:cBhvr additive="base">
                                        <p:cTn id="8" dur="500" fill="hold"/>
                                        <p:tgtEl>
                                          <p:spTgt spid="93188"/>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931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altLang="ar-SA" sz="6600" smtClean="0">
                <a:solidFill>
                  <a:srgbClr val="FFFF00"/>
                </a:solidFill>
              </a:rPr>
              <a:t>COMPLICATIONS</a:t>
            </a:r>
            <a:endParaRPr lang="en-US" sz="6600" smtClean="0">
              <a:solidFill>
                <a:srgbClr val="FFFF00"/>
              </a:solidFill>
            </a:endParaRPr>
          </a:p>
        </p:txBody>
      </p:sp>
      <p:sp>
        <p:nvSpPr>
          <p:cNvPr id="47107" name="Rectangle 3"/>
          <p:cNvSpPr>
            <a:spLocks noGrp="1" noChangeArrowheads="1"/>
          </p:cNvSpPr>
          <p:nvPr>
            <p:ph type="body" sz="half" idx="1"/>
          </p:nvPr>
        </p:nvSpPr>
        <p:spPr>
          <a:xfrm>
            <a:off x="457200" y="1600200"/>
            <a:ext cx="5105400" cy="4495800"/>
          </a:xfrm>
        </p:spPr>
        <p:txBody>
          <a:bodyPr/>
          <a:lstStyle/>
          <a:p>
            <a:pPr eaLnBrk="1" hangingPunct="1">
              <a:defRPr/>
            </a:pPr>
            <a:r>
              <a:rPr lang="en-US" sz="3600" b="1" dirty="0" err="1" smtClean="0">
                <a:solidFill>
                  <a:srgbClr val="FFFF00"/>
                </a:solidFill>
              </a:rPr>
              <a:t>Malunion</a:t>
            </a:r>
            <a:r>
              <a:rPr lang="en-US" sz="3600" b="1" dirty="0" smtClean="0">
                <a:solidFill>
                  <a:srgbClr val="FFFF00"/>
                </a:solidFill>
              </a:rPr>
              <a:t>:-</a:t>
            </a:r>
          </a:p>
          <a:p>
            <a:pPr eaLnBrk="1" hangingPunct="1">
              <a:defRPr/>
            </a:pPr>
            <a:r>
              <a:rPr lang="en-US" sz="2800" b="1" dirty="0" err="1" smtClean="0"/>
              <a:t>Malunion</a:t>
            </a:r>
            <a:r>
              <a:rPr lang="en-US" sz="2800" b="1" dirty="0" smtClean="0"/>
              <a:t>: </a:t>
            </a:r>
            <a:r>
              <a:rPr lang="en-US" sz="2800" dirty="0" smtClean="0"/>
              <a:t>A fracture that does not heal in a normal alignment is called a </a:t>
            </a:r>
            <a:r>
              <a:rPr lang="en-US" sz="2800" dirty="0" err="1" smtClean="0"/>
              <a:t>malunion</a:t>
            </a:r>
            <a:endParaRPr lang="en-US" sz="2800" dirty="0" smtClean="0"/>
          </a:p>
          <a:p>
            <a:pPr eaLnBrk="1" hangingPunct="1">
              <a:defRPr/>
            </a:pPr>
            <a:r>
              <a:rPr lang="en-US" sz="2800" b="1" dirty="0" smtClean="0"/>
              <a:t>1- Primary Neglected #</a:t>
            </a:r>
          </a:p>
          <a:p>
            <a:pPr eaLnBrk="1" hangingPunct="1">
              <a:buFontTx/>
              <a:buNone/>
              <a:defRPr/>
            </a:pPr>
            <a:endParaRPr lang="en-US" sz="2800" b="1" dirty="0" smtClean="0"/>
          </a:p>
          <a:p>
            <a:pPr eaLnBrk="1" hangingPunct="1">
              <a:defRPr/>
            </a:pPr>
            <a:r>
              <a:rPr lang="en-US" sz="2800" b="1" dirty="0" smtClean="0"/>
              <a:t>2- After Reduction! Watch</a:t>
            </a:r>
          </a:p>
          <a:p>
            <a:pPr eaLnBrk="1" hangingPunct="1">
              <a:buFontTx/>
              <a:buNone/>
              <a:defRPr/>
            </a:pPr>
            <a:r>
              <a:rPr lang="en-US" sz="2800" b="1" dirty="0" smtClean="0"/>
              <a:t>      X-Ray After 10 Days</a:t>
            </a:r>
          </a:p>
        </p:txBody>
      </p:sp>
      <p:pic>
        <p:nvPicPr>
          <p:cNvPr id="47108" name="Picture 4" descr="Malunion"/>
          <p:cNvPicPr>
            <a:picLocks noGrp="1" noChangeAspect="1" noChangeArrowheads="1"/>
          </p:cNvPicPr>
          <p:nvPr>
            <p:ph sz="quarter" idx="2"/>
          </p:nvPr>
        </p:nvPicPr>
        <p:blipFill>
          <a:blip r:embed="rId3" cstate="print"/>
          <a:srcRect/>
          <a:stretch>
            <a:fillRect/>
          </a:stretch>
        </p:blipFill>
        <p:spPr>
          <a:xfrm>
            <a:off x="5410200" y="2514600"/>
            <a:ext cx="3384550" cy="21717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ar-SA" i="1" dirty="0" smtClean="0"/>
              <a:t>COMPLICATIONS</a:t>
            </a:r>
            <a:endParaRPr lang="ar-SA" dirty="0"/>
          </a:p>
        </p:txBody>
      </p:sp>
      <p:sp>
        <p:nvSpPr>
          <p:cNvPr id="3" name="Content Placeholder 2"/>
          <p:cNvSpPr>
            <a:spLocks noGrp="1"/>
          </p:cNvSpPr>
          <p:nvPr>
            <p:ph idx="1"/>
          </p:nvPr>
        </p:nvSpPr>
        <p:spPr/>
        <p:txBody>
          <a:bodyPr/>
          <a:lstStyle/>
          <a:p>
            <a:pPr>
              <a:buFont typeface="Wingdings" pitchFamily="2" charset="2"/>
              <a:buNone/>
              <a:defRPr/>
            </a:pPr>
            <a:r>
              <a:rPr lang="en-US" dirty="0" smtClean="0"/>
              <a:t>Compartment syndrome: </a:t>
            </a:r>
          </a:p>
          <a:p>
            <a:pPr lvl="1">
              <a:defRPr/>
            </a:pPr>
            <a:r>
              <a:rPr lang="en-US" dirty="0" smtClean="0"/>
              <a:t>Severe swelling after a fracture can put so much pressure on the blood vessels that not enough blood can get to the muscles around the fracture. </a:t>
            </a:r>
          </a:p>
          <a:p>
            <a:pPr lvl="1">
              <a:defRPr/>
            </a:pPr>
            <a:r>
              <a:rPr lang="en-US" dirty="0" smtClean="0"/>
              <a:t>The decreased blood supply can cause the muscles around the fracture to die, which can lead to long-term disability.</a:t>
            </a:r>
          </a:p>
          <a:p>
            <a:pPr lvl="1">
              <a:defRPr/>
            </a:pPr>
            <a:r>
              <a:rPr lang="en-US" dirty="0" smtClean="0"/>
              <a:t> Compartment syndrome usually occurs only after a severe injury.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ar-SA" i="1" dirty="0" smtClean="0"/>
              <a:t>COMPLICATIONS</a:t>
            </a:r>
            <a:r>
              <a:rPr lang="en-US" i="1" dirty="0" smtClean="0"/>
              <a:t> </a:t>
            </a:r>
            <a:endParaRPr lang="ar-SA" dirty="0"/>
          </a:p>
        </p:txBody>
      </p:sp>
      <p:sp>
        <p:nvSpPr>
          <p:cNvPr id="3" name="Content Placeholder 2"/>
          <p:cNvSpPr>
            <a:spLocks noGrp="1"/>
          </p:cNvSpPr>
          <p:nvPr>
            <p:ph idx="1"/>
          </p:nvPr>
        </p:nvSpPr>
        <p:spPr/>
        <p:txBody>
          <a:bodyPr/>
          <a:lstStyle/>
          <a:p>
            <a:pPr>
              <a:defRPr/>
            </a:pPr>
            <a:r>
              <a:rPr lang="en-US" b="1" dirty="0" smtClean="0"/>
              <a:t>Neurovascular injury</a:t>
            </a:r>
          </a:p>
          <a:p>
            <a:pPr>
              <a:defRPr/>
            </a:pPr>
            <a:r>
              <a:rPr lang="en-US" b="1" dirty="0" smtClean="0"/>
              <a:t>Infection:</a:t>
            </a:r>
            <a:r>
              <a:rPr lang="en-US" dirty="0" smtClean="0"/>
              <a:t> Open fractures can become infected </a:t>
            </a:r>
          </a:p>
          <a:p>
            <a:pPr>
              <a:defRPr/>
            </a:pPr>
            <a:r>
              <a:rPr lang="en-US" b="1" dirty="0" smtClean="0"/>
              <a:t>Post-traumatic arthritis:</a:t>
            </a:r>
            <a:r>
              <a:rPr lang="en-US" dirty="0" smtClean="0"/>
              <a:t> Fractures that extend into the joints (intra-</a:t>
            </a:r>
            <a:r>
              <a:rPr lang="en-US" dirty="0" err="1" smtClean="0"/>
              <a:t>articular</a:t>
            </a:r>
            <a:r>
              <a:rPr lang="en-US" dirty="0" smtClean="0"/>
              <a:t> fractures) or fractures that cause the bones to meet at an abnormal angle in the joint can cause premature arthritis of a joint.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ar-SA" i="1" dirty="0" smtClean="0"/>
              <a:t>COMPLICATIONS</a:t>
            </a:r>
            <a:endParaRPr lang="ar-SA" dirty="0"/>
          </a:p>
        </p:txBody>
      </p:sp>
      <p:sp>
        <p:nvSpPr>
          <p:cNvPr id="3" name="Content Placeholder 2"/>
          <p:cNvSpPr>
            <a:spLocks noGrp="1"/>
          </p:cNvSpPr>
          <p:nvPr>
            <p:ph idx="1"/>
          </p:nvPr>
        </p:nvSpPr>
        <p:spPr/>
        <p:txBody>
          <a:bodyPr/>
          <a:lstStyle/>
          <a:p>
            <a:pPr>
              <a:defRPr/>
            </a:pPr>
            <a:r>
              <a:rPr lang="en-US" b="1" dirty="0" smtClean="0"/>
              <a:t>Growth abnormalities:</a:t>
            </a:r>
            <a:r>
              <a:rPr lang="en-US" dirty="0" smtClean="0"/>
              <a:t> A fracture in the open </a:t>
            </a:r>
            <a:r>
              <a:rPr lang="en-US" dirty="0" err="1" smtClean="0"/>
              <a:t>physis</a:t>
            </a:r>
            <a:r>
              <a:rPr lang="en-US" dirty="0" smtClean="0"/>
              <a:t>, or growth plate, in a child, can cause many problems.</a:t>
            </a:r>
          </a:p>
          <a:p>
            <a:pPr>
              <a:defRPr/>
            </a:pPr>
            <a:r>
              <a:rPr lang="en-US" dirty="0" smtClean="0"/>
              <a:t> e.g.</a:t>
            </a:r>
          </a:p>
          <a:p>
            <a:pPr lvl="1">
              <a:defRPr/>
            </a:pPr>
            <a:r>
              <a:rPr lang="en-US" dirty="0" smtClean="0"/>
              <a:t> premature partial or complete closure of the </a:t>
            </a:r>
            <a:r>
              <a:rPr lang="en-US" dirty="0" err="1" smtClean="0"/>
              <a:t>physis</a:t>
            </a:r>
            <a:r>
              <a:rPr lang="en-US" dirty="0" smtClean="0"/>
              <a:t>. This means that one side of a bone or the whole bone stops growing before it naturally would. </a:t>
            </a:r>
          </a:p>
          <a:p>
            <a:pPr>
              <a:defRPr/>
            </a:pPr>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Summary </a:t>
            </a:r>
            <a:endParaRPr lang="ar-SA" dirty="0"/>
          </a:p>
        </p:txBody>
      </p:sp>
      <p:sp>
        <p:nvSpPr>
          <p:cNvPr id="3" name="Content Placeholder 2"/>
          <p:cNvSpPr>
            <a:spLocks noGrp="1"/>
          </p:cNvSpPr>
          <p:nvPr>
            <p:ph idx="1"/>
          </p:nvPr>
        </p:nvSpPr>
        <p:spPr>
          <a:xfrm>
            <a:off x="381000" y="914400"/>
            <a:ext cx="8229600" cy="4525963"/>
          </a:xfrm>
        </p:spPr>
        <p:txBody>
          <a:bodyPr/>
          <a:lstStyle/>
          <a:p>
            <a:pPr>
              <a:buFont typeface="Wingdings" pitchFamily="2" charset="2"/>
              <a:buNone/>
              <a:defRPr/>
            </a:pPr>
            <a:r>
              <a:rPr lang="en-US" sz="2400" b="1" dirty="0" smtClean="0"/>
              <a:t>Fracture types:</a:t>
            </a:r>
            <a:r>
              <a:rPr lang="en-US" sz="2400" dirty="0" smtClean="0"/>
              <a:t>  </a:t>
            </a:r>
          </a:p>
          <a:p>
            <a:pPr>
              <a:defRPr/>
            </a:pPr>
            <a:r>
              <a:rPr lang="en-US" sz="2400" b="1" dirty="0" smtClean="0"/>
              <a:t>Simple:</a:t>
            </a:r>
            <a:r>
              <a:rPr lang="en-US" sz="2400" dirty="0" smtClean="0"/>
              <a:t> the overlying skin is intact.</a:t>
            </a:r>
            <a:endParaRPr lang="en-US" sz="2400" b="1" dirty="0" smtClean="0"/>
          </a:p>
          <a:p>
            <a:pPr>
              <a:defRPr/>
            </a:pPr>
            <a:r>
              <a:rPr lang="en-US" sz="2400" b="1" dirty="0" smtClean="0"/>
              <a:t>Compound:</a:t>
            </a:r>
            <a:r>
              <a:rPr lang="en-US" sz="2400" dirty="0" smtClean="0"/>
              <a:t> the bone communicates with the skin surface.</a:t>
            </a:r>
            <a:endParaRPr lang="en-US" sz="2400" b="1" dirty="0" smtClean="0"/>
          </a:p>
          <a:p>
            <a:pPr>
              <a:defRPr/>
            </a:pPr>
            <a:r>
              <a:rPr lang="en-US" sz="2400" b="1" dirty="0" smtClean="0"/>
              <a:t>Comminuted:</a:t>
            </a:r>
            <a:r>
              <a:rPr lang="en-US" sz="2400" dirty="0" smtClean="0"/>
              <a:t> the bone is fragmented.</a:t>
            </a:r>
            <a:endParaRPr lang="en-US" sz="2400" b="1" dirty="0" smtClean="0"/>
          </a:p>
          <a:p>
            <a:pPr>
              <a:defRPr/>
            </a:pPr>
            <a:r>
              <a:rPr lang="en-US" sz="2400" b="1" dirty="0" smtClean="0"/>
              <a:t>Displaced:</a:t>
            </a:r>
            <a:r>
              <a:rPr lang="en-US" sz="2400" dirty="0" smtClean="0"/>
              <a:t> the ends of the bone at the fracture site are not aligned.</a:t>
            </a:r>
            <a:endParaRPr lang="en-US" sz="2400" b="1" dirty="0" smtClean="0"/>
          </a:p>
          <a:p>
            <a:pPr>
              <a:defRPr/>
            </a:pPr>
            <a:r>
              <a:rPr lang="en-US" sz="2400" b="1" dirty="0" smtClean="0"/>
              <a:t>Stress:</a:t>
            </a:r>
            <a:r>
              <a:rPr lang="en-US" sz="2400" dirty="0" smtClean="0"/>
              <a:t> a slowly developing fracture that follows a period of increased physical activity in which the bone is subjected to repetitive loads</a:t>
            </a:r>
            <a:endParaRPr lang="en-US" sz="2400" b="1" dirty="0" smtClean="0"/>
          </a:p>
          <a:p>
            <a:pPr>
              <a:defRPr/>
            </a:pPr>
            <a:r>
              <a:rPr lang="en-US" sz="2400" dirty="0" smtClean="0"/>
              <a:t>“</a:t>
            </a:r>
            <a:r>
              <a:rPr lang="en-US" sz="2400" b="1" dirty="0" smtClean="0"/>
              <a:t>Greenstick</a:t>
            </a:r>
            <a:r>
              <a:rPr lang="en-US" sz="2400" dirty="0" smtClean="0"/>
              <a:t>”: extending only partially through the bone, common in infants when bones are soft</a:t>
            </a:r>
            <a:endParaRPr lang="en-US" sz="2400" b="1" dirty="0" smtClean="0"/>
          </a:p>
          <a:p>
            <a:pPr>
              <a:defRPr/>
            </a:pPr>
            <a:r>
              <a:rPr lang="en-US" sz="2400" b="1" dirty="0" smtClean="0"/>
              <a:t>Pathologic</a:t>
            </a:r>
            <a:r>
              <a:rPr lang="en-US" sz="2400" dirty="0" smtClean="0"/>
              <a:t>: involving bone weakened by an underlying disease process, such as a tumor</a:t>
            </a:r>
          </a:p>
          <a:p>
            <a:pPr>
              <a:defRPr/>
            </a:pP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pPr>
              <a:defRPr/>
            </a:pPr>
            <a:r>
              <a:rPr lang="en-US" b="0" dirty="0" smtClean="0"/>
              <a:t>Normal anatomy</a:t>
            </a:r>
            <a:endParaRPr lang="ar-SA" dirty="0"/>
          </a:p>
        </p:txBody>
      </p:sp>
      <p:sp>
        <p:nvSpPr>
          <p:cNvPr id="3" name="Content Placeholder 2"/>
          <p:cNvSpPr>
            <a:spLocks noGrp="1"/>
          </p:cNvSpPr>
          <p:nvPr>
            <p:ph idx="1"/>
          </p:nvPr>
        </p:nvSpPr>
        <p:spPr>
          <a:xfrm>
            <a:off x="457200" y="1600200"/>
            <a:ext cx="3581400" cy="4525963"/>
          </a:xfrm>
        </p:spPr>
        <p:txBody>
          <a:bodyPr/>
          <a:lstStyle/>
          <a:p>
            <a:pPr>
              <a:defRPr/>
            </a:pPr>
            <a:r>
              <a:rPr lang="en-US" b="1" dirty="0" smtClean="0"/>
              <a:t>Cross section:</a:t>
            </a:r>
            <a:r>
              <a:rPr lang="en-US" dirty="0" smtClean="0"/>
              <a:t> </a:t>
            </a:r>
          </a:p>
          <a:p>
            <a:pPr lvl="1">
              <a:defRPr/>
            </a:pPr>
            <a:r>
              <a:rPr lang="en-US" dirty="0" err="1" smtClean="0"/>
              <a:t>Periosteum</a:t>
            </a:r>
            <a:endParaRPr lang="en-US" dirty="0" smtClean="0"/>
          </a:p>
          <a:p>
            <a:pPr lvl="1">
              <a:defRPr/>
            </a:pPr>
            <a:r>
              <a:rPr lang="en-US" dirty="0" smtClean="0"/>
              <a:t>cortex (composed of cortical bone or compact bone)</a:t>
            </a:r>
          </a:p>
          <a:p>
            <a:pPr lvl="1">
              <a:defRPr/>
            </a:pPr>
            <a:r>
              <a:rPr lang="en-US" dirty="0" err="1" smtClean="0"/>
              <a:t>medullary</a:t>
            </a:r>
            <a:r>
              <a:rPr lang="en-US" dirty="0" smtClean="0"/>
              <a:t> space (composed of </a:t>
            </a:r>
            <a:r>
              <a:rPr lang="en-US" dirty="0" err="1" smtClean="0"/>
              <a:t>cancellous</a:t>
            </a:r>
            <a:r>
              <a:rPr lang="en-US" dirty="0" smtClean="0"/>
              <a:t> or spongy bone)</a:t>
            </a:r>
          </a:p>
          <a:p>
            <a:pPr>
              <a:defRPr/>
            </a:pPr>
            <a:endParaRPr lang="ar-SA" dirty="0"/>
          </a:p>
        </p:txBody>
      </p:sp>
      <p:pic>
        <p:nvPicPr>
          <p:cNvPr id="10244" name="Picture 2" descr="http://www.shoppingtrolley.net/images/long-bone.gif"/>
          <p:cNvPicPr>
            <a:picLocks noChangeAspect="1" noChangeArrowheads="1"/>
          </p:cNvPicPr>
          <p:nvPr/>
        </p:nvPicPr>
        <p:blipFill>
          <a:blip r:embed="rId2" cstate="print"/>
          <a:srcRect/>
          <a:stretch>
            <a:fillRect/>
          </a:stretch>
        </p:blipFill>
        <p:spPr bwMode="auto">
          <a:xfrm>
            <a:off x="4800600" y="228600"/>
            <a:ext cx="40132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11267" name="Picture 2" descr="File:Caput femoris cortex medulla.jpg">
            <a:hlinkClick r:id="rId3"/>
          </p:cNvPr>
          <p:cNvPicPr>
            <a:picLocks noGrp="1" noChangeAspect="1" noChangeArrowheads="1"/>
          </p:cNvPicPr>
          <p:nvPr>
            <p:ph idx="1"/>
          </p:nvPr>
        </p:nvPicPr>
        <p:blipFill>
          <a:blip r:embed="rId4"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457200" y="152400"/>
            <a:ext cx="8229600" cy="1143000"/>
          </a:xfrm>
        </p:spPr>
        <p:txBody>
          <a:bodyPr/>
          <a:lstStyle/>
          <a:p>
            <a:pPr eaLnBrk="1" hangingPunct="1">
              <a:defRPr/>
            </a:pPr>
            <a:r>
              <a:rPr lang="en-US" b="0" dirty="0" smtClean="0"/>
              <a:t>Normal histology</a:t>
            </a:r>
          </a:p>
        </p:txBody>
      </p:sp>
      <p:sp>
        <p:nvSpPr>
          <p:cNvPr id="78851" name="Rectangle 3"/>
          <p:cNvSpPr>
            <a:spLocks noGrp="1" noChangeArrowheads="1"/>
          </p:cNvSpPr>
          <p:nvPr>
            <p:ph idx="1"/>
          </p:nvPr>
        </p:nvSpPr>
        <p:spPr>
          <a:xfrm>
            <a:off x="0" y="1752600"/>
            <a:ext cx="4267200" cy="4525963"/>
          </a:xfrm>
        </p:spPr>
        <p:txBody>
          <a:bodyPr/>
          <a:lstStyle/>
          <a:p>
            <a:pPr eaLnBrk="1" hangingPunct="1">
              <a:defRPr/>
            </a:pPr>
            <a:r>
              <a:rPr lang="en-US" b="1" dirty="0" smtClean="0"/>
              <a:t>Lamellar bone:</a:t>
            </a:r>
            <a:r>
              <a:rPr lang="en-US" dirty="0" smtClean="0"/>
              <a:t> </a:t>
            </a:r>
          </a:p>
          <a:p>
            <a:pPr lvl="1" eaLnBrk="1" hangingPunct="1">
              <a:defRPr/>
            </a:pPr>
            <a:r>
              <a:rPr lang="en-US" dirty="0" smtClean="0"/>
              <a:t>layered bone with concentric parallel lamellae</a:t>
            </a:r>
          </a:p>
          <a:p>
            <a:pPr lvl="1" eaLnBrk="1" hangingPunct="1">
              <a:defRPr/>
            </a:pPr>
            <a:r>
              <a:rPr lang="en-US" dirty="0" smtClean="0"/>
              <a:t>gradually replaces woven bone</a:t>
            </a:r>
          </a:p>
          <a:p>
            <a:pPr lvl="1" eaLnBrk="1" hangingPunct="1">
              <a:defRPr/>
            </a:pPr>
            <a:r>
              <a:rPr lang="en-US" dirty="0" smtClean="0"/>
              <a:t>normal type of bone found in adult skeleton</a:t>
            </a:r>
          </a:p>
          <a:p>
            <a:pPr lvl="1" eaLnBrk="1" hangingPunct="1">
              <a:defRPr/>
            </a:pPr>
            <a:r>
              <a:rPr lang="en-US" dirty="0" smtClean="0"/>
              <a:t>stronger than woven bone</a:t>
            </a:r>
          </a:p>
        </p:txBody>
      </p:sp>
      <p:pic>
        <p:nvPicPr>
          <p:cNvPr id="12292" name="Picture 5" descr="http://medcell.med.yale.edu/histology/bone/images/bone_structure_cartoon.jpg"/>
          <p:cNvPicPr>
            <a:picLocks noChangeAspect="1" noChangeArrowheads="1"/>
          </p:cNvPicPr>
          <p:nvPr/>
        </p:nvPicPr>
        <p:blipFill>
          <a:blip r:embed="rId3" cstate="print"/>
          <a:srcRect/>
          <a:stretch>
            <a:fillRect/>
          </a:stretch>
        </p:blipFill>
        <p:spPr bwMode="auto">
          <a:xfrm>
            <a:off x="4114800" y="2038350"/>
            <a:ext cx="5029200" cy="4819650"/>
          </a:xfrm>
          <a:prstGeom prst="rect">
            <a:avLst/>
          </a:prstGeom>
          <a:noFill/>
          <a:ln w="9525">
            <a:noFill/>
            <a:miter lim="800000"/>
            <a:headEnd/>
            <a:tailEnd/>
          </a:ln>
        </p:spPr>
      </p:pic>
      <p:sp>
        <p:nvSpPr>
          <p:cNvPr id="12293" name="TextBox 4"/>
          <p:cNvSpPr txBox="1">
            <a:spLocks noChangeArrowheads="1"/>
          </p:cNvSpPr>
          <p:nvPr/>
        </p:nvSpPr>
        <p:spPr bwMode="auto">
          <a:xfrm>
            <a:off x="115888" y="1219200"/>
            <a:ext cx="9028112" cy="800100"/>
          </a:xfrm>
          <a:prstGeom prst="rect">
            <a:avLst/>
          </a:prstGeom>
          <a:noFill/>
          <a:ln w="9525">
            <a:noFill/>
            <a:miter lim="800000"/>
            <a:headEnd/>
            <a:tailEnd/>
          </a:ln>
        </p:spPr>
        <p:txBody>
          <a:bodyPr wrap="none">
            <a:spAutoFit/>
          </a:bodyPr>
          <a:lstStyle/>
          <a:p>
            <a:r>
              <a:rPr lang="en-US" sz="2800" b="1"/>
              <a:t>Bone: </a:t>
            </a:r>
            <a:r>
              <a:rPr lang="en-US" sz="2800"/>
              <a:t>mineralized osteoid; either lamellar bone or woven bone.</a:t>
            </a:r>
          </a:p>
          <a:p>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13315" name="Picture 2" descr="C:\Documents and Settings\Dr.Lubna\My Documents\My Pictures\cortical_bone_2.jpg"/>
          <p:cNvPicPr>
            <a:picLocks noGrp="1" noChangeAspect="1" noChangeArrowheads="1"/>
          </p:cNvPicPr>
          <p:nvPr>
            <p:ph idx="1"/>
          </p:nvPr>
        </p:nvPicPr>
        <p:blipFill>
          <a:blip r:embed="rId3" cstate="print"/>
          <a:srcRect/>
          <a:stretch>
            <a:fillRect/>
          </a:stretch>
        </p:blipFill>
        <p:spPr>
          <a:xfrm>
            <a:off x="152400" y="0"/>
            <a:ext cx="4267200" cy="6858000"/>
          </a:xfrm>
          <a:noFill/>
        </p:spPr>
      </p:pic>
      <p:pic>
        <p:nvPicPr>
          <p:cNvPr id="13316" name="Picture 3" descr="C:\Documents and Settings\Dr.Lubna\My Documents\My Pictures\spongy_bone.jpg"/>
          <p:cNvPicPr>
            <a:picLocks noChangeAspect="1" noChangeArrowheads="1"/>
          </p:cNvPicPr>
          <p:nvPr/>
        </p:nvPicPr>
        <p:blipFill>
          <a:blip r:embed="rId4" cstate="print"/>
          <a:srcRect/>
          <a:stretch>
            <a:fillRect/>
          </a:stretch>
        </p:blipFill>
        <p:spPr bwMode="auto">
          <a:xfrm>
            <a:off x="4419600" y="0"/>
            <a:ext cx="4724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Bone Cells</a:t>
            </a:r>
            <a:endParaRPr lang="ar-SA" dirty="0"/>
          </a:p>
        </p:txBody>
      </p:sp>
      <p:sp>
        <p:nvSpPr>
          <p:cNvPr id="79875" name="Rectangle 3"/>
          <p:cNvSpPr>
            <a:spLocks noGrp="1" noChangeArrowheads="1"/>
          </p:cNvSpPr>
          <p:nvPr>
            <p:ph idx="1"/>
          </p:nvPr>
        </p:nvSpPr>
        <p:spPr/>
        <p:txBody>
          <a:bodyPr/>
          <a:lstStyle/>
          <a:p>
            <a:pPr eaLnBrk="1" hangingPunct="1">
              <a:defRPr/>
            </a:pPr>
            <a:r>
              <a:rPr lang="en-US" b="1" dirty="0" err="1" smtClean="0"/>
              <a:t>Osteoblasts</a:t>
            </a:r>
            <a:r>
              <a:rPr lang="en-US" b="1" dirty="0" smtClean="0"/>
              <a:t>:</a:t>
            </a:r>
            <a:r>
              <a:rPr lang="en-US" dirty="0" smtClean="0"/>
              <a:t> arise from marrow </a:t>
            </a:r>
            <a:r>
              <a:rPr lang="en-US" dirty="0" err="1" smtClean="0"/>
              <a:t>mesenchymal</a:t>
            </a:r>
            <a:r>
              <a:rPr lang="en-US" dirty="0" smtClean="0"/>
              <a:t> cells; when active, are plump and present on bone surface; eventually are encased within the collagen they produce.</a:t>
            </a:r>
          </a:p>
          <a:p>
            <a:pPr eaLnBrk="1" hangingPunct="1">
              <a:defRPr/>
            </a:pPr>
            <a:r>
              <a:rPr lang="en-US" dirty="0" err="1" smtClean="0"/>
              <a:t>Osteoclasts</a:t>
            </a:r>
            <a:r>
              <a:rPr lang="en-US" dirty="0" smtClean="0"/>
              <a:t>: large multinucleated cells found attached to the bone surface at sites of active bone </a:t>
            </a:r>
            <a:r>
              <a:rPr lang="en-US" dirty="0" err="1" smtClean="0"/>
              <a:t>resorption</a:t>
            </a:r>
            <a:r>
              <a:rPr lang="en-US"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3212</TotalTime>
  <Words>853</Words>
  <Application>Microsoft Office PowerPoint</Application>
  <PresentationFormat>On-screen Show (4:3)</PresentationFormat>
  <Paragraphs>208</Paragraphs>
  <Slides>45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Garamond</vt:lpstr>
      <vt:lpstr>Wingdings</vt:lpstr>
      <vt:lpstr>Stream</vt:lpstr>
      <vt:lpstr>MUSCULOSKELETAL BLOCK   Pathology Lecture 1: Fracture and bone healing </vt:lpstr>
      <vt:lpstr>MUSCULOSKELETAL  BLOCK Pathology: 5 lectures</vt:lpstr>
      <vt:lpstr>Healing of bone fractures</vt:lpstr>
      <vt:lpstr>Normal anatomy</vt:lpstr>
      <vt:lpstr>Normal anatomy</vt:lpstr>
      <vt:lpstr>PowerPoint Presentation</vt:lpstr>
      <vt:lpstr>Normal histology</vt:lpstr>
      <vt:lpstr>PowerPoint Presentation</vt:lpstr>
      <vt:lpstr>Bone Cells</vt:lpstr>
      <vt:lpstr>PowerPoint Presentation</vt:lpstr>
      <vt:lpstr>PowerPoint Presentation</vt:lpstr>
      <vt:lpstr>Defintions</vt:lpstr>
      <vt:lpstr>Defintions.</vt:lpstr>
      <vt:lpstr>Defintions</vt:lpstr>
      <vt:lpstr>Defintions.</vt:lpstr>
      <vt:lpstr>Defintions</vt:lpstr>
      <vt:lpstr>Defintions</vt:lpstr>
      <vt:lpstr>Classification of fractures</vt:lpstr>
      <vt:lpstr>PowerPoint Presentation</vt:lpstr>
      <vt:lpstr>Causes of fractures</vt:lpstr>
      <vt:lpstr>Causes of fractures</vt:lpstr>
      <vt:lpstr>Causes of fractures</vt:lpstr>
      <vt:lpstr>Stress fracture </vt:lpstr>
      <vt:lpstr>Healing of fractures</vt:lpstr>
      <vt:lpstr>How does a fracture heal?</vt:lpstr>
      <vt:lpstr>Reactive Phase</vt:lpstr>
      <vt:lpstr>PowerPoint Presentation</vt:lpstr>
      <vt:lpstr>Reparative Phase</vt:lpstr>
      <vt:lpstr>Hard callus</vt:lpstr>
      <vt:lpstr>Excellent Reduction with Well Molded Cast</vt:lpstr>
      <vt:lpstr>Immobilization promotes bone fracture healing</vt:lpstr>
      <vt:lpstr>PowerPoint Presentation</vt:lpstr>
      <vt:lpstr>Bone remodeling</vt:lpstr>
      <vt:lpstr>PowerPoint Presentation</vt:lpstr>
      <vt:lpstr>Fracture Healed</vt:lpstr>
      <vt:lpstr>PowerPoint Presentation</vt:lpstr>
      <vt:lpstr>Time Factor- Perkin’s formula</vt:lpstr>
      <vt:lpstr>Healing of fractures</vt:lpstr>
      <vt:lpstr>COMPLICATIONS</vt:lpstr>
      <vt:lpstr>COMPLICATIONS Delayed Union &amp; Non Union  </vt:lpstr>
      <vt:lpstr>COMPLICATIONS</vt:lpstr>
      <vt:lpstr>COMPLICATIONS</vt:lpstr>
      <vt:lpstr>COMPLICATIONS </vt:lpstr>
      <vt:lpstr>COMPLICATIONS</vt:lpstr>
      <vt:lpstr>Summary </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Pathology</dc:title>
  <dc:creator>DR.Alsheikh</dc:creator>
  <cp:lastModifiedBy>Amona</cp:lastModifiedBy>
  <cp:revision>227</cp:revision>
  <dcterms:created xsi:type="dcterms:W3CDTF">2007-04-24T05:35:07Z</dcterms:created>
  <dcterms:modified xsi:type="dcterms:W3CDTF">2015-11-29T18:33:42Z</dcterms:modified>
</cp:coreProperties>
</file>