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64"/>
  </p:notesMasterIdLst>
  <p:sldIdLst>
    <p:sldId id="256" r:id="rId2"/>
    <p:sldId id="257" r:id="rId3"/>
    <p:sldId id="335" r:id="rId4"/>
    <p:sldId id="273" r:id="rId5"/>
    <p:sldId id="499" r:id="rId6"/>
    <p:sldId id="527" r:id="rId7"/>
    <p:sldId id="337" r:id="rId8"/>
    <p:sldId id="311" r:id="rId9"/>
    <p:sldId id="312" r:id="rId10"/>
    <p:sldId id="532" r:id="rId11"/>
    <p:sldId id="469" r:id="rId12"/>
    <p:sldId id="471" r:id="rId13"/>
    <p:sldId id="472" r:id="rId14"/>
    <p:sldId id="473" r:id="rId15"/>
    <p:sldId id="474" r:id="rId16"/>
    <p:sldId id="464" r:id="rId17"/>
    <p:sldId id="466" r:id="rId18"/>
    <p:sldId id="467" r:id="rId19"/>
    <p:sldId id="468" r:id="rId20"/>
    <p:sldId id="504" r:id="rId21"/>
    <p:sldId id="515" r:id="rId22"/>
    <p:sldId id="517" r:id="rId23"/>
    <p:sldId id="518" r:id="rId24"/>
    <p:sldId id="519" r:id="rId25"/>
    <p:sldId id="348" r:id="rId26"/>
    <p:sldId id="421" r:id="rId27"/>
    <p:sldId id="534" r:id="rId28"/>
    <p:sldId id="386" r:id="rId29"/>
    <p:sldId id="389" r:id="rId30"/>
    <p:sldId id="535" r:id="rId31"/>
    <p:sldId id="536" r:id="rId32"/>
    <p:sldId id="537" r:id="rId33"/>
    <p:sldId id="538" r:id="rId34"/>
    <p:sldId id="539" r:id="rId35"/>
    <p:sldId id="458" r:id="rId36"/>
    <p:sldId id="459" r:id="rId37"/>
    <p:sldId id="461" r:id="rId38"/>
    <p:sldId id="463" r:id="rId39"/>
    <p:sldId id="462" r:id="rId40"/>
    <p:sldId id="520" r:id="rId41"/>
    <p:sldId id="521" r:id="rId42"/>
    <p:sldId id="522" r:id="rId43"/>
    <p:sldId id="523" r:id="rId44"/>
    <p:sldId id="524" r:id="rId45"/>
    <p:sldId id="525" r:id="rId46"/>
    <p:sldId id="526" r:id="rId47"/>
    <p:sldId id="533" r:id="rId48"/>
    <p:sldId id="475" r:id="rId49"/>
    <p:sldId id="476" r:id="rId50"/>
    <p:sldId id="477" r:id="rId51"/>
    <p:sldId id="478" r:id="rId52"/>
    <p:sldId id="480" r:id="rId53"/>
    <p:sldId id="482" r:id="rId54"/>
    <p:sldId id="483" r:id="rId55"/>
    <p:sldId id="486" r:id="rId56"/>
    <p:sldId id="487" r:id="rId57"/>
    <p:sldId id="489" r:id="rId58"/>
    <p:sldId id="540" r:id="rId59"/>
    <p:sldId id="490" r:id="rId60"/>
    <p:sldId id="541" r:id="rId61"/>
    <p:sldId id="493" r:id="rId62"/>
    <p:sldId id="457" r:id="rId63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99"/>
    <a:srgbClr val="000066"/>
    <a:srgbClr val="6600CC"/>
    <a:srgbClr val="C06D4C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20" autoAdjust="0"/>
    <p:restoredTop sz="96087" autoAdjust="0"/>
  </p:normalViewPr>
  <p:slideViewPr>
    <p:cSldViewPr>
      <p:cViewPr varScale="1">
        <p:scale>
          <a:sx n="112" d="100"/>
          <a:sy n="112" d="100"/>
        </p:scale>
        <p:origin x="182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2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C8AA51-C72B-4A5B-B159-D0D9530EDC51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ABCB1-7B82-4FA1-802A-D7B312085D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3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5B5463D-F4C6-42AC-9C50-E3F1F0465CA9}" type="slidenum">
              <a:rPr lang="ar-SA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70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ABCB1-7B82-4FA1-802A-D7B312085DFA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75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ABCB1-7B82-4FA1-802A-D7B312085DFA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750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ABCB1-7B82-4FA1-802A-D7B312085DF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476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ABCB1-7B82-4FA1-802A-D7B312085DFA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1595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ABCB1-7B82-4FA1-802A-D7B312085DFA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670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0CDF691-FBCE-47F6-9576-91D070819BD6}" type="slidenum">
              <a:rPr lang="ar-SA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258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ABCB1-7B82-4FA1-802A-D7B312085DFA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6035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ABCB1-7B82-4FA1-802A-D7B312085DFA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83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ABCB1-7B82-4FA1-802A-D7B312085DFA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5667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F32EB1A-D18E-4F02-8BDF-DD79C3DC1FCC}" type="slidenum">
              <a:rPr lang="ar-SA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068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41EEF2-8CBD-46EB-8C95-8622F43AE119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46201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C9A5BB-A5A7-4B64-BC00-C5A7487E0DB3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77633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ABCB1-7B82-4FA1-802A-D7B312085DF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620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4649CD9-EC28-4A03-ABA5-E4012D0F8657}" type="slidenum">
              <a:rPr lang="ar-SA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21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5FFEC13-2C4B-4346-A8CE-125F88AAE03A}" type="slidenum">
              <a:rPr lang="ar-SA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52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ABCB1-7B82-4FA1-802A-D7B312085DF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13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ABCB1-7B82-4FA1-802A-D7B312085DF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96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4F7FC37-9681-44F6-AC78-9E4B0E93D1D1}" type="slidenum">
              <a:rPr lang="ar-SA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39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3CFC45D2-B10B-439D-AC8D-C9F50E7D3113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6541AF-93FE-4EBC-93E5-AD83C37A6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45D2-B10B-439D-AC8D-C9F50E7D3113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541AF-93FE-4EBC-93E5-AD83C37A6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3CFC45D2-B10B-439D-AC8D-C9F50E7D3113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946541AF-93FE-4EBC-93E5-AD83C37A6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5C2FD31-B79D-4A16-BBA0-765500A136F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A225B66-8258-4811-9AD1-5436C8709E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81FD7-BCC0-4E1E-A1D7-1AE0F8040A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45D2-B10B-439D-AC8D-C9F50E7D3113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46541AF-93FE-4EBC-93E5-AD83C37A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45D2-B10B-439D-AC8D-C9F50E7D3113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946541AF-93FE-4EBC-93E5-AD83C37A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CFC45D2-B10B-439D-AC8D-C9F50E7D3113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946541AF-93FE-4EBC-93E5-AD83C37A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CFC45D2-B10B-439D-AC8D-C9F50E7D3113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946541AF-93FE-4EBC-93E5-AD83C37A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45D2-B10B-439D-AC8D-C9F50E7D3113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46541AF-93FE-4EBC-93E5-AD83C37A6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45D2-B10B-439D-AC8D-C9F50E7D3113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6541AF-93FE-4EBC-93E5-AD83C37A6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45D2-B10B-439D-AC8D-C9F50E7D3113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46541AF-93FE-4EBC-93E5-AD83C37A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3CFC45D2-B10B-439D-AC8D-C9F50E7D3113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946541AF-93FE-4EBC-93E5-AD83C37A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CFC45D2-B10B-439D-AC8D-C9F50E7D3113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946541AF-93FE-4EBC-93E5-AD83C37A6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p:transition advClick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lh5.ggpht.com/_RIjx_Mg4ZVM/TKbXIXA1klI/AAAAAAAACB4/VTlMn8NDebQ/s1600-h/image%5b31%5d.pn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627784" y="4188139"/>
            <a:ext cx="44291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Practical Classes </a:t>
            </a:r>
            <a:endParaRPr lang="en-US" sz="3200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57290" y="642918"/>
            <a:ext cx="6625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Musculoskeletal Block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14414" y="2285992"/>
            <a:ext cx="701826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Pathology of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Musculoskeletal System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0027" y="6242972"/>
            <a:ext cx="1418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chemeClr val="bg1"/>
                </a:solidFill>
              </a:rPr>
              <a:t>Prepared by: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8"/>
          <p:cNvSpPr txBox="1"/>
          <p:nvPr/>
        </p:nvSpPr>
        <p:spPr>
          <a:xfrm>
            <a:off x="2340227" y="6002704"/>
            <a:ext cx="156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i="1" dirty="0" smtClean="0">
                <a:solidFill>
                  <a:schemeClr val="bg1"/>
                </a:solidFill>
              </a:rPr>
              <a:t>Prof.  Ammar Al Rikabi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i="1" dirty="0" smtClean="0">
                <a:solidFill>
                  <a:schemeClr val="bg1"/>
                </a:solidFill>
              </a:rPr>
              <a:t>Dr. Sayed Al Esawy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i="1" dirty="0" smtClean="0">
                <a:solidFill>
                  <a:schemeClr val="bg1"/>
                </a:solidFill>
              </a:rPr>
              <a:t>Dr. Marie Mukhashin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i="1" dirty="0" smtClean="0">
                <a:solidFill>
                  <a:schemeClr val="bg1"/>
                </a:solidFill>
              </a:rPr>
              <a:t>Dr. Shaesta Zaidi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59896" y="6421650"/>
            <a:ext cx="3276600" cy="2668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b="1" i="1" dirty="0">
                <a:solidFill>
                  <a:schemeClr val="bg1"/>
                </a:solidFill>
              </a:rPr>
              <a:t>Head of Pathology Department: Dr. Abdulmalik Al Sheikh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475656" y="2487196"/>
            <a:ext cx="5976664" cy="1656184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Muscular Dystrophies</a:t>
            </a:r>
            <a:endParaRPr lang="en-US" sz="5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785918" y="357166"/>
            <a:ext cx="5472608" cy="1368152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i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Duchenne Muscular Dystrophy (DMD)</a:t>
            </a:r>
            <a:endParaRPr lang="en-US" sz="4400" b="1" i="1" dirty="0">
              <a:solidFill>
                <a:schemeClr val="tx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5" descr="WheelchairKi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071802" y="1928802"/>
            <a:ext cx="3028950" cy="3894584"/>
          </a:xfrm>
          <a:prstGeom prst="rect">
            <a:avLst/>
          </a:prstGeom>
          <a:noFill/>
          <a:ln/>
        </p:spPr>
      </p:pic>
      <p:sp>
        <p:nvSpPr>
          <p:cNvPr id="8" name="TextBox 7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3528" y="1760557"/>
            <a:ext cx="5688632" cy="4525963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A 3 - year- old boy presented to his pediatrician with complaint of his parents from difficulty in walking , poor balance , and frequent falls . </a:t>
            </a:r>
          </a:p>
          <a:p>
            <a:r>
              <a:rPr lang="en-US" b="1" dirty="0" smtClean="0"/>
              <a:t>Laboratory investigation shows elevated creatine kinase . </a:t>
            </a:r>
          </a:p>
          <a:p>
            <a:r>
              <a:rPr lang="en-US" b="1" dirty="0" smtClean="0"/>
              <a:t>Muscle biopsy show absence of dystrophin by western blot analysis                                                    </a:t>
            </a:r>
          </a:p>
          <a:p>
            <a:pPr>
              <a:buNone/>
            </a:pPr>
            <a:r>
              <a:rPr lang="en-US" b="1" dirty="0" smtClean="0"/>
              <a:t>   </a:t>
            </a:r>
          </a:p>
          <a:p>
            <a:pPr>
              <a:buNone/>
            </a:pPr>
            <a:r>
              <a:rPr lang="en-US" b="1" dirty="0" smtClean="0">
                <a:solidFill>
                  <a:srgbClr val="C00000"/>
                </a:solidFill>
              </a:rPr>
              <a:t>What is your provisional diagnosis?   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Picture 2" descr="Duchenne's Muscular Dystroph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0218" y="1613410"/>
            <a:ext cx="3233814" cy="3744416"/>
          </a:xfrm>
          <a:prstGeom prst="rect">
            <a:avLst/>
          </a:prstGeom>
          <a:noFill/>
        </p:spPr>
      </p:pic>
      <p:sp>
        <p:nvSpPr>
          <p:cNvPr id="6" name="Rounded Rectangle 5"/>
          <p:cNvSpPr/>
          <p:nvPr/>
        </p:nvSpPr>
        <p:spPr>
          <a:xfrm>
            <a:off x="3059832" y="404664"/>
            <a:ext cx="3168352" cy="64807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Case # 1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Muscle weakness is caused by muscular dystrophy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548680"/>
            <a:ext cx="3960440" cy="5616624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467544" y="1484784"/>
            <a:ext cx="3816424" cy="3859518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en-US" sz="2000" b="1" dirty="0" smtClean="0"/>
              <a:t> DMD is the most severe and  common type of muscular dystrophy.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endParaRPr lang="en-US" sz="2000" b="1" dirty="0" smtClean="0"/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en-US" sz="2000" b="1" dirty="0" smtClean="0"/>
              <a:t>DMD is characterized by the wasting away of muscles.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endParaRPr lang="en-US" sz="2000" b="1" dirty="0" smtClean="0"/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en-US" sz="2000" b="1" dirty="0" smtClean="0"/>
              <a:t>DMD affects mostly males at a rate of 1 in 3,500 births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endParaRPr lang="en-US" sz="2000" b="1" dirty="0" smtClean="0"/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en-US" sz="2000" b="1" dirty="0" smtClean="0"/>
              <a:t>Diagnosis in boys usually occurs between 16 months and 8 years.</a:t>
            </a:r>
          </a:p>
          <a:p>
            <a:pPr lvl="2">
              <a:lnSpc>
                <a:spcPct val="80000"/>
              </a:lnSpc>
            </a:pPr>
            <a:r>
              <a:rPr lang="en-US" sz="1600" b="1" dirty="0" smtClean="0"/>
              <a:t> 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en-US" sz="2000" b="1" dirty="0" smtClean="0"/>
              <a:t>Death from DMD usually occurs by age of 30.</a:t>
            </a:r>
            <a:endParaRPr lang="en-US" sz="20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539552" y="476672"/>
            <a:ext cx="3600400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 Duchenne Muscular Dystrophy (DMD)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993964"/>
            <a:ext cx="7000924" cy="4667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23528" y="5661248"/>
            <a:ext cx="86680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00099"/>
                </a:solidFill>
              </a:rPr>
              <a:t>Duchenne muscular dystrophy </a:t>
            </a:r>
            <a:r>
              <a:rPr lang="en-US" sz="2000" b="1" i="1" dirty="0" smtClean="0"/>
              <a:t>showing </a:t>
            </a:r>
            <a:r>
              <a:rPr lang="en-US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variations in muscle fiber size </a:t>
            </a:r>
            <a:r>
              <a:rPr lang="en-US" sz="2000" b="1" i="1" dirty="0" smtClean="0"/>
              <a:t>, </a:t>
            </a:r>
            <a:r>
              <a:rPr lang="en-US" sz="2000" b="1" i="1" dirty="0" smtClean="0">
                <a:solidFill>
                  <a:srgbClr val="006600"/>
                </a:solidFill>
              </a:rPr>
              <a:t>increased endomysial connective tissue </a:t>
            </a:r>
            <a:r>
              <a:rPr lang="en-US" sz="2000" b="1" i="1" dirty="0" smtClean="0"/>
              <a:t>, and regenerating fibers (blue tint)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4414" y="285728"/>
            <a:ext cx="69294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Duchenne Muscular Dystrophy - LPF 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92696"/>
            <a:ext cx="8424936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Text Box 5"/>
          <p:cNvSpPr txBox="1">
            <a:spLocks noChangeArrowheads="1"/>
          </p:cNvSpPr>
          <p:nvPr/>
        </p:nvSpPr>
        <p:spPr bwMode="auto">
          <a:xfrm>
            <a:off x="683568" y="476672"/>
            <a:ext cx="3200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3333CC"/>
                </a:solidFill>
              </a:rPr>
              <a:t>NORMAL Ms</a:t>
            </a:r>
            <a:endParaRPr lang="en-US" sz="2400" b="1" dirty="0">
              <a:solidFill>
                <a:srgbClr val="3333CC"/>
              </a:solidFill>
            </a:endParaRPr>
          </a:p>
        </p:txBody>
      </p:sp>
      <p:sp>
        <p:nvSpPr>
          <p:cNvPr id="58372" name="Text Box 6"/>
          <p:cNvSpPr txBox="1">
            <a:spLocks noChangeArrowheads="1"/>
          </p:cNvSpPr>
          <p:nvPr/>
        </p:nvSpPr>
        <p:spPr bwMode="auto">
          <a:xfrm>
            <a:off x="4572000" y="404664"/>
            <a:ext cx="26642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DMD</a:t>
            </a:r>
          </a:p>
        </p:txBody>
      </p:sp>
      <p:sp>
        <p:nvSpPr>
          <p:cNvPr id="7" name="Rectangle 6"/>
          <p:cNvSpPr/>
          <p:nvPr/>
        </p:nvSpPr>
        <p:spPr>
          <a:xfrm>
            <a:off x="2339752" y="3140968"/>
            <a:ext cx="36004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</a:t>
            </a:r>
            <a:endParaRPr lang="en-US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6084168" y="3140968"/>
            <a:ext cx="28803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</a:t>
            </a:r>
            <a:endParaRPr lang="en-US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539552" y="5733256"/>
            <a:ext cx="7992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In </a:t>
            </a:r>
            <a:r>
              <a:rPr lang="en-US" sz="2000" b="1" i="1" dirty="0" smtClean="0">
                <a:solidFill>
                  <a:srgbClr val="FF0000"/>
                </a:solidFill>
              </a:rPr>
              <a:t>DMD</a:t>
            </a:r>
            <a:r>
              <a:rPr lang="en-US" sz="2000" b="1" i="1" dirty="0" smtClean="0"/>
              <a:t> : Dystrophin, an intracellular protein, forms an interface between the </a:t>
            </a:r>
            <a:r>
              <a:rPr lang="en-US" sz="2000" b="1" i="1" dirty="0" err="1" smtClean="0"/>
              <a:t>cytoskeletal</a:t>
            </a:r>
            <a:r>
              <a:rPr lang="en-US" sz="2000" b="1" i="1" dirty="0" smtClean="0"/>
              <a:t> proteins and a group of </a:t>
            </a:r>
            <a:r>
              <a:rPr lang="en-US" sz="2000" b="1" i="1" dirty="0" err="1" smtClean="0"/>
              <a:t>transmembrane</a:t>
            </a:r>
            <a:r>
              <a:rPr lang="en-US" sz="2000" b="1" i="1" dirty="0" smtClean="0"/>
              <a:t> proteins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357422" y="2420888"/>
            <a:ext cx="4786346" cy="136530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Dermatomyositis</a:t>
            </a:r>
            <a:endParaRPr lang="en-US" sz="5400" b="1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60" y="1484784"/>
            <a:ext cx="8136907" cy="440120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A 52-year-old woman presents with 6-month history of progressive muscle weakness and a skin rash.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i="0" u="none" strike="noStrike" kern="1200" cap="none" spc="0" baseline="0" dirty="0" smtClean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Physical </a:t>
            </a: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examination is remarkable for a diffuse purple/red discoloration of the skin over her cheeks, nose, and eyelids. Examination confirms proximal muscle weakness.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i="0" u="none" strike="noStrike" kern="1200" cap="none" spc="0" baseline="0" dirty="0" smtClean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Laboratory </a:t>
            </a: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findings show an increase in creatine kinase (10 times the normal).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491880" y="476672"/>
            <a:ext cx="2376264" cy="7200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 smtClean="0">
                <a:solidFill>
                  <a:srgbClr val="000099"/>
                </a:solidFill>
              </a:rPr>
              <a:t>Case # 2</a:t>
            </a:r>
            <a:endParaRPr lang="en-US" sz="4000" b="1" i="1" dirty="0">
              <a:solidFill>
                <a:srgbClr val="0000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studentconsult.com/content/9781416031215/Kumar_Cases_PBD8/imm5/imm5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764704"/>
            <a:ext cx="4104456" cy="4752528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79512" y="404664"/>
            <a:ext cx="439248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0099"/>
                </a:solidFill>
              </a:rPr>
              <a:t>Dermatomyositis</a:t>
            </a:r>
            <a:r>
              <a:rPr lang="en-US" sz="2400" b="1" dirty="0" smtClean="0"/>
              <a:t> </a:t>
            </a:r>
          </a:p>
          <a:p>
            <a:r>
              <a:rPr lang="en-US" sz="2400" b="1" dirty="0" smtClean="0"/>
              <a:t>- is an autoimmune disorder characterized by inflammation of muscle tissue and a skin rash. </a:t>
            </a:r>
          </a:p>
          <a:p>
            <a:pPr>
              <a:buFontTx/>
              <a:buChar char="-"/>
            </a:pPr>
            <a:r>
              <a:rPr lang="en-US" sz="2400" b="1" dirty="0" smtClean="0"/>
              <a:t> Occurs more frequently in women.</a:t>
            </a:r>
          </a:p>
          <a:p>
            <a:pPr>
              <a:buFontTx/>
              <a:buChar char="-"/>
            </a:pPr>
            <a:endParaRPr lang="en-US" sz="2400" b="1" dirty="0" smtClean="0"/>
          </a:p>
          <a:p>
            <a:pPr>
              <a:buFontTx/>
              <a:buChar char="-"/>
            </a:pPr>
            <a:r>
              <a:rPr lang="en-US" sz="2400" b="1" dirty="0" smtClean="0">
                <a:solidFill>
                  <a:srgbClr val="FF0000"/>
                </a:solidFill>
              </a:rPr>
              <a:t>Purple/red colored discoloration mainly around eyelids</a:t>
            </a:r>
          </a:p>
          <a:p>
            <a:pPr>
              <a:buFontTx/>
              <a:buChar char="-"/>
            </a:pPr>
            <a:r>
              <a:rPr lang="en-US" sz="2400" b="1" dirty="0" smtClean="0"/>
              <a:t>Anti nuclear antibodies (ANA) and Creatinine kinase (CK) levels are useful lab test to diagnose this disease.</a:t>
            </a:r>
          </a:p>
          <a:p>
            <a:pPr>
              <a:buFontTx/>
              <a:buChar char="-"/>
            </a:pPr>
            <a:r>
              <a:rPr lang="en-US" sz="2400" b="1" dirty="0" err="1" smtClean="0"/>
              <a:t>Dermatomyositis</a:t>
            </a:r>
            <a:r>
              <a:rPr lang="en-US" sz="2400" b="1" dirty="0" smtClean="0"/>
              <a:t> can be first manifestation of </a:t>
            </a:r>
            <a:r>
              <a:rPr lang="en-US" sz="2400" b="1" dirty="0" err="1" smtClean="0"/>
              <a:t>paraneoplastic</a:t>
            </a:r>
            <a:r>
              <a:rPr lang="en-US" sz="2400" b="1" dirty="0" smtClean="0"/>
              <a:t> disorders. </a:t>
            </a:r>
          </a:p>
          <a:p>
            <a:pPr>
              <a:buFontTx/>
              <a:buChar char="-"/>
            </a:pP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352800" y="2745773"/>
            <a:ext cx="1676400" cy="914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arapaho.nsuok.edu/~castillo/NotesImages/Topic114NotesImage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548679"/>
            <a:ext cx="4680520" cy="5688633"/>
          </a:xfrm>
          <a:prstGeom prst="rect">
            <a:avLst/>
          </a:prstGeom>
          <a:noFill/>
        </p:spPr>
      </p:pic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176210" y="1125538"/>
            <a:ext cx="4038600" cy="452596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>
                <a:solidFill>
                  <a:srgbClr val="000099"/>
                </a:solidFill>
              </a:rPr>
              <a:t>Dermatomyositis</a:t>
            </a:r>
            <a:r>
              <a:rPr lang="en-US" sz="2400" b="1" dirty="0" smtClean="0"/>
              <a:t> </a:t>
            </a:r>
          </a:p>
          <a:p>
            <a:r>
              <a:rPr lang="en-US" sz="2800" b="1" dirty="0" err="1" smtClean="0"/>
              <a:t>Perifascicular</a:t>
            </a:r>
            <a:r>
              <a:rPr lang="en-US" sz="2800" b="1" dirty="0" smtClean="0"/>
              <a:t> atrophy of muscle fibers and chronic inflammation .</a:t>
            </a:r>
          </a:p>
          <a:p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3923928" y="5589240"/>
            <a:ext cx="4608512" cy="576064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2976" y="2857496"/>
            <a:ext cx="728468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Anatomy and Histology</a:t>
            </a:r>
            <a:endParaRPr lang="en-US" sz="4800" b="1" i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28794" y="2571744"/>
            <a:ext cx="5112568" cy="1857388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 INFECTIOUS ARTHRITIS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555776" y="980728"/>
            <a:ext cx="4248472" cy="1152128"/>
          </a:xfrm>
          <a:prstGeom prst="roundRect">
            <a:avLst/>
          </a:prstGeom>
          <a:solidFill>
            <a:schemeClr val="accent2">
              <a:lumMod val="75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Osteoarthritis</a:t>
            </a:r>
            <a:endParaRPr lang="en-US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5" descr="osteoarth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724128" y="2780928"/>
            <a:ext cx="3419871" cy="3005525"/>
          </a:xfrm>
          <a:prstGeom prst="rect">
            <a:avLst/>
          </a:prstGeom>
        </p:spPr>
      </p:pic>
      <p:pic>
        <p:nvPicPr>
          <p:cNvPr id="8" name="Picture 5" descr="osteoarthitis xray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2780928"/>
            <a:ext cx="2839832" cy="3054077"/>
          </a:xfrm>
          <a:prstGeom prst="rect">
            <a:avLst/>
          </a:prstGeom>
        </p:spPr>
      </p:pic>
      <p:pic>
        <p:nvPicPr>
          <p:cNvPr id="9" name="Picture 6" descr="osteoarthritis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843808" y="2780928"/>
            <a:ext cx="2808312" cy="30243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An obese 56-year-old woman presented with bilateral localized pain to her knees, hands and difficulty in walking .                                                 </a:t>
            </a:r>
            <a:endParaRPr lang="en-US" sz="36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3000364" y="285728"/>
            <a:ext cx="3312368" cy="792088"/>
          </a:xfrm>
          <a:prstGeom prst="roundRect">
            <a:avLst/>
          </a:prstGeom>
          <a:solidFill>
            <a:schemeClr val="accent2">
              <a:lumMod val="50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Case # 3</a:t>
            </a:r>
            <a:endParaRPr lang="en-US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ubtitle 2"/>
          <p:cNvSpPr txBox="1">
            <a:spLocks/>
          </p:cNvSpPr>
          <p:nvPr/>
        </p:nvSpPr>
        <p:spPr bwMode="auto">
          <a:xfrm>
            <a:off x="785813" y="5072063"/>
            <a:ext cx="300037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endParaRPr lang="en-US" sz="3200" b="1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23528" y="964198"/>
            <a:ext cx="4104456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499993" y="964198"/>
            <a:ext cx="4248472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323528" y="5721510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1" i="1" dirty="0" smtClean="0"/>
              <a:t>Progressive erosion of articular cartilage, </a:t>
            </a:r>
            <a:r>
              <a:rPr lang="en-US" sz="2000" b="1" i="1" dirty="0" err="1" smtClean="0"/>
              <a:t>eburnated</a:t>
            </a:r>
            <a:r>
              <a:rPr lang="en-US" sz="2000" b="1" i="1" dirty="0" smtClean="0"/>
              <a:t> articular surface , </a:t>
            </a:r>
            <a:r>
              <a:rPr lang="en-US" sz="2000" b="1" i="1" dirty="0" err="1" smtClean="0"/>
              <a:t>subchondral</a:t>
            </a:r>
            <a:r>
              <a:rPr lang="en-US" sz="2000" b="1" i="1" dirty="0" smtClean="0"/>
              <a:t> cyst and residual articular cartilage </a:t>
            </a:r>
            <a:r>
              <a:rPr lang="en-US" sz="2000" b="1" i="1" dirty="0" smtClean="0">
                <a:solidFill>
                  <a:schemeClr val="tx2"/>
                </a:solidFill>
              </a:rPr>
              <a:t>(Osteoarthritis)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43108" y="142852"/>
            <a:ext cx="4500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Osteoarthritis - Gross</a:t>
            </a:r>
            <a:endParaRPr lang="en-US" sz="3600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ubtitle 2"/>
          <p:cNvSpPr txBox="1">
            <a:spLocks/>
          </p:cNvSpPr>
          <p:nvPr/>
        </p:nvSpPr>
        <p:spPr bwMode="auto">
          <a:xfrm>
            <a:off x="0" y="6215063"/>
            <a:ext cx="914400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endParaRPr lang="en-US" sz="2800" b="1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85786" y="882384"/>
            <a:ext cx="7572428" cy="4634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642910" y="5517232"/>
            <a:ext cx="83215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1" i="1" dirty="0" smtClean="0"/>
              <a:t>Mushroom-shaped osteophytes (bony outgrowths ) develop at the margins of the articular surface and are capped by fibrocartilage and hyaline cartilage that gradually ossify . Note the absence of inflammation </a:t>
            </a:r>
            <a:r>
              <a:rPr lang="en-US" sz="2000" b="1" i="1" dirty="0" smtClean="0">
                <a:solidFill>
                  <a:srgbClr val="000099"/>
                </a:solidFill>
              </a:rPr>
              <a:t>. (Osteoarthritis)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43108" y="214290"/>
            <a:ext cx="4500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Osteoarthritis - LPF</a:t>
            </a:r>
            <a:endParaRPr lang="en-US" sz="3600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1988841"/>
            <a:ext cx="8229600" cy="252028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A 45 -year- old woman complains of low grade fever , malaise and stiffness in her joints each morning .                                                                  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857488" y="214290"/>
            <a:ext cx="3312368" cy="769441"/>
          </a:xfrm>
          <a:prstGeom prst="rect">
            <a:avLst/>
          </a:prstGeom>
          <a:solidFill>
            <a:srgbClr val="66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Case  # 4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76400" y="0"/>
            <a:ext cx="5904656" cy="1224136"/>
          </a:xfrm>
          <a:prstGeom prst="round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Rheumatoid Arthritis</a:t>
            </a:r>
          </a:p>
          <a:p>
            <a:pPr algn="ctr"/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5" name="Picture 7" descr="rheumatoid arth hand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21492" y="1600200"/>
            <a:ext cx="4355976" cy="266429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4419600"/>
            <a:ext cx="8610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r>
              <a:rPr lang="en-US" b="1" dirty="0" smtClean="0"/>
              <a:t>Serological tests which are somewhat specific for this disease:</a:t>
            </a:r>
          </a:p>
          <a:p>
            <a:r>
              <a:rPr lang="en-US" b="1" i="1" dirty="0" smtClean="0"/>
              <a:t>1- Rheumatoid factor (RF)</a:t>
            </a:r>
          </a:p>
          <a:p>
            <a:r>
              <a:rPr lang="de-DE" b="1" i="1" dirty="0" smtClean="0"/>
              <a:t>2- </a:t>
            </a:r>
            <a:r>
              <a:rPr lang="en-US" dirty="0" smtClean="0"/>
              <a:t>Antibodies to </a:t>
            </a:r>
            <a:r>
              <a:rPr lang="en-US" dirty="0" err="1" smtClean="0"/>
              <a:t>citrullinated</a:t>
            </a:r>
            <a:r>
              <a:rPr lang="en-US" dirty="0" smtClean="0"/>
              <a:t> peptides in the serum</a:t>
            </a:r>
            <a:endParaRPr lang="de-DE" b="1" i="1" dirty="0" smtClean="0"/>
          </a:p>
          <a:p>
            <a:r>
              <a:rPr lang="en-US" b="1" i="1" dirty="0" smtClean="0"/>
              <a:t>3- C-Reactive protein (CRP) and ESR (Non specific) 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181600" y="2362200"/>
            <a:ext cx="304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Swelling and deformity of the </a:t>
            </a:r>
            <a:r>
              <a:rPr lang="en-US" dirty="0" err="1"/>
              <a:t>metacarpo-phalyngeal</a:t>
            </a:r>
            <a:r>
              <a:rPr lang="en-US" dirty="0"/>
              <a:t> joints and ulnar deviation of the fingers</a:t>
            </a:r>
            <a:endParaRPr lang="ar-SA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ubtitle 2"/>
          <p:cNvSpPr txBox="1">
            <a:spLocks/>
          </p:cNvSpPr>
          <p:nvPr/>
        </p:nvSpPr>
        <p:spPr bwMode="auto">
          <a:xfrm>
            <a:off x="0" y="6143625"/>
            <a:ext cx="9144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endParaRPr lang="en-US" sz="2800" b="1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644008" y="476672"/>
            <a:ext cx="4104456" cy="5630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0" y="549275"/>
            <a:ext cx="4392613" cy="5400675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sz="3500" b="1" dirty="0" smtClean="0">
                <a:solidFill>
                  <a:srgbClr val="C00000"/>
                </a:solidFill>
              </a:rPr>
              <a:t>   Rheumatoid arthritis  </a:t>
            </a:r>
            <a:r>
              <a:rPr lang="en-US" sz="2800" b="1" dirty="0" smtClean="0">
                <a:solidFill>
                  <a:schemeClr val="tx2"/>
                </a:solidFill>
              </a:rPr>
              <a:t>affecting the head of the femur. </a:t>
            </a:r>
          </a:p>
          <a:p>
            <a:pPr>
              <a:buNone/>
            </a:pPr>
            <a:r>
              <a:rPr lang="en-US" sz="2800" b="1" dirty="0" smtClean="0">
                <a:solidFill>
                  <a:schemeClr val="tx2"/>
                </a:solidFill>
              </a:rPr>
              <a:t>   </a:t>
            </a:r>
            <a:r>
              <a:rPr lang="en-US" sz="2800" b="1" dirty="0" smtClean="0">
                <a:solidFill>
                  <a:schemeClr val="tx2"/>
                </a:solidFill>
              </a:rPr>
              <a:t>-- </a:t>
            </a:r>
            <a:r>
              <a:rPr lang="en-US" sz="2800" b="1" dirty="0" smtClean="0">
                <a:solidFill>
                  <a:schemeClr val="tx2"/>
                </a:solidFill>
              </a:rPr>
              <a:t>The synovium becomes edematous, thickened and hyperplastic and transforming its smooth contour to one covered by delicate and bulbous fronds </a:t>
            </a:r>
            <a:r>
              <a:rPr lang="en-US" sz="2800" b="1" dirty="0" smtClean="0">
                <a:solidFill>
                  <a:schemeClr val="tx2"/>
                </a:solidFill>
              </a:rPr>
              <a:t>.</a:t>
            </a:r>
          </a:p>
          <a:p>
            <a:pPr>
              <a:buNone/>
            </a:pPr>
            <a:r>
              <a:rPr lang="en-US" sz="2800" b="1" dirty="0" smtClean="0">
                <a:solidFill>
                  <a:schemeClr val="tx2"/>
                </a:solidFill>
              </a:rPr>
              <a:t>--</a:t>
            </a:r>
            <a:r>
              <a:rPr lang="en-US" sz="2800" b="1" dirty="0">
                <a:solidFill>
                  <a:schemeClr val="tx2"/>
                </a:solidFill>
              </a:rPr>
              <a:t>Cytokines are involved in the pathogenesis of the disease. Few of them are Interleukin 1, Tumor necrosis factor , Interleukin 6,8,17</a:t>
            </a:r>
          </a:p>
          <a:p>
            <a:pPr>
              <a:buNone/>
            </a:pPr>
            <a:endParaRPr lang="en-US" sz="2800" b="1" dirty="0" smtClean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06310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Rheumatoid Arthrit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785794"/>
            <a:ext cx="7778432" cy="4714908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51520" y="5661248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C00000"/>
                </a:solidFill>
              </a:rPr>
              <a:t>Hyperplastic synovial lining </a:t>
            </a:r>
            <a:r>
              <a:rPr lang="en-US" sz="2400" b="1" i="1" dirty="0" smtClean="0"/>
              <a:t>with villous like projections , underlying dense lymphocytic infiltration and vascular congestion</a:t>
            </a:r>
            <a:endParaRPr lang="en-US" sz="20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57356" y="142852"/>
            <a:ext cx="53578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Hyperplastic</a:t>
            </a:r>
            <a:r>
              <a:rPr lang="en-US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Synovium</a:t>
            </a:r>
            <a:r>
              <a:rPr lang="en-US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LPF 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Rheumatoid Arthrit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857232"/>
            <a:ext cx="7715304" cy="4948032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95536" y="5733256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C00000"/>
                </a:solidFill>
              </a:rPr>
              <a:t>Hyperplastic synovium </a:t>
            </a:r>
            <a:r>
              <a:rPr lang="en-US" sz="2000" b="1" i="1" dirty="0" smtClean="0"/>
              <a:t>with underlying plasma cells and lymphocytes including many congested blood vessels in </a:t>
            </a:r>
            <a:r>
              <a:rPr lang="en-US" sz="2400" b="1" i="1" dirty="0" smtClean="0"/>
              <a:t>Rheumatoid arthritis</a:t>
            </a:r>
            <a:endParaRPr lang="en-US" sz="2000" b="1" i="1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627784" y="2924944"/>
            <a:ext cx="72008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5436096" y="2132856"/>
            <a:ext cx="288032" cy="64807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131840" y="3861048"/>
            <a:ext cx="360040" cy="72008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57356" y="214290"/>
            <a:ext cx="55721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Hyperplastic</a:t>
            </a:r>
            <a:r>
              <a:rPr lang="en-US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32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Synovium</a:t>
            </a:r>
            <a:r>
              <a:rPr lang="en-US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HPF 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502" y="836711"/>
            <a:ext cx="8460961" cy="540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ounded Rectangle 6"/>
          <p:cNvSpPr/>
          <p:nvPr/>
        </p:nvSpPr>
        <p:spPr>
          <a:xfrm>
            <a:off x="2428860" y="214290"/>
            <a:ext cx="4143404" cy="500066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 Skeleton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786050" y="214290"/>
            <a:ext cx="3456384" cy="85725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prstClr val="white"/>
                </a:solidFill>
              </a:rPr>
              <a:t>GOUT</a:t>
            </a:r>
            <a:endParaRPr lang="en-US" sz="4400" b="1" dirty="0">
              <a:solidFill>
                <a:prstClr val="white"/>
              </a:solidFill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488" y="3214686"/>
            <a:ext cx="3384376" cy="3096344"/>
          </a:xfrm>
        </p:spPr>
      </p:pic>
      <p:sp>
        <p:nvSpPr>
          <p:cNvPr id="7" name="Rectangle 6"/>
          <p:cNvSpPr/>
          <p:nvPr/>
        </p:nvSpPr>
        <p:spPr>
          <a:xfrm>
            <a:off x="827584" y="1714488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 smtClean="0">
                <a:solidFill>
                  <a:prstClr val="black"/>
                </a:solidFill>
              </a:rPr>
              <a:t>Gout is a syndrome caused by the inflammatory response to tissue deposition of monosodium urate crystals (MSU).</a:t>
            </a:r>
            <a:endParaRPr lang="en-US" altLang="en-US" sz="24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A5B592">
                    <a:lumMod val="50000"/>
                  </a:srgbClr>
                </a:solidFill>
              </a:rPr>
              <a:t>Ms-</a:t>
            </a:r>
            <a:r>
              <a:rPr lang="en-US" sz="1400" b="1" i="1" dirty="0" err="1" smtClean="0">
                <a:solidFill>
                  <a:srgbClr val="A5B592">
                    <a:lumMod val="50000"/>
                  </a:srgbClr>
                </a:solidFill>
              </a:rPr>
              <a:t>Sk</a:t>
            </a:r>
            <a:r>
              <a:rPr lang="en-US" sz="1400" b="1" i="1" dirty="0" smtClean="0">
                <a:solidFill>
                  <a:srgbClr val="A5B592">
                    <a:lumMod val="50000"/>
                  </a:srgbClr>
                </a:solidFill>
              </a:rPr>
              <a:t> Block</a:t>
            </a:r>
            <a:endParaRPr lang="en-US" sz="1400" b="1" i="1" dirty="0">
              <a:solidFill>
                <a:srgbClr val="A5B592">
                  <a:lumMod val="50000"/>
                </a:srgb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rgbClr val="A5B592">
                    <a:lumMod val="50000"/>
                  </a:srgbClr>
                </a:solidFill>
              </a:rPr>
              <a:t>Path. Dept , KSU</a:t>
            </a:r>
            <a:endParaRPr lang="en-US" sz="1400" b="1" i="1" dirty="0">
              <a:solidFill>
                <a:srgbClr val="A5B592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60546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100" b="1" dirty="0" smtClean="0">
                <a:solidFill>
                  <a:srgbClr val="000066"/>
                </a:solidFill>
              </a:rPr>
              <a:t/>
            </a:r>
            <a:br>
              <a:rPr lang="en-US" sz="3100" b="1" dirty="0" smtClean="0">
                <a:solidFill>
                  <a:srgbClr val="000066"/>
                </a:solidFill>
              </a:rPr>
            </a:br>
            <a:r>
              <a:rPr lang="en-US" sz="3100" b="1" dirty="0" smtClean="0">
                <a:solidFill>
                  <a:srgbClr val="000066"/>
                </a:solidFill>
              </a:rPr>
              <a:t>Acute gouty arthritis on the big toe of an elderly man.</a:t>
            </a:r>
            <a:r>
              <a:rPr lang="en-US" b="1" dirty="0" smtClean="0">
                <a:solidFill>
                  <a:srgbClr val="000066"/>
                </a:solidFill>
              </a:rPr>
              <a:t/>
            </a:r>
            <a:br>
              <a:rPr lang="en-US" b="1" dirty="0" smtClean="0">
                <a:solidFill>
                  <a:srgbClr val="000066"/>
                </a:solidFill>
              </a:rPr>
            </a:br>
            <a:endParaRPr lang="en-US" dirty="0">
              <a:solidFill>
                <a:srgbClr val="000066"/>
              </a:solidFill>
            </a:endParaRPr>
          </a:p>
        </p:txBody>
      </p:sp>
      <p:pic>
        <p:nvPicPr>
          <p:cNvPr id="16387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76300" y="1494379"/>
            <a:ext cx="7391400" cy="4819648"/>
          </a:xfrm>
        </p:spPr>
      </p:pic>
      <p:sp>
        <p:nvSpPr>
          <p:cNvPr id="6" name="TextBox 5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A5B592">
                    <a:lumMod val="50000"/>
                  </a:srgbClr>
                </a:solidFill>
              </a:rPr>
              <a:t>Ms-</a:t>
            </a:r>
            <a:r>
              <a:rPr lang="en-US" sz="1400" b="1" i="1" dirty="0" err="1" smtClean="0">
                <a:solidFill>
                  <a:srgbClr val="A5B592">
                    <a:lumMod val="50000"/>
                  </a:srgbClr>
                </a:solidFill>
              </a:rPr>
              <a:t>Sk</a:t>
            </a:r>
            <a:r>
              <a:rPr lang="en-US" sz="1400" b="1" i="1" dirty="0" smtClean="0">
                <a:solidFill>
                  <a:srgbClr val="A5B592">
                    <a:lumMod val="50000"/>
                  </a:srgbClr>
                </a:solidFill>
              </a:rPr>
              <a:t> Block</a:t>
            </a:r>
            <a:endParaRPr lang="en-US" sz="1400" b="1" i="1" dirty="0">
              <a:solidFill>
                <a:srgbClr val="A5B592">
                  <a:lumMod val="50000"/>
                </a:srgb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rgbClr val="A5B592">
                    <a:lumMod val="50000"/>
                  </a:srgbClr>
                </a:solidFill>
              </a:rPr>
              <a:t>Path. Dept , KSU</a:t>
            </a:r>
            <a:endParaRPr lang="en-US" sz="1400" b="1" i="1" dirty="0">
              <a:solidFill>
                <a:srgbClr val="A5B592">
                  <a:lumMod val="50000"/>
                </a:srgb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05200" y="5410200"/>
            <a:ext cx="301390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Swelling, Redness and </a:t>
            </a:r>
            <a:r>
              <a:rPr lang="en-US" dirty="0" err="1"/>
              <a:t>oedema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22958732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0" y="142852"/>
            <a:ext cx="7696200" cy="1059904"/>
          </a:xfrm>
          <a:noFill/>
          <a:ln>
            <a:noFill/>
          </a:ln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002060"/>
                </a:solidFill>
              </a:rPr>
              <a:t>Severe gout in the fingers resulting in large, hard deposits of crystals of uric acid. These deposits are called Tophi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18435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36613" y="1643050"/>
            <a:ext cx="7316787" cy="4876800"/>
          </a:xfrm>
        </p:spPr>
      </p:pic>
      <p:sp>
        <p:nvSpPr>
          <p:cNvPr id="6" name="TextBox 5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A5B592">
                    <a:lumMod val="50000"/>
                  </a:srgbClr>
                </a:solidFill>
              </a:rPr>
              <a:t>Ms-</a:t>
            </a:r>
            <a:r>
              <a:rPr lang="en-US" sz="1400" b="1" i="1" dirty="0" err="1" smtClean="0">
                <a:solidFill>
                  <a:srgbClr val="A5B592">
                    <a:lumMod val="50000"/>
                  </a:srgbClr>
                </a:solidFill>
              </a:rPr>
              <a:t>Sk</a:t>
            </a:r>
            <a:r>
              <a:rPr lang="en-US" sz="1400" b="1" i="1" dirty="0" smtClean="0">
                <a:solidFill>
                  <a:srgbClr val="A5B592">
                    <a:lumMod val="50000"/>
                  </a:srgbClr>
                </a:solidFill>
              </a:rPr>
              <a:t> Block</a:t>
            </a:r>
            <a:endParaRPr lang="en-US" sz="1400" b="1" i="1" dirty="0">
              <a:solidFill>
                <a:srgbClr val="A5B592">
                  <a:lumMod val="50000"/>
                </a:srgb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rgbClr val="A5B592">
                    <a:lumMod val="50000"/>
                  </a:srgbClr>
                </a:solidFill>
              </a:rPr>
              <a:t>Path. Dept , KSU</a:t>
            </a:r>
            <a:endParaRPr lang="en-US" sz="1400" b="1" i="1" dirty="0">
              <a:solidFill>
                <a:srgbClr val="A5B592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66066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136904" cy="1219200"/>
          </a:xfrm>
          <a:noFill/>
          <a:ln>
            <a:noFill/>
          </a:ln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b="1" u="sng" dirty="0" smtClean="0">
                <a:solidFill>
                  <a:srgbClr val="FF0000"/>
                </a:solidFill>
              </a:rPr>
              <a:t>Needle-shaped </a:t>
            </a:r>
            <a:r>
              <a:rPr lang="en-US" sz="2400" b="1" u="sng" dirty="0" smtClean="0">
                <a:solidFill>
                  <a:srgbClr val="FF0000"/>
                </a:solidFill>
              </a:rPr>
              <a:t>monosodium </a:t>
            </a:r>
            <a:r>
              <a:rPr lang="en-US" sz="2400" b="1" u="sng" dirty="0" err="1" smtClean="0">
                <a:solidFill>
                  <a:srgbClr val="FF0000"/>
                </a:solidFill>
              </a:rPr>
              <a:t>urate</a:t>
            </a:r>
            <a:r>
              <a:rPr lang="en-US" sz="2400" b="1" u="sng" dirty="0" smtClean="0">
                <a:solidFill>
                  <a:srgbClr val="FF0000"/>
                </a:solidFill>
              </a:rPr>
              <a:t> </a:t>
            </a:r>
            <a:r>
              <a:rPr lang="en-US" sz="2400" b="1" u="sng" dirty="0" smtClean="0">
                <a:solidFill>
                  <a:srgbClr val="FF0000"/>
                </a:solidFill>
              </a:rPr>
              <a:t>crystals </a:t>
            </a:r>
            <a:r>
              <a:rPr lang="en-US" sz="2400" b="1" dirty="0" smtClean="0">
                <a:solidFill>
                  <a:srgbClr val="000099"/>
                </a:solidFill>
              </a:rPr>
              <a:t>diagnostic of gout from an acutely inflamed joint </a:t>
            </a:r>
            <a:r>
              <a:rPr lang="en-US" sz="2400" b="1" dirty="0" smtClean="0">
                <a:solidFill>
                  <a:srgbClr val="000099"/>
                </a:solidFill>
              </a:rPr>
              <a:t>as </a:t>
            </a:r>
            <a:r>
              <a:rPr lang="en-US" sz="2400" b="1" dirty="0" smtClean="0">
                <a:solidFill>
                  <a:srgbClr val="000099"/>
                </a:solidFill>
              </a:rPr>
              <a:t>seen under </a:t>
            </a:r>
            <a:r>
              <a:rPr lang="en-US" sz="2400" b="1" dirty="0" smtClean="0">
                <a:solidFill>
                  <a:srgbClr val="006600"/>
                </a:solidFill>
              </a:rPr>
              <a:t>polarized </a:t>
            </a:r>
            <a:r>
              <a:rPr lang="en-US" sz="2400" b="1" dirty="0" smtClean="0">
                <a:solidFill>
                  <a:srgbClr val="006600"/>
                </a:solidFill>
              </a:rPr>
              <a:t>microscopy</a:t>
            </a:r>
            <a:endParaRPr lang="en-US" sz="2400" b="1" dirty="0">
              <a:solidFill>
                <a:srgbClr val="000099"/>
              </a:solidFill>
            </a:endParaRPr>
          </a:p>
        </p:txBody>
      </p:sp>
      <p:pic>
        <p:nvPicPr>
          <p:cNvPr id="25606" name="Picture 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44" y="1948428"/>
            <a:ext cx="5336232" cy="4338092"/>
          </a:xfrm>
          <a:noFill/>
        </p:spPr>
      </p:pic>
      <p:pic>
        <p:nvPicPr>
          <p:cNvPr id="2560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3816" y="1946030"/>
            <a:ext cx="2440632" cy="4338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A5B592">
                    <a:lumMod val="50000"/>
                  </a:srgbClr>
                </a:solidFill>
              </a:rPr>
              <a:t>Ms-</a:t>
            </a:r>
            <a:r>
              <a:rPr lang="en-US" sz="1400" b="1" i="1" dirty="0" err="1" smtClean="0">
                <a:solidFill>
                  <a:srgbClr val="A5B592">
                    <a:lumMod val="50000"/>
                  </a:srgbClr>
                </a:solidFill>
              </a:rPr>
              <a:t>Sk</a:t>
            </a:r>
            <a:r>
              <a:rPr lang="en-US" sz="1400" b="1" i="1" dirty="0" smtClean="0">
                <a:solidFill>
                  <a:srgbClr val="A5B592">
                    <a:lumMod val="50000"/>
                  </a:srgbClr>
                </a:solidFill>
              </a:rPr>
              <a:t> Block</a:t>
            </a:r>
            <a:endParaRPr lang="en-US" sz="1400" b="1" i="1" dirty="0">
              <a:solidFill>
                <a:srgbClr val="A5B592">
                  <a:lumMod val="50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rgbClr val="A5B592">
                    <a:lumMod val="50000"/>
                  </a:srgbClr>
                </a:solidFill>
              </a:rPr>
              <a:t>Path. Dept , KSU</a:t>
            </a:r>
            <a:endParaRPr lang="en-US" sz="1400" b="1" i="1" dirty="0">
              <a:solidFill>
                <a:srgbClr val="A5B592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02454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Gouty Arthritis can be associated with</a:t>
            </a:r>
          </a:p>
          <a:p>
            <a:pPr marL="0" indent="0">
              <a:buNone/>
            </a:pPr>
            <a:r>
              <a:rPr lang="en-US" dirty="0" smtClean="0"/>
              <a:t> Leukemia, Chronic renal diseases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Pyrophosphate overproduction or decreased breakdown can give rise to </a:t>
            </a:r>
            <a:r>
              <a:rPr lang="en-US" dirty="0" err="1" smtClean="0">
                <a:solidFill>
                  <a:srgbClr val="006600"/>
                </a:solidFill>
              </a:rPr>
              <a:t>Pseudogout</a:t>
            </a:r>
            <a:r>
              <a:rPr lang="en-US" dirty="0" smtClean="0">
                <a:solidFill>
                  <a:srgbClr val="006600"/>
                </a:solidFill>
              </a:rPr>
              <a:t> or </a:t>
            </a:r>
            <a:r>
              <a:rPr lang="en-US" dirty="0" err="1" smtClean="0">
                <a:solidFill>
                  <a:srgbClr val="006600"/>
                </a:solidFill>
              </a:rPr>
              <a:t>chondrocalscinosis</a:t>
            </a:r>
            <a:r>
              <a:rPr lang="en-US" dirty="0" smtClean="0">
                <a:solidFill>
                  <a:srgbClr val="006600"/>
                </a:solidFill>
              </a:rPr>
              <a:t>.</a:t>
            </a:r>
            <a:endParaRPr lang="ar-SA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61760"/>
      </p:ext>
    </p:extLst>
  </p:cSld>
  <p:clrMapOvr>
    <a:masterClrMapping/>
  </p:clrMapOvr>
  <p:transition advClick="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123728" y="2348880"/>
            <a:ext cx="5112568" cy="1080120"/>
          </a:xfrm>
          <a:prstGeom prst="roundRect">
            <a:avLst/>
          </a:prstGeom>
          <a:solidFill>
            <a:schemeClr val="accent3">
              <a:lumMod val="50000"/>
            </a:schemeClr>
          </a:solidFill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Osteomyelitis</a:t>
            </a:r>
          </a:p>
          <a:p>
            <a:pPr algn="ctr"/>
            <a:endParaRPr lang="en-US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5562600" y="1219200"/>
            <a:ext cx="3110880" cy="4725144"/>
          </a:xfrm>
          <a:prstGeom prst="rect">
            <a:avLst/>
          </a:prstGeom>
          <a:ln>
            <a:solidFill>
              <a:srgbClr val="000099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Direct infection of bone.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Bacterial most often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Staphylococcus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Salmonella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Sickle Cell Disease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Tuberculosis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Spine first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76600" y="304800"/>
            <a:ext cx="2880320" cy="620688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Osteomyelitis</a:t>
            </a:r>
          </a:p>
          <a:p>
            <a:pPr algn="ctr"/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5181600"/>
            <a:ext cx="495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Resected femur in a patient with draining osteomyelitis. The drainage tract in the subosteal shell of viable new bone (involucrum) reveals the inner native necrotic cortex (sequestrum)</a:t>
            </a:r>
            <a:endParaRPr lang="en-US" b="1" i="1" dirty="0"/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143000"/>
            <a:ext cx="4748213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/>
              <a:t>A 22- year- old male presented with localized pain above his right knee joint with recurrent fever. Later, he had a discharging sinuses from the skin overlying the right knee.  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    </a:t>
            </a:r>
            <a:r>
              <a:rPr lang="en-US" b="1" dirty="0" smtClean="0">
                <a:solidFill>
                  <a:srgbClr val="C00000"/>
                </a:solidFill>
              </a:rPr>
              <a:t>What is the most likely diagnosis ?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488" y="357166"/>
            <a:ext cx="3312368" cy="76944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Case  # 5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702314.fig.0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642918"/>
            <a:ext cx="7858180" cy="523435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85786" y="5661248"/>
            <a:ext cx="73581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C00000"/>
                </a:solidFill>
              </a:rPr>
              <a:t>Acute Osteomyelitis</a:t>
            </a:r>
            <a:r>
              <a:rPr lang="en-US" sz="2000" b="1" i="1" dirty="0" smtClean="0"/>
              <a:t>. Bony sequestrae are surrounded by colonies of bacteria as well as purulent infiltrate.</a:t>
            </a:r>
            <a:endParaRPr lang="en-US" sz="20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43108" y="285728"/>
            <a:ext cx="47863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Acute Osteomyelitis - LPF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8349" name="Group 13"/>
          <p:cNvGraphicFramePr>
            <a:graphicFrameLocks noGrp="1"/>
          </p:cNvGraphicFramePr>
          <p:nvPr/>
        </p:nvGraphicFramePr>
        <p:xfrm>
          <a:off x="251520" y="5408632"/>
          <a:ext cx="8640960" cy="1116712"/>
        </p:xfrm>
        <a:graphic>
          <a:graphicData uri="http://schemas.openxmlformats.org/drawingml/2006/table">
            <a:tbl>
              <a:tblPr/>
              <a:tblGrid>
                <a:gridCol w="8640960"/>
              </a:tblGrid>
              <a:tr h="11167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Chronic Osteomyelitis</a:t>
                      </a: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Note the fibrosis of the marrow space accompanied by chronic inflammatory cells. There can be bone destruction with remodeling.  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98344" name="Picture 8" descr="BONE0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990600"/>
            <a:ext cx="7715304" cy="452720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33600" y="304800"/>
            <a:ext cx="45720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Chronic Osteomyelitis - LPF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028225"/>
            <a:ext cx="4532183" cy="54726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Subtitle 2"/>
          <p:cNvSpPr txBox="1">
            <a:spLocks/>
          </p:cNvSpPr>
          <p:nvPr/>
        </p:nvSpPr>
        <p:spPr bwMode="auto">
          <a:xfrm>
            <a:off x="2143108" y="357166"/>
            <a:ext cx="428396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en-US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muscles</a:t>
            </a:r>
            <a:endParaRPr lang="en-US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9632" y="2132856"/>
            <a:ext cx="6984776" cy="180020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4800" b="1" dirty="0" smtClean="0">
                <a:solidFill>
                  <a:srgbClr val="FFFF00"/>
                </a:solidFill>
              </a:rPr>
              <a:t>Spinal TB – </a:t>
            </a:r>
            <a:r>
              <a:rPr lang="en-US" sz="4800" b="1" dirty="0" err="1" smtClean="0">
                <a:solidFill>
                  <a:srgbClr val="FFFF00"/>
                </a:solidFill>
              </a:rPr>
              <a:t>Pott’s</a:t>
            </a:r>
            <a:r>
              <a:rPr lang="en-US" sz="4800" b="1" dirty="0" smtClean="0">
                <a:solidFill>
                  <a:srgbClr val="FFFF00"/>
                </a:solidFill>
              </a:rPr>
              <a:t> Disease </a:t>
            </a:r>
          </a:p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(Tuberculous Osteomyelitis)</a:t>
            </a:r>
          </a:p>
          <a:p>
            <a:pPr algn="ctr"/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/>
          </a:bodyPr>
          <a:lstStyle/>
          <a:p>
            <a:r>
              <a:rPr lang="en-US" b="1" dirty="0" smtClean="0"/>
              <a:t>A 30 -year-old debilitated man presented to the orthopedic clinic with back pain, low grade fever, marked elevation of sedimentation rate and recent kyphosis and scoliosis .  </a:t>
            </a:r>
          </a:p>
          <a:p>
            <a:r>
              <a:rPr lang="en-US" b="1" dirty="0" smtClean="0"/>
              <a:t>The patient has a history of coughing up blood, fever, chills, night sweats, weight loss, pallor, and often a tendency to fatigue very easily.                                                                 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786050" y="357166"/>
            <a:ext cx="3312368" cy="76944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Case  # 6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ubtitle 2"/>
          <p:cNvSpPr txBox="1">
            <a:spLocks/>
          </p:cNvSpPr>
          <p:nvPr/>
        </p:nvSpPr>
        <p:spPr bwMode="auto">
          <a:xfrm>
            <a:off x="0" y="6215063"/>
            <a:ext cx="914400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endParaRPr lang="en-US" sz="2800" b="1" dirty="0">
              <a:solidFill>
                <a:schemeClr val="tx2"/>
              </a:solidFill>
            </a:endParaRPr>
          </a:p>
        </p:txBody>
      </p:sp>
      <p:pic>
        <p:nvPicPr>
          <p:cNvPr id="14340" name="Picture 4" descr="ScannedImage-7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928926" y="1387695"/>
            <a:ext cx="3587290" cy="5184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07/7/7/main">
                <a:solidFill>
                  <a:srgbClr xmlns:mc="http://schemas.openxmlformats.org/markup-compatibility/2006" val="FFFFFF" mc:Ignorable=""/>
                </a:solidFill>
              </a14:hiddenFill>
            </a:ext>
            <a:ext uri="{53640926-AAD7-44d8-BBD7-CCE9431645EC}">
              <a14:shadowObscured xmlns="" xmlns:a14="http://schemas.microsoft.com/office/drawing/2007/7/7/main" val="1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28662" y="71414"/>
            <a:ext cx="714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Gross pathology of T.B Osteomyelitis </a:t>
            </a:r>
          </a:p>
          <a:p>
            <a:pPr algn="ctr"/>
            <a:r>
              <a:rPr lang="en-US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vertebral Column (</a:t>
            </a:r>
            <a:r>
              <a:rPr lang="en-US" sz="32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Pott’s</a:t>
            </a:r>
            <a:r>
              <a:rPr lang="en-US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Disease)</a:t>
            </a:r>
            <a:endParaRPr lang="en-US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724128" y="3907976"/>
            <a:ext cx="108012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804248" y="3475928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Granulomatous necrosis of vertebral column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tb3 pot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036782"/>
            <a:ext cx="7162800" cy="539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891" name="AutoShape 3"/>
          <p:cNvSpPr>
            <a:spLocks noChangeArrowheads="1"/>
          </p:cNvSpPr>
          <p:nvPr/>
        </p:nvSpPr>
        <p:spPr bwMode="auto">
          <a:xfrm rot="19548273">
            <a:off x="1712241" y="3582196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65892" name="AutoShape 4"/>
          <p:cNvSpPr>
            <a:spLocks noChangeArrowheads="1"/>
          </p:cNvSpPr>
          <p:nvPr/>
        </p:nvSpPr>
        <p:spPr bwMode="auto">
          <a:xfrm rot="-3099716">
            <a:off x="5183656" y="2734288"/>
            <a:ext cx="914400" cy="533400"/>
          </a:xfrm>
          <a:prstGeom prst="leftArrow">
            <a:avLst>
              <a:gd name="adj1" fmla="val 50000"/>
              <a:gd name="adj2" fmla="val 4285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8" name="TextBox 7"/>
          <p:cNvSpPr txBox="1"/>
          <p:nvPr/>
        </p:nvSpPr>
        <p:spPr>
          <a:xfrm>
            <a:off x="1643042" y="71414"/>
            <a:ext cx="6048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Gross pathology of T.B. Osteomyelitis </a:t>
            </a:r>
          </a:p>
          <a:p>
            <a:pPr algn="ctr"/>
            <a:r>
              <a:rPr lang="en-US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vertebral spines (</a:t>
            </a:r>
            <a:r>
              <a:rPr lang="en-US" sz="28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Pott’s</a:t>
            </a:r>
            <a:r>
              <a:rPr lang="en-US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Disease)</a:t>
            </a:r>
            <a:endParaRPr lang="en-US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3" descr="granuloma and eithelioid cel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9694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027"/>
          <p:cNvSpPr txBox="1">
            <a:spLocks noChangeArrowheads="1"/>
          </p:cNvSpPr>
          <p:nvPr/>
        </p:nvSpPr>
        <p:spPr>
          <a:xfrm>
            <a:off x="251520" y="5301208"/>
            <a:ext cx="8640960" cy="1224136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b="1" i="1" dirty="0" smtClean="0"/>
              <a:t>Bone section shows 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Epithelioid cells fuse to form giant cells 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containing 20 or more nuclei. The nuclei arranged either peripherally (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Langhans-type giant cell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) or haphazardly (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foreign body-type giant cell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). These giant cells can be found either at the periphery or the center of the granuloma.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419872" y="2996952"/>
            <a:ext cx="864096" cy="7200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7236296" y="2132856"/>
            <a:ext cx="72008" cy="122413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55576" y="2852936"/>
            <a:ext cx="2699792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 </a:t>
            </a:r>
            <a:r>
              <a:rPr lang="en-US" b="1" dirty="0" smtClean="0">
                <a:solidFill>
                  <a:srgbClr val="C00000"/>
                </a:solidFill>
              </a:rPr>
              <a:t>Langhans-type giant cell</a:t>
            </a:r>
            <a:r>
              <a:rPr lang="en-US" b="1" dirty="0" smtClean="0"/>
              <a:t> 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940152" y="1772816"/>
            <a:ext cx="2808312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foreign body-type giant cell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TB-students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4664"/>
            <a:ext cx="8352928" cy="525658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95536" y="5661248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Section of bone shows granuloma formation with </a:t>
            </a:r>
            <a:r>
              <a:rPr lang="en-US" sz="2000" b="1" i="1" dirty="0" smtClean="0">
                <a:solidFill>
                  <a:srgbClr val="006600"/>
                </a:solidFill>
              </a:rPr>
              <a:t>epithelioid like cells </a:t>
            </a:r>
            <a:r>
              <a:rPr lang="en-US" sz="2000" b="1" i="1" dirty="0" smtClean="0"/>
              <a:t>, </a:t>
            </a:r>
            <a:r>
              <a:rPr lang="en-US" sz="2000" b="1" i="1" dirty="0" smtClean="0">
                <a:solidFill>
                  <a:srgbClr val="FF0000"/>
                </a:solidFill>
              </a:rPr>
              <a:t>langhans-type giant cells </a:t>
            </a:r>
            <a:r>
              <a:rPr lang="en-US" sz="2000" b="1" i="1" dirty="0" smtClean="0"/>
              <a:t>and rim of</a:t>
            </a:r>
            <a:r>
              <a:rPr lang="en-US" sz="2000" b="1" i="1" dirty="0" smtClean="0">
                <a:solidFill>
                  <a:srgbClr val="000099"/>
                </a:solidFill>
              </a:rPr>
              <a:t> lymphocytes </a:t>
            </a:r>
            <a:endParaRPr lang="en-US" sz="2000" b="1" i="1" dirty="0">
              <a:solidFill>
                <a:srgbClr val="000099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804248" y="3861048"/>
            <a:ext cx="93610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940152" y="2420888"/>
            <a:ext cx="432048" cy="576064"/>
          </a:xfrm>
          <a:prstGeom prst="straightConnector1">
            <a:avLst/>
          </a:prstGeom>
          <a:ln w="5715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148064" y="4005064"/>
            <a:ext cx="432048" cy="576064"/>
          </a:xfrm>
          <a:prstGeom prst="straightConnector1">
            <a:avLst/>
          </a:prstGeom>
          <a:ln w="571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132263" y="2667000"/>
            <a:ext cx="3708400" cy="457200"/>
            <a:chOff x="2928" y="1680"/>
            <a:chExt cx="2628" cy="288"/>
          </a:xfrm>
        </p:grpSpPr>
        <p:sp>
          <p:nvSpPr>
            <p:cNvPr id="20493" name="Text Box 5"/>
            <p:cNvSpPr txBox="1">
              <a:spLocks noChangeArrowheads="1"/>
            </p:cNvSpPr>
            <p:nvPr/>
          </p:nvSpPr>
          <p:spPr bwMode="auto">
            <a:xfrm>
              <a:off x="4080" y="1680"/>
              <a:ext cx="1476" cy="288"/>
            </a:xfrm>
            <a:prstGeom prst="rect">
              <a:avLst/>
            </a:prstGeom>
            <a:solidFill>
              <a:srgbClr val="FFFFFF"/>
            </a:solidFill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>
                  <a:solidFill>
                    <a:schemeClr val="bg2"/>
                  </a:solidFill>
                  <a:latin typeface="Times" charset="0"/>
                </a:rPr>
                <a:t>Caseous Necrosis</a:t>
              </a:r>
            </a:p>
          </p:txBody>
        </p:sp>
        <p:sp>
          <p:nvSpPr>
            <p:cNvPr id="20494" name="Line 6"/>
            <p:cNvSpPr>
              <a:spLocks noChangeShapeType="1"/>
            </p:cNvSpPr>
            <p:nvPr/>
          </p:nvSpPr>
          <p:spPr bwMode="auto">
            <a:xfrm flipH="1">
              <a:off x="2928" y="1824"/>
              <a:ext cx="1152" cy="48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995738" y="4343400"/>
            <a:ext cx="4411662" cy="457200"/>
            <a:chOff x="2928" y="1680"/>
            <a:chExt cx="3126" cy="288"/>
          </a:xfrm>
        </p:grpSpPr>
        <p:sp>
          <p:nvSpPr>
            <p:cNvPr id="20491" name="Text Box 8"/>
            <p:cNvSpPr txBox="1">
              <a:spLocks noChangeArrowheads="1"/>
            </p:cNvSpPr>
            <p:nvPr/>
          </p:nvSpPr>
          <p:spPr bwMode="auto">
            <a:xfrm>
              <a:off x="4080" y="1680"/>
              <a:ext cx="1974" cy="288"/>
            </a:xfrm>
            <a:prstGeom prst="rect">
              <a:avLst/>
            </a:prstGeom>
            <a:solidFill>
              <a:srgbClr val="FFFFFF"/>
            </a:solidFill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>
                  <a:solidFill>
                    <a:schemeClr val="bg2"/>
                  </a:solidFill>
                  <a:latin typeface="Times" charset="0"/>
                </a:rPr>
                <a:t>Epithelioid Macrophage</a:t>
              </a:r>
            </a:p>
          </p:txBody>
        </p:sp>
        <p:sp>
          <p:nvSpPr>
            <p:cNvPr id="20492" name="Line 9"/>
            <p:cNvSpPr>
              <a:spLocks noChangeShapeType="1"/>
            </p:cNvSpPr>
            <p:nvPr/>
          </p:nvSpPr>
          <p:spPr bwMode="auto">
            <a:xfrm flipH="1">
              <a:off x="2928" y="1824"/>
              <a:ext cx="1152" cy="48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489" name="Text Box 14"/>
          <p:cNvSpPr txBox="1">
            <a:spLocks noChangeArrowheads="1"/>
          </p:cNvSpPr>
          <p:nvPr/>
        </p:nvSpPr>
        <p:spPr bwMode="auto">
          <a:xfrm>
            <a:off x="474663" y="1928813"/>
            <a:ext cx="2138362" cy="830262"/>
          </a:xfrm>
          <a:prstGeom prst="rect">
            <a:avLst/>
          </a:prstGeom>
          <a:solidFill>
            <a:srgbClr val="FFFFFF"/>
          </a:solidFill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en-US">
                <a:solidFill>
                  <a:schemeClr val="bg2"/>
                </a:solidFill>
                <a:latin typeface="Times" charset="0"/>
              </a:rPr>
              <a:t>Lymphocytic Rim</a:t>
            </a:r>
          </a:p>
        </p:txBody>
      </p:sp>
      <p:sp>
        <p:nvSpPr>
          <p:cNvPr id="20490" name="Rectangle 14"/>
          <p:cNvSpPr>
            <a:spLocks noChangeArrowheads="1"/>
          </p:cNvSpPr>
          <p:nvPr/>
        </p:nvSpPr>
        <p:spPr bwMode="auto">
          <a:xfrm>
            <a:off x="3313113" y="3198813"/>
            <a:ext cx="1873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 altLang="en-US">
              <a:solidFill>
                <a:schemeClr val="bg2"/>
              </a:solidFill>
              <a:latin typeface="Times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779" y="404664"/>
            <a:ext cx="8306662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6167436" y="1785926"/>
            <a:ext cx="2405091" cy="36933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b="1" dirty="0">
                <a:latin typeface="Times" charset="0"/>
              </a:rPr>
              <a:t>Langhans Giant Cell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3779954" y="2857496"/>
            <a:ext cx="4149632" cy="437336"/>
            <a:chOff x="2877" y="1680"/>
            <a:chExt cx="2535" cy="233"/>
          </a:xfrm>
        </p:grpSpPr>
        <p:sp>
          <p:nvSpPr>
            <p:cNvPr id="19" name="Text Box 5"/>
            <p:cNvSpPr txBox="1">
              <a:spLocks noChangeArrowheads="1"/>
            </p:cNvSpPr>
            <p:nvPr/>
          </p:nvSpPr>
          <p:spPr bwMode="auto">
            <a:xfrm>
              <a:off x="4080" y="1680"/>
              <a:ext cx="1332" cy="233"/>
            </a:xfrm>
            <a:prstGeom prst="rect">
              <a:avLst/>
            </a:prstGeom>
            <a:solidFill>
              <a:srgbClr val="FFFFFF"/>
            </a:solidFill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b="1" dirty="0" err="1">
                  <a:latin typeface="Times" charset="0"/>
                </a:rPr>
                <a:t>Caseous</a:t>
              </a:r>
              <a:r>
                <a:rPr lang="en-US" altLang="en-US" b="1" dirty="0">
                  <a:latin typeface="Times" charset="0"/>
                </a:rPr>
                <a:t> Necrosis</a:t>
              </a:r>
            </a:p>
          </p:txBody>
        </p:sp>
        <p:sp>
          <p:nvSpPr>
            <p:cNvPr id="20" name="Line 6"/>
            <p:cNvSpPr>
              <a:spLocks noChangeShapeType="1"/>
            </p:cNvSpPr>
            <p:nvPr/>
          </p:nvSpPr>
          <p:spPr bwMode="auto">
            <a:xfrm flipH="1" flipV="1">
              <a:off x="2877" y="1725"/>
              <a:ext cx="1203" cy="99"/>
            </a:xfrm>
            <a:prstGeom prst="line">
              <a:avLst/>
            </a:prstGeom>
            <a:noFill/>
            <a:ln w="76200">
              <a:solidFill>
                <a:srgbClr val="6600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b="1"/>
            </a:p>
          </p:txBody>
        </p:sp>
      </p:grp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3563888" y="3714752"/>
            <a:ext cx="4580012" cy="516184"/>
            <a:chOff x="2928" y="1680"/>
            <a:chExt cx="2975" cy="233"/>
          </a:xfrm>
        </p:grpSpPr>
        <p:sp>
          <p:nvSpPr>
            <p:cNvPr id="22" name="Text Box 8"/>
            <p:cNvSpPr txBox="1">
              <a:spLocks noChangeArrowheads="1"/>
            </p:cNvSpPr>
            <p:nvPr/>
          </p:nvSpPr>
          <p:spPr bwMode="auto">
            <a:xfrm>
              <a:off x="4080" y="1680"/>
              <a:ext cx="1823" cy="233"/>
            </a:xfrm>
            <a:prstGeom prst="rect">
              <a:avLst/>
            </a:prstGeom>
            <a:solidFill>
              <a:srgbClr val="FFFFFF"/>
            </a:solidFill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b="1" dirty="0">
                  <a:latin typeface="Times" charset="0"/>
                </a:rPr>
                <a:t>Epithelioid Macrophage</a:t>
              </a:r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 flipH="1">
              <a:off x="2928" y="1824"/>
              <a:ext cx="1152" cy="48"/>
            </a:xfrm>
            <a:prstGeom prst="line">
              <a:avLst/>
            </a:prstGeom>
            <a:noFill/>
            <a:ln w="76200">
              <a:solidFill>
                <a:srgbClr val="6600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1043608" y="1628800"/>
            <a:ext cx="2138362" cy="369332"/>
          </a:xfrm>
          <a:prstGeom prst="rect">
            <a:avLst/>
          </a:prstGeom>
          <a:solidFill>
            <a:srgbClr val="FFFFFF"/>
          </a:solidFill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b="1">
                <a:latin typeface="Times" charset="0"/>
              </a:rPr>
              <a:t>Lymphocytic Rim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rot="10800000">
            <a:off x="5148064" y="1844824"/>
            <a:ext cx="1019374" cy="31358"/>
          </a:xfrm>
          <a:prstGeom prst="straightConnector1">
            <a:avLst/>
          </a:prstGeom>
          <a:ln w="76200">
            <a:solidFill>
              <a:srgbClr val="66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Line 6"/>
          <p:cNvSpPr>
            <a:spLocks noChangeShapeType="1"/>
          </p:cNvSpPr>
          <p:nvPr/>
        </p:nvSpPr>
        <p:spPr bwMode="auto">
          <a:xfrm flipH="1" flipV="1">
            <a:off x="1403648" y="1052736"/>
            <a:ext cx="576064" cy="571872"/>
          </a:xfrm>
          <a:prstGeom prst="line">
            <a:avLst/>
          </a:prstGeom>
          <a:noFill/>
          <a:ln w="76200">
            <a:solidFill>
              <a:srgbClr val="660066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b="1"/>
          </a:p>
        </p:txBody>
      </p:sp>
      <p:sp>
        <p:nvSpPr>
          <p:cNvPr id="29" name="Rectangle 28"/>
          <p:cNvSpPr/>
          <p:nvPr/>
        </p:nvSpPr>
        <p:spPr>
          <a:xfrm>
            <a:off x="251520" y="5864386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Section of bone shows granuloma formation with epithelioid like cells ,</a:t>
            </a:r>
          </a:p>
          <a:p>
            <a:pPr algn="ctr"/>
            <a:r>
              <a:rPr lang="en-US" sz="2000" b="1" i="1" dirty="0" smtClean="0"/>
              <a:t> langhans-type giant cells and rim of lymphocytes </a:t>
            </a:r>
            <a:endParaRPr lang="en-US" sz="2000" b="1" i="1" dirty="0"/>
          </a:p>
        </p:txBody>
      </p:sp>
      <p:sp>
        <p:nvSpPr>
          <p:cNvPr id="30" name="TextBox 29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58622" y="2492896"/>
            <a:ext cx="5256584" cy="1440160"/>
          </a:xfrm>
          <a:prstGeom prst="roundRect">
            <a:avLst/>
          </a:prstGeom>
          <a:solidFill>
            <a:schemeClr val="tx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BONE TUMORS</a:t>
            </a:r>
            <a:endParaRPr lang="en-US" sz="6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259632" y="2348880"/>
            <a:ext cx="6912768" cy="18002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Osteochondroma</a:t>
            </a:r>
          </a:p>
          <a:p>
            <a:pPr algn="ctr"/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(osteochondroma exostosis)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osteochondroma form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584" y="1988841"/>
            <a:ext cx="7696200" cy="244827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267744" y="332656"/>
            <a:ext cx="4608512" cy="1224136"/>
          </a:xfrm>
          <a:prstGeom prst="roundRect">
            <a:avLst/>
          </a:prstGeom>
          <a:solidFill>
            <a:srgbClr val="66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 smtClean="0"/>
          </a:p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Osteochondroma</a:t>
            </a:r>
          </a:p>
          <a:p>
            <a:pPr algn="ctr"/>
            <a:r>
              <a:rPr lang="en-US" sz="2800" b="1" dirty="0" smtClean="0"/>
              <a:t>(osteochondroma exostosis)</a:t>
            </a:r>
            <a:endParaRPr lang="en-US" sz="2800" dirty="0" smtClean="0"/>
          </a:p>
          <a:p>
            <a:pPr algn="ctr"/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4653136"/>
            <a:ext cx="86764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The solitary osteochondroma is the most common benign bone tumors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Seen in patients aged from 10-30 years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Arise during skeletal growth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Equally in males and females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Etiology is unknown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Text Box 1028"/>
          <p:cNvSpPr txBox="1">
            <a:spLocks noChangeArrowheads="1"/>
          </p:cNvSpPr>
          <p:nvPr/>
        </p:nvSpPr>
        <p:spPr bwMode="auto">
          <a:xfrm>
            <a:off x="1524000" y="5634056"/>
            <a:ext cx="73703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/>
              <a:t>d) myofibril        c) muscle </a:t>
            </a:r>
            <a:r>
              <a:rPr lang="en-US" sz="1800" b="1" dirty="0" smtClean="0"/>
              <a:t>fiber        </a:t>
            </a:r>
            <a:r>
              <a:rPr lang="en-US" sz="1800" b="1" dirty="0"/>
              <a:t>b) muscle </a:t>
            </a:r>
            <a:r>
              <a:rPr lang="en-US" sz="1800" b="1" dirty="0" smtClean="0"/>
              <a:t>fiber bundle    </a:t>
            </a:r>
            <a:r>
              <a:rPr lang="en-US" sz="1800" b="1" dirty="0"/>
              <a:t>a) Muscle belly </a:t>
            </a:r>
            <a:endParaRPr lang="en-CA" sz="1800" b="1" dirty="0"/>
          </a:p>
        </p:txBody>
      </p:sp>
      <p:sp>
        <p:nvSpPr>
          <p:cNvPr id="47109" name="Text Box 1029"/>
          <p:cNvSpPr txBox="1">
            <a:spLocks noChangeArrowheads="1"/>
          </p:cNvSpPr>
          <p:nvPr/>
        </p:nvSpPr>
        <p:spPr bwMode="auto">
          <a:xfrm>
            <a:off x="1357290" y="571480"/>
            <a:ext cx="65722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Components of skeletal muscle</a:t>
            </a:r>
            <a:endParaRPr lang="en-CA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7110" name="Picture 1030" descr="muscle_struc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562100"/>
            <a:ext cx="7010400" cy="3509963"/>
          </a:xfrm>
          <a:prstGeom prst="rect">
            <a:avLst/>
          </a:prstGeom>
          <a:noFill/>
        </p:spPr>
      </p:pic>
      <p:pic>
        <p:nvPicPr>
          <p:cNvPr id="47111" name="Picture 1031" descr="shotput"/>
          <p:cNvPicPr>
            <a:picLocks noChangeAspect="1" noChangeArrowheads="1"/>
          </p:cNvPicPr>
          <p:nvPr/>
        </p:nvPicPr>
        <p:blipFill>
          <a:blip r:embed="rId3" cstate="print"/>
          <a:srcRect l="27820" t="17194" r="16541" b="48537"/>
          <a:stretch>
            <a:fillRect/>
          </a:stretch>
        </p:blipFill>
        <p:spPr bwMode="auto">
          <a:xfrm>
            <a:off x="1828800" y="1568450"/>
            <a:ext cx="2057400" cy="1631950"/>
          </a:xfrm>
          <a:prstGeom prst="rect">
            <a:avLst/>
          </a:prstGeom>
          <a:noFill/>
        </p:spPr>
      </p:pic>
      <p:sp>
        <p:nvSpPr>
          <p:cNvPr id="47112" name="Line 1032"/>
          <p:cNvSpPr>
            <a:spLocks noChangeShapeType="1"/>
          </p:cNvSpPr>
          <p:nvPr/>
        </p:nvSpPr>
        <p:spPr bwMode="auto">
          <a:xfrm>
            <a:off x="2209800" y="48768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47113" name="Line 1033"/>
          <p:cNvSpPr>
            <a:spLocks noChangeShapeType="1"/>
          </p:cNvSpPr>
          <p:nvPr/>
        </p:nvSpPr>
        <p:spPr bwMode="auto">
          <a:xfrm>
            <a:off x="3962400" y="46482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47114" name="Line 1034"/>
          <p:cNvSpPr>
            <a:spLocks noChangeShapeType="1"/>
          </p:cNvSpPr>
          <p:nvPr/>
        </p:nvSpPr>
        <p:spPr bwMode="auto">
          <a:xfrm>
            <a:off x="5943600" y="35814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47115" name="Line 1035"/>
          <p:cNvSpPr>
            <a:spLocks noChangeShapeType="1"/>
          </p:cNvSpPr>
          <p:nvPr/>
        </p:nvSpPr>
        <p:spPr bwMode="auto">
          <a:xfrm>
            <a:off x="7772400" y="2743200"/>
            <a:ext cx="0" cy="289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1916833"/>
            <a:ext cx="8229600" cy="216024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A 16 -year-old male was found to have a small swelling protruding from upper part of his leg with local pain .                                                      </a:t>
            </a:r>
            <a:endParaRPr lang="en-US" sz="36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2987824" y="548680"/>
            <a:ext cx="2736304" cy="648072"/>
          </a:xfrm>
          <a:prstGeom prst="roundRect">
            <a:avLst/>
          </a:prstGeom>
          <a:solidFill>
            <a:srgbClr val="66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 smtClean="0"/>
          </a:p>
          <a:p>
            <a:pPr algn="ctr"/>
            <a:endParaRPr lang="en-US" sz="4000" b="1" dirty="0" smtClean="0"/>
          </a:p>
          <a:p>
            <a:pPr algn="ctr"/>
            <a:endParaRPr lang="en-US" b="1" dirty="0" smtClean="0"/>
          </a:p>
          <a:p>
            <a:pPr algn="ctr"/>
            <a:r>
              <a:rPr lang="en-US" sz="4000" b="1" dirty="0" smtClean="0"/>
              <a:t>Case #  7</a:t>
            </a:r>
          </a:p>
          <a:p>
            <a:pPr algn="ctr"/>
            <a:endParaRPr lang="en-US" sz="3600" b="1" dirty="0" smtClean="0"/>
          </a:p>
          <a:p>
            <a:pPr algn="ctr"/>
            <a:endParaRPr lang="en-US" sz="4000" b="1" dirty="0" smtClean="0"/>
          </a:p>
          <a:p>
            <a:pPr algn="ctr"/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imag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04663"/>
            <a:ext cx="8280920" cy="5328593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51520" y="5734997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MRI picture showing two </a:t>
            </a:r>
            <a:r>
              <a:rPr lang="en-US" sz="2000" b="1" i="1" dirty="0" err="1" smtClean="0"/>
              <a:t>osteochondromatous</a:t>
            </a:r>
            <a:r>
              <a:rPr lang="en-US" sz="2000" b="1" i="1" dirty="0" smtClean="0"/>
              <a:t> exostosis which are arising from the upper third of fibula .</a:t>
            </a:r>
            <a:endParaRPr lang="en-US" sz="20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664" name="Picture 8" descr="BONE0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960448"/>
            <a:ext cx="7072362" cy="3836703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51520" y="4750112"/>
            <a:ext cx="84969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Most are solitary, incidental lesions that may be excised if they cause local pain. There is a rare condition of multiple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osteochondromatosis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marked by bone deformity and by a 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greater propensity for development of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chondrosarcoma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5786" y="214290"/>
            <a:ext cx="77153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Osteochondroma</a:t>
            </a:r>
            <a:r>
              <a:rPr lang="en-U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Gross &amp; X-ray</a:t>
            </a:r>
            <a:endParaRPr lang="en-US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5400" y="3200400"/>
            <a:ext cx="3124200" cy="1200329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2400" b="1" i="1" dirty="0" err="1" smtClean="0"/>
              <a:t>Osteocartilagenous</a:t>
            </a:r>
            <a:r>
              <a:rPr lang="en-US" sz="2400" b="1" i="1" dirty="0" smtClean="0"/>
              <a:t> protrusion arising from the upper </a:t>
            </a:r>
            <a:r>
              <a:rPr lang="en-US" sz="2400" b="1" i="1" dirty="0" err="1" smtClean="0"/>
              <a:t>tibial</a:t>
            </a:r>
            <a:r>
              <a:rPr lang="en-US" sz="2400" b="1" i="1" dirty="0" smtClean="0"/>
              <a:t> bone </a:t>
            </a:r>
            <a:endParaRPr lang="en-US" sz="24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img.medscape.com/pi/emed/ckb/orthopedic_surgery/1230552-1256477-22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85794"/>
            <a:ext cx="7704856" cy="487545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11560" y="5673442"/>
            <a:ext cx="8136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Solitary osteochondroma. Gross osteochondroma specimen at the time of resection. Bone stalk and overlying membrane on cartilage cap. </a:t>
            </a:r>
            <a:endParaRPr lang="en-US" sz="20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7664" y="214290"/>
            <a:ext cx="5688632" cy="500066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Osteochondroma - Gross</a:t>
            </a:r>
            <a:endParaRPr lang="en-US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osteochondro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09601" y="764705"/>
            <a:ext cx="5257799" cy="446449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547664" y="214290"/>
            <a:ext cx="5688632" cy="3600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Osteochondroma - LPF</a:t>
            </a:r>
            <a:endParaRPr lang="en-US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0" y="5257800"/>
            <a:ext cx="9144000" cy="1600200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Autofit/>
          </a:bodyPr>
          <a:lstStyle/>
          <a:p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 microscopic appearance of an osteochondroma displays the benign cartilagenous cap at the upper and the bony cortex at the left lower. </a:t>
            </a:r>
            <a:endParaRPr lang="en-US" sz="2000" b="1" i="1" noProof="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 smtClean="0">
                <a:solidFill>
                  <a:srgbClr val="C00000"/>
                </a:solidFill>
              </a:rPr>
              <a:t>Prognosis is Excellent </a:t>
            </a:r>
            <a:r>
              <a:rPr lang="en-US" sz="2400" b="1" dirty="0" smtClean="0"/>
              <a:t>Possible complication :</a:t>
            </a:r>
            <a:r>
              <a:rPr lang="en-US" sz="2400" b="1" i="1" dirty="0" smtClean="0">
                <a:solidFill>
                  <a:srgbClr val="C00000"/>
                </a:solidFill>
              </a:rPr>
              <a:t> - </a:t>
            </a:r>
            <a:r>
              <a:rPr lang="en-US" sz="2400" b="1" i="1" dirty="0" err="1" smtClean="0">
                <a:solidFill>
                  <a:srgbClr val="C00000"/>
                </a:solidFill>
              </a:rPr>
              <a:t>Chondrosarcoma</a:t>
            </a:r>
            <a:r>
              <a:rPr lang="en-US" sz="2400" b="1" i="1" dirty="0" smtClean="0">
                <a:solidFill>
                  <a:srgbClr val="C00000"/>
                </a:solidFill>
              </a:rPr>
              <a:t> may occur if these lesions are multiple </a:t>
            </a:r>
            <a:endParaRPr kumimoji="0" lang="en-US" sz="2400" b="1" i="1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19800" y="1981200"/>
            <a:ext cx="3124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2400" b="1" i="1" dirty="0" smtClean="0"/>
              <a:t>Fibrous cap</a:t>
            </a:r>
          </a:p>
          <a:p>
            <a:pPr>
              <a:buFontTx/>
              <a:buChar char="-"/>
            </a:pPr>
            <a:endParaRPr lang="en-US" sz="2400" b="1" i="1" dirty="0" smtClean="0"/>
          </a:p>
          <a:p>
            <a:pPr>
              <a:buFontTx/>
              <a:buChar char="-"/>
            </a:pPr>
            <a:r>
              <a:rPr lang="en-US" sz="2400" b="1" i="1" dirty="0" err="1" smtClean="0"/>
              <a:t>Cartilagenous</a:t>
            </a:r>
            <a:r>
              <a:rPr lang="en-US" sz="2400" b="1" i="1" dirty="0" smtClean="0"/>
              <a:t> layer</a:t>
            </a:r>
          </a:p>
          <a:p>
            <a:pPr>
              <a:buFontTx/>
              <a:buChar char="-"/>
            </a:pPr>
            <a:endParaRPr lang="en-US" sz="2400" b="1" i="1" dirty="0" smtClean="0"/>
          </a:p>
          <a:p>
            <a:r>
              <a:rPr lang="en-US" sz="2400" b="1" i="1" dirty="0" smtClean="0"/>
              <a:t>- Bone </a:t>
            </a:r>
            <a:endParaRPr lang="en-US" sz="24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657600" y="1752600"/>
            <a:ext cx="2438400" cy="457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8" idx="1"/>
          </p:cNvCxnSpPr>
          <p:nvPr/>
        </p:nvCxnSpPr>
        <p:spPr>
          <a:xfrm>
            <a:off x="3124200" y="1752600"/>
            <a:ext cx="2895600" cy="11980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276600" y="3352800"/>
            <a:ext cx="27432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907704" y="2132856"/>
            <a:ext cx="5472608" cy="1944216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 smtClean="0"/>
          </a:p>
          <a:p>
            <a:pPr algn="ctr"/>
            <a:endParaRPr lang="en-US" sz="6600" b="1" dirty="0" smtClean="0"/>
          </a:p>
          <a:p>
            <a:pPr algn="ctr"/>
            <a:r>
              <a:rPr lang="en-US" sz="6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Osteosarcoma</a:t>
            </a:r>
          </a:p>
          <a:p>
            <a:pPr algn="ctr"/>
            <a:endParaRPr lang="en-US" sz="6600" b="1" dirty="0" smtClean="0"/>
          </a:p>
          <a:p>
            <a:pPr algn="ctr"/>
            <a:endParaRPr lang="en-US" sz="6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0034" y="1484784"/>
            <a:ext cx="4929222" cy="461121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 dirty="0" smtClean="0"/>
              <a:t>Weight bearing</a:t>
            </a:r>
          </a:p>
          <a:p>
            <a:pPr eaLnBrk="1" hangingPunct="1">
              <a:defRPr/>
            </a:pPr>
            <a:r>
              <a:rPr lang="en-US" b="1" dirty="0" smtClean="0"/>
              <a:t>Long bones</a:t>
            </a:r>
          </a:p>
          <a:p>
            <a:pPr eaLnBrk="1" hangingPunct="1">
              <a:defRPr/>
            </a:pPr>
            <a:r>
              <a:rPr lang="en-US" b="1" dirty="0" smtClean="0"/>
              <a:t>Young people</a:t>
            </a:r>
          </a:p>
          <a:p>
            <a:pPr eaLnBrk="1" hangingPunct="1">
              <a:defRPr/>
            </a:pPr>
            <a:r>
              <a:rPr lang="en-US" b="1" dirty="0" smtClean="0"/>
              <a:t>Osteoblast is malignant cell</a:t>
            </a:r>
          </a:p>
          <a:p>
            <a:pPr eaLnBrk="1" hangingPunct="1">
              <a:defRPr/>
            </a:pPr>
            <a:r>
              <a:rPr lang="en-US" b="1" dirty="0" smtClean="0"/>
              <a:t>Genetics of tumor being unraveled</a:t>
            </a:r>
          </a:p>
        </p:txBody>
      </p:sp>
      <p:pic>
        <p:nvPicPr>
          <p:cNvPr id="36868" name="Picture 5" descr="osteosarcoma sit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0" y="908720"/>
            <a:ext cx="3198440" cy="5720680"/>
          </a:xfrm>
        </p:spPr>
      </p:pic>
      <p:sp>
        <p:nvSpPr>
          <p:cNvPr id="6" name="Rounded Rectangle 5"/>
          <p:cNvSpPr/>
          <p:nvPr/>
        </p:nvSpPr>
        <p:spPr>
          <a:xfrm>
            <a:off x="683568" y="188640"/>
            <a:ext cx="7776864" cy="648072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 smtClean="0"/>
          </a:p>
          <a:p>
            <a:pPr algn="ctr"/>
            <a:r>
              <a:rPr lang="en-US" sz="3600" b="1" dirty="0" smtClean="0"/>
              <a:t>Osteosarcoma, Primary Malignancy</a:t>
            </a:r>
          </a:p>
          <a:p>
            <a:pPr algn="ctr"/>
            <a:endParaRPr 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An 18-year-old female presented to the rheumatology clinic with 2 months history of pain and swelling in her upper thigh with weight loss .                                                             </a:t>
            </a:r>
            <a:endParaRPr lang="en-US" sz="36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2857488" y="357166"/>
            <a:ext cx="2736304" cy="648072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 smtClean="0"/>
          </a:p>
          <a:p>
            <a:pPr algn="ctr"/>
            <a:r>
              <a:rPr lang="en-US" sz="4000" b="1" dirty="0" smtClean="0"/>
              <a:t>Case #  8</a:t>
            </a:r>
          </a:p>
          <a:p>
            <a:pPr algn="ctr"/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 descr="C:\Documents and Settings\Owner\Application Data\Microsoft\Media Catalog\osteosarcoma.jpe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6070" y="905964"/>
            <a:ext cx="8003232" cy="4621802"/>
          </a:xfrm>
          <a:ln/>
        </p:spPr>
      </p:pic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216024" y="5445224"/>
            <a:ext cx="892797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 b="1" i="1" dirty="0" smtClean="0"/>
              <a:t>A: </a:t>
            </a:r>
            <a:r>
              <a:rPr lang="en-US" sz="2000" b="1" i="1" dirty="0" smtClean="0"/>
              <a:t>Lytic and destructive </a:t>
            </a:r>
            <a:r>
              <a:rPr lang="en-US" sz="2000" b="1" i="1" dirty="0"/>
              <a:t>lesion is seen in the </a:t>
            </a:r>
            <a:r>
              <a:rPr lang="en-US" sz="2000" b="1" i="1" dirty="0" smtClean="0"/>
              <a:t>lower third of femur bone o</a:t>
            </a:r>
            <a:r>
              <a:rPr lang="en-US" sz="2000" b="1" i="1" dirty="0" smtClean="0"/>
              <a:t>n </a:t>
            </a:r>
            <a:r>
              <a:rPr lang="en-US" sz="2000" b="1" i="1" dirty="0"/>
              <a:t>this </a:t>
            </a:r>
            <a:r>
              <a:rPr lang="en-US" sz="2000" b="1" i="1" dirty="0" err="1"/>
              <a:t>anteroposterior</a:t>
            </a:r>
            <a:r>
              <a:rPr lang="en-US" sz="2000" b="1" i="1" dirty="0"/>
              <a:t> view of the </a:t>
            </a:r>
            <a:r>
              <a:rPr lang="en-US" sz="2000" b="1" i="1" dirty="0" smtClean="0"/>
              <a:t>knee. </a:t>
            </a:r>
            <a:endParaRPr lang="en-US" sz="2000" b="1" i="1" dirty="0" smtClean="0"/>
          </a:p>
          <a:p>
            <a:pPr>
              <a:spcBef>
                <a:spcPct val="20000"/>
              </a:spcBef>
            </a:pPr>
            <a:r>
              <a:rPr lang="en-US" sz="2000" b="1" i="1" dirty="0" smtClean="0"/>
              <a:t>B: magnetic </a:t>
            </a:r>
            <a:r>
              <a:rPr lang="en-US" sz="2000" b="1" i="1" dirty="0"/>
              <a:t>resonance scan of both legs shows </a:t>
            </a:r>
            <a:r>
              <a:rPr lang="en-US" sz="2000" b="1" i="1" dirty="0" smtClean="0"/>
              <a:t>soft </a:t>
            </a:r>
            <a:r>
              <a:rPr lang="en-US" sz="2000" b="1" i="1" dirty="0"/>
              <a:t>tissue extent of the tumor (arrows</a:t>
            </a:r>
            <a:r>
              <a:rPr lang="en-US" sz="2000" b="1" i="1" dirty="0" smtClean="0"/>
              <a:t>).</a:t>
            </a:r>
            <a:endParaRPr lang="en-US" sz="2000" b="1" i="1" dirty="0"/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1857356" y="142852"/>
            <a:ext cx="50006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i="1" dirty="0" smtClean="0">
                <a:solidFill>
                  <a:srgbClr val="C00000"/>
                </a:solidFill>
              </a:rPr>
              <a:t>Central Osteosarcoma</a:t>
            </a:r>
            <a:endParaRPr lang="en-US" sz="3600" b="1" i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Up Arrow 1"/>
          <p:cNvSpPr/>
          <p:nvPr/>
        </p:nvSpPr>
        <p:spPr>
          <a:xfrm>
            <a:off x="1857356" y="5516881"/>
            <a:ext cx="45719" cy="4571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Up Arrow 2"/>
          <p:cNvSpPr/>
          <p:nvPr/>
        </p:nvSpPr>
        <p:spPr>
          <a:xfrm>
            <a:off x="2286000" y="3581400"/>
            <a:ext cx="228600" cy="97563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763157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67544" y="4776593"/>
            <a:ext cx="8208912" cy="1532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C00000"/>
                </a:solidFill>
              </a:rPr>
              <a:t>Osteosarcoma of the upper end of the tibia</a:t>
            </a:r>
            <a:r>
              <a:rPr lang="en-US" sz="2400" b="1" dirty="0"/>
              <a:t>. </a:t>
            </a:r>
            <a:endParaRPr lang="en-US" sz="2400" b="1" dirty="0" smtClean="0"/>
          </a:p>
          <a:p>
            <a:pPr algn="ctr">
              <a:lnSpc>
                <a:spcPct val="95000"/>
              </a:lnSpc>
              <a:spcBef>
                <a:spcPct val="50000"/>
              </a:spcBef>
            </a:pPr>
            <a:r>
              <a:rPr lang="en-US" sz="2000" b="1" i="1" dirty="0" smtClean="0"/>
              <a:t>The </a:t>
            </a:r>
            <a:r>
              <a:rPr lang="en-US" sz="2000" b="1" i="1" dirty="0"/>
              <a:t>tan-white tumor fills most of the medullary cavity of the metaphysis and proximal diaphysis. It has infiltrated through the </a:t>
            </a:r>
            <a:r>
              <a:rPr lang="en-US" sz="2000" b="1" i="1" dirty="0">
                <a:solidFill>
                  <a:srgbClr val="C00000"/>
                </a:solidFill>
              </a:rPr>
              <a:t>cortex, lifted the periosteum, and formed soft tissue  masses on both sides of the bone. </a:t>
            </a:r>
          </a:p>
        </p:txBody>
      </p:sp>
      <p:pic>
        <p:nvPicPr>
          <p:cNvPr id="6" name="Picture 9" descr="M742_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3707904" y="404664"/>
            <a:ext cx="3456384" cy="4320480"/>
          </a:xfrm>
          <a:prstGeom prst="rect">
            <a:avLst/>
          </a:prstGeom>
          <a:noFill/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51520" y="1052736"/>
            <a:ext cx="3240360" cy="187220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24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nd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most common primary bone tumor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Malignant tumor of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mesenchymal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origin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can0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176232"/>
            <a:ext cx="4105598" cy="4824536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3" name="Subtitle 2"/>
          <p:cNvSpPr txBox="1">
            <a:spLocks/>
          </p:cNvSpPr>
          <p:nvPr/>
        </p:nvSpPr>
        <p:spPr bwMode="auto">
          <a:xfrm>
            <a:off x="214282" y="553810"/>
            <a:ext cx="4536504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en-US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Structure </a:t>
            </a:r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a long bone</a:t>
            </a:r>
          </a:p>
        </p:txBody>
      </p:sp>
      <p:pic>
        <p:nvPicPr>
          <p:cNvPr id="4" name="Picture 4" descr="Scanned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251" y="1176232"/>
            <a:ext cx="4094733" cy="4824536"/>
          </a:xfrm>
          <a:prstGeom prst="rect">
            <a:avLst/>
          </a:prstGeom>
          <a:noFill/>
          <a:ln w="76200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500562" y="553810"/>
            <a:ext cx="46436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 Section of Compact Bone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527_2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28670"/>
            <a:ext cx="7848872" cy="4963416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4000496" y="3500438"/>
            <a:ext cx="936104" cy="50405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071670" y="285728"/>
            <a:ext cx="46434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6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Osteosarcoma</a:t>
            </a:r>
            <a:r>
              <a:rPr lang="en-US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n-US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LPF</a:t>
            </a:r>
            <a:r>
              <a:rPr lang="en-US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47664" y="6072206"/>
            <a:ext cx="64118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en-US" sz="2400" b="1" i="1" dirty="0" smtClean="0"/>
              <a:t>Spindle shaped cells producing osteoid</a:t>
            </a:r>
            <a:endParaRPr lang="en-US" sz="24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72624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ubtitle 2"/>
          <p:cNvSpPr txBox="1">
            <a:spLocks/>
          </p:cNvSpPr>
          <p:nvPr/>
        </p:nvSpPr>
        <p:spPr bwMode="auto">
          <a:xfrm>
            <a:off x="0" y="628650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endParaRPr lang="en-US" sz="2800" b="1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12160" y="818176"/>
            <a:ext cx="8136904" cy="5020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1500166" y="6072206"/>
            <a:ext cx="6411829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en-US" sz="2400" b="1" i="1" dirty="0" smtClean="0"/>
              <a:t>Malignant osteoid producing Spindle cells, giant cells,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en-US" sz="2400" b="1" i="1" dirty="0" smtClean="0"/>
              <a:t>Abnormal Mitosis</a:t>
            </a:r>
            <a:endParaRPr lang="en-US" sz="2400" b="1" i="1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286116" y="2714620"/>
            <a:ext cx="579484" cy="28575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71670" y="285728"/>
            <a:ext cx="46434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6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Osteosarcoma</a:t>
            </a:r>
            <a:r>
              <a:rPr lang="en-US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n-US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HPF</a:t>
            </a:r>
            <a:r>
              <a:rPr lang="en-US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800600" y="4038600"/>
            <a:ext cx="228600" cy="26110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43108" y="2636912"/>
            <a:ext cx="5143536" cy="136359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itchFamily="18" charset="0"/>
                <a:ea typeface="Batang" pitchFamily="18" charset="-127"/>
              </a:rPr>
              <a:t>THE END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itchFamily="18" charset="0"/>
              <a:ea typeface="Batang" pitchFamily="18" charset="-127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978448"/>
            <a:ext cx="7818092" cy="5522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71670" y="285728"/>
            <a:ext cx="535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BONE STRUCTURE - LPF</a:t>
            </a:r>
            <a:endParaRPr lang="en-US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143000"/>
            <a:ext cx="6019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685800" y="571500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Active osteoblasts synthesizing bone matrix. The surrounding spindle cells represent osteoprogenitor cells</a:t>
            </a:r>
            <a:endParaRPr lang="en-US" b="1" i="1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5562600" y="3276600"/>
            <a:ext cx="838200" cy="533400"/>
          </a:xfrm>
          <a:prstGeom prst="straightConnector1">
            <a:avLst/>
          </a:prstGeom>
          <a:ln w="5715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V="1">
            <a:off x="2819400" y="2743200"/>
            <a:ext cx="609600" cy="609600"/>
          </a:xfrm>
          <a:prstGeom prst="straightConnector1">
            <a:avLst/>
          </a:prstGeom>
          <a:ln w="5715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071670" y="285728"/>
            <a:ext cx="535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BONE STRUCTURE - HPF</a:t>
            </a:r>
            <a:endParaRPr lang="en-US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0434" name="Group 2"/>
          <p:cNvGraphicFramePr>
            <a:graphicFrameLocks noGrp="1"/>
          </p:cNvGraphicFramePr>
          <p:nvPr/>
        </p:nvGraphicFramePr>
        <p:xfrm>
          <a:off x="251520" y="5279006"/>
          <a:ext cx="8535322" cy="1364704"/>
        </p:xfrm>
        <a:graphic>
          <a:graphicData uri="http://schemas.openxmlformats.org/drawingml/2006/table">
            <a:tbl>
              <a:tblPr/>
              <a:tblGrid>
                <a:gridCol w="8535322"/>
              </a:tblGrid>
              <a:tr h="13647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Normal </a:t>
                      </a:r>
                      <a:r>
                        <a:rPr kumimoji="0" lang="en-US" sz="2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cancellous</a:t>
                      </a: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bone </a:t>
                      </a: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as seen under polarized light microscopy, which highlights the lamellar structure.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 bony spicules are even, with occasional lacunae containing osteocytes. Cellular marrow is seen between the spicules of bone.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30440" name="Picture 8" descr="BONE0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836834"/>
            <a:ext cx="7500990" cy="437811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954096" y="6572272"/>
            <a:ext cx="118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Ms-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Sk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Block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2" y="657227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Path. Dept , KSU</a:t>
            </a:r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71670" y="191136"/>
            <a:ext cx="5158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Normal Cancellous Bone - LPF 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3271</TotalTime>
  <Words>1958</Words>
  <Application>Microsoft Office PowerPoint</Application>
  <PresentationFormat>On-screen Show (4:3)</PresentationFormat>
  <Paragraphs>336</Paragraphs>
  <Slides>62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4" baseType="lpstr">
      <vt:lpstr>Batang</vt:lpstr>
      <vt:lpstr>Arial</vt:lpstr>
      <vt:lpstr>Arial Black</vt:lpstr>
      <vt:lpstr>Bodoni MT</vt:lpstr>
      <vt:lpstr>Calibri</vt:lpstr>
      <vt:lpstr>Comic Sans MS</vt:lpstr>
      <vt:lpstr>Times</vt:lpstr>
      <vt:lpstr>Times New Roman</vt:lpstr>
      <vt:lpstr>Tw Cen MT</vt:lpstr>
      <vt:lpstr>Wingdings</vt:lpstr>
      <vt:lpstr>Wingdings 2</vt:lpstr>
      <vt:lpstr>Median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Acute gouty arthritis on the big toe of an elderly man. </vt:lpstr>
      <vt:lpstr>Severe gout in the fingers resulting in large, hard deposits of crystals of uric acid. These deposits are called Tophi</vt:lpstr>
      <vt:lpstr>Needle-shaped monosodium urate crystals diagnostic of gout from an acutely inflamed joint as seen under polarized microscopy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Musculoskeletal practical block</dc:title>
  <dc:creator>Dr. Sayed Esawy</dc:creator>
  <cp:lastModifiedBy>Naseem Zaidi Shaesta</cp:lastModifiedBy>
  <cp:revision>210</cp:revision>
  <dcterms:created xsi:type="dcterms:W3CDTF">2010-04-26T10:38:24Z</dcterms:created>
  <dcterms:modified xsi:type="dcterms:W3CDTF">2015-12-14T10:25:40Z</dcterms:modified>
</cp:coreProperties>
</file>