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0"/>
  </p:notesMasterIdLst>
  <p:sldIdLst>
    <p:sldId id="284" r:id="rId2"/>
    <p:sldId id="285" r:id="rId3"/>
    <p:sldId id="286" r:id="rId4"/>
    <p:sldId id="258" r:id="rId5"/>
    <p:sldId id="260" r:id="rId6"/>
    <p:sldId id="259" r:id="rId7"/>
    <p:sldId id="289" r:id="rId8"/>
    <p:sldId id="290" r:id="rId9"/>
    <p:sldId id="291" r:id="rId10"/>
    <p:sldId id="264" r:id="rId11"/>
    <p:sldId id="265" r:id="rId12"/>
    <p:sldId id="266" r:id="rId13"/>
    <p:sldId id="267"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B652A3-6A7F-42EA-BA8C-6B2355080277}" type="datetimeFigureOut">
              <a:rPr lang="en-US" smtClean="0"/>
              <a:t>12/1/2015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A2D958-FE63-49BE-9BED-4DF73AD38238}" type="slidenum">
              <a:rPr lang="en-US" smtClean="0"/>
              <a:t>‹#›</a:t>
            </a:fld>
            <a:endParaRPr lang="en-US"/>
          </a:p>
        </p:txBody>
      </p:sp>
    </p:spTree>
    <p:extLst>
      <p:ext uri="{BB962C8B-B14F-4D97-AF65-F5344CB8AC3E}">
        <p14:creationId xmlns:p14="http://schemas.microsoft.com/office/powerpoint/2010/main" val="2239931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n.wikipedia.org/wiki/Encephalopathy"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en.wikipedia.org/wiki/Fatty_liver"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7EC02DC-CA9A-4862-9C47-4D0817E4A452}" type="slidenum">
              <a:rPr lang="ar-SA" smtClean="0"/>
              <a:pPr>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When these phospholipids are acted upon by </a:t>
            </a:r>
            <a:r>
              <a:rPr lang="en-US" sz="1200" b="1" i="0" kern="1200" dirty="0" smtClean="0">
                <a:solidFill>
                  <a:schemeClr val="tx1"/>
                </a:solidFill>
                <a:effectLst/>
                <a:latin typeface="+mn-lt"/>
                <a:ea typeface="+mn-ea"/>
                <a:cs typeface="+mn-cs"/>
              </a:rPr>
              <a:t>phospholipase A</a:t>
            </a:r>
            <a:r>
              <a:rPr lang="en-US" sz="1200" b="1" i="0" kern="1200" baseline="-25000" dirty="0" smtClean="0">
                <a:solidFill>
                  <a:schemeClr val="tx1"/>
                </a:solidFill>
                <a:effectLst/>
                <a:latin typeface="+mn-lt"/>
                <a:ea typeface="+mn-ea"/>
                <a:cs typeface="+mn-cs"/>
              </a:rPr>
              <a:t>2</a:t>
            </a:r>
            <a:r>
              <a:rPr lang="en-US" sz="1200" b="0"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arachidonic</a:t>
            </a:r>
            <a:r>
              <a:rPr lang="en-US" sz="1200" b="1" i="0" kern="1200" dirty="0" smtClean="0">
                <a:solidFill>
                  <a:schemeClr val="tx1"/>
                </a:solidFill>
                <a:effectLst/>
                <a:latin typeface="+mn-lt"/>
                <a:ea typeface="+mn-ea"/>
                <a:cs typeface="+mn-cs"/>
              </a:rPr>
              <a:t> acid</a:t>
            </a:r>
            <a:r>
              <a:rPr lang="en-US" sz="1200" b="0" i="0" kern="1200" dirty="0" smtClean="0">
                <a:solidFill>
                  <a:schemeClr val="tx1"/>
                </a:solidFill>
                <a:effectLst/>
                <a:latin typeface="+mn-lt"/>
                <a:ea typeface="+mn-ea"/>
                <a:cs typeface="+mn-cs"/>
              </a:rPr>
              <a:t> is formed. Two important pathways for </a:t>
            </a:r>
            <a:r>
              <a:rPr lang="en-US" sz="1200" b="0" i="0" kern="1200" dirty="0" err="1" smtClean="0">
                <a:solidFill>
                  <a:schemeClr val="tx1"/>
                </a:solidFill>
                <a:effectLst/>
                <a:latin typeface="+mn-lt"/>
                <a:ea typeface="+mn-ea"/>
                <a:cs typeface="+mn-cs"/>
              </a:rPr>
              <a:t>arachidonic</a:t>
            </a:r>
            <a:r>
              <a:rPr lang="en-US" sz="1200" b="0" i="0" kern="1200" dirty="0" smtClean="0">
                <a:solidFill>
                  <a:schemeClr val="tx1"/>
                </a:solidFill>
                <a:effectLst/>
                <a:latin typeface="+mn-lt"/>
                <a:ea typeface="+mn-ea"/>
                <a:cs typeface="+mn-cs"/>
              </a:rPr>
              <a:t> acid metabolism are the </a:t>
            </a:r>
            <a:r>
              <a:rPr lang="en-US" sz="1200" b="1" i="0" kern="1200" dirty="0" smtClean="0">
                <a:solidFill>
                  <a:schemeClr val="tx1"/>
                </a:solidFill>
                <a:effectLst/>
                <a:latin typeface="+mn-lt"/>
                <a:ea typeface="+mn-ea"/>
                <a:cs typeface="+mn-cs"/>
              </a:rPr>
              <a:t>cyclooxygenase</a:t>
            </a:r>
            <a:r>
              <a:rPr lang="en-US" sz="1200" b="0" i="0" kern="1200" dirty="0" smtClean="0">
                <a:solidFill>
                  <a:schemeClr val="tx1"/>
                </a:solidFill>
                <a:effectLst/>
                <a:latin typeface="+mn-lt"/>
                <a:ea typeface="+mn-ea"/>
                <a:cs typeface="+mn-cs"/>
              </a:rPr>
              <a:t> (COX) and </a:t>
            </a:r>
            <a:r>
              <a:rPr lang="en-US" sz="1200" b="1" i="0" kern="1200" dirty="0" smtClean="0">
                <a:solidFill>
                  <a:schemeClr val="tx1"/>
                </a:solidFill>
                <a:effectLst/>
                <a:latin typeface="+mn-lt"/>
                <a:ea typeface="+mn-ea"/>
                <a:cs typeface="+mn-cs"/>
              </a:rPr>
              <a:t>5-lipoxygenase</a:t>
            </a:r>
            <a:r>
              <a:rPr lang="en-US" sz="1200" b="0" i="0" kern="1200" dirty="0" smtClean="0">
                <a:solidFill>
                  <a:schemeClr val="tx1"/>
                </a:solidFill>
                <a:effectLst/>
                <a:latin typeface="+mn-lt"/>
                <a:ea typeface="+mn-ea"/>
                <a:cs typeface="+mn-cs"/>
              </a:rPr>
              <a:t> (5-LO) pathways</a:t>
            </a:r>
            <a:endParaRPr lang="en-US" dirty="0"/>
          </a:p>
        </p:txBody>
      </p:sp>
      <p:sp>
        <p:nvSpPr>
          <p:cNvPr id="4" name="Slide Number Placeholder 3"/>
          <p:cNvSpPr>
            <a:spLocks noGrp="1"/>
          </p:cNvSpPr>
          <p:nvPr>
            <p:ph type="sldNum" sz="quarter" idx="10"/>
          </p:nvPr>
        </p:nvSpPr>
        <p:spPr/>
        <p:txBody>
          <a:bodyPr/>
          <a:lstStyle/>
          <a:p>
            <a:fld id="{5FA2D958-FE63-49BE-9BED-4DF73AD38238}" type="slidenum">
              <a:rPr lang="en-US" smtClean="0"/>
              <a:t>4</a:t>
            </a:fld>
            <a:endParaRPr lang="en-US"/>
          </a:p>
        </p:txBody>
      </p:sp>
    </p:spTree>
    <p:extLst>
      <p:ext uri="{BB962C8B-B14F-4D97-AF65-F5344CB8AC3E}">
        <p14:creationId xmlns:p14="http://schemas.microsoft.com/office/powerpoint/2010/main" val="1583093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Prostaglandins normally cause vasodilation of the afferent arterioles of the glomeruli. This helps maintain normal glomerular perfusion and GFR  This is particularly important in renal failure where the kidney is trying to maintain renal perfusion pressure by elevated angiotensin II levels. By blocking this prostaglandin-mediated effect, particularly in renal failure, NSAIDs cause unopposed constriction of the afferent arteriole and decreased RPF (renal perfusion pressure).</a:t>
            </a:r>
          </a:p>
          <a:p>
            <a:endParaRPr lang="en-US" dirty="0"/>
          </a:p>
        </p:txBody>
      </p:sp>
      <p:sp>
        <p:nvSpPr>
          <p:cNvPr id="4" name="Slide Number Placeholder 3"/>
          <p:cNvSpPr>
            <a:spLocks noGrp="1"/>
          </p:cNvSpPr>
          <p:nvPr>
            <p:ph type="sldNum" sz="quarter" idx="10"/>
          </p:nvPr>
        </p:nvSpPr>
        <p:spPr/>
        <p:txBody>
          <a:bodyPr/>
          <a:lstStyle/>
          <a:p>
            <a:fld id="{5FA2D958-FE63-49BE-9BED-4DF73AD38238}" type="slidenum">
              <a:rPr lang="en-US" smtClean="0"/>
              <a:t>12</a:t>
            </a:fld>
            <a:endParaRPr lang="en-US"/>
          </a:p>
        </p:txBody>
      </p:sp>
    </p:spTree>
    <p:extLst>
      <p:ext uri="{BB962C8B-B14F-4D97-AF65-F5344CB8AC3E}">
        <p14:creationId xmlns:p14="http://schemas.microsoft.com/office/powerpoint/2010/main" val="2883482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Reye's syndrome, a rare but severe illness characterized by acute </a:t>
            </a:r>
            <a:r>
              <a:rPr lang="en-US" sz="1200" b="0" i="0" u="none" strike="noStrike" kern="1200" dirty="0" smtClean="0">
                <a:solidFill>
                  <a:schemeClr val="tx1"/>
                </a:solidFill>
                <a:effectLst/>
                <a:latin typeface="+mn-lt"/>
                <a:ea typeface="+mn-ea"/>
                <a:cs typeface="+mn-cs"/>
                <a:hlinkClick r:id="rId3" tooltip="Encephalopathy"/>
              </a:rPr>
              <a:t>encephalopathy</a:t>
            </a:r>
            <a:r>
              <a:rPr lang="en-US" sz="1200" b="0" i="0" kern="1200" dirty="0" smtClean="0">
                <a:solidFill>
                  <a:schemeClr val="tx1"/>
                </a:solidFill>
                <a:effectLst/>
                <a:latin typeface="+mn-lt"/>
                <a:ea typeface="+mn-ea"/>
                <a:cs typeface="+mn-cs"/>
              </a:rPr>
              <a:t> and </a:t>
            </a:r>
            <a:r>
              <a:rPr lang="en-US" sz="1200" b="0" i="0" u="sng" kern="1200" dirty="0" smtClean="0">
                <a:solidFill>
                  <a:schemeClr val="tx1"/>
                </a:solidFill>
                <a:effectLst/>
                <a:latin typeface="+mn-lt"/>
                <a:ea typeface="+mn-ea"/>
                <a:cs typeface="+mn-cs"/>
                <a:hlinkClick r:id="rId4" tooltip="Fatty liver"/>
              </a:rPr>
              <a:t>fatty liver</a:t>
            </a:r>
            <a:endParaRPr lang="en-US" dirty="0"/>
          </a:p>
        </p:txBody>
      </p:sp>
      <p:sp>
        <p:nvSpPr>
          <p:cNvPr id="4" name="Slide Number Placeholder 3"/>
          <p:cNvSpPr>
            <a:spLocks noGrp="1"/>
          </p:cNvSpPr>
          <p:nvPr>
            <p:ph type="sldNum" sz="quarter" idx="10"/>
          </p:nvPr>
        </p:nvSpPr>
        <p:spPr/>
        <p:txBody>
          <a:bodyPr/>
          <a:lstStyle/>
          <a:p>
            <a:fld id="{5FA2D958-FE63-49BE-9BED-4DF73AD38238}" type="slidenum">
              <a:rPr lang="en-US" smtClean="0"/>
              <a:t>16</a:t>
            </a:fld>
            <a:endParaRPr lang="en-US"/>
          </a:p>
        </p:txBody>
      </p:sp>
    </p:spTree>
    <p:extLst>
      <p:ext uri="{BB962C8B-B14F-4D97-AF65-F5344CB8AC3E}">
        <p14:creationId xmlns:p14="http://schemas.microsoft.com/office/powerpoint/2010/main" val="3894424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Pregnancy in 3</a:t>
            </a:r>
            <a:r>
              <a:rPr lang="en-US" baseline="30000" dirty="0" smtClean="0"/>
              <a:t>rd</a:t>
            </a:r>
            <a:r>
              <a:rPr lang="en-US" dirty="0" smtClean="0"/>
              <a:t> trimester </a:t>
            </a:r>
            <a:r>
              <a:rPr lang="en-US" sz="1200" b="0" i="0" kern="1200" dirty="0" smtClean="0">
                <a:solidFill>
                  <a:schemeClr val="tx1"/>
                </a:solidFill>
                <a:effectLst/>
                <a:latin typeface="+mn-lt"/>
                <a:ea typeface="+mn-ea"/>
                <a:cs typeface="+mn-cs"/>
              </a:rPr>
              <a:t>should be avoided due to effects on the fetal cardiovascular system (closure of the ductus </a:t>
            </a:r>
            <a:r>
              <a:rPr lang="en-US" sz="1200" b="0" i="0" kern="1200" smtClean="0">
                <a:solidFill>
                  <a:schemeClr val="tx1"/>
                </a:solidFill>
                <a:effectLst/>
                <a:latin typeface="+mn-lt"/>
                <a:ea typeface="+mn-ea"/>
                <a:cs typeface="+mn-cs"/>
              </a:rPr>
              <a:t>arteriosus).</a:t>
            </a:r>
            <a:endParaRPr lang="en-US" dirty="0"/>
          </a:p>
        </p:txBody>
      </p:sp>
      <p:sp>
        <p:nvSpPr>
          <p:cNvPr id="4" name="Slide Number Placeholder 3"/>
          <p:cNvSpPr>
            <a:spLocks noGrp="1"/>
          </p:cNvSpPr>
          <p:nvPr>
            <p:ph type="sldNum" sz="quarter" idx="10"/>
          </p:nvPr>
        </p:nvSpPr>
        <p:spPr/>
        <p:txBody>
          <a:bodyPr/>
          <a:lstStyle/>
          <a:p>
            <a:fld id="{5FA2D958-FE63-49BE-9BED-4DF73AD38238}" type="slidenum">
              <a:rPr lang="en-US" smtClean="0"/>
              <a:t>19</a:t>
            </a:fld>
            <a:endParaRPr lang="en-US"/>
          </a:p>
        </p:txBody>
      </p:sp>
    </p:spTree>
    <p:extLst>
      <p:ext uri="{BB962C8B-B14F-4D97-AF65-F5344CB8AC3E}">
        <p14:creationId xmlns:p14="http://schemas.microsoft.com/office/powerpoint/2010/main" val="3427727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smtClean="0">
                <a:solidFill>
                  <a:schemeClr val="bg1"/>
                </a:solidFill>
              </a:rPr>
              <a:t>Ankylosing</a:t>
            </a:r>
            <a:r>
              <a:rPr lang="en-US" sz="1200" dirty="0" smtClean="0">
                <a:solidFill>
                  <a:schemeClr val="bg1"/>
                </a:solidFill>
              </a:rPr>
              <a:t> spondylitis: </a:t>
            </a:r>
            <a:r>
              <a:rPr lang="en-US" sz="1200" b="0" i="0" kern="1200" dirty="0" smtClean="0">
                <a:solidFill>
                  <a:schemeClr val="tx1"/>
                </a:solidFill>
                <a:effectLst/>
                <a:latin typeface="+mn-lt"/>
                <a:ea typeface="+mn-ea"/>
                <a:cs typeface="+mn-cs"/>
              </a:rPr>
              <a:t>inflammation in the joints of spine, leading to pain and stiffness</a:t>
            </a:r>
            <a:endParaRPr lang="en-US" dirty="0"/>
          </a:p>
        </p:txBody>
      </p:sp>
      <p:sp>
        <p:nvSpPr>
          <p:cNvPr id="4" name="Slide Number Placeholder 3"/>
          <p:cNvSpPr>
            <a:spLocks noGrp="1"/>
          </p:cNvSpPr>
          <p:nvPr>
            <p:ph type="sldNum" sz="quarter" idx="10"/>
          </p:nvPr>
        </p:nvSpPr>
        <p:spPr/>
        <p:txBody>
          <a:bodyPr/>
          <a:lstStyle/>
          <a:p>
            <a:fld id="{5FA2D958-FE63-49BE-9BED-4DF73AD38238}" type="slidenum">
              <a:rPr lang="en-US" smtClean="0"/>
              <a:t>27</a:t>
            </a:fld>
            <a:endParaRPr lang="en-US"/>
          </a:p>
        </p:txBody>
      </p:sp>
    </p:spTree>
    <p:extLst>
      <p:ext uri="{BB962C8B-B14F-4D97-AF65-F5344CB8AC3E}">
        <p14:creationId xmlns:p14="http://schemas.microsoft.com/office/powerpoint/2010/main" val="1497941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ECC9AEDF-3662-42FC-ABC0-9C4FB250A47D}" type="datetimeFigureOut">
              <a:rPr lang="en-US" smtClean="0"/>
              <a:pPr/>
              <a:t>12/1/2015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9DC0BB58-FCA8-4258-B000-EBA834F82C06}"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CC9AEDF-3662-42FC-ABC0-9C4FB250A47D}" type="datetimeFigureOut">
              <a:rPr lang="en-US" smtClean="0"/>
              <a:pPr/>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C0BB58-FCA8-4258-B000-EBA834F82C0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CC9AEDF-3662-42FC-ABC0-9C4FB250A47D}" type="datetimeFigureOut">
              <a:rPr lang="en-US" smtClean="0"/>
              <a:pPr/>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C0BB58-FCA8-4258-B000-EBA834F82C0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CC9AEDF-3662-42FC-ABC0-9C4FB250A47D}" type="datetimeFigureOut">
              <a:rPr lang="en-US" smtClean="0"/>
              <a:pPr/>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C0BB58-FCA8-4258-B000-EBA834F82C0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CC9AEDF-3662-42FC-ABC0-9C4FB250A47D}" type="datetimeFigureOut">
              <a:rPr lang="en-US" smtClean="0"/>
              <a:pPr/>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9DC0BB58-FCA8-4258-B000-EBA834F82C0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CC9AEDF-3662-42FC-ABC0-9C4FB250A47D}" type="datetimeFigureOut">
              <a:rPr lang="en-US" smtClean="0"/>
              <a:pPr/>
              <a:t>12/1/2015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C0BB58-FCA8-4258-B000-EBA834F82C0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CC9AEDF-3662-42FC-ABC0-9C4FB250A47D}" type="datetimeFigureOut">
              <a:rPr lang="en-US" smtClean="0"/>
              <a:pPr/>
              <a:t>12/1/2015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C0BB58-FCA8-4258-B000-EBA834F82C0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CC9AEDF-3662-42FC-ABC0-9C4FB250A47D}" type="datetimeFigureOut">
              <a:rPr lang="en-US" smtClean="0"/>
              <a:pPr/>
              <a:t>12/1/2015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C0BB58-FCA8-4258-B000-EBA834F82C0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C9AEDF-3662-42FC-ABC0-9C4FB250A47D}" type="datetimeFigureOut">
              <a:rPr lang="en-US" smtClean="0"/>
              <a:pPr/>
              <a:t>12/1/2015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C0BB58-FCA8-4258-B000-EBA834F82C0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CC9AEDF-3662-42FC-ABC0-9C4FB250A47D}" type="datetimeFigureOut">
              <a:rPr lang="en-US" smtClean="0"/>
              <a:pPr/>
              <a:t>12/1/2015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C0BB58-FCA8-4258-B000-EBA834F82C0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CC9AEDF-3662-42FC-ABC0-9C4FB250A47D}" type="datetimeFigureOut">
              <a:rPr lang="en-US" smtClean="0"/>
              <a:pPr/>
              <a:t>12/1/2015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C0BB58-FCA8-4258-B000-EBA834F82C0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ECC9AEDF-3662-42FC-ABC0-9C4FB250A47D}" type="datetimeFigureOut">
              <a:rPr lang="en-US" smtClean="0"/>
              <a:pPr/>
              <a:t>12/1/2015</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9DC0BB58-FCA8-4258-B000-EBA834F82C06}"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hyperlink" Target="http://www.google.com.eg/url?sa=i&amp;rct=j&amp;q=&amp;esrc=s&amp;source=images&amp;cd=&amp;cad=rja&amp;uact=8&amp;ved=0CAcQjRxqFQoTCJWn1eKYnMkCFUK8FAodr-wO0A&amp;url=http://www.farmaciasdesimilares.com.mx/productos/2178_CELECOXIB%20CAP&amp;psig=AFQjCNH8eoQT_W6EnRWfThlmBXHRwwu7Qg&amp;ust=1448012372504728"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google.com.eg/url?sa=i&amp;rct=j&amp;q=&amp;esrc=s&amp;source=images&amp;cd=&amp;cad=rja&amp;uact=8&amp;ved=0CAcQjRxqFQoTCLbIzO3GmckCFUJhDwod-EAJLw&amp;url=http://www.healthdirect.gov.au/paracetamol&amp;bvm=bv.107467506,bs.1,d.d24&amp;psig=AFQjCNGF5f5JdhBXBmRxJ2l23vwz-VcgmA&amp;ust=1447921388227114" TargetMode="Externa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wmf"/></Relationships>
</file>

<file path=ppt/slides/_rels/slide21.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www.google.com.eg/url?sa=i&amp;rct=j&amp;q=&amp;esrc=s&amp;source=images&amp;cd=&amp;cad=rja&amp;uact=8&amp;ved=0CAcQjRxqFQoTCJWn1eKYnMkCFUK8FAodr-wO0A&amp;url=http://www.farmaciasdesimilares.com.mx/productos/2178_CELECOXIB%20CAP&amp;psig=AFQjCNH8eoQT_W6EnRWfThlmBXHRwwu7Qg&amp;ust=1448012372504728" TargetMode="External"/><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3821112"/>
            <a:ext cx="6172200" cy="1893888"/>
          </a:xfrm>
        </p:spPr>
        <p:txBody>
          <a:bodyPr>
            <a:normAutofit/>
          </a:bodyPr>
          <a:lstStyle/>
          <a:p>
            <a:pPr algn="ctr" eaLnBrk="1" fontAlgn="auto" hangingPunct="1">
              <a:spcAft>
                <a:spcPts val="0"/>
              </a:spcAft>
              <a:defRPr/>
            </a:pPr>
            <a:r>
              <a:rPr lang="en-US" sz="4000" dirty="0" smtClean="0">
                <a:solidFill>
                  <a:srgbClr val="FFFF00"/>
                </a:solidFill>
                <a:effectLst/>
              </a:rPr>
              <a:t>Non-steroidal anti-inflammatory drugs</a:t>
            </a:r>
            <a:endParaRPr lang="en-US" sz="4000" dirty="0">
              <a:solidFill>
                <a:srgbClr val="FFFF00"/>
              </a:solidFill>
              <a:effectLst/>
            </a:endParaRPr>
          </a:p>
        </p:txBody>
      </p:sp>
      <p:pic>
        <p:nvPicPr>
          <p:cNvPr id="4" name="Picture 2" descr="http://t1.gstatic.com/images?q=tbn:ANd9GcSvAlFbB5lb48qAMtzZi0YFvLVxDlOEqg9_MocYu7v5Q3Ltr7fzlw"/>
          <p:cNvPicPr>
            <a:picLocks noChangeAspect="1" noChangeArrowheads="1"/>
          </p:cNvPicPr>
          <p:nvPr/>
        </p:nvPicPr>
        <p:blipFill>
          <a:blip r:embed="rId3" cstate="print"/>
          <a:srcRect/>
          <a:stretch>
            <a:fillRect/>
          </a:stretch>
        </p:blipFill>
        <p:spPr bwMode="auto">
          <a:xfrm rot="557954">
            <a:off x="4705083" y="587605"/>
            <a:ext cx="4053508" cy="1981200"/>
          </a:xfrm>
          <a:prstGeom prst="rect">
            <a:avLst/>
          </a:prstGeom>
          <a:noFill/>
        </p:spPr>
      </p:pic>
      <p:pic>
        <p:nvPicPr>
          <p:cNvPr id="5" name="Picture 2" descr="https://encrypted-tbn1.gstatic.com/images?q=tbn:ANd9GcQppC6pdGd6C9L697SDVEM2ivVCZoEwXV7qKlOyU_NUyrVy0dtt2w">
            <a:hlinkClick r:id="rId4"/>
          </p:cNvPr>
          <p:cNvPicPr>
            <a:picLocks noChangeAspect="1" noChangeArrowheads="1"/>
          </p:cNvPicPr>
          <p:nvPr/>
        </p:nvPicPr>
        <p:blipFill>
          <a:blip r:embed="rId5" cstate="print"/>
          <a:srcRect/>
          <a:stretch>
            <a:fillRect/>
          </a:stretch>
        </p:blipFill>
        <p:spPr bwMode="auto">
          <a:xfrm rot="926694">
            <a:off x="293007" y="989543"/>
            <a:ext cx="3400269" cy="1862164"/>
          </a:xfrm>
          <a:prstGeom prst="rect">
            <a:avLst/>
          </a:prstGeom>
          <a:noFill/>
        </p:spPr>
      </p:pic>
    </p:spTree>
    <p:extLst>
      <p:ext uri="{BB962C8B-B14F-4D97-AF65-F5344CB8AC3E}">
        <p14:creationId xmlns:p14="http://schemas.microsoft.com/office/powerpoint/2010/main" val="3472240543"/>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00" y="5029200"/>
            <a:ext cx="3886200" cy="954107"/>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2800" dirty="0" smtClean="0">
                <a:solidFill>
                  <a:schemeClr val="bg1"/>
                </a:solidFill>
              </a:rPr>
              <a:t>Rheumatoid arthritis / </a:t>
            </a:r>
            <a:r>
              <a:rPr lang="en-US" sz="2800" dirty="0" err="1" smtClean="0">
                <a:solidFill>
                  <a:schemeClr val="bg1"/>
                </a:solidFill>
              </a:rPr>
              <a:t>myositis</a:t>
            </a:r>
            <a:r>
              <a:rPr lang="en-US" sz="2800" dirty="0" smtClean="0">
                <a:solidFill>
                  <a:schemeClr val="bg1"/>
                </a:solidFill>
              </a:rPr>
              <a:t> </a:t>
            </a:r>
            <a:endParaRPr lang="en-US" sz="2800" dirty="0">
              <a:solidFill>
                <a:schemeClr val="bg1"/>
              </a:solidFill>
            </a:endParaRPr>
          </a:p>
        </p:txBody>
      </p:sp>
      <p:sp>
        <p:nvSpPr>
          <p:cNvPr id="6" name="TextBox 5"/>
          <p:cNvSpPr txBox="1"/>
          <p:nvPr/>
        </p:nvSpPr>
        <p:spPr>
          <a:xfrm>
            <a:off x="762000" y="4038600"/>
            <a:ext cx="2971800" cy="523220"/>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2800" dirty="0" smtClean="0">
                <a:solidFill>
                  <a:schemeClr val="bg1"/>
                </a:solidFill>
              </a:rPr>
              <a:t>Common cold</a:t>
            </a:r>
            <a:endParaRPr lang="en-US" sz="2800" dirty="0">
              <a:solidFill>
                <a:schemeClr val="bg1"/>
              </a:solidFill>
            </a:endParaRPr>
          </a:p>
        </p:txBody>
      </p:sp>
      <p:sp>
        <p:nvSpPr>
          <p:cNvPr id="7" name="TextBox 6"/>
          <p:cNvSpPr txBox="1"/>
          <p:nvPr/>
        </p:nvSpPr>
        <p:spPr>
          <a:xfrm rot="10800000" flipV="1">
            <a:off x="762000" y="2819400"/>
            <a:ext cx="5105400" cy="950893"/>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2800" dirty="0" smtClean="0">
                <a:solidFill>
                  <a:schemeClr val="bg1"/>
                </a:solidFill>
              </a:rPr>
              <a:t>Headache, Migraine, </a:t>
            </a:r>
          </a:p>
          <a:p>
            <a:r>
              <a:rPr lang="en-US" sz="2800" dirty="0" smtClean="0">
                <a:solidFill>
                  <a:schemeClr val="bg1"/>
                </a:solidFill>
              </a:rPr>
              <a:t>Dental pain, </a:t>
            </a:r>
            <a:r>
              <a:rPr lang="en-US" sz="2800" dirty="0" err="1" smtClean="0">
                <a:solidFill>
                  <a:schemeClr val="bg1"/>
                </a:solidFill>
              </a:rPr>
              <a:t>Dysmenorrhea</a:t>
            </a:r>
            <a:endParaRPr lang="en-US" sz="2800" dirty="0" smtClean="0">
              <a:solidFill>
                <a:schemeClr val="bg1"/>
              </a:solidFill>
            </a:endParaRPr>
          </a:p>
        </p:txBody>
      </p:sp>
      <p:sp>
        <p:nvSpPr>
          <p:cNvPr id="8" name="TextBox 7"/>
          <p:cNvSpPr txBox="1"/>
          <p:nvPr/>
        </p:nvSpPr>
        <p:spPr>
          <a:xfrm>
            <a:off x="762000" y="1905000"/>
            <a:ext cx="2971800" cy="523220"/>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2800" dirty="0" smtClean="0">
                <a:solidFill>
                  <a:schemeClr val="bg1"/>
                </a:solidFill>
              </a:rPr>
              <a:t>Fever</a:t>
            </a:r>
            <a:endParaRPr lang="en-US" sz="2800" dirty="0">
              <a:solidFill>
                <a:schemeClr val="bg1"/>
              </a:solidFill>
            </a:endParaRPr>
          </a:p>
        </p:txBody>
      </p:sp>
      <p:sp>
        <p:nvSpPr>
          <p:cNvPr id="9" name="TextBox 8"/>
          <p:cNvSpPr txBox="1"/>
          <p:nvPr/>
        </p:nvSpPr>
        <p:spPr>
          <a:xfrm>
            <a:off x="2743200" y="304800"/>
            <a:ext cx="3886200" cy="646331"/>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3600" dirty="0" smtClean="0">
                <a:solidFill>
                  <a:schemeClr val="bg1"/>
                </a:solidFill>
                <a:latin typeface="Algerian" pitchFamily="82" charset="0"/>
              </a:rPr>
              <a:t>Clinical uses</a:t>
            </a:r>
            <a:endParaRPr lang="en-US" sz="3600" dirty="0">
              <a:solidFill>
                <a:schemeClr val="bg1"/>
              </a:solidFill>
              <a:latin typeface="Algerian"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34" dur="1000" fill="hold"/>
                                        <p:tgtEl>
                                          <p:spTgt spid="6"/>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46" dur="1000" fill="hold"/>
                                        <p:tgtEl>
                                          <p:spTgt spid="5"/>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5867400"/>
            <a:ext cx="4876800" cy="523220"/>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2800" dirty="0" smtClean="0">
                <a:solidFill>
                  <a:schemeClr val="bg1"/>
                </a:solidFill>
              </a:rPr>
              <a:t> Salt </a:t>
            </a:r>
            <a:r>
              <a:rPr lang="en-US" sz="2800" dirty="0" smtClean="0">
                <a:solidFill>
                  <a:schemeClr val="bg1"/>
                </a:solidFill>
              </a:rPr>
              <a:t>&amp; water retention</a:t>
            </a:r>
          </a:p>
        </p:txBody>
      </p:sp>
      <p:sp>
        <p:nvSpPr>
          <p:cNvPr id="5" name="TextBox 4"/>
          <p:cNvSpPr txBox="1"/>
          <p:nvPr/>
        </p:nvSpPr>
        <p:spPr>
          <a:xfrm>
            <a:off x="457200" y="5029200"/>
            <a:ext cx="5715000" cy="523220"/>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2800" dirty="0" smtClean="0">
                <a:solidFill>
                  <a:schemeClr val="bg1"/>
                </a:solidFill>
              </a:rPr>
              <a:t>Inhibition of uterine contraction</a:t>
            </a:r>
          </a:p>
        </p:txBody>
      </p:sp>
      <p:sp>
        <p:nvSpPr>
          <p:cNvPr id="6" name="TextBox 5"/>
          <p:cNvSpPr txBox="1"/>
          <p:nvPr/>
        </p:nvSpPr>
        <p:spPr>
          <a:xfrm>
            <a:off x="457200" y="4267200"/>
            <a:ext cx="4876800" cy="523220"/>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2800" dirty="0" smtClean="0">
                <a:solidFill>
                  <a:schemeClr val="bg1"/>
                </a:solidFill>
              </a:rPr>
              <a:t>Hypersensitivity </a:t>
            </a:r>
            <a:r>
              <a:rPr lang="en-US" sz="2800" dirty="0" smtClean="0">
                <a:solidFill>
                  <a:schemeClr val="bg1"/>
                </a:solidFill>
              </a:rPr>
              <a:t>reactions</a:t>
            </a:r>
            <a:endParaRPr lang="en-US" sz="2800" dirty="0">
              <a:solidFill>
                <a:schemeClr val="bg1"/>
              </a:solidFill>
            </a:endParaRPr>
          </a:p>
        </p:txBody>
      </p:sp>
      <p:sp>
        <p:nvSpPr>
          <p:cNvPr id="7" name="TextBox 6"/>
          <p:cNvSpPr txBox="1"/>
          <p:nvPr/>
        </p:nvSpPr>
        <p:spPr>
          <a:xfrm>
            <a:off x="457200" y="3581400"/>
            <a:ext cx="2971800" cy="523220"/>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2800" dirty="0" smtClean="0">
                <a:solidFill>
                  <a:schemeClr val="bg1"/>
                </a:solidFill>
              </a:rPr>
              <a:t>Bleeding</a:t>
            </a:r>
          </a:p>
        </p:txBody>
      </p:sp>
      <p:sp>
        <p:nvSpPr>
          <p:cNvPr id="8" name="TextBox 7"/>
          <p:cNvSpPr txBox="1"/>
          <p:nvPr/>
        </p:nvSpPr>
        <p:spPr>
          <a:xfrm>
            <a:off x="457200" y="2743200"/>
            <a:ext cx="4876800" cy="523220"/>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2800" dirty="0" smtClean="0">
                <a:solidFill>
                  <a:schemeClr val="bg1"/>
                </a:solidFill>
              </a:rPr>
              <a:t>GIT bleeding &amp; ulceration</a:t>
            </a:r>
          </a:p>
        </p:txBody>
      </p:sp>
      <p:sp>
        <p:nvSpPr>
          <p:cNvPr id="10" name="TextBox 9"/>
          <p:cNvSpPr txBox="1"/>
          <p:nvPr/>
        </p:nvSpPr>
        <p:spPr>
          <a:xfrm>
            <a:off x="457200" y="1828800"/>
            <a:ext cx="5029200" cy="523220"/>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2800" dirty="0" smtClean="0">
                <a:solidFill>
                  <a:schemeClr val="bg1"/>
                </a:solidFill>
              </a:rPr>
              <a:t>GIT upsets ( nausea, vomiting)</a:t>
            </a:r>
          </a:p>
        </p:txBody>
      </p:sp>
      <p:sp>
        <p:nvSpPr>
          <p:cNvPr id="11" name="TextBox 10"/>
          <p:cNvSpPr txBox="1"/>
          <p:nvPr/>
        </p:nvSpPr>
        <p:spPr>
          <a:xfrm>
            <a:off x="3352800" y="304800"/>
            <a:ext cx="2971800" cy="646331"/>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pPr algn="ctr"/>
            <a:r>
              <a:rPr lang="en-US" sz="3600" dirty="0" err="1" smtClean="0">
                <a:solidFill>
                  <a:schemeClr val="bg1"/>
                </a:solidFill>
                <a:latin typeface="Algerian" pitchFamily="82" charset="0"/>
              </a:rPr>
              <a:t>adrs</a:t>
            </a:r>
            <a:endParaRPr lang="en-US" sz="3600" dirty="0">
              <a:solidFill>
                <a:schemeClr val="bg1"/>
              </a:solidFill>
              <a:latin typeface="Algerian" pitchFamily="82"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743200" y="304800"/>
            <a:ext cx="2971800" cy="646331"/>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pPr algn="ctr"/>
            <a:r>
              <a:rPr lang="en-US" sz="3600" dirty="0" smtClean="0">
                <a:solidFill>
                  <a:schemeClr val="bg1"/>
                </a:solidFill>
                <a:latin typeface="Algerian" pitchFamily="82" charset="0"/>
              </a:rPr>
              <a:t>Renal </a:t>
            </a:r>
            <a:r>
              <a:rPr lang="en-US" sz="3600" dirty="0" err="1" smtClean="0">
                <a:solidFill>
                  <a:schemeClr val="bg1"/>
                </a:solidFill>
                <a:latin typeface="Algerian" pitchFamily="82" charset="0"/>
              </a:rPr>
              <a:t>adrs</a:t>
            </a:r>
            <a:endParaRPr lang="en-US" sz="3600" dirty="0">
              <a:solidFill>
                <a:schemeClr val="bg1"/>
              </a:solidFill>
              <a:latin typeface="Algerian" pitchFamily="82" charset="0"/>
            </a:endParaRPr>
          </a:p>
        </p:txBody>
      </p:sp>
      <p:pic>
        <p:nvPicPr>
          <p:cNvPr id="18434" name="Picture 2"/>
          <p:cNvPicPr>
            <a:picLocks noChangeAspect="1" noChangeArrowheads="1"/>
          </p:cNvPicPr>
          <p:nvPr/>
        </p:nvPicPr>
        <p:blipFill>
          <a:blip r:embed="rId3" cstate="print"/>
          <a:srcRect/>
          <a:stretch>
            <a:fillRect/>
          </a:stretch>
        </p:blipFill>
        <p:spPr bwMode="auto">
          <a:xfrm>
            <a:off x="228600" y="1752600"/>
            <a:ext cx="3124200" cy="2057400"/>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4953000" y="1676400"/>
            <a:ext cx="3667125" cy="4038600"/>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4800600" y="1676400"/>
            <a:ext cx="4038600" cy="4343400"/>
          </a:xfrm>
          <a:prstGeom prst="rect">
            <a:avLst/>
          </a:prstGeom>
          <a:noFill/>
          <a:ln w="9525">
            <a:noFill/>
            <a:miter lim="800000"/>
            <a:headEnd/>
            <a:tailEnd/>
          </a:ln>
        </p:spPr>
      </p:pic>
      <p:sp>
        <p:nvSpPr>
          <p:cNvPr id="7" name="TextBox 6"/>
          <p:cNvSpPr txBox="1"/>
          <p:nvPr/>
        </p:nvSpPr>
        <p:spPr>
          <a:xfrm>
            <a:off x="381000" y="4343400"/>
            <a:ext cx="3581400" cy="1815882"/>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2800" dirty="0" smtClean="0">
                <a:solidFill>
                  <a:schemeClr val="bg1"/>
                </a:solidFill>
              </a:rPr>
              <a:t>NSAIDs cause </a:t>
            </a:r>
            <a:r>
              <a:rPr lang="en-US" sz="2800" dirty="0" err="1" smtClean="0">
                <a:solidFill>
                  <a:schemeClr val="bg1"/>
                </a:solidFill>
              </a:rPr>
              <a:t>hemodynamically</a:t>
            </a:r>
            <a:r>
              <a:rPr lang="en-US" sz="2800" dirty="0" smtClean="0">
                <a:solidFill>
                  <a:schemeClr val="bg1"/>
                </a:solidFill>
              </a:rPr>
              <a:t>- mediated acute renal failure</a:t>
            </a:r>
            <a:endParaRPr lang="en-US" sz="28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decel="50000" fill="hold">
                                          <p:stCondLst>
                                            <p:cond delay="0"/>
                                          </p:stCondLst>
                                        </p:cTn>
                                        <p:tgtEl>
                                          <p:spTgt spid="102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02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026"/>
                                        </p:tgtEl>
                                        <p:attrNameLst>
                                          <p:attrName>ppt_w</p:attrName>
                                        </p:attrNameLst>
                                      </p:cBhvr>
                                      <p:tavLst>
                                        <p:tav tm="0">
                                          <p:val>
                                            <p:strVal val="#ppt_w*.05"/>
                                          </p:val>
                                        </p:tav>
                                        <p:tav tm="100000">
                                          <p:val>
                                            <p:strVal val="#ppt_w"/>
                                          </p:val>
                                        </p:tav>
                                      </p:tavLst>
                                    </p:anim>
                                    <p:anim calcmode="lin" valueType="num">
                                      <p:cBhvr>
                                        <p:cTn id="10" dur="1000" fill="hold"/>
                                        <p:tgtEl>
                                          <p:spTgt spid="102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02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02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02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1027"/>
                                        </p:tgtEl>
                                        <p:attrNameLst>
                                          <p:attrName>style.visibility</p:attrName>
                                        </p:attrNameLst>
                                      </p:cBhvr>
                                      <p:to>
                                        <p:strVal val="visible"/>
                                      </p:to>
                                    </p:set>
                                    <p:anim calcmode="lin" valueType="num">
                                      <p:cBhvr>
                                        <p:cTn id="19" dur="500" decel="50000" fill="hold">
                                          <p:stCondLst>
                                            <p:cond delay="0"/>
                                          </p:stCondLst>
                                        </p:cTn>
                                        <p:tgtEl>
                                          <p:spTgt spid="1027"/>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027"/>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027"/>
                                        </p:tgtEl>
                                        <p:attrNameLst>
                                          <p:attrName>ppt_w</p:attrName>
                                        </p:attrNameLst>
                                      </p:cBhvr>
                                      <p:tavLst>
                                        <p:tav tm="0">
                                          <p:val>
                                            <p:strVal val="#ppt_w*.05"/>
                                          </p:val>
                                        </p:tav>
                                        <p:tav tm="100000">
                                          <p:val>
                                            <p:strVal val="#ppt_w"/>
                                          </p:val>
                                        </p:tav>
                                      </p:tavLst>
                                    </p:anim>
                                    <p:anim calcmode="lin" valueType="num">
                                      <p:cBhvr>
                                        <p:cTn id="22" dur="1000" fill="hold"/>
                                        <p:tgtEl>
                                          <p:spTgt spid="1027"/>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027"/>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027"/>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027"/>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81000" y="2514600"/>
            <a:ext cx="2971800" cy="1200329"/>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3600" dirty="0" err="1" smtClean="0">
                <a:solidFill>
                  <a:schemeClr val="bg1"/>
                </a:solidFill>
                <a:latin typeface="Algerian" pitchFamily="82" charset="0"/>
              </a:rPr>
              <a:t>Mechaism</a:t>
            </a:r>
            <a:r>
              <a:rPr lang="en-US" sz="3600" dirty="0" smtClean="0">
                <a:solidFill>
                  <a:schemeClr val="bg1"/>
                </a:solidFill>
                <a:latin typeface="Algerian" pitchFamily="82" charset="0"/>
              </a:rPr>
              <a:t> of action</a:t>
            </a:r>
            <a:endParaRPr lang="en-US" sz="3600" dirty="0">
              <a:solidFill>
                <a:schemeClr val="bg1"/>
              </a:solidFill>
              <a:latin typeface="Algerian" pitchFamily="82" charset="0"/>
            </a:endParaRPr>
          </a:p>
        </p:txBody>
      </p:sp>
      <p:pic>
        <p:nvPicPr>
          <p:cNvPr id="10" name="Picture 2" descr="http://t1.gstatic.com/images?q=tbn:ANd9GcSvAlFbB5lb48qAMtzZi0YFvLVxDlOEqg9_MocYu7v5Q3Ltr7fzlw"/>
          <p:cNvPicPr>
            <a:picLocks noChangeAspect="1" noChangeArrowheads="1"/>
          </p:cNvPicPr>
          <p:nvPr/>
        </p:nvPicPr>
        <p:blipFill>
          <a:blip r:embed="rId2" cstate="print"/>
          <a:srcRect/>
          <a:stretch>
            <a:fillRect/>
          </a:stretch>
        </p:blipFill>
        <p:spPr bwMode="auto">
          <a:xfrm>
            <a:off x="1905000" y="228600"/>
            <a:ext cx="4724400" cy="1981200"/>
          </a:xfrm>
          <a:prstGeom prst="rect">
            <a:avLst/>
          </a:prstGeom>
          <a:noFill/>
        </p:spPr>
      </p:pic>
      <p:pic>
        <p:nvPicPr>
          <p:cNvPr id="11" name="Picture 10" descr="COX inhibition"/>
          <p:cNvPicPr>
            <a:picLocks noChangeAspect="1" noChangeArrowheads="1"/>
          </p:cNvPicPr>
          <p:nvPr/>
        </p:nvPicPr>
        <p:blipFill>
          <a:blip r:embed="rId3" cstate="print"/>
          <a:srcRect/>
          <a:stretch>
            <a:fillRect/>
          </a:stretch>
        </p:blipFill>
        <p:spPr bwMode="auto">
          <a:xfrm>
            <a:off x="3886200" y="2971800"/>
            <a:ext cx="5105400" cy="2895600"/>
          </a:xfrm>
          <a:prstGeom prst="rect">
            <a:avLst/>
          </a:prstGeom>
          <a:noFill/>
        </p:spPr>
      </p:pic>
      <p:sp>
        <p:nvSpPr>
          <p:cNvPr id="13" name="TextBox 12"/>
          <p:cNvSpPr txBox="1"/>
          <p:nvPr/>
        </p:nvSpPr>
        <p:spPr>
          <a:xfrm>
            <a:off x="381000" y="4114800"/>
            <a:ext cx="2971800" cy="1754326"/>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3600" b="1" dirty="0" smtClean="0">
                <a:solidFill>
                  <a:schemeClr val="bg1"/>
                </a:solidFill>
              </a:rPr>
              <a:t>Aspirin inhibits COX </a:t>
            </a:r>
            <a:r>
              <a:rPr lang="en-US" sz="3600" b="1" dirty="0" smtClean="0">
                <a:solidFill>
                  <a:srgbClr val="FF0000"/>
                </a:solidFill>
              </a:rPr>
              <a:t>irreversibly</a:t>
            </a:r>
            <a:endParaRPr lang="en-US" sz="3600" b="1" dirty="0">
              <a:solidFill>
                <a:srgbClr val="FF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09600" y="4114800"/>
            <a:ext cx="2971800" cy="1384995"/>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2800" dirty="0" smtClean="0">
                <a:solidFill>
                  <a:schemeClr val="bg1"/>
                </a:solidFill>
              </a:rPr>
              <a:t>Higher  dose of aspirin has a long plasma half- life</a:t>
            </a:r>
            <a:endParaRPr lang="en-US" sz="2800" dirty="0">
              <a:solidFill>
                <a:schemeClr val="bg1"/>
              </a:solidFill>
            </a:endParaRPr>
          </a:p>
        </p:txBody>
      </p:sp>
      <p:sp>
        <p:nvSpPr>
          <p:cNvPr id="8" name="TextBox 7"/>
          <p:cNvSpPr txBox="1"/>
          <p:nvPr/>
        </p:nvSpPr>
        <p:spPr>
          <a:xfrm>
            <a:off x="533400" y="2057400"/>
            <a:ext cx="2971800" cy="1384995"/>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2800" dirty="0" smtClean="0">
                <a:solidFill>
                  <a:schemeClr val="bg1"/>
                </a:solidFill>
              </a:rPr>
              <a:t>Metabolized by hydrolysis and then </a:t>
            </a:r>
            <a:r>
              <a:rPr lang="en-US" sz="2800" dirty="0" smtClean="0">
                <a:solidFill>
                  <a:schemeClr val="bg1"/>
                </a:solidFill>
              </a:rPr>
              <a:t>conjugation</a:t>
            </a:r>
            <a:endParaRPr lang="en-US" sz="2800" dirty="0">
              <a:solidFill>
                <a:schemeClr val="bg1"/>
              </a:solidFill>
            </a:endParaRPr>
          </a:p>
        </p:txBody>
      </p:sp>
      <p:sp>
        <p:nvSpPr>
          <p:cNvPr id="9" name="TextBox 8"/>
          <p:cNvSpPr txBox="1"/>
          <p:nvPr/>
        </p:nvSpPr>
        <p:spPr>
          <a:xfrm>
            <a:off x="1828800" y="457200"/>
            <a:ext cx="4572000" cy="646331"/>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3600" dirty="0" smtClean="0">
                <a:solidFill>
                  <a:schemeClr val="bg1"/>
                </a:solidFill>
                <a:latin typeface="Algerian" pitchFamily="82" charset="0"/>
              </a:rPr>
              <a:t>Pharmacokinetics</a:t>
            </a:r>
            <a:endParaRPr lang="en-US" sz="3600" dirty="0">
              <a:solidFill>
                <a:schemeClr val="bg1"/>
              </a:solidFill>
              <a:latin typeface="Algerian" pitchFamily="82" charset="0"/>
            </a:endParaRPr>
          </a:p>
        </p:txBody>
      </p:sp>
      <p:pic>
        <p:nvPicPr>
          <p:cNvPr id="10" name="Picture 4" descr="scan0008"/>
          <p:cNvPicPr>
            <a:picLocks noChangeAspect="1" noChangeArrowheads="1"/>
          </p:cNvPicPr>
          <p:nvPr/>
        </p:nvPicPr>
        <p:blipFill>
          <a:blip r:embed="rId2" cstate="print"/>
          <a:srcRect/>
          <a:stretch>
            <a:fillRect/>
          </a:stretch>
        </p:blipFill>
        <p:spPr>
          <a:xfrm>
            <a:off x="4876800" y="1981200"/>
            <a:ext cx="3733800" cy="4495800"/>
          </a:xfrm>
          <a:prstGeom prst="rect">
            <a:avLst/>
          </a:prstGeom>
        </p:spPr>
      </p:pic>
      <p:pic>
        <p:nvPicPr>
          <p:cNvPr id="2050" name="Picture 2"/>
          <p:cNvPicPr>
            <a:picLocks noChangeAspect="1" noChangeArrowheads="1"/>
          </p:cNvPicPr>
          <p:nvPr/>
        </p:nvPicPr>
        <p:blipFill>
          <a:blip r:embed="rId3" cstate="print"/>
          <a:srcRect/>
          <a:stretch>
            <a:fillRect/>
          </a:stretch>
        </p:blipFill>
        <p:spPr bwMode="auto">
          <a:xfrm>
            <a:off x="4724400" y="1981200"/>
            <a:ext cx="3657600" cy="46196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par>
                                <p:cTn id="15" presetID="25" presetClass="entr" presetSubtype="0"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anim calcmode="lin" valueType="num">
                                      <p:cBhvr>
                                        <p:cTn id="17" dur="500" decel="50000" fill="hold">
                                          <p:stCondLst>
                                            <p:cond delay="0"/>
                                          </p:stCondLst>
                                        </p:cTn>
                                        <p:tgtEl>
                                          <p:spTgt spid="2050"/>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2050"/>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2050"/>
                                        </p:tgtEl>
                                        <p:attrNameLst>
                                          <p:attrName>ppt_w</p:attrName>
                                        </p:attrNameLst>
                                      </p:cBhvr>
                                      <p:tavLst>
                                        <p:tav tm="0">
                                          <p:val>
                                            <p:strVal val="#ppt_w*.05"/>
                                          </p:val>
                                        </p:tav>
                                        <p:tav tm="100000">
                                          <p:val>
                                            <p:strVal val="#ppt_w"/>
                                          </p:val>
                                        </p:tav>
                                      </p:tavLst>
                                    </p:anim>
                                    <p:anim calcmode="lin" valueType="num">
                                      <p:cBhvr>
                                        <p:cTn id="20" dur="1000" fill="hold"/>
                                        <p:tgtEl>
                                          <p:spTgt spid="2050"/>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2050"/>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2050"/>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2050"/>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2050"/>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xit" presetSubtype="16" fill="hold" nodeType="clickEffect">
                                  <p:stCondLst>
                                    <p:cond delay="0"/>
                                  </p:stCondLst>
                                  <p:childTnLst>
                                    <p:animEffect transition="out" filter="box(in)">
                                      <p:cBhvr>
                                        <p:cTn id="28" dur="500"/>
                                        <p:tgtEl>
                                          <p:spTgt spid="2050"/>
                                        </p:tgtEl>
                                      </p:cBhvr>
                                    </p:animEffect>
                                    <p:set>
                                      <p:cBhvr>
                                        <p:cTn id="29" dur="1" fill="hold">
                                          <p:stCondLst>
                                            <p:cond delay="499"/>
                                          </p:stCondLst>
                                        </p:cTn>
                                        <p:tgtEl>
                                          <p:spTgt spid="2050"/>
                                        </p:tgtEl>
                                        <p:attrNameLst>
                                          <p:attrName>style.visibility</p:attrName>
                                        </p:attrNameLst>
                                      </p:cBhvr>
                                      <p:to>
                                        <p:strVal val="hidden"/>
                                      </p:to>
                                    </p:set>
                                  </p:childTnLst>
                                </p:cTn>
                              </p:par>
                              <p:par>
                                <p:cTn id="30" presetID="25"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33"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34"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35" dur="1000" fill="hold"/>
                                        <p:tgtEl>
                                          <p:spTgt spid="7"/>
                                        </p:tgtEl>
                                        <p:attrNameLst>
                                          <p:attrName>ppt_h</p:attrName>
                                        </p:attrNameLst>
                                      </p:cBhvr>
                                      <p:tavLst>
                                        <p:tav tm="0">
                                          <p:val>
                                            <p:strVal val="#ppt_h"/>
                                          </p:val>
                                        </p:tav>
                                        <p:tav tm="100000">
                                          <p:val>
                                            <p:strVal val="#ppt_h"/>
                                          </p:val>
                                        </p:tav>
                                      </p:tavLst>
                                    </p:anim>
                                    <p:anim calcmode="lin" valueType="num">
                                      <p:cBhvr>
                                        <p:cTn id="36"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37"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38"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39" dur="1000" decel="50000">
                                          <p:stCondLst>
                                            <p:cond delay="0"/>
                                          </p:stCondLst>
                                        </p:cTn>
                                        <p:tgtEl>
                                          <p:spTgt spid="7"/>
                                        </p:tgtEl>
                                      </p:cBhvr>
                                    </p:animEffect>
                                  </p:childTnLst>
                                </p:cTn>
                              </p:par>
                              <p:par>
                                <p:cTn id="40" presetID="25" presetClass="entr" presetSubtype="0"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43"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44"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45" dur="1000" fill="hold"/>
                                        <p:tgtEl>
                                          <p:spTgt spid="10"/>
                                        </p:tgtEl>
                                        <p:attrNameLst>
                                          <p:attrName>ppt_h</p:attrName>
                                        </p:attrNameLst>
                                      </p:cBhvr>
                                      <p:tavLst>
                                        <p:tav tm="0">
                                          <p:val>
                                            <p:strVal val="#ppt_h"/>
                                          </p:val>
                                        </p:tav>
                                        <p:tav tm="100000">
                                          <p:val>
                                            <p:strVal val="#ppt_h"/>
                                          </p:val>
                                        </p:tav>
                                      </p:tavLst>
                                    </p:anim>
                                    <p:anim calcmode="lin" valueType="num">
                                      <p:cBhvr>
                                        <p:cTn id="46"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47"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48"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49" dur="1000" decel="50000">
                                          <p:stCondLst>
                                            <p:cond delay="0"/>
                                          </p:stCondLst>
                                        </p:cTn>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4800600"/>
            <a:ext cx="6553200" cy="954107"/>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2800" b="1" dirty="0" smtClean="0">
                <a:solidFill>
                  <a:schemeClr val="bg1"/>
                </a:solidFill>
              </a:rPr>
              <a:t>Chronic use of small doses , </a:t>
            </a:r>
          </a:p>
          <a:p>
            <a:r>
              <a:rPr lang="en-US" sz="2800" b="1" dirty="0" smtClean="0">
                <a:solidFill>
                  <a:schemeClr val="bg1"/>
                </a:solidFill>
              </a:rPr>
              <a:t> reduce the incidence of  colon cancer</a:t>
            </a:r>
          </a:p>
        </p:txBody>
      </p:sp>
      <p:sp>
        <p:nvSpPr>
          <p:cNvPr id="6" name="TextBox 5"/>
          <p:cNvSpPr txBox="1"/>
          <p:nvPr/>
        </p:nvSpPr>
        <p:spPr>
          <a:xfrm>
            <a:off x="304800" y="4038600"/>
            <a:ext cx="5334000" cy="523220"/>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2800" b="1" dirty="0" smtClean="0">
                <a:solidFill>
                  <a:schemeClr val="bg1"/>
                </a:solidFill>
              </a:rPr>
              <a:t>Prevention of pre-</a:t>
            </a:r>
            <a:r>
              <a:rPr lang="en-US" sz="2800" b="1" dirty="0" err="1" smtClean="0">
                <a:solidFill>
                  <a:schemeClr val="bg1"/>
                </a:solidFill>
              </a:rPr>
              <a:t>eclampsia</a:t>
            </a:r>
            <a:endParaRPr lang="en-US" sz="2800" b="1" dirty="0" smtClean="0">
              <a:solidFill>
                <a:schemeClr val="bg1"/>
              </a:solidFill>
            </a:endParaRPr>
          </a:p>
        </p:txBody>
      </p:sp>
      <p:sp>
        <p:nvSpPr>
          <p:cNvPr id="7" name="TextBox 6"/>
          <p:cNvSpPr txBox="1"/>
          <p:nvPr/>
        </p:nvSpPr>
        <p:spPr>
          <a:xfrm>
            <a:off x="304800" y="2819400"/>
            <a:ext cx="6019800" cy="954107"/>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2800" b="1" dirty="0" smtClean="0">
                <a:solidFill>
                  <a:schemeClr val="bg1"/>
                </a:solidFill>
              </a:rPr>
              <a:t>Reducing the risk of myocardial infarction (</a:t>
            </a:r>
            <a:r>
              <a:rPr lang="en-US" sz="2800" b="1" dirty="0" err="1" smtClean="0">
                <a:solidFill>
                  <a:schemeClr val="bg1"/>
                </a:solidFill>
              </a:rPr>
              <a:t>cardioprotective</a:t>
            </a:r>
            <a:r>
              <a:rPr lang="en-US" sz="2800" b="1" dirty="0" smtClean="0">
                <a:solidFill>
                  <a:schemeClr val="bg1"/>
                </a:solidFill>
              </a:rPr>
              <a:t>)</a:t>
            </a:r>
          </a:p>
        </p:txBody>
      </p:sp>
      <p:sp>
        <p:nvSpPr>
          <p:cNvPr id="8" name="TextBox 7"/>
          <p:cNvSpPr txBox="1"/>
          <p:nvPr/>
        </p:nvSpPr>
        <p:spPr>
          <a:xfrm>
            <a:off x="304800" y="1752600"/>
            <a:ext cx="4495800" cy="523220"/>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2800" b="1" dirty="0" smtClean="0">
                <a:solidFill>
                  <a:schemeClr val="bg1"/>
                </a:solidFill>
              </a:rPr>
              <a:t>Acute rheumatic fever</a:t>
            </a:r>
          </a:p>
        </p:txBody>
      </p:sp>
      <p:sp>
        <p:nvSpPr>
          <p:cNvPr id="9" name="TextBox 8"/>
          <p:cNvSpPr txBox="1"/>
          <p:nvPr/>
        </p:nvSpPr>
        <p:spPr>
          <a:xfrm>
            <a:off x="2057400" y="152400"/>
            <a:ext cx="4572000" cy="646331"/>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pPr algn="ctr"/>
            <a:r>
              <a:rPr lang="en-US" sz="3600" dirty="0" smtClean="0">
                <a:solidFill>
                  <a:schemeClr val="bg1"/>
                </a:solidFill>
                <a:latin typeface="Algerian" pitchFamily="82" charset="0"/>
              </a:rPr>
              <a:t>Clinical uses</a:t>
            </a:r>
            <a:endParaRPr lang="en-US" sz="3600" dirty="0">
              <a:solidFill>
                <a:schemeClr val="bg1"/>
              </a:solidFill>
              <a:latin typeface="Algerian" pitchFamily="82" charset="0"/>
            </a:endParaRPr>
          </a:p>
        </p:txBody>
      </p:sp>
      <p:pic>
        <p:nvPicPr>
          <p:cNvPr id="10" name="Picture 7"/>
          <p:cNvPicPr>
            <a:picLocks noChangeAspect="1" noChangeArrowheads="1"/>
          </p:cNvPicPr>
          <p:nvPr/>
        </p:nvPicPr>
        <p:blipFill>
          <a:blip r:embed="rId2" cstate="print"/>
          <a:srcRect/>
          <a:stretch>
            <a:fillRect/>
          </a:stretch>
        </p:blipFill>
        <p:spPr bwMode="auto">
          <a:xfrm>
            <a:off x="6248400" y="1600200"/>
            <a:ext cx="2667000" cy="2667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par>
                                <p:cTn id="15" presetID="25"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20" dur="1000" fill="hold"/>
                                        <p:tgtEl>
                                          <p:spTgt spid="10"/>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32" dur="1000" fill="hold"/>
                                        <p:tgtEl>
                                          <p:spTgt spid="7"/>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25"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44" dur="1000" fill="hold"/>
                                        <p:tgtEl>
                                          <p:spTgt spid="6"/>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6"/>
                                        </p:tgtEl>
                                      </p:cBhvr>
                                    </p:animEffect>
                                  </p:childTnLst>
                                </p:cTn>
                              </p:par>
                            </p:childTnLst>
                          </p:cTn>
                        </p:par>
                      </p:childTnLst>
                    </p:cTn>
                  </p:par>
                  <p:par>
                    <p:cTn id="49" fill="hold">
                      <p:stCondLst>
                        <p:cond delay="indefinite"/>
                      </p:stCondLst>
                      <p:childTnLst>
                        <p:par>
                          <p:cTn id="50" fill="hold">
                            <p:stCondLst>
                              <p:cond delay="0"/>
                            </p:stCondLst>
                            <p:childTnLst>
                              <p:par>
                                <p:cTn id="51" presetID="25" presetClass="entr" presetSubtype="0"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p:cTn id="53"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56" dur="1000" fill="hold"/>
                                        <p:tgtEl>
                                          <p:spTgt spid="5"/>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3886200"/>
            <a:ext cx="4191000" cy="523220"/>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2800" dirty="0" smtClean="0">
                <a:solidFill>
                  <a:schemeClr val="bg1"/>
                </a:solidFill>
              </a:rPr>
              <a:t>Impaired </a:t>
            </a:r>
            <a:r>
              <a:rPr lang="en-US" sz="2800" dirty="0" err="1" smtClean="0">
                <a:solidFill>
                  <a:schemeClr val="bg1"/>
                </a:solidFill>
              </a:rPr>
              <a:t>haemostasis</a:t>
            </a:r>
            <a:endParaRPr lang="en-US" sz="2800" dirty="0" smtClean="0">
              <a:solidFill>
                <a:schemeClr val="bg1"/>
              </a:solidFill>
            </a:endParaRPr>
          </a:p>
        </p:txBody>
      </p:sp>
      <p:sp>
        <p:nvSpPr>
          <p:cNvPr id="6" name="TextBox 5"/>
          <p:cNvSpPr txBox="1"/>
          <p:nvPr/>
        </p:nvSpPr>
        <p:spPr>
          <a:xfrm>
            <a:off x="304800" y="3124200"/>
            <a:ext cx="2971800" cy="523220"/>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2800" dirty="0" smtClean="0">
                <a:solidFill>
                  <a:schemeClr val="bg1"/>
                </a:solidFill>
              </a:rPr>
              <a:t>Reye's syndrome</a:t>
            </a:r>
          </a:p>
        </p:txBody>
      </p:sp>
      <p:sp>
        <p:nvSpPr>
          <p:cNvPr id="7" name="TextBox 6"/>
          <p:cNvSpPr txBox="1"/>
          <p:nvPr/>
        </p:nvSpPr>
        <p:spPr>
          <a:xfrm>
            <a:off x="304800" y="2362200"/>
            <a:ext cx="5638800" cy="523220"/>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2800" dirty="0" smtClean="0">
                <a:solidFill>
                  <a:schemeClr val="bg1"/>
                </a:solidFill>
              </a:rPr>
              <a:t>Acute gouty arthritis (low doses)</a:t>
            </a:r>
          </a:p>
        </p:txBody>
      </p:sp>
      <p:sp>
        <p:nvSpPr>
          <p:cNvPr id="8" name="TextBox 7"/>
          <p:cNvSpPr txBox="1"/>
          <p:nvPr/>
        </p:nvSpPr>
        <p:spPr>
          <a:xfrm>
            <a:off x="304800" y="1219200"/>
            <a:ext cx="8686800" cy="954107"/>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2800" dirty="0" smtClean="0">
                <a:solidFill>
                  <a:schemeClr val="bg1"/>
                </a:solidFill>
              </a:rPr>
              <a:t>Hypersensitivity</a:t>
            </a:r>
            <a:r>
              <a:rPr lang="en-US" sz="2800" dirty="0">
                <a:solidFill>
                  <a:schemeClr val="bg1"/>
                </a:solidFill>
              </a:rPr>
              <a:t> bronchospasm, rhinitis, conjunctivitis, </a:t>
            </a:r>
            <a:r>
              <a:rPr lang="en-US" sz="2800" dirty="0" err="1">
                <a:solidFill>
                  <a:schemeClr val="bg1"/>
                </a:solidFill>
              </a:rPr>
              <a:t>urticaria</a:t>
            </a:r>
            <a:endParaRPr lang="en-US" sz="2800" dirty="0" smtClean="0">
              <a:solidFill>
                <a:schemeClr val="bg1"/>
              </a:solidFill>
            </a:endParaRPr>
          </a:p>
        </p:txBody>
      </p:sp>
      <p:sp>
        <p:nvSpPr>
          <p:cNvPr id="9" name="TextBox 8"/>
          <p:cNvSpPr txBox="1"/>
          <p:nvPr/>
        </p:nvSpPr>
        <p:spPr>
          <a:xfrm>
            <a:off x="1295400" y="228600"/>
            <a:ext cx="5791200" cy="646331"/>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3600" dirty="0" err="1" smtClean="0">
                <a:solidFill>
                  <a:schemeClr val="bg1"/>
                </a:solidFill>
                <a:latin typeface="Algerian" pitchFamily="82" charset="0"/>
              </a:rPr>
              <a:t>Adrs</a:t>
            </a:r>
            <a:r>
              <a:rPr lang="en-US" sz="3600" dirty="0" smtClean="0">
                <a:solidFill>
                  <a:schemeClr val="bg1"/>
                </a:solidFill>
                <a:latin typeface="Algerian" pitchFamily="82" charset="0"/>
              </a:rPr>
              <a:t> at clinical doses</a:t>
            </a:r>
            <a:endParaRPr lang="en-US" sz="3600" dirty="0">
              <a:solidFill>
                <a:schemeClr val="bg1"/>
              </a:solidFill>
              <a:latin typeface="Algerian" pitchFamily="82" charset="0"/>
            </a:endParaRPr>
          </a:p>
        </p:txBody>
      </p:sp>
      <p:sp>
        <p:nvSpPr>
          <p:cNvPr id="10" name="TextBox 9"/>
          <p:cNvSpPr txBox="1"/>
          <p:nvPr/>
        </p:nvSpPr>
        <p:spPr>
          <a:xfrm>
            <a:off x="304800" y="5867400"/>
            <a:ext cx="5334000" cy="523220"/>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2800" dirty="0" smtClean="0">
                <a:solidFill>
                  <a:schemeClr val="bg1"/>
                </a:solidFill>
              </a:rPr>
              <a:t>Mucosal damage</a:t>
            </a:r>
            <a:r>
              <a:rPr lang="en-US" sz="2800" dirty="0" smtClean="0">
                <a:solidFill>
                  <a:schemeClr val="bg1"/>
                </a:solidFill>
                <a:sym typeface="Symbol" pitchFamily="18" charset="2"/>
              </a:rPr>
              <a:t> hemorrhage</a:t>
            </a:r>
            <a:endParaRPr lang="en-US" sz="2800" dirty="0">
              <a:solidFill>
                <a:schemeClr val="bg1"/>
              </a:solidFill>
            </a:endParaRPr>
          </a:p>
        </p:txBody>
      </p:sp>
      <p:sp>
        <p:nvSpPr>
          <p:cNvPr id="11" name="TextBox 10"/>
          <p:cNvSpPr txBox="1"/>
          <p:nvPr/>
        </p:nvSpPr>
        <p:spPr>
          <a:xfrm>
            <a:off x="304800" y="4724400"/>
            <a:ext cx="3505200" cy="954107"/>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pPr>
              <a:spcBef>
                <a:spcPct val="20000"/>
              </a:spcBef>
            </a:pPr>
            <a:r>
              <a:rPr lang="en-US" sz="2800" dirty="0" smtClean="0">
                <a:solidFill>
                  <a:schemeClr val="bg1"/>
                </a:solidFill>
              </a:rPr>
              <a:t>GIT side effects, dyspepsia, N, V</a:t>
            </a:r>
            <a:endParaRPr lang="en-US" sz="2800" dirty="0">
              <a:solidFill>
                <a:schemeClr val="bg1"/>
              </a:solidFill>
            </a:endParaRPr>
          </a:p>
        </p:txBody>
      </p:sp>
      <p:pic>
        <p:nvPicPr>
          <p:cNvPr id="12" name="Picture 11" descr="gastric-stomach-ulcers-345200.jpg"/>
          <p:cNvPicPr>
            <a:picLocks noChangeAspect="1"/>
          </p:cNvPicPr>
          <p:nvPr/>
        </p:nvPicPr>
        <p:blipFill>
          <a:blip r:embed="rId3" cstate="print"/>
          <a:srcRect/>
          <a:stretch>
            <a:fillRect/>
          </a:stretch>
        </p:blipFill>
        <p:spPr bwMode="auto">
          <a:xfrm>
            <a:off x="6172200" y="2362200"/>
            <a:ext cx="2590800" cy="1924050"/>
          </a:xfrm>
          <a:prstGeom prst="rect">
            <a:avLst/>
          </a:prstGeom>
          <a:noFill/>
          <a:ln w="9525">
            <a:noFill/>
            <a:miter lim="800000"/>
            <a:headEnd/>
            <a:tailEnd/>
          </a:ln>
        </p:spPr>
      </p:pic>
      <p:pic>
        <p:nvPicPr>
          <p:cNvPr id="13" name="Picture 4"/>
          <p:cNvPicPr>
            <a:picLocks noChangeAspect="1" noChangeArrowheads="1"/>
          </p:cNvPicPr>
          <p:nvPr/>
        </p:nvPicPr>
        <p:blipFill>
          <a:blip r:embed="rId4" cstate="print"/>
          <a:srcRect/>
          <a:stretch>
            <a:fillRect/>
          </a:stretch>
        </p:blipFill>
        <p:spPr>
          <a:xfrm>
            <a:off x="6172200" y="2362200"/>
            <a:ext cx="2819400" cy="42640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34" dur="1000" fill="hold"/>
                                        <p:tgtEl>
                                          <p:spTgt spid="6"/>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46" dur="1000" fill="hold"/>
                                        <p:tgtEl>
                                          <p:spTgt spid="5"/>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5"/>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58" dur="1000" fill="hold"/>
                                        <p:tgtEl>
                                          <p:spTgt spid="11"/>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11"/>
                                        </p:tgtEl>
                                      </p:cBhvr>
                                    </p:animEffect>
                                  </p:childTnLst>
                                </p:cTn>
                              </p:par>
                              <p:par>
                                <p:cTn id="63" presetID="25" presetClass="entr" presetSubtype="0" fill="hold" nodeType="withEffect">
                                  <p:stCondLst>
                                    <p:cond delay="0"/>
                                  </p:stCondLst>
                                  <p:childTnLst>
                                    <p:set>
                                      <p:cBhvr>
                                        <p:cTn id="64" dur="1" fill="hold">
                                          <p:stCondLst>
                                            <p:cond delay="0"/>
                                          </p:stCondLst>
                                        </p:cTn>
                                        <p:tgtEl>
                                          <p:spTgt spid="12"/>
                                        </p:tgtEl>
                                        <p:attrNameLst>
                                          <p:attrName>style.visibility</p:attrName>
                                        </p:attrNameLst>
                                      </p:cBhvr>
                                      <p:to>
                                        <p:strVal val="visible"/>
                                      </p:to>
                                    </p:set>
                                    <p:anim calcmode="lin" valueType="num">
                                      <p:cBhvr>
                                        <p:cTn id="65"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66"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67"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68" dur="1000" fill="hold"/>
                                        <p:tgtEl>
                                          <p:spTgt spid="12"/>
                                        </p:tgtEl>
                                        <p:attrNameLst>
                                          <p:attrName>ppt_h</p:attrName>
                                        </p:attrNameLst>
                                      </p:cBhvr>
                                      <p:tavLst>
                                        <p:tav tm="0">
                                          <p:val>
                                            <p:strVal val="#ppt_h"/>
                                          </p:val>
                                        </p:tav>
                                        <p:tav tm="100000">
                                          <p:val>
                                            <p:strVal val="#ppt_h"/>
                                          </p:val>
                                        </p:tav>
                                      </p:tavLst>
                                    </p:anim>
                                    <p:anim calcmode="lin" valueType="num">
                                      <p:cBhvr>
                                        <p:cTn id="69"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70"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71"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72" dur="1000" decel="50000">
                                          <p:stCondLst>
                                            <p:cond delay="0"/>
                                          </p:stCondLst>
                                        </p:cTn>
                                        <p:tgtEl>
                                          <p:spTgt spid="12"/>
                                        </p:tgtEl>
                                      </p:cBhvr>
                                    </p:animEffect>
                                  </p:childTnLst>
                                </p:cTn>
                              </p:par>
                            </p:childTnLst>
                          </p:cTn>
                        </p:par>
                      </p:childTnLst>
                    </p:cTn>
                  </p:par>
                  <p:par>
                    <p:cTn id="73" fill="hold">
                      <p:stCondLst>
                        <p:cond delay="indefinite"/>
                      </p:stCondLst>
                      <p:childTnLst>
                        <p:par>
                          <p:cTn id="74" fill="hold">
                            <p:stCondLst>
                              <p:cond delay="0"/>
                            </p:stCondLst>
                            <p:childTnLst>
                              <p:par>
                                <p:cTn id="75" presetID="25" presetClass="entr" presetSubtype="0" fill="hold" grpId="0" nodeType="clickEffect">
                                  <p:stCondLst>
                                    <p:cond delay="0"/>
                                  </p:stCondLst>
                                  <p:childTnLst>
                                    <p:set>
                                      <p:cBhvr>
                                        <p:cTn id="76" dur="1" fill="hold">
                                          <p:stCondLst>
                                            <p:cond delay="0"/>
                                          </p:stCondLst>
                                        </p:cTn>
                                        <p:tgtEl>
                                          <p:spTgt spid="10"/>
                                        </p:tgtEl>
                                        <p:attrNameLst>
                                          <p:attrName>style.visibility</p:attrName>
                                        </p:attrNameLst>
                                      </p:cBhvr>
                                      <p:to>
                                        <p:strVal val="visible"/>
                                      </p:to>
                                    </p:set>
                                    <p:anim calcmode="lin" valueType="num">
                                      <p:cBhvr>
                                        <p:cTn id="7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7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7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80" dur="1000" fill="hold"/>
                                        <p:tgtEl>
                                          <p:spTgt spid="10"/>
                                        </p:tgtEl>
                                        <p:attrNameLst>
                                          <p:attrName>ppt_h</p:attrName>
                                        </p:attrNameLst>
                                      </p:cBhvr>
                                      <p:tavLst>
                                        <p:tav tm="0">
                                          <p:val>
                                            <p:strVal val="#ppt_h"/>
                                          </p:val>
                                        </p:tav>
                                        <p:tav tm="100000">
                                          <p:val>
                                            <p:strVal val="#ppt_h"/>
                                          </p:val>
                                        </p:tav>
                                      </p:tavLst>
                                    </p:anim>
                                    <p:anim calcmode="lin" valueType="num">
                                      <p:cBhvr>
                                        <p:cTn id="8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8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8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84" dur="1000" decel="50000">
                                          <p:stCondLst>
                                            <p:cond delay="0"/>
                                          </p:stCondLst>
                                        </p:cTn>
                                        <p:tgtEl>
                                          <p:spTgt spid="10"/>
                                        </p:tgtEl>
                                      </p:cBhvr>
                                    </p:animEffect>
                                  </p:childTnLst>
                                </p:cTn>
                              </p:par>
                              <p:par>
                                <p:cTn id="85" presetID="25" presetClass="entr" presetSubtype="0" fill="hold" nodeType="withEffect">
                                  <p:stCondLst>
                                    <p:cond delay="0"/>
                                  </p:stCondLst>
                                  <p:childTnLst>
                                    <p:set>
                                      <p:cBhvr>
                                        <p:cTn id="86" dur="1" fill="hold">
                                          <p:stCondLst>
                                            <p:cond delay="0"/>
                                          </p:stCondLst>
                                        </p:cTn>
                                        <p:tgtEl>
                                          <p:spTgt spid="13"/>
                                        </p:tgtEl>
                                        <p:attrNameLst>
                                          <p:attrName>style.visibility</p:attrName>
                                        </p:attrNameLst>
                                      </p:cBhvr>
                                      <p:to>
                                        <p:strVal val="visible"/>
                                      </p:to>
                                    </p:set>
                                    <p:anim calcmode="lin" valueType="num">
                                      <p:cBhvr>
                                        <p:cTn id="87"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88"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89"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90" dur="1000" fill="hold"/>
                                        <p:tgtEl>
                                          <p:spTgt spid="13"/>
                                        </p:tgtEl>
                                        <p:attrNameLst>
                                          <p:attrName>ppt_h</p:attrName>
                                        </p:attrNameLst>
                                      </p:cBhvr>
                                      <p:tavLst>
                                        <p:tav tm="0">
                                          <p:val>
                                            <p:strVal val="#ppt_h"/>
                                          </p:val>
                                        </p:tav>
                                        <p:tav tm="100000">
                                          <p:val>
                                            <p:strVal val="#ppt_h"/>
                                          </p:val>
                                        </p:tav>
                                      </p:tavLst>
                                    </p:anim>
                                    <p:anim calcmode="lin" valueType="num">
                                      <p:cBhvr>
                                        <p:cTn id="91"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92"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93"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94" dur="1000" decel="50000">
                                          <p:stCondLst>
                                            <p:cond delay="0"/>
                                          </p:stCondLst>
                                        </p:cTn>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62000" y="3048000"/>
            <a:ext cx="2971800" cy="1384995"/>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pPr>
              <a:spcBef>
                <a:spcPct val="20000"/>
              </a:spcBef>
            </a:pPr>
            <a:r>
              <a:rPr lang="en-US" sz="2800" dirty="0" err="1" smtClean="0">
                <a:solidFill>
                  <a:schemeClr val="bg1"/>
                </a:solidFill>
                <a:sym typeface="Symbol" pitchFamily="18" charset="2"/>
              </a:rPr>
              <a:t>Bronchospasm</a:t>
            </a:r>
            <a:r>
              <a:rPr lang="en-US" sz="2800" dirty="0" smtClean="0">
                <a:solidFill>
                  <a:schemeClr val="bg1"/>
                </a:solidFill>
                <a:sym typeface="Symbol" pitchFamily="18" charset="2"/>
              </a:rPr>
              <a:t> in aspirin- sensitive asthmatics</a:t>
            </a:r>
            <a:endParaRPr lang="en-US" sz="2800" dirty="0">
              <a:solidFill>
                <a:schemeClr val="bg1"/>
              </a:solidFill>
              <a:sym typeface="Symbol" pitchFamily="18" charset="2"/>
            </a:endParaRPr>
          </a:p>
        </p:txBody>
      </p:sp>
      <p:sp>
        <p:nvSpPr>
          <p:cNvPr id="9" name="TextBox 8"/>
          <p:cNvSpPr txBox="1"/>
          <p:nvPr/>
        </p:nvSpPr>
        <p:spPr>
          <a:xfrm>
            <a:off x="2819400" y="533400"/>
            <a:ext cx="2971800" cy="646331"/>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pPr algn="ctr"/>
            <a:r>
              <a:rPr lang="en-US" sz="3600" dirty="0" err="1" smtClean="0">
                <a:solidFill>
                  <a:schemeClr val="bg1"/>
                </a:solidFill>
                <a:latin typeface="Algerian" pitchFamily="82" charset="0"/>
              </a:rPr>
              <a:t>adrs</a:t>
            </a:r>
            <a:endParaRPr lang="en-US" sz="3600" dirty="0">
              <a:solidFill>
                <a:schemeClr val="bg1"/>
              </a:solidFill>
              <a:latin typeface="Algerian" pitchFamily="82" charset="0"/>
            </a:endParaRPr>
          </a:p>
        </p:txBody>
      </p:sp>
      <p:pic>
        <p:nvPicPr>
          <p:cNvPr id="10" name="Picture 4"/>
          <p:cNvPicPr>
            <a:picLocks noChangeAspect="1" noChangeArrowheads="1"/>
          </p:cNvPicPr>
          <p:nvPr/>
        </p:nvPicPr>
        <p:blipFill>
          <a:blip r:embed="rId2" cstate="print"/>
          <a:srcRect/>
          <a:stretch>
            <a:fillRect/>
          </a:stretch>
        </p:blipFill>
        <p:spPr>
          <a:xfrm>
            <a:off x="4419600" y="1905000"/>
            <a:ext cx="4491038" cy="47148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par>
                                <p:cTn id="15" presetID="25"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20" dur="1000" fill="hold"/>
                                        <p:tgtEl>
                                          <p:spTgt spid="10"/>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5257800"/>
            <a:ext cx="3276600" cy="954107"/>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2800" b="1" dirty="0" smtClean="0">
                <a:solidFill>
                  <a:schemeClr val="bg1"/>
                </a:solidFill>
              </a:rPr>
              <a:t>Gastric ulceration &amp; bleeding</a:t>
            </a:r>
          </a:p>
        </p:txBody>
      </p:sp>
      <p:sp>
        <p:nvSpPr>
          <p:cNvPr id="7" name="TextBox 6"/>
          <p:cNvSpPr txBox="1"/>
          <p:nvPr/>
        </p:nvSpPr>
        <p:spPr>
          <a:xfrm>
            <a:off x="457200" y="4114800"/>
            <a:ext cx="2971800" cy="523220"/>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2800" b="1" dirty="0" smtClean="0">
                <a:solidFill>
                  <a:schemeClr val="bg1"/>
                </a:solidFill>
              </a:rPr>
              <a:t>Hyperthermia</a:t>
            </a:r>
          </a:p>
        </p:txBody>
      </p:sp>
      <p:sp>
        <p:nvSpPr>
          <p:cNvPr id="8" name="TextBox 7"/>
          <p:cNvSpPr txBox="1"/>
          <p:nvPr/>
        </p:nvSpPr>
        <p:spPr>
          <a:xfrm>
            <a:off x="457200" y="2362200"/>
            <a:ext cx="3733800" cy="954107"/>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2800" b="1" dirty="0" err="1" smtClean="0">
                <a:solidFill>
                  <a:schemeClr val="bg1"/>
                </a:solidFill>
              </a:rPr>
              <a:t>Salicylism</a:t>
            </a:r>
            <a:r>
              <a:rPr lang="en-US" sz="2800" b="1" dirty="0" smtClean="0">
                <a:solidFill>
                  <a:schemeClr val="bg1"/>
                </a:solidFill>
              </a:rPr>
              <a:t> ( ringing of ear , vertigo)</a:t>
            </a:r>
          </a:p>
        </p:txBody>
      </p:sp>
      <p:sp>
        <p:nvSpPr>
          <p:cNvPr id="9" name="TextBox 8"/>
          <p:cNvSpPr txBox="1"/>
          <p:nvPr/>
        </p:nvSpPr>
        <p:spPr>
          <a:xfrm>
            <a:off x="1524000" y="381000"/>
            <a:ext cx="4572000" cy="646331"/>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3600" dirty="0" smtClean="0">
                <a:solidFill>
                  <a:schemeClr val="bg1"/>
                </a:solidFill>
                <a:latin typeface="Algerian" pitchFamily="82" charset="0"/>
              </a:rPr>
              <a:t>ADRS at overdose</a:t>
            </a:r>
            <a:endParaRPr lang="en-US" sz="3600" dirty="0">
              <a:solidFill>
                <a:schemeClr val="bg1"/>
              </a:solidFill>
              <a:latin typeface="Algerian" pitchFamily="82" charset="0"/>
            </a:endParaRPr>
          </a:p>
        </p:txBody>
      </p:sp>
      <p:pic>
        <p:nvPicPr>
          <p:cNvPr id="10" name="Content Placeholder 3" descr="tinnitus-ringing-in-the-ears.jpg"/>
          <p:cNvPicPr>
            <a:picLocks noChangeAspect="1"/>
          </p:cNvPicPr>
          <p:nvPr/>
        </p:nvPicPr>
        <p:blipFill>
          <a:blip r:embed="rId2" cstate="print"/>
          <a:srcRect/>
          <a:stretch>
            <a:fillRect/>
          </a:stretch>
        </p:blipFill>
        <p:spPr bwMode="auto">
          <a:xfrm rot="420000">
            <a:off x="4395848" y="1689601"/>
            <a:ext cx="2857500" cy="2286000"/>
          </a:xfrm>
          <a:prstGeom prst="rect">
            <a:avLst/>
          </a:prstGeom>
          <a:noFill/>
          <a:ln w="9525">
            <a:noFill/>
            <a:miter lim="800000"/>
            <a:headEnd/>
            <a:tailEnd/>
          </a:ln>
        </p:spPr>
      </p:pic>
      <p:pic>
        <p:nvPicPr>
          <p:cNvPr id="11" name="Picture 6" descr="dizziness1.jpg"/>
          <p:cNvPicPr>
            <a:picLocks noChangeAspect="1"/>
          </p:cNvPicPr>
          <p:nvPr/>
        </p:nvPicPr>
        <p:blipFill>
          <a:blip r:embed="rId3" cstate="print"/>
          <a:srcRect/>
          <a:stretch>
            <a:fillRect/>
          </a:stretch>
        </p:blipFill>
        <p:spPr bwMode="auto">
          <a:xfrm rot="-600000">
            <a:off x="6879376" y="1561563"/>
            <a:ext cx="2381250" cy="2209800"/>
          </a:xfrm>
          <a:prstGeom prst="rect">
            <a:avLst/>
          </a:prstGeom>
          <a:noFill/>
          <a:ln w="9525">
            <a:noFill/>
            <a:miter lim="800000"/>
            <a:headEnd/>
            <a:tailEnd/>
          </a:ln>
        </p:spPr>
      </p:pic>
      <p:pic>
        <p:nvPicPr>
          <p:cNvPr id="12" name="Picture 5" descr="Blood_Pressure_Cartoon.jpg"/>
          <p:cNvPicPr>
            <a:picLocks noChangeAspect="1"/>
          </p:cNvPicPr>
          <p:nvPr/>
        </p:nvPicPr>
        <p:blipFill>
          <a:blip r:embed="rId4" cstate="print"/>
          <a:srcRect/>
          <a:stretch>
            <a:fillRect/>
          </a:stretch>
        </p:blipFill>
        <p:spPr bwMode="auto">
          <a:xfrm>
            <a:off x="6248400" y="2133600"/>
            <a:ext cx="1828800" cy="3505200"/>
          </a:xfrm>
          <a:prstGeom prst="rect">
            <a:avLst/>
          </a:prstGeom>
          <a:noFill/>
          <a:ln w="9525">
            <a:noFill/>
            <a:miter lim="800000"/>
            <a:headEnd/>
            <a:tailEnd/>
          </a:ln>
        </p:spPr>
      </p:pic>
      <p:pic>
        <p:nvPicPr>
          <p:cNvPr id="12291" name="Picture 3"/>
          <p:cNvPicPr>
            <a:picLocks noChangeAspect="1" noChangeArrowheads="1"/>
          </p:cNvPicPr>
          <p:nvPr/>
        </p:nvPicPr>
        <p:blipFill>
          <a:blip r:embed="rId5" cstate="print"/>
          <a:srcRect/>
          <a:stretch>
            <a:fillRect/>
          </a:stretch>
        </p:blipFill>
        <p:spPr bwMode="auto">
          <a:xfrm>
            <a:off x="4191000" y="4114800"/>
            <a:ext cx="3733800" cy="2438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par>
                                <p:cTn id="15" presetID="25"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20" dur="1000" fill="hold"/>
                                        <p:tgtEl>
                                          <p:spTgt spid="10"/>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10"/>
                                        </p:tgtEl>
                                      </p:cBhvr>
                                    </p:animEffect>
                                  </p:childTnLst>
                                </p:cTn>
                              </p:par>
                              <p:par>
                                <p:cTn id="25" presetID="25"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30" dur="1000" fill="hold"/>
                                        <p:tgtEl>
                                          <p:spTgt spid="11"/>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xit" presetSubtype="16" fill="hold" nodeType="clickEffect">
                                  <p:stCondLst>
                                    <p:cond delay="0"/>
                                  </p:stCondLst>
                                  <p:childTnLst>
                                    <p:animEffect transition="out" filter="box(in)">
                                      <p:cBhvr>
                                        <p:cTn id="38" dur="500"/>
                                        <p:tgtEl>
                                          <p:spTgt spid="10"/>
                                        </p:tgtEl>
                                      </p:cBhvr>
                                    </p:animEffect>
                                    <p:set>
                                      <p:cBhvr>
                                        <p:cTn id="39" dur="1" fill="hold">
                                          <p:stCondLst>
                                            <p:cond delay="499"/>
                                          </p:stCondLst>
                                        </p:cTn>
                                        <p:tgtEl>
                                          <p:spTgt spid="10"/>
                                        </p:tgtEl>
                                        <p:attrNameLst>
                                          <p:attrName>style.visibility</p:attrName>
                                        </p:attrNameLst>
                                      </p:cBhvr>
                                      <p:to>
                                        <p:strVal val="hidden"/>
                                      </p:to>
                                    </p:set>
                                  </p:childTnLst>
                                </p:cTn>
                              </p:par>
                              <p:par>
                                <p:cTn id="40" presetID="4" presetClass="exit" presetSubtype="16" fill="hold" nodeType="withEffect">
                                  <p:stCondLst>
                                    <p:cond delay="0"/>
                                  </p:stCondLst>
                                  <p:childTnLst>
                                    <p:animEffect transition="out" filter="box(in)">
                                      <p:cBhvr>
                                        <p:cTn id="41" dur="500"/>
                                        <p:tgtEl>
                                          <p:spTgt spid="11"/>
                                        </p:tgtEl>
                                      </p:cBhvr>
                                    </p:animEffect>
                                    <p:set>
                                      <p:cBhvr>
                                        <p:cTn id="42" dur="1" fill="hold">
                                          <p:stCondLst>
                                            <p:cond delay="499"/>
                                          </p:stCondLst>
                                        </p:cTn>
                                        <p:tgtEl>
                                          <p:spTgt spid="11"/>
                                        </p:tgtEl>
                                        <p:attrNameLst>
                                          <p:attrName>style.visibility</p:attrName>
                                        </p:attrNameLst>
                                      </p:cBhvr>
                                      <p:to>
                                        <p:strVal val="hidden"/>
                                      </p:to>
                                    </p:set>
                                  </p:childTnLst>
                                </p:cTn>
                              </p:par>
                              <p:par>
                                <p:cTn id="43" presetID="25" presetClass="entr" presetSubtype="0"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46"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47"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48" dur="1000" fill="hold"/>
                                        <p:tgtEl>
                                          <p:spTgt spid="7"/>
                                        </p:tgtEl>
                                        <p:attrNameLst>
                                          <p:attrName>ppt_h</p:attrName>
                                        </p:attrNameLst>
                                      </p:cBhvr>
                                      <p:tavLst>
                                        <p:tav tm="0">
                                          <p:val>
                                            <p:strVal val="#ppt_h"/>
                                          </p:val>
                                        </p:tav>
                                        <p:tav tm="100000">
                                          <p:val>
                                            <p:strVal val="#ppt_h"/>
                                          </p:val>
                                        </p:tav>
                                      </p:tavLst>
                                    </p:anim>
                                    <p:anim calcmode="lin" valueType="num">
                                      <p:cBhvr>
                                        <p:cTn id="49"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50"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51"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52" dur="1000" decel="50000">
                                          <p:stCondLst>
                                            <p:cond delay="0"/>
                                          </p:stCondLst>
                                        </p:cTn>
                                        <p:tgtEl>
                                          <p:spTgt spid="7"/>
                                        </p:tgtEl>
                                      </p:cBhvr>
                                    </p:animEffect>
                                  </p:childTnLst>
                                </p:cTn>
                              </p:par>
                              <p:par>
                                <p:cTn id="53" presetID="25" presetClass="entr" presetSubtype="0" fill="hold" nodeType="with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58" dur="1000" fill="hold"/>
                                        <p:tgtEl>
                                          <p:spTgt spid="12"/>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12"/>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xit" presetSubtype="16" fill="hold" nodeType="clickEffect">
                                  <p:stCondLst>
                                    <p:cond delay="0"/>
                                  </p:stCondLst>
                                  <p:childTnLst>
                                    <p:animEffect transition="out" filter="box(in)">
                                      <p:cBhvr>
                                        <p:cTn id="66" dur="500"/>
                                        <p:tgtEl>
                                          <p:spTgt spid="12"/>
                                        </p:tgtEl>
                                      </p:cBhvr>
                                    </p:animEffect>
                                    <p:set>
                                      <p:cBhvr>
                                        <p:cTn id="67" dur="1" fill="hold">
                                          <p:stCondLst>
                                            <p:cond delay="499"/>
                                          </p:stCondLst>
                                        </p:cTn>
                                        <p:tgtEl>
                                          <p:spTgt spid="12"/>
                                        </p:tgtEl>
                                        <p:attrNameLst>
                                          <p:attrName>style.visibility</p:attrName>
                                        </p:attrNameLst>
                                      </p:cBhvr>
                                      <p:to>
                                        <p:strVal val="hidden"/>
                                      </p:to>
                                    </p:set>
                                  </p:childTnLst>
                                </p:cTn>
                              </p:par>
                              <p:par>
                                <p:cTn id="68" presetID="25" presetClass="entr" presetSubtype="0" fill="hold" grpId="0" nodeType="with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71"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72"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73" dur="1000" fill="hold"/>
                                        <p:tgtEl>
                                          <p:spTgt spid="6"/>
                                        </p:tgtEl>
                                        <p:attrNameLst>
                                          <p:attrName>ppt_h</p:attrName>
                                        </p:attrNameLst>
                                      </p:cBhvr>
                                      <p:tavLst>
                                        <p:tav tm="0">
                                          <p:val>
                                            <p:strVal val="#ppt_h"/>
                                          </p:val>
                                        </p:tav>
                                        <p:tav tm="100000">
                                          <p:val>
                                            <p:strVal val="#ppt_h"/>
                                          </p:val>
                                        </p:tav>
                                      </p:tavLst>
                                    </p:anim>
                                    <p:anim calcmode="lin" valueType="num">
                                      <p:cBhvr>
                                        <p:cTn id="74"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75"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76"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77" dur="1000" decel="50000">
                                          <p:stCondLst>
                                            <p:cond delay="0"/>
                                          </p:stCondLst>
                                        </p:cTn>
                                        <p:tgtEl>
                                          <p:spTgt spid="6"/>
                                        </p:tgtEl>
                                      </p:cBhvr>
                                    </p:animEffect>
                                  </p:childTnLst>
                                </p:cTn>
                              </p:par>
                              <p:par>
                                <p:cTn id="78" presetID="25" presetClass="entr" presetSubtype="0" fill="hold" nodeType="withEffect">
                                  <p:stCondLst>
                                    <p:cond delay="0"/>
                                  </p:stCondLst>
                                  <p:childTnLst>
                                    <p:set>
                                      <p:cBhvr>
                                        <p:cTn id="79" dur="1" fill="hold">
                                          <p:stCondLst>
                                            <p:cond delay="0"/>
                                          </p:stCondLst>
                                        </p:cTn>
                                        <p:tgtEl>
                                          <p:spTgt spid="12291"/>
                                        </p:tgtEl>
                                        <p:attrNameLst>
                                          <p:attrName>style.visibility</p:attrName>
                                        </p:attrNameLst>
                                      </p:cBhvr>
                                      <p:to>
                                        <p:strVal val="visible"/>
                                      </p:to>
                                    </p:set>
                                    <p:anim calcmode="lin" valueType="num">
                                      <p:cBhvr>
                                        <p:cTn id="80" dur="500" decel="50000" fill="hold">
                                          <p:stCondLst>
                                            <p:cond delay="0"/>
                                          </p:stCondLst>
                                        </p:cTn>
                                        <p:tgtEl>
                                          <p:spTgt spid="12291"/>
                                        </p:tgtEl>
                                        <p:attrNameLst>
                                          <p:attrName>style.rotation</p:attrName>
                                        </p:attrNameLst>
                                      </p:cBhvr>
                                      <p:tavLst>
                                        <p:tav tm="0">
                                          <p:val>
                                            <p:fltVal val="-90"/>
                                          </p:val>
                                        </p:tav>
                                        <p:tav tm="100000">
                                          <p:val>
                                            <p:fltVal val="0"/>
                                          </p:val>
                                        </p:tav>
                                      </p:tavLst>
                                    </p:anim>
                                    <p:anim calcmode="lin" valueType="num">
                                      <p:cBhvr>
                                        <p:cTn id="81" dur="500" decel="50000" fill="hold">
                                          <p:stCondLst>
                                            <p:cond delay="0"/>
                                          </p:stCondLst>
                                        </p:cTn>
                                        <p:tgtEl>
                                          <p:spTgt spid="12291"/>
                                        </p:tgtEl>
                                        <p:attrNameLst>
                                          <p:attrName>ppt_w</p:attrName>
                                        </p:attrNameLst>
                                      </p:cBhvr>
                                      <p:tavLst>
                                        <p:tav tm="0">
                                          <p:val>
                                            <p:strVal val="#ppt_w"/>
                                          </p:val>
                                        </p:tav>
                                        <p:tav tm="100000">
                                          <p:val>
                                            <p:strVal val="#ppt_w*.05"/>
                                          </p:val>
                                        </p:tav>
                                      </p:tavLst>
                                    </p:anim>
                                    <p:anim calcmode="lin" valueType="num">
                                      <p:cBhvr>
                                        <p:cTn id="82" dur="500" accel="50000" fill="hold">
                                          <p:stCondLst>
                                            <p:cond delay="500"/>
                                          </p:stCondLst>
                                        </p:cTn>
                                        <p:tgtEl>
                                          <p:spTgt spid="12291"/>
                                        </p:tgtEl>
                                        <p:attrNameLst>
                                          <p:attrName>ppt_w</p:attrName>
                                        </p:attrNameLst>
                                      </p:cBhvr>
                                      <p:tavLst>
                                        <p:tav tm="0">
                                          <p:val>
                                            <p:strVal val="#ppt_w*.05"/>
                                          </p:val>
                                        </p:tav>
                                        <p:tav tm="100000">
                                          <p:val>
                                            <p:strVal val="#ppt_w"/>
                                          </p:val>
                                        </p:tav>
                                      </p:tavLst>
                                    </p:anim>
                                    <p:anim calcmode="lin" valueType="num">
                                      <p:cBhvr>
                                        <p:cTn id="83" dur="1000" fill="hold"/>
                                        <p:tgtEl>
                                          <p:spTgt spid="12291"/>
                                        </p:tgtEl>
                                        <p:attrNameLst>
                                          <p:attrName>ppt_h</p:attrName>
                                        </p:attrNameLst>
                                      </p:cBhvr>
                                      <p:tavLst>
                                        <p:tav tm="0">
                                          <p:val>
                                            <p:strVal val="#ppt_h"/>
                                          </p:val>
                                        </p:tav>
                                        <p:tav tm="100000">
                                          <p:val>
                                            <p:strVal val="#ppt_h"/>
                                          </p:val>
                                        </p:tav>
                                      </p:tavLst>
                                    </p:anim>
                                    <p:anim calcmode="lin" valueType="num">
                                      <p:cBhvr>
                                        <p:cTn id="84" dur="500" decel="50000" fill="hold">
                                          <p:stCondLst>
                                            <p:cond delay="0"/>
                                          </p:stCondLst>
                                        </p:cTn>
                                        <p:tgtEl>
                                          <p:spTgt spid="12291"/>
                                        </p:tgtEl>
                                        <p:attrNameLst>
                                          <p:attrName>ppt_x</p:attrName>
                                        </p:attrNameLst>
                                      </p:cBhvr>
                                      <p:tavLst>
                                        <p:tav tm="0">
                                          <p:val>
                                            <p:strVal val="#ppt_x+.4"/>
                                          </p:val>
                                        </p:tav>
                                        <p:tav tm="100000">
                                          <p:val>
                                            <p:strVal val="#ppt_x"/>
                                          </p:val>
                                        </p:tav>
                                      </p:tavLst>
                                    </p:anim>
                                    <p:anim calcmode="lin" valueType="num">
                                      <p:cBhvr>
                                        <p:cTn id="85" dur="500" decel="50000" fill="hold">
                                          <p:stCondLst>
                                            <p:cond delay="0"/>
                                          </p:stCondLst>
                                        </p:cTn>
                                        <p:tgtEl>
                                          <p:spTgt spid="12291"/>
                                        </p:tgtEl>
                                        <p:attrNameLst>
                                          <p:attrName>ppt_y</p:attrName>
                                        </p:attrNameLst>
                                      </p:cBhvr>
                                      <p:tavLst>
                                        <p:tav tm="0">
                                          <p:val>
                                            <p:strVal val="#ppt_y-.2"/>
                                          </p:val>
                                        </p:tav>
                                        <p:tav tm="100000">
                                          <p:val>
                                            <p:strVal val="#ppt_y+.1"/>
                                          </p:val>
                                        </p:tav>
                                      </p:tavLst>
                                    </p:anim>
                                    <p:anim calcmode="lin" valueType="num">
                                      <p:cBhvr>
                                        <p:cTn id="86" dur="500" accel="50000" fill="hold">
                                          <p:stCondLst>
                                            <p:cond delay="500"/>
                                          </p:stCondLst>
                                        </p:cTn>
                                        <p:tgtEl>
                                          <p:spTgt spid="12291"/>
                                        </p:tgtEl>
                                        <p:attrNameLst>
                                          <p:attrName>ppt_y</p:attrName>
                                        </p:attrNameLst>
                                      </p:cBhvr>
                                      <p:tavLst>
                                        <p:tav tm="0">
                                          <p:val>
                                            <p:strVal val="#ppt_y+.1"/>
                                          </p:val>
                                        </p:tav>
                                        <p:tav tm="100000">
                                          <p:val>
                                            <p:strVal val="#ppt_y"/>
                                          </p:val>
                                        </p:tav>
                                      </p:tavLst>
                                    </p:anim>
                                    <p:animEffect transition="in" filter="fade">
                                      <p:cBhvr>
                                        <p:cTn id="87" dur="1000" decel="50000">
                                          <p:stCondLst>
                                            <p:cond delay="0"/>
                                          </p:stCondLst>
                                        </p:cTn>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4038600"/>
            <a:ext cx="2895600" cy="954107"/>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2800" b="1" dirty="0" smtClean="0">
                <a:solidFill>
                  <a:schemeClr val="bg1"/>
                </a:solidFill>
              </a:rPr>
              <a:t>Patients taking </a:t>
            </a:r>
          </a:p>
          <a:p>
            <a:r>
              <a:rPr lang="en-US" sz="2800" b="1" dirty="0" smtClean="0">
                <a:solidFill>
                  <a:schemeClr val="bg1"/>
                </a:solidFill>
              </a:rPr>
              <a:t>anticoagulants</a:t>
            </a:r>
            <a:endParaRPr lang="en-US" sz="2800" dirty="0">
              <a:solidFill>
                <a:schemeClr val="bg1"/>
              </a:solidFill>
            </a:endParaRPr>
          </a:p>
        </p:txBody>
      </p:sp>
      <p:sp>
        <p:nvSpPr>
          <p:cNvPr id="6" name="TextBox 5"/>
          <p:cNvSpPr txBox="1"/>
          <p:nvPr/>
        </p:nvSpPr>
        <p:spPr>
          <a:xfrm>
            <a:off x="381000" y="2895600"/>
            <a:ext cx="2209800" cy="954107"/>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2800" b="1" dirty="0" smtClean="0">
                <a:solidFill>
                  <a:schemeClr val="bg1"/>
                </a:solidFill>
              </a:rPr>
              <a:t>Hemophilic </a:t>
            </a:r>
          </a:p>
          <a:p>
            <a:r>
              <a:rPr lang="en-US" sz="2800" b="1" dirty="0" smtClean="0">
                <a:solidFill>
                  <a:schemeClr val="bg1"/>
                </a:solidFill>
              </a:rPr>
              <a:t>patients</a:t>
            </a:r>
          </a:p>
        </p:txBody>
      </p:sp>
      <p:sp>
        <p:nvSpPr>
          <p:cNvPr id="7" name="TextBox 6"/>
          <p:cNvSpPr txBox="1"/>
          <p:nvPr/>
        </p:nvSpPr>
        <p:spPr>
          <a:xfrm>
            <a:off x="381000" y="2209800"/>
            <a:ext cx="2971800" cy="523220"/>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2800" b="1" dirty="0" smtClean="0">
                <a:solidFill>
                  <a:schemeClr val="bg1"/>
                </a:solidFill>
              </a:rPr>
              <a:t>Pregnancy</a:t>
            </a:r>
          </a:p>
        </p:txBody>
      </p:sp>
      <p:sp>
        <p:nvSpPr>
          <p:cNvPr id="8" name="TextBox 7"/>
          <p:cNvSpPr txBox="1"/>
          <p:nvPr/>
        </p:nvSpPr>
        <p:spPr>
          <a:xfrm>
            <a:off x="381000" y="1447800"/>
            <a:ext cx="2971800" cy="523220"/>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2800" b="1" dirty="0" smtClean="0">
                <a:solidFill>
                  <a:schemeClr val="bg1"/>
                </a:solidFill>
              </a:rPr>
              <a:t>Peptic ulcer</a:t>
            </a:r>
          </a:p>
        </p:txBody>
      </p:sp>
      <p:sp>
        <p:nvSpPr>
          <p:cNvPr id="9" name="TextBox 8"/>
          <p:cNvSpPr txBox="1"/>
          <p:nvPr/>
        </p:nvSpPr>
        <p:spPr>
          <a:xfrm>
            <a:off x="1219200" y="304800"/>
            <a:ext cx="5181600" cy="646331"/>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pPr algn="ctr"/>
            <a:r>
              <a:rPr lang="en-US" sz="3600" dirty="0" smtClean="0">
                <a:solidFill>
                  <a:schemeClr val="bg1"/>
                </a:solidFill>
                <a:latin typeface="Algerian" pitchFamily="82" charset="0"/>
              </a:rPr>
              <a:t>contraindications</a:t>
            </a:r>
            <a:endParaRPr lang="en-US" sz="3600" dirty="0">
              <a:solidFill>
                <a:schemeClr val="bg1"/>
              </a:solidFill>
              <a:latin typeface="Algerian" pitchFamily="82" charset="0"/>
            </a:endParaRPr>
          </a:p>
        </p:txBody>
      </p:sp>
      <p:sp>
        <p:nvSpPr>
          <p:cNvPr id="11" name="TextBox 10"/>
          <p:cNvSpPr txBox="1"/>
          <p:nvPr/>
        </p:nvSpPr>
        <p:spPr>
          <a:xfrm>
            <a:off x="381000" y="6172200"/>
            <a:ext cx="3429000" cy="523220"/>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2800" b="1" dirty="0" smtClean="0">
                <a:solidFill>
                  <a:schemeClr val="bg1"/>
                </a:solidFill>
              </a:rPr>
              <a:t>Gout ( small doses )</a:t>
            </a:r>
          </a:p>
        </p:txBody>
      </p:sp>
      <p:sp>
        <p:nvSpPr>
          <p:cNvPr id="12" name="TextBox 11"/>
          <p:cNvSpPr txBox="1"/>
          <p:nvPr/>
        </p:nvSpPr>
        <p:spPr>
          <a:xfrm>
            <a:off x="381000" y="5105400"/>
            <a:ext cx="3429000" cy="954107"/>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2800" b="1" dirty="0" smtClean="0">
                <a:solidFill>
                  <a:schemeClr val="bg1"/>
                </a:solidFill>
              </a:rPr>
              <a:t>Children with </a:t>
            </a:r>
          </a:p>
          <a:p>
            <a:r>
              <a:rPr lang="en-US" sz="2800" b="1" dirty="0" smtClean="0">
                <a:solidFill>
                  <a:schemeClr val="bg1"/>
                </a:solidFill>
              </a:rPr>
              <a:t>viral infections</a:t>
            </a:r>
          </a:p>
        </p:txBody>
      </p:sp>
      <p:pic>
        <p:nvPicPr>
          <p:cNvPr id="11265" name="Picture 1"/>
          <p:cNvPicPr>
            <a:picLocks noChangeAspect="1" noChangeArrowheads="1"/>
          </p:cNvPicPr>
          <p:nvPr/>
        </p:nvPicPr>
        <p:blipFill>
          <a:blip r:embed="rId3" cstate="print"/>
          <a:srcRect/>
          <a:stretch>
            <a:fillRect/>
          </a:stretch>
        </p:blipFill>
        <p:spPr bwMode="auto">
          <a:xfrm>
            <a:off x="3886200" y="1447800"/>
            <a:ext cx="5048250" cy="4724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34" dur="1000" fill="hold"/>
                                        <p:tgtEl>
                                          <p:spTgt spid="6"/>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46" dur="1000" fill="hold"/>
                                        <p:tgtEl>
                                          <p:spTgt spid="5"/>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5"/>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58" dur="1000" fill="hold"/>
                                        <p:tgtEl>
                                          <p:spTgt spid="12"/>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12"/>
                                        </p:tgtEl>
                                      </p:cBhvr>
                                    </p:animEffect>
                                  </p:childTnLst>
                                </p:cTn>
                              </p:par>
                            </p:childTnLst>
                          </p:cTn>
                        </p:par>
                      </p:childTnLst>
                    </p:cTn>
                  </p:par>
                  <p:par>
                    <p:cTn id="63" fill="hold">
                      <p:stCondLst>
                        <p:cond delay="indefinite"/>
                      </p:stCondLst>
                      <p:childTnLst>
                        <p:par>
                          <p:cTn id="64" fill="hold">
                            <p:stCondLst>
                              <p:cond delay="0"/>
                            </p:stCondLst>
                            <p:childTnLst>
                              <p:par>
                                <p:cTn id="65" presetID="25" presetClass="entr" presetSubtype="0"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70" dur="1000" fill="hold"/>
                                        <p:tgtEl>
                                          <p:spTgt spid="11"/>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11"/>
                                        </p:tgtEl>
                                      </p:cBhvr>
                                    </p:animEffect>
                                  </p:childTnLst>
                                </p:cTn>
                              </p:par>
                            </p:childTnLst>
                          </p:cTn>
                        </p:par>
                      </p:childTnLst>
                    </p:cTn>
                  </p:par>
                  <p:par>
                    <p:cTn id="75" fill="hold">
                      <p:stCondLst>
                        <p:cond delay="indefinite"/>
                      </p:stCondLst>
                      <p:childTnLst>
                        <p:par>
                          <p:cTn id="76" fill="hold">
                            <p:stCondLst>
                              <p:cond delay="0"/>
                            </p:stCondLst>
                            <p:childTnLst>
                              <p:par>
                                <p:cTn id="77" presetID="25" presetClass="entr" presetSubtype="0" fill="hold" nodeType="clickEffect">
                                  <p:stCondLst>
                                    <p:cond delay="0"/>
                                  </p:stCondLst>
                                  <p:childTnLst>
                                    <p:set>
                                      <p:cBhvr>
                                        <p:cTn id="78" dur="1" fill="hold">
                                          <p:stCondLst>
                                            <p:cond delay="0"/>
                                          </p:stCondLst>
                                        </p:cTn>
                                        <p:tgtEl>
                                          <p:spTgt spid="11265"/>
                                        </p:tgtEl>
                                        <p:attrNameLst>
                                          <p:attrName>style.visibility</p:attrName>
                                        </p:attrNameLst>
                                      </p:cBhvr>
                                      <p:to>
                                        <p:strVal val="visible"/>
                                      </p:to>
                                    </p:set>
                                    <p:anim calcmode="lin" valueType="num">
                                      <p:cBhvr>
                                        <p:cTn id="79" dur="500" decel="50000" fill="hold">
                                          <p:stCondLst>
                                            <p:cond delay="0"/>
                                          </p:stCondLst>
                                        </p:cTn>
                                        <p:tgtEl>
                                          <p:spTgt spid="11265"/>
                                        </p:tgtEl>
                                        <p:attrNameLst>
                                          <p:attrName>style.rotation</p:attrName>
                                        </p:attrNameLst>
                                      </p:cBhvr>
                                      <p:tavLst>
                                        <p:tav tm="0">
                                          <p:val>
                                            <p:fltVal val="-90"/>
                                          </p:val>
                                        </p:tav>
                                        <p:tav tm="100000">
                                          <p:val>
                                            <p:fltVal val="0"/>
                                          </p:val>
                                        </p:tav>
                                      </p:tavLst>
                                    </p:anim>
                                    <p:anim calcmode="lin" valueType="num">
                                      <p:cBhvr>
                                        <p:cTn id="80" dur="500" decel="50000" fill="hold">
                                          <p:stCondLst>
                                            <p:cond delay="0"/>
                                          </p:stCondLst>
                                        </p:cTn>
                                        <p:tgtEl>
                                          <p:spTgt spid="11265"/>
                                        </p:tgtEl>
                                        <p:attrNameLst>
                                          <p:attrName>ppt_w</p:attrName>
                                        </p:attrNameLst>
                                      </p:cBhvr>
                                      <p:tavLst>
                                        <p:tav tm="0">
                                          <p:val>
                                            <p:strVal val="#ppt_w"/>
                                          </p:val>
                                        </p:tav>
                                        <p:tav tm="100000">
                                          <p:val>
                                            <p:strVal val="#ppt_w*.05"/>
                                          </p:val>
                                        </p:tav>
                                      </p:tavLst>
                                    </p:anim>
                                    <p:anim calcmode="lin" valueType="num">
                                      <p:cBhvr>
                                        <p:cTn id="81" dur="500" accel="50000" fill="hold">
                                          <p:stCondLst>
                                            <p:cond delay="500"/>
                                          </p:stCondLst>
                                        </p:cTn>
                                        <p:tgtEl>
                                          <p:spTgt spid="11265"/>
                                        </p:tgtEl>
                                        <p:attrNameLst>
                                          <p:attrName>ppt_w</p:attrName>
                                        </p:attrNameLst>
                                      </p:cBhvr>
                                      <p:tavLst>
                                        <p:tav tm="0">
                                          <p:val>
                                            <p:strVal val="#ppt_w*.05"/>
                                          </p:val>
                                        </p:tav>
                                        <p:tav tm="100000">
                                          <p:val>
                                            <p:strVal val="#ppt_w"/>
                                          </p:val>
                                        </p:tav>
                                      </p:tavLst>
                                    </p:anim>
                                    <p:anim calcmode="lin" valueType="num">
                                      <p:cBhvr>
                                        <p:cTn id="82" dur="1000" fill="hold"/>
                                        <p:tgtEl>
                                          <p:spTgt spid="11265"/>
                                        </p:tgtEl>
                                        <p:attrNameLst>
                                          <p:attrName>ppt_h</p:attrName>
                                        </p:attrNameLst>
                                      </p:cBhvr>
                                      <p:tavLst>
                                        <p:tav tm="0">
                                          <p:val>
                                            <p:strVal val="#ppt_h"/>
                                          </p:val>
                                        </p:tav>
                                        <p:tav tm="100000">
                                          <p:val>
                                            <p:strVal val="#ppt_h"/>
                                          </p:val>
                                        </p:tav>
                                      </p:tavLst>
                                    </p:anim>
                                    <p:anim calcmode="lin" valueType="num">
                                      <p:cBhvr>
                                        <p:cTn id="83" dur="500" decel="50000" fill="hold">
                                          <p:stCondLst>
                                            <p:cond delay="0"/>
                                          </p:stCondLst>
                                        </p:cTn>
                                        <p:tgtEl>
                                          <p:spTgt spid="11265"/>
                                        </p:tgtEl>
                                        <p:attrNameLst>
                                          <p:attrName>ppt_x</p:attrName>
                                        </p:attrNameLst>
                                      </p:cBhvr>
                                      <p:tavLst>
                                        <p:tav tm="0">
                                          <p:val>
                                            <p:strVal val="#ppt_x+.4"/>
                                          </p:val>
                                        </p:tav>
                                        <p:tav tm="100000">
                                          <p:val>
                                            <p:strVal val="#ppt_x"/>
                                          </p:val>
                                        </p:tav>
                                      </p:tavLst>
                                    </p:anim>
                                    <p:anim calcmode="lin" valueType="num">
                                      <p:cBhvr>
                                        <p:cTn id="84" dur="500" decel="50000" fill="hold">
                                          <p:stCondLst>
                                            <p:cond delay="0"/>
                                          </p:stCondLst>
                                        </p:cTn>
                                        <p:tgtEl>
                                          <p:spTgt spid="11265"/>
                                        </p:tgtEl>
                                        <p:attrNameLst>
                                          <p:attrName>ppt_y</p:attrName>
                                        </p:attrNameLst>
                                      </p:cBhvr>
                                      <p:tavLst>
                                        <p:tav tm="0">
                                          <p:val>
                                            <p:strVal val="#ppt_y-.2"/>
                                          </p:val>
                                        </p:tav>
                                        <p:tav tm="100000">
                                          <p:val>
                                            <p:strVal val="#ppt_y+.1"/>
                                          </p:val>
                                        </p:tav>
                                      </p:tavLst>
                                    </p:anim>
                                    <p:anim calcmode="lin" valueType="num">
                                      <p:cBhvr>
                                        <p:cTn id="85" dur="500" accel="50000" fill="hold">
                                          <p:stCondLst>
                                            <p:cond delay="500"/>
                                          </p:stCondLst>
                                        </p:cTn>
                                        <p:tgtEl>
                                          <p:spTgt spid="11265"/>
                                        </p:tgtEl>
                                        <p:attrNameLst>
                                          <p:attrName>ppt_y</p:attrName>
                                        </p:attrNameLst>
                                      </p:cBhvr>
                                      <p:tavLst>
                                        <p:tav tm="0">
                                          <p:val>
                                            <p:strVal val="#ppt_y+.1"/>
                                          </p:val>
                                        </p:tav>
                                        <p:tav tm="100000">
                                          <p:val>
                                            <p:strVal val="#ppt_y"/>
                                          </p:val>
                                        </p:tav>
                                      </p:tavLst>
                                    </p:anim>
                                    <p:animEffect transition="in" filter="fade">
                                      <p:cBhvr>
                                        <p:cTn id="86" dur="1000" decel="50000">
                                          <p:stCondLst>
                                            <p:cond delay="0"/>
                                          </p:stCondLst>
                                        </p:cTn>
                                        <p:tgtEl>
                                          <p:spTgt spid="112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defRPr/>
            </a:pPr>
            <a:r>
              <a:rPr lang="en-US" dirty="0" smtClean="0">
                <a:solidFill>
                  <a:srgbClr val="FF0000"/>
                </a:solidFill>
              </a:rPr>
              <a:t> </a:t>
            </a:r>
            <a:r>
              <a:rPr lang="en-US" sz="4400" dirty="0" err="1">
                <a:solidFill>
                  <a:srgbClr val="FFFF00"/>
                </a:solidFill>
                <a:latin typeface="Algerian" pitchFamily="82" charset="0"/>
              </a:rPr>
              <a:t>ILos</a:t>
            </a:r>
            <a:r>
              <a:rPr lang="en-US" sz="4400" dirty="0">
                <a:solidFill>
                  <a:schemeClr val="bg1"/>
                </a:solidFill>
                <a:latin typeface="Algerian" pitchFamily="82" charset="0"/>
              </a:rPr>
              <a:t/>
            </a:r>
            <a:br>
              <a:rPr lang="en-US" sz="4400" dirty="0">
                <a:solidFill>
                  <a:schemeClr val="bg1"/>
                </a:solidFill>
                <a:latin typeface="Algerian" pitchFamily="82" charset="0"/>
              </a:rPr>
            </a:br>
            <a:endParaRPr lang="en-US" b="1" dirty="0">
              <a:solidFill>
                <a:srgbClr val="FF0000"/>
              </a:solidFill>
            </a:endParaRPr>
          </a:p>
        </p:txBody>
      </p:sp>
      <p:sp>
        <p:nvSpPr>
          <p:cNvPr id="10243" name="Content Placeholder 2"/>
          <p:cNvSpPr>
            <a:spLocks noGrp="1"/>
          </p:cNvSpPr>
          <p:nvPr>
            <p:ph idx="1"/>
          </p:nvPr>
        </p:nvSpPr>
        <p:spPr>
          <a:xfrm>
            <a:off x="457200" y="1600200"/>
            <a:ext cx="8229600" cy="4873625"/>
          </a:xfrm>
        </p:spPr>
        <p:txBody>
          <a:bodyPr>
            <a:normAutofit lnSpcReduction="10000"/>
          </a:bodyPr>
          <a:lstStyle/>
          <a:p>
            <a:pPr marL="0" indent="0">
              <a:buNone/>
            </a:pPr>
            <a:r>
              <a:rPr lang="en-US" b="1" dirty="0" smtClean="0">
                <a:solidFill>
                  <a:srgbClr val="FFFF00"/>
                </a:solidFill>
              </a:rPr>
              <a:t>At the end of the lecture the students should :</a:t>
            </a:r>
          </a:p>
          <a:p>
            <a:r>
              <a:rPr lang="en-US" b="1" dirty="0" smtClean="0"/>
              <a:t>Define NSAIDs</a:t>
            </a:r>
          </a:p>
          <a:p>
            <a:r>
              <a:rPr lang="en-US" altLang="en-US" b="1" dirty="0"/>
              <a:t>Specify</a:t>
            </a:r>
            <a:r>
              <a:rPr lang="en-US" b="1" dirty="0"/>
              <a:t> the general mechanism of actions </a:t>
            </a:r>
          </a:p>
          <a:p>
            <a:r>
              <a:rPr lang="en-US" b="1" dirty="0" smtClean="0"/>
              <a:t>Classify this group of drugs</a:t>
            </a:r>
          </a:p>
          <a:p>
            <a:r>
              <a:rPr lang="en-US" b="1" dirty="0" smtClean="0"/>
              <a:t>Describe </a:t>
            </a:r>
            <a:r>
              <a:rPr lang="en-US" b="1" dirty="0"/>
              <a:t>the general pharmacological actions</a:t>
            </a:r>
          </a:p>
          <a:p>
            <a:r>
              <a:rPr lang="en-US" b="1" dirty="0" smtClean="0"/>
              <a:t>Enumerate the therapeutic </a:t>
            </a:r>
            <a:r>
              <a:rPr lang="en-US" b="1" dirty="0"/>
              <a:t>uses</a:t>
            </a:r>
          </a:p>
          <a:p>
            <a:r>
              <a:rPr lang="en-US" b="1" dirty="0"/>
              <a:t>Describe the general adverse effects </a:t>
            </a:r>
          </a:p>
          <a:p>
            <a:r>
              <a:rPr lang="en-US" b="1" dirty="0"/>
              <a:t>Describe the general contraindications</a:t>
            </a:r>
          </a:p>
          <a:p>
            <a:r>
              <a:rPr lang="en-US" b="1" dirty="0" smtClean="0"/>
              <a:t>Know </a:t>
            </a:r>
            <a:r>
              <a:rPr lang="en-US" b="1" dirty="0"/>
              <a:t>the difference between the selective &amp; non-selective NSAIDs</a:t>
            </a:r>
          </a:p>
          <a:p>
            <a:endParaRPr lang="en-US" b="1" dirty="0" smtClean="0"/>
          </a:p>
          <a:p>
            <a:pPr>
              <a:buFont typeface="Wingdings" pitchFamily="2" charset="2"/>
              <a:buNone/>
            </a:pPr>
            <a:endParaRPr lang="en-US" b="1" dirty="0" smtClean="0">
              <a:solidFill>
                <a:srgbClr val="0070C0"/>
              </a:solidFill>
            </a:endParaRPr>
          </a:p>
        </p:txBody>
      </p:sp>
    </p:spTree>
    <p:extLst>
      <p:ext uri="{BB962C8B-B14F-4D97-AF65-F5344CB8AC3E}">
        <p14:creationId xmlns:p14="http://schemas.microsoft.com/office/powerpoint/2010/main" val="204839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10243">
                                            <p:txEl>
                                              <p:pRg st="1" end="1"/>
                                            </p:txEl>
                                          </p:spTgt>
                                        </p:tgtEl>
                                        <p:attrNameLst>
                                          <p:attrName>style.visibility</p:attrName>
                                        </p:attrNameLst>
                                      </p:cBhvr>
                                      <p:to>
                                        <p:strVal val="visible"/>
                                      </p:to>
                                    </p:set>
                                    <p:animEffect transition="in" filter="fade">
                                      <p:cBhvr>
                                        <p:cTn id="7" dur="1250"/>
                                        <p:tgtEl>
                                          <p:spTgt spid="10243">
                                            <p:txEl>
                                              <p:pRg st="1" end="1"/>
                                            </p:txEl>
                                          </p:spTgt>
                                        </p:tgtEl>
                                      </p:cBhvr>
                                    </p:animEffect>
                                  </p:childTnLst>
                                </p:cTn>
                              </p:par>
                            </p:childTnLst>
                          </p:cTn>
                        </p:par>
                        <p:par>
                          <p:cTn id="8" fill="hold">
                            <p:stCondLst>
                              <p:cond delay="1750"/>
                            </p:stCondLst>
                            <p:childTnLst>
                              <p:par>
                                <p:cTn id="9" presetID="10" presetClass="entr" presetSubtype="0" fill="hold" nodeType="afterEffect">
                                  <p:stCondLst>
                                    <p:cond delay="500"/>
                                  </p:stCondLst>
                                  <p:childTnLst>
                                    <p:set>
                                      <p:cBhvr>
                                        <p:cTn id="10" dur="1" fill="hold">
                                          <p:stCondLst>
                                            <p:cond delay="0"/>
                                          </p:stCondLst>
                                        </p:cTn>
                                        <p:tgtEl>
                                          <p:spTgt spid="10243">
                                            <p:txEl>
                                              <p:pRg st="2" end="2"/>
                                            </p:txEl>
                                          </p:spTgt>
                                        </p:tgtEl>
                                        <p:attrNameLst>
                                          <p:attrName>style.visibility</p:attrName>
                                        </p:attrNameLst>
                                      </p:cBhvr>
                                      <p:to>
                                        <p:strVal val="visible"/>
                                      </p:to>
                                    </p:set>
                                    <p:animEffect transition="in" filter="fade">
                                      <p:cBhvr>
                                        <p:cTn id="11" dur="1250"/>
                                        <p:tgtEl>
                                          <p:spTgt spid="10243">
                                            <p:txEl>
                                              <p:pRg st="2" end="2"/>
                                            </p:txEl>
                                          </p:spTgt>
                                        </p:tgtEl>
                                      </p:cBhvr>
                                    </p:animEffect>
                                  </p:childTnLst>
                                </p:cTn>
                              </p:par>
                            </p:childTnLst>
                          </p:cTn>
                        </p:par>
                        <p:par>
                          <p:cTn id="12" fill="hold">
                            <p:stCondLst>
                              <p:cond delay="3500"/>
                            </p:stCondLst>
                            <p:childTnLst>
                              <p:par>
                                <p:cTn id="13" presetID="10" presetClass="entr" presetSubtype="0" fill="hold" nodeType="afterEffect">
                                  <p:stCondLst>
                                    <p:cond delay="500"/>
                                  </p:stCondLst>
                                  <p:childTnLst>
                                    <p:set>
                                      <p:cBhvr>
                                        <p:cTn id="14" dur="1" fill="hold">
                                          <p:stCondLst>
                                            <p:cond delay="0"/>
                                          </p:stCondLst>
                                        </p:cTn>
                                        <p:tgtEl>
                                          <p:spTgt spid="10243">
                                            <p:txEl>
                                              <p:pRg st="3" end="3"/>
                                            </p:txEl>
                                          </p:spTgt>
                                        </p:tgtEl>
                                        <p:attrNameLst>
                                          <p:attrName>style.visibility</p:attrName>
                                        </p:attrNameLst>
                                      </p:cBhvr>
                                      <p:to>
                                        <p:strVal val="visible"/>
                                      </p:to>
                                    </p:set>
                                    <p:animEffect transition="in" filter="fade">
                                      <p:cBhvr>
                                        <p:cTn id="15" dur="1250"/>
                                        <p:tgtEl>
                                          <p:spTgt spid="10243">
                                            <p:txEl>
                                              <p:pRg st="3" end="3"/>
                                            </p:txEl>
                                          </p:spTgt>
                                        </p:tgtEl>
                                      </p:cBhvr>
                                    </p:animEffect>
                                  </p:childTnLst>
                                </p:cTn>
                              </p:par>
                            </p:childTnLst>
                          </p:cTn>
                        </p:par>
                        <p:par>
                          <p:cTn id="16" fill="hold">
                            <p:stCondLst>
                              <p:cond delay="5250"/>
                            </p:stCondLst>
                            <p:childTnLst>
                              <p:par>
                                <p:cTn id="17" presetID="10" presetClass="entr" presetSubtype="0" fill="hold" nodeType="afterEffect">
                                  <p:stCondLst>
                                    <p:cond delay="500"/>
                                  </p:stCondLst>
                                  <p:childTnLst>
                                    <p:set>
                                      <p:cBhvr>
                                        <p:cTn id="18" dur="1" fill="hold">
                                          <p:stCondLst>
                                            <p:cond delay="0"/>
                                          </p:stCondLst>
                                        </p:cTn>
                                        <p:tgtEl>
                                          <p:spTgt spid="10243">
                                            <p:txEl>
                                              <p:pRg st="4" end="4"/>
                                            </p:txEl>
                                          </p:spTgt>
                                        </p:tgtEl>
                                        <p:attrNameLst>
                                          <p:attrName>style.visibility</p:attrName>
                                        </p:attrNameLst>
                                      </p:cBhvr>
                                      <p:to>
                                        <p:strVal val="visible"/>
                                      </p:to>
                                    </p:set>
                                    <p:animEffect transition="in" filter="fade">
                                      <p:cBhvr>
                                        <p:cTn id="19" dur="1250"/>
                                        <p:tgtEl>
                                          <p:spTgt spid="10243">
                                            <p:txEl>
                                              <p:pRg st="4" end="4"/>
                                            </p:txEl>
                                          </p:spTgt>
                                        </p:tgtEl>
                                      </p:cBhvr>
                                    </p:animEffect>
                                  </p:childTnLst>
                                </p:cTn>
                              </p:par>
                            </p:childTnLst>
                          </p:cTn>
                        </p:par>
                        <p:par>
                          <p:cTn id="20" fill="hold">
                            <p:stCondLst>
                              <p:cond delay="7000"/>
                            </p:stCondLst>
                            <p:childTnLst>
                              <p:par>
                                <p:cTn id="21" presetID="10" presetClass="entr" presetSubtype="0" fill="hold" nodeType="afterEffect">
                                  <p:stCondLst>
                                    <p:cond delay="500"/>
                                  </p:stCondLst>
                                  <p:childTnLst>
                                    <p:set>
                                      <p:cBhvr>
                                        <p:cTn id="22" dur="1" fill="hold">
                                          <p:stCondLst>
                                            <p:cond delay="0"/>
                                          </p:stCondLst>
                                        </p:cTn>
                                        <p:tgtEl>
                                          <p:spTgt spid="10243">
                                            <p:txEl>
                                              <p:pRg st="5" end="5"/>
                                            </p:txEl>
                                          </p:spTgt>
                                        </p:tgtEl>
                                        <p:attrNameLst>
                                          <p:attrName>style.visibility</p:attrName>
                                        </p:attrNameLst>
                                      </p:cBhvr>
                                      <p:to>
                                        <p:strVal val="visible"/>
                                      </p:to>
                                    </p:set>
                                    <p:animEffect transition="in" filter="fade">
                                      <p:cBhvr>
                                        <p:cTn id="23" dur="1250"/>
                                        <p:tgtEl>
                                          <p:spTgt spid="10243">
                                            <p:txEl>
                                              <p:pRg st="5" end="5"/>
                                            </p:txEl>
                                          </p:spTgt>
                                        </p:tgtEl>
                                      </p:cBhvr>
                                    </p:animEffect>
                                  </p:childTnLst>
                                </p:cTn>
                              </p:par>
                            </p:childTnLst>
                          </p:cTn>
                        </p:par>
                        <p:par>
                          <p:cTn id="24" fill="hold">
                            <p:stCondLst>
                              <p:cond delay="8750"/>
                            </p:stCondLst>
                            <p:childTnLst>
                              <p:par>
                                <p:cTn id="25" presetID="10" presetClass="entr" presetSubtype="0" fill="hold" nodeType="afterEffect">
                                  <p:stCondLst>
                                    <p:cond delay="500"/>
                                  </p:stCondLst>
                                  <p:childTnLst>
                                    <p:set>
                                      <p:cBhvr>
                                        <p:cTn id="26" dur="1" fill="hold">
                                          <p:stCondLst>
                                            <p:cond delay="0"/>
                                          </p:stCondLst>
                                        </p:cTn>
                                        <p:tgtEl>
                                          <p:spTgt spid="10243">
                                            <p:txEl>
                                              <p:pRg st="6" end="6"/>
                                            </p:txEl>
                                          </p:spTgt>
                                        </p:tgtEl>
                                        <p:attrNameLst>
                                          <p:attrName>style.visibility</p:attrName>
                                        </p:attrNameLst>
                                      </p:cBhvr>
                                      <p:to>
                                        <p:strVal val="visible"/>
                                      </p:to>
                                    </p:set>
                                    <p:animEffect transition="in" filter="fade">
                                      <p:cBhvr>
                                        <p:cTn id="27" dur="1250"/>
                                        <p:tgtEl>
                                          <p:spTgt spid="10243">
                                            <p:txEl>
                                              <p:pRg st="6" end="6"/>
                                            </p:txEl>
                                          </p:spTgt>
                                        </p:tgtEl>
                                      </p:cBhvr>
                                    </p:animEffect>
                                  </p:childTnLst>
                                </p:cTn>
                              </p:par>
                            </p:childTnLst>
                          </p:cTn>
                        </p:par>
                        <p:par>
                          <p:cTn id="28" fill="hold">
                            <p:stCondLst>
                              <p:cond delay="10500"/>
                            </p:stCondLst>
                            <p:childTnLst>
                              <p:par>
                                <p:cTn id="29" presetID="10" presetClass="entr" presetSubtype="0" fill="hold" nodeType="afterEffect">
                                  <p:stCondLst>
                                    <p:cond delay="500"/>
                                  </p:stCondLst>
                                  <p:childTnLst>
                                    <p:set>
                                      <p:cBhvr>
                                        <p:cTn id="30" dur="1" fill="hold">
                                          <p:stCondLst>
                                            <p:cond delay="0"/>
                                          </p:stCondLst>
                                        </p:cTn>
                                        <p:tgtEl>
                                          <p:spTgt spid="10243">
                                            <p:txEl>
                                              <p:pRg st="7" end="7"/>
                                            </p:txEl>
                                          </p:spTgt>
                                        </p:tgtEl>
                                        <p:attrNameLst>
                                          <p:attrName>style.visibility</p:attrName>
                                        </p:attrNameLst>
                                      </p:cBhvr>
                                      <p:to>
                                        <p:strVal val="visible"/>
                                      </p:to>
                                    </p:set>
                                    <p:animEffect transition="in" filter="fade">
                                      <p:cBhvr>
                                        <p:cTn id="31" dur="1250"/>
                                        <p:tgtEl>
                                          <p:spTgt spid="10243">
                                            <p:txEl>
                                              <p:pRg st="7" end="7"/>
                                            </p:txEl>
                                          </p:spTgt>
                                        </p:tgtEl>
                                      </p:cBhvr>
                                    </p:animEffect>
                                  </p:childTnLst>
                                </p:cTn>
                              </p:par>
                            </p:childTnLst>
                          </p:cTn>
                        </p:par>
                        <p:par>
                          <p:cTn id="32" fill="hold">
                            <p:stCondLst>
                              <p:cond delay="12250"/>
                            </p:stCondLst>
                            <p:childTnLst>
                              <p:par>
                                <p:cTn id="33" presetID="10" presetClass="entr" presetSubtype="0" fill="hold" nodeType="afterEffect">
                                  <p:stCondLst>
                                    <p:cond delay="500"/>
                                  </p:stCondLst>
                                  <p:childTnLst>
                                    <p:set>
                                      <p:cBhvr>
                                        <p:cTn id="34" dur="1" fill="hold">
                                          <p:stCondLst>
                                            <p:cond delay="0"/>
                                          </p:stCondLst>
                                        </p:cTn>
                                        <p:tgtEl>
                                          <p:spTgt spid="10243">
                                            <p:txEl>
                                              <p:pRg st="8" end="8"/>
                                            </p:txEl>
                                          </p:spTgt>
                                        </p:tgtEl>
                                        <p:attrNameLst>
                                          <p:attrName>style.visibility</p:attrName>
                                        </p:attrNameLst>
                                      </p:cBhvr>
                                      <p:to>
                                        <p:strVal val="visible"/>
                                      </p:to>
                                    </p:set>
                                    <p:animEffect transition="in" filter="fade">
                                      <p:cBhvr>
                                        <p:cTn id="35" dur="1250"/>
                                        <p:tgtEl>
                                          <p:spTgt spid="1024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3429000"/>
            <a:ext cx="3581400" cy="954107"/>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2800" dirty="0" smtClean="0">
                <a:solidFill>
                  <a:schemeClr val="bg1"/>
                </a:solidFill>
              </a:rPr>
              <a:t>Given orally , well absorbed</a:t>
            </a:r>
            <a:r>
              <a:rPr lang="en-US" dirty="0" smtClean="0">
                <a:solidFill>
                  <a:schemeClr val="bg1"/>
                </a:solidFill>
              </a:rPr>
              <a:t>.</a:t>
            </a:r>
            <a:endParaRPr lang="en-US" dirty="0">
              <a:solidFill>
                <a:schemeClr val="bg1"/>
              </a:solidFill>
            </a:endParaRPr>
          </a:p>
        </p:txBody>
      </p:sp>
      <p:sp>
        <p:nvSpPr>
          <p:cNvPr id="5" name="TextBox 4"/>
          <p:cNvSpPr txBox="1"/>
          <p:nvPr/>
        </p:nvSpPr>
        <p:spPr>
          <a:xfrm>
            <a:off x="152400" y="4572000"/>
            <a:ext cx="2971800" cy="523220"/>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2800" dirty="0" smtClean="0">
                <a:solidFill>
                  <a:schemeClr val="bg1"/>
                </a:solidFill>
              </a:rPr>
              <a:t>t½=2-4 h</a:t>
            </a:r>
            <a:endParaRPr lang="en-US" sz="2800" dirty="0">
              <a:solidFill>
                <a:schemeClr val="bg1"/>
              </a:solidFill>
            </a:endParaRPr>
          </a:p>
        </p:txBody>
      </p:sp>
      <p:sp>
        <p:nvSpPr>
          <p:cNvPr id="6" name="TextBox 5"/>
          <p:cNvSpPr txBox="1"/>
          <p:nvPr/>
        </p:nvSpPr>
        <p:spPr>
          <a:xfrm>
            <a:off x="152400" y="5257800"/>
            <a:ext cx="2971800" cy="1384995"/>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2800" dirty="0" smtClean="0">
                <a:solidFill>
                  <a:schemeClr val="bg1"/>
                </a:solidFill>
              </a:rPr>
              <a:t>Metabolized by conjugation at therapeutic doses</a:t>
            </a:r>
            <a:endParaRPr lang="en-US" sz="2800" dirty="0">
              <a:solidFill>
                <a:schemeClr val="bg1"/>
              </a:solidFill>
            </a:endParaRPr>
          </a:p>
        </p:txBody>
      </p:sp>
      <p:sp>
        <p:nvSpPr>
          <p:cNvPr id="7" name="TextBox 6"/>
          <p:cNvSpPr txBox="1"/>
          <p:nvPr/>
        </p:nvSpPr>
        <p:spPr>
          <a:xfrm>
            <a:off x="152400" y="2286000"/>
            <a:ext cx="3886200" cy="954107"/>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2800" dirty="0" smtClean="0">
                <a:solidFill>
                  <a:schemeClr val="bg1"/>
                </a:solidFill>
              </a:rPr>
              <a:t>Weak  anti-inflammatory effect</a:t>
            </a:r>
            <a:endParaRPr lang="en-US" sz="2800" dirty="0">
              <a:solidFill>
                <a:schemeClr val="bg1"/>
              </a:solidFill>
            </a:endParaRPr>
          </a:p>
        </p:txBody>
      </p:sp>
      <p:pic>
        <p:nvPicPr>
          <p:cNvPr id="5126" name="Picture 6" descr="http://media.healthdirect.org.au/images/general/primary/paracetamol.jpg">
            <a:hlinkClick r:id="rId2"/>
          </p:cNvPr>
          <p:cNvPicPr>
            <a:picLocks noChangeAspect="1" noChangeArrowheads="1"/>
          </p:cNvPicPr>
          <p:nvPr/>
        </p:nvPicPr>
        <p:blipFill>
          <a:blip r:embed="rId3" cstate="print"/>
          <a:srcRect/>
          <a:stretch>
            <a:fillRect/>
          </a:stretch>
        </p:blipFill>
        <p:spPr bwMode="auto">
          <a:xfrm>
            <a:off x="528379" y="152401"/>
            <a:ext cx="4856716" cy="1676400"/>
          </a:xfrm>
          <a:prstGeom prst="rect">
            <a:avLst/>
          </a:prstGeom>
          <a:noFill/>
        </p:spPr>
      </p:pic>
      <p:pic>
        <p:nvPicPr>
          <p:cNvPr id="11" name="Picture 6"/>
          <p:cNvPicPr>
            <a:picLocks noChangeAspect="1" noChangeArrowheads="1"/>
          </p:cNvPicPr>
          <p:nvPr/>
        </p:nvPicPr>
        <p:blipFill>
          <a:blip r:embed="rId4" cstate="print"/>
          <a:srcRect/>
          <a:stretch>
            <a:fillRect/>
          </a:stretch>
        </p:blipFill>
        <p:spPr bwMode="auto">
          <a:xfrm>
            <a:off x="5029200" y="2209800"/>
            <a:ext cx="3657600" cy="2590800"/>
          </a:xfrm>
          <a:prstGeom prst="rect">
            <a:avLst/>
          </a:prstGeom>
          <a:noFill/>
          <a:ln w="9525">
            <a:noFill/>
            <a:miter lim="800000"/>
            <a:headEnd/>
            <a:tailEnd/>
          </a:ln>
          <a:effectLst/>
        </p:spPr>
      </p:pic>
      <p:pic>
        <p:nvPicPr>
          <p:cNvPr id="12" name="Picture 2"/>
          <p:cNvPicPr>
            <a:picLocks noChangeAspect="1" noChangeArrowheads="1"/>
          </p:cNvPicPr>
          <p:nvPr/>
        </p:nvPicPr>
        <p:blipFill>
          <a:blip r:embed="rId5" cstate="print"/>
          <a:srcRect/>
          <a:stretch>
            <a:fillRect/>
          </a:stretch>
        </p:blipFill>
        <p:spPr bwMode="auto">
          <a:xfrm>
            <a:off x="4495800" y="2057400"/>
            <a:ext cx="4419600" cy="3100387"/>
          </a:xfrm>
          <a:prstGeom prst="rect">
            <a:avLst/>
          </a:prstGeom>
          <a:noFill/>
          <a:ln w="9525">
            <a:noFill/>
            <a:miter lim="800000"/>
            <a:headEnd/>
            <a:tailEnd/>
          </a:ln>
        </p:spPr>
      </p:pic>
      <p:pic>
        <p:nvPicPr>
          <p:cNvPr id="10241" name="Picture 1"/>
          <p:cNvPicPr>
            <a:picLocks noChangeAspect="1" noChangeArrowheads="1"/>
          </p:cNvPicPr>
          <p:nvPr/>
        </p:nvPicPr>
        <p:blipFill>
          <a:blip r:embed="rId6" cstate="print"/>
          <a:srcRect/>
          <a:stretch>
            <a:fillRect/>
          </a:stretch>
        </p:blipFill>
        <p:spPr bwMode="auto">
          <a:xfrm>
            <a:off x="4191000" y="2057400"/>
            <a:ext cx="4800600" cy="3962400"/>
          </a:xfrm>
          <a:prstGeom prst="rect">
            <a:avLst/>
          </a:prstGeom>
          <a:noFill/>
          <a:ln w="9525">
            <a:noFill/>
            <a:miter lim="800000"/>
            <a:headEnd/>
            <a:tailEnd/>
          </a:ln>
        </p:spPr>
      </p:pic>
      <p:sp>
        <p:nvSpPr>
          <p:cNvPr id="13" name="Rectangle 12"/>
          <p:cNvSpPr/>
          <p:nvPr/>
        </p:nvSpPr>
        <p:spPr>
          <a:xfrm>
            <a:off x="5562600" y="609600"/>
            <a:ext cx="3318537" cy="769441"/>
          </a:xfrm>
          <a:prstGeom prst="rect">
            <a:avLst/>
          </a:prstGeom>
          <a:solidFill>
            <a:schemeClr val="tx1"/>
          </a:solidFill>
        </p:spPr>
        <p:txBody>
          <a:bodyPr wrap="none">
            <a:spAutoFit/>
          </a:bodyPr>
          <a:lstStyle/>
          <a:p>
            <a:r>
              <a:rPr lang="en-US" sz="4400" b="1" dirty="0" err="1" smtClean="0">
                <a:solidFill>
                  <a:srgbClr val="FF0000"/>
                </a:solidFill>
              </a:rPr>
              <a:t>Paracetamol</a:t>
            </a:r>
            <a:endParaRPr lang="en-US" sz="32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0" dur="1000" fill="hold"/>
                                        <p:tgtEl>
                                          <p:spTgt spid="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
                                        </p:tgtEl>
                                      </p:cBhvr>
                                    </p:animEffect>
                                  </p:childTnLst>
                                </p:cTn>
                              </p:par>
                              <p:par>
                                <p:cTn id="15" presetID="25"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20" dur="1000" fill="hold"/>
                                        <p:tgtEl>
                                          <p:spTgt spid="12"/>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xit" presetSubtype="16" fill="hold" nodeType="clickEffect">
                                  <p:stCondLst>
                                    <p:cond delay="0"/>
                                  </p:stCondLst>
                                  <p:childTnLst>
                                    <p:animEffect transition="out" filter="box(in)">
                                      <p:cBhvr>
                                        <p:cTn id="28" dur="500"/>
                                        <p:tgtEl>
                                          <p:spTgt spid="12"/>
                                        </p:tgtEl>
                                      </p:cBhvr>
                                    </p:animEffect>
                                    <p:set>
                                      <p:cBhvr>
                                        <p:cTn id="29" dur="1" fill="hold">
                                          <p:stCondLst>
                                            <p:cond delay="499"/>
                                          </p:stCondLst>
                                        </p:cTn>
                                        <p:tgtEl>
                                          <p:spTgt spid="12"/>
                                        </p:tgtEl>
                                        <p:attrNameLst>
                                          <p:attrName>style.visibility</p:attrName>
                                        </p:attrNameLst>
                                      </p:cBhvr>
                                      <p:to>
                                        <p:strVal val="hidden"/>
                                      </p:to>
                                    </p:set>
                                  </p:childTnLst>
                                </p:cTn>
                              </p:par>
                              <p:par>
                                <p:cTn id="30" presetID="25"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3"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4"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35" dur="1000" fill="hold"/>
                                        <p:tgtEl>
                                          <p:spTgt spid="4"/>
                                        </p:tgtEl>
                                        <p:attrNameLst>
                                          <p:attrName>ppt_h</p:attrName>
                                        </p:attrNameLst>
                                      </p:cBhvr>
                                      <p:tavLst>
                                        <p:tav tm="0">
                                          <p:val>
                                            <p:strVal val="#ppt_h"/>
                                          </p:val>
                                        </p:tav>
                                        <p:tav tm="100000">
                                          <p:val>
                                            <p:strVal val="#ppt_h"/>
                                          </p:val>
                                        </p:tav>
                                      </p:tavLst>
                                    </p:anim>
                                    <p:anim calcmode="lin" valueType="num">
                                      <p:cBhvr>
                                        <p:cTn id="36"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7"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8"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9" dur="1000" decel="50000">
                                          <p:stCondLst>
                                            <p:cond delay="0"/>
                                          </p:stCondLst>
                                        </p:cTn>
                                        <p:tgtEl>
                                          <p:spTgt spid="4"/>
                                        </p:tgtEl>
                                      </p:cBhvr>
                                    </p:animEffect>
                                  </p:childTnLst>
                                </p:cTn>
                              </p:par>
                              <p:par>
                                <p:cTn id="40" presetID="25" presetClass="entr" presetSubtype="0"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43"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44"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45" dur="1000" fill="hold"/>
                                        <p:tgtEl>
                                          <p:spTgt spid="11"/>
                                        </p:tgtEl>
                                        <p:attrNameLst>
                                          <p:attrName>ppt_h</p:attrName>
                                        </p:attrNameLst>
                                      </p:cBhvr>
                                      <p:tavLst>
                                        <p:tav tm="0">
                                          <p:val>
                                            <p:strVal val="#ppt_h"/>
                                          </p:val>
                                        </p:tav>
                                        <p:tav tm="100000">
                                          <p:val>
                                            <p:strVal val="#ppt_h"/>
                                          </p:val>
                                        </p:tav>
                                      </p:tavLst>
                                    </p:anim>
                                    <p:anim calcmode="lin" valueType="num">
                                      <p:cBhvr>
                                        <p:cTn id="46"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47"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48"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49" dur="1000" decel="50000">
                                          <p:stCondLst>
                                            <p:cond delay="0"/>
                                          </p:stCondLst>
                                        </p:cTn>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25" presetClass="entr" presetSubtype="0" fill="hold" grpId="0" nodeType="clickEffect">
                                  <p:stCondLst>
                                    <p:cond delay="0"/>
                                  </p:stCondLst>
                                  <p:childTnLst>
                                    <p:set>
                                      <p:cBhvr>
                                        <p:cTn id="53" dur="1" fill="hold">
                                          <p:stCondLst>
                                            <p:cond delay="0"/>
                                          </p:stCondLst>
                                        </p:cTn>
                                        <p:tgtEl>
                                          <p:spTgt spid="5"/>
                                        </p:tgtEl>
                                        <p:attrNameLst>
                                          <p:attrName>style.visibility</p:attrName>
                                        </p:attrNameLst>
                                      </p:cBhvr>
                                      <p:to>
                                        <p:strVal val="visible"/>
                                      </p:to>
                                    </p:set>
                                    <p:anim calcmode="lin" valueType="num">
                                      <p:cBhvr>
                                        <p:cTn id="54"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55"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56"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57" dur="1000" fill="hold"/>
                                        <p:tgtEl>
                                          <p:spTgt spid="5"/>
                                        </p:tgtEl>
                                        <p:attrNameLst>
                                          <p:attrName>ppt_h</p:attrName>
                                        </p:attrNameLst>
                                      </p:cBhvr>
                                      <p:tavLst>
                                        <p:tav tm="0">
                                          <p:val>
                                            <p:strVal val="#ppt_h"/>
                                          </p:val>
                                        </p:tav>
                                        <p:tav tm="100000">
                                          <p:val>
                                            <p:strVal val="#ppt_h"/>
                                          </p:val>
                                        </p:tav>
                                      </p:tavLst>
                                    </p:anim>
                                    <p:anim calcmode="lin" valueType="num">
                                      <p:cBhvr>
                                        <p:cTn id="58"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59"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60"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61" dur="1000" decel="50000">
                                          <p:stCondLst>
                                            <p:cond delay="0"/>
                                          </p:stCondLst>
                                        </p:cTn>
                                        <p:tgtEl>
                                          <p:spTgt spid="5"/>
                                        </p:tgtEl>
                                      </p:cBhvr>
                                    </p:animEffect>
                                  </p:childTnLst>
                                </p:cTn>
                              </p:par>
                            </p:childTnLst>
                          </p:cTn>
                        </p:par>
                      </p:childTnLst>
                    </p:cTn>
                  </p:par>
                  <p:par>
                    <p:cTn id="62" fill="hold">
                      <p:stCondLst>
                        <p:cond delay="indefinite"/>
                      </p:stCondLst>
                      <p:childTnLst>
                        <p:par>
                          <p:cTn id="63" fill="hold">
                            <p:stCondLst>
                              <p:cond delay="0"/>
                            </p:stCondLst>
                            <p:childTnLst>
                              <p:par>
                                <p:cTn id="64" presetID="25" presetClass="entr" presetSubtype="0" fill="hold" grpId="0" nodeType="click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p:cTn id="66"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67"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68"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69" dur="1000" fill="hold"/>
                                        <p:tgtEl>
                                          <p:spTgt spid="6"/>
                                        </p:tgtEl>
                                        <p:attrNameLst>
                                          <p:attrName>ppt_h</p:attrName>
                                        </p:attrNameLst>
                                      </p:cBhvr>
                                      <p:tavLst>
                                        <p:tav tm="0">
                                          <p:val>
                                            <p:strVal val="#ppt_h"/>
                                          </p:val>
                                        </p:tav>
                                        <p:tav tm="100000">
                                          <p:val>
                                            <p:strVal val="#ppt_h"/>
                                          </p:val>
                                        </p:tav>
                                      </p:tavLst>
                                    </p:anim>
                                    <p:anim calcmode="lin" valueType="num">
                                      <p:cBhvr>
                                        <p:cTn id="70"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71"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72"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73" dur="1000" decel="50000">
                                          <p:stCondLst>
                                            <p:cond delay="0"/>
                                          </p:stCondLst>
                                        </p:cTn>
                                        <p:tgtEl>
                                          <p:spTgt spid="6"/>
                                        </p:tgtEl>
                                      </p:cBhvr>
                                    </p:animEffect>
                                  </p:childTnLst>
                                </p:cTn>
                              </p:par>
                              <p:par>
                                <p:cTn id="74" presetID="25" presetClass="entr" presetSubtype="0" fill="hold" nodeType="withEffect">
                                  <p:stCondLst>
                                    <p:cond delay="0"/>
                                  </p:stCondLst>
                                  <p:childTnLst>
                                    <p:set>
                                      <p:cBhvr>
                                        <p:cTn id="75" dur="1" fill="hold">
                                          <p:stCondLst>
                                            <p:cond delay="0"/>
                                          </p:stCondLst>
                                        </p:cTn>
                                        <p:tgtEl>
                                          <p:spTgt spid="10241"/>
                                        </p:tgtEl>
                                        <p:attrNameLst>
                                          <p:attrName>style.visibility</p:attrName>
                                        </p:attrNameLst>
                                      </p:cBhvr>
                                      <p:to>
                                        <p:strVal val="visible"/>
                                      </p:to>
                                    </p:set>
                                    <p:anim calcmode="lin" valueType="num">
                                      <p:cBhvr>
                                        <p:cTn id="76" dur="500" decel="50000" fill="hold">
                                          <p:stCondLst>
                                            <p:cond delay="0"/>
                                          </p:stCondLst>
                                        </p:cTn>
                                        <p:tgtEl>
                                          <p:spTgt spid="10241"/>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10241"/>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10241"/>
                                        </p:tgtEl>
                                        <p:attrNameLst>
                                          <p:attrName>ppt_w</p:attrName>
                                        </p:attrNameLst>
                                      </p:cBhvr>
                                      <p:tavLst>
                                        <p:tav tm="0">
                                          <p:val>
                                            <p:strVal val="#ppt_w*.05"/>
                                          </p:val>
                                        </p:tav>
                                        <p:tav tm="100000">
                                          <p:val>
                                            <p:strVal val="#ppt_w"/>
                                          </p:val>
                                        </p:tav>
                                      </p:tavLst>
                                    </p:anim>
                                    <p:anim calcmode="lin" valueType="num">
                                      <p:cBhvr>
                                        <p:cTn id="79" dur="1000" fill="hold"/>
                                        <p:tgtEl>
                                          <p:spTgt spid="10241"/>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10241"/>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10241"/>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10241"/>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102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4495800"/>
            <a:ext cx="2971800" cy="523220"/>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2800" dirty="0" smtClean="0">
                <a:solidFill>
                  <a:schemeClr val="bg1"/>
                </a:solidFill>
              </a:rPr>
              <a:t>Allergy to aspirin</a:t>
            </a:r>
            <a:endParaRPr lang="en-US" sz="2800" b="1" dirty="0" smtClean="0"/>
          </a:p>
        </p:txBody>
      </p:sp>
      <p:sp>
        <p:nvSpPr>
          <p:cNvPr id="6" name="TextBox 5"/>
          <p:cNvSpPr txBox="1"/>
          <p:nvPr/>
        </p:nvSpPr>
        <p:spPr>
          <a:xfrm>
            <a:off x="304800" y="3733800"/>
            <a:ext cx="4343400" cy="523220"/>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2800" dirty="0" smtClean="0">
                <a:solidFill>
                  <a:schemeClr val="bg1"/>
                </a:solidFill>
              </a:rPr>
              <a:t>Bleeding tendency</a:t>
            </a:r>
            <a:r>
              <a:rPr lang="en-US" sz="2800" dirty="0" smtClean="0"/>
              <a:t> </a:t>
            </a:r>
          </a:p>
        </p:txBody>
      </p:sp>
      <p:sp>
        <p:nvSpPr>
          <p:cNvPr id="7" name="TextBox 6"/>
          <p:cNvSpPr txBox="1"/>
          <p:nvPr/>
        </p:nvSpPr>
        <p:spPr>
          <a:xfrm>
            <a:off x="304800" y="2895600"/>
            <a:ext cx="4343400" cy="523220"/>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2800" dirty="0" smtClean="0">
                <a:solidFill>
                  <a:schemeClr val="bg1"/>
                </a:solidFill>
              </a:rPr>
              <a:t>Peptic or gastric ulcers</a:t>
            </a:r>
            <a:r>
              <a:rPr lang="en-US" sz="2800" dirty="0" smtClean="0"/>
              <a:t> </a:t>
            </a:r>
          </a:p>
        </p:txBody>
      </p:sp>
      <p:sp>
        <p:nvSpPr>
          <p:cNvPr id="8" name="TextBox 7"/>
          <p:cNvSpPr txBox="1"/>
          <p:nvPr/>
        </p:nvSpPr>
        <p:spPr>
          <a:xfrm>
            <a:off x="304800" y="1600200"/>
            <a:ext cx="5562600" cy="830997"/>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2400" b="1" dirty="0" smtClean="0">
                <a:solidFill>
                  <a:schemeClr val="bg1"/>
                </a:solidFill>
              </a:rPr>
              <a:t>Commonly used analgesic antipyretic instead of aspirin in cases of:-</a:t>
            </a:r>
          </a:p>
        </p:txBody>
      </p:sp>
      <p:sp>
        <p:nvSpPr>
          <p:cNvPr id="9" name="TextBox 8"/>
          <p:cNvSpPr txBox="1"/>
          <p:nvPr/>
        </p:nvSpPr>
        <p:spPr>
          <a:xfrm>
            <a:off x="2514600" y="533400"/>
            <a:ext cx="3886200" cy="646331"/>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3600" dirty="0" smtClean="0">
                <a:solidFill>
                  <a:schemeClr val="bg1"/>
                </a:solidFill>
                <a:latin typeface="Algerian" pitchFamily="82" charset="0"/>
              </a:rPr>
              <a:t>Clinical uses</a:t>
            </a:r>
            <a:endParaRPr lang="en-US" sz="3600" dirty="0">
              <a:solidFill>
                <a:schemeClr val="bg1"/>
              </a:solidFill>
              <a:latin typeface="Algerian" pitchFamily="82" charset="0"/>
            </a:endParaRPr>
          </a:p>
        </p:txBody>
      </p:sp>
      <p:sp>
        <p:nvSpPr>
          <p:cNvPr id="12" name="TextBox 11"/>
          <p:cNvSpPr txBox="1"/>
          <p:nvPr/>
        </p:nvSpPr>
        <p:spPr>
          <a:xfrm>
            <a:off x="304800" y="6019800"/>
            <a:ext cx="2971800" cy="523220"/>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2800" dirty="0" smtClean="0">
                <a:solidFill>
                  <a:schemeClr val="bg1"/>
                </a:solidFill>
              </a:rPr>
              <a:t>Pregnancy</a:t>
            </a:r>
          </a:p>
        </p:txBody>
      </p:sp>
      <p:sp>
        <p:nvSpPr>
          <p:cNvPr id="13" name="TextBox 12"/>
          <p:cNvSpPr txBox="1"/>
          <p:nvPr/>
        </p:nvSpPr>
        <p:spPr>
          <a:xfrm>
            <a:off x="304800" y="5257800"/>
            <a:ext cx="4648200" cy="523220"/>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2800" dirty="0" smtClean="0">
                <a:solidFill>
                  <a:schemeClr val="bg1"/>
                </a:solidFill>
              </a:rPr>
              <a:t>Viral infections in children </a:t>
            </a:r>
            <a:endParaRPr lang="en-US" sz="2800" dirty="0">
              <a:solidFill>
                <a:schemeClr val="bg1"/>
              </a:solidFill>
            </a:endParaRPr>
          </a:p>
        </p:txBody>
      </p:sp>
      <p:pic>
        <p:nvPicPr>
          <p:cNvPr id="14" name="Picture 5"/>
          <p:cNvPicPr>
            <a:picLocks noChangeAspect="1" noChangeArrowheads="1"/>
          </p:cNvPicPr>
          <p:nvPr/>
        </p:nvPicPr>
        <p:blipFill>
          <a:blip r:embed="rId2" cstate="print"/>
          <a:srcRect/>
          <a:stretch>
            <a:fillRect/>
          </a:stretch>
        </p:blipFill>
        <p:spPr bwMode="auto">
          <a:xfrm>
            <a:off x="6324600" y="1600200"/>
            <a:ext cx="2540000" cy="42672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par>
                                <p:cTn id="15" presetID="25"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20" dur="1000" fill="hold"/>
                                        <p:tgtEl>
                                          <p:spTgt spid="14"/>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32" dur="1000" fill="hold"/>
                                        <p:tgtEl>
                                          <p:spTgt spid="7"/>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25"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44" dur="1000" fill="hold"/>
                                        <p:tgtEl>
                                          <p:spTgt spid="6"/>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6"/>
                                        </p:tgtEl>
                                      </p:cBhvr>
                                    </p:animEffect>
                                  </p:childTnLst>
                                </p:cTn>
                              </p:par>
                            </p:childTnLst>
                          </p:cTn>
                        </p:par>
                      </p:childTnLst>
                    </p:cTn>
                  </p:par>
                  <p:par>
                    <p:cTn id="49" fill="hold">
                      <p:stCondLst>
                        <p:cond delay="indefinite"/>
                      </p:stCondLst>
                      <p:childTnLst>
                        <p:par>
                          <p:cTn id="50" fill="hold">
                            <p:stCondLst>
                              <p:cond delay="0"/>
                            </p:stCondLst>
                            <p:childTnLst>
                              <p:par>
                                <p:cTn id="51" presetID="25" presetClass="entr" presetSubtype="0"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p:cTn id="53"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56" dur="1000" fill="hold"/>
                                        <p:tgtEl>
                                          <p:spTgt spid="5"/>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5"/>
                                        </p:tgtEl>
                                      </p:cBhvr>
                                    </p:animEffect>
                                  </p:childTnLst>
                                </p:cTn>
                              </p:par>
                            </p:childTnLst>
                          </p:cTn>
                        </p:par>
                      </p:childTnLst>
                    </p:cTn>
                  </p:par>
                  <p:par>
                    <p:cTn id="61" fill="hold">
                      <p:stCondLst>
                        <p:cond delay="indefinite"/>
                      </p:stCondLst>
                      <p:childTnLst>
                        <p:par>
                          <p:cTn id="62" fill="hold">
                            <p:stCondLst>
                              <p:cond delay="0"/>
                            </p:stCondLst>
                            <p:childTnLst>
                              <p:par>
                                <p:cTn id="63" presetID="25" presetClass="entr" presetSubtype="0" fill="hold" grpId="0" nodeType="click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66"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67"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68" dur="1000" fill="hold"/>
                                        <p:tgtEl>
                                          <p:spTgt spid="13"/>
                                        </p:tgtEl>
                                        <p:attrNameLst>
                                          <p:attrName>ppt_h</p:attrName>
                                        </p:attrNameLst>
                                      </p:cBhvr>
                                      <p:tavLst>
                                        <p:tav tm="0">
                                          <p:val>
                                            <p:strVal val="#ppt_h"/>
                                          </p:val>
                                        </p:tav>
                                        <p:tav tm="100000">
                                          <p:val>
                                            <p:strVal val="#ppt_h"/>
                                          </p:val>
                                        </p:tav>
                                      </p:tavLst>
                                    </p:anim>
                                    <p:anim calcmode="lin" valueType="num">
                                      <p:cBhvr>
                                        <p:cTn id="69"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70"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71"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72" dur="1000" decel="50000">
                                          <p:stCondLst>
                                            <p:cond delay="0"/>
                                          </p:stCondLst>
                                        </p:cTn>
                                        <p:tgtEl>
                                          <p:spTgt spid="13"/>
                                        </p:tgtEl>
                                      </p:cBhvr>
                                    </p:animEffect>
                                  </p:childTnLst>
                                </p:cTn>
                              </p:par>
                            </p:childTnLst>
                          </p:cTn>
                        </p:par>
                      </p:childTnLst>
                    </p:cTn>
                  </p:par>
                  <p:par>
                    <p:cTn id="73" fill="hold">
                      <p:stCondLst>
                        <p:cond delay="indefinite"/>
                      </p:stCondLst>
                      <p:childTnLst>
                        <p:par>
                          <p:cTn id="74" fill="hold">
                            <p:stCondLst>
                              <p:cond delay="0"/>
                            </p:stCondLst>
                            <p:childTnLst>
                              <p:par>
                                <p:cTn id="75" presetID="25" presetClass="entr" presetSubtype="0" fill="hold" grpId="0" nodeType="clickEffect">
                                  <p:stCondLst>
                                    <p:cond delay="0"/>
                                  </p:stCondLst>
                                  <p:childTnLst>
                                    <p:set>
                                      <p:cBhvr>
                                        <p:cTn id="76" dur="1" fill="hold">
                                          <p:stCondLst>
                                            <p:cond delay="0"/>
                                          </p:stCondLst>
                                        </p:cTn>
                                        <p:tgtEl>
                                          <p:spTgt spid="12"/>
                                        </p:tgtEl>
                                        <p:attrNameLst>
                                          <p:attrName>style.visibility</p:attrName>
                                        </p:attrNameLst>
                                      </p:cBhvr>
                                      <p:to>
                                        <p:strVal val="visible"/>
                                      </p:to>
                                    </p:set>
                                    <p:anim calcmode="lin" valueType="num">
                                      <p:cBhvr>
                                        <p:cTn id="7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7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7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80" dur="1000" fill="hold"/>
                                        <p:tgtEl>
                                          <p:spTgt spid="12"/>
                                        </p:tgtEl>
                                        <p:attrNameLst>
                                          <p:attrName>ppt_h</p:attrName>
                                        </p:attrNameLst>
                                      </p:cBhvr>
                                      <p:tavLst>
                                        <p:tav tm="0">
                                          <p:val>
                                            <p:strVal val="#ppt_h"/>
                                          </p:val>
                                        </p:tav>
                                        <p:tav tm="100000">
                                          <p:val>
                                            <p:strVal val="#ppt_h"/>
                                          </p:val>
                                        </p:tav>
                                      </p:tavLst>
                                    </p:anim>
                                    <p:anim calcmode="lin" valueType="num">
                                      <p:cBhvr>
                                        <p:cTn id="8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8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8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84" dur="1000" decel="50000">
                                          <p:stCondLst>
                                            <p:cond delay="0"/>
                                          </p:stCondLst>
                                        </p:cTn>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2"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5638800"/>
            <a:ext cx="7696200" cy="954107"/>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2800" dirty="0" smtClean="0">
                <a:solidFill>
                  <a:schemeClr val="bg1"/>
                </a:solidFill>
              </a:rPr>
              <a:t>Treatment of  toxicity of </a:t>
            </a:r>
            <a:r>
              <a:rPr lang="en-US" sz="2800" dirty="0" err="1" smtClean="0">
                <a:solidFill>
                  <a:schemeClr val="bg1"/>
                </a:solidFill>
              </a:rPr>
              <a:t>paracetamol</a:t>
            </a:r>
            <a:r>
              <a:rPr lang="en-US" sz="2800" dirty="0" smtClean="0">
                <a:solidFill>
                  <a:schemeClr val="bg1"/>
                </a:solidFill>
              </a:rPr>
              <a:t> is by </a:t>
            </a:r>
            <a:r>
              <a:rPr lang="en-US" sz="2800" b="1" dirty="0" smtClean="0">
                <a:solidFill>
                  <a:srgbClr val="FF0000"/>
                </a:solidFill>
              </a:rPr>
              <a:t>N- </a:t>
            </a:r>
            <a:r>
              <a:rPr lang="en-US" sz="2800" b="1" dirty="0" err="1" smtClean="0">
                <a:solidFill>
                  <a:srgbClr val="FF0000"/>
                </a:solidFill>
              </a:rPr>
              <a:t>acetylcysteine</a:t>
            </a:r>
            <a:r>
              <a:rPr lang="en-US" sz="2800" b="1" dirty="0" smtClean="0">
                <a:solidFill>
                  <a:srgbClr val="FF0000"/>
                </a:solidFill>
              </a:rPr>
              <a:t> </a:t>
            </a:r>
            <a:r>
              <a:rPr lang="en-US" sz="2800" dirty="0" smtClean="0">
                <a:solidFill>
                  <a:schemeClr val="bg1"/>
                </a:solidFill>
              </a:rPr>
              <a:t>to neutralize the toxic metabolite</a:t>
            </a:r>
          </a:p>
        </p:txBody>
      </p:sp>
      <p:sp>
        <p:nvSpPr>
          <p:cNvPr id="6" name="TextBox 5"/>
          <p:cNvSpPr txBox="1"/>
          <p:nvPr/>
        </p:nvSpPr>
        <p:spPr>
          <a:xfrm>
            <a:off x="228600" y="4038600"/>
            <a:ext cx="5943600" cy="1384995"/>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2800" dirty="0" smtClean="0">
                <a:solidFill>
                  <a:schemeClr val="bg1"/>
                </a:solidFill>
              </a:rPr>
              <a:t>In large  doses it is metabolized into N- acetyl-p-</a:t>
            </a:r>
            <a:r>
              <a:rPr lang="en-US" sz="2800" dirty="0" err="1" smtClean="0">
                <a:solidFill>
                  <a:schemeClr val="bg1"/>
                </a:solidFill>
              </a:rPr>
              <a:t>benzoquinone</a:t>
            </a:r>
            <a:r>
              <a:rPr lang="en-US" sz="2800" dirty="0" smtClean="0">
                <a:solidFill>
                  <a:schemeClr val="bg1"/>
                </a:solidFill>
              </a:rPr>
              <a:t>, which causes liver damage</a:t>
            </a:r>
            <a:r>
              <a:rPr lang="en-US" sz="2800" dirty="0" smtClean="0"/>
              <a:t>.</a:t>
            </a:r>
          </a:p>
        </p:txBody>
      </p:sp>
      <p:sp>
        <p:nvSpPr>
          <p:cNvPr id="7" name="TextBox 6"/>
          <p:cNvSpPr txBox="1"/>
          <p:nvPr/>
        </p:nvSpPr>
        <p:spPr>
          <a:xfrm>
            <a:off x="228600" y="2895600"/>
            <a:ext cx="4572000" cy="954107"/>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2800" dirty="0" smtClean="0">
                <a:solidFill>
                  <a:schemeClr val="bg1"/>
                </a:solidFill>
              </a:rPr>
              <a:t>Therapeutic doses </a:t>
            </a:r>
          </a:p>
          <a:p>
            <a:pPr>
              <a:buFont typeface="Wingdings" pitchFamily="2" charset="2"/>
              <a:buNone/>
            </a:pPr>
            <a:r>
              <a:rPr lang="en-US" sz="2800" dirty="0" smtClean="0">
                <a:solidFill>
                  <a:schemeClr val="bg1"/>
                </a:solidFill>
              </a:rPr>
              <a:t> elevate liver enzymes</a:t>
            </a:r>
          </a:p>
        </p:txBody>
      </p:sp>
      <p:sp>
        <p:nvSpPr>
          <p:cNvPr id="8" name="TextBox 7"/>
          <p:cNvSpPr txBox="1"/>
          <p:nvPr/>
        </p:nvSpPr>
        <p:spPr>
          <a:xfrm>
            <a:off x="228600" y="1676400"/>
            <a:ext cx="5105400" cy="954107"/>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2800" dirty="0" smtClean="0">
                <a:solidFill>
                  <a:schemeClr val="bg1"/>
                </a:solidFill>
              </a:rPr>
              <a:t>Mainly on liver due to </a:t>
            </a:r>
          </a:p>
          <a:p>
            <a:r>
              <a:rPr lang="en-US" sz="2800" dirty="0" smtClean="0">
                <a:solidFill>
                  <a:schemeClr val="bg1"/>
                </a:solidFill>
              </a:rPr>
              <a:t>its active metabolite</a:t>
            </a:r>
          </a:p>
        </p:txBody>
      </p:sp>
      <p:sp>
        <p:nvSpPr>
          <p:cNvPr id="9" name="TextBox 8"/>
          <p:cNvSpPr txBox="1"/>
          <p:nvPr/>
        </p:nvSpPr>
        <p:spPr>
          <a:xfrm>
            <a:off x="990600" y="457200"/>
            <a:ext cx="2971800" cy="646331"/>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3600" dirty="0" smtClean="0">
                <a:solidFill>
                  <a:schemeClr val="bg1"/>
                </a:solidFill>
                <a:latin typeface="Algerian" pitchFamily="82" charset="0"/>
              </a:rPr>
              <a:t>ADRS</a:t>
            </a:r>
            <a:endParaRPr lang="en-US" sz="3600" dirty="0">
              <a:solidFill>
                <a:schemeClr val="bg1"/>
              </a:solidFill>
              <a:latin typeface="Algerian" pitchFamily="82" charset="0"/>
            </a:endParaRPr>
          </a:p>
        </p:txBody>
      </p:sp>
      <p:pic>
        <p:nvPicPr>
          <p:cNvPr id="10" name="Picture 5"/>
          <p:cNvPicPr>
            <a:picLocks noChangeAspect="1" noChangeArrowheads="1"/>
          </p:cNvPicPr>
          <p:nvPr/>
        </p:nvPicPr>
        <p:blipFill>
          <a:blip r:embed="rId2" cstate="print"/>
          <a:srcRect/>
          <a:stretch>
            <a:fillRect/>
          </a:stretch>
        </p:blipFill>
        <p:spPr bwMode="auto">
          <a:xfrm>
            <a:off x="6324600" y="1676400"/>
            <a:ext cx="2819400" cy="32004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par>
                                <p:cTn id="15" presetID="25"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20" dur="1000" fill="hold"/>
                                        <p:tgtEl>
                                          <p:spTgt spid="10"/>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32" dur="1000" fill="hold"/>
                                        <p:tgtEl>
                                          <p:spTgt spid="7"/>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25"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44" dur="1000" fill="hold"/>
                                        <p:tgtEl>
                                          <p:spTgt spid="6"/>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6"/>
                                        </p:tgtEl>
                                      </p:cBhvr>
                                    </p:animEffect>
                                  </p:childTnLst>
                                </p:cTn>
                              </p:par>
                            </p:childTnLst>
                          </p:cTn>
                        </p:par>
                      </p:childTnLst>
                    </p:cTn>
                  </p:par>
                  <p:par>
                    <p:cTn id="49" fill="hold">
                      <p:stCondLst>
                        <p:cond delay="indefinite"/>
                      </p:stCondLst>
                      <p:childTnLst>
                        <p:par>
                          <p:cTn id="50" fill="hold">
                            <p:stCondLst>
                              <p:cond delay="0"/>
                            </p:stCondLst>
                            <p:childTnLst>
                              <p:par>
                                <p:cTn id="51" presetID="25" presetClass="entr" presetSubtype="0"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p:cTn id="53"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56" dur="1000" fill="hold"/>
                                        <p:tgtEl>
                                          <p:spTgt spid="5"/>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4343400"/>
            <a:ext cx="3810000" cy="523220"/>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2800" dirty="0" smtClean="0">
                <a:solidFill>
                  <a:schemeClr val="bg1"/>
                </a:solidFill>
              </a:rPr>
              <a:t> </a:t>
            </a:r>
            <a:r>
              <a:rPr lang="en-US" sz="2800" dirty="0" err="1" smtClean="0">
                <a:solidFill>
                  <a:schemeClr val="bg1"/>
                </a:solidFill>
              </a:rPr>
              <a:t>Antiinflammatory</a:t>
            </a:r>
            <a:endParaRPr lang="en-US" sz="2800" dirty="0">
              <a:solidFill>
                <a:schemeClr val="bg1"/>
              </a:solidFill>
            </a:endParaRPr>
          </a:p>
        </p:txBody>
      </p:sp>
      <p:sp>
        <p:nvSpPr>
          <p:cNvPr id="6" name="TextBox 5"/>
          <p:cNvSpPr txBox="1"/>
          <p:nvPr/>
        </p:nvSpPr>
        <p:spPr>
          <a:xfrm>
            <a:off x="304800" y="5029200"/>
            <a:ext cx="3962400" cy="523220"/>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2800" dirty="0" smtClean="0">
                <a:solidFill>
                  <a:schemeClr val="bg1"/>
                </a:solidFill>
              </a:rPr>
              <a:t> Acute gouty arthritis</a:t>
            </a:r>
          </a:p>
        </p:txBody>
      </p:sp>
      <p:sp>
        <p:nvSpPr>
          <p:cNvPr id="7" name="TextBox 6"/>
          <p:cNvSpPr txBox="1"/>
          <p:nvPr/>
        </p:nvSpPr>
        <p:spPr>
          <a:xfrm>
            <a:off x="304800" y="3657600"/>
            <a:ext cx="2971800" cy="523220"/>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2800" dirty="0" smtClean="0">
                <a:solidFill>
                  <a:schemeClr val="bg1"/>
                </a:solidFill>
              </a:rPr>
              <a:t> Antipyretic</a:t>
            </a:r>
          </a:p>
        </p:txBody>
      </p:sp>
      <p:sp>
        <p:nvSpPr>
          <p:cNvPr id="8" name="TextBox 7"/>
          <p:cNvSpPr txBox="1"/>
          <p:nvPr/>
        </p:nvSpPr>
        <p:spPr>
          <a:xfrm>
            <a:off x="304800" y="2971800"/>
            <a:ext cx="2971800" cy="523220"/>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2800" dirty="0" smtClean="0">
                <a:solidFill>
                  <a:schemeClr val="bg1"/>
                </a:solidFill>
              </a:rPr>
              <a:t> Analgesic</a:t>
            </a:r>
          </a:p>
        </p:txBody>
      </p:sp>
      <p:sp>
        <p:nvSpPr>
          <p:cNvPr id="9" name="TextBox 8"/>
          <p:cNvSpPr txBox="1"/>
          <p:nvPr/>
        </p:nvSpPr>
        <p:spPr>
          <a:xfrm>
            <a:off x="304800" y="2133600"/>
            <a:ext cx="4495800" cy="646331"/>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3600" dirty="0" smtClean="0">
                <a:solidFill>
                  <a:schemeClr val="bg1"/>
                </a:solidFill>
                <a:latin typeface="Algerian" pitchFamily="82" charset="0"/>
              </a:rPr>
              <a:t>Clinical uses</a:t>
            </a:r>
            <a:endParaRPr lang="en-US" sz="3600" dirty="0">
              <a:solidFill>
                <a:schemeClr val="bg1"/>
              </a:solidFill>
              <a:latin typeface="Algerian" pitchFamily="82" charset="0"/>
            </a:endParaRPr>
          </a:p>
        </p:txBody>
      </p:sp>
      <p:pic>
        <p:nvPicPr>
          <p:cNvPr id="10" name="Picture 4" descr="New warnings and contraindications for Diclofenac - drugdiscovery.com"/>
          <p:cNvPicPr>
            <a:picLocks noChangeAspect="1" noChangeArrowheads="1"/>
          </p:cNvPicPr>
          <p:nvPr/>
        </p:nvPicPr>
        <p:blipFill>
          <a:blip r:embed="rId2" cstate="print"/>
          <a:srcRect/>
          <a:stretch>
            <a:fillRect/>
          </a:stretch>
        </p:blipFill>
        <p:spPr bwMode="auto">
          <a:xfrm>
            <a:off x="990600" y="228600"/>
            <a:ext cx="5486400" cy="1752600"/>
          </a:xfrm>
          <a:prstGeom prst="rect">
            <a:avLst/>
          </a:prstGeom>
          <a:noFill/>
        </p:spPr>
      </p:pic>
      <p:sp>
        <p:nvSpPr>
          <p:cNvPr id="14" name="TextBox 13"/>
          <p:cNvSpPr txBox="1"/>
          <p:nvPr/>
        </p:nvSpPr>
        <p:spPr>
          <a:xfrm>
            <a:off x="304800" y="5715000"/>
            <a:ext cx="6172200" cy="954107"/>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2800" dirty="0" smtClean="0">
                <a:solidFill>
                  <a:schemeClr val="bg1"/>
                </a:solidFill>
              </a:rPr>
              <a:t> Locally to prevent post-operative ophthalmic inflammation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34" dur="1000" fill="hold"/>
                                        <p:tgtEl>
                                          <p:spTgt spid="4"/>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46" dur="1000" fill="hold"/>
                                        <p:tgtEl>
                                          <p:spTgt spid="6"/>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6"/>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58" dur="1000" fill="hold"/>
                                        <p:tgtEl>
                                          <p:spTgt spid="14"/>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6172200"/>
            <a:ext cx="5638800" cy="523220"/>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2800" dirty="0" smtClean="0">
                <a:solidFill>
                  <a:schemeClr val="bg1"/>
                </a:solidFill>
              </a:rPr>
              <a:t>Intramuscular preparations</a:t>
            </a:r>
            <a:endParaRPr lang="en-US" sz="2800" dirty="0">
              <a:solidFill>
                <a:schemeClr val="bg1"/>
              </a:solidFill>
            </a:endParaRPr>
          </a:p>
        </p:txBody>
      </p:sp>
      <p:sp>
        <p:nvSpPr>
          <p:cNvPr id="5" name="TextBox 4"/>
          <p:cNvSpPr txBox="1"/>
          <p:nvPr/>
        </p:nvSpPr>
        <p:spPr>
          <a:xfrm>
            <a:off x="304800" y="4267200"/>
            <a:ext cx="5791200" cy="480131"/>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pPr>
              <a:lnSpc>
                <a:spcPct val="90000"/>
              </a:lnSpc>
            </a:pPr>
            <a:r>
              <a:rPr lang="en-US" sz="2800" dirty="0" smtClean="0">
                <a:solidFill>
                  <a:schemeClr val="bg1"/>
                </a:solidFill>
              </a:rPr>
              <a:t>A topical gel 3% for solar </a:t>
            </a:r>
            <a:r>
              <a:rPr lang="en-US" sz="2800" dirty="0" err="1" smtClean="0">
                <a:solidFill>
                  <a:schemeClr val="bg1"/>
                </a:solidFill>
              </a:rPr>
              <a:t>keratoses</a:t>
            </a:r>
            <a:r>
              <a:rPr lang="en-US" sz="2800" dirty="0" smtClean="0">
                <a:solidFill>
                  <a:schemeClr val="bg1"/>
                </a:solidFill>
              </a:rPr>
              <a:t>.</a:t>
            </a:r>
          </a:p>
        </p:txBody>
      </p:sp>
      <p:sp>
        <p:nvSpPr>
          <p:cNvPr id="6" name="TextBox 5"/>
          <p:cNvSpPr txBox="1"/>
          <p:nvPr/>
        </p:nvSpPr>
        <p:spPr>
          <a:xfrm>
            <a:off x="304800" y="3276600"/>
            <a:ext cx="6858000" cy="867930"/>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pPr>
              <a:lnSpc>
                <a:spcPct val="90000"/>
              </a:lnSpc>
            </a:pPr>
            <a:r>
              <a:rPr lang="en-US" sz="2800" dirty="0" smtClean="0">
                <a:solidFill>
                  <a:schemeClr val="bg1"/>
                </a:solidFill>
              </a:rPr>
              <a:t>0.1% ophthalmic preparation for postoperative ophthalmic inflammation.</a:t>
            </a:r>
          </a:p>
        </p:txBody>
      </p:sp>
      <p:sp>
        <p:nvSpPr>
          <p:cNvPr id="7" name="TextBox 6"/>
          <p:cNvSpPr txBox="1"/>
          <p:nvPr/>
        </p:nvSpPr>
        <p:spPr>
          <a:xfrm>
            <a:off x="304800" y="2133600"/>
            <a:ext cx="5105400" cy="954107"/>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2800" dirty="0" err="1" smtClean="0">
                <a:solidFill>
                  <a:schemeClr val="bg1"/>
                </a:solidFill>
              </a:rPr>
              <a:t>Diclofenac</a:t>
            </a:r>
            <a:r>
              <a:rPr lang="en-US" sz="2800" dirty="0" smtClean="0">
                <a:solidFill>
                  <a:schemeClr val="bg1"/>
                </a:solidFill>
              </a:rPr>
              <a:t> with </a:t>
            </a:r>
            <a:r>
              <a:rPr lang="en-US" sz="2800" b="1" dirty="0" err="1" smtClean="0">
                <a:solidFill>
                  <a:srgbClr val="FF0000"/>
                </a:solidFill>
              </a:rPr>
              <a:t>omeprazole</a:t>
            </a:r>
            <a:r>
              <a:rPr lang="en-US" sz="2800" dirty="0" smtClean="0">
                <a:solidFill>
                  <a:schemeClr val="bg1"/>
                </a:solidFill>
              </a:rPr>
              <a:t> to prevent recurrent bleeding</a:t>
            </a:r>
            <a:endParaRPr lang="en-US" sz="2800" dirty="0">
              <a:solidFill>
                <a:schemeClr val="bg1"/>
              </a:solidFill>
            </a:endParaRPr>
          </a:p>
        </p:txBody>
      </p:sp>
      <p:sp>
        <p:nvSpPr>
          <p:cNvPr id="8" name="TextBox 7"/>
          <p:cNvSpPr txBox="1"/>
          <p:nvPr/>
        </p:nvSpPr>
        <p:spPr>
          <a:xfrm>
            <a:off x="304800" y="1113270"/>
            <a:ext cx="8610600" cy="867930"/>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pPr>
              <a:lnSpc>
                <a:spcPct val="90000"/>
              </a:lnSpc>
            </a:pPr>
            <a:r>
              <a:rPr lang="en-US" sz="2800" dirty="0" smtClean="0">
                <a:solidFill>
                  <a:schemeClr val="bg1"/>
                </a:solidFill>
              </a:rPr>
              <a:t>Diclofenac with </a:t>
            </a:r>
            <a:r>
              <a:rPr lang="en-US" sz="2800" b="1" dirty="0" smtClean="0">
                <a:solidFill>
                  <a:srgbClr val="FF0000"/>
                </a:solidFill>
              </a:rPr>
              <a:t>misoprostol</a:t>
            </a:r>
            <a:r>
              <a:rPr lang="en-US" sz="2800" dirty="0" smtClean="0">
                <a:solidFill>
                  <a:schemeClr val="bg1"/>
                </a:solidFill>
              </a:rPr>
              <a:t>  decreases upper gastrointestinal ulceration , but result in diarrhea.</a:t>
            </a:r>
          </a:p>
        </p:txBody>
      </p:sp>
      <p:sp>
        <p:nvSpPr>
          <p:cNvPr id="9" name="TextBox 8"/>
          <p:cNvSpPr txBox="1"/>
          <p:nvPr/>
        </p:nvSpPr>
        <p:spPr>
          <a:xfrm>
            <a:off x="1676400" y="152400"/>
            <a:ext cx="4419600" cy="646331"/>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3600" dirty="0" smtClean="0">
                <a:solidFill>
                  <a:schemeClr val="bg1"/>
                </a:solidFill>
                <a:latin typeface="Algerian" pitchFamily="82" charset="0"/>
              </a:rPr>
              <a:t>preparations</a:t>
            </a:r>
            <a:endParaRPr lang="en-US" sz="3600" dirty="0">
              <a:solidFill>
                <a:schemeClr val="bg1"/>
              </a:solidFill>
              <a:latin typeface="Algerian" pitchFamily="82" charset="0"/>
            </a:endParaRPr>
          </a:p>
        </p:txBody>
      </p:sp>
      <p:sp>
        <p:nvSpPr>
          <p:cNvPr id="10" name="TextBox 9"/>
          <p:cNvSpPr txBox="1"/>
          <p:nvPr/>
        </p:nvSpPr>
        <p:spPr>
          <a:xfrm>
            <a:off x="304800" y="5486400"/>
            <a:ext cx="3581400" cy="523220"/>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2800" dirty="0" smtClean="0">
                <a:solidFill>
                  <a:schemeClr val="bg1"/>
                </a:solidFill>
              </a:rPr>
              <a:t>Oral mouth wash</a:t>
            </a:r>
          </a:p>
        </p:txBody>
      </p:sp>
      <p:sp>
        <p:nvSpPr>
          <p:cNvPr id="11" name="TextBox 10"/>
          <p:cNvSpPr txBox="1"/>
          <p:nvPr/>
        </p:nvSpPr>
        <p:spPr>
          <a:xfrm>
            <a:off x="304800" y="4876800"/>
            <a:ext cx="5791200" cy="480131"/>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pPr>
              <a:lnSpc>
                <a:spcPct val="90000"/>
              </a:lnSpc>
            </a:pPr>
            <a:r>
              <a:rPr lang="en-US" sz="2800" dirty="0" smtClean="0">
                <a:solidFill>
                  <a:schemeClr val="bg1"/>
                </a:solidFill>
              </a:rPr>
              <a:t>Rectal suppository as analgesic </a:t>
            </a:r>
          </a:p>
        </p:txBody>
      </p:sp>
      <p:pic>
        <p:nvPicPr>
          <p:cNvPr id="12" name="Picture 4" descr="Close-up of actinic keratosis skin lesion"/>
          <p:cNvPicPr>
            <a:picLocks noChangeAspect="1" noChangeArrowheads="1"/>
          </p:cNvPicPr>
          <p:nvPr/>
        </p:nvPicPr>
        <p:blipFill>
          <a:blip r:embed="rId2" cstate="print"/>
          <a:srcRect/>
          <a:stretch>
            <a:fillRect/>
          </a:stretch>
        </p:blipFill>
        <p:spPr bwMode="auto">
          <a:xfrm>
            <a:off x="6324600" y="4267200"/>
            <a:ext cx="2590800" cy="2209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34" dur="1000" fill="hold"/>
                                        <p:tgtEl>
                                          <p:spTgt spid="6"/>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46" dur="1000" fill="hold"/>
                                        <p:tgtEl>
                                          <p:spTgt spid="5"/>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5"/>
                                        </p:tgtEl>
                                      </p:cBhvr>
                                    </p:animEffect>
                                  </p:childTnLst>
                                </p:cTn>
                              </p:par>
                              <p:par>
                                <p:cTn id="51" presetID="25" presetClass="entr" presetSubtype="0" fill="hold" nodeType="with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56" dur="1000" fill="hold"/>
                                        <p:tgtEl>
                                          <p:spTgt spid="12"/>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12"/>
                                        </p:tgtEl>
                                      </p:cBhvr>
                                    </p:animEffect>
                                  </p:childTnLst>
                                </p:cTn>
                              </p:par>
                            </p:childTnLst>
                          </p:cTn>
                        </p:par>
                      </p:childTnLst>
                    </p:cTn>
                  </p:par>
                  <p:par>
                    <p:cTn id="61" fill="hold">
                      <p:stCondLst>
                        <p:cond delay="indefinite"/>
                      </p:stCondLst>
                      <p:childTnLst>
                        <p:par>
                          <p:cTn id="62" fill="hold">
                            <p:stCondLst>
                              <p:cond delay="0"/>
                            </p:stCondLst>
                            <p:childTnLst>
                              <p:par>
                                <p:cTn id="63" presetID="25" presetClass="entr" presetSubtype="0" fill="hold" grpId="0" nodeType="clickEffect">
                                  <p:stCondLst>
                                    <p:cond delay="0"/>
                                  </p:stCondLst>
                                  <p:childTnLst>
                                    <p:set>
                                      <p:cBhvr>
                                        <p:cTn id="64" dur="1" fill="hold">
                                          <p:stCondLst>
                                            <p:cond delay="0"/>
                                          </p:stCondLst>
                                        </p:cTn>
                                        <p:tgtEl>
                                          <p:spTgt spid="11"/>
                                        </p:tgtEl>
                                        <p:attrNameLst>
                                          <p:attrName>style.visibility</p:attrName>
                                        </p:attrNameLst>
                                      </p:cBhvr>
                                      <p:to>
                                        <p:strVal val="visible"/>
                                      </p:to>
                                    </p:set>
                                    <p:anim calcmode="lin" valueType="num">
                                      <p:cBhvr>
                                        <p:cTn id="65"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66"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67"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68" dur="1000" fill="hold"/>
                                        <p:tgtEl>
                                          <p:spTgt spid="11"/>
                                        </p:tgtEl>
                                        <p:attrNameLst>
                                          <p:attrName>ppt_h</p:attrName>
                                        </p:attrNameLst>
                                      </p:cBhvr>
                                      <p:tavLst>
                                        <p:tav tm="0">
                                          <p:val>
                                            <p:strVal val="#ppt_h"/>
                                          </p:val>
                                        </p:tav>
                                        <p:tav tm="100000">
                                          <p:val>
                                            <p:strVal val="#ppt_h"/>
                                          </p:val>
                                        </p:tav>
                                      </p:tavLst>
                                    </p:anim>
                                    <p:anim calcmode="lin" valueType="num">
                                      <p:cBhvr>
                                        <p:cTn id="69"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70"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71"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72" dur="1000" decel="50000">
                                          <p:stCondLst>
                                            <p:cond delay="0"/>
                                          </p:stCondLst>
                                        </p:cTn>
                                        <p:tgtEl>
                                          <p:spTgt spid="11"/>
                                        </p:tgtEl>
                                      </p:cBhvr>
                                    </p:animEffect>
                                  </p:childTnLst>
                                </p:cTn>
                              </p:par>
                            </p:childTnLst>
                          </p:cTn>
                        </p:par>
                      </p:childTnLst>
                    </p:cTn>
                  </p:par>
                  <p:par>
                    <p:cTn id="73" fill="hold">
                      <p:stCondLst>
                        <p:cond delay="indefinite"/>
                      </p:stCondLst>
                      <p:childTnLst>
                        <p:par>
                          <p:cTn id="74" fill="hold">
                            <p:stCondLst>
                              <p:cond delay="0"/>
                            </p:stCondLst>
                            <p:childTnLst>
                              <p:par>
                                <p:cTn id="75" presetID="25" presetClass="entr" presetSubtype="0" fill="hold" grpId="0" nodeType="clickEffect">
                                  <p:stCondLst>
                                    <p:cond delay="0"/>
                                  </p:stCondLst>
                                  <p:childTnLst>
                                    <p:set>
                                      <p:cBhvr>
                                        <p:cTn id="76" dur="1" fill="hold">
                                          <p:stCondLst>
                                            <p:cond delay="0"/>
                                          </p:stCondLst>
                                        </p:cTn>
                                        <p:tgtEl>
                                          <p:spTgt spid="10"/>
                                        </p:tgtEl>
                                        <p:attrNameLst>
                                          <p:attrName>style.visibility</p:attrName>
                                        </p:attrNameLst>
                                      </p:cBhvr>
                                      <p:to>
                                        <p:strVal val="visible"/>
                                      </p:to>
                                    </p:set>
                                    <p:anim calcmode="lin" valueType="num">
                                      <p:cBhvr>
                                        <p:cTn id="7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7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7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80" dur="1000" fill="hold"/>
                                        <p:tgtEl>
                                          <p:spTgt spid="10"/>
                                        </p:tgtEl>
                                        <p:attrNameLst>
                                          <p:attrName>ppt_h</p:attrName>
                                        </p:attrNameLst>
                                      </p:cBhvr>
                                      <p:tavLst>
                                        <p:tav tm="0">
                                          <p:val>
                                            <p:strVal val="#ppt_h"/>
                                          </p:val>
                                        </p:tav>
                                        <p:tav tm="100000">
                                          <p:val>
                                            <p:strVal val="#ppt_h"/>
                                          </p:val>
                                        </p:tav>
                                      </p:tavLst>
                                    </p:anim>
                                    <p:anim calcmode="lin" valueType="num">
                                      <p:cBhvr>
                                        <p:cTn id="8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8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8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84" dur="1000" decel="50000">
                                          <p:stCondLst>
                                            <p:cond delay="0"/>
                                          </p:stCondLst>
                                        </p:cTn>
                                        <p:tgtEl>
                                          <p:spTgt spid="10"/>
                                        </p:tgtEl>
                                      </p:cBhvr>
                                    </p:animEffect>
                                  </p:childTnLst>
                                </p:cTn>
                              </p:par>
                            </p:childTnLst>
                          </p:cTn>
                        </p:par>
                      </p:childTnLst>
                    </p:cTn>
                  </p:par>
                  <p:par>
                    <p:cTn id="85" fill="hold">
                      <p:stCondLst>
                        <p:cond delay="indefinite"/>
                      </p:stCondLst>
                      <p:childTnLst>
                        <p:par>
                          <p:cTn id="86" fill="hold">
                            <p:stCondLst>
                              <p:cond delay="0"/>
                            </p:stCondLst>
                            <p:childTnLst>
                              <p:par>
                                <p:cTn id="87" presetID="25" presetClass="entr" presetSubtype="0" fill="hold" grpId="0" nodeType="clickEffect">
                                  <p:stCondLst>
                                    <p:cond delay="0"/>
                                  </p:stCondLst>
                                  <p:childTnLst>
                                    <p:set>
                                      <p:cBhvr>
                                        <p:cTn id="88" dur="1" fill="hold">
                                          <p:stCondLst>
                                            <p:cond delay="0"/>
                                          </p:stCondLst>
                                        </p:cTn>
                                        <p:tgtEl>
                                          <p:spTgt spid="4"/>
                                        </p:tgtEl>
                                        <p:attrNameLst>
                                          <p:attrName>style.visibility</p:attrName>
                                        </p:attrNameLst>
                                      </p:cBhvr>
                                      <p:to>
                                        <p:strVal val="visible"/>
                                      </p:to>
                                    </p:set>
                                    <p:anim calcmode="lin" valueType="num">
                                      <p:cBhvr>
                                        <p:cTn id="89"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90"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1"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92" dur="1000" fill="hold"/>
                                        <p:tgtEl>
                                          <p:spTgt spid="4"/>
                                        </p:tgtEl>
                                        <p:attrNameLst>
                                          <p:attrName>ppt_h</p:attrName>
                                        </p:attrNameLst>
                                      </p:cBhvr>
                                      <p:tavLst>
                                        <p:tav tm="0">
                                          <p:val>
                                            <p:strVal val="#ppt_h"/>
                                          </p:val>
                                        </p:tav>
                                        <p:tav tm="100000">
                                          <p:val>
                                            <p:strVal val="#ppt_h"/>
                                          </p:val>
                                        </p:tav>
                                      </p:tavLst>
                                    </p:anim>
                                    <p:anim calcmode="lin" valueType="num">
                                      <p:cBhvr>
                                        <p:cTn id="93"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94"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95"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96"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0"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5410200"/>
            <a:ext cx="5029200" cy="954107"/>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pPr>
              <a:buFont typeface="Courier New" pitchFamily="49" charset="0"/>
              <a:buChar char="o"/>
            </a:pPr>
            <a:r>
              <a:rPr lang="en-US" sz="2800" dirty="0" smtClean="0">
                <a:solidFill>
                  <a:schemeClr val="bg1"/>
                </a:solidFill>
              </a:rPr>
              <a:t>No effect on platelet aggregation ( COX-1)</a:t>
            </a:r>
          </a:p>
        </p:txBody>
      </p:sp>
      <p:sp>
        <p:nvSpPr>
          <p:cNvPr id="6" name="TextBox 5"/>
          <p:cNvSpPr txBox="1"/>
          <p:nvPr/>
        </p:nvSpPr>
        <p:spPr>
          <a:xfrm>
            <a:off x="609600" y="4343400"/>
            <a:ext cx="5867400" cy="523220"/>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pPr>
              <a:buFont typeface="Courier New" pitchFamily="49" charset="0"/>
              <a:buChar char="o"/>
            </a:pPr>
            <a:r>
              <a:rPr lang="en-US" sz="2800" dirty="0" smtClean="0">
                <a:solidFill>
                  <a:schemeClr val="bg1"/>
                </a:solidFill>
              </a:rPr>
              <a:t>Lower incidence of gastric upset</a:t>
            </a:r>
          </a:p>
        </p:txBody>
      </p:sp>
      <p:sp>
        <p:nvSpPr>
          <p:cNvPr id="7" name="TextBox 6"/>
          <p:cNvSpPr txBox="1"/>
          <p:nvPr/>
        </p:nvSpPr>
        <p:spPr>
          <a:xfrm>
            <a:off x="609600" y="3276600"/>
            <a:ext cx="4191000" cy="523220"/>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pPr>
              <a:buFont typeface="Courier New" pitchFamily="49" charset="0"/>
              <a:buChar char="o"/>
            </a:pPr>
            <a:r>
              <a:rPr lang="en-US" sz="2800" dirty="0" smtClean="0">
                <a:solidFill>
                  <a:schemeClr val="bg1"/>
                </a:solidFill>
              </a:rPr>
              <a:t>Antipyretic &amp; analgesic</a:t>
            </a:r>
          </a:p>
        </p:txBody>
      </p:sp>
      <p:sp>
        <p:nvSpPr>
          <p:cNvPr id="8" name="TextBox 7"/>
          <p:cNvSpPr txBox="1"/>
          <p:nvPr/>
        </p:nvSpPr>
        <p:spPr>
          <a:xfrm>
            <a:off x="609600" y="2057400"/>
            <a:ext cx="5562600" cy="523220"/>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pPr>
              <a:buFont typeface="Courier New" pitchFamily="49" charset="0"/>
              <a:buChar char="o"/>
            </a:pPr>
            <a:r>
              <a:rPr lang="en-US" sz="2800" dirty="0" smtClean="0">
                <a:solidFill>
                  <a:schemeClr val="bg1"/>
                </a:solidFill>
              </a:rPr>
              <a:t>Potent anti-inflammatory</a:t>
            </a:r>
          </a:p>
        </p:txBody>
      </p:sp>
      <p:sp>
        <p:nvSpPr>
          <p:cNvPr id="9" name="TextBox 8"/>
          <p:cNvSpPr txBox="1"/>
          <p:nvPr/>
        </p:nvSpPr>
        <p:spPr>
          <a:xfrm>
            <a:off x="1371600" y="533400"/>
            <a:ext cx="6477000" cy="646331"/>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3600" b="1" dirty="0" smtClean="0">
                <a:solidFill>
                  <a:srgbClr val="FF0000"/>
                </a:solidFill>
                <a:latin typeface="Algerian" pitchFamily="82" charset="0"/>
              </a:rPr>
              <a:t>Selective COX-2 inhibitors</a:t>
            </a:r>
            <a:endParaRPr lang="en-US" sz="3600" dirty="0">
              <a:solidFill>
                <a:schemeClr val="bg1"/>
              </a:solidFill>
              <a:latin typeface="Algerian"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34" dur="1000" fill="hold"/>
                                        <p:tgtEl>
                                          <p:spTgt spid="6"/>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46" dur="1000" fill="hold"/>
                                        <p:tgtEl>
                                          <p:spTgt spid="5"/>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4114800"/>
            <a:ext cx="3733800" cy="1815882"/>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2800" dirty="0" smtClean="0">
                <a:solidFill>
                  <a:schemeClr val="bg1"/>
                </a:solidFill>
              </a:rPr>
              <a:t>Cardiovascular ( do not offer the cardio-protective effects of non-selective group</a:t>
            </a:r>
            <a:r>
              <a:rPr lang="en-US" sz="2800" dirty="0" smtClean="0"/>
              <a:t>).</a:t>
            </a:r>
          </a:p>
        </p:txBody>
      </p:sp>
      <p:sp>
        <p:nvSpPr>
          <p:cNvPr id="6" name="TextBox 5"/>
          <p:cNvSpPr txBox="1"/>
          <p:nvPr/>
        </p:nvSpPr>
        <p:spPr>
          <a:xfrm>
            <a:off x="304800" y="3200400"/>
            <a:ext cx="2971800" cy="523220"/>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2800" dirty="0" smtClean="0">
                <a:solidFill>
                  <a:schemeClr val="bg1"/>
                </a:solidFill>
              </a:rPr>
              <a:t>Allergy</a:t>
            </a:r>
          </a:p>
        </p:txBody>
      </p:sp>
      <p:sp>
        <p:nvSpPr>
          <p:cNvPr id="7" name="TextBox 6"/>
          <p:cNvSpPr txBox="1"/>
          <p:nvPr/>
        </p:nvSpPr>
        <p:spPr>
          <a:xfrm>
            <a:off x="304800" y="2438400"/>
            <a:ext cx="4114800" cy="523220"/>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2800" dirty="0" smtClean="0">
                <a:solidFill>
                  <a:schemeClr val="bg1"/>
                </a:solidFill>
              </a:rPr>
              <a:t>Dyspepsia &amp; heartburn</a:t>
            </a:r>
          </a:p>
        </p:txBody>
      </p:sp>
      <p:sp>
        <p:nvSpPr>
          <p:cNvPr id="8" name="TextBox 7"/>
          <p:cNvSpPr txBox="1"/>
          <p:nvPr/>
        </p:nvSpPr>
        <p:spPr>
          <a:xfrm>
            <a:off x="304800" y="1447800"/>
            <a:ext cx="2971800" cy="523220"/>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2800" dirty="0" smtClean="0">
                <a:solidFill>
                  <a:schemeClr val="bg1"/>
                </a:solidFill>
              </a:rPr>
              <a:t>Renal toxicity</a:t>
            </a:r>
          </a:p>
        </p:txBody>
      </p:sp>
      <p:sp>
        <p:nvSpPr>
          <p:cNvPr id="9" name="TextBox 8"/>
          <p:cNvSpPr txBox="1"/>
          <p:nvPr/>
        </p:nvSpPr>
        <p:spPr>
          <a:xfrm>
            <a:off x="2362200" y="268069"/>
            <a:ext cx="4343400" cy="646331"/>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pPr algn="ctr"/>
            <a:r>
              <a:rPr lang="en-US" sz="3600" dirty="0" smtClean="0">
                <a:solidFill>
                  <a:schemeClr val="bg1"/>
                </a:solidFill>
                <a:latin typeface="Algerian" pitchFamily="82" charset="0"/>
              </a:rPr>
              <a:t>General ADRs</a:t>
            </a:r>
            <a:endParaRPr lang="en-US" sz="3600" dirty="0">
              <a:solidFill>
                <a:schemeClr val="bg1"/>
              </a:solidFill>
              <a:latin typeface="Algerian" pitchFamily="82" charset="0"/>
            </a:endParaRPr>
          </a:p>
        </p:txBody>
      </p:sp>
      <p:pic>
        <p:nvPicPr>
          <p:cNvPr id="10" name="Picture 2"/>
          <p:cNvPicPr>
            <a:picLocks noChangeAspect="1" noChangeArrowheads="1"/>
          </p:cNvPicPr>
          <p:nvPr/>
        </p:nvPicPr>
        <p:blipFill>
          <a:blip r:embed="rId2" cstate="print"/>
          <a:srcRect/>
          <a:stretch>
            <a:fillRect/>
          </a:stretch>
        </p:blipFill>
        <p:spPr bwMode="auto">
          <a:xfrm>
            <a:off x="4267200" y="1905000"/>
            <a:ext cx="4724400" cy="4648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34" dur="1000" fill="hold"/>
                                        <p:tgtEl>
                                          <p:spTgt spid="6"/>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46" dur="1000" fill="hold"/>
                                        <p:tgtEl>
                                          <p:spTgt spid="5"/>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5"/>
                                        </p:tgtEl>
                                      </p:cBhvr>
                                    </p:animEffect>
                                  </p:childTnLst>
                                </p:cTn>
                              </p:par>
                              <p:par>
                                <p:cTn id="51" presetID="25" presetClass="entr" presetSubtype="0" fill="hold" nodeType="with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56" dur="1000" fill="hold"/>
                                        <p:tgtEl>
                                          <p:spTgt spid="10"/>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5867400"/>
            <a:ext cx="4419600" cy="523220"/>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2800" dirty="0" err="1" smtClean="0">
                <a:solidFill>
                  <a:schemeClr val="bg1"/>
                </a:solidFill>
              </a:rPr>
              <a:t>Ankylosing</a:t>
            </a:r>
            <a:r>
              <a:rPr lang="en-US" sz="2800" dirty="0" smtClean="0">
                <a:solidFill>
                  <a:schemeClr val="bg1"/>
                </a:solidFill>
              </a:rPr>
              <a:t> </a:t>
            </a:r>
            <a:r>
              <a:rPr lang="en-US" sz="2800" dirty="0" err="1" smtClean="0">
                <a:solidFill>
                  <a:schemeClr val="bg1"/>
                </a:solidFill>
              </a:rPr>
              <a:t>spondylitis</a:t>
            </a:r>
            <a:endParaRPr lang="en-US" sz="2800" dirty="0" smtClean="0">
              <a:solidFill>
                <a:schemeClr val="bg1"/>
              </a:solidFill>
            </a:endParaRPr>
          </a:p>
        </p:txBody>
      </p:sp>
      <p:sp>
        <p:nvSpPr>
          <p:cNvPr id="6" name="TextBox 5"/>
          <p:cNvSpPr txBox="1"/>
          <p:nvPr/>
        </p:nvSpPr>
        <p:spPr>
          <a:xfrm>
            <a:off x="533400" y="4800600"/>
            <a:ext cx="4648200" cy="523220"/>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2800" dirty="0" smtClean="0">
                <a:solidFill>
                  <a:schemeClr val="bg1"/>
                </a:solidFill>
              </a:rPr>
              <a:t>Acute musculoskeletal pain</a:t>
            </a:r>
          </a:p>
        </p:txBody>
      </p:sp>
      <p:sp>
        <p:nvSpPr>
          <p:cNvPr id="7" name="TextBox 6"/>
          <p:cNvSpPr txBox="1"/>
          <p:nvPr/>
        </p:nvSpPr>
        <p:spPr>
          <a:xfrm>
            <a:off x="457200" y="3657600"/>
            <a:ext cx="4343400" cy="523220"/>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2800" dirty="0" smtClean="0">
                <a:solidFill>
                  <a:schemeClr val="bg1"/>
                </a:solidFill>
              </a:rPr>
              <a:t>Acute gouty arthritis</a:t>
            </a:r>
          </a:p>
        </p:txBody>
      </p:sp>
      <p:sp>
        <p:nvSpPr>
          <p:cNvPr id="8" name="TextBox 7"/>
          <p:cNvSpPr txBox="1"/>
          <p:nvPr/>
        </p:nvSpPr>
        <p:spPr>
          <a:xfrm>
            <a:off x="457200" y="1905000"/>
            <a:ext cx="4876800" cy="954107"/>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2800" dirty="0" smtClean="0">
                <a:solidFill>
                  <a:schemeClr val="bg1"/>
                </a:solidFill>
              </a:rPr>
              <a:t>Short-term use in postoperative patients</a:t>
            </a:r>
          </a:p>
        </p:txBody>
      </p:sp>
      <p:sp>
        <p:nvSpPr>
          <p:cNvPr id="9" name="TextBox 8"/>
          <p:cNvSpPr txBox="1"/>
          <p:nvPr/>
        </p:nvSpPr>
        <p:spPr>
          <a:xfrm>
            <a:off x="1295400" y="457200"/>
            <a:ext cx="5943600" cy="646331"/>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3600" b="1" dirty="0" smtClean="0">
                <a:solidFill>
                  <a:schemeClr val="bg1"/>
                </a:solidFill>
                <a:latin typeface="Algerian" pitchFamily="82" charset="0"/>
              </a:rPr>
              <a:t>GENERAL CLINICAL USES</a:t>
            </a:r>
            <a:endParaRPr lang="en-US" sz="3600" dirty="0">
              <a:solidFill>
                <a:schemeClr val="bg1"/>
              </a:solidFill>
              <a:latin typeface="Algerian" pitchFamily="82" charset="0"/>
            </a:endParaRPr>
          </a:p>
        </p:txBody>
      </p:sp>
      <p:pic>
        <p:nvPicPr>
          <p:cNvPr id="10" name="Picture 5"/>
          <p:cNvPicPr>
            <a:picLocks noChangeAspect="1" noChangeArrowheads="1"/>
          </p:cNvPicPr>
          <p:nvPr/>
        </p:nvPicPr>
        <p:blipFill>
          <a:blip r:embed="rId3" cstate="print"/>
          <a:srcRect/>
          <a:stretch>
            <a:fillRect/>
          </a:stretch>
        </p:blipFill>
        <p:spPr bwMode="auto">
          <a:xfrm>
            <a:off x="5867400" y="2133600"/>
            <a:ext cx="2362200" cy="4419600"/>
          </a:xfrm>
          <a:prstGeom prst="rect">
            <a:avLst/>
          </a:prstGeom>
          <a:noFill/>
          <a:ln w="9525">
            <a:solidFill>
              <a:srgbClr val="FF0000"/>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34" dur="1000" fill="hold"/>
                                        <p:tgtEl>
                                          <p:spTgt spid="6"/>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46" dur="1000" fill="hold"/>
                                        <p:tgtEl>
                                          <p:spTgt spid="5"/>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5"/>
                                        </p:tgtEl>
                                      </p:cBhvr>
                                    </p:animEffect>
                                  </p:childTnLst>
                                </p:cTn>
                              </p:par>
                              <p:par>
                                <p:cTn id="51" presetID="25" presetClass="entr" presetSubtype="0" fill="hold" nodeType="with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56" dur="1000" fill="hold"/>
                                        <p:tgtEl>
                                          <p:spTgt spid="10"/>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4876800"/>
            <a:ext cx="2971800" cy="954107"/>
          </a:xfrm>
          <a:prstGeom prst="rect">
            <a:avLst/>
          </a:prstGeom>
          <a:solidFill>
            <a:srgbClr val="FFFF00"/>
          </a:solidFill>
          <a:ln w="57150">
            <a:solidFill>
              <a:srgbClr val="FF0000"/>
            </a:solidFill>
          </a:ln>
          <a:scene3d>
            <a:camera prst="orthographicFront"/>
            <a:lightRig rig="threePt" dir="t"/>
          </a:scene3d>
          <a:sp3d>
            <a:bevelT w="114300" prst="convex"/>
          </a:sp3d>
        </p:spPr>
        <p:txBody>
          <a:bodyPr wrap="square" rtlCol="0">
            <a:spAutoFit/>
          </a:bodyPr>
          <a:lstStyle/>
          <a:p>
            <a:r>
              <a:rPr lang="en-US" sz="2800" dirty="0" smtClean="0">
                <a:solidFill>
                  <a:schemeClr val="bg1"/>
                </a:solidFill>
              </a:rPr>
              <a:t>Highly bound to plasma proteins</a:t>
            </a:r>
          </a:p>
        </p:txBody>
      </p:sp>
      <p:sp>
        <p:nvSpPr>
          <p:cNvPr id="7" name="TextBox 6"/>
          <p:cNvSpPr txBox="1"/>
          <p:nvPr/>
        </p:nvSpPr>
        <p:spPr>
          <a:xfrm>
            <a:off x="533400" y="3657600"/>
            <a:ext cx="2971800" cy="954107"/>
          </a:xfrm>
          <a:prstGeom prst="rect">
            <a:avLst/>
          </a:prstGeom>
          <a:solidFill>
            <a:srgbClr val="FFFF00"/>
          </a:solidFill>
          <a:ln w="57150">
            <a:solidFill>
              <a:srgbClr val="FF0000"/>
            </a:solidFill>
          </a:ln>
          <a:scene3d>
            <a:camera prst="orthographicFront"/>
            <a:lightRig rig="threePt" dir="t"/>
          </a:scene3d>
          <a:sp3d>
            <a:bevelT w="114300" prst="convex"/>
          </a:sp3d>
        </p:spPr>
        <p:txBody>
          <a:bodyPr wrap="square" rtlCol="0">
            <a:spAutoFit/>
          </a:bodyPr>
          <a:lstStyle/>
          <a:p>
            <a:r>
              <a:rPr lang="en-US" sz="2800" dirty="0" smtClean="0">
                <a:solidFill>
                  <a:schemeClr val="bg1"/>
                </a:solidFill>
              </a:rPr>
              <a:t>Food decrease its absorption</a:t>
            </a:r>
          </a:p>
        </p:txBody>
      </p:sp>
      <p:sp>
        <p:nvSpPr>
          <p:cNvPr id="8" name="TextBox 7"/>
          <p:cNvSpPr txBox="1"/>
          <p:nvPr/>
        </p:nvSpPr>
        <p:spPr>
          <a:xfrm>
            <a:off x="609600" y="2743200"/>
            <a:ext cx="2971800" cy="523220"/>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2800" dirty="0" smtClean="0">
                <a:solidFill>
                  <a:schemeClr val="bg1"/>
                </a:solidFill>
              </a:rPr>
              <a:t>Half-life 11 hours</a:t>
            </a:r>
          </a:p>
        </p:txBody>
      </p:sp>
      <p:pic>
        <p:nvPicPr>
          <p:cNvPr id="10" name="Picture 5"/>
          <p:cNvPicPr>
            <a:picLocks noChangeAspect="1" noChangeArrowheads="1"/>
          </p:cNvPicPr>
          <p:nvPr/>
        </p:nvPicPr>
        <p:blipFill>
          <a:blip r:embed="rId2" cstate="print"/>
          <a:srcRect/>
          <a:stretch>
            <a:fillRect/>
          </a:stretch>
        </p:blipFill>
        <p:spPr bwMode="auto">
          <a:xfrm>
            <a:off x="6400800" y="2133600"/>
            <a:ext cx="2400300" cy="2171700"/>
          </a:xfrm>
          <a:prstGeom prst="rect">
            <a:avLst/>
          </a:prstGeom>
          <a:noFill/>
        </p:spPr>
      </p:pic>
      <p:pic>
        <p:nvPicPr>
          <p:cNvPr id="2050" name="Picture 2" descr="https://encrypted-tbn1.gstatic.com/images?q=tbn:ANd9GcQppC6pdGd6C9L697SDVEM2ivVCZoEwXV7qKlOyU_NUyrVy0dtt2w">
            <a:hlinkClick r:id="rId3"/>
          </p:cNvPr>
          <p:cNvPicPr>
            <a:picLocks noChangeAspect="1" noChangeArrowheads="1"/>
          </p:cNvPicPr>
          <p:nvPr/>
        </p:nvPicPr>
        <p:blipFill>
          <a:blip r:embed="rId4" cstate="print"/>
          <a:srcRect/>
          <a:stretch>
            <a:fillRect/>
          </a:stretch>
        </p:blipFill>
        <p:spPr bwMode="auto">
          <a:xfrm>
            <a:off x="1219200" y="152400"/>
            <a:ext cx="4495800" cy="222885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381000" y="152400"/>
            <a:ext cx="8229600" cy="1143000"/>
          </a:xfrm>
        </p:spPr>
        <p:txBody>
          <a:bodyPr lIns="91440" rIns="91440" bIns="45720">
            <a:noAutofit/>
          </a:bodyPr>
          <a:lstStyle/>
          <a:p>
            <a:pPr algn="ctr" eaLnBrk="1" hangingPunct="1"/>
            <a:r>
              <a:rPr lang="en-US" sz="3600" b="1" dirty="0" smtClean="0">
                <a:solidFill>
                  <a:srgbClr val="FFFF00"/>
                </a:solidFill>
              </a:rPr>
              <a:t>Non-steroidal </a:t>
            </a:r>
            <a:br>
              <a:rPr lang="en-US" sz="3600" b="1" dirty="0" smtClean="0">
                <a:solidFill>
                  <a:srgbClr val="FFFF00"/>
                </a:solidFill>
              </a:rPr>
            </a:br>
            <a:r>
              <a:rPr lang="en-US" sz="3600" b="1" dirty="0" smtClean="0">
                <a:solidFill>
                  <a:srgbClr val="FFFF00"/>
                </a:solidFill>
              </a:rPr>
              <a:t>anti-inflammatory Drugs</a:t>
            </a:r>
            <a:endParaRPr lang="en-US" sz="1600" b="1" dirty="0" smtClean="0">
              <a:solidFill>
                <a:srgbClr val="FFFF00"/>
              </a:solidFill>
            </a:endParaRPr>
          </a:p>
        </p:txBody>
      </p:sp>
      <p:sp>
        <p:nvSpPr>
          <p:cNvPr id="13315" name="Content Placeholder 2"/>
          <p:cNvSpPr>
            <a:spLocks noGrp="1"/>
          </p:cNvSpPr>
          <p:nvPr>
            <p:ph idx="1"/>
          </p:nvPr>
        </p:nvSpPr>
        <p:spPr>
          <a:xfrm>
            <a:off x="381000" y="1828800"/>
            <a:ext cx="8382000" cy="3352800"/>
          </a:xfrm>
        </p:spPr>
        <p:txBody>
          <a:bodyPr>
            <a:normAutofit fontScale="92500"/>
          </a:bodyPr>
          <a:lstStyle/>
          <a:p>
            <a:pPr eaLnBrk="1" hangingPunct="1"/>
            <a:r>
              <a:rPr lang="en-US" sz="3600" b="1" dirty="0" smtClean="0">
                <a:solidFill>
                  <a:srgbClr val="FFFF00"/>
                </a:solidFill>
              </a:rPr>
              <a:t>NSAIDs</a:t>
            </a:r>
            <a:r>
              <a:rPr lang="en-US" sz="3600" dirty="0" smtClean="0"/>
              <a:t> are group of drugs that share in common the capacity to induce:</a:t>
            </a:r>
          </a:p>
          <a:p>
            <a:pPr eaLnBrk="1" hangingPunct="1"/>
            <a:r>
              <a:rPr lang="en-US" sz="3600" dirty="0" smtClean="0"/>
              <a:t>Analgesic effect.</a:t>
            </a:r>
          </a:p>
          <a:p>
            <a:pPr eaLnBrk="1" hangingPunct="1"/>
            <a:r>
              <a:rPr lang="en-US" sz="3600" dirty="0" smtClean="0"/>
              <a:t>Antipyretic effect.</a:t>
            </a:r>
          </a:p>
          <a:p>
            <a:pPr eaLnBrk="1" hangingPunct="1"/>
            <a:r>
              <a:rPr lang="en-US" sz="3600" dirty="0" smtClean="0"/>
              <a:t>Anti-inflammatory effect.</a:t>
            </a:r>
          </a:p>
          <a:p>
            <a:pPr eaLnBrk="1" hangingPunct="1"/>
            <a:endParaRPr lang="en-US" sz="3600" dirty="0" smtClean="0"/>
          </a:p>
        </p:txBody>
      </p:sp>
    </p:spTree>
    <p:extLst>
      <p:ext uri="{BB962C8B-B14F-4D97-AF65-F5344CB8AC3E}">
        <p14:creationId xmlns:p14="http://schemas.microsoft.com/office/powerpoint/2010/main" val="3559809422"/>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1250"/>
                                        <p:tgtEl>
                                          <p:spTgt spid="13315">
                                            <p:txEl>
                                              <p:pRg st="0" end="0"/>
                                            </p:txEl>
                                          </p:spTgt>
                                        </p:tgtEl>
                                      </p:cBhvr>
                                    </p:animEffect>
                                  </p:childTnLst>
                                </p:cTn>
                              </p:par>
                            </p:childTnLst>
                          </p:cTn>
                        </p:par>
                        <p:par>
                          <p:cTn id="8" fill="hold">
                            <p:stCondLst>
                              <p:cond delay="1250"/>
                            </p:stCondLst>
                            <p:childTnLst>
                              <p:par>
                                <p:cTn id="9" presetID="10" presetClass="entr" presetSubtype="0" fill="hold" nodeType="after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animEffect transition="in" filter="fade">
                                      <p:cBhvr>
                                        <p:cTn id="11" dur="1250"/>
                                        <p:tgtEl>
                                          <p:spTgt spid="13315">
                                            <p:txEl>
                                              <p:pRg st="1" end="1"/>
                                            </p:txEl>
                                          </p:spTgt>
                                        </p:tgtEl>
                                      </p:cBhvr>
                                    </p:animEffect>
                                  </p:childTnLst>
                                </p:cTn>
                              </p:par>
                            </p:childTnLst>
                          </p:cTn>
                        </p:par>
                        <p:par>
                          <p:cTn id="12" fill="hold">
                            <p:stCondLst>
                              <p:cond delay="2500"/>
                            </p:stCondLst>
                            <p:childTnLst>
                              <p:par>
                                <p:cTn id="13" presetID="10" presetClass="entr" presetSubtype="0" fill="hold" nodeType="after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animEffect transition="in" filter="fade">
                                      <p:cBhvr>
                                        <p:cTn id="15" dur="1250"/>
                                        <p:tgtEl>
                                          <p:spTgt spid="13315">
                                            <p:txEl>
                                              <p:pRg st="2" end="2"/>
                                            </p:txEl>
                                          </p:spTgt>
                                        </p:tgtEl>
                                      </p:cBhvr>
                                    </p:animEffect>
                                  </p:childTnLst>
                                </p:cTn>
                              </p:par>
                            </p:childTnLst>
                          </p:cTn>
                        </p:par>
                        <p:par>
                          <p:cTn id="16" fill="hold">
                            <p:stCondLst>
                              <p:cond delay="3750"/>
                            </p:stCondLst>
                            <p:childTnLst>
                              <p:par>
                                <p:cTn id="17" presetID="10" presetClass="entr" presetSubtype="0" fill="hold" nodeType="afterEffect">
                                  <p:stCondLst>
                                    <p:cond delay="0"/>
                                  </p:stCondLst>
                                  <p:childTnLst>
                                    <p:set>
                                      <p:cBhvr>
                                        <p:cTn id="18" dur="1" fill="hold">
                                          <p:stCondLst>
                                            <p:cond delay="0"/>
                                          </p:stCondLst>
                                        </p:cTn>
                                        <p:tgtEl>
                                          <p:spTgt spid="13315">
                                            <p:txEl>
                                              <p:pRg st="3" end="3"/>
                                            </p:txEl>
                                          </p:spTgt>
                                        </p:tgtEl>
                                        <p:attrNameLst>
                                          <p:attrName>style.visibility</p:attrName>
                                        </p:attrNameLst>
                                      </p:cBhvr>
                                      <p:to>
                                        <p:strVal val="visible"/>
                                      </p:to>
                                    </p:set>
                                    <p:animEffect transition="in" filter="fade">
                                      <p:cBhvr>
                                        <p:cTn id="19" dur="1250"/>
                                        <p:tgtEl>
                                          <p:spTgt spid="133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28600" y="381000"/>
            <a:ext cx="8763000" cy="646331"/>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pPr algn="ctr"/>
            <a:r>
              <a:rPr lang="en-US" sz="3600" b="1" dirty="0" smtClean="0">
                <a:solidFill>
                  <a:schemeClr val="bg1"/>
                </a:solidFill>
                <a:latin typeface="Algerian" pitchFamily="82" charset="0"/>
              </a:rPr>
              <a:t>MECHANISM OF ACTION OF NSAIDS</a:t>
            </a:r>
            <a:endParaRPr lang="en-US" sz="3600" dirty="0">
              <a:solidFill>
                <a:schemeClr val="bg1"/>
              </a:solidFill>
              <a:latin typeface="Algerian" pitchFamily="82" charset="0"/>
            </a:endParaRPr>
          </a:p>
        </p:txBody>
      </p:sp>
      <p:pic>
        <p:nvPicPr>
          <p:cNvPr id="10" name="Picture 8" descr="Membrane phospholipids&#10;Arachidonic acid&#10;Leukotienes Prostaglandins Thromboxane Prostacyclin&#10;Prostanoids&#10;COXLipoxygenase&#10;Ph..."/>
          <p:cNvPicPr>
            <a:picLocks noChangeAspect="1" noChangeArrowheads="1"/>
          </p:cNvPicPr>
          <p:nvPr/>
        </p:nvPicPr>
        <p:blipFill>
          <a:blip r:embed="rId3" cstate="print"/>
          <a:srcRect/>
          <a:stretch>
            <a:fillRect/>
          </a:stretch>
        </p:blipFill>
        <p:spPr bwMode="auto">
          <a:xfrm>
            <a:off x="4559300" y="1447800"/>
            <a:ext cx="4432300" cy="5029200"/>
          </a:xfrm>
          <a:prstGeom prst="rect">
            <a:avLst/>
          </a:prstGeom>
          <a:noFill/>
        </p:spPr>
      </p:pic>
      <p:sp>
        <p:nvSpPr>
          <p:cNvPr id="2" name="Rectangle 1"/>
          <p:cNvSpPr/>
          <p:nvPr/>
        </p:nvSpPr>
        <p:spPr>
          <a:xfrm>
            <a:off x="228600" y="1447800"/>
            <a:ext cx="4330700" cy="4524315"/>
          </a:xfrm>
          <a:prstGeom prst="rect">
            <a:avLst/>
          </a:prstGeom>
        </p:spPr>
        <p:txBody>
          <a:bodyPr wrap="square">
            <a:spAutoFit/>
          </a:bodyPr>
          <a:lstStyle/>
          <a:p>
            <a:pPr marL="342900" indent="-342900">
              <a:buFont typeface="Wingdings" pitchFamily="2" charset="2"/>
              <a:buChar char="Ø"/>
            </a:pPr>
            <a:r>
              <a:rPr lang="en-US" sz="2400" dirty="0" smtClean="0"/>
              <a:t>NSAIDs inhibit </a:t>
            </a:r>
            <a:r>
              <a:rPr lang="en-US" sz="2400" b="1" dirty="0" smtClean="0">
                <a:solidFill>
                  <a:srgbClr val="FFFF00"/>
                </a:solidFill>
              </a:rPr>
              <a:t>cyclooxygenase (COX) enzymes </a:t>
            </a:r>
            <a:r>
              <a:rPr lang="en-US" sz="2400" dirty="0" smtClean="0"/>
              <a:t>responsible for the  production of prostaglandins (PGs) which promote </a:t>
            </a:r>
            <a:r>
              <a:rPr lang="en-US" sz="2400" b="1" dirty="0" smtClean="0">
                <a:solidFill>
                  <a:srgbClr val="FF0000"/>
                </a:solidFill>
              </a:rPr>
              <a:t>inflammation</a:t>
            </a:r>
            <a:r>
              <a:rPr lang="en-US" sz="2400" b="1" dirty="0" smtClean="0">
                <a:solidFill>
                  <a:schemeClr val="tx2"/>
                </a:solidFill>
              </a:rPr>
              <a:t> </a:t>
            </a:r>
            <a:r>
              <a:rPr lang="en-US" sz="2400" dirty="0" smtClean="0"/>
              <a:t>necessary for healing, </a:t>
            </a:r>
            <a:r>
              <a:rPr lang="en-US" sz="2400" b="1" dirty="0" smtClean="0">
                <a:solidFill>
                  <a:srgbClr val="FF0000"/>
                </a:solidFill>
              </a:rPr>
              <a:t>pain</a:t>
            </a:r>
            <a:r>
              <a:rPr lang="en-US" sz="2400" dirty="0" smtClean="0">
                <a:solidFill>
                  <a:schemeClr val="tx2"/>
                </a:solidFill>
              </a:rPr>
              <a:t> </a:t>
            </a:r>
            <a:r>
              <a:rPr lang="en-US" sz="2400" dirty="0" smtClean="0"/>
              <a:t>and </a:t>
            </a:r>
            <a:r>
              <a:rPr lang="en-US" sz="2400" b="1" dirty="0" smtClean="0">
                <a:solidFill>
                  <a:srgbClr val="FF0000"/>
                </a:solidFill>
              </a:rPr>
              <a:t>fever</a:t>
            </a:r>
            <a:r>
              <a:rPr lang="en-US" sz="2400" b="1" dirty="0" smtClean="0">
                <a:solidFill>
                  <a:schemeClr val="tx2"/>
                </a:solidFill>
              </a:rPr>
              <a:t>.</a:t>
            </a:r>
            <a:r>
              <a:rPr lang="en-US" sz="2400" b="1" dirty="0" smtClean="0">
                <a:solidFill>
                  <a:srgbClr val="FF0000"/>
                </a:solidFill>
              </a:rPr>
              <a:t> </a:t>
            </a:r>
            <a:r>
              <a:rPr lang="en-US" sz="2400" dirty="0" smtClean="0"/>
              <a:t> </a:t>
            </a:r>
          </a:p>
          <a:p>
            <a:pPr marL="342900" indent="-342900">
              <a:buFont typeface="Wingdings" pitchFamily="2" charset="2"/>
              <a:buChar char="Ø"/>
            </a:pPr>
            <a:r>
              <a:rPr lang="en-US" sz="2400" b="1" dirty="0" smtClean="0">
                <a:solidFill>
                  <a:srgbClr val="FFFF00"/>
                </a:solidFill>
              </a:rPr>
              <a:t>As a consequence, ongoing inflammation, pain and fever are reduced by NSAIDs.  </a:t>
            </a:r>
            <a:endParaRPr lang="en-US" sz="2400" b="1" dirty="0">
              <a:solidFill>
                <a:srgbClr val="FFFF00"/>
              </a:solidFill>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2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25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175657" y="304800"/>
            <a:ext cx="6215743" cy="646331"/>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pPr algn="ctr"/>
            <a:r>
              <a:rPr lang="en-US" sz="3600" dirty="0" smtClean="0">
                <a:solidFill>
                  <a:schemeClr val="bg1"/>
                </a:solidFill>
                <a:latin typeface="Algerian" pitchFamily="82" charset="0"/>
              </a:rPr>
              <a:t>COX </a:t>
            </a:r>
            <a:r>
              <a:rPr lang="en-US" sz="3600" dirty="0" err="1" smtClean="0">
                <a:solidFill>
                  <a:schemeClr val="bg1"/>
                </a:solidFill>
                <a:latin typeface="Algerian" pitchFamily="82" charset="0"/>
              </a:rPr>
              <a:t>isoforms</a:t>
            </a:r>
            <a:endParaRPr lang="en-US" sz="3600" dirty="0">
              <a:solidFill>
                <a:schemeClr val="bg1"/>
              </a:solidFill>
              <a:latin typeface="Algerian" pitchFamily="82" charset="0"/>
            </a:endParaRPr>
          </a:p>
        </p:txBody>
      </p:sp>
      <p:pic>
        <p:nvPicPr>
          <p:cNvPr id="1026" name="Picture 2"/>
          <p:cNvPicPr>
            <a:picLocks noChangeAspect="1" noChangeArrowheads="1"/>
          </p:cNvPicPr>
          <p:nvPr/>
        </p:nvPicPr>
        <p:blipFill>
          <a:blip r:embed="rId2" cstate="print"/>
          <a:srcRect/>
          <a:stretch>
            <a:fillRect/>
          </a:stretch>
        </p:blipFill>
        <p:spPr bwMode="auto">
          <a:xfrm>
            <a:off x="4953000" y="1371600"/>
            <a:ext cx="4038600" cy="4876800"/>
          </a:xfrm>
          <a:prstGeom prst="rect">
            <a:avLst/>
          </a:prstGeom>
          <a:noFill/>
          <a:ln w="9525">
            <a:noFill/>
            <a:miter lim="800000"/>
            <a:headEnd/>
            <a:tailEnd/>
          </a:ln>
        </p:spPr>
      </p:pic>
      <p:sp>
        <p:nvSpPr>
          <p:cNvPr id="2" name="Rectangle 1"/>
          <p:cNvSpPr/>
          <p:nvPr/>
        </p:nvSpPr>
        <p:spPr>
          <a:xfrm>
            <a:off x="-22654" y="1315045"/>
            <a:ext cx="4975654" cy="5509200"/>
          </a:xfrm>
          <a:prstGeom prst="rect">
            <a:avLst/>
          </a:prstGeom>
        </p:spPr>
        <p:txBody>
          <a:bodyPr wrap="square">
            <a:spAutoFit/>
          </a:bodyPr>
          <a:lstStyle/>
          <a:p>
            <a:pPr marL="285750" indent="-285750">
              <a:buFontTx/>
              <a:buChar char="-"/>
            </a:pPr>
            <a:r>
              <a:rPr lang="en-US" sz="2200" b="1" dirty="0" smtClean="0">
                <a:solidFill>
                  <a:srgbClr val="FFFF00"/>
                </a:solidFill>
              </a:rPr>
              <a:t>COX-1 </a:t>
            </a:r>
            <a:r>
              <a:rPr lang="en-US" sz="2200" dirty="0"/>
              <a:t>produces PGs that support  the blood clotting function of platelets; and protect the lining of the stomach from the damaging effects of acid. </a:t>
            </a:r>
            <a:r>
              <a:rPr lang="en-US" sz="2200" b="1" dirty="0" smtClean="0">
                <a:solidFill>
                  <a:srgbClr val="FFFF00"/>
                </a:solidFill>
              </a:rPr>
              <a:t>NSAIDs </a:t>
            </a:r>
            <a:r>
              <a:rPr lang="en-US" sz="2200" b="1" dirty="0">
                <a:solidFill>
                  <a:srgbClr val="FFFF00"/>
                </a:solidFill>
              </a:rPr>
              <a:t>which inhibit COX1 can cause ulcers in the stomach and promote bleeding. </a:t>
            </a:r>
            <a:endParaRPr lang="en-US" sz="2200" b="1" dirty="0" smtClean="0">
              <a:solidFill>
                <a:srgbClr val="FFFF00"/>
              </a:solidFill>
            </a:endParaRPr>
          </a:p>
          <a:p>
            <a:endParaRPr lang="en-US" sz="2200" b="1" dirty="0" smtClean="0">
              <a:solidFill>
                <a:srgbClr val="FFFF00"/>
              </a:solidFill>
            </a:endParaRPr>
          </a:p>
          <a:p>
            <a:pPr marL="285750" indent="-285750">
              <a:buFontTx/>
              <a:buChar char="-"/>
            </a:pPr>
            <a:r>
              <a:rPr lang="en-US" sz="2200" b="1" dirty="0" smtClean="0">
                <a:solidFill>
                  <a:srgbClr val="FFFF00"/>
                </a:solidFill>
              </a:rPr>
              <a:t>COX-2 </a:t>
            </a:r>
            <a:r>
              <a:rPr lang="en-US" sz="2200" dirty="0" smtClean="0"/>
              <a:t> </a:t>
            </a:r>
            <a:r>
              <a:rPr lang="en-US" sz="2200" dirty="0"/>
              <a:t>is expressed at sites of inflammation and produces </a:t>
            </a:r>
            <a:r>
              <a:rPr lang="en-US" sz="2200" dirty="0" smtClean="0"/>
              <a:t>PGs </a:t>
            </a:r>
            <a:r>
              <a:rPr lang="en-US" sz="2200" dirty="0"/>
              <a:t>that mediate </a:t>
            </a:r>
            <a:r>
              <a:rPr lang="en-US" sz="2200" dirty="0" smtClean="0"/>
              <a:t>inflammation </a:t>
            </a:r>
            <a:r>
              <a:rPr lang="en-US" sz="2200" dirty="0"/>
              <a:t>and </a:t>
            </a:r>
            <a:r>
              <a:rPr lang="en-US" sz="2200" dirty="0" smtClean="0"/>
              <a:t>pain.</a:t>
            </a:r>
          </a:p>
          <a:p>
            <a:pPr marL="285750" indent="-285750">
              <a:buFontTx/>
              <a:buChar char="-"/>
            </a:pPr>
            <a:endParaRPr lang="en-US" sz="2200" b="1" dirty="0" smtClean="0">
              <a:solidFill>
                <a:srgbClr val="FFFF00"/>
              </a:solidFill>
            </a:endParaRPr>
          </a:p>
          <a:p>
            <a:pPr marL="285750" indent="-285750">
              <a:buFontTx/>
              <a:buChar char="-"/>
            </a:pPr>
            <a:r>
              <a:rPr lang="en-US" sz="2200" b="1" dirty="0" smtClean="0">
                <a:solidFill>
                  <a:srgbClr val="FFFF00"/>
                </a:solidFill>
              </a:rPr>
              <a:t>COX3</a:t>
            </a:r>
            <a:r>
              <a:rPr lang="en-US" sz="2200" b="1" dirty="0" smtClean="0">
                <a:solidFill>
                  <a:schemeClr val="bg1"/>
                </a:solidFill>
              </a:rPr>
              <a:t> </a:t>
            </a:r>
            <a:r>
              <a:rPr lang="en-US" sz="2200" b="1" dirty="0" smtClean="0"/>
              <a:t>is</a:t>
            </a:r>
            <a:r>
              <a:rPr lang="en-US" sz="2200" dirty="0"/>
              <a:t> </a:t>
            </a:r>
            <a:r>
              <a:rPr lang="en-US" sz="2200" dirty="0" smtClean="0"/>
              <a:t>a new </a:t>
            </a:r>
            <a:r>
              <a:rPr lang="en-US" sz="2200" dirty="0" err="1" smtClean="0"/>
              <a:t>isozyme</a:t>
            </a:r>
            <a:r>
              <a:rPr lang="en-US" sz="2200" dirty="0" smtClean="0"/>
              <a:t> </a:t>
            </a:r>
            <a:r>
              <a:rPr lang="en-US" sz="2200" dirty="0"/>
              <a:t>found in the </a:t>
            </a:r>
            <a:r>
              <a:rPr lang="en-US" sz="2200" dirty="0" smtClean="0"/>
              <a:t>brain , it </a:t>
            </a:r>
            <a:r>
              <a:rPr lang="en-US" sz="2200" dirty="0"/>
              <a:t>is the target for </a:t>
            </a:r>
            <a:r>
              <a:rPr lang="en-US" sz="2200" b="1" dirty="0">
                <a:solidFill>
                  <a:srgbClr val="FFFF00"/>
                </a:solidFill>
              </a:rPr>
              <a:t>acetaminophen</a:t>
            </a:r>
            <a:r>
              <a:rPr lang="en-US" sz="2200" dirty="0"/>
              <a:t>.</a:t>
            </a:r>
            <a:r>
              <a:rPr lang="en-US" sz="2200" b="1" dirty="0" smtClean="0">
                <a:solidFill>
                  <a:schemeClr val="bg1"/>
                </a:solidFill>
              </a:rPr>
              <a:t> </a:t>
            </a:r>
            <a:endParaRPr lang="en-US" sz="2200" b="1" dirty="0">
              <a:solidFill>
                <a:srgbClr val="FFFF00"/>
              </a:solidFill>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2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125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125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1828800"/>
            <a:ext cx="3962400" cy="954107"/>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pPr eaLnBrk="0" hangingPunct="0"/>
            <a:r>
              <a:rPr lang="en-US" sz="2800" dirty="0" smtClean="0">
                <a:solidFill>
                  <a:schemeClr val="bg1"/>
                </a:solidFill>
                <a:latin typeface="Arial Narrow" pitchFamily="-105" charset="0"/>
              </a:rPr>
              <a:t>Nonselective COX-1/COX-2</a:t>
            </a:r>
          </a:p>
          <a:p>
            <a:pPr eaLnBrk="0" hangingPunct="0"/>
            <a:r>
              <a:rPr lang="en-US" sz="2800" dirty="0" smtClean="0">
                <a:solidFill>
                  <a:schemeClr val="bg1"/>
                </a:solidFill>
                <a:latin typeface="Arial Narrow" pitchFamily="-105" charset="0"/>
              </a:rPr>
              <a:t>Inhibitors </a:t>
            </a:r>
            <a:endParaRPr lang="en-US" sz="2800" dirty="0"/>
          </a:p>
        </p:txBody>
      </p:sp>
      <p:sp>
        <p:nvSpPr>
          <p:cNvPr id="5" name="TextBox 4"/>
          <p:cNvSpPr txBox="1"/>
          <p:nvPr/>
        </p:nvSpPr>
        <p:spPr>
          <a:xfrm>
            <a:off x="5181600" y="5943600"/>
            <a:ext cx="2971800" cy="523220"/>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2800" dirty="0" err="1" smtClean="0">
                <a:solidFill>
                  <a:schemeClr val="bg1"/>
                </a:solidFill>
              </a:rPr>
              <a:t>Paracetamol</a:t>
            </a:r>
            <a:endParaRPr lang="en-US" sz="2800" dirty="0">
              <a:solidFill>
                <a:schemeClr val="bg1"/>
              </a:solidFill>
            </a:endParaRPr>
          </a:p>
        </p:txBody>
      </p:sp>
      <p:sp>
        <p:nvSpPr>
          <p:cNvPr id="6" name="TextBox 5"/>
          <p:cNvSpPr txBox="1"/>
          <p:nvPr/>
        </p:nvSpPr>
        <p:spPr>
          <a:xfrm>
            <a:off x="5257800" y="3352800"/>
            <a:ext cx="1485900" cy="523220"/>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2800" dirty="0" err="1" smtClean="0">
                <a:solidFill>
                  <a:schemeClr val="bg1"/>
                </a:solidFill>
              </a:rPr>
              <a:t>Coxibs</a:t>
            </a:r>
            <a:endParaRPr lang="en-US" sz="2800" dirty="0">
              <a:solidFill>
                <a:schemeClr val="bg1"/>
              </a:solidFill>
            </a:endParaRPr>
          </a:p>
        </p:txBody>
      </p:sp>
      <p:sp>
        <p:nvSpPr>
          <p:cNvPr id="8" name="TextBox 7"/>
          <p:cNvSpPr txBox="1"/>
          <p:nvPr/>
        </p:nvSpPr>
        <p:spPr>
          <a:xfrm>
            <a:off x="5257800" y="2067580"/>
            <a:ext cx="3429000" cy="523220"/>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2800" dirty="0" smtClean="0">
                <a:solidFill>
                  <a:schemeClr val="bg1"/>
                </a:solidFill>
              </a:rPr>
              <a:t>Aspirin, Diclofenac                                </a:t>
            </a:r>
            <a:endParaRPr lang="en-US" sz="2800" dirty="0">
              <a:solidFill>
                <a:schemeClr val="bg1"/>
              </a:solidFill>
            </a:endParaRPr>
          </a:p>
        </p:txBody>
      </p:sp>
      <p:sp>
        <p:nvSpPr>
          <p:cNvPr id="9" name="TextBox 8"/>
          <p:cNvSpPr txBox="1"/>
          <p:nvPr/>
        </p:nvSpPr>
        <p:spPr>
          <a:xfrm>
            <a:off x="1676400" y="533400"/>
            <a:ext cx="6248400" cy="646331"/>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3600" dirty="0" smtClean="0">
                <a:solidFill>
                  <a:schemeClr val="bg1"/>
                </a:solidFill>
                <a:latin typeface="Algerian" pitchFamily="82" charset="0"/>
              </a:rPr>
              <a:t>Classification of NSAIDs</a:t>
            </a:r>
            <a:endParaRPr lang="en-US" sz="3600" dirty="0">
              <a:solidFill>
                <a:schemeClr val="bg1"/>
              </a:solidFill>
              <a:latin typeface="Algerian" pitchFamily="82" charset="0"/>
            </a:endParaRPr>
          </a:p>
        </p:txBody>
      </p:sp>
      <p:sp>
        <p:nvSpPr>
          <p:cNvPr id="10" name="TextBox 9"/>
          <p:cNvSpPr txBox="1"/>
          <p:nvPr/>
        </p:nvSpPr>
        <p:spPr>
          <a:xfrm>
            <a:off x="5257800" y="4800600"/>
            <a:ext cx="2971800" cy="523220"/>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2800" dirty="0" err="1" smtClean="0">
                <a:solidFill>
                  <a:schemeClr val="bg1"/>
                </a:solidFill>
              </a:rPr>
              <a:t>Meloxicam</a:t>
            </a:r>
            <a:endParaRPr lang="en-US" sz="2800" dirty="0">
              <a:solidFill>
                <a:schemeClr val="bg1"/>
              </a:solidFill>
            </a:endParaRPr>
          </a:p>
        </p:txBody>
      </p:sp>
      <p:sp>
        <p:nvSpPr>
          <p:cNvPr id="11" name="TextBox 10"/>
          <p:cNvSpPr txBox="1"/>
          <p:nvPr/>
        </p:nvSpPr>
        <p:spPr>
          <a:xfrm>
            <a:off x="381000" y="4572000"/>
            <a:ext cx="2971800" cy="954107"/>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2800" dirty="0" smtClean="0">
                <a:solidFill>
                  <a:schemeClr val="bg1"/>
                </a:solidFill>
              </a:rPr>
              <a:t>Preferential COX2 inhibitors</a:t>
            </a:r>
            <a:endParaRPr lang="en-US" sz="2800" dirty="0">
              <a:solidFill>
                <a:schemeClr val="bg1"/>
              </a:solidFill>
            </a:endParaRPr>
          </a:p>
        </p:txBody>
      </p:sp>
      <p:sp>
        <p:nvSpPr>
          <p:cNvPr id="12" name="TextBox 11"/>
          <p:cNvSpPr txBox="1"/>
          <p:nvPr/>
        </p:nvSpPr>
        <p:spPr>
          <a:xfrm>
            <a:off x="381000" y="5943600"/>
            <a:ext cx="2971800" cy="523220"/>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r>
              <a:rPr lang="en-US" sz="2800" dirty="0" smtClean="0">
                <a:solidFill>
                  <a:schemeClr val="bg1"/>
                </a:solidFill>
              </a:rPr>
              <a:t>COX3 inhibitors</a:t>
            </a:r>
            <a:endParaRPr lang="en-US" sz="2800" dirty="0">
              <a:solidFill>
                <a:schemeClr val="bg1"/>
              </a:solidFill>
            </a:endParaRPr>
          </a:p>
        </p:txBody>
      </p:sp>
      <p:sp>
        <p:nvSpPr>
          <p:cNvPr id="13" name="TextBox 12"/>
          <p:cNvSpPr txBox="1"/>
          <p:nvPr/>
        </p:nvSpPr>
        <p:spPr>
          <a:xfrm>
            <a:off x="381000" y="3200400"/>
            <a:ext cx="3962400" cy="954107"/>
          </a:xfrm>
          <a:prstGeom prst="rect">
            <a:avLst/>
          </a:prstGeom>
          <a:solidFill>
            <a:schemeClr val="tx1"/>
          </a:solidFill>
          <a:ln w="57150">
            <a:solidFill>
              <a:srgbClr val="FF0000"/>
            </a:solidFill>
          </a:ln>
          <a:scene3d>
            <a:camera prst="orthographicFront"/>
            <a:lightRig rig="threePt" dir="t"/>
          </a:scene3d>
          <a:sp3d>
            <a:bevelT w="114300" prst="convex"/>
          </a:sp3d>
        </p:spPr>
        <p:txBody>
          <a:bodyPr wrap="square" rtlCol="0">
            <a:spAutoFit/>
          </a:bodyPr>
          <a:lstStyle/>
          <a:p>
            <a:pPr eaLnBrk="0" hangingPunct="0"/>
            <a:r>
              <a:rPr lang="en-US" sz="2800" dirty="0" smtClean="0">
                <a:solidFill>
                  <a:schemeClr val="bg1"/>
                </a:solidFill>
                <a:latin typeface="Arial Narrow" pitchFamily="-105" charset="0"/>
              </a:rPr>
              <a:t>Selective COX-2</a:t>
            </a:r>
          </a:p>
          <a:p>
            <a:pPr eaLnBrk="0" hangingPunct="0"/>
            <a:r>
              <a:rPr lang="en-US" sz="2800" dirty="0" smtClean="0">
                <a:solidFill>
                  <a:schemeClr val="bg1"/>
                </a:solidFill>
                <a:latin typeface="Arial Narrow" pitchFamily="-105" charset="0"/>
              </a:rPr>
              <a:t>Inhibitors </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20" dur="1000" fill="hold"/>
                                        <p:tgtEl>
                                          <p:spTgt spid="8"/>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32" dur="1000" fill="hold"/>
                                        <p:tgtEl>
                                          <p:spTgt spid="13"/>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13"/>
                                        </p:tgtEl>
                                      </p:cBhvr>
                                    </p:animEffect>
                                  </p:childTnLst>
                                </p:cTn>
                              </p:par>
                              <p:par>
                                <p:cTn id="37" presetID="25"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42" dur="1000" fill="hold"/>
                                        <p:tgtEl>
                                          <p:spTgt spid="6"/>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6"/>
                                        </p:tgtEl>
                                      </p:cBhvr>
                                    </p:animEffect>
                                  </p:childTnLst>
                                </p:cTn>
                              </p:par>
                            </p:childTnLst>
                          </p:cTn>
                        </p:par>
                      </p:childTnLst>
                    </p:cTn>
                  </p:par>
                  <p:par>
                    <p:cTn id="47" fill="hold">
                      <p:stCondLst>
                        <p:cond delay="indefinite"/>
                      </p:stCondLst>
                      <p:childTnLst>
                        <p:par>
                          <p:cTn id="48" fill="hold">
                            <p:stCondLst>
                              <p:cond delay="0"/>
                            </p:stCondLst>
                            <p:childTnLst>
                              <p:par>
                                <p:cTn id="49" presetID="25"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p:cTn id="51"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54" dur="1000" fill="hold"/>
                                        <p:tgtEl>
                                          <p:spTgt spid="11"/>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11"/>
                                        </p:tgtEl>
                                      </p:cBhvr>
                                    </p:animEffect>
                                  </p:childTnLst>
                                </p:cTn>
                              </p:par>
                              <p:par>
                                <p:cTn id="59" presetID="25" presetClass="entr" presetSubtype="0" fill="hold" grpId="0"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62"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63"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64" dur="1000" fill="hold"/>
                                        <p:tgtEl>
                                          <p:spTgt spid="10"/>
                                        </p:tgtEl>
                                        <p:attrNameLst>
                                          <p:attrName>ppt_h</p:attrName>
                                        </p:attrNameLst>
                                      </p:cBhvr>
                                      <p:tavLst>
                                        <p:tav tm="0">
                                          <p:val>
                                            <p:strVal val="#ppt_h"/>
                                          </p:val>
                                        </p:tav>
                                        <p:tav tm="100000">
                                          <p:val>
                                            <p:strVal val="#ppt_h"/>
                                          </p:val>
                                        </p:tav>
                                      </p:tavLst>
                                    </p:anim>
                                    <p:anim calcmode="lin" valueType="num">
                                      <p:cBhvr>
                                        <p:cTn id="65"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66"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67"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68" dur="1000" decel="50000">
                                          <p:stCondLst>
                                            <p:cond delay="0"/>
                                          </p:stCondLst>
                                        </p:cTn>
                                        <p:tgtEl>
                                          <p:spTgt spid="10"/>
                                        </p:tgtEl>
                                      </p:cBhvr>
                                    </p:animEffect>
                                  </p:childTnLst>
                                </p:cTn>
                              </p:par>
                            </p:childTnLst>
                          </p:cTn>
                        </p:par>
                      </p:childTnLst>
                    </p:cTn>
                  </p:par>
                  <p:par>
                    <p:cTn id="69" fill="hold">
                      <p:stCondLst>
                        <p:cond delay="indefinite"/>
                      </p:stCondLst>
                      <p:childTnLst>
                        <p:par>
                          <p:cTn id="70" fill="hold">
                            <p:stCondLst>
                              <p:cond delay="0"/>
                            </p:stCondLst>
                            <p:childTnLst>
                              <p:par>
                                <p:cTn id="71" presetID="25" presetClass="entr" presetSubtype="0" fill="hold" grpId="0" nodeType="click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74"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75"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76" dur="1000" fill="hold"/>
                                        <p:tgtEl>
                                          <p:spTgt spid="12"/>
                                        </p:tgtEl>
                                        <p:attrNameLst>
                                          <p:attrName>ppt_h</p:attrName>
                                        </p:attrNameLst>
                                      </p:cBhvr>
                                      <p:tavLst>
                                        <p:tav tm="0">
                                          <p:val>
                                            <p:strVal val="#ppt_h"/>
                                          </p:val>
                                        </p:tav>
                                        <p:tav tm="100000">
                                          <p:val>
                                            <p:strVal val="#ppt_h"/>
                                          </p:val>
                                        </p:tav>
                                      </p:tavLst>
                                    </p:anim>
                                    <p:anim calcmode="lin" valueType="num">
                                      <p:cBhvr>
                                        <p:cTn id="77"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78"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79"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80" dur="1000" decel="50000">
                                          <p:stCondLst>
                                            <p:cond delay="0"/>
                                          </p:stCondLst>
                                        </p:cTn>
                                        <p:tgtEl>
                                          <p:spTgt spid="12"/>
                                        </p:tgtEl>
                                      </p:cBhvr>
                                    </p:animEffect>
                                  </p:childTnLst>
                                </p:cTn>
                              </p:par>
                              <p:par>
                                <p:cTn id="81" presetID="25" presetClass="entr" presetSubtype="0" fill="hold" grpId="0" nodeType="with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p:cTn id="83"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4"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85"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86" dur="1000" fill="hold"/>
                                        <p:tgtEl>
                                          <p:spTgt spid="5"/>
                                        </p:tgtEl>
                                        <p:attrNameLst>
                                          <p:attrName>ppt_h</p:attrName>
                                        </p:attrNameLst>
                                      </p:cBhvr>
                                      <p:tavLst>
                                        <p:tav tm="0">
                                          <p:val>
                                            <p:strVal val="#ppt_h"/>
                                          </p:val>
                                        </p:tav>
                                        <p:tav tm="100000">
                                          <p:val>
                                            <p:strVal val="#ppt_h"/>
                                          </p:val>
                                        </p:tav>
                                      </p:tavLst>
                                    </p:anim>
                                    <p:anim calcmode="lin" valueType="num">
                                      <p:cBhvr>
                                        <p:cTn id="87"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8"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9"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90"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10"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AutoShape 2"/>
          <p:cNvSpPr>
            <a:spLocks noChangeArrowheads="1"/>
          </p:cNvSpPr>
          <p:nvPr/>
        </p:nvSpPr>
        <p:spPr bwMode="auto">
          <a:xfrm>
            <a:off x="5364163" y="476250"/>
            <a:ext cx="2879725" cy="863600"/>
          </a:xfrm>
          <a:prstGeom prst="cloudCallout">
            <a:avLst>
              <a:gd name="adj1" fmla="val -89912"/>
              <a:gd name="adj2" fmla="val 90991"/>
            </a:avLst>
          </a:prstGeom>
          <a:solidFill>
            <a:srgbClr val="CC0000"/>
          </a:solidFill>
          <a:ln w="9525">
            <a:noFill/>
            <a:round/>
            <a:headEnd/>
            <a:tailEnd/>
          </a:ln>
          <a:effectLst/>
        </p:spPr>
        <p:txBody>
          <a:bodyPr/>
          <a:lstStyle/>
          <a:p>
            <a:pPr>
              <a:spcBef>
                <a:spcPct val="50000"/>
              </a:spcBef>
            </a:pPr>
            <a:r>
              <a:rPr kumimoji="0" lang="en-US" altLang="zh-CN" sz="3200" b="1">
                <a:latin typeface="Arial" pitchFamily="34" charset="0"/>
              </a:rPr>
              <a:t>NSAIDs</a:t>
            </a:r>
          </a:p>
          <a:p>
            <a:pPr algn="ctr">
              <a:spcBef>
                <a:spcPct val="50000"/>
              </a:spcBef>
              <a:buFontTx/>
              <a:buChar char="•"/>
            </a:pPr>
            <a:endParaRPr kumimoji="0" lang="zh-CN" altLang="en-US" sz="3200" b="1">
              <a:latin typeface="Arial" pitchFamily="34" charset="0"/>
            </a:endParaRPr>
          </a:p>
        </p:txBody>
      </p:sp>
      <p:sp>
        <p:nvSpPr>
          <p:cNvPr id="45059" name="AutoShape 3"/>
          <p:cNvSpPr>
            <a:spLocks noChangeArrowheads="1"/>
          </p:cNvSpPr>
          <p:nvPr/>
        </p:nvSpPr>
        <p:spPr bwMode="auto">
          <a:xfrm>
            <a:off x="684213" y="1437005"/>
            <a:ext cx="3384550" cy="2334578"/>
          </a:xfrm>
          <a:prstGeom prst="downArrowCallout">
            <a:avLst>
              <a:gd name="adj1" fmla="val 31773"/>
              <a:gd name="adj2" fmla="val 15886"/>
              <a:gd name="adj3" fmla="val 48843"/>
              <a:gd name="adj4" fmla="val 49764"/>
            </a:avLst>
          </a:prstGeom>
          <a:solidFill>
            <a:srgbClr val="336600"/>
          </a:solidFill>
          <a:ln w="9525">
            <a:noFill/>
            <a:miter lim="800000"/>
            <a:headEnd/>
            <a:tailEnd/>
          </a:ln>
          <a:effectLst/>
        </p:spPr>
        <p:txBody>
          <a:bodyPr anchor="ctr">
            <a:spAutoFit/>
          </a:bodyPr>
          <a:lstStyle/>
          <a:p>
            <a:pPr algn="ctr">
              <a:spcBef>
                <a:spcPct val="50000"/>
              </a:spcBef>
            </a:pPr>
            <a:r>
              <a:rPr kumimoji="0" lang="en-US" altLang="zh-CN" sz="2800" b="1" dirty="0">
                <a:latin typeface="Arial" pitchFamily="34" charset="0"/>
              </a:rPr>
              <a:t>Prostaglandins</a:t>
            </a:r>
          </a:p>
          <a:p>
            <a:pPr algn="ctr">
              <a:spcBef>
                <a:spcPct val="50000"/>
              </a:spcBef>
            </a:pPr>
            <a:r>
              <a:rPr kumimoji="0" lang="en-US" altLang="zh-CN" sz="2800" b="1" dirty="0" smtClean="0">
                <a:latin typeface="Arial" pitchFamily="34" charset="0"/>
              </a:rPr>
              <a:t>PGE2   PGF2</a:t>
            </a:r>
            <a:endParaRPr kumimoji="0" lang="en-US" altLang="zh-CN" sz="2800" b="1" dirty="0">
              <a:latin typeface="Arial" pitchFamily="34" charset="0"/>
            </a:endParaRPr>
          </a:p>
        </p:txBody>
      </p:sp>
      <p:sp>
        <p:nvSpPr>
          <p:cNvPr id="45060" name="AutoShape 4"/>
          <p:cNvSpPr>
            <a:spLocks noChangeArrowheads="1"/>
          </p:cNvSpPr>
          <p:nvPr/>
        </p:nvSpPr>
        <p:spPr bwMode="auto">
          <a:xfrm>
            <a:off x="684213" y="3789363"/>
            <a:ext cx="3311525" cy="1509712"/>
          </a:xfrm>
          <a:prstGeom prst="downArrowCallout">
            <a:avLst>
              <a:gd name="adj1" fmla="val 48785"/>
              <a:gd name="adj2" fmla="val 24392"/>
              <a:gd name="adj3" fmla="val 38278"/>
              <a:gd name="adj4" fmla="val 60250"/>
            </a:avLst>
          </a:prstGeom>
          <a:solidFill>
            <a:srgbClr val="336600"/>
          </a:solidFill>
          <a:ln w="9525">
            <a:noFill/>
            <a:miter lim="800000"/>
            <a:headEnd/>
            <a:tailEnd/>
          </a:ln>
          <a:effectLst/>
        </p:spPr>
        <p:txBody>
          <a:bodyPr anchor="ctr">
            <a:spAutoFit/>
          </a:bodyPr>
          <a:lstStyle/>
          <a:p>
            <a:pPr algn="ctr">
              <a:spcBef>
                <a:spcPct val="50000"/>
              </a:spcBef>
            </a:pPr>
            <a:r>
              <a:rPr kumimoji="0" lang="en-US" altLang="zh-CN" sz="2800" b="1">
                <a:latin typeface="Arial" pitchFamily="34" charset="0"/>
              </a:rPr>
              <a:t>Nerve ending of pain</a:t>
            </a:r>
          </a:p>
        </p:txBody>
      </p:sp>
      <p:sp>
        <p:nvSpPr>
          <p:cNvPr id="45061" name="Text Box 5"/>
          <p:cNvSpPr txBox="1">
            <a:spLocks noChangeArrowheads="1"/>
          </p:cNvSpPr>
          <p:nvPr/>
        </p:nvSpPr>
        <p:spPr bwMode="auto">
          <a:xfrm>
            <a:off x="1835150" y="5445125"/>
            <a:ext cx="1041400" cy="579438"/>
          </a:xfrm>
          <a:prstGeom prst="rect">
            <a:avLst/>
          </a:prstGeom>
          <a:solidFill>
            <a:srgbClr val="336600"/>
          </a:solidFill>
          <a:ln w="9525">
            <a:noFill/>
            <a:miter lim="800000"/>
            <a:headEnd/>
            <a:tailEnd/>
          </a:ln>
          <a:effectLst/>
        </p:spPr>
        <p:txBody>
          <a:bodyPr wrap="none">
            <a:spAutoFit/>
          </a:bodyPr>
          <a:lstStyle/>
          <a:p>
            <a:pPr>
              <a:spcBef>
                <a:spcPct val="50000"/>
              </a:spcBef>
            </a:pPr>
            <a:r>
              <a:rPr kumimoji="0" lang="en-US" altLang="zh-CN" sz="3200" b="1">
                <a:latin typeface="Arial" pitchFamily="34" charset="0"/>
              </a:rPr>
              <a:t>Pain</a:t>
            </a:r>
          </a:p>
        </p:txBody>
      </p:sp>
      <p:sp>
        <p:nvSpPr>
          <p:cNvPr id="45062" name="Text Box 6"/>
          <p:cNvSpPr txBox="1">
            <a:spLocks noChangeArrowheads="1"/>
          </p:cNvSpPr>
          <p:nvPr/>
        </p:nvSpPr>
        <p:spPr bwMode="auto">
          <a:xfrm>
            <a:off x="5148263" y="2781300"/>
            <a:ext cx="2042547" cy="1169551"/>
          </a:xfrm>
          <a:prstGeom prst="rect">
            <a:avLst/>
          </a:prstGeom>
          <a:solidFill>
            <a:srgbClr val="336600"/>
          </a:solidFill>
          <a:ln w="9525">
            <a:noFill/>
            <a:miter lim="800000"/>
            <a:headEnd/>
            <a:tailEnd/>
          </a:ln>
          <a:effectLst/>
        </p:spPr>
        <p:txBody>
          <a:bodyPr wrap="none">
            <a:spAutoFit/>
          </a:bodyPr>
          <a:lstStyle/>
          <a:p>
            <a:pPr>
              <a:spcBef>
                <a:spcPct val="50000"/>
              </a:spcBef>
            </a:pPr>
            <a:r>
              <a:rPr kumimoji="0" lang="en-US" altLang="zh-CN" sz="2800" b="1" dirty="0" err="1" smtClean="0">
                <a:latin typeface="Arial" pitchFamily="34" charset="0"/>
              </a:rPr>
              <a:t>Bradykinin</a:t>
            </a:r>
            <a:endParaRPr kumimoji="0" lang="en-US" altLang="zh-CN" sz="2800" b="1" dirty="0">
              <a:latin typeface="Arial" pitchFamily="34" charset="0"/>
            </a:endParaRPr>
          </a:p>
          <a:p>
            <a:pPr>
              <a:spcBef>
                <a:spcPct val="50000"/>
              </a:spcBef>
            </a:pPr>
            <a:r>
              <a:rPr kumimoji="0" lang="en-US" altLang="zh-CN" sz="2800" b="1" dirty="0" smtClean="0">
                <a:latin typeface="Arial" pitchFamily="34" charset="0"/>
              </a:rPr>
              <a:t>Histamine</a:t>
            </a:r>
            <a:endParaRPr kumimoji="0" lang="en-US" altLang="zh-CN" sz="2800" b="1" dirty="0">
              <a:latin typeface="Arial" pitchFamily="34" charset="0"/>
            </a:endParaRPr>
          </a:p>
        </p:txBody>
      </p:sp>
      <p:sp>
        <p:nvSpPr>
          <p:cNvPr id="45063" name="Text Box 7"/>
          <p:cNvSpPr txBox="1">
            <a:spLocks noChangeArrowheads="1"/>
          </p:cNvSpPr>
          <p:nvPr/>
        </p:nvSpPr>
        <p:spPr bwMode="auto">
          <a:xfrm>
            <a:off x="7308850" y="1817688"/>
            <a:ext cx="1018227" cy="369332"/>
          </a:xfrm>
          <a:prstGeom prst="rect">
            <a:avLst/>
          </a:prstGeom>
          <a:solidFill>
            <a:srgbClr val="336600"/>
          </a:solidFill>
          <a:ln w="9525">
            <a:noFill/>
            <a:miter lim="800000"/>
            <a:headEnd/>
            <a:tailEnd/>
          </a:ln>
          <a:effectLst/>
        </p:spPr>
        <p:txBody>
          <a:bodyPr wrap="none">
            <a:spAutoFit/>
          </a:bodyPr>
          <a:lstStyle/>
          <a:p>
            <a:pPr>
              <a:spcBef>
                <a:spcPct val="50000"/>
              </a:spcBef>
            </a:pPr>
            <a:r>
              <a:rPr kumimoji="0" lang="en-US" altLang="zh-CN" b="1" dirty="0" smtClean="0">
                <a:latin typeface="Arial" pitchFamily="34" charset="0"/>
              </a:rPr>
              <a:t>Factors</a:t>
            </a:r>
            <a:endParaRPr kumimoji="0" lang="en-US" altLang="zh-CN" b="1" dirty="0">
              <a:latin typeface="Arial" pitchFamily="34" charset="0"/>
            </a:endParaRPr>
          </a:p>
        </p:txBody>
      </p:sp>
      <p:sp>
        <p:nvSpPr>
          <p:cNvPr id="45064" name="Line 8"/>
          <p:cNvSpPr>
            <a:spLocks noChangeShapeType="1"/>
          </p:cNvSpPr>
          <p:nvPr/>
        </p:nvSpPr>
        <p:spPr bwMode="auto">
          <a:xfrm flipH="1">
            <a:off x="4140200" y="2060575"/>
            <a:ext cx="3240088" cy="0"/>
          </a:xfrm>
          <a:prstGeom prst="line">
            <a:avLst/>
          </a:prstGeom>
          <a:noFill/>
          <a:ln w="76200">
            <a:solidFill>
              <a:srgbClr val="336600"/>
            </a:solidFill>
            <a:round/>
            <a:headEnd/>
            <a:tailEnd type="triangle" w="med" len="med"/>
          </a:ln>
          <a:effectLst/>
        </p:spPr>
        <p:txBody>
          <a:bodyPr>
            <a:spAutoFit/>
          </a:bodyPr>
          <a:lstStyle/>
          <a:p>
            <a:endParaRPr lang="en-US"/>
          </a:p>
        </p:txBody>
      </p:sp>
      <p:sp>
        <p:nvSpPr>
          <p:cNvPr id="45065" name="Line 9"/>
          <p:cNvSpPr>
            <a:spLocks noChangeShapeType="1"/>
          </p:cNvSpPr>
          <p:nvPr/>
        </p:nvSpPr>
        <p:spPr bwMode="auto">
          <a:xfrm flipH="1">
            <a:off x="4067175" y="3213100"/>
            <a:ext cx="1081088" cy="1008063"/>
          </a:xfrm>
          <a:prstGeom prst="line">
            <a:avLst/>
          </a:prstGeom>
          <a:noFill/>
          <a:ln w="76200">
            <a:solidFill>
              <a:srgbClr val="336600"/>
            </a:solidFill>
            <a:round/>
            <a:headEnd/>
            <a:tailEnd type="triangle" w="med" len="med"/>
          </a:ln>
          <a:effectLst/>
        </p:spPr>
        <p:txBody>
          <a:bodyPr>
            <a:spAutoFit/>
          </a:bodyPr>
          <a:lstStyle/>
          <a:p>
            <a:endParaRPr lang="en-US"/>
          </a:p>
        </p:txBody>
      </p:sp>
      <p:sp>
        <p:nvSpPr>
          <p:cNvPr id="45066" name="Line 10"/>
          <p:cNvSpPr>
            <a:spLocks noChangeShapeType="1"/>
          </p:cNvSpPr>
          <p:nvPr/>
        </p:nvSpPr>
        <p:spPr bwMode="auto">
          <a:xfrm>
            <a:off x="3708400" y="2492375"/>
            <a:ext cx="719138" cy="1223963"/>
          </a:xfrm>
          <a:prstGeom prst="line">
            <a:avLst/>
          </a:prstGeom>
          <a:noFill/>
          <a:ln w="57150">
            <a:solidFill>
              <a:schemeClr val="folHlink"/>
            </a:solidFill>
            <a:round/>
            <a:headEnd/>
            <a:tailEnd type="triangle" w="med" len="med"/>
          </a:ln>
          <a:effectLst/>
        </p:spPr>
        <p:txBody>
          <a:bodyPr>
            <a:spAutoFit/>
          </a:bodyPr>
          <a:lstStyle/>
          <a:p>
            <a:endParaRPr lang="en-US"/>
          </a:p>
        </p:txBody>
      </p:sp>
      <p:sp>
        <p:nvSpPr>
          <p:cNvPr id="45067" name="Line 11"/>
          <p:cNvSpPr>
            <a:spLocks noChangeShapeType="1"/>
          </p:cNvSpPr>
          <p:nvPr/>
        </p:nvSpPr>
        <p:spPr bwMode="auto">
          <a:xfrm flipH="1">
            <a:off x="7164388" y="2420938"/>
            <a:ext cx="647700" cy="792162"/>
          </a:xfrm>
          <a:prstGeom prst="line">
            <a:avLst/>
          </a:prstGeom>
          <a:noFill/>
          <a:ln w="76200">
            <a:solidFill>
              <a:srgbClr val="336600"/>
            </a:solidFill>
            <a:round/>
            <a:headEnd/>
            <a:tailEnd type="triangle" w="med" len="med"/>
          </a:ln>
          <a:effectLst/>
        </p:spPr>
        <p:txBody>
          <a:bodyPr>
            <a:spAutoFit/>
          </a:bodyPr>
          <a:lstStyle/>
          <a:p>
            <a:endParaRPr lang="en-US"/>
          </a:p>
        </p:txBody>
      </p:sp>
      <p:sp>
        <p:nvSpPr>
          <p:cNvPr id="45068" name="Text Box 12"/>
          <p:cNvSpPr txBox="1">
            <a:spLocks noChangeArrowheads="1"/>
          </p:cNvSpPr>
          <p:nvPr/>
        </p:nvSpPr>
        <p:spPr bwMode="auto">
          <a:xfrm>
            <a:off x="4067175" y="2708275"/>
            <a:ext cx="481013" cy="701675"/>
          </a:xfrm>
          <a:prstGeom prst="rect">
            <a:avLst/>
          </a:prstGeom>
          <a:noFill/>
          <a:ln w="9525">
            <a:noFill/>
            <a:miter lim="800000"/>
            <a:headEnd/>
            <a:tailEnd/>
          </a:ln>
          <a:effectLst/>
        </p:spPr>
        <p:txBody>
          <a:bodyPr wrap="none">
            <a:spAutoFit/>
          </a:bodyPr>
          <a:lstStyle/>
          <a:p>
            <a:pPr>
              <a:spcBef>
                <a:spcPct val="50000"/>
              </a:spcBef>
            </a:pPr>
            <a:r>
              <a:rPr kumimoji="0" lang="zh-CN" altLang="en-US" sz="4000" b="1">
                <a:latin typeface="Arial" pitchFamily="34" charset="0"/>
              </a:rPr>
              <a:t>+</a:t>
            </a:r>
          </a:p>
        </p:txBody>
      </p:sp>
      <p:sp>
        <p:nvSpPr>
          <p:cNvPr id="45069" name="Text Box 13"/>
          <p:cNvSpPr txBox="1">
            <a:spLocks noChangeArrowheads="1"/>
          </p:cNvSpPr>
          <p:nvPr/>
        </p:nvSpPr>
        <p:spPr bwMode="auto">
          <a:xfrm>
            <a:off x="4464050" y="4437063"/>
            <a:ext cx="4284663" cy="1508105"/>
          </a:xfrm>
          <a:prstGeom prst="rect">
            <a:avLst/>
          </a:prstGeom>
          <a:noFill/>
          <a:ln w="9525">
            <a:solidFill>
              <a:schemeClr val="tx1"/>
            </a:solidFill>
            <a:miter lim="800000"/>
            <a:headEnd/>
            <a:tailEnd/>
          </a:ln>
          <a:effectLst/>
        </p:spPr>
        <p:txBody>
          <a:bodyPr>
            <a:spAutoFit/>
          </a:bodyPr>
          <a:lstStyle/>
          <a:p>
            <a:pPr>
              <a:buFontTx/>
              <a:buChar char="•"/>
            </a:pPr>
            <a:r>
              <a:rPr kumimoji="0" lang="en-US" altLang="zh-CN" sz="2800" b="1" dirty="0" smtClean="0">
                <a:latin typeface="Arial" pitchFamily="34" charset="0"/>
              </a:rPr>
              <a:t>Block PGs </a:t>
            </a:r>
            <a:r>
              <a:rPr kumimoji="0" lang="en-US" altLang="zh-CN" sz="2800" b="1" dirty="0">
                <a:latin typeface="Arial" pitchFamily="34" charset="0"/>
              </a:rPr>
              <a:t>production</a:t>
            </a:r>
          </a:p>
          <a:p>
            <a:pPr>
              <a:buFontTx/>
              <a:buChar char="•"/>
            </a:pPr>
            <a:endParaRPr kumimoji="0" lang="en-US" altLang="zh-CN" sz="800" b="1" dirty="0">
              <a:solidFill>
                <a:srgbClr val="FFFF00"/>
              </a:solidFill>
              <a:latin typeface="Arial" pitchFamily="34" charset="0"/>
            </a:endParaRPr>
          </a:p>
          <a:p>
            <a:pPr>
              <a:buFontTx/>
              <a:buChar char="•"/>
            </a:pPr>
            <a:r>
              <a:rPr lang="en-US" altLang="zh-CN" sz="2800" b="1" dirty="0">
                <a:latin typeface="Arial" pitchFamily="34" charset="0"/>
              </a:rPr>
              <a:t>  </a:t>
            </a:r>
            <a:r>
              <a:rPr lang="en-US" altLang="zh-CN" sz="2800" b="1" u="sng" dirty="0">
                <a:solidFill>
                  <a:srgbClr val="FF0000"/>
                </a:solidFill>
                <a:latin typeface="Arial" pitchFamily="34" charset="0"/>
              </a:rPr>
              <a:t>Sites of action</a:t>
            </a:r>
            <a:r>
              <a:rPr lang="en-US" altLang="zh-CN" sz="2800" b="1" dirty="0">
                <a:solidFill>
                  <a:srgbClr val="FF0000"/>
                </a:solidFill>
                <a:latin typeface="Arial" pitchFamily="34" charset="0"/>
              </a:rPr>
              <a:t>:  </a:t>
            </a:r>
            <a:r>
              <a:rPr lang="en-US" altLang="zh-CN" sz="2800" b="1" dirty="0">
                <a:latin typeface="Arial" pitchFamily="34" charset="0"/>
              </a:rPr>
              <a:t>peripheral tissue</a:t>
            </a:r>
          </a:p>
        </p:txBody>
      </p:sp>
      <p:sp>
        <p:nvSpPr>
          <p:cNvPr id="14" name="Rectangle 13"/>
          <p:cNvSpPr/>
          <p:nvPr/>
        </p:nvSpPr>
        <p:spPr>
          <a:xfrm>
            <a:off x="533400" y="304800"/>
            <a:ext cx="3810000" cy="707886"/>
          </a:xfrm>
          <a:prstGeom prst="rect">
            <a:avLst/>
          </a:prstGeom>
        </p:spPr>
        <p:txBody>
          <a:bodyPr wrap="square">
            <a:spAutoFit/>
          </a:bodyPr>
          <a:lstStyle/>
          <a:p>
            <a:r>
              <a:rPr lang="en-US" sz="4000" b="1" dirty="0" smtClean="0">
                <a:solidFill>
                  <a:srgbClr val="FFFF00"/>
                </a:solidFill>
              </a:rPr>
              <a:t>1-ANALGESIC</a:t>
            </a:r>
            <a:endParaRPr lang="en-US" sz="4000" dirty="0">
              <a:solidFill>
                <a:srgbClr val="FFFF00"/>
              </a:solidFill>
            </a:endParaRPr>
          </a:p>
        </p:txBody>
      </p:sp>
      <p:pic>
        <p:nvPicPr>
          <p:cNvPr id="15" name="Picture 6" descr="pain"/>
          <p:cNvPicPr>
            <a:picLocks noChangeAspect="1" noChangeArrowheads="1"/>
          </p:cNvPicPr>
          <p:nvPr/>
        </p:nvPicPr>
        <p:blipFill>
          <a:blip r:embed="rId2" cstate="print"/>
          <a:srcRect/>
          <a:stretch>
            <a:fillRect/>
          </a:stretch>
        </p:blipFill>
        <p:spPr bwMode="auto">
          <a:xfrm>
            <a:off x="0" y="4800600"/>
            <a:ext cx="1828800" cy="2057400"/>
          </a:xfrm>
          <a:prstGeom prst="rect">
            <a:avLst/>
          </a:prstGeom>
          <a:noFill/>
        </p:spPr>
      </p:pic>
    </p:spTree>
    <p:extLst>
      <p:ext uri="{BB962C8B-B14F-4D97-AF65-F5344CB8AC3E}">
        <p14:creationId xmlns:p14="http://schemas.microsoft.com/office/powerpoint/2010/main" val="2781673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5063"/>
                                        </p:tgtEl>
                                        <p:attrNameLst>
                                          <p:attrName>style.visibility</p:attrName>
                                        </p:attrNameLst>
                                      </p:cBhvr>
                                      <p:to>
                                        <p:strVal val="visible"/>
                                      </p:to>
                                    </p:set>
                                    <p:animEffect transition="in" filter="blinds(horizontal)">
                                      <p:cBhvr>
                                        <p:cTn id="7" dur="500"/>
                                        <p:tgtEl>
                                          <p:spTgt spid="4506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5064"/>
                                        </p:tgtEl>
                                        <p:attrNameLst>
                                          <p:attrName>style.visibility</p:attrName>
                                        </p:attrNameLst>
                                      </p:cBhvr>
                                      <p:to>
                                        <p:strVal val="visible"/>
                                      </p:to>
                                    </p:set>
                                    <p:animEffect transition="in" filter="blinds(horizontal)">
                                      <p:cBhvr>
                                        <p:cTn id="12" dur="500"/>
                                        <p:tgtEl>
                                          <p:spTgt spid="4506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5059"/>
                                        </p:tgtEl>
                                        <p:attrNameLst>
                                          <p:attrName>style.visibility</p:attrName>
                                        </p:attrNameLst>
                                      </p:cBhvr>
                                      <p:to>
                                        <p:strVal val="visible"/>
                                      </p:to>
                                    </p:set>
                                    <p:animEffect transition="in" filter="box(in)">
                                      <p:cBhvr>
                                        <p:cTn id="17" dur="500"/>
                                        <p:tgtEl>
                                          <p:spTgt spid="4505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5067"/>
                                        </p:tgtEl>
                                        <p:attrNameLst>
                                          <p:attrName>style.visibility</p:attrName>
                                        </p:attrNameLst>
                                      </p:cBhvr>
                                      <p:to>
                                        <p:strVal val="visible"/>
                                      </p:to>
                                    </p:set>
                                    <p:animEffect transition="in" filter="blinds(horizontal)">
                                      <p:cBhvr>
                                        <p:cTn id="22" dur="500"/>
                                        <p:tgtEl>
                                          <p:spTgt spid="45067"/>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45062"/>
                                        </p:tgtEl>
                                        <p:attrNameLst>
                                          <p:attrName>style.visibility</p:attrName>
                                        </p:attrNameLst>
                                      </p:cBhvr>
                                      <p:to>
                                        <p:strVal val="visible"/>
                                      </p:to>
                                    </p:set>
                                    <p:animEffect transition="in" filter="box(in)">
                                      <p:cBhvr>
                                        <p:cTn id="27" dur="500"/>
                                        <p:tgtEl>
                                          <p:spTgt spid="4506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5060"/>
                                        </p:tgtEl>
                                        <p:attrNameLst>
                                          <p:attrName>style.visibility</p:attrName>
                                        </p:attrNameLst>
                                      </p:cBhvr>
                                      <p:to>
                                        <p:strVal val="visible"/>
                                      </p:to>
                                    </p:set>
                                    <p:animEffect transition="in" filter="blinds(horizontal)">
                                      <p:cBhvr>
                                        <p:cTn id="32" dur="500"/>
                                        <p:tgtEl>
                                          <p:spTgt spid="4506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5065"/>
                                        </p:tgtEl>
                                        <p:attrNameLst>
                                          <p:attrName>style.visibility</p:attrName>
                                        </p:attrNameLst>
                                      </p:cBhvr>
                                      <p:to>
                                        <p:strVal val="visible"/>
                                      </p:to>
                                    </p:set>
                                    <p:animEffect transition="in" filter="blinds(horizontal)">
                                      <p:cBhvr>
                                        <p:cTn id="37" dur="500"/>
                                        <p:tgtEl>
                                          <p:spTgt spid="45065"/>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45066"/>
                                        </p:tgtEl>
                                        <p:attrNameLst>
                                          <p:attrName>style.visibility</p:attrName>
                                        </p:attrNameLst>
                                      </p:cBhvr>
                                      <p:to>
                                        <p:strVal val="visible"/>
                                      </p:to>
                                    </p:set>
                                    <p:animEffect transition="in" filter="box(in)">
                                      <p:cBhvr>
                                        <p:cTn id="42" dur="500"/>
                                        <p:tgtEl>
                                          <p:spTgt spid="45066"/>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45068"/>
                                        </p:tgtEl>
                                        <p:attrNameLst>
                                          <p:attrName>style.visibility</p:attrName>
                                        </p:attrNameLst>
                                      </p:cBhvr>
                                      <p:to>
                                        <p:strVal val="visible"/>
                                      </p:to>
                                    </p:set>
                                    <p:anim calcmode="lin" valueType="num">
                                      <p:cBhvr additive="base">
                                        <p:cTn id="47" dur="500" fill="hold"/>
                                        <p:tgtEl>
                                          <p:spTgt spid="45068"/>
                                        </p:tgtEl>
                                        <p:attrNameLst>
                                          <p:attrName>ppt_x</p:attrName>
                                        </p:attrNameLst>
                                      </p:cBhvr>
                                      <p:tavLst>
                                        <p:tav tm="0">
                                          <p:val>
                                            <p:strVal val="#ppt_x"/>
                                          </p:val>
                                        </p:tav>
                                        <p:tav tm="100000">
                                          <p:val>
                                            <p:strVal val="#ppt_x"/>
                                          </p:val>
                                        </p:tav>
                                      </p:tavLst>
                                    </p:anim>
                                    <p:anim calcmode="lin" valueType="num">
                                      <p:cBhvr additive="base">
                                        <p:cTn id="48" dur="500" fill="hold"/>
                                        <p:tgtEl>
                                          <p:spTgt spid="45068"/>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45061"/>
                                        </p:tgtEl>
                                        <p:attrNameLst>
                                          <p:attrName>style.visibility</p:attrName>
                                        </p:attrNameLst>
                                      </p:cBhvr>
                                      <p:to>
                                        <p:strVal val="visible"/>
                                      </p:to>
                                    </p:set>
                                    <p:animEffect transition="in" filter="blinds(horizontal)">
                                      <p:cBhvr>
                                        <p:cTn id="53" dur="500"/>
                                        <p:tgtEl>
                                          <p:spTgt spid="45061"/>
                                        </p:tgtEl>
                                      </p:cBhvr>
                                    </p:animEffect>
                                  </p:childTnLst>
                                </p:cTn>
                              </p:par>
                            </p:childTnLst>
                          </p:cTn>
                        </p:par>
                      </p:childTnLst>
                    </p:cTn>
                  </p:par>
                  <p:par>
                    <p:cTn id="54" fill="hold">
                      <p:stCondLst>
                        <p:cond delay="indefinite"/>
                      </p:stCondLst>
                      <p:childTnLst>
                        <p:par>
                          <p:cTn id="55" fill="hold">
                            <p:stCondLst>
                              <p:cond delay="0"/>
                            </p:stCondLst>
                            <p:childTnLst>
                              <p:par>
                                <p:cTn id="56" presetID="4" presetClass="entr" presetSubtype="16" fill="hold" grpId="0" nodeType="clickEffect">
                                  <p:stCondLst>
                                    <p:cond delay="0"/>
                                  </p:stCondLst>
                                  <p:childTnLst>
                                    <p:set>
                                      <p:cBhvr>
                                        <p:cTn id="57" dur="1" fill="hold">
                                          <p:stCondLst>
                                            <p:cond delay="0"/>
                                          </p:stCondLst>
                                        </p:cTn>
                                        <p:tgtEl>
                                          <p:spTgt spid="45058"/>
                                        </p:tgtEl>
                                        <p:attrNameLst>
                                          <p:attrName>style.visibility</p:attrName>
                                        </p:attrNameLst>
                                      </p:cBhvr>
                                      <p:to>
                                        <p:strVal val="visible"/>
                                      </p:to>
                                    </p:set>
                                    <p:animEffect transition="in" filter="box(in)">
                                      <p:cBhvr>
                                        <p:cTn id="58" dur="500"/>
                                        <p:tgtEl>
                                          <p:spTgt spid="45058"/>
                                        </p:tgtEl>
                                      </p:cBhvr>
                                    </p:animEffect>
                                  </p:childTnLst>
                                </p:cTn>
                              </p:par>
                            </p:childTnLst>
                          </p:cTn>
                        </p:par>
                      </p:childTnLst>
                    </p:cTn>
                  </p:par>
                  <p:par>
                    <p:cTn id="59" fill="hold">
                      <p:stCondLst>
                        <p:cond delay="indefinite"/>
                      </p:stCondLst>
                      <p:childTnLst>
                        <p:par>
                          <p:cTn id="60" fill="hold">
                            <p:stCondLst>
                              <p:cond delay="0"/>
                            </p:stCondLst>
                            <p:childTnLst>
                              <p:par>
                                <p:cTn id="61" presetID="18" presetClass="entr" presetSubtype="12" fill="hold" grpId="0" nodeType="clickEffect">
                                  <p:stCondLst>
                                    <p:cond delay="0"/>
                                  </p:stCondLst>
                                  <p:childTnLst>
                                    <p:set>
                                      <p:cBhvr>
                                        <p:cTn id="62" dur="1" fill="hold">
                                          <p:stCondLst>
                                            <p:cond delay="0"/>
                                          </p:stCondLst>
                                        </p:cTn>
                                        <p:tgtEl>
                                          <p:spTgt spid="45069"/>
                                        </p:tgtEl>
                                        <p:attrNameLst>
                                          <p:attrName>style.visibility</p:attrName>
                                        </p:attrNameLst>
                                      </p:cBhvr>
                                      <p:to>
                                        <p:strVal val="visible"/>
                                      </p:to>
                                    </p:set>
                                    <p:animEffect transition="in" filter="strips(downLeft)">
                                      <p:cBhvr>
                                        <p:cTn id="63" dur="500"/>
                                        <p:tgtEl>
                                          <p:spTgt spid="450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animBg="1" autoUpdateAnimBg="0"/>
      <p:bldP spid="45059" grpId="0" animBg="1" autoUpdateAnimBg="0"/>
      <p:bldP spid="45060" grpId="0" animBg="1" autoUpdateAnimBg="0"/>
      <p:bldP spid="45061" grpId="0" animBg="1" autoUpdateAnimBg="0"/>
      <p:bldP spid="45062" grpId="0" animBg="1" autoUpdateAnimBg="0"/>
      <p:bldP spid="45063" grpId="0" animBg="1" autoUpdateAnimBg="0"/>
      <p:bldP spid="45064" grpId="0" animBg="1"/>
      <p:bldP spid="45065" grpId="0" animBg="1"/>
      <p:bldP spid="45066" grpId="0" animBg="1"/>
      <p:bldP spid="45067" grpId="0" animBg="1"/>
      <p:bldP spid="45068" grpId="0" autoUpdateAnimBg="0"/>
      <p:bldP spid="45069"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AutoShape 1026"/>
          <p:cNvSpPr>
            <a:spLocks noChangeArrowheads="1"/>
          </p:cNvSpPr>
          <p:nvPr/>
        </p:nvSpPr>
        <p:spPr bwMode="auto">
          <a:xfrm>
            <a:off x="4953000" y="1828800"/>
            <a:ext cx="2879725" cy="863600"/>
          </a:xfrm>
          <a:prstGeom prst="cloudCallout">
            <a:avLst>
              <a:gd name="adj1" fmla="val -104356"/>
              <a:gd name="adj2" fmla="val -77940"/>
            </a:avLst>
          </a:prstGeom>
          <a:solidFill>
            <a:srgbClr val="CC0000"/>
          </a:solidFill>
          <a:ln w="9525">
            <a:noFill/>
            <a:round/>
            <a:headEnd/>
            <a:tailEnd/>
          </a:ln>
          <a:effectLst/>
        </p:spPr>
        <p:txBody>
          <a:bodyPr/>
          <a:lstStyle/>
          <a:p>
            <a:pPr>
              <a:spcBef>
                <a:spcPct val="50000"/>
              </a:spcBef>
            </a:pPr>
            <a:r>
              <a:rPr kumimoji="0" lang="en-US" altLang="zh-CN" sz="3200" b="1" dirty="0">
                <a:latin typeface="Arial" pitchFamily="34" charset="0"/>
              </a:rPr>
              <a:t>NSAIDs</a:t>
            </a:r>
          </a:p>
          <a:p>
            <a:pPr algn="ctr">
              <a:spcBef>
                <a:spcPct val="50000"/>
              </a:spcBef>
              <a:buFontTx/>
              <a:buChar char="•"/>
            </a:pPr>
            <a:endParaRPr kumimoji="0" lang="zh-CN" altLang="en-US" sz="3200" b="1" dirty="0">
              <a:latin typeface="Arial" pitchFamily="34" charset="0"/>
            </a:endParaRPr>
          </a:p>
        </p:txBody>
      </p:sp>
      <p:sp>
        <p:nvSpPr>
          <p:cNvPr id="39939" name="AutoShape 1027"/>
          <p:cNvSpPr>
            <a:spLocks noChangeArrowheads="1"/>
          </p:cNvSpPr>
          <p:nvPr/>
        </p:nvSpPr>
        <p:spPr bwMode="auto">
          <a:xfrm>
            <a:off x="3886200" y="1066800"/>
            <a:ext cx="4498975" cy="519113"/>
          </a:xfrm>
          <a:prstGeom prst="leftArrowCallout">
            <a:avLst>
              <a:gd name="adj1" fmla="val 25000"/>
              <a:gd name="adj2" fmla="val 12500"/>
              <a:gd name="adj3" fmla="val 144444"/>
              <a:gd name="adj4" fmla="val 66667"/>
            </a:avLst>
          </a:prstGeom>
          <a:solidFill>
            <a:srgbClr val="336600"/>
          </a:solidFill>
          <a:ln w="9525">
            <a:noFill/>
            <a:miter lim="800000"/>
            <a:headEnd/>
            <a:tailEnd/>
          </a:ln>
          <a:effectLst/>
        </p:spPr>
        <p:txBody>
          <a:bodyPr anchor="ctr">
            <a:spAutoFit/>
          </a:bodyPr>
          <a:lstStyle/>
          <a:p>
            <a:pPr algn="ctr">
              <a:spcBef>
                <a:spcPct val="50000"/>
              </a:spcBef>
            </a:pPr>
            <a:r>
              <a:rPr kumimoji="0" lang="en-US" altLang="zh-CN" sz="2800" b="1" dirty="0" err="1">
                <a:latin typeface="Arial" pitchFamily="34" charset="0"/>
              </a:rPr>
              <a:t>Pyrogen</a:t>
            </a:r>
            <a:endParaRPr kumimoji="0" lang="en-US" altLang="zh-CN" sz="2800" b="1" dirty="0">
              <a:latin typeface="Arial" pitchFamily="34" charset="0"/>
            </a:endParaRPr>
          </a:p>
        </p:txBody>
      </p:sp>
      <p:sp>
        <p:nvSpPr>
          <p:cNvPr id="39940" name="AutoShape 1028"/>
          <p:cNvSpPr>
            <a:spLocks noChangeArrowheads="1"/>
          </p:cNvSpPr>
          <p:nvPr/>
        </p:nvSpPr>
        <p:spPr bwMode="auto">
          <a:xfrm>
            <a:off x="381000" y="984870"/>
            <a:ext cx="3455987" cy="1765649"/>
          </a:xfrm>
          <a:prstGeom prst="downArrowCallout">
            <a:avLst>
              <a:gd name="adj1" fmla="val 43309"/>
              <a:gd name="adj2" fmla="val 21654"/>
              <a:gd name="adj3" fmla="val 48843"/>
              <a:gd name="adj4" fmla="val 51157"/>
            </a:avLst>
          </a:prstGeom>
          <a:solidFill>
            <a:srgbClr val="336600"/>
          </a:solidFill>
          <a:ln w="9525">
            <a:noFill/>
            <a:miter lim="800000"/>
            <a:headEnd/>
            <a:tailEnd/>
          </a:ln>
          <a:effectLst/>
        </p:spPr>
        <p:txBody>
          <a:bodyPr wrap="square" anchor="ctr">
            <a:spAutoFit/>
          </a:bodyPr>
          <a:lstStyle/>
          <a:p>
            <a:pPr algn="ctr">
              <a:lnSpc>
                <a:spcPct val="70000"/>
              </a:lnSpc>
              <a:spcBef>
                <a:spcPct val="50000"/>
              </a:spcBef>
            </a:pPr>
            <a:r>
              <a:rPr kumimoji="0" lang="en-US" altLang="zh-CN" sz="2800" b="1" dirty="0">
                <a:latin typeface="Arial" pitchFamily="34" charset="0"/>
              </a:rPr>
              <a:t>Prostaglandins</a:t>
            </a:r>
          </a:p>
          <a:p>
            <a:pPr algn="ctr">
              <a:lnSpc>
                <a:spcPct val="70000"/>
              </a:lnSpc>
              <a:spcBef>
                <a:spcPct val="50000"/>
              </a:spcBef>
            </a:pPr>
            <a:r>
              <a:rPr kumimoji="0" lang="en-US" altLang="zh-CN" sz="2800" b="1" dirty="0" smtClean="0">
                <a:latin typeface="Arial" pitchFamily="34" charset="0"/>
              </a:rPr>
              <a:t>PGE2</a:t>
            </a:r>
            <a:endParaRPr kumimoji="0" lang="en-US" altLang="zh-CN" sz="2800" b="1" dirty="0">
              <a:latin typeface="Arial" pitchFamily="34" charset="0"/>
            </a:endParaRPr>
          </a:p>
        </p:txBody>
      </p:sp>
      <p:sp>
        <p:nvSpPr>
          <p:cNvPr id="39941" name="AutoShape 1029"/>
          <p:cNvSpPr>
            <a:spLocks noChangeArrowheads="1"/>
          </p:cNvSpPr>
          <p:nvPr/>
        </p:nvSpPr>
        <p:spPr bwMode="auto">
          <a:xfrm>
            <a:off x="457200" y="2711887"/>
            <a:ext cx="3311525" cy="1572339"/>
          </a:xfrm>
          <a:prstGeom prst="downArrowCallout">
            <a:avLst>
              <a:gd name="adj1" fmla="val 48785"/>
              <a:gd name="adj2" fmla="val 24392"/>
              <a:gd name="adj3" fmla="val 38278"/>
              <a:gd name="adj4" fmla="val 60250"/>
            </a:avLst>
          </a:prstGeom>
          <a:solidFill>
            <a:srgbClr val="336600"/>
          </a:solidFill>
          <a:ln w="9525">
            <a:noFill/>
            <a:miter lim="800000"/>
            <a:headEnd/>
            <a:tailEnd/>
          </a:ln>
          <a:effectLst/>
        </p:spPr>
        <p:txBody>
          <a:bodyPr anchor="ctr">
            <a:spAutoFit/>
          </a:bodyPr>
          <a:lstStyle/>
          <a:p>
            <a:pPr algn="ctr">
              <a:spcBef>
                <a:spcPct val="50000"/>
              </a:spcBef>
            </a:pPr>
            <a:r>
              <a:rPr kumimoji="0" lang="en-US" altLang="en-US" sz="2800" b="1" dirty="0" smtClean="0">
                <a:latin typeface="Arial" pitchFamily="34" charset="0"/>
              </a:rPr>
              <a:t>Thermoregulatory </a:t>
            </a:r>
            <a:r>
              <a:rPr kumimoji="0" lang="en-US" altLang="en-US" sz="2800" b="1" dirty="0">
                <a:latin typeface="Arial" pitchFamily="34" charset="0"/>
              </a:rPr>
              <a:t>center</a:t>
            </a:r>
            <a:endParaRPr kumimoji="0" lang="en-US" altLang="zh-CN" sz="2800" b="1" dirty="0">
              <a:latin typeface="Arial" pitchFamily="34" charset="0"/>
            </a:endParaRPr>
          </a:p>
        </p:txBody>
      </p:sp>
      <p:sp>
        <p:nvSpPr>
          <p:cNvPr id="39942" name="AutoShape 1030"/>
          <p:cNvSpPr>
            <a:spLocks noChangeArrowheads="1"/>
          </p:cNvSpPr>
          <p:nvPr/>
        </p:nvSpPr>
        <p:spPr bwMode="auto">
          <a:xfrm>
            <a:off x="304800" y="4998037"/>
            <a:ext cx="3995738" cy="1359313"/>
          </a:xfrm>
          <a:prstGeom prst="downArrowCallout">
            <a:avLst>
              <a:gd name="adj1" fmla="val 68433"/>
              <a:gd name="adj2" fmla="val 34259"/>
              <a:gd name="adj3" fmla="val 39167"/>
              <a:gd name="adj4" fmla="val 60250"/>
            </a:avLst>
          </a:prstGeom>
          <a:solidFill>
            <a:srgbClr val="336600"/>
          </a:solidFill>
          <a:ln w="9525">
            <a:noFill/>
            <a:miter lim="800000"/>
            <a:headEnd/>
            <a:tailEnd/>
          </a:ln>
          <a:effectLst/>
        </p:spPr>
        <p:txBody>
          <a:bodyPr wrap="square" anchor="ctr">
            <a:spAutoFit/>
          </a:bodyPr>
          <a:lstStyle/>
          <a:p>
            <a:pPr algn="ctr">
              <a:lnSpc>
                <a:spcPct val="60000"/>
              </a:lnSpc>
              <a:spcBef>
                <a:spcPct val="50000"/>
              </a:spcBef>
            </a:pPr>
            <a:r>
              <a:rPr kumimoji="0" lang="en-US" altLang="en-US" sz="2800" b="1" dirty="0" smtClean="0">
                <a:latin typeface="Arial" pitchFamily="34" charset="0"/>
              </a:rPr>
              <a:t>Heat </a:t>
            </a:r>
            <a:r>
              <a:rPr kumimoji="0" lang="en-US" altLang="en-US" sz="2800" b="1" dirty="0">
                <a:latin typeface="Arial" pitchFamily="34" charset="0"/>
              </a:rPr>
              <a:t>production</a:t>
            </a:r>
            <a:r>
              <a:rPr kumimoji="0" lang="en-US" altLang="zh-CN" sz="2800" b="1" dirty="0">
                <a:latin typeface="Arial" pitchFamily="34" charset="0"/>
              </a:rPr>
              <a:t> </a:t>
            </a:r>
            <a:r>
              <a:rPr kumimoji="0" lang="en-US" altLang="zh-CN" sz="2800" b="1" dirty="0">
                <a:latin typeface="Arial" pitchFamily="34" charset="0"/>
                <a:cs typeface="Arial" pitchFamily="34" charset="0"/>
              </a:rPr>
              <a:t>↑</a:t>
            </a:r>
          </a:p>
          <a:p>
            <a:pPr algn="ctr">
              <a:lnSpc>
                <a:spcPct val="60000"/>
              </a:lnSpc>
              <a:spcBef>
                <a:spcPct val="50000"/>
              </a:spcBef>
            </a:pPr>
            <a:r>
              <a:rPr kumimoji="0" lang="en-US" altLang="zh-CN" sz="2800" b="1" dirty="0">
                <a:latin typeface="Arial" pitchFamily="34" charset="0"/>
              </a:rPr>
              <a:t>Heat dissipation </a:t>
            </a:r>
            <a:r>
              <a:rPr kumimoji="0" lang="en-US" altLang="zh-CN" sz="2800" b="1" dirty="0">
                <a:latin typeface="Arial" pitchFamily="34" charset="0"/>
                <a:cs typeface="Arial" pitchFamily="34" charset="0"/>
              </a:rPr>
              <a:t>↓</a:t>
            </a:r>
          </a:p>
        </p:txBody>
      </p:sp>
      <p:sp>
        <p:nvSpPr>
          <p:cNvPr id="39943" name="AutoShape 1031"/>
          <p:cNvSpPr>
            <a:spLocks noChangeArrowheads="1"/>
          </p:cNvSpPr>
          <p:nvPr/>
        </p:nvSpPr>
        <p:spPr bwMode="auto">
          <a:xfrm>
            <a:off x="609600" y="4160719"/>
            <a:ext cx="3311525" cy="862251"/>
          </a:xfrm>
          <a:prstGeom prst="downArrowCallout">
            <a:avLst>
              <a:gd name="adj1" fmla="val 91870"/>
              <a:gd name="adj2" fmla="val 45935"/>
              <a:gd name="adj3" fmla="val 39750"/>
              <a:gd name="adj4" fmla="val 60250"/>
            </a:avLst>
          </a:prstGeom>
          <a:solidFill>
            <a:srgbClr val="336600"/>
          </a:solidFill>
          <a:ln w="9525">
            <a:noFill/>
            <a:miter lim="800000"/>
            <a:headEnd/>
            <a:tailEnd/>
          </a:ln>
          <a:effectLst/>
        </p:spPr>
        <p:txBody>
          <a:bodyPr anchor="ctr">
            <a:spAutoFit/>
          </a:bodyPr>
          <a:lstStyle/>
          <a:p>
            <a:pPr algn="ctr">
              <a:spcBef>
                <a:spcPct val="50000"/>
              </a:spcBef>
            </a:pPr>
            <a:r>
              <a:rPr kumimoji="0" lang="en-US" altLang="en-US" sz="2800" b="1" dirty="0" smtClean="0">
                <a:latin typeface="Arial" pitchFamily="34" charset="0"/>
              </a:rPr>
              <a:t>Set </a:t>
            </a:r>
            <a:r>
              <a:rPr kumimoji="0" lang="en-US" altLang="en-US" sz="2800" b="1" dirty="0">
                <a:latin typeface="Arial" pitchFamily="34" charset="0"/>
              </a:rPr>
              <a:t>point</a:t>
            </a:r>
            <a:r>
              <a:rPr kumimoji="0" lang="en-US" altLang="zh-CN" sz="2800" b="1" dirty="0">
                <a:latin typeface="Arial" pitchFamily="34" charset="0"/>
              </a:rPr>
              <a:t> </a:t>
            </a:r>
            <a:r>
              <a:rPr kumimoji="0" lang="en-US" altLang="zh-CN" sz="2800" b="1" dirty="0">
                <a:latin typeface="Arial" pitchFamily="34" charset="0"/>
                <a:cs typeface="Arial" pitchFamily="34" charset="0"/>
              </a:rPr>
              <a:t>↑</a:t>
            </a:r>
          </a:p>
        </p:txBody>
      </p:sp>
      <p:sp>
        <p:nvSpPr>
          <p:cNvPr id="39944" name="Text Box 1032"/>
          <p:cNvSpPr txBox="1">
            <a:spLocks noChangeArrowheads="1"/>
          </p:cNvSpPr>
          <p:nvPr/>
        </p:nvSpPr>
        <p:spPr bwMode="auto">
          <a:xfrm>
            <a:off x="1600200" y="6278562"/>
            <a:ext cx="1266825" cy="579438"/>
          </a:xfrm>
          <a:prstGeom prst="rect">
            <a:avLst/>
          </a:prstGeom>
          <a:solidFill>
            <a:srgbClr val="336600"/>
          </a:solidFill>
          <a:ln w="9525">
            <a:noFill/>
            <a:miter lim="800000"/>
            <a:headEnd/>
            <a:tailEnd/>
          </a:ln>
          <a:effectLst/>
        </p:spPr>
        <p:txBody>
          <a:bodyPr wrap="none">
            <a:spAutoFit/>
          </a:bodyPr>
          <a:lstStyle/>
          <a:p>
            <a:pPr>
              <a:spcBef>
                <a:spcPct val="50000"/>
              </a:spcBef>
            </a:pPr>
            <a:r>
              <a:rPr kumimoji="0" lang="en-US" altLang="zh-CN" sz="3200" b="1" dirty="0">
                <a:latin typeface="Arial" pitchFamily="34" charset="0"/>
              </a:rPr>
              <a:t>Fever</a:t>
            </a:r>
          </a:p>
        </p:txBody>
      </p:sp>
      <p:sp>
        <p:nvSpPr>
          <p:cNvPr id="39945" name="Text Box 1033"/>
          <p:cNvSpPr txBox="1">
            <a:spLocks noChangeArrowheads="1"/>
          </p:cNvSpPr>
          <p:nvPr/>
        </p:nvSpPr>
        <p:spPr bwMode="auto">
          <a:xfrm>
            <a:off x="4419599" y="2832851"/>
            <a:ext cx="4392613" cy="1938992"/>
          </a:xfrm>
          <a:prstGeom prst="rect">
            <a:avLst/>
          </a:prstGeom>
          <a:noFill/>
          <a:ln w="9525">
            <a:solidFill>
              <a:schemeClr val="tx1"/>
            </a:solidFill>
            <a:miter lim="800000"/>
            <a:headEnd/>
            <a:tailEnd/>
          </a:ln>
          <a:effectLst/>
        </p:spPr>
        <p:txBody>
          <a:bodyPr wrap="square">
            <a:spAutoFit/>
          </a:bodyPr>
          <a:lstStyle/>
          <a:p>
            <a:pPr>
              <a:buFontTx/>
              <a:buChar char="•"/>
            </a:pPr>
            <a:r>
              <a:rPr kumimoji="0" lang="zh-CN" altLang="en-US" sz="2400" b="1" dirty="0">
                <a:effectLst>
                  <a:outerShdw blurRad="38100" dist="38100" dir="2700000" algn="tl">
                    <a:srgbClr val="000000"/>
                  </a:outerShdw>
                </a:effectLst>
                <a:latin typeface="Arial" pitchFamily="34" charset="0"/>
              </a:rPr>
              <a:t>  </a:t>
            </a:r>
            <a:r>
              <a:rPr kumimoji="0" lang="en-US" altLang="zh-CN" sz="2800" b="1" dirty="0">
                <a:latin typeface="Arial" pitchFamily="34" charset="0"/>
              </a:rPr>
              <a:t>Antipyretic Mechanism</a:t>
            </a:r>
          </a:p>
          <a:p>
            <a:r>
              <a:rPr kumimoji="0" lang="en-US" altLang="zh-CN" sz="2800" b="1" dirty="0">
                <a:solidFill>
                  <a:srgbClr val="FF0000"/>
                </a:solidFill>
                <a:latin typeface="Arial" pitchFamily="34" charset="0"/>
              </a:rPr>
              <a:t>Block </a:t>
            </a:r>
            <a:r>
              <a:rPr kumimoji="0" lang="en-US" altLang="zh-CN" sz="2800" b="1" dirty="0" smtClean="0">
                <a:solidFill>
                  <a:srgbClr val="FF0000"/>
                </a:solidFill>
                <a:latin typeface="Arial" pitchFamily="34" charset="0"/>
              </a:rPr>
              <a:t>PGs </a:t>
            </a:r>
            <a:r>
              <a:rPr kumimoji="0" lang="en-US" altLang="zh-CN" sz="2800" b="1" dirty="0">
                <a:solidFill>
                  <a:srgbClr val="FF0000"/>
                </a:solidFill>
                <a:latin typeface="Arial" pitchFamily="34" charset="0"/>
              </a:rPr>
              <a:t>production</a:t>
            </a:r>
          </a:p>
          <a:p>
            <a:r>
              <a:rPr kumimoji="0" lang="en-US" altLang="zh-CN" sz="2800" b="1" dirty="0">
                <a:latin typeface="Arial" pitchFamily="34" charset="0"/>
              </a:rPr>
              <a:t> </a:t>
            </a:r>
            <a:r>
              <a:rPr lang="en-US" altLang="zh-CN" sz="2800" b="1" dirty="0" smtClean="0">
                <a:solidFill>
                  <a:srgbClr val="FFFF99"/>
                </a:solidFill>
                <a:latin typeface="Arial" pitchFamily="34" charset="0"/>
              </a:rPr>
              <a:t>  </a:t>
            </a:r>
            <a:r>
              <a:rPr lang="en-US" altLang="zh-CN" sz="2800" b="1" u="sng" dirty="0">
                <a:latin typeface="Arial" pitchFamily="34" charset="0"/>
              </a:rPr>
              <a:t>Sites of action</a:t>
            </a:r>
            <a:r>
              <a:rPr lang="en-US" altLang="zh-CN" sz="2800" b="1" dirty="0">
                <a:latin typeface="Arial" pitchFamily="34" charset="0"/>
              </a:rPr>
              <a:t>:</a:t>
            </a:r>
            <a:r>
              <a:rPr lang="en-US" altLang="zh-CN" sz="2800" b="1" dirty="0">
                <a:solidFill>
                  <a:srgbClr val="FFFF99"/>
                </a:solidFill>
                <a:latin typeface="Arial" pitchFamily="34" charset="0"/>
              </a:rPr>
              <a:t>  </a:t>
            </a:r>
            <a:r>
              <a:rPr kumimoji="0" lang="en-US" altLang="zh-CN" sz="2800" b="1" dirty="0" smtClean="0">
                <a:solidFill>
                  <a:srgbClr val="FF0000"/>
                </a:solidFill>
                <a:latin typeface="Arial" pitchFamily="34" charset="0"/>
              </a:rPr>
              <a:t>CNS</a:t>
            </a:r>
            <a:endParaRPr kumimoji="0" lang="en-US" altLang="zh-CN" sz="2800" b="1" dirty="0">
              <a:solidFill>
                <a:srgbClr val="FF0000"/>
              </a:solidFill>
              <a:latin typeface="Arial" pitchFamily="34" charset="0"/>
            </a:endParaRPr>
          </a:p>
          <a:p>
            <a:endParaRPr kumimoji="0" lang="zh-CN" altLang="en-US" sz="3600" dirty="0">
              <a:latin typeface="Arial" pitchFamily="34" charset="0"/>
            </a:endParaRPr>
          </a:p>
        </p:txBody>
      </p:sp>
      <p:sp>
        <p:nvSpPr>
          <p:cNvPr id="10" name="Rectangle 9"/>
          <p:cNvSpPr/>
          <p:nvPr/>
        </p:nvSpPr>
        <p:spPr>
          <a:xfrm>
            <a:off x="381000" y="228600"/>
            <a:ext cx="3422732" cy="584775"/>
          </a:xfrm>
          <a:prstGeom prst="rect">
            <a:avLst/>
          </a:prstGeom>
        </p:spPr>
        <p:txBody>
          <a:bodyPr wrap="none">
            <a:spAutoFit/>
          </a:bodyPr>
          <a:lstStyle/>
          <a:p>
            <a:r>
              <a:rPr lang="en-US" sz="3200" b="1" dirty="0" smtClean="0">
                <a:solidFill>
                  <a:srgbClr val="FFFF00"/>
                </a:solidFill>
              </a:rPr>
              <a:t>2-ANTIPYRETIC</a:t>
            </a:r>
            <a:endParaRPr lang="en-US" sz="3200" b="1" dirty="0">
              <a:solidFill>
                <a:srgbClr val="FFFF00"/>
              </a:solidFill>
            </a:endParaRPr>
          </a:p>
        </p:txBody>
      </p:sp>
      <p:pic>
        <p:nvPicPr>
          <p:cNvPr id="11" name="Picture 4" descr="C:\Users\Nagwa\AppData\Local\Microsoft\Windows\Temporary Internet Files\Content.IE5\2SH84BGB\MCj01368070000[1].wmf"/>
          <p:cNvPicPr>
            <a:picLocks noChangeAspect="1" noChangeArrowheads="1"/>
          </p:cNvPicPr>
          <p:nvPr/>
        </p:nvPicPr>
        <p:blipFill>
          <a:blip r:embed="rId2" cstate="print"/>
          <a:srcRect/>
          <a:stretch>
            <a:fillRect/>
          </a:stretch>
        </p:blipFill>
        <p:spPr bwMode="auto">
          <a:xfrm>
            <a:off x="4784725" y="4267200"/>
            <a:ext cx="4359275" cy="2590800"/>
          </a:xfrm>
          <a:prstGeom prst="rect">
            <a:avLst/>
          </a:prstGeom>
          <a:noFill/>
          <a:ln w="9525">
            <a:noFill/>
            <a:miter lim="800000"/>
            <a:headEnd/>
            <a:tailEnd/>
          </a:ln>
        </p:spPr>
      </p:pic>
    </p:spTree>
    <p:extLst>
      <p:ext uri="{BB962C8B-B14F-4D97-AF65-F5344CB8AC3E}">
        <p14:creationId xmlns:p14="http://schemas.microsoft.com/office/powerpoint/2010/main" val="3431686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9939"/>
                                        </p:tgtEl>
                                        <p:attrNameLst>
                                          <p:attrName>style.visibility</p:attrName>
                                        </p:attrNameLst>
                                      </p:cBhvr>
                                      <p:to>
                                        <p:strVal val="visible"/>
                                      </p:to>
                                    </p:set>
                                    <p:animEffect transition="in" filter="blinds(horizontal)">
                                      <p:cBhvr>
                                        <p:cTn id="7" dur="500"/>
                                        <p:tgtEl>
                                          <p:spTgt spid="3993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9940"/>
                                        </p:tgtEl>
                                        <p:attrNameLst>
                                          <p:attrName>style.visibility</p:attrName>
                                        </p:attrNameLst>
                                      </p:cBhvr>
                                      <p:to>
                                        <p:strVal val="visible"/>
                                      </p:to>
                                    </p:set>
                                    <p:animEffect transition="in" filter="blinds(horizontal)">
                                      <p:cBhvr>
                                        <p:cTn id="12" dur="500"/>
                                        <p:tgtEl>
                                          <p:spTgt spid="3994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9941"/>
                                        </p:tgtEl>
                                        <p:attrNameLst>
                                          <p:attrName>style.visibility</p:attrName>
                                        </p:attrNameLst>
                                      </p:cBhvr>
                                      <p:to>
                                        <p:strVal val="visible"/>
                                      </p:to>
                                    </p:set>
                                    <p:animEffect transition="in" filter="box(in)">
                                      <p:cBhvr>
                                        <p:cTn id="17" dur="500"/>
                                        <p:tgtEl>
                                          <p:spTgt spid="39941"/>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9943"/>
                                        </p:tgtEl>
                                        <p:attrNameLst>
                                          <p:attrName>style.visibility</p:attrName>
                                        </p:attrNameLst>
                                      </p:cBhvr>
                                      <p:to>
                                        <p:strVal val="visible"/>
                                      </p:to>
                                    </p:set>
                                    <p:animEffect transition="in" filter="checkerboard(across)">
                                      <p:cBhvr>
                                        <p:cTn id="22" dur="500"/>
                                        <p:tgtEl>
                                          <p:spTgt spid="39943"/>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9942"/>
                                        </p:tgtEl>
                                        <p:attrNameLst>
                                          <p:attrName>style.visibility</p:attrName>
                                        </p:attrNameLst>
                                      </p:cBhvr>
                                      <p:to>
                                        <p:strVal val="visible"/>
                                      </p:to>
                                    </p:set>
                                    <p:anim calcmode="lin" valueType="num">
                                      <p:cBhvr additive="base">
                                        <p:cTn id="27" dur="500" fill="hold"/>
                                        <p:tgtEl>
                                          <p:spTgt spid="39942"/>
                                        </p:tgtEl>
                                        <p:attrNameLst>
                                          <p:attrName>ppt_x</p:attrName>
                                        </p:attrNameLst>
                                      </p:cBhvr>
                                      <p:tavLst>
                                        <p:tav tm="0">
                                          <p:val>
                                            <p:strVal val="#ppt_x"/>
                                          </p:val>
                                        </p:tav>
                                        <p:tav tm="100000">
                                          <p:val>
                                            <p:strVal val="#ppt_x"/>
                                          </p:val>
                                        </p:tav>
                                      </p:tavLst>
                                    </p:anim>
                                    <p:anim calcmode="lin" valueType="num">
                                      <p:cBhvr additive="base">
                                        <p:cTn id="28" dur="500" fill="hold"/>
                                        <p:tgtEl>
                                          <p:spTgt spid="3994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3994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9938"/>
                                        </p:tgtEl>
                                        <p:attrNameLst>
                                          <p:attrName>style.visibility</p:attrName>
                                        </p:attrNameLst>
                                      </p:cBhvr>
                                      <p:to>
                                        <p:strVal val="visible"/>
                                      </p:to>
                                    </p:set>
                                    <p:animEffect transition="in" filter="blinds(horizontal)">
                                      <p:cBhvr>
                                        <p:cTn id="37" dur="500"/>
                                        <p:tgtEl>
                                          <p:spTgt spid="39938"/>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499"/>
                                          </p:stCondLst>
                                        </p:cTn>
                                        <p:tgtEl>
                                          <p:spTgt spid="39945"/>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 presetClass="entr" presetSubtype="2" fill="hold" nodeType="click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additive="base">
                                        <p:cTn id="46" dur="1000" fill="hold"/>
                                        <p:tgtEl>
                                          <p:spTgt spid="11"/>
                                        </p:tgtEl>
                                        <p:attrNameLst>
                                          <p:attrName>ppt_x</p:attrName>
                                        </p:attrNameLst>
                                      </p:cBhvr>
                                      <p:tavLst>
                                        <p:tav tm="0">
                                          <p:val>
                                            <p:strVal val="1+#ppt_w/2"/>
                                          </p:val>
                                        </p:tav>
                                        <p:tav tm="100000">
                                          <p:val>
                                            <p:strVal val="#ppt_x"/>
                                          </p:val>
                                        </p:tav>
                                      </p:tavLst>
                                    </p:anim>
                                    <p:anim calcmode="lin" valueType="num">
                                      <p:cBhvr additive="base">
                                        <p:cTn id="47"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animBg="1" autoUpdateAnimBg="0"/>
      <p:bldP spid="39939" grpId="0" animBg="1" autoUpdateAnimBg="0"/>
      <p:bldP spid="39940" grpId="0" animBg="1" autoUpdateAnimBg="0"/>
      <p:bldP spid="39941" grpId="0" animBg="1" autoUpdateAnimBg="0"/>
      <p:bldP spid="39942" grpId="0" animBg="1" autoUpdateAnimBg="0"/>
      <p:bldP spid="39943" grpId="0" animBg="1" autoUpdateAnimBg="0"/>
      <p:bldP spid="39944" grpId="0" animBg="1" autoUpdateAnimBg="0"/>
      <p:bldP spid="39945"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AutoShape 2"/>
          <p:cNvSpPr>
            <a:spLocks noChangeArrowheads="1"/>
          </p:cNvSpPr>
          <p:nvPr/>
        </p:nvSpPr>
        <p:spPr bwMode="auto">
          <a:xfrm>
            <a:off x="5364163" y="476250"/>
            <a:ext cx="2879725" cy="863600"/>
          </a:xfrm>
          <a:prstGeom prst="cloudCallout">
            <a:avLst>
              <a:gd name="adj1" fmla="val -89912"/>
              <a:gd name="adj2" fmla="val 90991"/>
            </a:avLst>
          </a:prstGeom>
          <a:solidFill>
            <a:srgbClr val="CC0000"/>
          </a:solidFill>
          <a:ln w="9525">
            <a:noFill/>
            <a:round/>
            <a:headEnd/>
            <a:tailEnd/>
          </a:ln>
          <a:effectLst/>
        </p:spPr>
        <p:txBody>
          <a:bodyPr/>
          <a:lstStyle/>
          <a:p>
            <a:pPr>
              <a:spcBef>
                <a:spcPct val="50000"/>
              </a:spcBef>
            </a:pPr>
            <a:r>
              <a:rPr kumimoji="0" lang="en-US" altLang="zh-CN" sz="3200" b="1">
                <a:latin typeface="Arial" pitchFamily="34" charset="0"/>
              </a:rPr>
              <a:t>NSAIDs</a:t>
            </a:r>
          </a:p>
          <a:p>
            <a:pPr algn="ctr">
              <a:spcBef>
                <a:spcPct val="50000"/>
              </a:spcBef>
              <a:buFontTx/>
              <a:buChar char="•"/>
            </a:pPr>
            <a:endParaRPr kumimoji="0" lang="zh-CN" altLang="en-US" sz="3200" b="1">
              <a:latin typeface="Arial" pitchFamily="34" charset="0"/>
            </a:endParaRPr>
          </a:p>
        </p:txBody>
      </p:sp>
      <p:sp>
        <p:nvSpPr>
          <p:cNvPr id="50179" name="AutoShape 3"/>
          <p:cNvSpPr>
            <a:spLocks noChangeArrowheads="1"/>
          </p:cNvSpPr>
          <p:nvPr/>
        </p:nvSpPr>
        <p:spPr bwMode="auto">
          <a:xfrm>
            <a:off x="304800" y="1248093"/>
            <a:ext cx="3384550" cy="2334578"/>
          </a:xfrm>
          <a:prstGeom prst="downArrowCallout">
            <a:avLst>
              <a:gd name="adj1" fmla="val 31773"/>
              <a:gd name="adj2" fmla="val 15886"/>
              <a:gd name="adj3" fmla="val 48843"/>
              <a:gd name="adj4" fmla="val 49764"/>
            </a:avLst>
          </a:prstGeom>
          <a:solidFill>
            <a:srgbClr val="336600"/>
          </a:solidFill>
          <a:ln w="9525">
            <a:noFill/>
            <a:miter lim="800000"/>
            <a:headEnd/>
            <a:tailEnd/>
          </a:ln>
          <a:effectLst/>
        </p:spPr>
        <p:txBody>
          <a:bodyPr anchor="ctr">
            <a:spAutoFit/>
          </a:bodyPr>
          <a:lstStyle/>
          <a:p>
            <a:pPr algn="ctr">
              <a:spcBef>
                <a:spcPct val="50000"/>
              </a:spcBef>
            </a:pPr>
            <a:r>
              <a:rPr kumimoji="0" lang="en-US" altLang="zh-CN" sz="2800" b="1" dirty="0">
                <a:latin typeface="Arial" pitchFamily="34" charset="0"/>
              </a:rPr>
              <a:t>Prostaglandins</a:t>
            </a:r>
          </a:p>
          <a:p>
            <a:pPr algn="ctr">
              <a:spcBef>
                <a:spcPct val="50000"/>
              </a:spcBef>
            </a:pPr>
            <a:r>
              <a:rPr kumimoji="0" lang="en-US" altLang="zh-CN" sz="2800" b="1" dirty="0" smtClean="0">
                <a:latin typeface="Arial" pitchFamily="34" charset="0"/>
              </a:rPr>
              <a:t>PGE2 ,  PGF2</a:t>
            </a:r>
            <a:endParaRPr kumimoji="0" lang="en-US" altLang="zh-CN" sz="2800" b="1" dirty="0">
              <a:latin typeface="Arial" pitchFamily="34" charset="0"/>
            </a:endParaRPr>
          </a:p>
        </p:txBody>
      </p:sp>
      <p:sp>
        <p:nvSpPr>
          <p:cNvPr id="50180" name="AutoShape 4"/>
          <p:cNvSpPr>
            <a:spLocks noChangeArrowheads="1"/>
          </p:cNvSpPr>
          <p:nvPr/>
        </p:nvSpPr>
        <p:spPr bwMode="auto">
          <a:xfrm>
            <a:off x="304800" y="3352800"/>
            <a:ext cx="3311525" cy="1509712"/>
          </a:xfrm>
          <a:prstGeom prst="downArrowCallout">
            <a:avLst>
              <a:gd name="adj1" fmla="val 48785"/>
              <a:gd name="adj2" fmla="val 24392"/>
              <a:gd name="adj3" fmla="val 38278"/>
              <a:gd name="adj4" fmla="val 60250"/>
            </a:avLst>
          </a:prstGeom>
          <a:solidFill>
            <a:srgbClr val="336600"/>
          </a:solidFill>
          <a:ln w="9525">
            <a:noFill/>
            <a:miter lim="800000"/>
            <a:headEnd/>
            <a:tailEnd/>
          </a:ln>
          <a:effectLst/>
        </p:spPr>
        <p:txBody>
          <a:bodyPr anchor="ctr">
            <a:spAutoFit/>
          </a:bodyPr>
          <a:lstStyle/>
          <a:p>
            <a:pPr algn="ctr">
              <a:spcBef>
                <a:spcPct val="50000"/>
              </a:spcBef>
            </a:pPr>
            <a:r>
              <a:rPr kumimoji="0" lang="en-US" altLang="zh-CN" sz="2800" b="1" dirty="0">
                <a:latin typeface="Arial" pitchFamily="34" charset="0"/>
              </a:rPr>
              <a:t>Symptoms of inflammation</a:t>
            </a:r>
          </a:p>
        </p:txBody>
      </p:sp>
      <p:sp>
        <p:nvSpPr>
          <p:cNvPr id="50181" name="Text Box 5"/>
          <p:cNvSpPr txBox="1">
            <a:spLocks noChangeArrowheads="1"/>
          </p:cNvSpPr>
          <p:nvPr/>
        </p:nvSpPr>
        <p:spPr bwMode="auto">
          <a:xfrm>
            <a:off x="609600" y="4953000"/>
            <a:ext cx="2663825" cy="824841"/>
          </a:xfrm>
          <a:prstGeom prst="rect">
            <a:avLst/>
          </a:prstGeom>
          <a:solidFill>
            <a:srgbClr val="336600"/>
          </a:solidFill>
          <a:ln w="9525">
            <a:noFill/>
            <a:miter lim="800000"/>
            <a:headEnd/>
            <a:tailEnd/>
          </a:ln>
          <a:effectLst/>
        </p:spPr>
        <p:txBody>
          <a:bodyPr wrap="square">
            <a:spAutoFit/>
          </a:bodyPr>
          <a:lstStyle/>
          <a:p>
            <a:pPr>
              <a:lnSpc>
                <a:spcPct val="60000"/>
              </a:lnSpc>
              <a:spcBef>
                <a:spcPct val="50000"/>
              </a:spcBef>
            </a:pPr>
            <a:r>
              <a:rPr kumimoji="0" lang="en-US" altLang="zh-CN" sz="2800" b="1" dirty="0" smtClean="0">
                <a:latin typeface="Arial" pitchFamily="34" charset="0"/>
              </a:rPr>
              <a:t>Red, </a:t>
            </a:r>
            <a:r>
              <a:rPr kumimoji="0" lang="en-US" altLang="zh-CN" sz="2800" b="1" dirty="0">
                <a:latin typeface="Arial" pitchFamily="34" charset="0"/>
              </a:rPr>
              <a:t>swelling, </a:t>
            </a:r>
          </a:p>
          <a:p>
            <a:pPr>
              <a:lnSpc>
                <a:spcPct val="60000"/>
              </a:lnSpc>
              <a:spcBef>
                <a:spcPct val="50000"/>
              </a:spcBef>
            </a:pPr>
            <a:r>
              <a:rPr kumimoji="0" lang="en-US" altLang="zh-CN" sz="2800" b="1" dirty="0" smtClean="0">
                <a:latin typeface="Arial" pitchFamily="34" charset="0"/>
              </a:rPr>
              <a:t>Heat, pain</a:t>
            </a:r>
            <a:endParaRPr kumimoji="0" lang="en-US" altLang="zh-CN" sz="2800" b="1" dirty="0">
              <a:latin typeface="Arial" pitchFamily="34" charset="0"/>
            </a:endParaRPr>
          </a:p>
        </p:txBody>
      </p:sp>
      <p:sp>
        <p:nvSpPr>
          <p:cNvPr id="50182" name="Text Box 6"/>
          <p:cNvSpPr txBox="1">
            <a:spLocks noChangeArrowheads="1"/>
          </p:cNvSpPr>
          <p:nvPr/>
        </p:nvSpPr>
        <p:spPr bwMode="auto">
          <a:xfrm>
            <a:off x="4787900" y="2708275"/>
            <a:ext cx="1944688" cy="1569660"/>
          </a:xfrm>
          <a:prstGeom prst="rect">
            <a:avLst/>
          </a:prstGeom>
          <a:solidFill>
            <a:srgbClr val="336600"/>
          </a:solidFill>
          <a:ln w="9525">
            <a:noFill/>
            <a:miter lim="800000"/>
            <a:headEnd/>
            <a:tailEnd/>
          </a:ln>
          <a:effectLst/>
        </p:spPr>
        <p:txBody>
          <a:bodyPr wrap="square">
            <a:spAutoFit/>
          </a:bodyPr>
          <a:lstStyle/>
          <a:p>
            <a:pPr>
              <a:spcBef>
                <a:spcPct val="50000"/>
              </a:spcBef>
            </a:pPr>
            <a:r>
              <a:rPr kumimoji="0" lang="en-US" altLang="zh-CN" sz="2400" b="1" dirty="0" err="1" smtClean="0">
                <a:latin typeface="Arial" pitchFamily="34" charset="0"/>
              </a:rPr>
              <a:t>Bradykinin</a:t>
            </a:r>
            <a:endParaRPr kumimoji="0" lang="en-US" altLang="zh-CN" sz="2400" b="1" dirty="0">
              <a:latin typeface="Arial" pitchFamily="34" charset="0"/>
            </a:endParaRPr>
          </a:p>
          <a:p>
            <a:pPr>
              <a:spcBef>
                <a:spcPct val="50000"/>
              </a:spcBef>
            </a:pPr>
            <a:r>
              <a:rPr kumimoji="0" lang="en-US" altLang="zh-CN" sz="2400" b="1" dirty="0">
                <a:latin typeface="Arial" pitchFamily="34" charset="0"/>
              </a:rPr>
              <a:t>Histamine</a:t>
            </a:r>
          </a:p>
          <a:p>
            <a:pPr>
              <a:spcBef>
                <a:spcPct val="50000"/>
              </a:spcBef>
            </a:pPr>
            <a:r>
              <a:rPr kumimoji="0" lang="en-US" altLang="zh-CN" sz="2400" b="1" dirty="0">
                <a:latin typeface="Arial" pitchFamily="34" charset="0"/>
              </a:rPr>
              <a:t>5-HT</a:t>
            </a:r>
          </a:p>
        </p:txBody>
      </p:sp>
      <p:sp>
        <p:nvSpPr>
          <p:cNvPr id="50183" name="Text Box 7"/>
          <p:cNvSpPr txBox="1">
            <a:spLocks noChangeArrowheads="1"/>
          </p:cNvSpPr>
          <p:nvPr/>
        </p:nvSpPr>
        <p:spPr bwMode="auto">
          <a:xfrm>
            <a:off x="6443663" y="1628775"/>
            <a:ext cx="2447925" cy="946150"/>
          </a:xfrm>
          <a:prstGeom prst="rect">
            <a:avLst/>
          </a:prstGeom>
          <a:solidFill>
            <a:srgbClr val="336600"/>
          </a:solidFill>
          <a:ln w="9525">
            <a:noFill/>
            <a:miter lim="800000"/>
            <a:headEnd/>
            <a:tailEnd/>
          </a:ln>
          <a:effectLst/>
        </p:spPr>
        <p:txBody>
          <a:bodyPr>
            <a:spAutoFit/>
          </a:bodyPr>
          <a:lstStyle/>
          <a:p>
            <a:pPr>
              <a:spcBef>
                <a:spcPct val="50000"/>
              </a:spcBef>
            </a:pPr>
            <a:r>
              <a:rPr kumimoji="0" lang="en-US" altLang="zh-CN" sz="2800" b="1">
                <a:latin typeface="Arial" pitchFamily="34" charset="0"/>
              </a:rPr>
              <a:t>Inflammatory factors</a:t>
            </a:r>
          </a:p>
        </p:txBody>
      </p:sp>
      <p:sp>
        <p:nvSpPr>
          <p:cNvPr id="50184" name="Line 8"/>
          <p:cNvSpPr>
            <a:spLocks noChangeShapeType="1"/>
          </p:cNvSpPr>
          <p:nvPr/>
        </p:nvSpPr>
        <p:spPr bwMode="auto">
          <a:xfrm flipH="1">
            <a:off x="3635375" y="2133600"/>
            <a:ext cx="2665413" cy="0"/>
          </a:xfrm>
          <a:prstGeom prst="line">
            <a:avLst/>
          </a:prstGeom>
          <a:noFill/>
          <a:ln w="76200">
            <a:solidFill>
              <a:srgbClr val="336600"/>
            </a:solidFill>
            <a:round/>
            <a:headEnd/>
            <a:tailEnd type="triangle" w="med" len="med"/>
          </a:ln>
          <a:effectLst/>
        </p:spPr>
        <p:txBody>
          <a:bodyPr>
            <a:spAutoFit/>
          </a:bodyPr>
          <a:lstStyle/>
          <a:p>
            <a:endParaRPr lang="en-US"/>
          </a:p>
        </p:txBody>
      </p:sp>
      <p:sp>
        <p:nvSpPr>
          <p:cNvPr id="50185" name="Line 9"/>
          <p:cNvSpPr>
            <a:spLocks noChangeShapeType="1"/>
          </p:cNvSpPr>
          <p:nvPr/>
        </p:nvSpPr>
        <p:spPr bwMode="auto">
          <a:xfrm flipH="1">
            <a:off x="3563938" y="3644900"/>
            <a:ext cx="1079500" cy="720725"/>
          </a:xfrm>
          <a:prstGeom prst="line">
            <a:avLst/>
          </a:prstGeom>
          <a:noFill/>
          <a:ln w="76200">
            <a:solidFill>
              <a:srgbClr val="336600"/>
            </a:solidFill>
            <a:round/>
            <a:headEnd/>
            <a:tailEnd type="triangle" w="med" len="med"/>
          </a:ln>
          <a:effectLst/>
        </p:spPr>
        <p:txBody>
          <a:bodyPr>
            <a:spAutoFit/>
          </a:bodyPr>
          <a:lstStyle/>
          <a:p>
            <a:endParaRPr lang="en-US"/>
          </a:p>
        </p:txBody>
      </p:sp>
      <p:sp>
        <p:nvSpPr>
          <p:cNvPr id="50186" name="Line 10"/>
          <p:cNvSpPr>
            <a:spLocks noChangeShapeType="1"/>
          </p:cNvSpPr>
          <p:nvPr/>
        </p:nvSpPr>
        <p:spPr bwMode="auto">
          <a:xfrm>
            <a:off x="3276600" y="2636838"/>
            <a:ext cx="790575" cy="1223962"/>
          </a:xfrm>
          <a:prstGeom prst="line">
            <a:avLst/>
          </a:prstGeom>
          <a:noFill/>
          <a:ln w="57150">
            <a:solidFill>
              <a:schemeClr val="folHlink"/>
            </a:solidFill>
            <a:round/>
            <a:headEnd/>
            <a:tailEnd type="triangle" w="med" len="med"/>
          </a:ln>
          <a:effectLst/>
        </p:spPr>
        <p:txBody>
          <a:bodyPr>
            <a:spAutoFit/>
          </a:bodyPr>
          <a:lstStyle/>
          <a:p>
            <a:endParaRPr lang="en-US"/>
          </a:p>
        </p:txBody>
      </p:sp>
      <p:sp>
        <p:nvSpPr>
          <p:cNvPr id="50187" name="Line 11"/>
          <p:cNvSpPr>
            <a:spLocks noChangeShapeType="1"/>
          </p:cNvSpPr>
          <p:nvPr/>
        </p:nvSpPr>
        <p:spPr bwMode="auto">
          <a:xfrm flipH="1">
            <a:off x="6732588" y="2636838"/>
            <a:ext cx="647700" cy="792162"/>
          </a:xfrm>
          <a:prstGeom prst="line">
            <a:avLst/>
          </a:prstGeom>
          <a:noFill/>
          <a:ln w="76200">
            <a:solidFill>
              <a:srgbClr val="336600"/>
            </a:solidFill>
            <a:round/>
            <a:headEnd/>
            <a:tailEnd type="triangle" w="med" len="med"/>
          </a:ln>
          <a:effectLst/>
        </p:spPr>
        <p:txBody>
          <a:bodyPr>
            <a:spAutoFit/>
          </a:bodyPr>
          <a:lstStyle/>
          <a:p>
            <a:endParaRPr lang="en-US"/>
          </a:p>
        </p:txBody>
      </p:sp>
      <p:sp>
        <p:nvSpPr>
          <p:cNvPr id="50188" name="Text Box 12"/>
          <p:cNvSpPr txBox="1">
            <a:spLocks noChangeArrowheads="1"/>
          </p:cNvSpPr>
          <p:nvPr/>
        </p:nvSpPr>
        <p:spPr bwMode="auto">
          <a:xfrm>
            <a:off x="3563938" y="2708275"/>
            <a:ext cx="481012" cy="701675"/>
          </a:xfrm>
          <a:prstGeom prst="rect">
            <a:avLst/>
          </a:prstGeom>
          <a:noFill/>
          <a:ln w="9525">
            <a:noFill/>
            <a:miter lim="800000"/>
            <a:headEnd/>
            <a:tailEnd/>
          </a:ln>
          <a:effectLst/>
        </p:spPr>
        <p:txBody>
          <a:bodyPr wrap="none">
            <a:spAutoFit/>
          </a:bodyPr>
          <a:lstStyle/>
          <a:p>
            <a:pPr>
              <a:spcBef>
                <a:spcPct val="50000"/>
              </a:spcBef>
            </a:pPr>
            <a:r>
              <a:rPr kumimoji="0" lang="zh-CN" altLang="en-US" sz="4000" b="1">
                <a:latin typeface="Arial" pitchFamily="34" charset="0"/>
              </a:rPr>
              <a:t>+</a:t>
            </a:r>
          </a:p>
        </p:txBody>
      </p:sp>
      <p:sp>
        <p:nvSpPr>
          <p:cNvPr id="50189" name="Text Box 13"/>
          <p:cNvSpPr txBox="1">
            <a:spLocks noChangeArrowheads="1"/>
          </p:cNvSpPr>
          <p:nvPr/>
        </p:nvSpPr>
        <p:spPr bwMode="auto">
          <a:xfrm>
            <a:off x="4356100" y="4581525"/>
            <a:ext cx="4284663" cy="1508105"/>
          </a:xfrm>
          <a:prstGeom prst="rect">
            <a:avLst/>
          </a:prstGeom>
          <a:noFill/>
          <a:ln w="9525">
            <a:solidFill>
              <a:schemeClr val="tx1"/>
            </a:solidFill>
            <a:miter lim="800000"/>
            <a:headEnd/>
            <a:tailEnd/>
          </a:ln>
          <a:effectLst/>
        </p:spPr>
        <p:txBody>
          <a:bodyPr>
            <a:spAutoFit/>
          </a:bodyPr>
          <a:lstStyle/>
          <a:p>
            <a:r>
              <a:rPr kumimoji="0" lang="zh-CN" altLang="en-US" sz="2800" b="1" dirty="0">
                <a:solidFill>
                  <a:srgbClr val="FFFF00"/>
                </a:solidFill>
                <a:latin typeface="Arial" pitchFamily="34" charset="0"/>
              </a:rPr>
              <a:t>  </a:t>
            </a:r>
            <a:r>
              <a:rPr lang="en-US" altLang="zh-CN" sz="2800" b="1" dirty="0">
                <a:solidFill>
                  <a:srgbClr val="FF0000"/>
                </a:solidFill>
                <a:latin typeface="Arial" pitchFamily="34" charset="0"/>
              </a:rPr>
              <a:t>Block PGs production</a:t>
            </a:r>
          </a:p>
          <a:p>
            <a:pPr>
              <a:buFontTx/>
              <a:buChar char="•"/>
            </a:pPr>
            <a:endParaRPr kumimoji="0" lang="en-US" altLang="zh-CN" sz="800" b="1" dirty="0">
              <a:solidFill>
                <a:srgbClr val="FFFF00"/>
              </a:solidFill>
              <a:latin typeface="Arial" pitchFamily="34" charset="0"/>
            </a:endParaRPr>
          </a:p>
          <a:p>
            <a:pPr>
              <a:buFontTx/>
              <a:buChar char="•"/>
            </a:pPr>
            <a:r>
              <a:rPr lang="en-US" altLang="zh-CN" sz="2800" b="1" dirty="0">
                <a:latin typeface="Arial" pitchFamily="34" charset="0"/>
              </a:rPr>
              <a:t>  Sites of action:  </a:t>
            </a:r>
            <a:r>
              <a:rPr lang="en-US" altLang="zh-CN" sz="2800" b="1" dirty="0">
                <a:solidFill>
                  <a:srgbClr val="FF0000"/>
                </a:solidFill>
                <a:latin typeface="Arial" pitchFamily="34" charset="0"/>
              </a:rPr>
              <a:t>peripheral </a:t>
            </a:r>
            <a:r>
              <a:rPr lang="en-US" altLang="zh-CN" sz="2800" b="1" dirty="0" smtClean="0">
                <a:solidFill>
                  <a:srgbClr val="FF0000"/>
                </a:solidFill>
                <a:latin typeface="Arial" pitchFamily="34" charset="0"/>
              </a:rPr>
              <a:t>tissues</a:t>
            </a:r>
            <a:endParaRPr lang="en-US" altLang="zh-CN" sz="2800" b="1" dirty="0">
              <a:solidFill>
                <a:srgbClr val="FF0000"/>
              </a:solidFill>
              <a:latin typeface="Arial" pitchFamily="34" charset="0"/>
            </a:endParaRPr>
          </a:p>
        </p:txBody>
      </p:sp>
      <p:sp>
        <p:nvSpPr>
          <p:cNvPr id="14" name="Rectangle 13"/>
          <p:cNvSpPr/>
          <p:nvPr/>
        </p:nvSpPr>
        <p:spPr>
          <a:xfrm>
            <a:off x="533400" y="304800"/>
            <a:ext cx="4110038" cy="584775"/>
          </a:xfrm>
          <a:prstGeom prst="rect">
            <a:avLst/>
          </a:prstGeom>
        </p:spPr>
        <p:txBody>
          <a:bodyPr wrap="square">
            <a:spAutoFit/>
          </a:bodyPr>
          <a:lstStyle/>
          <a:p>
            <a:r>
              <a:rPr lang="en-US" sz="3200" b="1" dirty="0" smtClean="0">
                <a:solidFill>
                  <a:srgbClr val="FFFF00"/>
                </a:solidFill>
              </a:rPr>
              <a:t>3-Anti-inflammatory</a:t>
            </a:r>
            <a:endParaRPr lang="en-US" sz="3200" b="1" dirty="0">
              <a:solidFill>
                <a:srgbClr val="FFFF00"/>
              </a:solidFill>
            </a:endParaRPr>
          </a:p>
        </p:txBody>
      </p:sp>
      <p:pic>
        <p:nvPicPr>
          <p:cNvPr id="26626" name="Picture 2" descr="http://www.doctorsaputo.com/upload/filemanager/uploads/pain-inflammation.jpg"/>
          <p:cNvPicPr>
            <a:picLocks noChangeAspect="1" noChangeArrowheads="1"/>
          </p:cNvPicPr>
          <p:nvPr/>
        </p:nvPicPr>
        <p:blipFill>
          <a:blip r:embed="rId2" cstate="print"/>
          <a:srcRect/>
          <a:stretch>
            <a:fillRect/>
          </a:stretch>
        </p:blipFill>
        <p:spPr bwMode="auto">
          <a:xfrm>
            <a:off x="685800" y="5867400"/>
            <a:ext cx="2447925" cy="990600"/>
          </a:xfrm>
          <a:prstGeom prst="rect">
            <a:avLst/>
          </a:prstGeom>
          <a:noFill/>
        </p:spPr>
      </p:pic>
    </p:spTree>
    <p:extLst>
      <p:ext uri="{BB962C8B-B14F-4D97-AF65-F5344CB8AC3E}">
        <p14:creationId xmlns:p14="http://schemas.microsoft.com/office/powerpoint/2010/main" val="2715905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0183"/>
                                        </p:tgtEl>
                                        <p:attrNameLst>
                                          <p:attrName>style.visibility</p:attrName>
                                        </p:attrNameLst>
                                      </p:cBhvr>
                                      <p:to>
                                        <p:strVal val="visible"/>
                                      </p:to>
                                    </p:set>
                                    <p:animEffect transition="in" filter="blinds(horizontal)">
                                      <p:cBhvr>
                                        <p:cTn id="7" dur="500"/>
                                        <p:tgtEl>
                                          <p:spTgt spid="5018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0184"/>
                                        </p:tgtEl>
                                        <p:attrNameLst>
                                          <p:attrName>style.visibility</p:attrName>
                                        </p:attrNameLst>
                                      </p:cBhvr>
                                      <p:to>
                                        <p:strVal val="visible"/>
                                      </p:to>
                                    </p:set>
                                    <p:animEffect transition="in" filter="blinds(horizontal)">
                                      <p:cBhvr>
                                        <p:cTn id="12" dur="500"/>
                                        <p:tgtEl>
                                          <p:spTgt spid="5018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0179"/>
                                        </p:tgtEl>
                                        <p:attrNameLst>
                                          <p:attrName>style.visibility</p:attrName>
                                        </p:attrNameLst>
                                      </p:cBhvr>
                                      <p:to>
                                        <p:strVal val="visible"/>
                                      </p:to>
                                    </p:set>
                                    <p:animEffect transition="in" filter="blinds(horizontal)">
                                      <p:cBhvr>
                                        <p:cTn id="17" dur="500"/>
                                        <p:tgtEl>
                                          <p:spTgt spid="5017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0187"/>
                                        </p:tgtEl>
                                        <p:attrNameLst>
                                          <p:attrName>style.visibility</p:attrName>
                                        </p:attrNameLst>
                                      </p:cBhvr>
                                      <p:to>
                                        <p:strVal val="visible"/>
                                      </p:to>
                                    </p:set>
                                    <p:animEffect transition="in" filter="blinds(horizontal)">
                                      <p:cBhvr>
                                        <p:cTn id="22" dur="500"/>
                                        <p:tgtEl>
                                          <p:spTgt spid="5018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0182"/>
                                        </p:tgtEl>
                                        <p:attrNameLst>
                                          <p:attrName>style.visibility</p:attrName>
                                        </p:attrNameLst>
                                      </p:cBhvr>
                                      <p:to>
                                        <p:strVal val="visible"/>
                                      </p:to>
                                    </p:set>
                                    <p:animEffect transition="in" filter="blinds(horizontal)">
                                      <p:cBhvr>
                                        <p:cTn id="27" dur="500"/>
                                        <p:tgtEl>
                                          <p:spTgt spid="5018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0180"/>
                                        </p:tgtEl>
                                        <p:attrNameLst>
                                          <p:attrName>style.visibility</p:attrName>
                                        </p:attrNameLst>
                                      </p:cBhvr>
                                      <p:to>
                                        <p:strVal val="visible"/>
                                      </p:to>
                                    </p:set>
                                    <p:animEffect transition="in" filter="blinds(horizontal)">
                                      <p:cBhvr>
                                        <p:cTn id="32" dur="500"/>
                                        <p:tgtEl>
                                          <p:spTgt spid="5018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50185"/>
                                        </p:tgtEl>
                                        <p:attrNameLst>
                                          <p:attrName>style.visibility</p:attrName>
                                        </p:attrNameLst>
                                      </p:cBhvr>
                                      <p:to>
                                        <p:strVal val="visible"/>
                                      </p:to>
                                    </p:set>
                                    <p:animEffect transition="in" filter="blinds(horizontal)">
                                      <p:cBhvr>
                                        <p:cTn id="37" dur="500"/>
                                        <p:tgtEl>
                                          <p:spTgt spid="50185"/>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50186"/>
                                        </p:tgtEl>
                                        <p:attrNameLst>
                                          <p:attrName>style.visibility</p:attrName>
                                        </p:attrNameLst>
                                      </p:cBhvr>
                                      <p:to>
                                        <p:strVal val="visible"/>
                                      </p:to>
                                    </p:set>
                                    <p:animEffect transition="in" filter="blinds(horizontal)">
                                      <p:cBhvr>
                                        <p:cTn id="42" dur="500"/>
                                        <p:tgtEl>
                                          <p:spTgt spid="50186"/>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5018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4" presetClass="entr" presetSubtype="16" fill="hold" grpId="0" nodeType="clickEffect">
                                  <p:stCondLst>
                                    <p:cond delay="0"/>
                                  </p:stCondLst>
                                  <p:childTnLst>
                                    <p:set>
                                      <p:cBhvr>
                                        <p:cTn id="50" dur="1" fill="hold">
                                          <p:stCondLst>
                                            <p:cond delay="0"/>
                                          </p:stCondLst>
                                        </p:cTn>
                                        <p:tgtEl>
                                          <p:spTgt spid="50181"/>
                                        </p:tgtEl>
                                        <p:attrNameLst>
                                          <p:attrName>style.visibility</p:attrName>
                                        </p:attrNameLst>
                                      </p:cBhvr>
                                      <p:to>
                                        <p:strVal val="visible"/>
                                      </p:to>
                                    </p:set>
                                    <p:animEffect transition="in" filter="box(in)">
                                      <p:cBhvr>
                                        <p:cTn id="51" dur="500"/>
                                        <p:tgtEl>
                                          <p:spTgt spid="50181"/>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499"/>
                                          </p:stCondLst>
                                        </p:cTn>
                                        <p:tgtEl>
                                          <p:spTgt spid="50178"/>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50189"/>
                                        </p:tgtEl>
                                        <p:attrNameLst>
                                          <p:attrName>style.visibility</p:attrName>
                                        </p:attrNameLst>
                                      </p:cBhvr>
                                      <p:to>
                                        <p:strVal val="visible"/>
                                      </p:to>
                                    </p:set>
                                    <p:animEffect transition="in" filter="blinds(horizontal)">
                                      <p:cBhvr>
                                        <p:cTn id="60" dur="500"/>
                                        <p:tgtEl>
                                          <p:spTgt spid="50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animBg="1" autoUpdateAnimBg="0"/>
      <p:bldP spid="50179" grpId="0" animBg="1" autoUpdateAnimBg="0"/>
      <p:bldP spid="50180" grpId="0" animBg="1" autoUpdateAnimBg="0"/>
      <p:bldP spid="50181" grpId="0" animBg="1" autoUpdateAnimBg="0"/>
      <p:bldP spid="50182" grpId="0" animBg="1" autoUpdateAnimBg="0"/>
      <p:bldP spid="50183" grpId="0" animBg="1" autoUpdateAnimBg="0"/>
      <p:bldP spid="50184" grpId="0" animBg="1"/>
      <p:bldP spid="50185" grpId="0" animBg="1"/>
      <p:bldP spid="50186" grpId="0" animBg="1"/>
      <p:bldP spid="50187" grpId="0" animBg="1"/>
      <p:bldP spid="50188" grpId="0" autoUpdateAnimBg="0"/>
      <p:bldP spid="50189" grpId="0" animBg="1" autoUpdateAnimBg="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Custom 2">
      <a:dk1>
        <a:sysClr val="windowText" lastClr="000000"/>
      </a:dk1>
      <a:lt1>
        <a:sysClr val="window" lastClr="FFFFFF"/>
      </a:lt1>
      <a:dk2>
        <a:srgbClr val="1F497D"/>
      </a:dk2>
      <a:lt2>
        <a:srgbClr val="EEECE1"/>
      </a:lt2>
      <a:accent1>
        <a:srgbClr val="0070C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2300</TotalTime>
  <Words>772</Words>
  <Application>Microsoft Office PowerPoint</Application>
  <PresentationFormat>On-screen Show (4:3)</PresentationFormat>
  <Paragraphs>188</Paragraphs>
  <Slides>28</Slides>
  <Notes>6</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Apex</vt:lpstr>
      <vt:lpstr>Non-steroidal anti-inflammatory drugs</vt:lpstr>
      <vt:lpstr> ILos </vt:lpstr>
      <vt:lpstr>Non-steroidal  anti-inflammatory Drugs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Osama</dc:creator>
  <cp:lastModifiedBy>Yieldez Bassiouni</cp:lastModifiedBy>
  <cp:revision>222</cp:revision>
  <dcterms:created xsi:type="dcterms:W3CDTF">2015-11-17T08:01:44Z</dcterms:created>
  <dcterms:modified xsi:type="dcterms:W3CDTF">2015-12-01T06:36:24Z</dcterms:modified>
</cp:coreProperties>
</file>