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8"/>
  </p:notesMasterIdLst>
  <p:sldIdLst>
    <p:sldId id="307" r:id="rId2"/>
    <p:sldId id="308" r:id="rId3"/>
    <p:sldId id="312" r:id="rId4"/>
    <p:sldId id="294" r:id="rId5"/>
    <p:sldId id="266" r:id="rId6"/>
    <p:sldId id="315" r:id="rId7"/>
    <p:sldId id="287" r:id="rId8"/>
    <p:sldId id="313" r:id="rId9"/>
    <p:sldId id="290" r:id="rId10"/>
    <p:sldId id="274" r:id="rId11"/>
    <p:sldId id="316" r:id="rId12"/>
    <p:sldId id="314" r:id="rId13"/>
    <p:sldId id="292" r:id="rId14"/>
    <p:sldId id="295" r:id="rId15"/>
    <p:sldId id="273" r:id="rId16"/>
    <p:sldId id="282" r:id="rId17"/>
    <p:sldId id="284" r:id="rId18"/>
    <p:sldId id="296" r:id="rId19"/>
    <p:sldId id="283" r:id="rId20"/>
    <p:sldId id="285" r:id="rId21"/>
    <p:sldId id="286" r:id="rId22"/>
    <p:sldId id="258" r:id="rId23"/>
    <p:sldId id="279" r:id="rId24"/>
    <p:sldId id="318" r:id="rId25"/>
    <p:sldId id="271" r:id="rId26"/>
    <p:sldId id="277" r:id="rId27"/>
    <p:sldId id="259" r:id="rId28"/>
    <p:sldId id="272" r:id="rId29"/>
    <p:sldId id="260" r:id="rId30"/>
    <p:sldId id="261" r:id="rId31"/>
    <p:sldId id="268" r:id="rId32"/>
    <p:sldId id="262" r:id="rId33"/>
    <p:sldId id="267" r:id="rId34"/>
    <p:sldId id="269" r:id="rId35"/>
    <p:sldId id="263" r:id="rId36"/>
    <p:sldId id="264" r:id="rId3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8" autoAdjust="0"/>
    <p:restoredTop sz="87982" autoAdjust="0"/>
  </p:normalViewPr>
  <p:slideViewPr>
    <p:cSldViewPr snapToGrid="0">
      <p:cViewPr varScale="1">
        <p:scale>
          <a:sx n="60" d="100"/>
          <a:sy n="60" d="100"/>
        </p:scale>
        <p:origin x="-80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61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25FFFB-339B-4413-838D-04E55E6F82B1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6FB01A-D19B-4E3C-830A-91C8D3412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998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b="1" dirty="0" smtClean="0">
                <a:solidFill>
                  <a:srgbClr val="002060"/>
                </a:solidFill>
              </a:rPr>
              <a:t>Gout is a form of arthritis that is characterized by sudden , severe attacks of pain, redness and tenderness.</a:t>
            </a:r>
          </a:p>
          <a:p>
            <a:pPr eaLnBrk="1" hangingPunct="1"/>
            <a:r>
              <a:rPr lang="en-US" b="1" dirty="0" smtClean="0">
                <a:solidFill>
                  <a:srgbClr val="002060"/>
                </a:solidFill>
              </a:rPr>
              <a:t>Gout is caused by deposits of uric acid crystals in a joint</a:t>
            </a:r>
          </a:p>
          <a:p>
            <a:pPr eaLnBrk="1" hangingPunct="1"/>
            <a:r>
              <a:rPr lang="en-US" b="1" smtClean="0">
                <a:solidFill>
                  <a:srgbClr val="002060"/>
                </a:solidFill>
              </a:rPr>
              <a:t>Uric acid is a waste product formed from the breakdown of purines.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B308184-B1B1-403D-8F49-501C3EB0872A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5216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77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>
              <a:defRPr/>
            </a:pPr>
            <a:r>
              <a:rPr lang="en-US" dirty="0" smtClean="0"/>
              <a:t>Probenecid (</a:t>
            </a:r>
            <a:r>
              <a:rPr lang="en-US" dirty="0" err="1" smtClean="0"/>
              <a:t>Benemid</a:t>
            </a:r>
            <a:r>
              <a:rPr lang="en-US" dirty="0" smtClean="0"/>
              <a:t>), sulfinpyrazone (</a:t>
            </a:r>
            <a:r>
              <a:rPr lang="en-US" dirty="0" err="1" smtClean="0"/>
              <a:t>Anturane</a:t>
            </a:r>
            <a:r>
              <a:rPr lang="en-US" dirty="0" smtClean="0"/>
              <a:t>) – inhibit tubular reabsorption of uric acid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62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01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Polymorphonuclear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neutrophils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90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most cases diagnosis of gout is based on clinical presentation, which is quite characteristic: severe pain developing within hours, tenderness, warmth, swelling and erythema, e. g. in the first metatarsophalangeal or </a:t>
            </a:r>
            <a:r>
              <a:rPr lang="en-US" dirty="0" err="1" smtClean="0"/>
              <a:t>metacarpophalangeal</a:t>
            </a:r>
            <a:r>
              <a:rPr lang="en-US" dirty="0" smtClean="0"/>
              <a:t> joint. Frequently, gout flares up following rich meals and alcohol consumption, in the middle of the night.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4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  <a:defRPr/>
            </a:pPr>
            <a:r>
              <a:rPr lang="en-US" dirty="0" smtClean="0"/>
              <a:t>Dietary measures</a:t>
            </a:r>
          </a:p>
          <a:p>
            <a:pPr lvl="1"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Weight reduction</a:t>
            </a:r>
          </a:p>
          <a:p>
            <a:pPr lvl="1"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Avoidance of alcohol</a:t>
            </a:r>
          </a:p>
          <a:p>
            <a:pPr lvl="1" eaLnBrk="1" hangingPunct="1">
              <a:buFont typeface="Wingdings" pitchFamily="2" charset="2"/>
              <a:buChar char="l"/>
              <a:defRPr/>
            </a:pPr>
            <a:r>
              <a:rPr lang="en-US" dirty="0" smtClean="0"/>
              <a:t>Avoidance of foods high in purines</a:t>
            </a:r>
          </a:p>
          <a:p>
            <a:pPr lvl="2" eaLnBrk="1" hangingPunct="1">
              <a:defRPr/>
            </a:pPr>
            <a:r>
              <a:rPr lang="en-US" dirty="0" smtClean="0"/>
              <a:t>High: Sardines, anchovies, herring, mussels, liver, kidney, goose, venison, meat soups, sweetbreads, beer &amp; wine</a:t>
            </a:r>
          </a:p>
          <a:p>
            <a:pPr lvl="2" eaLnBrk="1" hangingPunct="1">
              <a:defRPr/>
            </a:pPr>
            <a:r>
              <a:rPr lang="en-US" dirty="0" smtClean="0"/>
              <a:t>Moderate: Chicken, salmon, crab, veal, mutton, bacon, pork, beef, ham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3766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922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PUD : Peptic</a:t>
            </a:r>
            <a:r>
              <a:rPr lang="en-US" baseline="0" dirty="0" smtClean="0"/>
              <a:t> ulcer disease   IHD : ischemic heart disease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210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Familial Mediterranean fever (FMF) is also called recurrent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polyserositis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brief recurrent episodes of peritonitis,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pleuritis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arthritis, usually with accompanying fever.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93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844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eaLnBrk="1" hangingPunct="1"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6FB01A-D19B-4E3C-830A-91C8D3412E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83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hyperlink" Target="http://www.google.com.eg/url?sa=i&amp;rct=j&amp;q=&amp;esrc=s&amp;source=images&amp;cd=&amp;cad=rja&amp;uact=8&amp;ved=0ahUKEwiW_uSEgLXJAhVCuBQKHXJAD0cQjRwIBw&amp;url=http://www.buzzle.com/articles/gout-diet-menu.html&amp;bvm=bv.108194040,d.d24&amp;psig=AFQjCNG4fxPF4Cz4aM2sGWBGY_kh_7HFeg&amp;ust=1448864711553332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heuminfo.com/diseases/gout/treatment-gout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mirror.co.uk/lifestyle/health/gout-no-laughing-matter-serious-3155837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com.eg/url?sa=i&amp;rct=j&amp;q=&amp;esrc=s&amp;source=images&amp;cd=&amp;cad=rja&amp;uact=8&amp;ved=0ahUKEwjej_j7v7XJAhXHuxQKHS0WDtcQjRwIBw&amp;url=http://www.hydingout.org/treatment-for-gout/&amp;psig=AFQjCNH2iGQU3ubECxGqCHMfVYWuGIRpdQ&amp;ust=1448877580957214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s://www.google.com.eg/url?sa=i&amp;rct=j&amp;q=&amp;esrc=s&amp;source=images&amp;cd=&amp;cad=rja&amp;uact=8&amp;ved=0ahUKEwjJwqrPjrXJAhXM1hQKHc8tCfwQjRwIBw&amp;url=https://robinkirbygattodotcom.wordpress.com/2014/01/30/you-beautiful-autumn-crocus-by-robin-kirby-gatto/&amp;psig=AFQjCNFffDDyj_gxuL2hYUeCvrd65EXvYQ&amp;ust=1448868615730202" TargetMode="Externa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ahUKEwjK3cGO4q3JAhUIlxoKHRjXC2oQjRwIBw&amp;url=http://www.medscape.org/viewarticle/559931&amp;psig=AFQjCNFcMteUJjMD_xweth6WO6NPrZt4zw&amp;ust=1448612992779839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eg/url?sa=i&amp;rct=j&amp;q=&amp;esrc=s&amp;source=images&amp;cd=&amp;cad=rja&amp;uact=8&amp;ved=0ahUKEwjr973m5aPJAhXDtBoKHfjDBeIQjRwIBw&amp;url=http://www.nature.com/nrrheum/journal/v10/n5/full/nrrheum.2014.32.html&amp;psig=AFQjCNEsBCP5Tib6-ryQ2f1UyP6ImR-SiA&amp;ust=1448273618974319" TargetMode="External"/><Relationship Id="rId5" Type="http://schemas.openxmlformats.org/officeDocument/2006/relationships/image" Target="../media/image35.png"/><Relationship Id="rId4" Type="http://schemas.openxmlformats.org/officeDocument/2006/relationships/hyperlink" Target="http://www.google.com.eg/url?sa=i&amp;rct=j&amp;q=&amp;esrc=s&amp;source=images&amp;cd=&amp;cad=rja&amp;uact=8&amp;ved=0ahUKEwil-cPD5aPJAhXJ5xoKHTycCyMQjRwIBw&amp;url=http://tmedweb.tulane.edu/pharmwiki/doku.php/probenecid&amp;psig=AFQjCNG8NE_ilwZWphMVgsT6H5wvX2molg&amp;ust=1448273544653324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google.com.eg/url?sa=i&amp;rct=j&amp;q=&amp;esrc=s&amp;source=images&amp;cd=&amp;cad=rja&amp;uact=8&amp;ved=0ahUKEwjcjfeLytDJAhVLwBQKHVgpAbEQjRwIBw&amp;url=https://pegsandtails.wordpress.com/2010/06/08/making-a-gout-stool-part-one/&amp;psig=AFQjCNGs79vTcUXTqD1ad1npKzreGF2HoA&amp;ust=1449812028138861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685801" y="829904"/>
            <a:ext cx="10131425" cy="101566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60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60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37773" y="2141538"/>
            <a:ext cx="5839459" cy="364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5" descr="14-C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2114550"/>
            <a:ext cx="400812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6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0131" y="1316715"/>
            <a:ext cx="4515163" cy="336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13416" y="405492"/>
            <a:ext cx="662565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Non-pharmacologic Therapy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9510" y="1466970"/>
            <a:ext cx="588215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Lifestyle modifications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070" y="300467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Loss of weight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518" y="582532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Smoking cessation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1047" y="480849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Diet control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585" y="3866611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Excercise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32770" name="Picture 2" descr="http://www.buzzle.com/img/articleImages/427510-4125-18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55437" y="1184223"/>
            <a:ext cx="5021704" cy="54714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2400" y="152400"/>
            <a:ext cx="9956800" cy="70788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smtClean="0">
                <a:solidFill>
                  <a:srgbClr val="FF0000"/>
                </a:solidFill>
              </a:rPr>
              <a:t>Aim of pharmacotherapy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53" y="1282700"/>
            <a:ext cx="11768447" cy="4308872"/>
          </a:xfrm>
          <a:prstGeom prst="rect">
            <a:avLst/>
          </a:prstGeom>
          <a:solidFill>
            <a:schemeClr val="tx1"/>
          </a:solidFill>
          <a:effectLst>
            <a:glow rad="139700">
              <a:schemeClr val="accent6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  <a:softEdge rad="6350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400" dirty="0">
                <a:solidFill>
                  <a:schemeClr val="bg1"/>
                </a:solidFill>
              </a:rPr>
              <a:t>Most therapeutic strategies for gout involve lowering the uric acid level below the saturation point (&lt;6 mg/</a:t>
            </a:r>
            <a:r>
              <a:rPr lang="en-US" sz="3400" dirty="0" err="1">
                <a:solidFill>
                  <a:schemeClr val="bg1"/>
                </a:solidFill>
              </a:rPr>
              <a:t>dL</a:t>
            </a:r>
            <a:r>
              <a:rPr lang="en-US" sz="3400" dirty="0">
                <a:solidFill>
                  <a:schemeClr val="bg1"/>
                </a:solidFill>
              </a:rPr>
              <a:t>), thus preventing the deposition of </a:t>
            </a:r>
            <a:r>
              <a:rPr lang="en-US" sz="3400" dirty="0" err="1">
                <a:solidFill>
                  <a:schemeClr val="bg1"/>
                </a:solidFill>
              </a:rPr>
              <a:t>urate</a:t>
            </a:r>
            <a:r>
              <a:rPr lang="en-US" sz="3400" dirty="0">
                <a:solidFill>
                  <a:schemeClr val="bg1"/>
                </a:solidFill>
              </a:rPr>
              <a:t> crystals.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400" dirty="0">
                <a:solidFill>
                  <a:schemeClr val="bg1"/>
                </a:solidFill>
              </a:rPr>
              <a:t>This can be accomplished by: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3400" dirty="0" smtClean="0">
                <a:solidFill>
                  <a:srgbClr val="FF0000"/>
                </a:solidFill>
              </a:rPr>
              <a:t>interfering with uric acid synthesis </a:t>
            </a:r>
            <a:r>
              <a:rPr lang="en-US" sz="3400" dirty="0" smtClean="0">
                <a:solidFill>
                  <a:schemeClr val="bg1"/>
                </a:solidFill>
              </a:rPr>
              <a:t>with allopurinol, </a:t>
            </a:r>
            <a:r>
              <a:rPr lang="en-TT" sz="3600" dirty="0" err="1">
                <a:solidFill>
                  <a:schemeClr val="bg1"/>
                </a:solidFill>
              </a:rPr>
              <a:t>Febuxostat</a:t>
            </a:r>
            <a:endParaRPr lang="en-US" sz="3600" dirty="0">
              <a:solidFill>
                <a:schemeClr val="bg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400" dirty="0" smtClean="0">
                <a:solidFill>
                  <a:srgbClr val="FF0000"/>
                </a:solidFill>
              </a:rPr>
              <a:t>increasing </a:t>
            </a:r>
            <a:r>
              <a:rPr lang="en-US" sz="3400" dirty="0">
                <a:solidFill>
                  <a:srgbClr val="FF0000"/>
                </a:solidFill>
              </a:rPr>
              <a:t>uric acid excretion </a:t>
            </a:r>
            <a:r>
              <a:rPr lang="en-US" sz="3400" dirty="0">
                <a:solidFill>
                  <a:schemeClr val="bg1"/>
                </a:solidFill>
              </a:rPr>
              <a:t>with probenecid or sulfinpyrazone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400" dirty="0">
                <a:solidFill>
                  <a:srgbClr val="FF0000"/>
                </a:solidFill>
              </a:rPr>
              <a:t>inhibiting leukocyte entry </a:t>
            </a:r>
            <a:r>
              <a:rPr lang="en-US" sz="3400" dirty="0">
                <a:solidFill>
                  <a:schemeClr val="bg1"/>
                </a:solidFill>
              </a:rPr>
              <a:t>into the affected joint with </a:t>
            </a:r>
            <a:r>
              <a:rPr lang="en-US" sz="3400" dirty="0" smtClean="0">
                <a:solidFill>
                  <a:schemeClr val="bg1"/>
                </a:solidFill>
              </a:rPr>
              <a:t>colchicine</a:t>
            </a:r>
            <a:endParaRPr lang="en-US" sz="3400" dirty="0">
              <a:solidFill>
                <a:schemeClr val="bg1"/>
              </a:solidFill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3400" dirty="0">
                <a:solidFill>
                  <a:srgbClr val="FF0000"/>
                </a:solidFill>
              </a:rPr>
              <a:t>administration of NSAIDs</a:t>
            </a:r>
          </a:p>
        </p:txBody>
      </p:sp>
    </p:spTree>
    <p:extLst>
      <p:ext uri="{BB962C8B-B14F-4D97-AF65-F5344CB8AC3E}">
        <p14:creationId xmlns:p14="http://schemas.microsoft.com/office/powerpoint/2010/main" val="122395602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5" y="600364"/>
            <a:ext cx="328648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9365" y="5589264"/>
            <a:ext cx="19767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Colchicine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6742" y="5579270"/>
            <a:ext cx="2961134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Tubulin</a:t>
            </a:r>
            <a:r>
              <a:rPr lang="en-TT" sz="2800" dirty="0" smtClean="0">
                <a:solidFill>
                  <a:srgbClr val="FF0000"/>
                </a:solidFill>
              </a:rPr>
              <a:t> inhibitors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1890" y="4547447"/>
            <a:ext cx="264384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</a:rPr>
              <a:t>NSAIDs, Steroids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9245" y="4537455"/>
            <a:ext cx="302859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</a:rPr>
              <a:t>Anti- inflammatory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754" y="1691822"/>
            <a:ext cx="19767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Uricostatic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96933" y="2983473"/>
            <a:ext cx="2423986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Probenecid</a:t>
            </a:r>
            <a:r>
              <a:rPr lang="en-TT" sz="2800" dirty="0" smtClean="0">
                <a:solidFill>
                  <a:srgbClr val="FF0000"/>
                </a:solidFill>
              </a:rPr>
              <a:t> , </a:t>
            </a:r>
          </a:p>
          <a:p>
            <a:r>
              <a:rPr lang="en-TT" sz="2800" dirty="0" err="1" smtClean="0">
                <a:solidFill>
                  <a:srgbClr val="FF0000"/>
                </a:solidFill>
              </a:rPr>
              <a:t>Sulfinpyrazone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4833" y="2985973"/>
            <a:ext cx="19767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Uricosoric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01928" y="1714307"/>
            <a:ext cx="2269089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Allopurinol</a:t>
            </a:r>
            <a:r>
              <a:rPr lang="en-TT" sz="2800" dirty="0" smtClean="0">
                <a:solidFill>
                  <a:srgbClr val="FF0000"/>
                </a:solidFill>
              </a:rPr>
              <a:t> , </a:t>
            </a:r>
          </a:p>
          <a:p>
            <a:r>
              <a:rPr lang="en-TT" sz="2800" dirty="0" err="1" smtClean="0">
                <a:solidFill>
                  <a:srgbClr val="FF0000"/>
                </a:solidFill>
              </a:rPr>
              <a:t>Febuxostat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2" name="Picture 2" descr="http://rheuminfo.com/wp-content/uploads/2012/01/Gout-Sink-2.pn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1400" y="2871241"/>
            <a:ext cx="4612337" cy="373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3602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9861" y="450462"/>
            <a:ext cx="691410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Treatment of acute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Straight Connector 3"/>
          <p:cNvSpPr/>
          <p:nvPr/>
        </p:nvSpPr>
        <p:spPr>
          <a:xfrm>
            <a:off x="2610318" y="3458120"/>
            <a:ext cx="3143250" cy="7479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9706"/>
                </a:lnTo>
                <a:lnTo>
                  <a:pt x="3143250" y="509706"/>
                </a:lnTo>
                <a:lnTo>
                  <a:pt x="3143250" y="74795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Rounded Rectangle 16"/>
          <p:cNvSpPr/>
          <p:nvPr/>
        </p:nvSpPr>
        <p:spPr>
          <a:xfrm>
            <a:off x="1324443" y="4161101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Group 17"/>
          <p:cNvGrpSpPr/>
          <p:nvPr/>
        </p:nvGrpSpPr>
        <p:grpSpPr>
          <a:xfrm>
            <a:off x="1610193" y="4432563"/>
            <a:ext cx="2571749" cy="1633061"/>
            <a:chOff x="3429000" y="3938706"/>
            <a:chExt cx="2571749" cy="1633061"/>
          </a:xfrm>
        </p:grpSpPr>
        <p:sp>
          <p:nvSpPr>
            <p:cNvPr id="23" name="Rounded Rectangle 22"/>
            <p:cNvSpPr/>
            <p:nvPr/>
          </p:nvSpPr>
          <p:spPr>
            <a:xfrm>
              <a:off x="3429000" y="3938706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ounded Rectangle 12"/>
            <p:cNvSpPr/>
            <p:nvPr/>
          </p:nvSpPr>
          <p:spPr>
            <a:xfrm>
              <a:off x="3476831" y="3986537"/>
              <a:ext cx="2476087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err="1" smtClean="0"/>
                <a:t>Colchicine</a:t>
              </a:r>
              <a:endParaRPr lang="en-US" sz="3400" b="1" kern="1200" dirty="0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4467693" y="4161101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Group 19"/>
          <p:cNvGrpSpPr/>
          <p:nvPr/>
        </p:nvGrpSpPr>
        <p:grpSpPr>
          <a:xfrm>
            <a:off x="4768433" y="4417573"/>
            <a:ext cx="2876550" cy="1633061"/>
            <a:chOff x="6572250" y="3938706"/>
            <a:chExt cx="2571749" cy="1633061"/>
          </a:xfrm>
        </p:grpSpPr>
        <p:sp>
          <p:nvSpPr>
            <p:cNvPr id="21" name="Rounded Rectangle 20"/>
            <p:cNvSpPr/>
            <p:nvPr/>
          </p:nvSpPr>
          <p:spPr>
            <a:xfrm>
              <a:off x="6572250" y="3938706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ounded Rectangle 15"/>
            <p:cNvSpPr/>
            <p:nvPr/>
          </p:nvSpPr>
          <p:spPr>
            <a:xfrm>
              <a:off x="6620081" y="3986537"/>
              <a:ext cx="2476087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smtClean="0"/>
                <a:t>NSAIDs</a:t>
              </a:r>
              <a:endParaRPr lang="en-US" sz="3400" b="1" kern="1200" dirty="0"/>
            </a:p>
          </p:txBody>
        </p:sp>
      </p:grpSp>
      <p:sp>
        <p:nvSpPr>
          <p:cNvPr id="29" name="Straight Connector 3"/>
          <p:cNvSpPr/>
          <p:nvPr/>
        </p:nvSpPr>
        <p:spPr>
          <a:xfrm>
            <a:off x="5705943" y="3368997"/>
            <a:ext cx="3143250" cy="7479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9706"/>
                </a:lnTo>
                <a:lnTo>
                  <a:pt x="3143250" y="509706"/>
                </a:lnTo>
                <a:lnTo>
                  <a:pt x="3143250" y="74795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Rounded Rectangle 30"/>
          <p:cNvSpPr/>
          <p:nvPr/>
        </p:nvSpPr>
        <p:spPr>
          <a:xfrm>
            <a:off x="4420068" y="1735936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2" name="Group 31"/>
          <p:cNvGrpSpPr/>
          <p:nvPr/>
        </p:nvGrpSpPr>
        <p:grpSpPr>
          <a:xfrm>
            <a:off x="4301084" y="2067359"/>
            <a:ext cx="2571749" cy="1633061"/>
            <a:chOff x="3429000" y="1557694"/>
            <a:chExt cx="2571749" cy="1633061"/>
          </a:xfrm>
        </p:grpSpPr>
        <p:sp>
          <p:nvSpPr>
            <p:cNvPr id="45" name="Rounded Rectangle 44"/>
            <p:cNvSpPr/>
            <p:nvPr/>
          </p:nvSpPr>
          <p:spPr>
            <a:xfrm>
              <a:off x="3429000" y="1557694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Rounded Rectangle 7"/>
            <p:cNvSpPr/>
            <p:nvPr/>
          </p:nvSpPr>
          <p:spPr>
            <a:xfrm>
              <a:off x="3476831" y="1605525"/>
              <a:ext cx="2476087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smtClean="0"/>
                <a:t>Acute gouty arthritis</a:t>
              </a:r>
              <a:endParaRPr lang="en-US" sz="3400" b="1" kern="1200" dirty="0"/>
            </a:p>
          </p:txBody>
        </p:sp>
      </p:grpSp>
      <p:sp>
        <p:nvSpPr>
          <p:cNvPr id="37" name="Rounded Rectangle 36"/>
          <p:cNvSpPr/>
          <p:nvPr/>
        </p:nvSpPr>
        <p:spPr>
          <a:xfrm>
            <a:off x="7953062" y="4116949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8" name="Group 37"/>
          <p:cNvGrpSpPr/>
          <p:nvPr/>
        </p:nvGrpSpPr>
        <p:grpSpPr>
          <a:xfrm>
            <a:off x="8163863" y="4358431"/>
            <a:ext cx="3453513" cy="1660180"/>
            <a:chOff x="6572250" y="3938706"/>
            <a:chExt cx="2695028" cy="1660180"/>
          </a:xfrm>
        </p:grpSpPr>
        <p:sp>
          <p:nvSpPr>
            <p:cNvPr id="39" name="Rounded Rectangle 38"/>
            <p:cNvSpPr/>
            <p:nvPr/>
          </p:nvSpPr>
          <p:spPr>
            <a:xfrm>
              <a:off x="6572250" y="3938706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Rounded Rectangle 16"/>
            <p:cNvSpPr/>
            <p:nvPr/>
          </p:nvSpPr>
          <p:spPr>
            <a:xfrm>
              <a:off x="6791192" y="4061487"/>
              <a:ext cx="2476086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smtClean="0"/>
                <a:t>Corticosteroids</a:t>
              </a:r>
              <a:endParaRPr lang="en-US" sz="3400" b="1" kern="1200" dirty="0"/>
            </a:p>
          </p:txBody>
        </p:sp>
      </p:grpSp>
      <p:pic>
        <p:nvPicPr>
          <p:cNvPr id="25602" name="Picture 2" descr="http://i1.mirror.co.uk/incoming/article3152264.ece/ALTERNATES/s1200/Gou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30017"/>
            <a:ext cx="4058616" cy="2105370"/>
          </a:xfrm>
          <a:prstGeom prst="rect">
            <a:avLst/>
          </a:prstGeom>
          <a:noFill/>
        </p:spPr>
      </p:pic>
      <p:pic>
        <p:nvPicPr>
          <p:cNvPr id="25" name="Picture 2" descr="http://i1.mirror.co.uk/incoming/article3152264.ece/ALTERNATES/s1200/Gou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2278" y="1371599"/>
            <a:ext cx="4399722" cy="22661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8031" y="435473"/>
            <a:ext cx="1892395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NSAIDS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684" y="1092216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NSAIDs are the most commonly used first-line treatment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1119" y="2240176"/>
            <a:ext cx="867295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Head-to-head studies show few differences between drugs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0575" y="3028373"/>
            <a:ext cx="767918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Full doses of NSAID should be initiated immediately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 and tapered after resolution of symptoms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019" y="4180344"/>
            <a:ext cx="4766666" cy="267765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Avoid NSAIDs: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GI ulcer 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Bleeding or perforation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Renal insufficiency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Heart failure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Use of oral anticoagulants</a:t>
            </a:r>
          </a:p>
        </p:txBody>
      </p:sp>
      <p:pic>
        <p:nvPicPr>
          <p:cNvPr id="57346" name="Picture 2" descr="http://www.hydingout.org/wp-content/uploads/2014/02/gout-pain-foot-300x224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99817" y="3013023"/>
            <a:ext cx="4292184" cy="36161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756" y="29285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steroids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188" y="1250826"/>
            <a:ext cx="8178284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Corticosteroids are a good alternative where </a:t>
            </a:r>
            <a:r>
              <a:rPr lang="en-US" sz="2800" dirty="0" smtClean="0">
                <a:solidFill>
                  <a:srgbClr val="FF0000"/>
                </a:solidFill>
              </a:rPr>
              <a:t>NSAIDs </a:t>
            </a:r>
            <a:endParaRPr lang="en-US" sz="2800" dirty="0" smtClean="0">
              <a:solidFill>
                <a:srgbClr val="FF0000"/>
              </a:solidFill>
            </a:endParaRPr>
          </a:p>
          <a:p>
            <a:r>
              <a:rPr lang="en-US" sz="2800" dirty="0" smtClean="0">
                <a:solidFill>
                  <a:srgbClr val="FF0000"/>
                </a:solidFill>
              </a:rPr>
              <a:t>and </a:t>
            </a:r>
            <a:r>
              <a:rPr lang="en-US" sz="2800" dirty="0" err="1" smtClean="0">
                <a:solidFill>
                  <a:srgbClr val="FF0000"/>
                </a:solidFill>
              </a:rPr>
              <a:t>colchicine</a:t>
            </a:r>
            <a:r>
              <a:rPr lang="en-US" sz="2800" dirty="0" smtClean="0">
                <a:solidFill>
                  <a:srgbClr val="FF0000"/>
                </a:solidFill>
              </a:rPr>
              <a:t> cannot be used or in refractory cases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210" y="2362706"/>
            <a:ext cx="8180282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Studies showed equal efficacy between corticosteroid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and NSAIDs, with no reported side-effects with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short-term use of corticosteroids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5079" y="3906513"/>
            <a:ext cx="821440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In elderly people, patients with liver or hepatic impairment, IHD, PUD, hypersensitivity to NSAIDs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3490" y="5188192"/>
            <a:ext cx="9774950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-Intra </a:t>
            </a:r>
            <a:r>
              <a:rPr lang="en-US" sz="2800" dirty="0" err="1" smtClean="0">
                <a:solidFill>
                  <a:srgbClr val="FF0000"/>
                </a:solidFill>
              </a:rPr>
              <a:t>articularly</a:t>
            </a:r>
            <a:r>
              <a:rPr lang="en-US" sz="2800" dirty="0" smtClean="0">
                <a:solidFill>
                  <a:srgbClr val="FF0000"/>
                </a:solidFill>
              </a:rPr>
              <a:t> (preferred route if one or two joints affected) 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-Orally 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-Intramuscularly or intravenously.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19345" y="821258"/>
            <a:ext cx="3257862" cy="4260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5" y="600364"/>
            <a:ext cx="3046846" cy="76944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4400" b="1" dirty="0" smtClean="0">
                <a:solidFill>
                  <a:srgbClr val="FF0000"/>
                </a:solidFill>
              </a:rPr>
              <a:t>Colchicine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00" y="1933333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>
                <a:solidFill>
                  <a:srgbClr val="FF0000"/>
                </a:solidFill>
              </a:rPr>
              <a:t>Alkaloid obtained </a:t>
            </a:r>
            <a:r>
              <a:rPr lang="en-US" sz="2800" dirty="0" smtClean="0">
                <a:solidFill>
                  <a:srgbClr val="FF0000"/>
                </a:solidFill>
              </a:rPr>
              <a:t>from </a:t>
            </a:r>
            <a:r>
              <a:rPr lang="en-US" sz="2800" dirty="0" smtClean="0">
                <a:solidFill>
                  <a:srgbClr val="FF0000"/>
                </a:solidFill>
              </a:rPr>
              <a:t>autumn </a:t>
            </a:r>
            <a:r>
              <a:rPr lang="en-US" sz="2800" dirty="0">
                <a:solidFill>
                  <a:srgbClr val="FF0000"/>
                </a:solidFill>
              </a:rPr>
              <a:t>crocus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8567" y="3382116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 algn="l">
              <a:defRPr/>
            </a:pPr>
            <a:r>
              <a:rPr lang="en-US" sz="2800" dirty="0">
                <a:solidFill>
                  <a:srgbClr val="FF0000"/>
                </a:solidFill>
              </a:rPr>
              <a:t>Minimal effect on uric </a:t>
            </a:r>
            <a:r>
              <a:rPr lang="en-US" sz="2800" dirty="0" smtClean="0">
                <a:solidFill>
                  <a:srgbClr val="FF0000"/>
                </a:solidFill>
              </a:rPr>
              <a:t>acid synthesis , excretion &amp; is not analgesic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9698" name="Picture 2" descr="https://robinkirbygattodotcom.files.wordpress.com/2014/01/1549575_720013181342553_62803538_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0603" y="1808449"/>
            <a:ext cx="5292204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1684" y="199162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mechanism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442" y="3004969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>
                <a:solidFill>
                  <a:srgbClr val="FF0000"/>
                </a:solidFill>
              </a:rPr>
              <a:t>Binds to microtubules in neutrophils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9652" y="1625574"/>
            <a:ext cx="3602793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68950" y="5690706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Inhibits </a:t>
            </a:r>
            <a:r>
              <a:rPr lang="en-US" sz="2800" dirty="0" err="1" smtClean="0">
                <a:solidFill>
                  <a:srgbClr val="FF0000"/>
                </a:solidFill>
              </a:rPr>
              <a:t>inflamosomes</a:t>
            </a:r>
            <a:r>
              <a:rPr lang="en-US" sz="2800" dirty="0" smtClean="0">
                <a:solidFill>
                  <a:srgbClr val="FF0000"/>
                </a:solidFill>
              </a:rPr>
              <a:t> &amp; IL-1 production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49" y="3864405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Inhibits cell division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3966" y="4676372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Inhibits </a:t>
            </a:r>
            <a:r>
              <a:rPr lang="en-US" sz="2800" dirty="0" err="1" smtClean="0">
                <a:solidFill>
                  <a:srgbClr val="FF0000"/>
                </a:solidFill>
              </a:rPr>
              <a:t>chemotactic</a:t>
            </a:r>
            <a:r>
              <a:rPr lang="en-US" sz="2800" dirty="0" smtClean="0">
                <a:solidFill>
                  <a:srgbClr val="FF0000"/>
                </a:solidFill>
              </a:rPr>
              <a:t> factors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3464" y="1558977"/>
            <a:ext cx="5000625" cy="4092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001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9015" y="375511"/>
            <a:ext cx="5070763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4000" b="1" dirty="0" smtClean="0">
                <a:solidFill>
                  <a:srgbClr val="FF0000"/>
                </a:solidFill>
              </a:rPr>
              <a:t>Colchicine</a:t>
            </a:r>
            <a:endParaRPr lang="en-US" sz="40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6674" y="1421999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pharmacokinetics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1099" y="2330118"/>
            <a:ext cx="9452448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Administered orally, rapidly absorption from the GI tract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565" y="3163285"/>
            <a:ext cx="839871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Reaches peak plasma levels within 2 hours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9950" y="5330579"/>
            <a:ext cx="9743400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Use should be avoided in patients with a </a:t>
            </a:r>
            <a:r>
              <a:rPr lang="en-GB" sz="3200" dirty="0" err="1" smtClean="0">
                <a:solidFill>
                  <a:srgbClr val="002060"/>
                </a:solidFill>
              </a:rPr>
              <a:t>creatinine</a:t>
            </a:r>
            <a:r>
              <a:rPr lang="en-GB" sz="3200" dirty="0" smtClean="0">
                <a:solidFill>
                  <a:srgbClr val="002060"/>
                </a:solidFill>
              </a:rPr>
              <a:t> clearance of less than 50 </a:t>
            </a:r>
            <a:r>
              <a:rPr lang="en-GB" sz="3200" dirty="0" err="1" smtClean="0">
                <a:solidFill>
                  <a:srgbClr val="002060"/>
                </a:solidFill>
              </a:rPr>
              <a:t>mL</a:t>
            </a:r>
            <a:r>
              <a:rPr lang="en-GB" sz="3200" dirty="0" smtClean="0">
                <a:solidFill>
                  <a:srgbClr val="002060"/>
                </a:solidFill>
              </a:rPr>
              <a:t>/min.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405" y="4020153"/>
            <a:ext cx="9738975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Recycled in the bile and is excreted unchanged in the faeces or urine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4000" b="1" dirty="0" smtClean="0">
                <a:solidFill>
                  <a:srgbClr val="FF0000"/>
                </a:solidFill>
              </a:rPr>
              <a:t>Colchicine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556" y="2081566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2" y="3109607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573088" lvl="1" indent="-285750" defTabSz="914400">
              <a:buFont typeface="Arial" charset="0"/>
              <a:buChar char="-"/>
              <a:defRPr/>
            </a:pPr>
            <a:r>
              <a:rPr lang="en-US" sz="2800" kern="0" dirty="0">
                <a:solidFill>
                  <a:srgbClr val="FF0000"/>
                </a:solidFill>
              </a:rPr>
              <a:t>Treatment of gout flares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417" y="3972755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573088" lvl="1" indent="-285750" defTabSz="914400">
              <a:buFont typeface="Arial" charset="0"/>
              <a:buChar char="-"/>
              <a:defRPr/>
            </a:pPr>
            <a:r>
              <a:rPr lang="en-US" sz="2800" kern="0" dirty="0">
                <a:solidFill>
                  <a:srgbClr val="FF0000"/>
                </a:solidFill>
              </a:rPr>
              <a:t>Prophylaxis of gout flares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4842" y="4910854"/>
            <a:ext cx="5006509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2800" dirty="0" smtClean="0">
                <a:solidFill>
                  <a:srgbClr val="FF0000"/>
                </a:solidFill>
              </a:rPr>
              <a:t>   - Treatment of Mediterranean </a:t>
            </a:r>
          </a:p>
          <a:p>
            <a:pPr lvl="0"/>
            <a:r>
              <a:rPr lang="en-GB" sz="2800" dirty="0" smtClean="0">
                <a:solidFill>
                  <a:srgbClr val="FF0000"/>
                </a:solidFill>
              </a:rPr>
              <a:t>   fever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61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7" name="Rectangle 3"/>
          <p:cNvSpPr>
            <a:spLocks noGrp="1" noChangeArrowheads="1"/>
          </p:cNvSpPr>
          <p:nvPr>
            <p:ph idx="1"/>
          </p:nvPr>
        </p:nvSpPr>
        <p:spPr>
          <a:xfrm>
            <a:off x="171450" y="1828801"/>
            <a:ext cx="8446770" cy="49831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 typeface="Wingdings" pitchFamily="2" charset="2"/>
              <a:buChar char="Ø"/>
              <a:defRPr/>
            </a:pPr>
            <a:endParaRPr lang="en-US" sz="2800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en-US" sz="3400" dirty="0"/>
              <a:t>Gout  is usually characterized by recurrent attacks of acute </a:t>
            </a:r>
            <a:r>
              <a:rPr lang="en-US" sz="3400" dirty="0" smtClean="0"/>
              <a:t>inflammatory arthritis with </a:t>
            </a:r>
            <a:r>
              <a:rPr lang="en-US" sz="3400" dirty="0"/>
              <a:t>red, tender, </a:t>
            </a:r>
            <a:r>
              <a:rPr lang="en-US" sz="3400" dirty="0" smtClean="0"/>
              <a:t>hot and swollen joints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3400" dirty="0" smtClean="0"/>
              <a:t>Deposits of sodium </a:t>
            </a:r>
            <a:r>
              <a:rPr lang="en-US" sz="3400" dirty="0" err="1" smtClean="0"/>
              <a:t>urate</a:t>
            </a:r>
            <a:r>
              <a:rPr lang="en-US" sz="3400" dirty="0" smtClean="0"/>
              <a:t> crystals in articular, </a:t>
            </a:r>
            <a:r>
              <a:rPr lang="en-US" sz="3400" dirty="0" err="1" smtClean="0"/>
              <a:t>periarticular</a:t>
            </a:r>
            <a:r>
              <a:rPr lang="en-US" sz="3400" dirty="0" smtClean="0"/>
              <a:t>, and subcutaneous tissues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n-US" sz="3400" dirty="0"/>
              <a:t> </a:t>
            </a:r>
            <a:r>
              <a:rPr lang="en-US" sz="3400" dirty="0" smtClean="0"/>
              <a:t>May </a:t>
            </a:r>
            <a:r>
              <a:rPr lang="en-US" sz="3400" dirty="0"/>
              <a:t>be primary or </a:t>
            </a:r>
            <a:r>
              <a:rPr lang="en-US" sz="3400" dirty="0" smtClean="0"/>
              <a:t> secondary</a:t>
            </a:r>
            <a:endParaRPr lang="en-US" sz="3400" dirty="0"/>
          </a:p>
          <a:p>
            <a:pPr lvl="1">
              <a:buFont typeface="Wingdings" pitchFamily="2" charset="2"/>
              <a:buChar char="l"/>
              <a:defRPr/>
            </a:pPr>
            <a:r>
              <a:rPr lang="en-US" sz="3400" dirty="0"/>
              <a:t>Primary – hereditary error </a:t>
            </a:r>
            <a:r>
              <a:rPr lang="en-US" sz="3400" dirty="0" smtClean="0"/>
              <a:t> of </a:t>
            </a:r>
            <a:r>
              <a:rPr lang="en-US" sz="3400" dirty="0"/>
              <a:t>purine metabolism</a:t>
            </a:r>
          </a:p>
          <a:p>
            <a:pPr lvl="1">
              <a:buFont typeface="Wingdings" pitchFamily="2" charset="2"/>
              <a:buChar char="l"/>
              <a:defRPr/>
            </a:pPr>
            <a:r>
              <a:rPr lang="en-US" sz="3400" dirty="0"/>
              <a:t>Secondary – drugs that inhibit uric acid excretion or increase rate of cell death or another acquired </a:t>
            </a:r>
            <a:r>
              <a:rPr lang="en-US" sz="3400" dirty="0" smtClean="0"/>
              <a:t>disorder</a:t>
            </a:r>
          </a:p>
          <a:p>
            <a:pPr lvl="1">
              <a:buFont typeface="Wingdings" pitchFamily="2" charset="2"/>
              <a:buChar char="l"/>
              <a:defRPr/>
            </a:pPr>
            <a:endParaRPr lang="en-US" sz="2900" dirty="0"/>
          </a:p>
          <a:p>
            <a:pPr defTabSz="914400">
              <a:spcBef>
                <a:spcPct val="70000"/>
              </a:spcBef>
              <a:buFont typeface="Wingdings" pitchFamily="2" charset="2"/>
              <a:buChar char="Ø"/>
              <a:defRPr/>
            </a:pPr>
            <a:endParaRPr lang="en-US" dirty="0"/>
          </a:p>
          <a:p>
            <a:pPr marL="285750" lvl="1">
              <a:buFont typeface="Wingdings" pitchFamily="2" charset="2"/>
              <a:buChar char="Ø"/>
              <a:defRPr/>
            </a:pPr>
            <a:endParaRPr lang="en-US" sz="2400" dirty="0"/>
          </a:p>
          <a:p>
            <a:pPr lvl="1">
              <a:buFont typeface="Wingdings" pitchFamily="2" charset="2"/>
              <a:buChar char="l"/>
              <a:defRPr/>
            </a:pPr>
            <a:endParaRPr lang="en-US" sz="2400" dirty="0" smtClean="0"/>
          </a:p>
        </p:txBody>
      </p:sp>
      <p:pic>
        <p:nvPicPr>
          <p:cNvPr id="51204" name="Picture 3" descr="gout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/>
          <a:stretch>
            <a:fillRect/>
          </a:stretch>
        </p:blipFill>
        <p:spPr bwMode="auto">
          <a:xfrm>
            <a:off x="8618220" y="354330"/>
            <a:ext cx="3573780" cy="2594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4-C-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220" y="3074670"/>
            <a:ext cx="3573780" cy="3577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297181" y="224114"/>
            <a:ext cx="8172449" cy="101566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vert="horz" wrap="square" lIns="91440" tIns="45720" rIns="91440" bIns="45720" rtlCol="0" anchor="ctr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6000" dirty="0">
                <a:solidFill>
                  <a:srgbClr val="FF0000"/>
                </a:solidFill>
                <a:latin typeface="Algerian" panose="04020705040A02060702" pitchFamily="82" charset="0"/>
              </a:rPr>
              <a:t>What is Gout?</a:t>
            </a:r>
          </a:p>
        </p:txBody>
      </p:sp>
    </p:spTree>
    <p:extLst>
      <p:ext uri="{BB962C8B-B14F-4D97-AF65-F5344CB8AC3E}">
        <p14:creationId xmlns:p14="http://schemas.microsoft.com/office/powerpoint/2010/main" val="29241205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00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00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400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00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400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0647" y="225609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586" y="128338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b="1" dirty="0" smtClean="0">
                <a:solidFill>
                  <a:srgbClr val="FF0000"/>
                </a:solidFill>
              </a:rPr>
              <a:t>Diarrhea (sometimes severe)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2" y="2115384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Nausea</a:t>
            </a: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Vomiting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5448" y="3286509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Abdominal cramps</a:t>
            </a: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Dehydration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638" y="4451990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      Bone marrow depression     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297" y="5264337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Cardiac </a:t>
            </a:r>
            <a:r>
              <a:rPr lang="en-US" sz="2800" dirty="0" smtClean="0">
                <a:solidFill>
                  <a:srgbClr val="FF0000"/>
                </a:solidFill>
              </a:rPr>
              <a:t>toxicity, Arrhythmia</a:t>
            </a:r>
            <a:endParaRPr lang="en-US" sz="2800" dirty="0" smtClean="0">
              <a:solidFill>
                <a:srgbClr val="FF0000"/>
              </a:solidFill>
            </a:endParaRP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Vascular collapse</a:t>
            </a: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</a:rPr>
              <a:t>Hepatotoxicity , </a:t>
            </a:r>
            <a:r>
              <a:rPr lang="en-US" sz="2800" b="1" dirty="0" smtClean="0">
                <a:solidFill>
                  <a:srgbClr val="FF0000"/>
                </a:solidFill>
              </a:rPr>
              <a:t>Alopecia 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5318" y="1616439"/>
            <a:ext cx="4505794" cy="418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13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819400" y="762000"/>
            <a:ext cx="3613150" cy="19542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3200400" y="1143000"/>
            <a:ext cx="3841750" cy="1981200"/>
            <a:chOff x="2797526" y="1338701"/>
            <a:chExt cx="3917900" cy="2945066"/>
          </a:xfrm>
        </p:grpSpPr>
        <p:sp>
          <p:nvSpPr>
            <p:cNvPr id="14" name="Rounded Rectangle 13"/>
            <p:cNvSpPr/>
            <p:nvPr/>
          </p:nvSpPr>
          <p:spPr>
            <a:xfrm>
              <a:off x="2797526" y="1480291"/>
              <a:ext cx="3917900" cy="24872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797526" y="1338701"/>
              <a:ext cx="3772193" cy="29450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000" b="1" dirty="0"/>
                <a:t>Prevention of recurrent attack</a:t>
              </a: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669235" y="3107635"/>
            <a:ext cx="3689350" cy="19542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Rounded Rectangle 16"/>
          <p:cNvSpPr/>
          <p:nvPr/>
        </p:nvSpPr>
        <p:spPr>
          <a:xfrm>
            <a:off x="4876800" y="3505200"/>
            <a:ext cx="3733800" cy="21828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838200" y="3312826"/>
            <a:ext cx="3733800" cy="2266565"/>
            <a:chOff x="436438" y="1856729"/>
            <a:chExt cx="3999523" cy="3523347"/>
          </a:xfrm>
        </p:grpSpPr>
        <p:sp>
          <p:nvSpPr>
            <p:cNvPr id="19" name="Rounded Rectangle 18"/>
            <p:cNvSpPr/>
            <p:nvPr/>
          </p:nvSpPr>
          <p:spPr>
            <a:xfrm>
              <a:off x="681307" y="2114572"/>
              <a:ext cx="3754654" cy="32136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436438" y="1856729"/>
              <a:ext cx="3917900" cy="3523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dirty="0"/>
                <a:t>Inhibition of uric acid synthesis </a:t>
              </a: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dirty="0" smtClean="0"/>
                <a:t>-</a:t>
              </a:r>
              <a:r>
                <a:rPr lang="en-US" sz="2400" b="1" dirty="0" err="1" smtClean="0"/>
                <a:t>Allopurinol</a:t>
              </a: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dirty="0" smtClean="0"/>
                <a:t>-</a:t>
              </a:r>
              <a:r>
                <a:rPr lang="en-US" sz="2400" b="1" dirty="0" err="1" smtClean="0"/>
                <a:t>Febuxostat</a:t>
              </a: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400" b="1" dirty="0"/>
            </a:p>
          </p:txBody>
        </p:sp>
      </p:grpSp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5181600" y="4191000"/>
            <a:ext cx="3962400" cy="1801813"/>
            <a:chOff x="5224983" y="3705971"/>
            <a:chExt cx="3917900" cy="2487866"/>
          </a:xfrm>
        </p:grpSpPr>
        <p:sp>
          <p:nvSpPr>
            <p:cNvPr id="22" name="Rounded Rectangle 21"/>
            <p:cNvSpPr/>
            <p:nvPr/>
          </p:nvSpPr>
          <p:spPr>
            <a:xfrm>
              <a:off x="5224983" y="3705971"/>
              <a:ext cx="3917900" cy="24878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ed Rectangle 4"/>
            <p:cNvSpPr/>
            <p:nvPr/>
          </p:nvSpPr>
          <p:spPr>
            <a:xfrm>
              <a:off x="5713055" y="3892288"/>
              <a:ext cx="3268248" cy="20538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000" b="1" dirty="0" err="1"/>
                <a:t>Uricosuric</a:t>
              </a:r>
              <a:r>
                <a:rPr lang="en-US" sz="3000" b="1" dirty="0"/>
                <a:t> </a:t>
              </a:r>
              <a:r>
                <a:rPr lang="en-US" sz="3000" b="1" dirty="0" smtClean="0"/>
                <a:t>drugs</a:t>
              </a:r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000" dirty="0" smtClean="0"/>
                <a:t>-</a:t>
              </a:r>
              <a:r>
                <a:rPr lang="en-US" sz="3000" b="1" dirty="0" err="1" smtClean="0"/>
                <a:t>Probenacid</a:t>
              </a:r>
              <a:endParaRPr lang="en-US" sz="3000" b="1" dirty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buFontTx/>
                <a:buChar char="-"/>
                <a:defRPr/>
              </a:pPr>
              <a:r>
                <a:rPr lang="en-US" sz="3000" b="1" dirty="0" err="1" smtClean="0"/>
                <a:t>Sulfinpyrazone</a:t>
              </a:r>
              <a:endParaRPr lang="en-US" sz="3000" b="1" dirty="0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9443802" y="3672591"/>
            <a:ext cx="2278505" cy="21828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9803568" y="4508292"/>
            <a:ext cx="2733206" cy="1517754"/>
            <a:chOff x="5402988" y="3681400"/>
            <a:chExt cx="3578315" cy="2487866"/>
          </a:xfrm>
        </p:grpSpPr>
        <p:sp>
          <p:nvSpPr>
            <p:cNvPr id="26" name="Rounded Rectangle 25"/>
            <p:cNvSpPr/>
            <p:nvPr/>
          </p:nvSpPr>
          <p:spPr>
            <a:xfrm>
              <a:off x="5402988" y="3681400"/>
              <a:ext cx="2761769" cy="24878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en-US" sz="2800" b="1" dirty="0" err="1" smtClean="0"/>
                <a:t>Mamalian</a:t>
              </a:r>
              <a:endParaRPr lang="en-US" sz="2800" b="1" dirty="0" smtClean="0"/>
            </a:p>
            <a:p>
              <a:pPr algn="ctr"/>
              <a:r>
                <a:rPr lang="en-US" sz="2800" b="1" dirty="0" err="1" smtClean="0"/>
                <a:t>Uricase</a:t>
              </a:r>
              <a:endParaRPr lang="en-US" sz="2800" b="1" dirty="0"/>
            </a:p>
          </p:txBody>
        </p:sp>
        <p:sp>
          <p:nvSpPr>
            <p:cNvPr id="27" name="Rounded Rectangle 4"/>
            <p:cNvSpPr/>
            <p:nvPr/>
          </p:nvSpPr>
          <p:spPr>
            <a:xfrm>
              <a:off x="5713055" y="3892288"/>
              <a:ext cx="3268248" cy="20538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000" dirty="0"/>
            </a:p>
          </p:txBody>
        </p:sp>
      </p:grpSp>
      <p:pic>
        <p:nvPicPr>
          <p:cNvPr id="28" name="Picture 6" descr="G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4807" y="227351"/>
            <a:ext cx="3962400" cy="3115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8049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9874" y="600364"/>
            <a:ext cx="795528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Inhibitors of uric acid synthesis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585" y="205158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</a:rPr>
              <a:t>Inhibit </a:t>
            </a:r>
            <a:r>
              <a:rPr lang="en-TT" sz="3200" dirty="0" err="1" smtClean="0">
                <a:solidFill>
                  <a:srgbClr val="FF0000"/>
                </a:solidFill>
              </a:rPr>
              <a:t>xanthine</a:t>
            </a:r>
            <a:r>
              <a:rPr lang="en-TT" sz="3200" dirty="0" smtClean="0">
                <a:solidFill>
                  <a:srgbClr val="FF0000"/>
                </a:solidFill>
              </a:rPr>
              <a:t> </a:t>
            </a:r>
            <a:r>
              <a:rPr lang="en-TT" sz="3200" dirty="0" err="1" smtClean="0">
                <a:solidFill>
                  <a:srgbClr val="FF0000"/>
                </a:solidFill>
              </a:rPr>
              <a:t>oxidase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0367" y="1723870"/>
            <a:ext cx="4916774" cy="4467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61552" y="4035283"/>
            <a:ext cx="5070763" cy="206210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</a:rPr>
              <a:t>Allopurinol</a:t>
            </a:r>
            <a:r>
              <a:rPr lang="en-TT" sz="3200" dirty="0" smtClean="0">
                <a:solidFill>
                  <a:srgbClr val="FF0000"/>
                </a:solidFill>
              </a:rPr>
              <a:t> is metabolized by </a:t>
            </a:r>
            <a:r>
              <a:rPr lang="en-TT" sz="3200" dirty="0" err="1" smtClean="0">
                <a:solidFill>
                  <a:srgbClr val="FF0000"/>
                </a:solidFill>
              </a:rPr>
              <a:t>xanthine</a:t>
            </a:r>
            <a:r>
              <a:rPr lang="en-TT" sz="3200" dirty="0" smtClean="0">
                <a:solidFill>
                  <a:srgbClr val="FF0000"/>
                </a:solidFill>
              </a:rPr>
              <a:t> </a:t>
            </a:r>
            <a:r>
              <a:rPr lang="en-TT" sz="3200" dirty="0" err="1" smtClean="0">
                <a:solidFill>
                  <a:srgbClr val="FF0000"/>
                </a:solidFill>
              </a:rPr>
              <a:t>oxidase</a:t>
            </a:r>
            <a:r>
              <a:rPr lang="en-TT" sz="3200" dirty="0" smtClean="0">
                <a:solidFill>
                  <a:srgbClr val="FF0000"/>
                </a:solidFill>
              </a:rPr>
              <a:t> into </a:t>
            </a:r>
            <a:r>
              <a:rPr lang="en-TT" sz="3200" dirty="0" err="1" smtClean="0">
                <a:solidFill>
                  <a:srgbClr val="FF0000"/>
                </a:solidFill>
              </a:rPr>
              <a:t>alloxanthine</a:t>
            </a:r>
            <a:r>
              <a:rPr lang="en-TT" sz="3200" dirty="0" smtClean="0">
                <a:solidFill>
                  <a:srgbClr val="FF0000"/>
                </a:solidFill>
              </a:rPr>
              <a:t> which is </a:t>
            </a:r>
            <a:r>
              <a:rPr lang="en-TT" sz="3200" dirty="0" err="1" smtClean="0">
                <a:solidFill>
                  <a:srgbClr val="FF0000"/>
                </a:solidFill>
              </a:rPr>
              <a:t>pharmacologicaly</a:t>
            </a:r>
            <a:r>
              <a:rPr lang="en-TT" sz="3200" dirty="0" smtClean="0">
                <a:solidFill>
                  <a:srgbClr val="FF0000"/>
                </a:solidFill>
              </a:rPr>
              <a:t> active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091" y="3018450"/>
            <a:ext cx="5746808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</a:rPr>
              <a:t>Include </a:t>
            </a:r>
            <a:r>
              <a:rPr lang="en-TT" sz="3200" dirty="0" err="1" smtClean="0">
                <a:solidFill>
                  <a:srgbClr val="FF0000"/>
                </a:solidFill>
              </a:rPr>
              <a:t>allopurinol</a:t>
            </a:r>
            <a:r>
              <a:rPr lang="en-TT" sz="3200" dirty="0" smtClean="0">
                <a:solidFill>
                  <a:srgbClr val="FF0000"/>
                </a:solidFill>
              </a:rPr>
              <a:t> &amp; </a:t>
            </a:r>
            <a:r>
              <a:rPr lang="en-TT" sz="3200" dirty="0" err="1" smtClean="0">
                <a:solidFill>
                  <a:srgbClr val="FF0000"/>
                </a:solidFill>
              </a:rPr>
              <a:t>febuxostat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897" y="180639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pharmacokinetics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041" y="113090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+mj-lt"/>
              </a:rPr>
              <a:t>Absorption 70%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505" y="1928471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+mj-lt"/>
              </a:rPr>
              <a:t>Protein binding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negligble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 5%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205" y="3645249"/>
            <a:ext cx="737167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Oxypurinol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is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elminated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unchaged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 in urine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4212" y="2794361"/>
            <a:ext cx="11537937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+mj-lt"/>
              </a:rPr>
              <a:t>Hepatic metabolism, 70% converted to active metabolite(</a:t>
            </a:r>
            <a:r>
              <a:rPr lang="en-US" sz="3200" b="1" dirty="0" err="1">
                <a:solidFill>
                  <a:srgbClr val="FF0000"/>
                </a:solidFill>
                <a:latin typeface="+mj-lt"/>
              </a:rPr>
              <a:t>oxypurinol</a:t>
            </a:r>
            <a:r>
              <a:rPr lang="en-US" sz="3200" b="1" dirty="0">
                <a:solidFill>
                  <a:srgbClr val="FF0000"/>
                </a:solidFill>
                <a:latin typeface="+mj-lt"/>
              </a:rPr>
              <a:t>)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2297243" y="4002374"/>
            <a:ext cx="8675556" cy="2855626"/>
            <a:chOff x="381000" y="955532"/>
            <a:chExt cx="8675556" cy="2743343"/>
          </a:xfrm>
        </p:grpSpPr>
        <p:sp>
          <p:nvSpPr>
            <p:cNvPr id="16" name="Rectangle 15"/>
            <p:cNvSpPr/>
            <p:nvPr/>
          </p:nvSpPr>
          <p:spPr>
            <a:xfrm>
              <a:off x="381000" y="2047875"/>
              <a:ext cx="1447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63938" y="2009775"/>
              <a:ext cx="1470025" cy="85883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87363" y="2254250"/>
              <a:ext cx="1295400" cy="44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en-US" b="1" dirty="0" err="1" smtClean="0">
                  <a:solidFill>
                    <a:schemeClr val="bg1"/>
                  </a:solidFill>
                  <a:latin typeface="Calibri" pitchFamily="34" charset="0"/>
                </a:rPr>
                <a:t>Allopurinol</a:t>
              </a:r>
              <a:endParaRPr lang="en-US" altLang="en-US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3657600" y="2214563"/>
              <a:ext cx="1317625" cy="44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en-US" b="1" dirty="0" err="1" smtClean="0">
                  <a:solidFill>
                    <a:schemeClr val="bg1"/>
                  </a:solidFill>
                  <a:latin typeface="Calibri" pitchFamily="34" charset="0"/>
                </a:rPr>
                <a:t>Oxypurinol</a:t>
              </a:r>
              <a:endParaRPr lang="en-US" altLang="en-US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2057400" y="2466975"/>
              <a:ext cx="1295400" cy="1857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2057400" y="1819275"/>
              <a:ext cx="1295400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en-US" b="1">
                  <a:solidFill>
                    <a:srgbClr val="CC0000"/>
                  </a:solidFill>
                  <a:latin typeface="Calibri" pitchFamily="34" charset="0"/>
                </a:rPr>
                <a:t>Xanthine </a:t>
              </a:r>
            </a:p>
            <a:p>
              <a:r>
                <a:rPr lang="en-US" altLang="en-US" b="1">
                  <a:solidFill>
                    <a:srgbClr val="CC0000"/>
                  </a:solidFill>
                  <a:latin typeface="Calibri" pitchFamily="34" charset="0"/>
                </a:rPr>
                <a:t>Oxidase</a:t>
              </a:r>
            </a:p>
          </p:txBody>
        </p:sp>
        <p:sp>
          <p:nvSpPr>
            <p:cNvPr id="22" name="Right Arrow 21"/>
            <p:cNvSpPr/>
            <p:nvPr/>
          </p:nvSpPr>
          <p:spPr>
            <a:xfrm rot="1200000">
              <a:off x="5199063" y="3017838"/>
              <a:ext cx="1295400" cy="920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Right Arrow 22"/>
            <p:cNvSpPr/>
            <p:nvPr/>
          </p:nvSpPr>
          <p:spPr>
            <a:xfrm rot="20400000">
              <a:off x="5199063" y="1831975"/>
              <a:ext cx="1295400" cy="920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5229225" y="2457450"/>
              <a:ext cx="1295400" cy="920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6880044" y="956016"/>
              <a:ext cx="1836737" cy="741364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6850063" y="2068513"/>
              <a:ext cx="1836737" cy="741362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6850063" y="2957513"/>
              <a:ext cx="1836737" cy="741362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sz="1600" b="1" dirty="0" smtClean="0">
                  <a:solidFill>
                    <a:schemeClr val="tx1"/>
                  </a:solidFill>
                </a:rPr>
                <a:t>Dress Syndrome</a:t>
              </a:r>
              <a:endParaRPr lang="en-US" sz="1600" b="1" dirty="0">
                <a:solidFill>
                  <a:schemeClr val="tx1"/>
                </a:solidFill>
              </a:endParaRPr>
            </a:p>
            <a:p>
              <a:pPr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7105285" y="955532"/>
              <a:ext cx="1951271" cy="7096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en-US" sz="1400" b="1" dirty="0" err="1">
                  <a:latin typeface="Calibri" pitchFamily="34" charset="0"/>
                </a:rPr>
                <a:t>Allopurinol</a:t>
              </a:r>
              <a:r>
                <a:rPr lang="en-US" altLang="en-US" sz="1400" b="1" dirty="0">
                  <a:latin typeface="Calibri" pitchFamily="34" charset="0"/>
                </a:rPr>
                <a:t> Hypersensitivity Syndrome</a:t>
              </a:r>
            </a:p>
          </p:txBody>
        </p: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7010400" y="2214563"/>
              <a:ext cx="1524000" cy="561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en-US" sz="1600" b="1" dirty="0">
                  <a:latin typeface="Calibri" pitchFamily="34" charset="0"/>
                </a:rPr>
                <a:t>Toxic Epidermal </a:t>
              </a:r>
              <a:r>
                <a:rPr lang="en-US" altLang="en-US" sz="1600" b="1" dirty="0" err="1">
                  <a:latin typeface="Calibri" pitchFamily="34" charset="0"/>
                </a:rPr>
                <a:t>Necrolysis</a:t>
              </a:r>
              <a:endParaRPr lang="en-US" altLang="en-US" sz="1600" b="1" dirty="0"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08995" y="390502"/>
            <a:ext cx="5070763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40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40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060" y="1580609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Diarrhea, nausea, abnormal liver tests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5485" y="2653620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Acute attacks of gout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931" y="3336886"/>
            <a:ext cx="5741026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Fever, rash, </a:t>
            </a:r>
            <a:r>
              <a:rPr lang="en-US" sz="2800" b="1" dirty="0" smtClean="0">
                <a:solidFill>
                  <a:srgbClr val="FF0000"/>
                </a:solidFill>
              </a:rPr>
              <a:t>toxic epidermal </a:t>
            </a:r>
            <a:r>
              <a:rPr lang="en-US" sz="2800" b="1" dirty="0" err="1" smtClean="0">
                <a:solidFill>
                  <a:srgbClr val="FF0000"/>
                </a:solidFill>
              </a:rPr>
              <a:t>necrolysis</a:t>
            </a:r>
            <a:endParaRPr lang="en-US" sz="2800" b="1" dirty="0" smtClean="0">
              <a:solidFill>
                <a:srgbClr val="FF0000"/>
              </a:solidFill>
            </a:endParaRPr>
          </a:p>
          <a:p>
            <a:r>
              <a:rPr lang="en-US" sz="2800" dirty="0" err="1" smtClean="0">
                <a:solidFill>
                  <a:srgbClr val="FF0000"/>
                </a:solidFill>
              </a:rPr>
              <a:t>hepatotoxicity</a:t>
            </a:r>
            <a:r>
              <a:rPr lang="en-US" sz="2800" dirty="0" smtClean="0">
                <a:solidFill>
                  <a:srgbClr val="FF0000"/>
                </a:solidFill>
              </a:rPr>
              <a:t>, marrow suppression</a:t>
            </a:r>
          </a:p>
          <a:p>
            <a:r>
              <a:rPr lang="en-US" sz="2800" dirty="0" err="1" smtClean="0">
                <a:solidFill>
                  <a:srgbClr val="FF0000"/>
                </a:solidFill>
              </a:rPr>
              <a:t>vasculitis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4377" y="4847246"/>
            <a:ext cx="5841531" cy="1815882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DRESS</a:t>
            </a:r>
            <a:r>
              <a:rPr lang="en-US" altLang="en-US" sz="2800" dirty="0" smtClean="0"/>
              <a:t> </a:t>
            </a:r>
            <a:r>
              <a:rPr lang="en-US" altLang="en-US" sz="2800" dirty="0" smtClean="0">
                <a:solidFill>
                  <a:schemeClr val="bg2"/>
                </a:solidFill>
              </a:rPr>
              <a:t>syndrome</a:t>
            </a:r>
          </a:p>
          <a:p>
            <a:pPr lvl="1"/>
            <a:r>
              <a:rPr lang="en-US" altLang="en-US" sz="2800" dirty="0" smtClean="0">
                <a:solidFill>
                  <a:srgbClr val="FF0000"/>
                </a:solidFill>
              </a:rPr>
              <a:t>D</a:t>
            </a:r>
            <a:r>
              <a:rPr lang="en-US" altLang="en-US" sz="2800" dirty="0" smtClean="0">
                <a:solidFill>
                  <a:schemeClr val="bg2"/>
                </a:solidFill>
              </a:rPr>
              <a:t>rug</a:t>
            </a:r>
            <a:r>
              <a:rPr lang="en-US" altLang="en-US" sz="2800" dirty="0" smtClean="0"/>
              <a:t> </a:t>
            </a:r>
            <a:r>
              <a:rPr lang="en-US" altLang="en-US" sz="2800" dirty="0" smtClean="0">
                <a:solidFill>
                  <a:srgbClr val="FF0000"/>
                </a:solidFill>
              </a:rPr>
              <a:t>R</a:t>
            </a:r>
            <a:r>
              <a:rPr lang="en-US" altLang="en-US" sz="2800" dirty="0" smtClean="0">
                <a:solidFill>
                  <a:schemeClr val="bg2"/>
                </a:solidFill>
              </a:rPr>
              <a:t>eaction</a:t>
            </a:r>
            <a:r>
              <a:rPr lang="en-US" altLang="en-US" sz="2800" dirty="0" smtClean="0"/>
              <a:t>,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E</a:t>
            </a:r>
            <a:r>
              <a:rPr lang="en-US" altLang="en-US" sz="2800" dirty="0" err="1" smtClean="0">
                <a:solidFill>
                  <a:schemeClr val="bg2"/>
                </a:solidFill>
              </a:rPr>
              <a:t>osinophilia</a:t>
            </a:r>
            <a:r>
              <a:rPr lang="en-US" altLang="en-US" sz="2800" dirty="0" smtClean="0"/>
              <a:t>, </a:t>
            </a:r>
          </a:p>
          <a:p>
            <a:pPr lvl="1"/>
            <a:r>
              <a:rPr lang="en-US" altLang="en-US" sz="2800" dirty="0" smtClean="0">
                <a:solidFill>
                  <a:srgbClr val="FF0000"/>
                </a:solidFill>
              </a:rPr>
              <a:t>S</a:t>
            </a:r>
            <a:r>
              <a:rPr lang="en-US" altLang="en-US" sz="2800" dirty="0" smtClean="0">
                <a:solidFill>
                  <a:schemeClr val="bg2"/>
                </a:solidFill>
              </a:rPr>
              <a:t>ystemic</a:t>
            </a:r>
            <a:r>
              <a:rPr lang="en-US" altLang="en-US" sz="2800" dirty="0" smtClean="0"/>
              <a:t> </a:t>
            </a:r>
            <a:r>
              <a:rPr lang="en-US" altLang="en-US" sz="2800" dirty="0" smtClean="0">
                <a:solidFill>
                  <a:srgbClr val="FF0000"/>
                </a:solidFill>
              </a:rPr>
              <a:t>S</a:t>
            </a:r>
            <a:r>
              <a:rPr lang="en-US" altLang="en-US" sz="2800" dirty="0" smtClean="0">
                <a:solidFill>
                  <a:schemeClr val="bg2"/>
                </a:solidFill>
              </a:rPr>
              <a:t>ymptoms</a:t>
            </a:r>
          </a:p>
          <a:p>
            <a:r>
              <a:rPr lang="en-US" altLang="en-US" sz="2800" dirty="0" smtClean="0">
                <a:solidFill>
                  <a:schemeClr val="bg2"/>
                </a:solidFill>
              </a:rPr>
              <a:t>20% mortality rate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5633" y="1558977"/>
            <a:ext cx="5306518" cy="512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357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255590"/>
            <a:ext cx="5070763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4000" b="1" dirty="0" smtClean="0">
                <a:solidFill>
                  <a:srgbClr val="FF0000"/>
                </a:solidFill>
              </a:rPr>
              <a:t>Allopurinol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664" y="1302077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109" y="2180216"/>
            <a:ext cx="618823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Management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of gout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5566" y="5381830"/>
            <a:ext cx="923815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Management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associated with chemotherapy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5000" y="6146685"/>
            <a:ext cx="804951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Prevention of recurrent calcium oxalate kidney stones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1048" y="287890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Uric acid stones or nephropathy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506" y="4689690"/>
            <a:ext cx="8839494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Severe </a:t>
            </a:r>
            <a:r>
              <a:rPr lang="en-US" sz="2800" dirty="0" err="1" smtClean="0">
                <a:solidFill>
                  <a:srgbClr val="FF0000"/>
                </a:solidFill>
              </a:rPr>
              <a:t>tophaceous</a:t>
            </a:r>
            <a:r>
              <a:rPr lang="en-US" sz="2800" dirty="0" smtClean="0">
                <a:solidFill>
                  <a:srgbClr val="FF0000"/>
                </a:solidFill>
              </a:rPr>
              <a:t> deposits (uric acid deposits in tissues)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544" y="3557598"/>
            <a:ext cx="5473630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It is a drug of choice in patients with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both gout &amp; ischemic heart disease</a:t>
            </a: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39856" y="1034321"/>
            <a:ext cx="4167265" cy="3514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Cambria" pitchFamily="18" charset="0"/>
              </a:rPr>
              <a:t>Drug Interactions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374" y="2065006"/>
            <a:ext cx="5120640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Cambria" pitchFamily="18" charset="0"/>
              </a:rPr>
              <a:t>Warfarin</a:t>
            </a:r>
            <a:r>
              <a:rPr lang="en-US" sz="3200" dirty="0" smtClean="0">
                <a:solidFill>
                  <a:srgbClr val="FF0000"/>
                </a:solidFill>
                <a:latin typeface="Cambria" pitchFamily="18" charset="0"/>
              </a:rPr>
              <a:t> &amp; </a:t>
            </a:r>
            <a:r>
              <a:rPr lang="en-US" sz="3200" b="1" dirty="0" err="1" smtClean="0">
                <a:solidFill>
                  <a:srgbClr val="FF0000"/>
                </a:solidFill>
                <a:latin typeface="Cambria" pitchFamily="18" charset="0"/>
              </a:rPr>
              <a:t>dicumarol</a:t>
            </a:r>
            <a:endParaRPr lang="en-US" sz="3200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pPr>
              <a:buFontTx/>
              <a:buChar char="•"/>
            </a:pPr>
            <a:r>
              <a:rPr lang="en-US" sz="3200" dirty="0" smtClean="0">
                <a:solidFill>
                  <a:srgbClr val="FF0000"/>
                </a:solidFill>
                <a:latin typeface="Cambria" pitchFamily="18" charset="0"/>
              </a:rPr>
              <a:t>inhibits their metabolism</a:t>
            </a:r>
            <a:endParaRPr lang="en-US" sz="3200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0574" y="3612991"/>
            <a:ext cx="4171486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Reduce the metabolism of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Cambria" pitchFamily="18" charset="0"/>
              </a:rPr>
              <a:t>6-mercaptopurine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and </a:t>
            </a:r>
            <a:r>
              <a:rPr lang="en-US" sz="2800" b="1" dirty="0" err="1" smtClean="0">
                <a:solidFill>
                  <a:srgbClr val="FF0000"/>
                </a:solidFill>
                <a:latin typeface="Cambria" pitchFamily="18" charset="0"/>
              </a:rPr>
              <a:t>azathioprine</a:t>
            </a:r>
            <a:r>
              <a:rPr lang="en-US" sz="2800" b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991" y="5510460"/>
            <a:ext cx="6100790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With </a:t>
            </a:r>
            <a:r>
              <a:rPr lang="en-US" sz="2800" dirty="0" err="1" smtClean="0">
                <a:solidFill>
                  <a:srgbClr val="FF0000"/>
                </a:solidFill>
                <a:latin typeface="Cambria" pitchFamily="18" charset="0"/>
              </a:rPr>
              <a:t>ampicillin</a:t>
            </a:r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 : Increases frequency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of </a:t>
            </a:r>
            <a:r>
              <a:rPr lang="en-US" sz="2800" b="1" dirty="0" smtClean="0">
                <a:solidFill>
                  <a:srgbClr val="FF0000"/>
                </a:solidFill>
                <a:latin typeface="Cambria" pitchFamily="18" charset="0"/>
              </a:rPr>
              <a:t>skin rash</a:t>
            </a:r>
            <a:endParaRPr lang="en-US" sz="28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5495" y="2276339"/>
            <a:ext cx="5066675" cy="367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</a:rPr>
              <a:t>Febuxostat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752" y="2081567"/>
            <a:ext cx="6024127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Oral specific </a:t>
            </a:r>
            <a:r>
              <a:rPr lang="en-US" sz="2800" b="1" dirty="0" err="1" smtClean="0">
                <a:solidFill>
                  <a:srgbClr val="FF0000"/>
                </a:solidFill>
              </a:rPr>
              <a:t>xanthine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oxidase</a:t>
            </a:r>
            <a:r>
              <a:rPr lang="en-US" sz="2800" b="1" dirty="0" smtClean="0">
                <a:solidFill>
                  <a:srgbClr val="FF0000"/>
                </a:solidFill>
              </a:rPr>
              <a:t> inhibitor</a:t>
            </a:r>
            <a:endParaRPr lang="en-US" sz="2800" b="1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179" y="2944715"/>
            <a:ext cx="6109642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Indicated for the management of </a:t>
            </a:r>
            <a:r>
              <a:rPr lang="en-US" sz="2800" b="1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b="1" dirty="0" smtClean="0">
                <a:solidFill>
                  <a:srgbClr val="FF0000"/>
                </a:solidFill>
              </a:rPr>
              <a:t> in patients with gout    (as it reduces </a:t>
            </a:r>
            <a:r>
              <a:rPr lang="en-US" sz="2800" b="1" dirty="0">
                <a:solidFill>
                  <a:srgbClr val="FF0000"/>
                </a:solidFill>
              </a:rPr>
              <a:t>serum uric acid </a:t>
            </a:r>
            <a:r>
              <a:rPr lang="en-US" sz="2800" b="1" dirty="0" smtClean="0">
                <a:solidFill>
                  <a:srgbClr val="FF0000"/>
                </a:solidFill>
              </a:rPr>
              <a:t>levels)</a:t>
            </a:r>
            <a:endParaRPr lang="en-US" sz="2800" b="1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604" y="4542797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Chemically distinct from allopurinol (non purine)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019" y="5664111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Can be used in patients with renal disease</a:t>
            </a:r>
          </a:p>
        </p:txBody>
      </p:sp>
      <p:pic>
        <p:nvPicPr>
          <p:cNvPr id="15364" name="Picture 4" descr="http://img.medscape.com/slide/migrated/editorial/cmecircle/2007/7366/images/sundy/6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0603" y="2068643"/>
            <a:ext cx="5276537" cy="43021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6655" y="2921016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Metabolized in liver , mainly conjugated to </a:t>
            </a:r>
            <a:r>
              <a:rPr lang="en-US" sz="2800" dirty="0" err="1" smtClean="0">
                <a:solidFill>
                  <a:srgbClr val="FF0000"/>
                </a:solidFill>
              </a:rPr>
              <a:t>glucouronic</a:t>
            </a:r>
            <a:r>
              <a:rPr lang="en-US" sz="2800" dirty="0" smtClean="0">
                <a:solidFill>
                  <a:srgbClr val="FF0000"/>
                </a:solidFill>
              </a:rPr>
              <a:t> acid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070" y="4068977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Given to patients who do not tolerate </a:t>
            </a:r>
            <a:r>
              <a:rPr lang="en-US" sz="2800" dirty="0" err="1" smtClean="0">
                <a:solidFill>
                  <a:srgbClr val="FF0000"/>
                </a:solidFill>
              </a:rPr>
              <a:t>allopurinol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505" y="5201948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99% protein bound</a:t>
            </a:r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902" y="600513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t½  </a:t>
            </a:r>
            <a:r>
              <a:rPr lang="en-US" sz="2800" b="1" dirty="0" smtClean="0">
                <a:solidFill>
                  <a:srgbClr val="FF0000"/>
                </a:solidFill>
                <a:latin typeface="+mj-lt"/>
              </a:rPr>
              <a:t>8 hours</a:t>
            </a:r>
            <a:endParaRPr 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396" y="139687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pharmacokinetics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834" y="2207199"/>
            <a:ext cx="701119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Given orally once daily, well absorbed (85%)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9054" y="374739"/>
            <a:ext cx="5070763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Febuxostat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1002" y="128991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536" y="2306418"/>
            <a:ext cx="64238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Increases number of gout attacks during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the first few months of treatment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0962" y="3559311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Increases level of liver enzymes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357" y="4287548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Nausea, Diarrhea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209" y="5086881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Headache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9189" y="586394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Numbness of arm or leg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7330" y="183138"/>
            <a:ext cx="5070763" cy="70788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Febuxostat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45181" y="2443397"/>
            <a:ext cx="4617440" cy="4047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" y="1188011"/>
            <a:ext cx="11417009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4999" y="2451100"/>
            <a:ext cx="2257769" cy="2456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65760" y="0"/>
            <a:ext cx="11417009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3600" dirty="0">
                <a:solidFill>
                  <a:srgbClr val="FF0000"/>
                </a:solidFill>
                <a:latin typeface="Algerian" panose="04020705040A02060702" pitchFamily="82" charset="0"/>
              </a:rPr>
              <a:t>   </a:t>
            </a:r>
            <a:r>
              <a:rPr lang="en-US" sz="3600" dirty="0">
                <a:solidFill>
                  <a:srgbClr val="FF0000"/>
                </a:solidFill>
                <a:latin typeface="Algerian" panose="04020705040A02060702" pitchFamily="82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Untreated Gout May Lead to…   </a:t>
            </a:r>
            <a:r>
              <a:rPr lang="en-US" sz="2800" b="1" dirty="0" err="1">
                <a:solidFill>
                  <a:srgbClr val="FF0000"/>
                </a:solidFill>
              </a:rPr>
              <a:t>Tophaceous</a:t>
            </a:r>
            <a:r>
              <a:rPr lang="en-US" sz="2800" b="1" dirty="0">
                <a:solidFill>
                  <a:srgbClr val="FF0000"/>
                </a:solidFill>
              </a:rPr>
              <a:t> masses of MSU crystals in </a:t>
            </a:r>
            <a:r>
              <a:rPr lang="en-US" sz="2800" b="1" dirty="0" smtClean="0">
                <a:solidFill>
                  <a:srgbClr val="FF0000"/>
                </a:solidFill>
              </a:rPr>
              <a:t>cartilage &amp; joints</a:t>
            </a:r>
            <a:r>
              <a:rPr lang="en-US" sz="2800" b="1" dirty="0">
                <a:solidFill>
                  <a:srgbClr val="FF0000"/>
                </a:solidFill>
              </a:rPr>
              <a:t>, Renal stones, </a:t>
            </a:r>
            <a:r>
              <a:rPr lang="en-US" sz="2800" b="1" dirty="0" err="1">
                <a:solidFill>
                  <a:srgbClr val="FF0000"/>
                </a:solidFill>
              </a:rPr>
              <a:t>Urate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nephropathy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4117" y="6003861"/>
            <a:ext cx="2400147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2352" y="4646333"/>
            <a:ext cx="11131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Tofi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17617" y="3971861"/>
            <a:ext cx="3056883" cy="823302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endParaRPr lang="en-TT" sz="1050" dirty="0" smtClean="0">
              <a:solidFill>
                <a:srgbClr val="FF0000"/>
              </a:solidFill>
            </a:endParaRPr>
          </a:p>
          <a:p>
            <a:r>
              <a:rPr lang="en-TT" sz="2800" dirty="0" smtClean="0">
                <a:solidFill>
                  <a:srgbClr val="FF0000"/>
                </a:solidFill>
              </a:rPr>
              <a:t>Joint inflammation</a:t>
            </a:r>
          </a:p>
          <a:p>
            <a:endParaRPr lang="en-US" sz="9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2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89270" y="240600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Uricosuric</a:t>
            </a:r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400" y="1063306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Mechanism 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774" y="1803534"/>
            <a:ext cx="691975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Blocks tubular reabsorption of uric acid &amp;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enhances urine uric acid excretion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9250" y="2956421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Probenecid</a:t>
            </a:r>
            <a:r>
              <a:rPr lang="en-US" sz="2800" dirty="0" smtClean="0">
                <a:solidFill>
                  <a:srgbClr val="FF0000"/>
                </a:solidFill>
              </a:rPr>
              <a:t> inhibits </a:t>
            </a:r>
            <a:r>
              <a:rPr lang="en-US" sz="2800" dirty="0" err="1" smtClean="0">
                <a:solidFill>
                  <a:srgbClr val="FF0000"/>
                </a:solidFill>
              </a:rPr>
              <a:t>Urate</a:t>
            </a:r>
            <a:r>
              <a:rPr lang="en-US" sz="2800" dirty="0" smtClean="0">
                <a:solidFill>
                  <a:srgbClr val="FF0000"/>
                </a:solidFill>
              </a:rPr>
              <a:t> Transporters (URAT) in the apical membrane of the proximal tubule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889" y="4544451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It also inhibits organic acid transporter(OAT)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→↑plasma concentration of </a:t>
            </a:r>
            <a:r>
              <a:rPr lang="en-US" sz="280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penicilin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020" y="6093986"/>
            <a:ext cx="5840888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Sulfinpyrazol</a:t>
            </a:r>
            <a:r>
              <a:rPr lang="en-US" sz="2800" dirty="0" smtClean="0">
                <a:solidFill>
                  <a:srgbClr val="FF0000"/>
                </a:solidFill>
              </a:rPr>
              <a:t> inhibits URAT1 &amp; OAT4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3201" y="1416087"/>
            <a:ext cx="455893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tmedweb.tulane.edu/pharmwiki/lib/exe/fetch.php/probenecid.png?w=600&amp;tok=7307a8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35121" y="1379096"/>
            <a:ext cx="4457075" cy="3747540"/>
          </a:xfrm>
          <a:prstGeom prst="rect">
            <a:avLst/>
          </a:prstGeom>
          <a:noFill/>
        </p:spPr>
      </p:pic>
      <p:pic>
        <p:nvPicPr>
          <p:cNvPr id="15" name="Picture 4" descr="http://www.nature.com/nrrheum/journal/v10/n5/images_article/nrrheum.2014.32-f5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5102" y="1349116"/>
            <a:ext cx="4447046" cy="4227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45991" y="306463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Probenecid moderately effective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427" y="382285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Increases risk of </a:t>
            </a:r>
            <a:r>
              <a:rPr lang="en-US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862" y="4581070"/>
            <a:ext cx="619694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Not used in patients with renal disease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9307" y="5324297"/>
            <a:ext cx="6149045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Some drugs reduce efficacy (e.g., aspirin)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3377" y="1800964"/>
            <a:ext cx="5070763" cy="101566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Control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and prevent tophus formation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4280" y="46545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Uricosuric</a:t>
            </a:r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1789" y="1618008"/>
            <a:ext cx="4867275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0" y="3214537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Exacerbation of acute attack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416" y="4047705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Risk of uric acid stone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833" y="4880874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GIT upset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4238" y="571404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Allergic rash</a:t>
            </a:r>
          </a:p>
        </p:txBody>
      </p:sp>
      <p:pic>
        <p:nvPicPr>
          <p:cNvPr id="8" name="Picture 8" descr="Gou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2688" y="2503358"/>
            <a:ext cx="4279900" cy="34893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68491" y="2131859"/>
            <a:ext cx="2759326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600" b="1" dirty="0" smtClean="0">
                <a:solidFill>
                  <a:srgbClr val="FF0000"/>
                </a:solidFill>
              </a:rPr>
              <a:t>Probenecid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Contra-indications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556" y="208156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History of </a:t>
            </a:r>
            <a:r>
              <a:rPr lang="en-US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2" y="2974695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Recent acute gout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417" y="385283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Existing renal disease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852" y="476095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Less effective in elderly patients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174" y="1678586"/>
            <a:ext cx="6175947" cy="491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566" y="2036595"/>
            <a:ext cx="5070763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600" b="1" dirty="0" smtClean="0">
                <a:solidFill>
                  <a:srgbClr val="FF0000"/>
                </a:solidFill>
              </a:rPr>
              <a:t>Sulfinpyrazone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971" y="3169567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Sulfinpyrazone</a:t>
            </a:r>
            <a:r>
              <a:rPr lang="en-US" sz="2800" dirty="0" smtClean="0">
                <a:solidFill>
                  <a:srgbClr val="FF0000"/>
                </a:solidFill>
              </a:rPr>
              <a:t> can aggravate peptic ulcer disease 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407" y="4317528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Aspirin reduces efficacy of </a:t>
            </a:r>
            <a:r>
              <a:rPr lang="en-US" sz="2800" dirty="0" err="1" smtClean="0">
                <a:solidFill>
                  <a:srgbClr val="FF0000"/>
                </a:solidFill>
              </a:rPr>
              <a:t>sulfinpyrazone</a:t>
            </a:r>
            <a:endParaRPr lang="en-US" sz="32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54843" y="5555431"/>
            <a:ext cx="5321301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Sulfinpyrazone</a:t>
            </a:r>
            <a:r>
              <a:rPr lang="en-US" sz="2800" dirty="0" smtClean="0">
                <a:solidFill>
                  <a:srgbClr val="FF0000"/>
                </a:solidFill>
              </a:rPr>
              <a:t> enhance the action of certain </a:t>
            </a:r>
            <a:r>
              <a:rPr lang="en-US" sz="2800" dirty="0" err="1" smtClean="0">
                <a:solidFill>
                  <a:srgbClr val="FF0000"/>
                </a:solidFill>
              </a:rPr>
              <a:t>antidiabetic</a:t>
            </a:r>
            <a:r>
              <a:rPr lang="en-US" sz="2800" dirty="0" smtClean="0">
                <a:solidFill>
                  <a:srgbClr val="FF0000"/>
                </a:solidFill>
              </a:rPr>
              <a:t> drugs 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9840" y="2547859"/>
            <a:ext cx="4977359" cy="379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6103" y="600364"/>
            <a:ext cx="736745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>Recombinant mammalian </a:t>
            </a:r>
            <a:r>
              <a:rPr lang="en-US" sz="3200" b="1" dirty="0" err="1" smtClean="0">
                <a:solidFill>
                  <a:srgbClr val="FF0000"/>
                </a:solidFill>
              </a:rPr>
              <a:t>uricase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617" y="1741289"/>
            <a:ext cx="318413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</a:rPr>
              <a:t>Pegloticase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44" y="2774042"/>
            <a:ext cx="7513362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 uric acid specific enzyme which is a recombinant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modified mammalian </a:t>
            </a:r>
            <a:r>
              <a:rPr lang="en-US" sz="2800" dirty="0" err="1" smtClean="0">
                <a:solidFill>
                  <a:srgbClr val="FF0000"/>
                </a:solidFill>
              </a:rPr>
              <a:t>uricase</a:t>
            </a:r>
            <a:r>
              <a:rPr lang="en-US" sz="2800" dirty="0" smtClean="0">
                <a:solidFill>
                  <a:srgbClr val="FF0000"/>
                </a:solidFill>
              </a:rPr>
              <a:t> enzyme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8992" y="4070994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enzymatically </a:t>
            </a:r>
            <a:r>
              <a:rPr lang="en-US" sz="2800" dirty="0">
                <a:solidFill>
                  <a:srgbClr val="FF0000"/>
                </a:solidFill>
              </a:rPr>
              <a:t>convert </a:t>
            </a:r>
            <a:r>
              <a:rPr lang="en-US" sz="2800" dirty="0" err="1">
                <a:solidFill>
                  <a:srgbClr val="FF0000"/>
                </a:solidFill>
              </a:rPr>
              <a:t>urate</a:t>
            </a:r>
            <a:r>
              <a:rPr lang="en-US" sz="2800" dirty="0">
                <a:solidFill>
                  <a:srgbClr val="FF0000"/>
                </a:solidFill>
              </a:rPr>
              <a:t> to </a:t>
            </a:r>
            <a:r>
              <a:rPr lang="en-US" sz="2800" dirty="0" err="1">
                <a:solidFill>
                  <a:srgbClr val="FF0000"/>
                </a:solidFill>
              </a:rPr>
              <a:t>allantoin</a:t>
            </a:r>
            <a:r>
              <a:rPr lang="en-US" sz="2800" dirty="0">
                <a:solidFill>
                  <a:srgbClr val="FF0000"/>
                </a:solidFill>
              </a:rPr>
              <a:t>, which is more soluble and readily excreted in the urine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180" y="5867634"/>
            <a:ext cx="1042059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Given I.V.</a:t>
            </a:r>
            <a:r>
              <a:rPr lang="en-US" sz="2800" dirty="0" smtClean="0">
                <a:solidFill>
                  <a:srgbClr val="FF0000"/>
                </a:solidFill>
                <a:sym typeface="Wingdings" pitchFamily="2" charset="2"/>
              </a:rPr>
              <a:t> peak decline in uric acid level within 24-72 hours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9816" y="1933732"/>
            <a:ext cx="4055837" cy="361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9093" y="405492"/>
            <a:ext cx="5070763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3600" b="1" dirty="0" err="1" smtClean="0">
                <a:solidFill>
                  <a:srgbClr val="FF0000"/>
                </a:solidFill>
              </a:rPr>
              <a:t>Pegloticase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142" y="1377671"/>
            <a:ext cx="780367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Used for the treatment of chronic gout in adult patients refractory to conventional therapy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6493" y="2541693"/>
            <a:ext cx="1629308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993" y="3362655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Infusion reactions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3416" y="4043350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Anaphylaxis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4416" y="6073804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158" y="5406671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Arthralgia</a:t>
            </a:r>
            <a:r>
              <a:rPr lang="en-US" sz="2800" dirty="0" smtClean="0">
                <a:solidFill>
                  <a:srgbClr val="FF0000"/>
                </a:solidFill>
              </a:rPr>
              <a:t>, muscle spasm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5442" y="471291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Gout flare</a:t>
            </a:r>
          </a:p>
        </p:txBody>
      </p:sp>
      <p:pic>
        <p:nvPicPr>
          <p:cNvPr id="3074" name="Picture 2" descr="Bunbury, Henry William: &lt;em&gt;Origin of the Gout&lt;/em&g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3357" y="2647122"/>
            <a:ext cx="5969414" cy="3892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6655" y="538516"/>
            <a:ext cx="3355877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epidemiology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1067" y="518324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Male to female </a:t>
            </a:r>
            <a:r>
              <a:rPr lang="en-US" sz="2800" dirty="0" smtClean="0">
                <a:solidFill>
                  <a:srgbClr val="FF0000"/>
                </a:solidFill>
              </a:rPr>
              <a:t>ratio </a:t>
            </a:r>
            <a:r>
              <a:rPr lang="en-US" sz="2800" dirty="0" smtClean="0">
                <a:solidFill>
                  <a:srgbClr val="FF0000"/>
                </a:solidFill>
              </a:rPr>
              <a:t>10:1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8595" y="366224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Prevalence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5%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6102" y="440896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Prevalence of gout 0.2%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2987" y="2149683"/>
            <a:ext cx="577215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13995" y="1985843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Gout was historically known as "the disease of kings" or "rich man's disease</a:t>
            </a:r>
            <a:r>
              <a:rPr lang="en-US" sz="2800" dirty="0" smtClean="0">
                <a:solidFill>
                  <a:srgbClr val="FF0000"/>
                </a:solidFill>
              </a:rPr>
              <a:t>."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56555" y="244147"/>
            <a:ext cx="1740875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ilos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0291" y="3161884"/>
            <a:ext cx="700980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Describe drug and non-drug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1055" y="4528302"/>
            <a:ext cx="7059018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Identify the mechanism of action of drugs used for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037" y="2055359"/>
            <a:ext cx="7034035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Outline the stages of gout and the therapeutic objectives in each stage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547" y="5617647"/>
            <a:ext cx="6986564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Study in detail the pharmacology of drugs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 used for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1055" y="3836879"/>
            <a:ext cx="7029038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Classify drugs used for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9875" y="1966209"/>
            <a:ext cx="4202243" cy="3909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85531" y="1302604"/>
            <a:ext cx="700980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Know the pathophysiology of gout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4" grpId="0" animBg="1"/>
      <p:bldP spid="15" grpId="0" animBg="1"/>
      <p:bldP spid="1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718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917649" y="622655"/>
            <a:ext cx="7044394" cy="2461925"/>
            <a:chOff x="1444625" y="1981200"/>
            <a:chExt cx="7324725" cy="3962400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3581400" y="3962400"/>
              <a:ext cx="3048000" cy="1981200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CC9900"/>
                </a:gs>
                <a:gs pos="100000">
                  <a:srgbClr val="5E4700"/>
                </a:gs>
              </a:gsLst>
              <a:path path="shape">
                <a:fillToRect l="50000" t="50000" r="50000" b="50000"/>
              </a:path>
            </a:gradFill>
            <a:ln w="381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4" name="Group 17"/>
            <p:cNvGrpSpPr>
              <a:grpSpLocks/>
            </p:cNvGrpSpPr>
            <p:nvPr/>
          </p:nvGrpSpPr>
          <p:grpSpPr bwMode="auto">
            <a:xfrm rot="20700000">
              <a:off x="1444625" y="1981200"/>
              <a:ext cx="7324725" cy="2030413"/>
              <a:chOff x="906" y="1248"/>
              <a:chExt cx="4614" cy="1279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912" y="2208"/>
                <a:ext cx="4608" cy="288"/>
              </a:xfrm>
              <a:prstGeom prst="rect">
                <a:avLst/>
              </a:prstGeom>
              <a:gradFill rotWithShape="0">
                <a:gsLst>
                  <a:gs pos="0">
                    <a:srgbClr val="CC9900"/>
                  </a:gs>
                  <a:gs pos="100000">
                    <a:srgbClr val="5E4700"/>
                  </a:gs>
                </a:gsLst>
                <a:path path="shape">
                  <a:fillToRect l="50000" t="50000" r="50000" b="50000"/>
                </a:path>
              </a:gra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6" name="Group 16"/>
              <p:cNvGrpSpPr>
                <a:grpSpLocks/>
              </p:cNvGrpSpPr>
              <p:nvPr/>
            </p:nvGrpSpPr>
            <p:grpSpPr bwMode="auto">
              <a:xfrm>
                <a:off x="912" y="1248"/>
                <a:ext cx="4608" cy="960"/>
                <a:chOff x="912" y="1248"/>
                <a:chExt cx="4608" cy="960"/>
              </a:xfrm>
            </p:grpSpPr>
            <p:sp>
              <p:nvSpPr>
                <p:cNvPr id="18" name="Rectangle 7"/>
                <p:cNvSpPr>
                  <a:spLocks noChangeArrowheads="1"/>
                </p:cNvSpPr>
                <p:nvPr/>
              </p:nvSpPr>
              <p:spPr bwMode="auto">
                <a:xfrm>
                  <a:off x="912" y="1248"/>
                  <a:ext cx="1727" cy="960"/>
                </a:xfrm>
                <a:prstGeom prst="rect">
                  <a:avLst/>
                </a:prstGeom>
                <a:solidFill>
                  <a:srgbClr val="008080"/>
                </a:solidFill>
                <a:ln w="12700" cap="sq">
                  <a:noFill/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912" y="1248"/>
                  <a:ext cx="1727" cy="879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Franklin Gothic Book" pitchFamily="34" charset="0"/>
                    </a:rPr>
                    <a:t>Over production</a:t>
                  </a:r>
                </a:p>
              </p:txBody>
            </p:sp>
            <p:grpSp>
              <p:nvGrpSpPr>
                <p:cNvPr id="20" name="Group 19"/>
                <p:cNvGrpSpPr>
                  <a:grpSpLocks/>
                </p:cNvGrpSpPr>
                <p:nvPr/>
              </p:nvGrpSpPr>
              <p:grpSpPr bwMode="auto">
                <a:xfrm>
                  <a:off x="3793" y="1776"/>
                  <a:ext cx="1727" cy="432"/>
                  <a:chOff x="4080" y="2510"/>
                  <a:chExt cx="1727" cy="432"/>
                </a:xfrm>
              </p:grpSpPr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510"/>
                    <a:ext cx="1727" cy="432"/>
                  </a:xfrm>
                  <a:prstGeom prst="rect">
                    <a:avLst/>
                  </a:prstGeom>
                  <a:solidFill>
                    <a:srgbClr val="008080"/>
                  </a:solidFill>
                  <a:ln w="12700" cap="sq">
                    <a:noFill/>
                    <a:miter lim="800000"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80" y="2544"/>
                    <a:ext cx="1727" cy="365"/>
                  </a:xfrm>
                  <a:prstGeom prst="rect">
                    <a:avLst/>
                  </a:prstGeom>
                  <a:noFill/>
                  <a:ln w="12700" cap="sq">
                    <a:noFill/>
                    <a:miter lim="800000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Franklin Gothic Book" pitchFamily="34" charset="0"/>
                      </a:rPr>
                      <a:t>Under excretion</a:t>
                    </a:r>
                  </a:p>
                </p:txBody>
              </p:sp>
            </p:grpSp>
          </p:grpSp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906" y="2239"/>
                <a:ext cx="4608" cy="288"/>
              </a:xfrm>
              <a:prstGeom prst="rect">
                <a:avLst/>
              </a:prstGeom>
              <a:gradFill rotWithShape="0">
                <a:gsLst>
                  <a:gs pos="0">
                    <a:srgbClr val="CC9900"/>
                  </a:gs>
                  <a:gs pos="100000">
                    <a:srgbClr val="5E4700"/>
                  </a:gs>
                </a:gsLst>
                <a:path path="shape">
                  <a:fillToRect l="50000" t="50000" r="50000" b="50000"/>
                </a:path>
              </a:gra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948" y="3218459"/>
            <a:ext cx="8343900" cy="3448050"/>
          </a:xfrm>
          <a:prstGeom prst="rect">
            <a:avLst/>
          </a:prstGeom>
        </p:spPr>
      </p:pic>
      <p:sp>
        <p:nvSpPr>
          <p:cNvPr id="3" name="Right Arrow Callout 2"/>
          <p:cNvSpPr/>
          <p:nvPr/>
        </p:nvSpPr>
        <p:spPr>
          <a:xfrm>
            <a:off x="200175" y="241810"/>
            <a:ext cx="2456610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err="1" smtClean="0">
                <a:solidFill>
                  <a:srgbClr val="FF0000"/>
                </a:solidFill>
              </a:rPr>
              <a:t>Uricosuric</a:t>
            </a:r>
            <a:r>
              <a:rPr lang="en-TT" sz="2400" dirty="0" smtClean="0">
                <a:solidFill>
                  <a:srgbClr val="FF0000"/>
                </a:solidFill>
              </a:rPr>
              <a:t>   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Right Arrow Callout 22"/>
          <p:cNvSpPr/>
          <p:nvPr/>
        </p:nvSpPr>
        <p:spPr>
          <a:xfrm>
            <a:off x="232392" y="175049"/>
            <a:ext cx="2456610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err="1" smtClean="0">
                <a:solidFill>
                  <a:srgbClr val="FF0000"/>
                </a:solidFill>
              </a:rPr>
              <a:t>Uricostatic</a:t>
            </a:r>
            <a:r>
              <a:rPr lang="en-TT" sz="2400" dirty="0" smtClean="0">
                <a:solidFill>
                  <a:srgbClr val="FF0000"/>
                </a:solidFill>
              </a:rPr>
              <a:t>   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4" name="Right Arrow Callout 23"/>
          <p:cNvSpPr/>
          <p:nvPr/>
        </p:nvSpPr>
        <p:spPr>
          <a:xfrm>
            <a:off x="0" y="225432"/>
            <a:ext cx="3233739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smtClean="0">
                <a:solidFill>
                  <a:srgbClr val="FF0000"/>
                </a:solidFill>
              </a:rPr>
              <a:t>Anti-inflammatory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5" name="Right Arrow Callout 24"/>
          <p:cNvSpPr/>
          <p:nvPr/>
        </p:nvSpPr>
        <p:spPr>
          <a:xfrm>
            <a:off x="256154" y="218632"/>
            <a:ext cx="2456610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smtClean="0">
                <a:solidFill>
                  <a:srgbClr val="FF0000"/>
                </a:solidFill>
              </a:rPr>
              <a:t>Colchicine 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6" name="Right Arrow Callout 25"/>
          <p:cNvSpPr/>
          <p:nvPr/>
        </p:nvSpPr>
        <p:spPr>
          <a:xfrm>
            <a:off x="0" y="0"/>
            <a:ext cx="4882974" cy="1543987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smtClean="0">
                <a:solidFill>
                  <a:srgbClr val="FF0000"/>
                </a:solidFill>
              </a:rPr>
              <a:t>  </a:t>
            </a:r>
            <a:r>
              <a:rPr lang="en-TT" sz="3600" b="1" dirty="0" err="1" smtClean="0">
                <a:solidFill>
                  <a:srgbClr val="FF0000"/>
                </a:solidFill>
              </a:rPr>
              <a:t>Pathophsiology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7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14 0.01087 C 0.11658 0.06428 0.21115 0.11792 0.24971 0.139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00" y="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99 -0.03722 C 0.33138 -0.03005 0.55491 -0.02265 0.64427 -0.0196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00" y="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1 0.02616 C 0.17053 0.24352 0.33455 0.46088 0.39773 0.54143 C 0.46092 0.62222 0.42314 0.56643 0.38536 0.51111 " pathEditMode="relative" rAng="0" ptsTypes="a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00" y="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3 0.11274 C 0.24583 0.40278 0.46887 0.69283 0.5568 0.80695 C 0.64448 0.9213 0.59758 0.85949 0.55055 0.7981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00" y="4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1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4918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Stages of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0049" y="4835902"/>
            <a:ext cx="2128397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Treat or not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 to treat?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4871" y="1588957"/>
            <a:ext cx="11317573" cy="307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415148" y="4868615"/>
            <a:ext cx="3004457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Prevent recurrent attacks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08166" y="4870880"/>
            <a:ext cx="2128397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Terminate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The attack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44469" y="4795897"/>
            <a:ext cx="3232672" cy="206210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-Prevent complications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-Lower serum uric acid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433" y="1610347"/>
            <a:ext cx="6391275" cy="327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40049" y="750302"/>
            <a:ext cx="1173709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>
              <a:buFont typeface="Wingdings" pitchFamily="2" charset="2"/>
              <a:buChar char="Ø"/>
              <a:defRPr/>
            </a:pPr>
            <a:r>
              <a:rPr lang="en-US" sz="2400" dirty="0" smtClean="0"/>
              <a:t>Four distinct </a:t>
            </a:r>
            <a:r>
              <a:rPr lang="en-US" sz="2400" dirty="0"/>
              <a:t>stages: a)asymptomatic </a:t>
            </a:r>
            <a:r>
              <a:rPr lang="en-US" sz="2400" dirty="0" err="1"/>
              <a:t>hyperuricemia</a:t>
            </a:r>
            <a:r>
              <a:rPr lang="en-US" sz="2400" dirty="0"/>
              <a:t>; b)acute intermittent gout</a:t>
            </a:r>
            <a:r>
              <a:rPr lang="en-US" sz="2400" dirty="0" smtClean="0"/>
              <a:t>;                 c) </a:t>
            </a:r>
            <a:r>
              <a:rPr lang="en-US" sz="2400" dirty="0" err="1"/>
              <a:t>Intercritical</a:t>
            </a:r>
            <a:r>
              <a:rPr lang="en-US" sz="2400" dirty="0"/>
              <a:t> </a:t>
            </a:r>
            <a:r>
              <a:rPr lang="en-US" sz="2400" dirty="0" smtClean="0"/>
              <a:t>stage ; d) chronic gout</a:t>
            </a:r>
            <a:endParaRPr lang="en-US" sz="2400" dirty="0"/>
          </a:p>
          <a:p>
            <a:pPr>
              <a:buFont typeface="Wingdings" pitchFamily="2" charset="2"/>
              <a:buChar char="Ø"/>
              <a:defRPr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9048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113" y="225610"/>
            <a:ext cx="4368687" cy="646331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TT" sz="36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6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34" name="Straight Connector 3"/>
          <p:cNvSpPr/>
          <p:nvPr/>
        </p:nvSpPr>
        <p:spPr>
          <a:xfrm>
            <a:off x="6625753" y="3056369"/>
            <a:ext cx="939180" cy="4661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1219"/>
                </a:lnTo>
                <a:lnTo>
                  <a:pt x="939180" y="221219"/>
                </a:lnTo>
                <a:lnTo>
                  <a:pt x="939180" y="46616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Straight Connector 4"/>
          <p:cNvSpPr/>
          <p:nvPr/>
        </p:nvSpPr>
        <p:spPr>
          <a:xfrm>
            <a:off x="4333280" y="3056369"/>
            <a:ext cx="2292473" cy="4661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292473" y="0"/>
                </a:moveTo>
                <a:lnTo>
                  <a:pt x="2292473" y="221219"/>
                </a:lnTo>
                <a:lnTo>
                  <a:pt x="0" y="221219"/>
                </a:lnTo>
                <a:lnTo>
                  <a:pt x="0" y="46616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Rounded Rectangle 35"/>
          <p:cNvSpPr/>
          <p:nvPr/>
        </p:nvSpPr>
        <p:spPr>
          <a:xfrm>
            <a:off x="5303713" y="1287437"/>
            <a:ext cx="2644080" cy="167899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7" name="Group 36"/>
          <p:cNvGrpSpPr/>
          <p:nvPr/>
        </p:nvGrpSpPr>
        <p:grpSpPr>
          <a:xfrm>
            <a:off x="5597500" y="1570741"/>
            <a:ext cx="2841962" cy="1764726"/>
            <a:chOff x="3265586" y="498163"/>
            <a:chExt cx="2841962" cy="1764726"/>
          </a:xfrm>
        </p:grpSpPr>
        <p:sp>
          <p:nvSpPr>
            <p:cNvPr id="46" name="Rounded Rectangle 45"/>
            <p:cNvSpPr/>
            <p:nvPr/>
          </p:nvSpPr>
          <p:spPr>
            <a:xfrm>
              <a:off x="3265586" y="583898"/>
              <a:ext cx="2644080" cy="16789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Rounded Rectangle 7"/>
            <p:cNvSpPr/>
            <p:nvPr/>
          </p:nvSpPr>
          <p:spPr>
            <a:xfrm>
              <a:off x="3329752" y="498163"/>
              <a:ext cx="2777796" cy="158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kern="1200" dirty="0" smtClean="0">
                  <a:solidFill>
                    <a:srgbClr val="FF0000"/>
                  </a:solidFill>
                </a:rPr>
                <a:t>Treatment </a:t>
              </a:r>
            </a:p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kern="1200" dirty="0" smtClean="0">
                  <a:solidFill>
                    <a:srgbClr val="FF0000"/>
                  </a:solidFill>
                </a:rPr>
                <a:t>of gout</a:t>
              </a:r>
              <a:endParaRPr lang="en-US" sz="4000" b="1" kern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8" name="Rounded Rectangle 37"/>
          <p:cNvSpPr/>
          <p:nvPr/>
        </p:nvSpPr>
        <p:spPr>
          <a:xfrm>
            <a:off x="3011239" y="3522533"/>
            <a:ext cx="2644080" cy="167899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9" name="Group 38"/>
          <p:cNvGrpSpPr/>
          <p:nvPr/>
        </p:nvGrpSpPr>
        <p:grpSpPr>
          <a:xfrm>
            <a:off x="2458387" y="3801631"/>
            <a:ext cx="3490719" cy="1678991"/>
            <a:chOff x="973112" y="2729053"/>
            <a:chExt cx="2644080" cy="1678991"/>
          </a:xfrm>
        </p:grpSpPr>
        <p:sp>
          <p:nvSpPr>
            <p:cNvPr id="44" name="Rounded Rectangle 43"/>
            <p:cNvSpPr/>
            <p:nvPr/>
          </p:nvSpPr>
          <p:spPr>
            <a:xfrm>
              <a:off x="973112" y="2729053"/>
              <a:ext cx="2644080" cy="16789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Rounded Rectangle 10"/>
            <p:cNvSpPr/>
            <p:nvPr/>
          </p:nvSpPr>
          <p:spPr>
            <a:xfrm>
              <a:off x="1022288" y="2778229"/>
              <a:ext cx="2545728" cy="158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300" b="1" kern="1200" dirty="0" smtClean="0">
                  <a:solidFill>
                    <a:srgbClr val="FF0000"/>
                  </a:solidFill>
                </a:rPr>
                <a:t>Non-pharmacologic</a:t>
              </a:r>
              <a:endParaRPr lang="en-US" sz="3300" b="1" kern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0" name="Rounded Rectangle 39"/>
          <p:cNvSpPr/>
          <p:nvPr/>
        </p:nvSpPr>
        <p:spPr>
          <a:xfrm>
            <a:off x="6242893" y="3522533"/>
            <a:ext cx="2644080" cy="167899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1" name="Group 40"/>
          <p:cNvGrpSpPr/>
          <p:nvPr/>
        </p:nvGrpSpPr>
        <p:grpSpPr>
          <a:xfrm>
            <a:off x="6536679" y="3801631"/>
            <a:ext cx="3221917" cy="1678991"/>
            <a:chOff x="4204766" y="2729053"/>
            <a:chExt cx="2644080" cy="1678991"/>
          </a:xfrm>
        </p:grpSpPr>
        <p:sp>
          <p:nvSpPr>
            <p:cNvPr id="42" name="Rounded Rectangle 41"/>
            <p:cNvSpPr/>
            <p:nvPr/>
          </p:nvSpPr>
          <p:spPr>
            <a:xfrm>
              <a:off x="4204766" y="2729053"/>
              <a:ext cx="2644080" cy="16789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Rounded Rectangle 13"/>
            <p:cNvSpPr/>
            <p:nvPr/>
          </p:nvSpPr>
          <p:spPr>
            <a:xfrm>
              <a:off x="4253942" y="2778229"/>
              <a:ext cx="2545728" cy="158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300" b="1" kern="1200" dirty="0" smtClean="0">
                  <a:solidFill>
                    <a:srgbClr val="FF0000"/>
                  </a:solidFill>
                </a:rPr>
                <a:t>Pharmacologic</a:t>
              </a:r>
              <a:endParaRPr lang="en-US" sz="3300" b="1" kern="12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7650" name="Picture 2" descr="https://pegsandtails.files.wordpress.com/2010/06/cruikshank__consolation_in_the_gout_c1796_01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723" y="1073426"/>
            <a:ext cx="4038600" cy="2325758"/>
          </a:xfrm>
          <a:prstGeom prst="rect">
            <a:avLst/>
          </a:prstGeom>
          <a:noFill/>
        </p:spPr>
      </p:pic>
      <p:pic>
        <p:nvPicPr>
          <p:cNvPr id="18" name="Picture 2" descr="https://pegsandtails.files.wordpress.com/2010/06/cruikshank__consolation_in_the_gout_c1796_01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0235" y="914400"/>
            <a:ext cx="3117574" cy="24187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7396</TotalTime>
  <Words>1275</Words>
  <Application>Microsoft Office PowerPoint</Application>
  <PresentationFormat>Custom</PresentationFormat>
  <Paragraphs>275</Paragraphs>
  <Slides>36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Celestial</vt:lpstr>
      <vt:lpstr>Drugs in gout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salah osama</dc:creator>
  <cp:lastModifiedBy>Bassiouni</cp:lastModifiedBy>
  <cp:revision>368</cp:revision>
  <dcterms:created xsi:type="dcterms:W3CDTF">2015-09-22T14:03:28Z</dcterms:created>
  <dcterms:modified xsi:type="dcterms:W3CDTF">2015-12-16T19:43:46Z</dcterms:modified>
</cp:coreProperties>
</file>