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6" autoAdjust="0"/>
    <p:restoredTop sz="94660"/>
  </p:normalViewPr>
  <p:slideViewPr>
    <p:cSldViewPr snapToGrid="0">
      <p:cViewPr varScale="1">
        <p:scale>
          <a:sx n="50" d="100"/>
          <a:sy n="50" d="100"/>
        </p:scale>
        <p:origin x="38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8EEDCF-A79F-4DE7-A92F-38B2923EDF10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65418-8C4C-4B25-A111-A69372ED9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9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799750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232938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745937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AD4C0-4978-40BE-93A6-8D507120F7AC}" type="datetimeFigureOut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39EAC9-F04A-4B97-A408-5F12F3432704}" type="slidenum">
              <a:rPr lang="ar-EG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131833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D92B0-6F90-4722-8B5F-F8C32C9E7655}" type="datetimeFigureOut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CC2D8-02EC-4B74-9872-502AE5561822}" type="slidenum">
              <a:rPr lang="ar-EG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366244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2AFC8-D241-4D22-A46C-7154401137B5}" type="datetimeFigureOut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0208E-1FB9-4291-8812-BDAC8F628123}" type="slidenum">
              <a:rPr lang="ar-EG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875139"/>
      </p:ext>
    </p:extLst>
  </p:cSld>
  <p:clrMapOvr>
    <a:masterClrMapping/>
  </p:clrMapOvr>
  <p:transition>
    <p:randomBa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2E07-7900-4CDB-B5D6-8D41B7DB9D25}" type="datetimeFigureOut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4EBA5-7CE9-441A-AEB3-A04B3BB932C8}" type="slidenum">
              <a:rPr lang="ar-EG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720090"/>
      </p:ext>
    </p:extLst>
  </p:cSld>
  <p:clrMapOvr>
    <a:masterClrMapping/>
  </p:clrMapOvr>
  <p:transition>
    <p:randomBa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C6DCA-825B-4862-A8E0-0A0443B2786E}" type="datetimeFigureOut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8F4942-4142-4EF5-85B0-57F71099B0F3}" type="slidenum">
              <a:rPr lang="ar-EG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742323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E3E1C-00EA-43B3-A383-AECF4E85F96E}" type="datetimeFigureOut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58466-4A07-4C0B-94E9-2C4BFEBD4B3D}" type="slidenum">
              <a:rPr lang="ar-EG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4626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5D08F-6D84-40C1-9257-7DDD3A056FFD}" type="datetimeFigureOut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1C27DE-BB5F-4BA7-A702-C4BF9A302A01}" type="slidenum">
              <a:rPr lang="ar-EG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56319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D365A-C40A-4EB3-A819-72A3A6ECED01}" type="datetimeFigureOut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EFE552-4242-452D-BDB8-16BC7E588B03}" type="slidenum">
              <a:rPr lang="ar-EG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694320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1FFF4-D256-4739-A3F6-326176C97F9C}" type="datetimeFigureOut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0E9774-A603-4199-ACE0-978176873E93}" type="slidenum">
              <a:rPr lang="ar-EG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145837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64D29-05AA-4237-A3FF-2400A9488FE1}" type="datetimeFigureOut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FAA82-21E5-4A49-BD2A-719EEEA2EA7E}" type="slidenum">
              <a:rPr lang="ar-EG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270080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84455-F6DE-4EC5-88B6-D496D65D4A26}" type="datetimeFigureOut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EE655-E2B9-474D-BA0F-8101CF58A885}" type="slidenum">
              <a:rPr lang="ar-EG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89569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C281B-1413-4414-9A55-F82FBB8ECF4E}" type="datetimeFigureOut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4117B-D953-4792-8F69-A5DBC8C371D6}" type="slidenum">
              <a:rPr lang="ar-EG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622602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CD7F6-9F41-4E14-B448-0A8C83386BFD}" type="datetimeFigureOut">
              <a:rPr lang="en-US"/>
              <a:pPr>
                <a:defRPr/>
              </a:pPr>
              <a:t>12/15/2015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AF810-8587-452D-8C20-0ADBD2147CFA}" type="slidenum">
              <a:rPr lang="ar-EG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16839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DEADA"/>
            </a:gs>
            <a:gs pos="50000">
              <a:schemeClr val="bg1"/>
            </a:gs>
            <a:gs pos="100000">
              <a:srgbClr val="FDEAD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charset="0"/>
                <a:cs typeface="Arial" charset="0"/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fld id="{770AA9BB-F91F-4965-8584-63E41D78A2C7}" type="datetimeFigureOut">
              <a:rPr lang="en-US"/>
              <a:pPr rtl="1" fontAlgn="base">
                <a:spcBef>
                  <a:spcPct val="0"/>
                </a:spcBef>
                <a:spcAft>
                  <a:spcPct val="0"/>
                </a:spcAft>
                <a:defRPr/>
              </a:pPr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Arial" charset="0"/>
                <a:cs typeface="Arial" charset="0"/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</a:pPr>
            <a:fld id="{23F4FFDB-DCB7-4DC6-A1C3-C9877ECECC63}" type="slidenum">
              <a:rPr lang="ar-EG">
                <a:latin typeface="Arial" panose="020B0604020202020204" pitchFamily="34" charset="0"/>
              </a:rPr>
              <a:pPr rtl="1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869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>
    <p:randomBar/>
  </p:transition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143250" y="260350"/>
            <a:ext cx="5545138" cy="647700"/>
          </a:xfrm>
          <a:prstGeom prst="rect">
            <a:avLst/>
          </a:prstGeom>
          <a:solidFill>
            <a:srgbClr val="CC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Nervous system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566989" y="1341438"/>
            <a:ext cx="3024187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Peripheral nervous </a:t>
            </a:r>
          </a:p>
          <a:p>
            <a:pPr algn="ctr" rtl="1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311900" y="1268413"/>
            <a:ext cx="3384550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Central nervous </a:t>
            </a:r>
          </a:p>
          <a:p>
            <a:pPr algn="ctr" rtl="1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566989" y="2565401"/>
            <a:ext cx="3024187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Efferent Division</a:t>
            </a:r>
          </a:p>
          <a:p>
            <a:pPr algn="ctr" rtl="1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(Motor)</a:t>
            </a:r>
            <a:r>
              <a:rPr lang="en-US" sz="2400" b="1">
                <a:solidFill>
                  <a:srgbClr val="EEEC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6311900" y="2492376"/>
            <a:ext cx="3384550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Afferent Division</a:t>
            </a:r>
          </a:p>
          <a:p>
            <a:pPr algn="ctr" rtl="1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(Sensory)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2566989" y="3789363"/>
            <a:ext cx="3024187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Autonomic nervous </a:t>
            </a:r>
          </a:p>
          <a:p>
            <a:pPr algn="ctr" rtl="1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6311900" y="3789363"/>
            <a:ext cx="3455988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Somatic system</a:t>
            </a:r>
          </a:p>
          <a:p>
            <a:pPr algn="ctr" rtl="1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(skeletal muscles)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4008438" y="4581525"/>
            <a:ext cx="0" cy="19431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4079875" y="5300663"/>
            <a:ext cx="5032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4079875" y="5876925"/>
            <a:ext cx="5032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4079875" y="6524625"/>
            <a:ext cx="5032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4583113" y="5084763"/>
            <a:ext cx="3168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prstClr val="black"/>
                </a:solidFill>
                <a:latin typeface="Tahoma" panose="020B0604030504040204" pitchFamily="34" charset="0"/>
              </a:rPr>
              <a:t>Enteric nervous system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4656139" y="5661026"/>
            <a:ext cx="39830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prstClr val="black"/>
                </a:solidFill>
                <a:latin typeface="Tahoma" panose="020B0604030504040204" pitchFamily="34" charset="0"/>
              </a:rPr>
              <a:t>Parasympathetic nervous system</a:t>
            </a:r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4656139" y="6237288"/>
            <a:ext cx="34877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prstClr val="black"/>
                </a:solidFill>
                <a:latin typeface="Tahoma" panose="020B0604030504040204" pitchFamily="34" charset="0"/>
              </a:rPr>
              <a:t>Sympathetic nervous system</a:t>
            </a:r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3935413" y="2205039"/>
            <a:ext cx="0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>
            <a:off x="4008438" y="3429001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6781800" y="2133601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39" name="Line 20"/>
          <p:cNvSpPr>
            <a:spLocks noChangeShapeType="1"/>
          </p:cNvSpPr>
          <p:nvPr/>
        </p:nvSpPr>
        <p:spPr bwMode="auto">
          <a:xfrm>
            <a:off x="4038600" y="3581400"/>
            <a:ext cx="2819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40" name="Line 21"/>
          <p:cNvSpPr>
            <a:spLocks noChangeShapeType="1"/>
          </p:cNvSpPr>
          <p:nvPr/>
        </p:nvSpPr>
        <p:spPr bwMode="auto">
          <a:xfrm>
            <a:off x="6858000" y="3581400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41" name="Line 22"/>
          <p:cNvSpPr>
            <a:spLocks noChangeShapeType="1"/>
          </p:cNvSpPr>
          <p:nvPr/>
        </p:nvSpPr>
        <p:spPr bwMode="auto">
          <a:xfrm>
            <a:off x="3962400" y="2209800"/>
            <a:ext cx="2819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22632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640013" y="1"/>
            <a:ext cx="7632700" cy="1196975"/>
          </a:xfrm>
          <a:prstGeom prst="rect">
            <a:avLst/>
          </a:prstGeom>
          <a:solidFill>
            <a:srgbClr val="008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Cholinergic transmission</a:t>
            </a:r>
          </a:p>
        </p:txBody>
      </p:sp>
      <p:pic>
        <p:nvPicPr>
          <p:cNvPr id="14339" name="Picture 3" descr="ach"/>
          <p:cNvPicPr>
            <a:picLocks noChangeAspect="1" noChangeArrowheads="1" noCrop="1"/>
          </p:cNvPicPr>
          <p:nvPr>
            <p:ph idx="1"/>
          </p:nvPr>
        </p:nvPicPr>
        <p:blipFill>
          <a:blip r:embed="rId3">
            <a:lum bright="-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1296988"/>
            <a:ext cx="9144000" cy="5516562"/>
          </a:xfrm>
          <a:noFill/>
        </p:spPr>
      </p:pic>
    </p:spTree>
    <p:extLst>
      <p:ext uri="{BB962C8B-B14F-4D97-AF65-F5344CB8AC3E}">
        <p14:creationId xmlns:p14="http://schemas.microsoft.com/office/powerpoint/2010/main" val="235551874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subTitle" idx="1"/>
          </p:nvPr>
        </p:nvSpPr>
        <p:spPr>
          <a:xfrm>
            <a:off x="1774825" y="260350"/>
            <a:ext cx="8713788" cy="6337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>
              <a:spcBef>
                <a:spcPct val="0"/>
              </a:spcBef>
            </a:pPr>
            <a:r>
              <a:rPr lang="en-US" sz="2800" b="1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differences between the somatic and the autonomic nervous system?</a:t>
            </a:r>
          </a:p>
          <a:p>
            <a:pPr algn="l" rtl="0"/>
            <a:endParaRPr lang="en-US" sz="2800" b="1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3600" b="1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Somatic N.S</a:t>
            </a:r>
            <a:r>
              <a:rPr lang="en-US" sz="3600" b="1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sz="3600" b="1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Autonomic N.S</a:t>
            </a:r>
          </a:p>
          <a:p>
            <a:pPr algn="l" rtl="0">
              <a:buFont typeface="Wingdings" panose="05000000000000000000" pitchFamily="2" charset="2"/>
              <a:buNone/>
            </a:pPr>
            <a:r>
              <a:rPr 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skeletal muscles	  Control internal viscera </a:t>
            </a:r>
          </a:p>
          <a:p>
            <a:pPr algn="l" rtl="0">
              <a:buClr>
                <a:srgbClr val="FFFF00"/>
              </a:buClr>
              <a:buFont typeface="Wingdings" panose="05000000000000000000" pitchFamily="2" charset="2"/>
              <a:buNone/>
            </a:pPr>
            <a:r>
              <a:rPr 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Voluntary					Involuntary</a:t>
            </a:r>
          </a:p>
          <a:p>
            <a:pPr algn="l" rtl="0">
              <a:buClr>
                <a:srgbClr val="FFFF00"/>
              </a:buClr>
              <a:buFont typeface="Wingdings" panose="05000000000000000000" pitchFamily="2" charset="2"/>
              <a:buNone/>
            </a:pPr>
            <a:r>
              <a:rPr 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Somatic nerve is one fiber        autonomic nerve is two 					   fibers (</a:t>
            </a:r>
            <a:r>
              <a:rPr lang="en-US" sz="28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Preganglionic &amp;</a:t>
            </a:r>
          </a:p>
          <a:p>
            <a:pPr lvl="1" algn="l" rtl="0">
              <a:buClr>
                <a:srgbClr val="FFFF00"/>
              </a:buClr>
              <a:buFont typeface="Wingdings" panose="05000000000000000000" pitchFamily="2" charset="2"/>
              <a:buNone/>
            </a:pPr>
            <a:r>
              <a:rPr lang="en-US"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r>
              <a:rPr lang="en-US" b="1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Postganglionic</a:t>
            </a:r>
            <a:r>
              <a:rPr lang="en-U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6172200" y="1600200"/>
            <a:ext cx="0" cy="4800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58457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703389" y="3429000"/>
            <a:ext cx="3278187" cy="4762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Tahoma" panose="020B0604030504040204" pitchFamily="34" charset="0"/>
              </a:rPr>
              <a:t>Pre-ganglionic fiber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>
          <a:xfrm>
            <a:off x="1847851" y="1125538"/>
            <a:ext cx="8569325" cy="5472112"/>
          </a:xfrm>
        </p:spPr>
        <p:txBody>
          <a:bodyPr/>
          <a:lstStyle/>
          <a:p>
            <a:pPr algn="l" rtl="0">
              <a:buFont typeface="Arial" panose="020B0604020202020204" pitchFamily="34" charset="0"/>
              <a:buNone/>
            </a:pPr>
            <a:r>
              <a:rPr 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l" rtl="0">
              <a:buFont typeface="Arial" panose="020B0604020202020204" pitchFamily="34" charset="0"/>
              <a:buNone/>
            </a:pPr>
            <a:endParaRPr lang="en-US" b="1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1631951" y="260351"/>
            <a:ext cx="3960813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  <a:cs typeface="Arial" panose="020B0604020202020204" pitchFamily="34" charset="0"/>
              </a:rPr>
              <a:t>Autonomic nerve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087938" y="692150"/>
            <a:ext cx="3529012" cy="4762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Tahoma" panose="020B0604030504040204" pitchFamily="34" charset="0"/>
              </a:rPr>
              <a:t>Post-ganglionic fiber</a:t>
            </a: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lum brigh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6" t="81876" b="2481"/>
          <a:stretch>
            <a:fillRect/>
          </a:stretch>
        </p:blipFill>
        <p:spPr bwMode="auto">
          <a:xfrm>
            <a:off x="1774826" y="1412876"/>
            <a:ext cx="7993063" cy="10017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224339" y="2708276"/>
            <a:ext cx="136842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Tahoma" panose="020B0604030504040204" pitchFamily="34" charset="0"/>
              </a:rPr>
              <a:t>ganglia</a:t>
            </a:r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V="1">
            <a:off x="2424113" y="1989138"/>
            <a:ext cx="0" cy="14414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H="1">
            <a:off x="4079876" y="981076"/>
            <a:ext cx="936625" cy="936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 flipH="1" flipV="1">
            <a:off x="3575050" y="1989138"/>
            <a:ext cx="647700" cy="1008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2">
            <a:lum brigh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0" t="10390" b="73192"/>
          <a:stretch>
            <a:fillRect/>
          </a:stretch>
        </p:blipFill>
        <p:spPr bwMode="auto">
          <a:xfrm>
            <a:off x="1847851" y="5113338"/>
            <a:ext cx="7845425" cy="10525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5016500" y="6165850"/>
            <a:ext cx="1727200" cy="4762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rtl="1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Tahoma" panose="020B0604030504040204" pitchFamily="34" charset="0"/>
              </a:rPr>
              <a:t>One fiber</a:t>
            </a:r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H="1" flipV="1">
            <a:off x="4224338" y="5734051"/>
            <a:ext cx="792162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82" name="WordArt 14"/>
          <p:cNvSpPr>
            <a:spLocks noChangeArrowheads="1" noChangeShapeType="1" noTextEdit="1"/>
          </p:cNvSpPr>
          <p:nvPr/>
        </p:nvSpPr>
        <p:spPr bwMode="auto">
          <a:xfrm>
            <a:off x="1774826" y="4508501"/>
            <a:ext cx="3960813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  <a:cs typeface="Arial" panose="020B0604020202020204" pitchFamily="34" charset="0"/>
              </a:rPr>
              <a:t>Somatic nerve</a:t>
            </a:r>
          </a:p>
        </p:txBody>
      </p:sp>
    </p:spTree>
    <p:extLst>
      <p:ext uri="{BB962C8B-B14F-4D97-AF65-F5344CB8AC3E}">
        <p14:creationId xmlns:p14="http://schemas.microsoft.com/office/powerpoint/2010/main" val="160396880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/>
          </p:cNvSpPr>
          <p:nvPr>
            <p:ph type="ctrTitle"/>
          </p:nvPr>
        </p:nvSpPr>
        <p:spPr>
          <a:xfrm>
            <a:off x="1774826" y="333376"/>
            <a:ext cx="8569325" cy="792163"/>
          </a:xfrm>
          <a:solidFill>
            <a:schemeClr val="bg1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360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Division of Autonomic Nervous System</a:t>
            </a:r>
          </a:p>
        </p:txBody>
      </p:sp>
      <p:sp>
        <p:nvSpPr>
          <p:cNvPr id="200707" name="Rectangle 3"/>
          <p:cNvSpPr>
            <a:spLocks noGrp="1"/>
          </p:cNvSpPr>
          <p:nvPr>
            <p:ph type="subTitle" idx="1"/>
          </p:nvPr>
        </p:nvSpPr>
        <p:spPr>
          <a:xfrm>
            <a:off x="1774825" y="2060576"/>
            <a:ext cx="8642350" cy="3313113"/>
          </a:xfrm>
        </p:spPr>
        <p:txBody>
          <a:bodyPr/>
          <a:lstStyle/>
          <a:p>
            <a:pPr marL="609600" indent="-609600" algn="l" rtl="0">
              <a:buClr>
                <a:srgbClr val="FF3399"/>
              </a:buClr>
              <a:buFont typeface="Arial" panose="020B0604020202020204" pitchFamily="34" charset="0"/>
              <a:buChar char="•"/>
            </a:pPr>
            <a:r>
              <a:rPr lang="en-US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Sympathetic nervous system.</a:t>
            </a:r>
          </a:p>
          <a:p>
            <a:pPr marL="609600" indent="-609600" algn="l" rtl="0">
              <a:buClr>
                <a:srgbClr val="FF3399"/>
              </a:buClr>
              <a:buFont typeface="Arial" panose="020B0604020202020204" pitchFamily="34" charset="0"/>
              <a:buChar char="•"/>
            </a:pPr>
            <a:r>
              <a:rPr lang="en-US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Parasympathetic nervous system.</a:t>
            </a:r>
          </a:p>
          <a:p>
            <a:pPr marL="609600" indent="-609600" algn="l" rtl="0">
              <a:buClr>
                <a:srgbClr val="FF3399"/>
              </a:buClr>
              <a:buFont typeface="Arial" panose="020B0604020202020204" pitchFamily="34" charset="0"/>
              <a:buChar char="•"/>
            </a:pPr>
            <a:r>
              <a:rPr lang="en-US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Enteric nervous system.</a:t>
            </a:r>
          </a:p>
          <a:p>
            <a:pPr marL="609600" indent="-609600" algn="l" rtl="0">
              <a:buClr>
                <a:srgbClr val="FF3399"/>
              </a:buClr>
              <a:buFont typeface="Arial" panose="020B0604020202020204" pitchFamily="34" charset="0"/>
              <a:buChar char="•"/>
            </a:pPr>
            <a:endParaRPr lang="en-US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algn="l" rtl="0"/>
            <a:endParaRPr lang="en-US" b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430021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00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00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6" grpId="0" animBg="1"/>
      <p:bldP spid="20070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lum bright="-34000" contras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52600" y="1676400"/>
            <a:ext cx="8763000" cy="4953000"/>
          </a:xfrm>
          <a:noFill/>
        </p:spPr>
      </p:pic>
      <p:sp>
        <p:nvSpPr>
          <p:cNvPr id="296965" name="Text Box 5"/>
          <p:cNvSpPr txBox="1">
            <a:spLocks noChangeArrowheads="1"/>
          </p:cNvSpPr>
          <p:nvPr/>
        </p:nvSpPr>
        <p:spPr bwMode="auto">
          <a:xfrm>
            <a:off x="1703389" y="228601"/>
            <a:ext cx="8785225" cy="6461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Aft>
                <a:spcPct val="0"/>
              </a:spcAft>
              <a:buClr>
                <a:srgbClr val="0000FF"/>
              </a:buClr>
              <a:buSzPct val="70000"/>
              <a:buFont typeface="Wingdings" pitchFamily="2" charset="2"/>
              <a:buNone/>
              <a:defRPr/>
            </a:pP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Arial" panose="020B0604020202020204" pitchFamily="34" charset="0"/>
              </a:rPr>
              <a:t> </a:t>
            </a:r>
            <a:r>
              <a:rPr lang="en-US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Parasympathetic</a:t>
            </a:r>
            <a:r>
              <a:rPr lang="en-US" sz="3600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Nervous System</a:t>
            </a:r>
          </a:p>
        </p:txBody>
      </p:sp>
      <p:sp>
        <p:nvSpPr>
          <p:cNvPr id="4" name="Rectangle 3"/>
          <p:cNvSpPr/>
          <p:nvPr/>
        </p:nvSpPr>
        <p:spPr>
          <a:xfrm>
            <a:off x="1752600" y="990600"/>
            <a:ext cx="79248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Aft>
                <a:spcPct val="0"/>
              </a:spcAft>
              <a:buClr>
                <a:srgbClr val="0000FF"/>
              </a:buClr>
              <a:buSzPct val="70000"/>
              <a:buFont typeface="Wingdings" pitchFamily="2" charset="2"/>
              <a:buNone/>
              <a:defRPr/>
            </a:pPr>
            <a:r>
              <a:rPr lang="en-US" sz="3200" b="1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Is a craniosacral outflow</a:t>
            </a:r>
          </a:p>
        </p:txBody>
      </p:sp>
    </p:spTree>
    <p:extLst>
      <p:ext uri="{BB962C8B-B14F-4D97-AF65-F5344CB8AC3E}">
        <p14:creationId xmlns:p14="http://schemas.microsoft.com/office/powerpoint/2010/main" val="495366703"/>
      </p:ext>
    </p:extLst>
  </p:cSld>
  <p:clrMapOvr>
    <a:masterClrMapping/>
  </p:clrMapOvr>
  <p:transition>
    <p:randomBa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body" idx="1"/>
          </p:nvPr>
        </p:nvSpPr>
        <p:spPr>
          <a:xfrm>
            <a:off x="1847851" y="1773238"/>
            <a:ext cx="8569325" cy="4824412"/>
          </a:xfrm>
        </p:spPr>
        <p:txBody>
          <a:bodyPr/>
          <a:lstStyle/>
          <a:p>
            <a:pPr algn="l" rtl="0">
              <a:buFont typeface="Arial" panose="020B0604020202020204" pitchFamily="34" charset="0"/>
              <a:buNone/>
            </a:pPr>
            <a:r>
              <a:rPr 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	Neurotransmitter in parasympathetic nervous system or cholinergic system is </a:t>
            </a:r>
            <a:r>
              <a:rPr lang="en-US" b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acetylcholine </a:t>
            </a:r>
            <a:r>
              <a:rPr 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nerves are</a:t>
            </a:r>
            <a:r>
              <a:rPr lang="en-US" b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called</a:t>
            </a:r>
            <a:r>
              <a:rPr lang="en-US" b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cholinergic nerves</a:t>
            </a:r>
          </a:p>
          <a:p>
            <a:pPr algn="l" rtl="0">
              <a:buFont typeface="Arial" panose="020B0604020202020204" pitchFamily="34" charset="0"/>
              <a:buNone/>
            </a:pPr>
            <a:endParaRPr lang="en-US" b="1" smtClean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3" name="WordArt 3"/>
          <p:cNvSpPr>
            <a:spLocks noChangeArrowheads="1" noChangeShapeType="1" noTextEdit="1"/>
          </p:cNvSpPr>
          <p:nvPr/>
        </p:nvSpPr>
        <p:spPr bwMode="auto">
          <a:xfrm>
            <a:off x="3287713" y="476251"/>
            <a:ext cx="61849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Neurotransmitters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lum bright="-34000"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6" t="81876" b="2481"/>
          <a:stretch>
            <a:fillRect/>
          </a:stretch>
        </p:blipFill>
        <p:spPr bwMode="auto">
          <a:xfrm>
            <a:off x="1828800" y="4114801"/>
            <a:ext cx="8497888" cy="11477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81330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1631950" y="115888"/>
            <a:ext cx="5183188" cy="647700"/>
          </a:xfrm>
          <a:solidFill>
            <a:schemeClr val="accent2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Cholinergic transmission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>
          <a:xfrm>
            <a:off x="1631950" y="990600"/>
            <a:ext cx="8807450" cy="5638800"/>
          </a:xfrm>
          <a:ln>
            <a:solidFill>
              <a:schemeClr val="tx1"/>
            </a:solidFill>
          </a:ln>
        </p:spPr>
        <p:txBody>
          <a:bodyPr/>
          <a:lstStyle/>
          <a:p>
            <a:pPr algn="l" rtl="0"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release of neurotransmitter Ach from cholinergic nerves include the following steps:</a:t>
            </a:r>
          </a:p>
          <a:p>
            <a:pPr marL="971550" lvl="1" indent="-514350" algn="l" rtl="0">
              <a:spcBef>
                <a:spcPts val="1800"/>
              </a:spcBef>
              <a:buFont typeface="+mj-lt"/>
              <a:buAutoNum type="arabicParenR"/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Synthesis of Ach</a:t>
            </a:r>
          </a:p>
          <a:p>
            <a:pPr marL="971550" lvl="1" indent="-514350" algn="l" rtl="0">
              <a:spcBef>
                <a:spcPts val="1800"/>
              </a:spcBef>
              <a:buFont typeface="+mj-lt"/>
              <a:buAutoNum type="arabicParenR"/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Storage of Ach in storage vesicles</a:t>
            </a:r>
          </a:p>
          <a:p>
            <a:pPr marL="971550" lvl="1" indent="-514350" algn="l" rtl="0">
              <a:spcBef>
                <a:spcPts val="1800"/>
              </a:spcBef>
              <a:buFont typeface="+mj-lt"/>
              <a:buAutoNum type="arabicParenR"/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Release of Ach</a:t>
            </a:r>
          </a:p>
          <a:p>
            <a:pPr marL="971550" lvl="1" indent="-514350" algn="l" rtl="0">
              <a:spcBef>
                <a:spcPts val="1800"/>
              </a:spcBef>
              <a:buFont typeface="+mj-lt"/>
              <a:buAutoNum type="arabicParenR"/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Binding of Ach to postsynaptic receptors to give actions</a:t>
            </a:r>
          </a:p>
          <a:p>
            <a:pPr lvl="1" algn="l" rtl="0">
              <a:spcBef>
                <a:spcPts val="1800"/>
              </a:spcBef>
              <a:defRPr/>
            </a:pP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04270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1631950" y="115888"/>
            <a:ext cx="5183188" cy="647700"/>
          </a:xfrm>
          <a:solidFill>
            <a:schemeClr val="accent2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Cholinergic transmission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>
          <a:xfrm>
            <a:off x="1631950" y="990600"/>
            <a:ext cx="8807450" cy="5638800"/>
          </a:xfrm>
          <a:ln>
            <a:solidFill>
              <a:schemeClr val="tx1"/>
            </a:solidFill>
          </a:ln>
        </p:spPr>
        <p:txBody>
          <a:bodyPr/>
          <a:lstStyle/>
          <a:p>
            <a:pPr marL="971550" lvl="1" indent="-514350" algn="l" rtl="0">
              <a:buNone/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5) Metabolism by </a:t>
            </a:r>
            <a:r>
              <a:rPr lang="en-US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acetyl cholinesterase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in synaptic cleft to give </a:t>
            </a:r>
            <a:r>
              <a:rPr lang="en-US" sz="32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choline</a:t>
            </a:r>
            <a:r>
              <a:rPr lang="en-US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and acetate.</a:t>
            </a:r>
          </a:p>
          <a:p>
            <a:pPr lvl="1" algn="l" rtl="0">
              <a:buFont typeface="Arial" panose="020B0604020202020204" pitchFamily="34" charset="0"/>
              <a:buNone/>
              <a:defRPr/>
            </a:pPr>
            <a:endParaRPr lang="en-US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	                	acetyl cholinesterase</a:t>
            </a:r>
          </a:p>
          <a:p>
            <a:pPr algn="l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	Acetylcholine                          acetate +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choline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l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</a:t>
            </a:r>
            <a:endParaRPr lang="en-US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971550" lvl="1" indent="-514350" algn="l" rtl="0">
              <a:buNone/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6) Recycling of 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choline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4191000" y="3429000"/>
            <a:ext cx="1600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 rtl="1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32739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1631950" y="115888"/>
            <a:ext cx="5183188" cy="647700"/>
          </a:xfrm>
          <a:solidFill>
            <a:schemeClr val="accent2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Cholinergic transmission</a:t>
            </a:r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2">
            <a:lum bright="-22000" contras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1" y="836614"/>
            <a:ext cx="8740775" cy="5832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23504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148</Words>
  <Application>Microsoft Office PowerPoint</Application>
  <PresentationFormat>Widescreen</PresentationFormat>
  <Paragraphs>53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Arial Black</vt:lpstr>
      <vt:lpstr>Calibri</vt:lpstr>
      <vt:lpstr>Impact</vt:lpstr>
      <vt:lpstr>Tahoma</vt:lpstr>
      <vt:lpstr>Times New Roman</vt:lpstr>
      <vt:lpstr>Wingdings</vt:lpstr>
      <vt:lpstr>1_Office Theme</vt:lpstr>
      <vt:lpstr>PowerPoint Presentation</vt:lpstr>
      <vt:lpstr>PowerPoint Presentation</vt:lpstr>
      <vt:lpstr>PowerPoint Presentation</vt:lpstr>
      <vt:lpstr>Division of Autonomic Nervous System</vt:lpstr>
      <vt:lpstr>PowerPoint Presentation</vt:lpstr>
      <vt:lpstr>PowerPoint Presentation</vt:lpstr>
      <vt:lpstr>Cholinergic transmission</vt:lpstr>
      <vt:lpstr>Cholinergic transmission</vt:lpstr>
      <vt:lpstr>Cholinergic transmission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Hanan Hagar</dc:creator>
  <cp:lastModifiedBy>Hanan Hagar</cp:lastModifiedBy>
  <cp:revision>1</cp:revision>
  <dcterms:created xsi:type="dcterms:W3CDTF">2015-12-15T06:07:42Z</dcterms:created>
  <dcterms:modified xsi:type="dcterms:W3CDTF">2015-12-15T07:06:23Z</dcterms:modified>
</cp:coreProperties>
</file>