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EEDCF-A79F-4DE7-A92F-38B2923EDF10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5418-8C4C-4B25-A111-A69372ED9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9975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23293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4593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D4C0-4978-40BE-93A6-8D507120F7AC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9EAC9-F04A-4B97-A408-5F12F3432704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183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92B0-6F90-4722-8B5F-F8C32C9E7655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C2D8-02EC-4B74-9872-502AE556182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6624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AFC8-D241-4D22-A46C-7154401137B5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208E-1FB9-4291-8812-BDAC8F628123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5139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2E07-7900-4CDB-B5D6-8D41B7DB9D25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EBA5-7CE9-441A-AEB3-A04B3BB932C8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0090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6DCA-825B-4862-A8E0-0A0443B2786E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F4942-4142-4EF5-85B0-57F71099B0F3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4232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3E1C-00EA-43B3-A383-AECF4E85F96E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58466-4A07-4C0B-94E9-2C4BFEBD4B3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269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D08F-6D84-40C1-9257-7DDD3A056FFD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C27DE-BB5F-4BA7-A702-C4BF9A302A0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631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365A-C40A-4EB3-A819-72A3A6ECED01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FE552-4242-452D-BDB8-16BC7E588B03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4320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FFF4-D256-4739-A3F6-326176C97F9C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E9774-A603-4199-ACE0-978176873E93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583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4D29-05AA-4237-A3FF-2400A9488FE1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FAA82-21E5-4A49-BD2A-719EEEA2EA7E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008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4455-F6DE-4EC5-88B6-D496D65D4A26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E655-E2B9-474D-BA0F-8101CF58A885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956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281B-1413-4414-9A55-F82FBB8ECF4E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4117B-D953-4792-8F69-A5DBC8C371D6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260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D7F6-9F41-4E14-B448-0A8C83386BFD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AF810-8587-452D-8C20-0ADBD2147CFA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6839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EADA"/>
            </a:gs>
            <a:gs pos="50000">
              <a:schemeClr val="bg1"/>
            </a:gs>
            <a:gs pos="100000">
              <a:srgbClr val="FDEA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770AA9BB-F91F-4965-8584-63E41D78A2C7}" type="datetimeFigureOut">
              <a:rPr lang="en-US"/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23F4FFDB-DCB7-4DC6-A1C3-C9877ECECC63}" type="slidenum">
              <a:rPr lang="ar-EG">
                <a:latin typeface="Arial" panose="020B0604020202020204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6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randomBar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43250" y="260350"/>
            <a:ext cx="5545138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66989" y="1341438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nervous 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311900" y="1268413"/>
            <a:ext cx="33845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66989" y="2565401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Efferent Division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(Motor)</a:t>
            </a:r>
            <a:r>
              <a:rPr lang="en-US" sz="2400" b="1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311900" y="2492376"/>
            <a:ext cx="33845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Afferent Division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(Sensory)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66989" y="378936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nervous 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311900" y="3789363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 system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(skeletal muscles)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008438" y="45815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079875" y="53006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079875" y="58769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079875" y="65246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83113" y="508476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</a:rPr>
              <a:t>Enteric nervous system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656139" y="5661026"/>
            <a:ext cx="398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</a:rPr>
              <a:t>Parasympathetic nervous system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656139" y="6237288"/>
            <a:ext cx="3487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ahoma" panose="020B0604030504040204" pitchFamily="34" charset="0"/>
              </a:rPr>
              <a:t>Sympathetic nervous system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935413" y="220503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4008438" y="342900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6781800" y="213360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4038600" y="3581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6858000" y="3581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3962400" y="22098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2632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640013" y="1"/>
            <a:ext cx="7632700" cy="1196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Cholinergic transmission</a:t>
            </a:r>
          </a:p>
        </p:txBody>
      </p:sp>
      <p:pic>
        <p:nvPicPr>
          <p:cNvPr id="14339" name="Picture 3" descr="ach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lum brigh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6988"/>
            <a:ext cx="9144000" cy="5516562"/>
          </a:xfrm>
          <a:noFill/>
        </p:spPr>
      </p:pic>
    </p:spTree>
    <p:extLst>
      <p:ext uri="{BB962C8B-B14F-4D97-AF65-F5344CB8AC3E}">
        <p14:creationId xmlns:p14="http://schemas.microsoft.com/office/powerpoint/2010/main" val="235551874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>
          <a:xfrm>
            <a:off x="1774825" y="260350"/>
            <a:ext cx="8713788" cy="6337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>
              <a:spcBef>
                <a:spcPct val="0"/>
              </a:spcBef>
            </a:pP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differences between the somatic and the autonomic nervous system?</a:t>
            </a:r>
          </a:p>
          <a:p>
            <a:pPr algn="l" rtl="0"/>
            <a:endParaRPr lang="en-US" sz="28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 N.S</a:t>
            </a: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N.S</a:t>
            </a:r>
          </a:p>
          <a:p>
            <a:pPr algn="l" rtl="0"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skeletal muscles	  Control internal viscera </a:t>
            </a:r>
          </a:p>
          <a:p>
            <a:pPr algn="l" rtl="0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					Involuntary</a:t>
            </a:r>
          </a:p>
          <a:p>
            <a:pPr algn="l" rtl="0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Somatic nerve is one fiber        autonomic nerve is two 					   fibers (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 &amp;</a:t>
            </a:r>
          </a:p>
          <a:p>
            <a:pPr lvl="1" algn="l" rtl="0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Postganglionic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172200" y="1600200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8457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03389" y="3429000"/>
            <a:ext cx="327818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ahoma" panose="020B0604030504040204" pitchFamily="34" charset="0"/>
              </a:rPr>
              <a:t>Pre-ganglionic fiber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847851" y="1125538"/>
            <a:ext cx="8569325" cy="5472112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 rtl="0">
              <a:buFont typeface="Arial" panose="020B0604020202020204" pitchFamily="34" charset="0"/>
              <a:buNone/>
            </a:pPr>
            <a:endParaRPr lang="en-US" b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631951" y="260351"/>
            <a:ext cx="39608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Autonomic nerve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87938" y="692150"/>
            <a:ext cx="352901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ahoma" panose="020B0604030504040204" pitchFamily="34" charset="0"/>
              </a:rPr>
              <a:t>Post-ganglionic fiber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81876" b="2481"/>
          <a:stretch>
            <a:fillRect/>
          </a:stretch>
        </p:blipFill>
        <p:spPr bwMode="auto">
          <a:xfrm>
            <a:off x="1774826" y="1412876"/>
            <a:ext cx="7993063" cy="10017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24339" y="2708276"/>
            <a:ext cx="136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ahoma" panose="020B0604030504040204" pitchFamily="34" charset="0"/>
              </a:rPr>
              <a:t>ganglia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424113" y="1989138"/>
            <a:ext cx="0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4079876" y="981076"/>
            <a:ext cx="9366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3575050" y="1989138"/>
            <a:ext cx="6477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10390" b="73192"/>
          <a:stretch>
            <a:fillRect/>
          </a:stretch>
        </p:blipFill>
        <p:spPr bwMode="auto">
          <a:xfrm>
            <a:off x="1847851" y="5113338"/>
            <a:ext cx="7845425" cy="1052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016500" y="6165850"/>
            <a:ext cx="17272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Tahoma" panose="020B0604030504040204" pitchFamily="34" charset="0"/>
              </a:rPr>
              <a:t>One fiber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4224338" y="5734051"/>
            <a:ext cx="7921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1774826" y="4508501"/>
            <a:ext cx="39608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Somatic nerve</a:t>
            </a:r>
          </a:p>
        </p:txBody>
      </p:sp>
    </p:spTree>
    <p:extLst>
      <p:ext uri="{BB962C8B-B14F-4D97-AF65-F5344CB8AC3E}">
        <p14:creationId xmlns:p14="http://schemas.microsoft.com/office/powerpoint/2010/main" val="16039688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/>
          </p:cNvSpPr>
          <p:nvPr>
            <p:ph type="ctrTitle"/>
          </p:nvPr>
        </p:nvSpPr>
        <p:spPr>
          <a:xfrm>
            <a:off x="1774826" y="333376"/>
            <a:ext cx="8569325" cy="792163"/>
          </a:xfrm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of Autonomic Nervous System</a:t>
            </a:r>
          </a:p>
        </p:txBody>
      </p:sp>
      <p:sp>
        <p:nvSpPr>
          <p:cNvPr id="200707" name="Rectangle 3"/>
          <p:cNvSpPr>
            <a:spLocks noGrp="1"/>
          </p:cNvSpPr>
          <p:nvPr>
            <p:ph type="subTitle" idx="1"/>
          </p:nvPr>
        </p:nvSpPr>
        <p:spPr>
          <a:xfrm>
            <a:off x="1774825" y="2060576"/>
            <a:ext cx="8642350" cy="3313113"/>
          </a:xfrm>
        </p:spPr>
        <p:txBody>
          <a:bodyPr/>
          <a:lstStyle/>
          <a:p>
            <a:pPr marL="609600" indent="-609600" algn="l" rtl="0">
              <a:buClr>
                <a:srgbClr val="FF3399"/>
              </a:buClr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 nervous system.</a:t>
            </a:r>
          </a:p>
          <a:p>
            <a:pPr marL="609600" indent="-609600" algn="l" rtl="0">
              <a:buClr>
                <a:srgbClr val="FF3399"/>
              </a:buClr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Parasympathetic nervous system.</a:t>
            </a:r>
          </a:p>
          <a:p>
            <a:pPr marL="609600" indent="-609600" algn="l" rtl="0">
              <a:buClr>
                <a:srgbClr val="FF3399"/>
              </a:buClr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Enteric nervous system.</a:t>
            </a:r>
          </a:p>
          <a:p>
            <a:pPr marL="609600" indent="-609600" algn="l" rtl="0">
              <a:buClr>
                <a:srgbClr val="FF3399"/>
              </a:buClr>
              <a:buFont typeface="Arial" panose="020B0604020202020204" pitchFamily="34" charset="0"/>
              <a:buChar char="•"/>
            </a:pPr>
            <a:endParaRPr lang="en-U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rtl="0"/>
            <a:endParaRPr lang="en-US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3002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76400"/>
            <a:ext cx="8763000" cy="4953000"/>
          </a:xfrm>
          <a:noFill/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703389" y="228601"/>
            <a:ext cx="8785225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Parasympathetic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Nervous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990600"/>
            <a:ext cx="7924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Is a craniosacral outflow</a:t>
            </a:r>
          </a:p>
        </p:txBody>
      </p:sp>
    </p:spTree>
    <p:extLst>
      <p:ext uri="{BB962C8B-B14F-4D97-AF65-F5344CB8AC3E}">
        <p14:creationId xmlns:p14="http://schemas.microsoft.com/office/powerpoint/2010/main" val="495366703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body" idx="1"/>
          </p:nvPr>
        </p:nvSpPr>
        <p:spPr>
          <a:xfrm>
            <a:off x="1847851" y="1773238"/>
            <a:ext cx="8569325" cy="4824412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Neurotransmitter in parasympathetic nervous system or cholinergic system is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nerves are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cholinergic nerves</a:t>
            </a:r>
          </a:p>
          <a:p>
            <a:pPr algn="l" rtl="0">
              <a:buFont typeface="Arial" panose="020B0604020202020204" pitchFamily="34" charset="0"/>
              <a:buNone/>
            </a:pPr>
            <a:endParaRPr lang="en-US" b="1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287713" y="476251"/>
            <a:ext cx="61849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Neurotransmitters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-3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t="81876" b="2481"/>
          <a:stretch>
            <a:fillRect/>
          </a:stretch>
        </p:blipFill>
        <p:spPr bwMode="auto">
          <a:xfrm>
            <a:off x="1828800" y="4114801"/>
            <a:ext cx="8497888" cy="1147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133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631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Cholinergic transmission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1631950" y="990600"/>
            <a:ext cx="880745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release of neurotransmitter Ach from cholinergic nerves include the following steps:</a:t>
            </a:r>
          </a:p>
          <a:p>
            <a:pPr marL="971550" lvl="1" indent="-514350" algn="l" rtl="0">
              <a:spcBef>
                <a:spcPts val="1800"/>
              </a:spcBef>
              <a:buFont typeface="+mj-lt"/>
              <a:buAutoNum type="arabicParenR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Synthesis of Ach</a:t>
            </a:r>
          </a:p>
          <a:p>
            <a:pPr marL="971550" lvl="1" indent="-514350" algn="l" rtl="0">
              <a:spcBef>
                <a:spcPts val="1800"/>
              </a:spcBef>
              <a:buFont typeface="+mj-lt"/>
              <a:buAutoNum type="arabicParenR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Storage of Ach in storage vesicles</a:t>
            </a:r>
          </a:p>
          <a:p>
            <a:pPr marL="971550" lvl="1" indent="-514350" algn="l" rtl="0">
              <a:spcBef>
                <a:spcPts val="1800"/>
              </a:spcBef>
              <a:buFont typeface="+mj-lt"/>
              <a:buAutoNum type="arabicParenR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Release of Ach</a:t>
            </a:r>
          </a:p>
          <a:p>
            <a:pPr marL="971550" lvl="1" indent="-514350" algn="l" rtl="0">
              <a:spcBef>
                <a:spcPts val="1800"/>
              </a:spcBef>
              <a:buFont typeface="+mj-lt"/>
              <a:buAutoNum type="arabicParenR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Binding of Ach to postsynaptic receptors to give actions</a:t>
            </a:r>
          </a:p>
          <a:p>
            <a:pPr lvl="1" algn="l" rtl="0">
              <a:spcBef>
                <a:spcPts val="1800"/>
              </a:spcBef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270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631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Cholinergic transmission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631950" y="990600"/>
            <a:ext cx="8807450" cy="5638800"/>
          </a:xfrm>
          <a:ln>
            <a:solidFill>
              <a:schemeClr val="tx1"/>
            </a:solidFill>
          </a:ln>
        </p:spPr>
        <p:txBody>
          <a:bodyPr/>
          <a:lstStyle/>
          <a:p>
            <a:pPr marL="971550" lvl="1" indent="-514350" algn="l" rtl="0"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5) Metabolism by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acetyl cholinesterase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 synaptic cleft to give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acetate.</a:t>
            </a:r>
          </a:p>
          <a:p>
            <a:pPr lvl="1" algn="l" rtl="0">
              <a:buFont typeface="Arial" panose="020B0604020202020204" pitchFamily="34" charset="0"/>
              <a:buNone/>
              <a:defRPr/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	                	acetyl cholinesterase</a:t>
            </a:r>
          </a:p>
          <a:p>
            <a:pPr algn="l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Acetylcholine                          acetate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choline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l" rtl="0"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6) Recycling of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choline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191000" y="34290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273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631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Cholinergic transmission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lum bright="-2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836614"/>
            <a:ext cx="87407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3504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148</Words>
  <Application>Microsoft Office PowerPoint</Application>
  <PresentationFormat>Widescreen</PresentationFormat>
  <Paragraphs>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Impact</vt:lpstr>
      <vt:lpstr>Tahoma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Division of Autonomic Nervous System</vt:lpstr>
      <vt:lpstr>PowerPoint Presentation</vt:lpstr>
      <vt:lpstr>PowerPoint Presentation</vt:lpstr>
      <vt:lpstr>Cholinergic transmission</vt:lpstr>
      <vt:lpstr>Cholinergic transmission</vt:lpstr>
      <vt:lpstr>Cholinergic transmission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Hanan Hagar</dc:creator>
  <cp:lastModifiedBy>Hanan Hagar</cp:lastModifiedBy>
  <cp:revision>1</cp:revision>
  <dcterms:created xsi:type="dcterms:W3CDTF">2015-12-15T06:07:42Z</dcterms:created>
  <dcterms:modified xsi:type="dcterms:W3CDTF">2015-12-15T07:06:23Z</dcterms:modified>
</cp:coreProperties>
</file>