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docProps/app.xml" ContentType="application/vnd.openxmlformats-officedocument.extended-properties+xml"/>
  <Override PartName="/docProps/core.xml" ContentType="application/vnd.openxmlformats-package.core-propertie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s/slide1.xml" ContentType="application/vnd.openxmlformats-officedocument.presentationml.slide+xml"/>
  <Default Extension="jpg" ContentType="image/jpg"/>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Default Extension="png" ContentType="image/png"/>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x="9144000" cy="6858000"/>
  <p:notesSz cx="9144000" cy="68580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viewProps" Target="viewProps.xml"/><Relationship Id="rId4" Type="http://schemas.openxmlformats.org/officeDocument/2006/relationships/presProps" Target="presProps.xml"/><Relationship Id="rId5" Type="http://schemas.openxmlformats.org/officeDocument/2006/relationships/tableStyles" Target="tableStyles.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86639" y="456438"/>
            <a:ext cx="8770721" cy="1854835"/>
          </a:xfrm>
          <a:prstGeom prst="rect">
            <a:avLst/>
          </a:prstGeom>
        </p:spPr>
        <p:txBody>
          <a:bodyPr wrap="square" lIns="0" tIns="0" rIns="0" bIns="0">
            <a:spAutoFit/>
          </a:bodyPr>
          <a:lstStyle>
            <a:lvl1pPr>
              <a:defRPr b="0" i="0">
                <a:solidFill>
                  <a:schemeClr val="tx1"/>
                </a:solidFill>
              </a:defRPr>
            </a:lvl1pPr>
          </a:lstStyle>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u="heavy">
                <a:solidFill>
                  <a:schemeClr val="tx1"/>
                </a:solidFill>
                <a:latin typeface="Times New Roman"/>
                <a:cs typeface="Times New Roman"/>
              </a:defRPr>
            </a:lvl1pPr>
          </a:lstStyle>
          <a:p/>
        </p:txBody>
      </p:sp>
      <p:sp>
        <p:nvSpPr>
          <p:cNvPr id="3" name="Holder 3"/>
          <p:cNvSpPr>
            <a:spLocks noGrp="1"/>
          </p:cNvSpPr>
          <p:nvPr>
            <p:ph type="body" idx="1"/>
          </p:nvPr>
        </p:nvSpPr>
        <p:spPr/>
        <p:txBody>
          <a:bodyPr lIns="0" tIns="0" rIns="0" bIns="0"/>
          <a:lstStyle>
            <a:lvl1pPr>
              <a:defRPr sz="2400" b="1" i="0">
                <a:solidFill>
                  <a:schemeClr val="tx1"/>
                </a:solidFill>
                <a:latin typeface="Calibri"/>
                <a:cs typeface="Calibri"/>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u="heavy">
                <a:solidFill>
                  <a:schemeClr val="tx1"/>
                </a:solidFill>
                <a:latin typeface="Times New Roman"/>
                <a:cs typeface="Times New Roman"/>
              </a:defRPr>
            </a:lvl1pPr>
          </a:lstStyle>
          <a:p/>
        </p:txBody>
      </p:sp>
      <p:sp>
        <p:nvSpPr>
          <p:cNvPr id="3" name="Holder 3"/>
          <p:cNvSpPr>
            <a:spLocks noGrp="1"/>
          </p:cNvSpPr>
          <p:nvPr>
            <p:ph idx="2" sz="half"/>
          </p:nvPr>
        </p:nvSpPr>
        <p:spPr>
          <a:xfrm>
            <a:off x="457200" y="1577340"/>
            <a:ext cx="3977640" cy="4526280"/>
          </a:xfrm>
          <a:prstGeom prst="rect">
            <a:avLst/>
          </a:prstGeom>
        </p:spPr>
        <p:txBody>
          <a:bodyPr wrap="square" lIns="0" tIns="0" rIns="0" bIns="0">
            <a:spAutoFit/>
          </a:bodyPr>
          <a:lstStyle>
            <a:lvl1pPr>
              <a:defRPr/>
            </a:lvl1pPr>
          </a:lstStyle>
          <a:p/>
        </p:txBody>
      </p:sp>
      <p:sp>
        <p:nvSpPr>
          <p:cNvPr id="4" name="Holder 4"/>
          <p:cNvSpPr>
            <a:spLocks noGrp="1"/>
          </p:cNvSpPr>
          <p:nvPr>
            <p:ph idx="3" sz="half"/>
          </p:nvPr>
        </p:nvSpPr>
        <p:spPr>
          <a:xfrm>
            <a:off x="4709160" y="1577340"/>
            <a:ext cx="3977640" cy="4526280"/>
          </a:xfrm>
          <a:prstGeom prst="rect">
            <a:avLst/>
          </a:prstGeom>
        </p:spPr>
        <p:txBody>
          <a:bodyPr wrap="square" lIns="0" tIns="0" rIns="0" bIns="0">
            <a:spAutoFit/>
          </a:bodyPr>
          <a:lstStyle>
            <a:lvl1pPr>
              <a:defRPr/>
            </a:lvl1pPr>
          </a:lstStyle>
          <a:p/>
        </p:txBody>
      </p:sp>
      <p:sp>
        <p:nvSpPr>
          <p:cNvPr id="5" name="Holder 5"/>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7" name="Holder 7"/>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u="heavy">
                <a:solidFill>
                  <a:schemeClr val="tx1"/>
                </a:solidFill>
                <a:latin typeface="Times New Roman"/>
                <a:cs typeface="Times New Roman"/>
              </a:defRPr>
            </a:lvl1pPr>
          </a:lstStyle>
          <a:p/>
        </p:txBody>
      </p:sp>
      <p:sp>
        <p:nvSpPr>
          <p:cNvPr id="3" name="Holder 3"/>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5" name="Holder 5"/>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obj">
  <p:cSld name="Blank">
    <p:spTree>
      <p:nvGrpSpPr>
        <p:cNvPr id="1" name=""/>
        <p:cNvGrpSpPr/>
        <p:nvPr/>
      </p:nvGrpSpPr>
      <p:grpSpPr>
        <a:xfrm>
          <a:off x="0" y="0"/>
          <a:ext cx="0" cy="0"/>
          <a:chOff x="0" y="0"/>
          <a:chExt cx="0" cy="0"/>
        </a:xfrm>
      </p:grpSpPr>
      <p:sp>
        <p:nvSpPr>
          <p:cNvPr id="2" name="Holder 2"/>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4" name="Holder 4"/>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4.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FFF00"/>
          </a:solidFill>
        </p:spPr>
        <p:txBody>
          <a:bodyPr wrap="square" lIns="0" tIns="0" rIns="0" bIns="0" rtlCol="0"/>
          <a:lstStyle/>
          <a:p/>
        </p:txBody>
      </p:sp>
      <p:sp>
        <p:nvSpPr>
          <p:cNvPr id="2" name="Holder 2"/>
          <p:cNvSpPr>
            <a:spLocks noGrp="1"/>
          </p:cNvSpPr>
          <p:nvPr>
            <p:ph type="title"/>
          </p:nvPr>
        </p:nvSpPr>
        <p:spPr>
          <a:xfrm>
            <a:off x="78739" y="13208"/>
            <a:ext cx="8986520" cy="647700"/>
          </a:xfrm>
          <a:prstGeom prst="rect">
            <a:avLst/>
          </a:prstGeom>
        </p:spPr>
        <p:txBody>
          <a:bodyPr wrap="square" lIns="0" tIns="0" rIns="0" bIns="0">
            <a:spAutoFit/>
          </a:bodyPr>
          <a:lstStyle>
            <a:lvl1pPr>
              <a:defRPr sz="3200" b="1" i="0" u="heavy">
                <a:solidFill>
                  <a:schemeClr val="tx1"/>
                </a:solidFill>
                <a:latin typeface="Times New Roman"/>
                <a:cs typeface="Times New Roman"/>
              </a:defRPr>
            </a:lvl1pPr>
          </a:lstStyle>
          <a:p/>
        </p:txBody>
      </p:sp>
      <p:sp>
        <p:nvSpPr>
          <p:cNvPr id="3" name="Holder 3"/>
          <p:cNvSpPr>
            <a:spLocks noGrp="1"/>
          </p:cNvSpPr>
          <p:nvPr>
            <p:ph type="body" idx="1"/>
          </p:nvPr>
        </p:nvSpPr>
        <p:spPr>
          <a:xfrm>
            <a:off x="764540" y="2221357"/>
            <a:ext cx="7614919" cy="3108325"/>
          </a:xfrm>
          <a:prstGeom prst="rect">
            <a:avLst/>
          </a:prstGeom>
        </p:spPr>
        <p:txBody>
          <a:bodyPr wrap="square" lIns="0" tIns="0" rIns="0" bIns="0">
            <a:spAutoFit/>
          </a:bodyPr>
          <a:lstStyle>
            <a:lvl1pPr>
              <a:defRPr sz="2400" b="1" i="0">
                <a:solidFill>
                  <a:schemeClr val="tx1"/>
                </a:solidFill>
                <a:latin typeface="Calibri"/>
                <a:cs typeface="Calibri"/>
              </a:defRPr>
            </a:lvl1pPr>
          </a:lstStyle>
          <a:p/>
        </p:txBody>
      </p:sp>
      <p:sp>
        <p:nvSpPr>
          <p:cNvPr id="4" name="Holder 4"/>
          <p:cNvSpPr>
            <a:spLocks noGrp="1"/>
          </p:cNvSpPr>
          <p:nvPr>
            <p:ph type="ftr" idx="5" sz="quarter"/>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idx="6" sz="half"/>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p>
        </p:txBody>
      </p:sp>
    </p:spTree>
  </p:cSld>
  <p:clrMap folHlink="folHlink" hlink="hlink" accent1="accent1" accent2="accent2" accent3="accent3" accent4="accent4" accent5="accent5" accent6="accent6" tx2="dk2" bg2="lt2" tx1="dk1" bg1="lt1"/>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Cranial_nerves" TargetMode="External"/><Relationship Id="rId3" Type="http://schemas.openxmlformats.org/officeDocument/2006/relationships/hyperlink" Target="http://en.wikipedia.org/wiki/Brainstem" TargetMode="External"/><Relationship Id="rId4" Type="http://schemas.openxmlformats.org/officeDocument/2006/relationships/image" Target="../media/image9.jpg"/><Relationship Id="rId5"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en.wikipedia.org/wiki/Spinal_nerve" TargetMode="External"/><Relationship Id="rId3" Type="http://schemas.openxmlformats.org/officeDocument/2006/relationships/hyperlink" Target="http://en.wikipedia.org/wiki/Spinal_cord" TargetMode="Externa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en.wikipedia.org/wiki/Sensory_neurons" TargetMode="External"/><Relationship Id="rId3" Type="http://schemas.openxmlformats.org/officeDocument/2006/relationships/hyperlink" Target="http://en.wikipedia.org/wiki/Afferent_nerve_fiber" TargetMode="External"/><Relationship Id="rId4" Type="http://schemas.openxmlformats.org/officeDocument/2006/relationships/hyperlink" Target="http://en.wikipedia.org/wiki/Central_nervous_system" TargetMode="External"/><Relationship Id="rId5" Type="http://schemas.openxmlformats.org/officeDocument/2006/relationships/hyperlink" Target="http://en.wikipedia.org/wiki/Motor_neurons" TargetMode="External"/><Relationship Id="rId6" Type="http://schemas.openxmlformats.org/officeDocument/2006/relationships/hyperlink" Target="http://en.wikipedia.org/wiki/Efferent_nerve_fiber" TargetMode="External"/><Relationship Id="rId7"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sers.rcn.com/jkimball.ma.ultranet/BiologyPages/M/Muscles.html#smooth" TargetMode="External"/><Relationship Id="rId3" Type="http://schemas.openxmlformats.org/officeDocument/2006/relationships/hyperlink" Target="http://users.rcn.com/jkimball.ma.ultranet/BiologyPages/M/Muscles.html#CardiacMuscle" TargetMode="External"/><Relationship Id="rId4" Type="http://schemas.openxmlformats.org/officeDocument/2006/relationships/hyperlink" Target="http://users.rcn.com/jkimball.ma.ultranet/BiologyPages/G/G.html#ganglion" TargetMode="External"/><Relationship Id="rId5" Type="http://schemas.openxmlformats.org/officeDocument/2006/relationships/hyperlink" Target="http://users.rcn.com/jkimball.ma.ultranet/BiologyPages/S/Synapses.html" TargetMode="External"/><Relationship Id="rId6"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 Id="rId3" Type="http://schemas.openxmlformats.org/officeDocument/2006/relationships/image" Target="../media/image17.jp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Axons" TargetMode="Externa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CE%91-motor_neuron" TargetMode="External"/><Relationship Id="rId3" Type="http://schemas.openxmlformats.org/officeDocument/2006/relationships/hyperlink" Target="http://en.wikipedia.org/wiki/Muscle_fiber" TargetMode="External"/><Relationship Id="rId4" Type="http://schemas.openxmlformats.org/officeDocument/2006/relationships/hyperlink" Target="http://en.wikipedia.org/wiki/Innervate" TargetMode="External"/><Relationship Id="rId5" Type="http://schemas.openxmlformats.org/officeDocument/2006/relationships/hyperlink" Target="https://en.wikipedia.org/wiki/Skeletal_muscle" TargetMode="External"/><Relationship Id="rId6" Type="http://schemas.openxmlformats.org/officeDocument/2006/relationships/hyperlink" Target="https://en.wikipedia.org/wiki/Axon_terminal" TargetMode="External"/><Relationship Id="rId7" Type="http://schemas.openxmlformats.org/officeDocument/2006/relationships/hyperlink" Target="http://en.wikipedia.org/wiki/Skeletal_muscle#Muscle_fibers" TargetMode="External"/><Relationship Id="rId8" Type="http://schemas.openxmlformats.org/officeDocument/2006/relationships/image" Target="../media/image21.jpg"/><Relationship Id="rId9"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hyperlink" Target="http://en.wikipedia.org/wiki/Thigh"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png"/><Relationship Id="rId17" Type="http://schemas.openxmlformats.org/officeDocument/2006/relationships/image" Target="../media/image39.png"/><Relationship Id="rId18" Type="http://schemas.openxmlformats.org/officeDocument/2006/relationships/image" Target="../media/image4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 Id="rId25" Type="http://schemas.openxmlformats.org/officeDocument/2006/relationships/image" Target="../media/image4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 Id="rId8" Type="http://schemas.openxmlformats.org/officeDocument/2006/relationships/image" Target="../media/image56.png"/><Relationship Id="rId9" Type="http://schemas.openxmlformats.org/officeDocument/2006/relationships/image" Target="../media/image57.png"/><Relationship Id="rId10" Type="http://schemas.openxmlformats.org/officeDocument/2006/relationships/image" Target="../media/image58.png"/><Relationship Id="rId11" Type="http://schemas.openxmlformats.org/officeDocument/2006/relationships/image" Target="../media/image59.png"/><Relationship Id="rId12" Type="http://schemas.openxmlformats.org/officeDocument/2006/relationships/image" Target="../media/image60.png"/><Relationship Id="rId13" Type="http://schemas.openxmlformats.org/officeDocument/2006/relationships/image" Target="../media/image61.png"/><Relationship Id="rId14" Type="http://schemas.openxmlformats.org/officeDocument/2006/relationships/image" Target="../media/image62.png"/><Relationship Id="rId15" Type="http://schemas.openxmlformats.org/officeDocument/2006/relationships/image" Target="../media/image63.png"/><Relationship Id="rId16" Type="http://schemas.openxmlformats.org/officeDocument/2006/relationships/image" Target="../media/image64.png"/><Relationship Id="rId17" Type="http://schemas.openxmlformats.org/officeDocument/2006/relationships/image" Target="../media/image65.png"/><Relationship Id="rId18" Type="http://schemas.openxmlformats.org/officeDocument/2006/relationships/image" Target="../media/image66.png"/><Relationship Id="rId19" Type="http://schemas.openxmlformats.org/officeDocument/2006/relationships/image" Target="../media/image67.png"/><Relationship Id="rId20" Type="http://schemas.openxmlformats.org/officeDocument/2006/relationships/image" Target="../media/image68.png"/><Relationship Id="rId21" Type="http://schemas.openxmlformats.org/officeDocument/2006/relationships/image" Target="../media/image69.png"/><Relationship Id="rId22" Type="http://schemas.openxmlformats.org/officeDocument/2006/relationships/image" Target="../media/image70.png"/><Relationship Id="rId23" Type="http://schemas.openxmlformats.org/officeDocument/2006/relationships/image" Target="../media/image71.png"/><Relationship Id="rId24" Type="http://schemas.openxmlformats.org/officeDocument/2006/relationships/image" Target="../media/image72.png"/><Relationship Id="rId25" Type="http://schemas.openxmlformats.org/officeDocument/2006/relationships/image" Target="../media/image73.png"/><Relationship Id="rId26" Type="http://schemas.openxmlformats.org/officeDocument/2006/relationships/image" Target="../media/image74.png"/><Relationship Id="rId27" Type="http://schemas.openxmlformats.org/officeDocument/2006/relationships/image" Target="../media/image75.png"/><Relationship Id="rId28" Type="http://schemas.openxmlformats.org/officeDocument/2006/relationships/image" Target="../media/image76.png"/><Relationship Id="rId29" Type="http://schemas.openxmlformats.org/officeDocument/2006/relationships/image" Target="../media/image77.png"/><Relationship Id="rId30" Type="http://schemas.openxmlformats.org/officeDocument/2006/relationships/image" Target="../media/image78.png"/><Relationship Id="rId31" Type="http://schemas.openxmlformats.org/officeDocument/2006/relationships/image" Target="../media/image79.png"/><Relationship Id="rId32" Type="http://schemas.openxmlformats.org/officeDocument/2006/relationships/image" Target="../media/image80.png"/><Relationship Id="rId33" Type="http://schemas.openxmlformats.org/officeDocument/2006/relationships/image" Target="../media/image81.png"/><Relationship Id="rId34" Type="http://schemas.openxmlformats.org/officeDocument/2006/relationships/image" Target="../media/image82.png"/><Relationship Id="rId35" Type="http://schemas.openxmlformats.org/officeDocument/2006/relationships/image" Target="../media/image83.png"/><Relationship Id="rId36" Type="http://schemas.openxmlformats.org/officeDocument/2006/relationships/image" Target="../media/image84.png"/><Relationship Id="rId37" Type="http://schemas.openxmlformats.org/officeDocument/2006/relationships/image" Target="../media/image85.png"/><Relationship Id="rId38" Type="http://schemas.openxmlformats.org/officeDocument/2006/relationships/image" Target="../media/image86.png"/><Relationship Id="rId39" Type="http://schemas.openxmlformats.org/officeDocument/2006/relationships/image" Target="../media/image87.png"/><Relationship Id="rId40" Type="http://schemas.openxmlformats.org/officeDocument/2006/relationships/image" Target="../media/image88.png"/><Relationship Id="rId41" Type="http://schemas.openxmlformats.org/officeDocument/2006/relationships/image" Target="../media/image89.png"/><Relationship Id="rId42" Type="http://schemas.openxmlformats.org/officeDocument/2006/relationships/image" Target="../media/image90.png"/><Relationship Id="rId43" Type="http://schemas.openxmlformats.org/officeDocument/2006/relationships/image" Target="../media/image91.png"/><Relationship Id="rId44" Type="http://schemas.openxmlformats.org/officeDocument/2006/relationships/image" Target="../media/image92.png"/><Relationship Id="rId45" Type="http://schemas.openxmlformats.org/officeDocument/2006/relationships/image" Target="../media/image93.png"/><Relationship Id="rId46" Type="http://schemas.openxmlformats.org/officeDocument/2006/relationships/image" Target="../media/image94.png"/><Relationship Id="rId47" Type="http://schemas.openxmlformats.org/officeDocument/2006/relationships/image" Target="../media/image95.png"/><Relationship Id="rId48" Type="http://schemas.openxmlformats.org/officeDocument/2006/relationships/image" Target="../media/image96.png"/><Relationship Id="rId49" Type="http://schemas.openxmlformats.org/officeDocument/2006/relationships/image" Target="../media/image9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Muscle" TargetMode="External"/><Relationship Id="rId3" Type="http://schemas.openxmlformats.org/officeDocument/2006/relationships/hyperlink" Target="http://en.wikipedia.org/wiki/Motor_unit" TargetMode="External"/><Relationship Id="rId4" Type="http://schemas.openxmlformats.org/officeDocument/2006/relationships/image" Target="../media/image9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Tetanic_contraction" TargetMode="External"/><Relationship Id="rId3" Type="http://schemas.openxmlformats.org/officeDocument/2006/relationships/image" Target="../media/image99.jpg"/><Relationship Id="rId4" Type="http://schemas.openxmlformats.org/officeDocument/2006/relationships/image" Target="../media/image100.jpg"/><Relationship Id="rId5" Type="http://schemas.openxmlformats.org/officeDocument/2006/relationships/image" Target="../media/image10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2.jpg"/><Relationship Id="rId3" Type="http://schemas.openxmlformats.org/officeDocument/2006/relationships/image" Target="../media/image10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Electrode" TargetMode="External"/><Relationship Id="rId3" Type="http://schemas.openxmlformats.org/officeDocument/2006/relationships/hyperlink" Target="https://en.wikipedia.org/wiki/Action_potential" TargetMode="External"/><Relationship Id="rId4" Type="http://schemas.openxmlformats.org/officeDocument/2006/relationships/hyperlink" Target="http://en.wikipedia.org/wiki/Electrodiagnostic_testing" TargetMode="External"/><Relationship Id="rId5" Type="http://schemas.openxmlformats.org/officeDocument/2006/relationships/hyperlink" Target="http://en.wikipedia.org/wiki/Weakness" TargetMode="External"/><Relationship Id="rId6" Type="http://schemas.openxmlformats.org/officeDocument/2006/relationships/hyperlink" Target="http://en.wikipedia.org/wiki/Myopathy" TargetMode="External"/><Relationship Id="rId7" Type="http://schemas.openxmlformats.org/officeDocument/2006/relationships/hyperlink" Target="http://en.wikipedia.org/wiki/Neuropath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Brain" TargetMode="External"/><Relationship Id="rId3" Type="http://schemas.openxmlformats.org/officeDocument/2006/relationships/hyperlink" Target="http://en.wikipedia.org/wiki/Spinal_cord" TargetMode="External"/><Relationship Id="rId4" Type="http://schemas.openxmlformats.org/officeDocument/2006/relationships/hyperlink" Target="http://en.wikipedia.org/wiki/Meninge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4.jpg"/><Relationship Id="rId3" Type="http://schemas.openxmlformats.org/officeDocument/2006/relationships/image" Target="../media/image105.jpg"/><Relationship Id="rId4" Type="http://schemas.openxmlformats.org/officeDocument/2006/relationships/image" Target="../media/image10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21963" y="2180590"/>
            <a:ext cx="4340860" cy="854075"/>
          </a:xfrm>
          <a:prstGeom prst="rect"/>
        </p:spPr>
        <p:txBody>
          <a:bodyPr wrap="square" lIns="0" tIns="0" rIns="0" bIns="0" rtlCol="0" vert="horz">
            <a:spAutoFit/>
          </a:bodyPr>
          <a:lstStyle/>
          <a:p>
            <a:pPr algn="ctr">
              <a:lnSpc>
                <a:spcPct val="100000"/>
              </a:lnSpc>
            </a:pPr>
            <a:r>
              <a:rPr dirty="0" sz="2800" spc="-5">
                <a:latin typeface="Calibri"/>
                <a:cs typeface="Calibri"/>
              </a:rPr>
              <a:t> </a:t>
            </a:r>
            <a:r>
              <a:rPr dirty="0" sz="2800" spc="10">
                <a:latin typeface="Calibri"/>
                <a:cs typeface="Calibri"/>
              </a:rPr>
              <a:t> </a:t>
            </a:r>
            <a:r>
              <a:rPr dirty="0" sz="2800" spc="-15">
                <a:latin typeface="Calibri"/>
                <a:cs typeface="Calibri"/>
              </a:rPr>
              <a:t>Organization </a:t>
            </a:r>
            <a:r>
              <a:rPr dirty="0" sz="2800" spc="-5">
                <a:latin typeface="Calibri"/>
                <a:cs typeface="Calibri"/>
              </a:rPr>
              <a:t>of the Nervous</a:t>
            </a:r>
            <a:endParaRPr sz="2800">
              <a:latin typeface="Calibri"/>
              <a:cs typeface="Calibri"/>
            </a:endParaRPr>
          </a:p>
          <a:p>
            <a:pPr algn="ctr" marL="1905">
              <a:lnSpc>
                <a:spcPct val="100000"/>
              </a:lnSpc>
            </a:pPr>
            <a:r>
              <a:rPr dirty="0" sz="2800" spc="-20">
                <a:latin typeface="Calibri"/>
                <a:cs typeface="Calibri"/>
              </a:rPr>
              <a:t>Systemand </a:t>
            </a:r>
            <a:r>
              <a:rPr dirty="0" sz="2800" spc="-10">
                <a:latin typeface="Calibri"/>
                <a:cs typeface="Calibri"/>
              </a:rPr>
              <a:t>Motor</a:t>
            </a:r>
            <a:r>
              <a:rPr dirty="0" sz="2800">
                <a:latin typeface="Calibri"/>
                <a:cs typeface="Calibri"/>
              </a:rPr>
              <a:t> </a:t>
            </a:r>
            <a:r>
              <a:rPr dirty="0" sz="2800" spc="-5">
                <a:latin typeface="Calibri"/>
                <a:cs typeface="Calibri"/>
              </a:rPr>
              <a:t>unit</a:t>
            </a:r>
            <a:endParaRPr sz="2800">
              <a:latin typeface="Calibri"/>
              <a:cs typeface="Calibri"/>
            </a:endParaRPr>
          </a:p>
        </p:txBody>
      </p:sp>
      <p:sp>
        <p:nvSpPr>
          <p:cNvPr id="3" name="object 3"/>
          <p:cNvSpPr txBox="1"/>
          <p:nvPr/>
        </p:nvSpPr>
        <p:spPr>
          <a:xfrm>
            <a:off x="4716271" y="3034410"/>
            <a:ext cx="2950210" cy="2082800"/>
          </a:xfrm>
          <a:prstGeom prst="rect">
            <a:avLst/>
          </a:prstGeom>
        </p:spPr>
        <p:txBody>
          <a:bodyPr wrap="square" lIns="0" tIns="0" rIns="0" bIns="0" rtlCol="0" vert="horz">
            <a:spAutoFit/>
          </a:bodyPr>
          <a:lstStyle/>
          <a:p>
            <a:pPr algn="ctr" marR="1270">
              <a:lnSpc>
                <a:spcPct val="100000"/>
              </a:lnSpc>
            </a:pPr>
            <a:r>
              <a:rPr dirty="0" sz="2800" spc="-95" b="1">
                <a:latin typeface="Calibri"/>
                <a:cs typeface="Calibri"/>
              </a:rPr>
              <a:t>BY</a:t>
            </a:r>
            <a:endParaRPr sz="2800">
              <a:latin typeface="Calibri"/>
              <a:cs typeface="Calibri"/>
            </a:endParaRPr>
          </a:p>
          <a:p>
            <a:pPr algn="ctr" marL="373380" marR="365125" indent="-1905">
              <a:lnSpc>
                <a:spcPct val="100000"/>
              </a:lnSpc>
              <a:spcBef>
                <a:spcPts val="65"/>
              </a:spcBef>
            </a:pPr>
            <a:r>
              <a:rPr dirty="0" sz="1800" spc="-25" b="1">
                <a:latin typeface="Calibri"/>
                <a:cs typeface="Calibri"/>
              </a:rPr>
              <a:t>Prof.Faten </a:t>
            </a:r>
            <a:r>
              <a:rPr dirty="0" sz="1800" spc="-10" b="1">
                <a:latin typeface="Calibri"/>
                <a:cs typeface="Calibri"/>
              </a:rPr>
              <a:t>Zakareia  </a:t>
            </a:r>
            <a:r>
              <a:rPr dirty="0" sz="1800" spc="-10" b="1">
                <a:latin typeface="Calibri"/>
                <a:cs typeface="Calibri"/>
              </a:rPr>
              <a:t>Professor </a:t>
            </a:r>
            <a:r>
              <a:rPr dirty="0" sz="1800" b="1">
                <a:latin typeface="Calibri"/>
                <a:cs typeface="Calibri"/>
              </a:rPr>
              <a:t>of</a:t>
            </a:r>
            <a:r>
              <a:rPr dirty="0" sz="1800" spc="-60" b="1">
                <a:latin typeface="Calibri"/>
                <a:cs typeface="Calibri"/>
              </a:rPr>
              <a:t> </a:t>
            </a:r>
            <a:r>
              <a:rPr dirty="0" sz="1800" spc="-10" b="1">
                <a:latin typeface="Calibri"/>
                <a:cs typeface="Calibri"/>
              </a:rPr>
              <a:t>Physiology</a:t>
            </a:r>
            <a:endParaRPr sz="1800">
              <a:latin typeface="Calibri"/>
              <a:cs typeface="Calibri"/>
            </a:endParaRPr>
          </a:p>
          <a:p>
            <a:pPr algn="ctr" marL="12700" marR="5080">
              <a:lnSpc>
                <a:spcPct val="100000"/>
              </a:lnSpc>
            </a:pPr>
            <a:r>
              <a:rPr dirty="0" sz="1800" spc="-5" b="1">
                <a:latin typeface="Calibri"/>
                <a:cs typeface="Calibri"/>
              </a:rPr>
              <a:t>Consultant </a:t>
            </a:r>
            <a:r>
              <a:rPr dirty="0" sz="1800" b="1">
                <a:latin typeface="Calibri"/>
                <a:cs typeface="Calibri"/>
              </a:rPr>
              <a:t>of</a:t>
            </a:r>
            <a:r>
              <a:rPr dirty="0" sz="1800" spc="-75" b="1">
                <a:latin typeface="Calibri"/>
                <a:cs typeface="Calibri"/>
              </a:rPr>
              <a:t> </a:t>
            </a:r>
            <a:r>
              <a:rPr dirty="0" sz="1800" spc="-10" b="1">
                <a:latin typeface="Calibri"/>
                <a:cs typeface="Calibri"/>
              </a:rPr>
              <a:t>Neurophysiology  </a:t>
            </a:r>
            <a:r>
              <a:rPr dirty="0" sz="1800" spc="-10" b="1">
                <a:latin typeface="Calibri"/>
                <a:cs typeface="Calibri"/>
              </a:rPr>
              <a:t>Physiology </a:t>
            </a:r>
            <a:r>
              <a:rPr dirty="0" sz="1800" spc="-5" b="1">
                <a:latin typeface="Calibri"/>
                <a:cs typeface="Calibri"/>
              </a:rPr>
              <a:t>Department  </a:t>
            </a:r>
            <a:r>
              <a:rPr dirty="0" sz="1800" spc="-10" b="1">
                <a:latin typeface="Calibri"/>
                <a:cs typeface="Calibri"/>
              </a:rPr>
              <a:t>College </a:t>
            </a:r>
            <a:r>
              <a:rPr dirty="0" sz="1800" b="1">
                <a:latin typeface="Calibri"/>
                <a:cs typeface="Calibri"/>
              </a:rPr>
              <a:t>of</a:t>
            </a:r>
            <a:r>
              <a:rPr dirty="0" sz="1800" spc="-65" b="1">
                <a:latin typeface="Calibri"/>
                <a:cs typeface="Calibri"/>
              </a:rPr>
              <a:t> </a:t>
            </a:r>
            <a:r>
              <a:rPr dirty="0" sz="1800" spc="-5" b="1">
                <a:latin typeface="Calibri"/>
                <a:cs typeface="Calibri"/>
              </a:rPr>
              <a:t>Medicine</a:t>
            </a:r>
            <a:endParaRPr sz="1800">
              <a:latin typeface="Calibri"/>
              <a:cs typeface="Calibri"/>
            </a:endParaRPr>
          </a:p>
          <a:p>
            <a:pPr algn="ctr" marL="635">
              <a:lnSpc>
                <a:spcPct val="100000"/>
              </a:lnSpc>
              <a:spcBef>
                <a:spcPts val="10"/>
              </a:spcBef>
            </a:pPr>
            <a:r>
              <a:rPr dirty="0" sz="1800" b="1">
                <a:latin typeface="Calibri"/>
                <a:cs typeface="Calibri"/>
              </a:rPr>
              <a:t>King Saud</a:t>
            </a:r>
            <a:r>
              <a:rPr dirty="0" sz="1800" spc="-80" b="1">
                <a:latin typeface="Calibri"/>
                <a:cs typeface="Calibri"/>
              </a:rPr>
              <a:t> </a:t>
            </a:r>
            <a:r>
              <a:rPr dirty="0" sz="1800" spc="-10" b="1">
                <a:latin typeface="Calibri"/>
                <a:cs typeface="Calibri"/>
              </a:rPr>
              <a:t>University</a:t>
            </a:r>
            <a:endParaRPr sz="1800">
              <a:latin typeface="Calibri"/>
              <a:cs typeface="Calibri"/>
            </a:endParaRPr>
          </a:p>
        </p:txBody>
      </p:sp>
      <p:sp>
        <p:nvSpPr>
          <p:cNvPr id="4" name="object 4"/>
          <p:cNvSpPr/>
          <p:nvPr/>
        </p:nvSpPr>
        <p:spPr>
          <a:xfrm>
            <a:off x="0" y="765238"/>
            <a:ext cx="3924300" cy="4824349"/>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9590" y="322834"/>
            <a:ext cx="6624955" cy="584200"/>
          </a:xfrm>
          <a:prstGeom prst="rect"/>
        </p:spPr>
        <p:txBody>
          <a:bodyPr wrap="square" lIns="0" tIns="0" rIns="0" bIns="0" rtlCol="0" vert="horz">
            <a:spAutoFit/>
          </a:bodyPr>
          <a:lstStyle/>
          <a:p>
            <a:pPr marL="12700">
              <a:lnSpc>
                <a:spcPct val="100000"/>
              </a:lnSpc>
            </a:pPr>
            <a:r>
              <a:rPr dirty="0" sz="3600" spc="-5" u="heavy">
                <a:solidFill>
                  <a:srgbClr val="00AF50"/>
                </a:solidFill>
                <a:latin typeface="Calibri"/>
                <a:cs typeface="Calibri"/>
              </a:rPr>
              <a:t>A-Sensory-somatic </a:t>
            </a:r>
            <a:r>
              <a:rPr dirty="0" sz="3600" u="heavy">
                <a:solidFill>
                  <a:srgbClr val="00AF50"/>
                </a:solidFill>
                <a:latin typeface="Calibri"/>
                <a:cs typeface="Calibri"/>
              </a:rPr>
              <a:t>nervous</a:t>
            </a:r>
            <a:r>
              <a:rPr dirty="0" sz="3600" spc="-45" u="heavy">
                <a:solidFill>
                  <a:srgbClr val="00AF50"/>
                </a:solidFill>
                <a:latin typeface="Calibri"/>
                <a:cs typeface="Calibri"/>
              </a:rPr>
              <a:t> </a:t>
            </a:r>
            <a:r>
              <a:rPr dirty="0" sz="3600" spc="-30" u="heavy">
                <a:solidFill>
                  <a:srgbClr val="00AF50"/>
                </a:solidFill>
                <a:latin typeface="Calibri"/>
                <a:cs typeface="Calibri"/>
              </a:rPr>
              <a:t>system</a:t>
            </a:r>
            <a:endParaRPr sz="3600">
              <a:latin typeface="Calibri"/>
              <a:cs typeface="Calibri"/>
            </a:endParaRPr>
          </a:p>
        </p:txBody>
      </p:sp>
      <p:sp>
        <p:nvSpPr>
          <p:cNvPr id="3" name="object 3"/>
          <p:cNvSpPr txBox="1"/>
          <p:nvPr/>
        </p:nvSpPr>
        <p:spPr>
          <a:xfrm>
            <a:off x="329590" y="1549400"/>
            <a:ext cx="7858125" cy="4503420"/>
          </a:xfrm>
          <a:prstGeom prst="rect">
            <a:avLst/>
          </a:prstGeom>
        </p:spPr>
        <p:txBody>
          <a:bodyPr wrap="square" lIns="0" tIns="0" rIns="0" bIns="0" rtlCol="0" vert="horz">
            <a:spAutoFit/>
          </a:bodyPr>
          <a:lstStyle/>
          <a:p>
            <a:pPr marL="12700">
              <a:lnSpc>
                <a:spcPts val="2375"/>
              </a:lnSpc>
            </a:pPr>
            <a:r>
              <a:rPr dirty="0" sz="2200" spc="-5" b="1">
                <a:latin typeface="Calibri"/>
                <a:cs typeface="Calibri"/>
              </a:rPr>
              <a:t>- The actions </a:t>
            </a:r>
            <a:r>
              <a:rPr dirty="0" sz="2200" spc="-10" b="1">
                <a:latin typeface="Calibri"/>
                <a:cs typeface="Calibri"/>
              </a:rPr>
              <a:t>of </a:t>
            </a:r>
            <a:r>
              <a:rPr dirty="0" sz="2200" spc="-5" b="1">
                <a:latin typeface="Calibri"/>
                <a:cs typeface="Calibri"/>
              </a:rPr>
              <a:t>the Sensory-Somatic nervous </a:t>
            </a:r>
            <a:r>
              <a:rPr dirty="0" sz="2200" spc="-20" b="1">
                <a:latin typeface="Calibri"/>
                <a:cs typeface="Calibri"/>
              </a:rPr>
              <a:t>system </a:t>
            </a:r>
            <a:r>
              <a:rPr dirty="0" sz="2200" spc="-15" b="1" u="heavy">
                <a:solidFill>
                  <a:srgbClr val="FF0000"/>
                </a:solidFill>
                <a:latin typeface="Calibri"/>
                <a:cs typeface="Calibri"/>
              </a:rPr>
              <a:t>are</a:t>
            </a:r>
            <a:r>
              <a:rPr dirty="0" sz="2200" spc="140" b="1" u="heavy">
                <a:solidFill>
                  <a:srgbClr val="FF0000"/>
                </a:solidFill>
                <a:latin typeface="Calibri"/>
                <a:cs typeface="Calibri"/>
              </a:rPr>
              <a:t> </a:t>
            </a:r>
            <a:r>
              <a:rPr dirty="0" sz="2200" spc="-15" b="1" u="heavy">
                <a:solidFill>
                  <a:srgbClr val="FF0000"/>
                </a:solidFill>
                <a:latin typeface="Calibri"/>
                <a:cs typeface="Calibri"/>
              </a:rPr>
              <a:t>largely</a:t>
            </a:r>
            <a:endParaRPr sz="2200">
              <a:latin typeface="Calibri"/>
              <a:cs typeface="Calibri"/>
            </a:endParaRPr>
          </a:p>
          <a:p>
            <a:pPr marL="12700">
              <a:lnSpc>
                <a:spcPts val="2375"/>
              </a:lnSpc>
              <a:tabLst>
                <a:tab pos="1271270" algn="l"/>
                <a:tab pos="1884045" algn="l"/>
              </a:tabLst>
            </a:pPr>
            <a:r>
              <a:rPr dirty="0" sz="2200" spc="-15" b="1" u="heavy">
                <a:solidFill>
                  <a:srgbClr val="FF0000"/>
                </a:solidFill>
                <a:latin typeface="Calibri"/>
                <a:cs typeface="Calibri"/>
              </a:rPr>
              <a:t>voluntary	</a:t>
            </a:r>
            <a:r>
              <a:rPr dirty="0" sz="2200" spc="-114" b="1" u="heavy">
                <a:solidFill>
                  <a:srgbClr val="FF0000"/>
                </a:solidFill>
                <a:latin typeface="Arial"/>
                <a:cs typeface="Arial"/>
              </a:rPr>
              <a:t>ةيدارا	</a:t>
            </a:r>
            <a:endParaRPr sz="2200">
              <a:latin typeface="Arial"/>
              <a:cs typeface="Arial"/>
            </a:endParaRPr>
          </a:p>
          <a:p>
            <a:pPr marL="12700" marR="5080">
              <a:lnSpc>
                <a:spcPts val="2110"/>
              </a:lnSpc>
              <a:spcBef>
                <a:spcPts val="509"/>
              </a:spcBef>
              <a:tabLst>
                <a:tab pos="4483735" algn="l"/>
              </a:tabLst>
            </a:pPr>
            <a:r>
              <a:rPr dirty="0" sz="2200" spc="-10" b="1">
                <a:latin typeface="Calibri"/>
                <a:cs typeface="Calibri"/>
              </a:rPr>
              <a:t>The  </a:t>
            </a:r>
            <a:r>
              <a:rPr dirty="0" sz="2200" spc="-5" b="1">
                <a:latin typeface="Calibri"/>
                <a:cs typeface="Calibri"/>
              </a:rPr>
              <a:t>Sensory-Somatic</a:t>
            </a:r>
            <a:r>
              <a:rPr dirty="0" sz="2200" spc="280" b="1">
                <a:latin typeface="Calibri"/>
                <a:cs typeface="Calibri"/>
              </a:rPr>
              <a:t> </a:t>
            </a:r>
            <a:r>
              <a:rPr dirty="0" sz="2200" spc="-5" b="1">
                <a:latin typeface="Calibri"/>
                <a:cs typeface="Calibri"/>
              </a:rPr>
              <a:t>Nervous</a:t>
            </a:r>
            <a:r>
              <a:rPr dirty="0" sz="2200" spc="375" b="1">
                <a:latin typeface="Calibri"/>
                <a:cs typeface="Calibri"/>
              </a:rPr>
              <a:t> </a:t>
            </a:r>
            <a:r>
              <a:rPr dirty="0" sz="2200" spc="-20" b="1">
                <a:latin typeface="Calibri"/>
                <a:cs typeface="Calibri"/>
              </a:rPr>
              <a:t>System	</a:t>
            </a:r>
            <a:r>
              <a:rPr dirty="0" sz="2200" spc="-5" b="1">
                <a:latin typeface="Calibri"/>
                <a:cs typeface="Calibri"/>
              </a:rPr>
              <a:t>is </a:t>
            </a:r>
            <a:r>
              <a:rPr dirty="0" sz="2200" spc="-10" b="1">
                <a:latin typeface="Calibri"/>
                <a:cs typeface="Calibri"/>
              </a:rPr>
              <a:t>concerned with</a:t>
            </a:r>
            <a:r>
              <a:rPr dirty="0" sz="2200" spc="25" b="1">
                <a:latin typeface="Calibri"/>
                <a:cs typeface="Calibri"/>
              </a:rPr>
              <a:t> </a:t>
            </a:r>
            <a:r>
              <a:rPr dirty="0" sz="2200" spc="-5" b="1">
                <a:latin typeface="Calibri"/>
                <a:cs typeface="Calibri"/>
              </a:rPr>
              <a:t>all</a:t>
            </a:r>
            <a:r>
              <a:rPr dirty="0" sz="2200" spc="-10" b="1">
                <a:latin typeface="Calibri"/>
                <a:cs typeface="Calibri"/>
              </a:rPr>
              <a:t> our </a:t>
            </a:r>
            <a:r>
              <a:rPr dirty="0" sz="2200" spc="-5" b="1">
                <a:latin typeface="Calibri"/>
                <a:cs typeface="Calibri"/>
              </a:rPr>
              <a:t> </a:t>
            </a:r>
            <a:r>
              <a:rPr dirty="0" sz="2200" spc="-5" b="1">
                <a:latin typeface="Calibri"/>
                <a:cs typeface="Calibri"/>
              </a:rPr>
              <a:t>conscious </a:t>
            </a:r>
            <a:r>
              <a:rPr dirty="0" sz="2200" spc="-15" b="1">
                <a:latin typeface="Calibri"/>
                <a:cs typeface="Calibri"/>
              </a:rPr>
              <a:t>awareness </a:t>
            </a:r>
            <a:r>
              <a:rPr dirty="0" sz="2200" spc="-5" b="1">
                <a:latin typeface="Calibri"/>
                <a:cs typeface="Calibri"/>
              </a:rPr>
              <a:t>of </a:t>
            </a:r>
            <a:r>
              <a:rPr dirty="0" sz="2200" spc="-10" b="1">
                <a:latin typeface="Calibri"/>
                <a:cs typeface="Calibri"/>
              </a:rPr>
              <a:t>the </a:t>
            </a:r>
            <a:r>
              <a:rPr dirty="0" sz="2200" spc="-15" b="1">
                <a:latin typeface="Calibri"/>
                <a:cs typeface="Calibri"/>
              </a:rPr>
              <a:t>external environment </a:t>
            </a:r>
            <a:r>
              <a:rPr dirty="0" sz="2200" spc="-10" b="1">
                <a:latin typeface="Calibri"/>
                <a:cs typeface="Calibri"/>
              </a:rPr>
              <a:t>and </a:t>
            </a:r>
            <a:r>
              <a:rPr dirty="0" sz="2200" spc="-5" b="1">
                <a:latin typeface="Calibri"/>
                <a:cs typeface="Calibri"/>
              </a:rPr>
              <a:t>all </a:t>
            </a:r>
            <a:r>
              <a:rPr dirty="0" sz="2200" spc="-10" b="1">
                <a:latin typeface="Calibri"/>
                <a:cs typeface="Calibri"/>
              </a:rPr>
              <a:t>our </a:t>
            </a:r>
            <a:r>
              <a:rPr dirty="0" sz="2200" spc="-15" b="1">
                <a:latin typeface="Calibri"/>
                <a:cs typeface="Calibri"/>
              </a:rPr>
              <a:t>motor  </a:t>
            </a:r>
            <a:r>
              <a:rPr dirty="0" sz="2200" spc="-5" b="1">
                <a:latin typeface="Calibri"/>
                <a:cs typeface="Calibri"/>
              </a:rPr>
              <a:t>activity </a:t>
            </a:r>
            <a:r>
              <a:rPr dirty="0" sz="2200" spc="-20" b="1">
                <a:latin typeface="Calibri"/>
                <a:cs typeface="Calibri"/>
              </a:rPr>
              <a:t>to </a:t>
            </a:r>
            <a:r>
              <a:rPr dirty="0" sz="2200" spc="-10" b="1">
                <a:latin typeface="Calibri"/>
                <a:cs typeface="Calibri"/>
              </a:rPr>
              <a:t>cope with </a:t>
            </a:r>
            <a:r>
              <a:rPr dirty="0" sz="2200" spc="-5" b="1">
                <a:latin typeface="Calibri"/>
                <a:cs typeface="Calibri"/>
              </a:rPr>
              <a:t>it</a:t>
            </a:r>
            <a:r>
              <a:rPr dirty="0" sz="2200" spc="35" b="1">
                <a:latin typeface="Calibri"/>
                <a:cs typeface="Calibri"/>
              </a:rPr>
              <a:t> </a:t>
            </a:r>
            <a:r>
              <a:rPr dirty="0" sz="2200" spc="-5" b="1">
                <a:latin typeface="Calibri"/>
                <a:cs typeface="Calibri"/>
              </a:rPr>
              <a:t>.</a:t>
            </a:r>
            <a:endParaRPr sz="2200">
              <a:latin typeface="Calibri"/>
              <a:cs typeface="Calibri"/>
            </a:endParaRPr>
          </a:p>
          <a:p>
            <a:pPr marL="12700">
              <a:lnSpc>
                <a:spcPct val="100000"/>
              </a:lnSpc>
              <a:spcBef>
                <a:spcPts val="15"/>
              </a:spcBef>
            </a:pPr>
            <a:r>
              <a:rPr dirty="0" sz="2200" spc="-5" b="1" u="heavy">
                <a:solidFill>
                  <a:srgbClr val="FF0000"/>
                </a:solidFill>
                <a:latin typeface="Calibri"/>
                <a:cs typeface="Calibri"/>
              </a:rPr>
              <a:t>The sensory-somatic </a:t>
            </a:r>
            <a:r>
              <a:rPr dirty="0" sz="2200" spc="-20" b="1" u="heavy">
                <a:solidFill>
                  <a:srgbClr val="FF0000"/>
                </a:solidFill>
                <a:latin typeface="Calibri"/>
                <a:cs typeface="Calibri"/>
              </a:rPr>
              <a:t>system </a:t>
            </a:r>
            <a:r>
              <a:rPr dirty="0" sz="2200" spc="-10" b="1" u="heavy">
                <a:solidFill>
                  <a:srgbClr val="FF0000"/>
                </a:solidFill>
                <a:latin typeface="Calibri"/>
                <a:cs typeface="Calibri"/>
              </a:rPr>
              <a:t>consists </a:t>
            </a:r>
            <a:r>
              <a:rPr dirty="0" sz="2200" spc="-5" b="1" u="heavy">
                <a:solidFill>
                  <a:srgbClr val="FF0000"/>
                </a:solidFill>
                <a:latin typeface="Calibri"/>
                <a:cs typeface="Calibri"/>
              </a:rPr>
              <a:t>of</a:t>
            </a:r>
            <a:r>
              <a:rPr dirty="0" sz="2200" spc="45" b="1" u="heavy">
                <a:solidFill>
                  <a:srgbClr val="FF0000"/>
                </a:solidFill>
                <a:latin typeface="Calibri"/>
                <a:cs typeface="Calibri"/>
              </a:rPr>
              <a:t> </a:t>
            </a:r>
            <a:r>
              <a:rPr dirty="0" sz="2200" b="1" u="heavy">
                <a:solidFill>
                  <a:srgbClr val="FF0000"/>
                </a:solidFill>
                <a:latin typeface="Calibri"/>
                <a:cs typeface="Calibri"/>
              </a:rPr>
              <a:t>:_-</a:t>
            </a:r>
            <a:endParaRPr sz="2200">
              <a:latin typeface="Calibri"/>
              <a:cs typeface="Calibri"/>
            </a:endParaRPr>
          </a:p>
          <a:p>
            <a:pPr marL="12700" marR="756285">
              <a:lnSpc>
                <a:spcPts val="5280"/>
              </a:lnSpc>
              <a:spcBef>
                <a:spcPts val="615"/>
              </a:spcBef>
            </a:pPr>
            <a:r>
              <a:rPr dirty="0" sz="2200" spc="-5" b="1">
                <a:latin typeface="Calibri"/>
                <a:cs typeface="Calibri"/>
              </a:rPr>
              <a:t>1-12 </a:t>
            </a:r>
            <a:r>
              <a:rPr dirty="0" sz="2200" spc="-10" b="1">
                <a:latin typeface="Calibri"/>
                <a:cs typeface="Calibri"/>
              </a:rPr>
              <a:t>pairs </a:t>
            </a:r>
            <a:r>
              <a:rPr dirty="0" sz="2200" spc="-5" b="1">
                <a:latin typeface="Calibri"/>
                <a:cs typeface="Calibri"/>
              </a:rPr>
              <a:t>of </a:t>
            </a:r>
            <a:r>
              <a:rPr dirty="0" sz="2200" spc="-15" b="1">
                <a:latin typeface="Calibri"/>
                <a:cs typeface="Calibri"/>
              </a:rPr>
              <a:t>cranial </a:t>
            </a:r>
            <a:r>
              <a:rPr dirty="0" sz="2200" spc="-5" b="1">
                <a:latin typeface="Calibri"/>
                <a:cs typeface="Calibri"/>
              </a:rPr>
              <a:t>nerves ( </a:t>
            </a:r>
            <a:r>
              <a:rPr dirty="0" sz="2200" spc="-15" b="1">
                <a:latin typeface="Calibri"/>
                <a:cs typeface="Calibri"/>
              </a:rPr>
              <a:t>control </a:t>
            </a:r>
            <a:r>
              <a:rPr dirty="0" sz="2200" spc="-10" b="1">
                <a:latin typeface="Calibri"/>
                <a:cs typeface="Calibri"/>
              </a:rPr>
              <a:t>function </a:t>
            </a:r>
            <a:r>
              <a:rPr dirty="0" sz="2200" spc="-5" b="1">
                <a:latin typeface="Calibri"/>
                <a:cs typeface="Calibri"/>
              </a:rPr>
              <a:t>of head &amp; neck)  </a:t>
            </a:r>
            <a:r>
              <a:rPr dirty="0" sz="2200" spc="-5" b="1">
                <a:latin typeface="Calibri"/>
                <a:cs typeface="Calibri"/>
              </a:rPr>
              <a:t>2- 31 </a:t>
            </a:r>
            <a:r>
              <a:rPr dirty="0" sz="2200" spc="-10" b="1">
                <a:latin typeface="Calibri"/>
                <a:cs typeface="Calibri"/>
              </a:rPr>
              <a:t>pairs </a:t>
            </a:r>
            <a:r>
              <a:rPr dirty="0" sz="2200" spc="-5" b="1">
                <a:latin typeface="Calibri"/>
                <a:cs typeface="Calibri"/>
              </a:rPr>
              <a:t>of spinal</a:t>
            </a:r>
            <a:r>
              <a:rPr dirty="0" sz="2200" spc="-35" b="1">
                <a:latin typeface="Calibri"/>
                <a:cs typeface="Calibri"/>
              </a:rPr>
              <a:t> </a:t>
            </a:r>
            <a:r>
              <a:rPr dirty="0" sz="2200" spc="-5" b="1">
                <a:latin typeface="Calibri"/>
                <a:cs typeface="Calibri"/>
              </a:rPr>
              <a:t>nerves.</a:t>
            </a:r>
            <a:endParaRPr sz="2200">
              <a:latin typeface="Calibri"/>
              <a:cs typeface="Calibri"/>
            </a:endParaRPr>
          </a:p>
          <a:p>
            <a:pPr>
              <a:lnSpc>
                <a:spcPct val="100000"/>
              </a:lnSpc>
              <a:spcBef>
                <a:spcPts val="11"/>
              </a:spcBef>
            </a:pPr>
            <a:endParaRPr sz="1750">
              <a:latin typeface="Times New Roman"/>
              <a:cs typeface="Times New Roman"/>
            </a:endParaRPr>
          </a:p>
          <a:p>
            <a:pPr marL="12700">
              <a:lnSpc>
                <a:spcPct val="100000"/>
              </a:lnSpc>
            </a:pPr>
            <a:r>
              <a:rPr dirty="0" sz="2200" spc="-5" b="1">
                <a:latin typeface="Calibri"/>
                <a:cs typeface="Calibri"/>
              </a:rPr>
              <a:t>-All </a:t>
            </a:r>
            <a:r>
              <a:rPr dirty="0" sz="2200" spc="-10" b="1">
                <a:latin typeface="Calibri"/>
                <a:cs typeface="Calibri"/>
              </a:rPr>
              <a:t>has </a:t>
            </a:r>
            <a:r>
              <a:rPr dirty="0" sz="2200" spc="-5" b="1">
                <a:latin typeface="Calibri"/>
                <a:cs typeface="Calibri"/>
              </a:rPr>
              <a:t>sensory </a:t>
            </a:r>
            <a:r>
              <a:rPr dirty="0" sz="2200" spc="-20" b="1">
                <a:latin typeface="Calibri"/>
                <a:cs typeface="Calibri"/>
              </a:rPr>
              <a:t>afferent </a:t>
            </a:r>
            <a:r>
              <a:rPr dirty="0" sz="2200" spc="-5" b="1">
                <a:latin typeface="Calibri"/>
                <a:cs typeface="Calibri"/>
              </a:rPr>
              <a:t>&amp; </a:t>
            </a:r>
            <a:r>
              <a:rPr dirty="0" sz="2200" spc="-15" b="1">
                <a:latin typeface="Calibri"/>
                <a:cs typeface="Calibri"/>
              </a:rPr>
              <a:t>motor</a:t>
            </a:r>
            <a:r>
              <a:rPr dirty="0" sz="2200" spc="140" b="1">
                <a:latin typeface="Calibri"/>
                <a:cs typeface="Calibri"/>
              </a:rPr>
              <a:t> </a:t>
            </a:r>
            <a:r>
              <a:rPr dirty="0" sz="2200" spc="-20" b="1">
                <a:latin typeface="Calibri"/>
                <a:cs typeface="Calibri"/>
              </a:rPr>
              <a:t>efferent</a:t>
            </a:r>
            <a:endParaRPr sz="2200">
              <a:latin typeface="Calibri"/>
              <a:cs typeface="Calibri"/>
            </a:endParaRPr>
          </a:p>
          <a:p>
            <a:pPr>
              <a:lnSpc>
                <a:spcPct val="100000"/>
              </a:lnSpc>
              <a:spcBef>
                <a:spcPts val="54"/>
              </a:spcBef>
            </a:pPr>
            <a:endParaRPr sz="2250">
              <a:latin typeface="Times New Roman"/>
              <a:cs typeface="Times New Roman"/>
            </a:endParaRPr>
          </a:p>
          <a:p>
            <a:pPr marL="12700">
              <a:lnSpc>
                <a:spcPct val="100000"/>
              </a:lnSpc>
            </a:pPr>
            <a:r>
              <a:rPr dirty="0" sz="2200" spc="-5">
                <a:latin typeface="Arial"/>
                <a:cs typeface="Arial"/>
              </a:rPr>
              <a:t>•</a:t>
            </a:r>
            <a:endParaRPr sz="22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8267" y="850646"/>
            <a:ext cx="2620010" cy="393700"/>
          </a:xfrm>
          <a:prstGeom prst="rect"/>
        </p:spPr>
        <p:txBody>
          <a:bodyPr wrap="square" lIns="0" tIns="0" rIns="0" bIns="0" rtlCol="0" vert="horz">
            <a:spAutoFit/>
          </a:bodyPr>
          <a:lstStyle/>
          <a:p>
            <a:pPr marL="12700">
              <a:lnSpc>
                <a:spcPct val="100000"/>
              </a:lnSpc>
            </a:pPr>
            <a:r>
              <a:rPr dirty="0" sz="2400" spc="-5" u="heavy">
                <a:solidFill>
                  <a:srgbClr val="FF0000"/>
                </a:solidFill>
                <a:latin typeface="Calibri"/>
                <a:cs typeface="Calibri"/>
              </a:rPr>
              <a:t>1-CRANIAL</a:t>
            </a:r>
            <a:r>
              <a:rPr dirty="0" sz="2400" spc="-100" u="heavy">
                <a:solidFill>
                  <a:srgbClr val="FF0000"/>
                </a:solidFill>
                <a:latin typeface="Calibri"/>
                <a:cs typeface="Calibri"/>
              </a:rPr>
              <a:t> </a:t>
            </a:r>
            <a:r>
              <a:rPr dirty="0" sz="2400" spc="-5" u="heavy">
                <a:solidFill>
                  <a:srgbClr val="FF0000"/>
                </a:solidFill>
                <a:latin typeface="Calibri"/>
                <a:cs typeface="Calibri"/>
              </a:rPr>
              <a:t>NERVES:-</a:t>
            </a:r>
            <a:endParaRPr sz="2400">
              <a:latin typeface="Calibri"/>
              <a:cs typeface="Calibri"/>
            </a:endParaRPr>
          </a:p>
        </p:txBody>
      </p:sp>
      <p:sp>
        <p:nvSpPr>
          <p:cNvPr id="3" name="object 3"/>
          <p:cNvSpPr txBox="1"/>
          <p:nvPr/>
        </p:nvSpPr>
        <p:spPr>
          <a:xfrm>
            <a:off x="258267" y="1582546"/>
            <a:ext cx="3528695" cy="3413125"/>
          </a:xfrm>
          <a:prstGeom prst="rect">
            <a:avLst/>
          </a:prstGeom>
        </p:spPr>
        <p:txBody>
          <a:bodyPr wrap="square" lIns="0" tIns="0" rIns="0" bIns="0" rtlCol="0" vert="horz">
            <a:spAutoFit/>
          </a:bodyPr>
          <a:lstStyle/>
          <a:p>
            <a:pPr marL="12700">
              <a:lnSpc>
                <a:spcPct val="100000"/>
              </a:lnSpc>
              <a:buChar char="-"/>
              <a:tabLst>
                <a:tab pos="174625" algn="l"/>
              </a:tabLst>
            </a:pPr>
            <a:r>
              <a:rPr dirty="0" sz="2400" spc="-5" b="1" u="heavy">
                <a:solidFill>
                  <a:srgbClr val="FF0000"/>
                </a:solidFill>
                <a:latin typeface="Calibri"/>
                <a:cs typeface="Calibri"/>
              </a:rPr>
              <a:t>12</a:t>
            </a:r>
            <a:r>
              <a:rPr dirty="0" sz="2400" spc="-90" b="1" u="heavy">
                <a:solidFill>
                  <a:srgbClr val="FF0000"/>
                </a:solidFill>
                <a:latin typeface="Calibri"/>
                <a:cs typeface="Calibri"/>
              </a:rPr>
              <a:t> </a:t>
            </a:r>
            <a:r>
              <a:rPr dirty="0" sz="2400" spc="-50" b="1" u="heavy">
                <a:solidFill>
                  <a:srgbClr val="FF0000"/>
                </a:solidFill>
                <a:latin typeface="Calibri"/>
                <a:cs typeface="Calibri"/>
              </a:rPr>
              <a:t>PAIR</a:t>
            </a:r>
            <a:endParaRPr sz="2400">
              <a:latin typeface="Calibri"/>
              <a:cs typeface="Calibri"/>
            </a:endParaRPr>
          </a:p>
          <a:p>
            <a:pPr>
              <a:lnSpc>
                <a:spcPct val="100000"/>
              </a:lnSpc>
              <a:spcBef>
                <a:spcPts val="11"/>
              </a:spcBef>
              <a:buChar char="-"/>
            </a:pPr>
            <a:endParaRPr sz="1900">
              <a:latin typeface="Times New Roman"/>
              <a:cs typeface="Times New Roman"/>
            </a:endParaRPr>
          </a:p>
          <a:p>
            <a:pPr marL="12700" marR="5080">
              <a:lnSpc>
                <a:spcPct val="100000"/>
              </a:lnSpc>
              <a:buChar char="-"/>
              <a:tabLst>
                <a:tab pos="134620" algn="l"/>
              </a:tabLst>
            </a:pPr>
            <a:r>
              <a:rPr dirty="0" sz="1800" spc="-55" b="1">
                <a:latin typeface="Calibri"/>
                <a:cs typeface="Calibri"/>
              </a:rPr>
              <a:t>Ten </a:t>
            </a:r>
            <a:r>
              <a:rPr dirty="0" sz="1800" b="1">
                <a:latin typeface="Calibri"/>
                <a:cs typeface="Calibri"/>
              </a:rPr>
              <a:t>out of the </a:t>
            </a:r>
            <a:r>
              <a:rPr dirty="0" sz="1800" spc="-5" b="1">
                <a:latin typeface="Calibri"/>
                <a:cs typeface="Calibri"/>
              </a:rPr>
              <a:t>twelve </a:t>
            </a:r>
            <a:r>
              <a:rPr dirty="0" sz="1800" spc="-10" b="1" u="heavy">
                <a:solidFill>
                  <a:srgbClr val="DB5252"/>
                </a:solidFill>
                <a:latin typeface="Calibri"/>
                <a:cs typeface="Calibri"/>
                <a:hlinkClick r:id="rId2"/>
              </a:rPr>
              <a:t>cranial </a:t>
            </a:r>
            <a:r>
              <a:rPr dirty="0" sz="1800" spc="-5" b="1" u="heavy">
                <a:solidFill>
                  <a:srgbClr val="DB5252"/>
                </a:solidFill>
                <a:latin typeface="Calibri"/>
                <a:cs typeface="Calibri"/>
                <a:hlinkClick r:id="rId2"/>
              </a:rPr>
              <a:t>nerves  </a:t>
            </a:r>
            <a:r>
              <a:rPr dirty="0" sz="1800" spc="-5" b="1">
                <a:latin typeface="Calibri"/>
                <a:cs typeface="Calibri"/>
              </a:rPr>
              <a:t>originate </a:t>
            </a:r>
            <a:r>
              <a:rPr dirty="0" sz="1800" spc="-10" b="1">
                <a:latin typeface="Calibri"/>
                <a:cs typeface="Calibri"/>
              </a:rPr>
              <a:t>from </a:t>
            </a:r>
            <a:r>
              <a:rPr dirty="0" sz="1800" b="1">
                <a:latin typeface="Calibri"/>
                <a:cs typeface="Calibri"/>
              </a:rPr>
              <a:t>the </a:t>
            </a:r>
            <a:r>
              <a:rPr dirty="0" sz="1800" spc="-15" b="1" u="heavy">
                <a:solidFill>
                  <a:srgbClr val="DB5252"/>
                </a:solidFill>
                <a:latin typeface="Calibri"/>
                <a:cs typeface="Calibri"/>
                <a:hlinkClick r:id="rId3"/>
              </a:rPr>
              <a:t>brainstem</a:t>
            </a:r>
            <a:r>
              <a:rPr dirty="0" sz="1800" spc="-90" b="1" u="heavy">
                <a:solidFill>
                  <a:srgbClr val="DB5252"/>
                </a:solidFill>
                <a:latin typeface="Calibri"/>
                <a:cs typeface="Calibri"/>
              </a:rPr>
              <a:t> </a:t>
            </a:r>
            <a:r>
              <a:rPr dirty="0" sz="1800" spc="-5" b="1" u="heavy">
                <a:latin typeface="Calibri"/>
                <a:cs typeface="Calibri"/>
              </a:rPr>
              <a:t>neuclei</a:t>
            </a:r>
            <a:endParaRPr sz="1800">
              <a:latin typeface="Calibri"/>
              <a:cs typeface="Calibri"/>
            </a:endParaRPr>
          </a:p>
          <a:p>
            <a:pPr>
              <a:lnSpc>
                <a:spcPct val="100000"/>
              </a:lnSpc>
              <a:buChar char="-"/>
            </a:pPr>
            <a:endParaRPr sz="1800">
              <a:latin typeface="Times New Roman"/>
              <a:cs typeface="Times New Roman"/>
            </a:endParaRPr>
          </a:p>
          <a:p>
            <a:pPr>
              <a:lnSpc>
                <a:spcPct val="100000"/>
              </a:lnSpc>
              <a:spcBef>
                <a:spcPts val="9"/>
              </a:spcBef>
              <a:buChar char="-"/>
            </a:pPr>
            <a:endParaRPr sz="1950">
              <a:latin typeface="Times New Roman"/>
              <a:cs typeface="Times New Roman"/>
            </a:endParaRPr>
          </a:p>
          <a:p>
            <a:pPr marL="12700" marR="164465">
              <a:lnSpc>
                <a:spcPct val="100000"/>
              </a:lnSpc>
            </a:pPr>
            <a:r>
              <a:rPr dirty="0" sz="1800" spc="-5" b="1">
                <a:latin typeface="Calibri"/>
                <a:cs typeface="Calibri"/>
              </a:rPr>
              <a:t>-The nuclei </a:t>
            </a:r>
            <a:r>
              <a:rPr dirty="0" sz="1800" b="1">
                <a:latin typeface="Calibri"/>
                <a:cs typeface="Calibri"/>
              </a:rPr>
              <a:t>of </a:t>
            </a:r>
            <a:r>
              <a:rPr dirty="0" sz="1800" spc="-10" b="1">
                <a:latin typeface="Calibri"/>
                <a:cs typeface="Calibri"/>
              </a:rPr>
              <a:t>cranial </a:t>
            </a:r>
            <a:r>
              <a:rPr dirty="0" sz="1800" spc="-5" b="1">
                <a:latin typeface="Calibri"/>
                <a:cs typeface="Calibri"/>
              </a:rPr>
              <a:t>nerves </a:t>
            </a:r>
            <a:r>
              <a:rPr dirty="0" sz="1800" b="1">
                <a:latin typeface="Calibri"/>
                <a:cs typeface="Calibri"/>
              </a:rPr>
              <a:t>I and</a:t>
            </a:r>
            <a:r>
              <a:rPr dirty="0" sz="1800" spc="-130" b="1">
                <a:latin typeface="Calibri"/>
                <a:cs typeface="Calibri"/>
              </a:rPr>
              <a:t> </a:t>
            </a:r>
            <a:r>
              <a:rPr dirty="0" sz="1800" b="1">
                <a:latin typeface="Calibri"/>
                <a:cs typeface="Calibri"/>
              </a:rPr>
              <a:t>II  </a:t>
            </a:r>
            <a:r>
              <a:rPr dirty="0" sz="1800" b="1">
                <a:latin typeface="Calibri"/>
                <a:cs typeface="Calibri"/>
              </a:rPr>
              <a:t>lie in the </a:t>
            </a:r>
            <a:r>
              <a:rPr dirty="0" sz="1800" spc="-15" b="1">
                <a:latin typeface="Calibri"/>
                <a:cs typeface="Calibri"/>
              </a:rPr>
              <a:t>forebrain </a:t>
            </a:r>
            <a:r>
              <a:rPr dirty="0" sz="1800" b="1">
                <a:latin typeface="Calibri"/>
                <a:cs typeface="Calibri"/>
              </a:rPr>
              <a:t>and</a:t>
            </a:r>
            <a:r>
              <a:rPr dirty="0" sz="1800" spc="-95" b="1">
                <a:latin typeface="Calibri"/>
                <a:cs typeface="Calibri"/>
              </a:rPr>
              <a:t> </a:t>
            </a:r>
            <a:r>
              <a:rPr dirty="0" sz="1800" b="1">
                <a:latin typeface="Calibri"/>
                <a:cs typeface="Calibri"/>
              </a:rPr>
              <a:t>thalamus</a:t>
            </a:r>
            <a:endParaRPr sz="1800">
              <a:latin typeface="Calibri"/>
              <a:cs typeface="Calibri"/>
            </a:endParaRPr>
          </a:p>
          <a:p>
            <a:pPr>
              <a:lnSpc>
                <a:spcPct val="100000"/>
              </a:lnSpc>
              <a:spcBef>
                <a:spcPts val="35"/>
              </a:spcBef>
            </a:pPr>
            <a:endParaRPr sz="1850">
              <a:latin typeface="Times New Roman"/>
              <a:cs typeface="Times New Roman"/>
            </a:endParaRPr>
          </a:p>
          <a:p>
            <a:pPr marL="12700" marR="71755">
              <a:lnSpc>
                <a:spcPct val="100000"/>
              </a:lnSpc>
              <a:buChar char="-"/>
              <a:tabLst>
                <a:tab pos="83820" algn="l"/>
              </a:tabLst>
            </a:pPr>
            <a:r>
              <a:rPr dirty="0" sz="1800" b="1" u="heavy">
                <a:latin typeface="Calibri"/>
                <a:cs typeface="Calibri"/>
              </a:rPr>
              <a:t> </a:t>
            </a:r>
            <a:r>
              <a:rPr dirty="0" sz="1800" spc="-5" b="1" u="heavy">
                <a:latin typeface="Calibri"/>
                <a:cs typeface="Calibri"/>
              </a:rPr>
              <a:t>-</a:t>
            </a:r>
            <a:r>
              <a:rPr dirty="0" sz="1800" spc="-5" b="1">
                <a:latin typeface="Calibri"/>
                <a:cs typeface="Calibri"/>
              </a:rPr>
              <a:t>mainly </a:t>
            </a:r>
            <a:r>
              <a:rPr dirty="0" sz="1800" spc="-10" b="1">
                <a:latin typeface="Calibri"/>
                <a:cs typeface="Calibri"/>
              </a:rPr>
              <a:t>control </a:t>
            </a:r>
            <a:r>
              <a:rPr dirty="0" sz="1800" b="1">
                <a:latin typeface="Calibri"/>
                <a:cs typeface="Calibri"/>
              </a:rPr>
              <a:t>the </a:t>
            </a:r>
            <a:r>
              <a:rPr dirty="0" sz="1800" spc="-5" b="1">
                <a:latin typeface="Calibri"/>
                <a:cs typeface="Calibri"/>
              </a:rPr>
              <a:t>functions </a:t>
            </a:r>
            <a:r>
              <a:rPr dirty="0" sz="1800" b="1">
                <a:latin typeface="Calibri"/>
                <a:cs typeface="Calibri"/>
              </a:rPr>
              <a:t>of all  </a:t>
            </a:r>
            <a:r>
              <a:rPr dirty="0" sz="1800" spc="-5" b="1">
                <a:latin typeface="Calibri"/>
                <a:cs typeface="Calibri"/>
              </a:rPr>
              <a:t>structures </a:t>
            </a:r>
            <a:r>
              <a:rPr dirty="0" sz="1800" b="1">
                <a:latin typeface="Calibri"/>
                <a:cs typeface="Calibri"/>
              </a:rPr>
              <a:t>of the head &amp; </a:t>
            </a:r>
            <a:r>
              <a:rPr dirty="0" sz="1800" spc="-5" b="1">
                <a:latin typeface="Calibri"/>
                <a:cs typeface="Calibri"/>
              </a:rPr>
              <a:t>neck with  </a:t>
            </a:r>
            <a:r>
              <a:rPr dirty="0" sz="1800" spc="-5" b="1">
                <a:latin typeface="Calibri"/>
                <a:cs typeface="Calibri"/>
              </a:rPr>
              <a:t>some</a:t>
            </a:r>
            <a:r>
              <a:rPr dirty="0" sz="1800" spc="-95" b="1">
                <a:latin typeface="Calibri"/>
                <a:cs typeface="Calibri"/>
              </a:rPr>
              <a:t> </a:t>
            </a:r>
            <a:r>
              <a:rPr dirty="0" sz="1800" spc="-10" b="1">
                <a:latin typeface="Calibri"/>
                <a:cs typeface="Calibri"/>
              </a:rPr>
              <a:t>exceptions.</a:t>
            </a:r>
            <a:endParaRPr sz="1800">
              <a:latin typeface="Calibri"/>
              <a:cs typeface="Calibri"/>
            </a:endParaRPr>
          </a:p>
        </p:txBody>
      </p:sp>
      <p:sp>
        <p:nvSpPr>
          <p:cNvPr id="4" name="object 4"/>
          <p:cNvSpPr/>
          <p:nvPr/>
        </p:nvSpPr>
        <p:spPr>
          <a:xfrm>
            <a:off x="5148198" y="404749"/>
            <a:ext cx="3240024" cy="2663825"/>
          </a:xfrm>
          <a:prstGeom prst="rect">
            <a:avLst/>
          </a:prstGeom>
          <a:blipFill>
            <a:blip r:embed="rId4" cstate="print"/>
            <a:stretch>
              <a:fillRect/>
            </a:stretch>
          </a:blipFill>
        </p:spPr>
        <p:txBody>
          <a:bodyPr wrap="square" lIns="0" tIns="0" rIns="0" bIns="0" rtlCol="0"/>
          <a:lstStyle/>
          <a:p/>
        </p:txBody>
      </p:sp>
      <p:sp>
        <p:nvSpPr>
          <p:cNvPr id="5" name="object 5"/>
          <p:cNvSpPr/>
          <p:nvPr/>
        </p:nvSpPr>
        <p:spPr>
          <a:xfrm>
            <a:off x="5148326" y="3284601"/>
            <a:ext cx="3384550" cy="2592324"/>
          </a:xfrm>
          <a:prstGeom prst="rect">
            <a:avLst/>
          </a:prstGeom>
          <a:blipFill>
            <a:blip r:embed="rId5" cstate="print"/>
            <a:stretch>
              <a:fillRect/>
            </a:stretch>
          </a:blipFill>
        </p:spPr>
        <p:txBody>
          <a:bodyPr wrap="square" lIns="0" tIns="0" rIns="0" bIns="0" rtlCol="0"/>
          <a:lstStyl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4065" y="612013"/>
            <a:ext cx="3660140" cy="3591560"/>
          </a:xfrm>
          <a:prstGeom prst="rect">
            <a:avLst/>
          </a:prstGeom>
        </p:spPr>
        <p:txBody>
          <a:bodyPr wrap="square" lIns="0" tIns="0" rIns="0" bIns="0" rtlCol="0" vert="horz">
            <a:spAutoFit/>
          </a:bodyPr>
          <a:lstStyle/>
          <a:p>
            <a:pPr marL="12700">
              <a:lnSpc>
                <a:spcPct val="100000"/>
              </a:lnSpc>
            </a:pPr>
            <a:r>
              <a:rPr dirty="0" sz="1800" spc="-5" b="1" u="heavy">
                <a:solidFill>
                  <a:srgbClr val="FF0000"/>
                </a:solidFill>
                <a:latin typeface="Calibri"/>
                <a:cs typeface="Calibri"/>
              </a:rPr>
              <a:t>2-SPINAL</a:t>
            </a:r>
            <a:r>
              <a:rPr dirty="0" sz="1800" spc="-45" b="1" u="heavy">
                <a:solidFill>
                  <a:srgbClr val="FF0000"/>
                </a:solidFill>
                <a:latin typeface="Calibri"/>
                <a:cs typeface="Calibri"/>
              </a:rPr>
              <a:t> </a:t>
            </a:r>
            <a:r>
              <a:rPr dirty="0" sz="1800" spc="-10" b="1" u="heavy">
                <a:solidFill>
                  <a:srgbClr val="FF0000"/>
                </a:solidFill>
                <a:latin typeface="Calibri"/>
                <a:cs typeface="Calibri"/>
              </a:rPr>
              <a:t>NERVES:-</a:t>
            </a:r>
            <a:endParaRPr sz="1800">
              <a:latin typeface="Calibri"/>
              <a:cs typeface="Calibri"/>
            </a:endParaRPr>
          </a:p>
          <a:p>
            <a:pPr>
              <a:lnSpc>
                <a:spcPct val="100000"/>
              </a:lnSpc>
              <a:spcBef>
                <a:spcPts val="32"/>
              </a:spcBef>
            </a:pPr>
            <a:endParaRPr sz="1850">
              <a:latin typeface="Times New Roman"/>
              <a:cs typeface="Times New Roman"/>
            </a:endParaRPr>
          </a:p>
          <a:p>
            <a:pPr marL="12700">
              <a:lnSpc>
                <a:spcPct val="100000"/>
              </a:lnSpc>
            </a:pPr>
            <a:r>
              <a:rPr dirty="0" sz="1800" b="1">
                <a:latin typeface="Calibri"/>
                <a:cs typeface="Calibri"/>
              </a:rPr>
              <a:t>- </a:t>
            </a:r>
            <a:r>
              <a:rPr dirty="0" sz="1800" b="1" u="heavy">
                <a:solidFill>
                  <a:srgbClr val="DB5252"/>
                </a:solidFill>
                <a:latin typeface="Calibri"/>
                <a:cs typeface="Calibri"/>
                <a:hlinkClick r:id="rId2"/>
              </a:rPr>
              <a:t>Spinal </a:t>
            </a:r>
            <a:r>
              <a:rPr dirty="0" sz="1800" spc="-5" b="1" u="heavy">
                <a:solidFill>
                  <a:srgbClr val="DB5252"/>
                </a:solidFill>
                <a:latin typeface="Calibri"/>
                <a:cs typeface="Calibri"/>
                <a:hlinkClick r:id="rId2"/>
              </a:rPr>
              <a:t>nerves </a:t>
            </a:r>
            <a:r>
              <a:rPr dirty="0" sz="1800" spc="-20" b="1">
                <a:latin typeface="Calibri"/>
                <a:cs typeface="Calibri"/>
              </a:rPr>
              <a:t>take </a:t>
            </a:r>
            <a:r>
              <a:rPr dirty="0" sz="1800" b="1">
                <a:latin typeface="Calibri"/>
                <a:cs typeface="Calibri"/>
              </a:rPr>
              <a:t>their origins</a:t>
            </a:r>
            <a:r>
              <a:rPr dirty="0" sz="1800" spc="-130" b="1">
                <a:latin typeface="Calibri"/>
                <a:cs typeface="Calibri"/>
              </a:rPr>
              <a:t> </a:t>
            </a:r>
            <a:r>
              <a:rPr dirty="0" sz="1800" spc="-10" b="1">
                <a:latin typeface="Calibri"/>
                <a:cs typeface="Calibri"/>
              </a:rPr>
              <a:t>from</a:t>
            </a:r>
            <a:endParaRPr sz="1800">
              <a:latin typeface="Calibri"/>
              <a:cs typeface="Calibri"/>
            </a:endParaRPr>
          </a:p>
          <a:p>
            <a:pPr marL="12700">
              <a:lnSpc>
                <a:spcPct val="100000"/>
              </a:lnSpc>
            </a:pPr>
            <a:r>
              <a:rPr dirty="0" sz="1800" b="1">
                <a:latin typeface="Calibri"/>
                <a:cs typeface="Calibri"/>
              </a:rPr>
              <a:t>the </a:t>
            </a:r>
            <a:r>
              <a:rPr dirty="0" sz="1800" b="1" u="heavy">
                <a:solidFill>
                  <a:srgbClr val="DB5252"/>
                </a:solidFill>
                <a:latin typeface="Calibri"/>
                <a:cs typeface="Calibri"/>
                <a:hlinkClick r:id="rId3"/>
              </a:rPr>
              <a:t>spinal</a:t>
            </a:r>
            <a:r>
              <a:rPr dirty="0" sz="1800" spc="-100" b="1" u="heavy">
                <a:solidFill>
                  <a:srgbClr val="DB5252"/>
                </a:solidFill>
                <a:latin typeface="Calibri"/>
                <a:cs typeface="Calibri"/>
                <a:hlinkClick r:id="rId3"/>
              </a:rPr>
              <a:t> </a:t>
            </a:r>
            <a:r>
              <a:rPr dirty="0" sz="1800" spc="-10" b="1" u="heavy">
                <a:solidFill>
                  <a:srgbClr val="DB5252"/>
                </a:solidFill>
                <a:latin typeface="Calibri"/>
                <a:cs typeface="Calibri"/>
                <a:hlinkClick r:id="rId3"/>
              </a:rPr>
              <a:t>cord</a:t>
            </a:r>
            <a:r>
              <a:rPr dirty="0" sz="1800" spc="-10" b="1">
                <a:latin typeface="Calibri"/>
                <a:cs typeface="Calibri"/>
              </a:rPr>
              <a:t>.</a:t>
            </a:r>
            <a:endParaRPr sz="1800">
              <a:latin typeface="Calibri"/>
              <a:cs typeface="Calibri"/>
            </a:endParaRPr>
          </a:p>
          <a:p>
            <a:pPr marL="12700" marR="14604" indent="51435">
              <a:lnSpc>
                <a:spcPct val="100000"/>
              </a:lnSpc>
            </a:pPr>
            <a:r>
              <a:rPr dirty="0" sz="1800" b="1">
                <a:latin typeface="Calibri"/>
                <a:cs typeface="Calibri"/>
              </a:rPr>
              <a:t>-In </a:t>
            </a:r>
            <a:r>
              <a:rPr dirty="0" sz="1800" spc="-5" b="1">
                <a:latin typeface="Calibri"/>
                <a:cs typeface="Calibri"/>
              </a:rPr>
              <a:t>humans, there </a:t>
            </a:r>
            <a:r>
              <a:rPr dirty="0" sz="1800" spc="-10" b="1">
                <a:latin typeface="Calibri"/>
                <a:cs typeface="Calibri"/>
              </a:rPr>
              <a:t>are </a:t>
            </a:r>
            <a:r>
              <a:rPr dirty="0" sz="1800" b="1">
                <a:latin typeface="Calibri"/>
                <a:cs typeface="Calibri"/>
              </a:rPr>
              <a:t>31 </a:t>
            </a:r>
            <a:r>
              <a:rPr dirty="0" sz="1800" spc="-10" b="1">
                <a:latin typeface="Calibri"/>
                <a:cs typeface="Calibri"/>
              </a:rPr>
              <a:t>pairs </a:t>
            </a:r>
            <a:r>
              <a:rPr dirty="0" sz="1800" b="1">
                <a:latin typeface="Calibri"/>
                <a:cs typeface="Calibri"/>
              </a:rPr>
              <a:t>of  </a:t>
            </a:r>
            <a:r>
              <a:rPr dirty="0" sz="1800" b="1">
                <a:latin typeface="Calibri"/>
                <a:cs typeface="Calibri"/>
              </a:rPr>
              <a:t>spinal </a:t>
            </a:r>
            <a:r>
              <a:rPr dirty="0" sz="1800" spc="-5" b="1">
                <a:latin typeface="Calibri"/>
                <a:cs typeface="Calibri"/>
              </a:rPr>
              <a:t>nerves: </a:t>
            </a:r>
            <a:r>
              <a:rPr dirty="0" sz="1800" b="1">
                <a:latin typeface="Calibri"/>
                <a:cs typeface="Calibri"/>
              </a:rPr>
              <a:t>8 </a:t>
            </a:r>
            <a:r>
              <a:rPr dirty="0" sz="1800" spc="-5" b="1">
                <a:latin typeface="Calibri"/>
                <a:cs typeface="Calibri"/>
              </a:rPr>
              <a:t>cervical, </a:t>
            </a:r>
            <a:r>
              <a:rPr dirty="0" sz="1800" b="1">
                <a:latin typeface="Calibri"/>
                <a:cs typeface="Calibri"/>
              </a:rPr>
              <a:t>12 </a:t>
            </a:r>
            <a:r>
              <a:rPr dirty="0" sz="1800" spc="-5" b="1">
                <a:latin typeface="Calibri"/>
                <a:cs typeface="Calibri"/>
              </a:rPr>
              <a:t>thoracic,</a:t>
            </a:r>
            <a:r>
              <a:rPr dirty="0" sz="1800" spc="-130" b="1">
                <a:latin typeface="Calibri"/>
                <a:cs typeface="Calibri"/>
              </a:rPr>
              <a:t> </a:t>
            </a:r>
            <a:r>
              <a:rPr dirty="0" sz="1800" b="1">
                <a:latin typeface="Calibri"/>
                <a:cs typeface="Calibri"/>
              </a:rPr>
              <a:t>5</a:t>
            </a:r>
            <a:endParaRPr sz="1800">
              <a:latin typeface="Calibri"/>
              <a:cs typeface="Calibri"/>
            </a:endParaRPr>
          </a:p>
          <a:p>
            <a:pPr marL="12700">
              <a:lnSpc>
                <a:spcPct val="100000"/>
              </a:lnSpc>
            </a:pPr>
            <a:r>
              <a:rPr dirty="0" sz="1800" spc="-20" b="1">
                <a:latin typeface="Calibri"/>
                <a:cs typeface="Calibri"/>
              </a:rPr>
              <a:t>lumbar, </a:t>
            </a:r>
            <a:r>
              <a:rPr dirty="0" sz="1800" b="1">
                <a:latin typeface="Calibri"/>
                <a:cs typeface="Calibri"/>
              </a:rPr>
              <a:t>5 </a:t>
            </a:r>
            <a:r>
              <a:rPr dirty="0" sz="1800" spc="-10" b="1">
                <a:latin typeface="Calibri"/>
                <a:cs typeface="Calibri"/>
              </a:rPr>
              <a:t>sacral </a:t>
            </a:r>
            <a:r>
              <a:rPr dirty="0" sz="1800" b="1">
                <a:latin typeface="Calibri"/>
                <a:cs typeface="Calibri"/>
              </a:rPr>
              <a:t>and 1</a:t>
            </a:r>
            <a:r>
              <a:rPr dirty="0" sz="1800" spc="-45" b="1">
                <a:latin typeface="Calibri"/>
                <a:cs typeface="Calibri"/>
              </a:rPr>
              <a:t> </a:t>
            </a:r>
            <a:r>
              <a:rPr dirty="0" sz="1800" spc="-10" b="1">
                <a:latin typeface="Calibri"/>
                <a:cs typeface="Calibri"/>
              </a:rPr>
              <a:t>coccygeal.</a:t>
            </a:r>
            <a:endParaRPr sz="1800">
              <a:latin typeface="Calibri"/>
              <a:cs typeface="Calibri"/>
            </a:endParaRPr>
          </a:p>
          <a:p>
            <a:pPr marL="12700">
              <a:lnSpc>
                <a:spcPct val="100000"/>
              </a:lnSpc>
            </a:pPr>
            <a:r>
              <a:rPr dirty="0" sz="1800" spc="-5" b="1">
                <a:latin typeface="Calibri"/>
                <a:cs typeface="Calibri"/>
              </a:rPr>
              <a:t>-They </a:t>
            </a:r>
            <a:r>
              <a:rPr dirty="0" sz="1800" spc="-10" b="1">
                <a:latin typeface="Calibri"/>
                <a:cs typeface="Calibri"/>
              </a:rPr>
              <a:t>control </a:t>
            </a:r>
            <a:r>
              <a:rPr dirty="0" sz="1800" b="1">
                <a:latin typeface="Calibri"/>
                <a:cs typeface="Calibri"/>
              </a:rPr>
              <a:t>the </a:t>
            </a:r>
            <a:r>
              <a:rPr dirty="0" sz="1800" spc="-5" b="1">
                <a:latin typeface="Calibri"/>
                <a:cs typeface="Calibri"/>
              </a:rPr>
              <a:t>functions </a:t>
            </a:r>
            <a:r>
              <a:rPr dirty="0" sz="1800" b="1">
                <a:latin typeface="Calibri"/>
                <a:cs typeface="Calibri"/>
              </a:rPr>
              <a:t>of all</a:t>
            </a:r>
            <a:r>
              <a:rPr dirty="0" sz="1800" spc="-114" b="1">
                <a:latin typeface="Calibri"/>
                <a:cs typeface="Calibri"/>
              </a:rPr>
              <a:t> </a:t>
            </a:r>
            <a:r>
              <a:rPr dirty="0" sz="1800" b="1">
                <a:latin typeface="Calibri"/>
                <a:cs typeface="Calibri"/>
              </a:rPr>
              <a:t>parts</a:t>
            </a:r>
            <a:endParaRPr sz="1800">
              <a:latin typeface="Calibri"/>
              <a:cs typeface="Calibri"/>
            </a:endParaRPr>
          </a:p>
          <a:p>
            <a:pPr marL="12700">
              <a:lnSpc>
                <a:spcPct val="100000"/>
              </a:lnSpc>
            </a:pPr>
            <a:r>
              <a:rPr dirty="0" sz="1800" b="1">
                <a:latin typeface="Calibri"/>
                <a:cs typeface="Calibri"/>
              </a:rPr>
              <a:t>of  body </a:t>
            </a:r>
            <a:r>
              <a:rPr dirty="0" sz="1800" spc="-15" b="1">
                <a:latin typeface="Calibri"/>
                <a:cs typeface="Calibri"/>
              </a:rPr>
              <a:t>except </a:t>
            </a:r>
            <a:r>
              <a:rPr dirty="0" sz="1800" b="1">
                <a:latin typeface="Calibri"/>
                <a:cs typeface="Calibri"/>
              </a:rPr>
              <a:t>head &amp;</a:t>
            </a:r>
            <a:r>
              <a:rPr dirty="0" sz="1800" spc="-130" b="1">
                <a:latin typeface="Calibri"/>
                <a:cs typeface="Calibri"/>
              </a:rPr>
              <a:t> </a:t>
            </a:r>
            <a:r>
              <a:rPr dirty="0" sz="1800" spc="-5" b="1">
                <a:latin typeface="Calibri"/>
                <a:cs typeface="Calibri"/>
              </a:rPr>
              <a:t>neck.</a:t>
            </a:r>
            <a:endParaRPr sz="1800">
              <a:latin typeface="Calibri"/>
              <a:cs typeface="Calibri"/>
            </a:endParaRPr>
          </a:p>
          <a:p>
            <a:pPr marL="12700" marR="5080" indent="51435">
              <a:lnSpc>
                <a:spcPct val="100000"/>
              </a:lnSpc>
            </a:pPr>
            <a:r>
              <a:rPr dirty="0" sz="1800" b="1">
                <a:latin typeface="Calibri"/>
                <a:cs typeface="Calibri"/>
              </a:rPr>
              <a:t>- All of the spinal </a:t>
            </a:r>
            <a:r>
              <a:rPr dirty="0" sz="1800" spc="-5" b="1">
                <a:latin typeface="Calibri"/>
                <a:cs typeface="Calibri"/>
              </a:rPr>
              <a:t>nerves </a:t>
            </a:r>
            <a:r>
              <a:rPr dirty="0" sz="1800" spc="-10" b="1">
                <a:latin typeface="Calibri"/>
                <a:cs typeface="Calibri"/>
              </a:rPr>
              <a:t>are "mixed";  </a:t>
            </a:r>
            <a:r>
              <a:rPr dirty="0" sz="1800" spc="-5" b="1">
                <a:latin typeface="Calibri"/>
                <a:cs typeface="Calibri"/>
              </a:rPr>
              <a:t>that </a:t>
            </a:r>
            <a:r>
              <a:rPr dirty="0" sz="1800" b="1">
                <a:latin typeface="Calibri"/>
                <a:cs typeface="Calibri"/>
              </a:rPr>
              <a:t>is, they </a:t>
            </a:r>
            <a:r>
              <a:rPr dirty="0" sz="1800" spc="-5" b="1">
                <a:latin typeface="Calibri"/>
                <a:cs typeface="Calibri"/>
              </a:rPr>
              <a:t>contain both sensory  </a:t>
            </a:r>
            <a:r>
              <a:rPr dirty="0" sz="1800" spc="-15" b="1">
                <a:latin typeface="Calibri"/>
                <a:cs typeface="Calibri"/>
              </a:rPr>
              <a:t>afferents </a:t>
            </a:r>
            <a:r>
              <a:rPr dirty="0" sz="1800" b="1">
                <a:latin typeface="Calibri"/>
                <a:cs typeface="Calibri"/>
              </a:rPr>
              <a:t>and </a:t>
            </a:r>
            <a:r>
              <a:rPr dirty="0" sz="1800" spc="-5" b="1">
                <a:latin typeface="Calibri"/>
                <a:cs typeface="Calibri"/>
              </a:rPr>
              <a:t>motor </a:t>
            </a:r>
            <a:r>
              <a:rPr dirty="0" sz="1800" spc="-15" b="1">
                <a:latin typeface="Calibri"/>
                <a:cs typeface="Calibri"/>
              </a:rPr>
              <a:t>efferent  </a:t>
            </a:r>
            <a:r>
              <a:rPr dirty="0" sz="1800" spc="-5" b="1">
                <a:latin typeface="Calibri"/>
                <a:cs typeface="Calibri"/>
              </a:rPr>
              <a:t>neurons( </a:t>
            </a:r>
            <a:r>
              <a:rPr dirty="0" sz="1800" b="1">
                <a:latin typeface="Calibri"/>
                <a:cs typeface="Calibri"/>
              </a:rPr>
              <a:t>pass in </a:t>
            </a:r>
            <a:r>
              <a:rPr dirty="0" sz="1800" spc="-5" b="1">
                <a:latin typeface="Calibri"/>
                <a:cs typeface="Calibri"/>
              </a:rPr>
              <a:t>dorsal </a:t>
            </a:r>
            <a:r>
              <a:rPr dirty="0" sz="1800" b="1">
                <a:latin typeface="Calibri"/>
                <a:cs typeface="Calibri"/>
              </a:rPr>
              <a:t>&amp; </a:t>
            </a:r>
            <a:r>
              <a:rPr dirty="0" sz="1800" spc="-10" b="1">
                <a:latin typeface="Calibri"/>
                <a:cs typeface="Calibri"/>
              </a:rPr>
              <a:t>ventral</a:t>
            </a:r>
            <a:r>
              <a:rPr dirty="0" sz="1800" spc="-145" b="1">
                <a:latin typeface="Calibri"/>
                <a:cs typeface="Calibri"/>
              </a:rPr>
              <a:t> </a:t>
            </a:r>
            <a:r>
              <a:rPr dirty="0" sz="1800" spc="-10" b="1">
                <a:latin typeface="Calibri"/>
                <a:cs typeface="Calibri"/>
              </a:rPr>
              <a:t>root)</a:t>
            </a:r>
            <a:endParaRPr sz="1800">
              <a:latin typeface="Calibri"/>
              <a:cs typeface="Calibri"/>
            </a:endParaRPr>
          </a:p>
        </p:txBody>
      </p:sp>
      <p:sp>
        <p:nvSpPr>
          <p:cNvPr id="3" name="object 3"/>
          <p:cNvSpPr/>
          <p:nvPr/>
        </p:nvSpPr>
        <p:spPr>
          <a:xfrm>
            <a:off x="5435600" y="333375"/>
            <a:ext cx="3352800" cy="5257800"/>
          </a:xfrm>
          <a:prstGeom prst="rect">
            <a:avLst/>
          </a:prstGeom>
          <a:blipFill>
            <a:blip r:embed="rId4" cstate="print"/>
            <a:stretch>
              <a:fillRect/>
            </a:stretch>
          </a:blipFill>
        </p:spPr>
        <p:txBody>
          <a:bodyPr wrap="square" lIns="0" tIns="0" rIns="0" bIns="0" rtlCol="0"/>
          <a:lstStyle/>
          <a:p/>
        </p:txBody>
      </p:sp>
      <p:sp>
        <p:nvSpPr>
          <p:cNvPr id="4" name="object 4"/>
          <p:cNvSpPr/>
          <p:nvPr/>
        </p:nvSpPr>
        <p:spPr>
          <a:xfrm>
            <a:off x="5422900" y="320675"/>
            <a:ext cx="3378200" cy="5283200"/>
          </a:xfrm>
          <a:custGeom>
            <a:avLst/>
            <a:gdLst/>
            <a:ahLst/>
            <a:cxnLst/>
            <a:rect l="l" t="t" r="r" b="b"/>
            <a:pathLst>
              <a:path w="3378200" h="5283200">
                <a:moveTo>
                  <a:pt x="0" y="5283200"/>
                </a:moveTo>
                <a:lnTo>
                  <a:pt x="3378200" y="5283200"/>
                </a:lnTo>
                <a:lnTo>
                  <a:pt x="3378200" y="0"/>
                </a:lnTo>
                <a:lnTo>
                  <a:pt x="0" y="0"/>
                </a:lnTo>
                <a:lnTo>
                  <a:pt x="0" y="5283200"/>
                </a:lnTo>
                <a:close/>
              </a:path>
            </a:pathLst>
          </a:custGeom>
          <a:ln w="25400">
            <a:solidFill>
              <a:srgbClr val="000000"/>
            </a:solidFill>
          </a:ln>
        </p:spPr>
        <p:txBody>
          <a:bodyPr wrap="square" lIns="0" tIns="0" rIns="0" bIns="0" rtlCol="0"/>
          <a:lstStyl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6639" y="34035"/>
            <a:ext cx="202565" cy="235585"/>
          </a:xfrm>
          <a:prstGeom prst="rect">
            <a:avLst/>
          </a:prstGeom>
        </p:spPr>
        <p:txBody>
          <a:bodyPr wrap="square" lIns="0" tIns="0" rIns="0" bIns="0" rtlCol="0" vert="horz">
            <a:spAutoFit/>
          </a:bodyPr>
          <a:lstStyle/>
          <a:p>
            <a:pPr marL="12700">
              <a:lnSpc>
                <a:spcPct val="100000"/>
              </a:lnSpc>
            </a:pPr>
            <a:r>
              <a:rPr dirty="0" sz="1400" spc="-5" b="1">
                <a:latin typeface="Calibri"/>
                <a:cs typeface="Calibri"/>
              </a:rPr>
              <a:t>**</a:t>
            </a:r>
            <a:endParaRPr sz="1400">
              <a:latin typeface="Calibri"/>
              <a:cs typeface="Calibri"/>
            </a:endParaRPr>
          </a:p>
        </p:txBody>
      </p:sp>
      <p:sp>
        <p:nvSpPr>
          <p:cNvPr id="3" name="object 3"/>
          <p:cNvSpPr txBox="1"/>
          <p:nvPr/>
        </p:nvSpPr>
        <p:spPr>
          <a:xfrm>
            <a:off x="186639" y="456438"/>
            <a:ext cx="8209915" cy="1854835"/>
          </a:xfrm>
          <a:prstGeom prst="rect">
            <a:avLst/>
          </a:prstGeom>
        </p:spPr>
        <p:txBody>
          <a:bodyPr wrap="square" lIns="0" tIns="0" rIns="0" bIns="0" rtlCol="0" vert="horz">
            <a:spAutoFit/>
          </a:bodyPr>
          <a:lstStyle/>
          <a:p>
            <a:pPr marL="12700" marR="67945">
              <a:lnSpc>
                <a:spcPct val="100000"/>
              </a:lnSpc>
              <a:buChar char="-"/>
              <a:tabLst>
                <a:tab pos="205104" algn="l"/>
              </a:tabLst>
            </a:pPr>
            <a:r>
              <a:rPr dirty="0" sz="2000" b="1">
                <a:latin typeface="Calibri"/>
                <a:cs typeface="Calibri"/>
              </a:rPr>
              <a:t>The </a:t>
            </a:r>
            <a:r>
              <a:rPr dirty="0" sz="2000" b="1" u="heavy">
                <a:solidFill>
                  <a:srgbClr val="DB5252"/>
                </a:solidFill>
                <a:latin typeface="Calibri"/>
                <a:cs typeface="Calibri"/>
                <a:hlinkClick r:id="rId2"/>
              </a:rPr>
              <a:t>sensory </a:t>
            </a:r>
            <a:r>
              <a:rPr dirty="0" sz="2000" spc="-5" b="1" u="heavy">
                <a:solidFill>
                  <a:srgbClr val="DB5252"/>
                </a:solidFill>
                <a:latin typeface="Calibri"/>
                <a:cs typeface="Calibri"/>
                <a:hlinkClick r:id="rId2"/>
              </a:rPr>
              <a:t>neurons </a:t>
            </a:r>
            <a:r>
              <a:rPr dirty="0" sz="2000" spc="-15" b="1">
                <a:latin typeface="Calibri"/>
                <a:cs typeface="Calibri"/>
              </a:rPr>
              <a:t>are </a:t>
            </a:r>
            <a:r>
              <a:rPr dirty="0" sz="2000" spc="-15" b="1" u="heavy">
                <a:solidFill>
                  <a:srgbClr val="DB5252"/>
                </a:solidFill>
                <a:latin typeface="Calibri"/>
                <a:cs typeface="Calibri"/>
                <a:hlinkClick r:id="rId3"/>
              </a:rPr>
              <a:t>afferent </a:t>
            </a:r>
            <a:r>
              <a:rPr dirty="0" sz="2000" spc="-5" b="1">
                <a:latin typeface="Calibri"/>
                <a:cs typeface="Calibri"/>
              </a:rPr>
              <a:t>neurons </a:t>
            </a:r>
            <a:r>
              <a:rPr dirty="0" sz="2000" b="1">
                <a:latin typeface="Calibri"/>
                <a:cs typeface="Calibri"/>
              </a:rPr>
              <a:t>, </a:t>
            </a:r>
            <a:r>
              <a:rPr dirty="0" sz="2000">
                <a:latin typeface="Calibri"/>
                <a:cs typeface="Calibri"/>
              </a:rPr>
              <a:t>running </a:t>
            </a:r>
            <a:r>
              <a:rPr dirty="0" sz="2000" spc="-10">
                <a:latin typeface="Calibri"/>
                <a:cs typeface="Calibri"/>
              </a:rPr>
              <a:t>from </a:t>
            </a:r>
            <a:r>
              <a:rPr dirty="0" sz="2000" spc="-5">
                <a:latin typeface="Calibri"/>
                <a:cs typeface="Calibri"/>
              </a:rPr>
              <a:t>stimulus </a:t>
            </a:r>
            <a:r>
              <a:rPr dirty="0" sz="2000" spc="-10" b="1">
                <a:latin typeface="Calibri"/>
                <a:cs typeface="Calibri"/>
              </a:rPr>
              <a:t>receptors  </a:t>
            </a:r>
            <a:r>
              <a:rPr dirty="0" sz="2000" spc="-15">
                <a:latin typeface="Calibri"/>
                <a:cs typeface="Calibri"/>
              </a:rPr>
              <a:t>to </a:t>
            </a:r>
            <a:r>
              <a:rPr dirty="0" sz="2000" spc="-15" b="1">
                <a:latin typeface="Calibri"/>
                <a:cs typeface="Calibri"/>
              </a:rPr>
              <a:t>relay </a:t>
            </a:r>
            <a:r>
              <a:rPr dirty="0" sz="2000" spc="-5" b="1">
                <a:latin typeface="Calibri"/>
                <a:cs typeface="Calibri"/>
              </a:rPr>
              <a:t>SENSORY </a:t>
            </a:r>
            <a:r>
              <a:rPr dirty="0" sz="2000" b="1">
                <a:latin typeface="Calibri"/>
                <a:cs typeface="Calibri"/>
              </a:rPr>
              <a:t>impulses </a:t>
            </a:r>
            <a:r>
              <a:rPr dirty="0" sz="2000" spc="-15" b="1">
                <a:latin typeface="Calibri"/>
                <a:cs typeface="Calibri"/>
              </a:rPr>
              <a:t>toward </a:t>
            </a:r>
            <a:r>
              <a:rPr dirty="0" sz="2000" b="1">
                <a:latin typeface="Calibri"/>
                <a:cs typeface="Calibri"/>
              </a:rPr>
              <a:t>the </a:t>
            </a:r>
            <a:r>
              <a:rPr dirty="0" sz="2000" spc="-15" b="1" u="heavy">
                <a:solidFill>
                  <a:srgbClr val="DB5252"/>
                </a:solidFill>
                <a:latin typeface="Calibri"/>
                <a:cs typeface="Calibri"/>
                <a:hlinkClick r:id="rId4"/>
              </a:rPr>
              <a:t>central </a:t>
            </a:r>
            <a:r>
              <a:rPr dirty="0" sz="2000" spc="-5" b="1" u="heavy">
                <a:solidFill>
                  <a:srgbClr val="DB5252"/>
                </a:solidFill>
                <a:latin typeface="Calibri"/>
                <a:cs typeface="Calibri"/>
                <a:hlinkClick r:id="rId4"/>
              </a:rPr>
              <a:t>nervous </a:t>
            </a:r>
            <a:r>
              <a:rPr dirty="0" sz="2000" spc="-15" b="1" u="heavy">
                <a:solidFill>
                  <a:srgbClr val="DB5252"/>
                </a:solidFill>
                <a:latin typeface="Calibri"/>
                <a:cs typeface="Calibri"/>
                <a:hlinkClick r:id="rId4"/>
              </a:rPr>
              <a:t>system </a:t>
            </a:r>
            <a:r>
              <a:rPr dirty="0" sz="2000" spc="-15" b="1">
                <a:latin typeface="Calibri"/>
                <a:cs typeface="Calibri"/>
              </a:rPr>
              <a:t>to </a:t>
            </a:r>
            <a:r>
              <a:rPr dirty="0" sz="2000" spc="-10">
                <a:latin typeface="Calibri"/>
                <a:cs typeface="Calibri"/>
              </a:rPr>
              <a:t>inform </a:t>
            </a:r>
            <a:r>
              <a:rPr dirty="0" sz="2000">
                <a:latin typeface="Calibri"/>
                <a:cs typeface="Calibri"/>
              </a:rPr>
              <a:t>it  </a:t>
            </a:r>
            <a:r>
              <a:rPr dirty="0" sz="2000">
                <a:latin typeface="Calibri"/>
                <a:cs typeface="Calibri"/>
              </a:rPr>
              <a:t>about </a:t>
            </a:r>
            <a:r>
              <a:rPr dirty="0" sz="2000" spc="-5" b="1">
                <a:latin typeface="Calibri"/>
                <a:cs typeface="Calibri"/>
              </a:rPr>
              <a:t>all </a:t>
            </a:r>
            <a:r>
              <a:rPr dirty="0" sz="2000" b="1">
                <a:latin typeface="Calibri"/>
                <a:cs typeface="Calibri"/>
              </a:rPr>
              <a:t>types of</a:t>
            </a:r>
            <a:r>
              <a:rPr dirty="0" sz="2000" spc="-65" b="1">
                <a:latin typeface="Calibri"/>
                <a:cs typeface="Calibri"/>
              </a:rPr>
              <a:t> </a:t>
            </a:r>
            <a:r>
              <a:rPr dirty="0" sz="2000" spc="-5" b="1">
                <a:latin typeface="Calibri"/>
                <a:cs typeface="Calibri"/>
              </a:rPr>
              <a:t>sensations.(pain,touch</a:t>
            </a:r>
            <a:r>
              <a:rPr dirty="0" sz="2000" spc="-5" b="1">
                <a:latin typeface="Calibri"/>
                <a:cs typeface="Calibri"/>
              </a:rPr>
              <a:t>….</a:t>
            </a:r>
            <a:r>
              <a:rPr dirty="0" sz="2000" spc="-5" b="1">
                <a:latin typeface="Calibri"/>
                <a:cs typeface="Calibri"/>
              </a:rPr>
              <a:t>etc)</a:t>
            </a:r>
            <a:endParaRPr sz="2000">
              <a:latin typeface="Calibri"/>
              <a:cs typeface="Calibri"/>
            </a:endParaRPr>
          </a:p>
          <a:p>
            <a:pPr marL="12700" marR="5080">
              <a:lnSpc>
                <a:spcPct val="100000"/>
              </a:lnSpc>
              <a:buChar char="-"/>
              <a:tabLst>
                <a:tab pos="205104" algn="l"/>
              </a:tabLst>
            </a:pPr>
            <a:r>
              <a:rPr dirty="0" sz="2000" b="1">
                <a:latin typeface="Calibri"/>
                <a:cs typeface="Calibri"/>
              </a:rPr>
              <a:t>The </a:t>
            </a:r>
            <a:r>
              <a:rPr dirty="0" sz="2000" spc="-5" b="1" u="heavy">
                <a:solidFill>
                  <a:srgbClr val="DB5252"/>
                </a:solidFill>
                <a:latin typeface="Calibri"/>
                <a:cs typeface="Calibri"/>
                <a:hlinkClick r:id="rId5"/>
              </a:rPr>
              <a:t>motor neurons </a:t>
            </a:r>
            <a:r>
              <a:rPr dirty="0" sz="2000" spc="-10" b="1">
                <a:latin typeface="Calibri"/>
                <a:cs typeface="Calibri"/>
              </a:rPr>
              <a:t>are </a:t>
            </a:r>
            <a:r>
              <a:rPr dirty="0" sz="2000" spc="-15" b="1" u="heavy">
                <a:solidFill>
                  <a:srgbClr val="DB5252"/>
                </a:solidFill>
                <a:latin typeface="Calibri"/>
                <a:cs typeface="Calibri"/>
                <a:hlinkClick r:id="rId6"/>
              </a:rPr>
              <a:t>efferent </a:t>
            </a:r>
            <a:r>
              <a:rPr dirty="0" sz="2000" spc="-5" b="1">
                <a:latin typeface="Calibri"/>
                <a:cs typeface="Calibri"/>
              </a:rPr>
              <a:t>neurons which </a:t>
            </a:r>
            <a:r>
              <a:rPr dirty="0" sz="2000" spc="-15" b="1">
                <a:latin typeface="Calibri"/>
                <a:cs typeface="Calibri"/>
              </a:rPr>
              <a:t>relay </a:t>
            </a:r>
            <a:r>
              <a:rPr dirty="0" sz="2000" spc="-20" b="1">
                <a:latin typeface="Calibri"/>
                <a:cs typeface="Calibri"/>
              </a:rPr>
              <a:t>MOTOR </a:t>
            </a:r>
            <a:r>
              <a:rPr dirty="0" sz="2000" b="1">
                <a:latin typeface="Calibri"/>
                <a:cs typeface="Calibri"/>
              </a:rPr>
              <a:t>impulses </a:t>
            </a:r>
            <a:r>
              <a:rPr dirty="0" sz="2000" spc="-25" b="1">
                <a:latin typeface="Calibri"/>
                <a:cs typeface="Calibri"/>
              </a:rPr>
              <a:t>away  </a:t>
            </a:r>
            <a:r>
              <a:rPr dirty="0" sz="2000" spc="-10" b="1">
                <a:latin typeface="Calibri"/>
                <a:cs typeface="Calibri"/>
              </a:rPr>
              <a:t>from </a:t>
            </a:r>
            <a:r>
              <a:rPr dirty="0" sz="2000" b="1">
                <a:latin typeface="Calibri"/>
                <a:cs typeface="Calibri"/>
              </a:rPr>
              <a:t>the </a:t>
            </a:r>
            <a:r>
              <a:rPr dirty="0" sz="2000" spc="-15" b="1">
                <a:latin typeface="Calibri"/>
                <a:cs typeface="Calibri"/>
              </a:rPr>
              <a:t>central </a:t>
            </a:r>
            <a:r>
              <a:rPr dirty="0" sz="2000" b="1">
                <a:latin typeface="Calibri"/>
                <a:cs typeface="Calibri"/>
              </a:rPr>
              <a:t>nervous </a:t>
            </a:r>
            <a:r>
              <a:rPr dirty="0" sz="2000" spc="-15" b="1">
                <a:latin typeface="Calibri"/>
                <a:cs typeface="Calibri"/>
              </a:rPr>
              <a:t>system </a:t>
            </a:r>
            <a:r>
              <a:rPr dirty="0" sz="2000" spc="-10" b="1">
                <a:latin typeface="Calibri"/>
                <a:cs typeface="Calibri"/>
              </a:rPr>
              <a:t>to </a:t>
            </a:r>
            <a:r>
              <a:rPr dirty="0" sz="2000" b="1">
                <a:latin typeface="Calibri"/>
                <a:cs typeface="Calibri"/>
              </a:rPr>
              <a:t>periphery ( </a:t>
            </a:r>
            <a:r>
              <a:rPr dirty="0" sz="2000" spc="-15" b="1">
                <a:latin typeface="Calibri"/>
                <a:cs typeface="Calibri"/>
              </a:rPr>
              <a:t>skeletal </a:t>
            </a:r>
            <a:r>
              <a:rPr dirty="0" sz="2000" b="1">
                <a:latin typeface="Calibri"/>
                <a:cs typeface="Calibri"/>
              </a:rPr>
              <a:t>muscles , or </a:t>
            </a:r>
            <a:r>
              <a:rPr dirty="0" sz="2000" spc="-5" b="1">
                <a:latin typeface="Calibri"/>
                <a:cs typeface="Calibri"/>
              </a:rPr>
              <a:t>gland) </a:t>
            </a:r>
            <a:r>
              <a:rPr dirty="0" sz="2000" spc="-10" b="1">
                <a:latin typeface="Calibri"/>
                <a:cs typeface="Calibri"/>
              </a:rPr>
              <a:t>to  </a:t>
            </a:r>
            <a:r>
              <a:rPr dirty="0" sz="2000" spc="-25" b="1">
                <a:latin typeface="Calibri"/>
                <a:cs typeface="Calibri"/>
              </a:rPr>
              <a:t>take </a:t>
            </a:r>
            <a:r>
              <a:rPr dirty="0" sz="2000" b="1">
                <a:latin typeface="Calibri"/>
                <a:cs typeface="Calibri"/>
              </a:rPr>
              <a:t>action</a:t>
            </a:r>
            <a:r>
              <a:rPr dirty="0" sz="2000">
                <a:latin typeface="Calibri"/>
                <a:cs typeface="Calibri"/>
              </a:rPr>
              <a:t>.</a:t>
            </a:r>
            <a:r>
              <a:rPr dirty="0" sz="2000" b="1">
                <a:latin typeface="Calibri"/>
                <a:cs typeface="Calibri"/>
              </a:rPr>
              <a:t>( pass in the </a:t>
            </a:r>
            <a:r>
              <a:rPr dirty="0" sz="2000" spc="-15" b="1">
                <a:latin typeface="Calibri"/>
                <a:cs typeface="Calibri"/>
              </a:rPr>
              <a:t>ventral</a:t>
            </a:r>
            <a:r>
              <a:rPr dirty="0" sz="2000" spc="-75" b="1">
                <a:latin typeface="Calibri"/>
                <a:cs typeface="Calibri"/>
              </a:rPr>
              <a:t> </a:t>
            </a:r>
            <a:r>
              <a:rPr dirty="0" sz="2000" spc="-5" b="1">
                <a:latin typeface="Calibri"/>
                <a:cs typeface="Calibri"/>
              </a:rPr>
              <a:t>root)</a:t>
            </a:r>
            <a:endParaRPr sz="2000">
              <a:latin typeface="Calibri"/>
              <a:cs typeface="Calibri"/>
            </a:endParaRPr>
          </a:p>
        </p:txBody>
      </p:sp>
      <p:sp>
        <p:nvSpPr>
          <p:cNvPr id="4" name="object 4"/>
          <p:cNvSpPr txBox="1"/>
          <p:nvPr/>
        </p:nvSpPr>
        <p:spPr>
          <a:xfrm>
            <a:off x="186639" y="2679065"/>
            <a:ext cx="168275" cy="496570"/>
          </a:xfrm>
          <a:prstGeom prst="rect">
            <a:avLst/>
          </a:prstGeom>
        </p:spPr>
        <p:txBody>
          <a:bodyPr wrap="square" lIns="0" tIns="0" rIns="0" bIns="0" rtlCol="0" vert="horz">
            <a:spAutoFit/>
          </a:bodyPr>
          <a:lstStyle/>
          <a:p>
            <a:pPr marL="12700">
              <a:lnSpc>
                <a:spcPct val="100000"/>
              </a:lnSpc>
            </a:pPr>
            <a:r>
              <a:rPr dirty="0" sz="3200">
                <a:latin typeface="Arial"/>
                <a:cs typeface="Arial"/>
              </a:rPr>
              <a:t>•</a:t>
            </a:r>
            <a:endParaRPr sz="3200">
              <a:latin typeface="Arial"/>
              <a:cs typeface="Arial"/>
            </a:endParaRPr>
          </a:p>
        </p:txBody>
      </p:sp>
      <p:sp>
        <p:nvSpPr>
          <p:cNvPr id="5" name="object 5"/>
          <p:cNvSpPr/>
          <p:nvPr/>
        </p:nvSpPr>
        <p:spPr>
          <a:xfrm>
            <a:off x="323850" y="3141726"/>
            <a:ext cx="8353425" cy="3716272"/>
          </a:xfrm>
          <a:prstGeom prst="rect">
            <a:avLst/>
          </a:prstGeom>
          <a:blipFill>
            <a:blip r:embed="rId7" cstate="print"/>
            <a:stretch>
              <a:fillRect/>
            </a:stretch>
          </a:blipFill>
        </p:spPr>
        <p:txBody>
          <a:bodyPr wrap="square" lIns="0" tIns="0" rIns="0" bIns="0" rtlCol="0"/>
          <a:lstStyl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700" y="549275"/>
            <a:ext cx="8245475" cy="4967224"/>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318770" rIns="0" bIns="0" rtlCol="0" vert="horz">
            <a:spAutoFit/>
          </a:bodyPr>
          <a:lstStyle/>
          <a:p>
            <a:pPr marL="623570">
              <a:lnSpc>
                <a:spcPct val="100000"/>
              </a:lnSpc>
            </a:pPr>
            <a:r>
              <a:rPr dirty="0" sz="2400" spc="-5" u="heavy">
                <a:solidFill>
                  <a:srgbClr val="FF0000"/>
                </a:solidFill>
              </a:rPr>
              <a:t>B-The Autonomic Nervous</a:t>
            </a:r>
            <a:r>
              <a:rPr dirty="0" sz="2400" spc="-114" u="heavy">
                <a:solidFill>
                  <a:srgbClr val="FF0000"/>
                </a:solidFill>
              </a:rPr>
              <a:t> </a:t>
            </a:r>
            <a:r>
              <a:rPr dirty="0" sz="2400" u="heavy">
                <a:solidFill>
                  <a:srgbClr val="FF0000"/>
                </a:solidFill>
              </a:rPr>
              <a:t>System</a:t>
            </a:r>
            <a:endParaRPr sz="2400"/>
          </a:p>
        </p:txBody>
      </p:sp>
      <p:sp>
        <p:nvSpPr>
          <p:cNvPr id="3" name="object 3"/>
          <p:cNvSpPr txBox="1"/>
          <p:nvPr/>
        </p:nvSpPr>
        <p:spPr>
          <a:xfrm>
            <a:off x="690168" y="759967"/>
            <a:ext cx="7968615" cy="4398010"/>
          </a:xfrm>
          <a:prstGeom prst="rect">
            <a:avLst/>
          </a:prstGeom>
        </p:spPr>
        <p:txBody>
          <a:bodyPr wrap="square" lIns="0" tIns="0" rIns="0" bIns="0" rtlCol="0" vert="horz">
            <a:spAutoFit/>
          </a:bodyPr>
          <a:lstStyle/>
          <a:p>
            <a:pPr marL="12700" marR="5080">
              <a:lnSpc>
                <a:spcPts val="1939"/>
              </a:lnSpc>
            </a:pPr>
            <a:r>
              <a:rPr dirty="0" sz="1800" spc="-5" b="1">
                <a:latin typeface="Times New Roman"/>
                <a:cs typeface="Times New Roman"/>
              </a:rPr>
              <a:t>The autonomic nervous </a:t>
            </a:r>
            <a:r>
              <a:rPr dirty="0" sz="1800" b="1">
                <a:latin typeface="Times New Roman"/>
                <a:cs typeface="Times New Roman"/>
              </a:rPr>
              <a:t>system </a:t>
            </a:r>
            <a:r>
              <a:rPr dirty="0" sz="1800" spc="-5" b="1">
                <a:latin typeface="Times New Roman"/>
                <a:cs typeface="Times New Roman"/>
              </a:rPr>
              <a:t>consists </a:t>
            </a:r>
            <a:r>
              <a:rPr dirty="0" sz="1800" b="1">
                <a:latin typeface="Times New Roman"/>
                <a:cs typeface="Times New Roman"/>
              </a:rPr>
              <a:t>of </a:t>
            </a:r>
            <a:r>
              <a:rPr dirty="0" sz="1800" spc="-10" b="1">
                <a:latin typeface="Times New Roman"/>
                <a:cs typeface="Times New Roman"/>
              </a:rPr>
              <a:t>neurons </a:t>
            </a:r>
            <a:r>
              <a:rPr dirty="0" sz="1800" spc="-5" b="1">
                <a:latin typeface="Times New Roman"/>
                <a:cs typeface="Times New Roman"/>
              </a:rPr>
              <a:t>that run </a:t>
            </a:r>
            <a:r>
              <a:rPr dirty="0" sz="1800" b="1">
                <a:latin typeface="Times New Roman"/>
                <a:cs typeface="Times New Roman"/>
              </a:rPr>
              <a:t>between </a:t>
            </a:r>
            <a:r>
              <a:rPr dirty="0" sz="1800" spc="-5" b="1">
                <a:latin typeface="Times New Roman"/>
                <a:cs typeface="Times New Roman"/>
              </a:rPr>
              <a:t>the </a:t>
            </a:r>
            <a:r>
              <a:rPr dirty="0" sz="1800" b="1">
                <a:latin typeface="Times New Roman"/>
                <a:cs typeface="Times New Roman"/>
              </a:rPr>
              <a:t>central  </a:t>
            </a:r>
            <a:r>
              <a:rPr dirty="0" sz="1800" spc="-5" b="1">
                <a:latin typeface="Times New Roman"/>
                <a:cs typeface="Times New Roman"/>
              </a:rPr>
              <a:t>nervous </a:t>
            </a:r>
            <a:r>
              <a:rPr dirty="0" sz="1800" b="1">
                <a:latin typeface="Times New Roman"/>
                <a:cs typeface="Times New Roman"/>
              </a:rPr>
              <a:t>system (especially </a:t>
            </a:r>
            <a:r>
              <a:rPr dirty="0" sz="1800" spc="-5" b="1">
                <a:latin typeface="Times New Roman"/>
                <a:cs typeface="Times New Roman"/>
              </a:rPr>
              <a:t>the hypothalamus and medulla oblongata) and </a:t>
            </a:r>
            <a:r>
              <a:rPr dirty="0" sz="1800" b="1">
                <a:latin typeface="Times New Roman"/>
                <a:cs typeface="Times New Roman"/>
              </a:rPr>
              <a:t>various  </a:t>
            </a:r>
            <a:r>
              <a:rPr dirty="0" sz="1800" b="1">
                <a:latin typeface="Times New Roman"/>
                <a:cs typeface="Times New Roman"/>
              </a:rPr>
              <a:t>internal organs </a:t>
            </a:r>
            <a:r>
              <a:rPr dirty="0" sz="1800" spc="-5" b="1">
                <a:latin typeface="Times New Roman"/>
                <a:cs typeface="Times New Roman"/>
              </a:rPr>
              <a:t>such as </a:t>
            </a:r>
            <a:r>
              <a:rPr dirty="0" sz="1800" b="1">
                <a:latin typeface="Times New Roman"/>
                <a:cs typeface="Times New Roman"/>
              </a:rPr>
              <a:t>the: heart </a:t>
            </a:r>
            <a:r>
              <a:rPr dirty="0" sz="1800" spc="-5" b="1">
                <a:latin typeface="Times New Roman"/>
                <a:cs typeface="Times New Roman"/>
              </a:rPr>
              <a:t>,lungs </a:t>
            </a:r>
            <a:r>
              <a:rPr dirty="0" sz="1800" b="1">
                <a:latin typeface="Times New Roman"/>
                <a:cs typeface="Times New Roman"/>
              </a:rPr>
              <a:t>,viscera , </a:t>
            </a:r>
            <a:r>
              <a:rPr dirty="0" sz="1800" spc="-5" b="1">
                <a:latin typeface="Times New Roman"/>
                <a:cs typeface="Times New Roman"/>
              </a:rPr>
              <a:t>glands</a:t>
            </a:r>
            <a:r>
              <a:rPr dirty="0" sz="1800" spc="-30" b="1">
                <a:latin typeface="Times New Roman"/>
                <a:cs typeface="Times New Roman"/>
              </a:rPr>
              <a:t> </a:t>
            </a:r>
            <a:r>
              <a:rPr dirty="0" sz="1800" b="1">
                <a:latin typeface="Times New Roman"/>
                <a:cs typeface="Times New Roman"/>
              </a:rPr>
              <a:t>.</a:t>
            </a:r>
            <a:endParaRPr sz="1800">
              <a:latin typeface="Times New Roman"/>
              <a:cs typeface="Times New Roman"/>
            </a:endParaRPr>
          </a:p>
          <a:p>
            <a:pPr marL="12700" marR="621030">
              <a:lnSpc>
                <a:spcPts val="1939"/>
              </a:lnSpc>
              <a:spcBef>
                <a:spcPts val="434"/>
              </a:spcBef>
            </a:pPr>
            <a:r>
              <a:rPr dirty="0" sz="1800" spc="-5" b="1">
                <a:latin typeface="Times New Roman"/>
                <a:cs typeface="Times New Roman"/>
              </a:rPr>
              <a:t>-It is responsible </a:t>
            </a:r>
            <a:r>
              <a:rPr dirty="0" sz="1800" b="1">
                <a:latin typeface="Times New Roman"/>
                <a:cs typeface="Times New Roman"/>
              </a:rPr>
              <a:t>for monitoring </a:t>
            </a:r>
            <a:r>
              <a:rPr dirty="0" sz="1800" spc="-5" b="1">
                <a:latin typeface="Times New Roman"/>
                <a:cs typeface="Times New Roman"/>
              </a:rPr>
              <a:t>conditions in the </a:t>
            </a:r>
            <a:r>
              <a:rPr dirty="0" sz="1800" b="1">
                <a:latin typeface="Times New Roman"/>
                <a:cs typeface="Times New Roman"/>
              </a:rPr>
              <a:t>internal </a:t>
            </a:r>
            <a:r>
              <a:rPr dirty="0" sz="1800" spc="-5" b="1">
                <a:latin typeface="Times New Roman"/>
                <a:cs typeface="Times New Roman"/>
              </a:rPr>
              <a:t>environment and  </a:t>
            </a:r>
            <a:r>
              <a:rPr dirty="0" sz="1800" spc="-5" b="1">
                <a:latin typeface="Times New Roman"/>
                <a:cs typeface="Times New Roman"/>
              </a:rPr>
              <a:t>bringing about appropriate changes in</a:t>
            </a:r>
            <a:r>
              <a:rPr dirty="0" sz="1800" spc="10" b="1">
                <a:latin typeface="Times New Roman"/>
                <a:cs typeface="Times New Roman"/>
              </a:rPr>
              <a:t> </a:t>
            </a:r>
            <a:r>
              <a:rPr dirty="0" sz="1800" b="1">
                <a:latin typeface="Times New Roman"/>
                <a:cs typeface="Times New Roman"/>
              </a:rPr>
              <a:t>them.</a:t>
            </a:r>
            <a:endParaRPr sz="1800">
              <a:latin typeface="Times New Roman"/>
              <a:cs typeface="Times New Roman"/>
            </a:endParaRPr>
          </a:p>
          <a:p>
            <a:pPr>
              <a:lnSpc>
                <a:spcPct val="100000"/>
              </a:lnSpc>
              <a:spcBef>
                <a:spcPts val="54"/>
              </a:spcBef>
            </a:pPr>
            <a:endParaRPr sz="2400">
              <a:latin typeface="Times New Roman"/>
              <a:cs typeface="Times New Roman"/>
            </a:endParaRPr>
          </a:p>
          <a:p>
            <a:pPr marL="12700" marR="217804">
              <a:lnSpc>
                <a:spcPts val="1939"/>
              </a:lnSpc>
            </a:pPr>
            <a:r>
              <a:rPr dirty="0" sz="1800" spc="-5" b="1">
                <a:latin typeface="Times New Roman"/>
                <a:cs typeface="Times New Roman"/>
              </a:rPr>
              <a:t>-The </a:t>
            </a:r>
            <a:r>
              <a:rPr dirty="0" sz="1800" b="1">
                <a:latin typeface="Times New Roman"/>
                <a:cs typeface="Times New Roman"/>
              </a:rPr>
              <a:t>contraction of </a:t>
            </a:r>
            <a:r>
              <a:rPr dirty="0" sz="1800" spc="-5" b="1">
                <a:latin typeface="Times New Roman"/>
                <a:cs typeface="Times New Roman"/>
              </a:rPr>
              <a:t>both </a:t>
            </a:r>
            <a:r>
              <a:rPr dirty="0" sz="1800" b="1" u="heavy">
                <a:solidFill>
                  <a:srgbClr val="DB5252"/>
                </a:solidFill>
                <a:latin typeface="Times New Roman"/>
                <a:cs typeface="Times New Roman"/>
                <a:hlinkClick r:id="rId2"/>
              </a:rPr>
              <a:t>smooth </a:t>
            </a:r>
            <a:r>
              <a:rPr dirty="0" sz="1800" spc="-5" b="1" u="heavy">
                <a:solidFill>
                  <a:srgbClr val="DB5252"/>
                </a:solidFill>
                <a:latin typeface="Times New Roman"/>
                <a:cs typeface="Times New Roman"/>
                <a:hlinkClick r:id="rId2"/>
              </a:rPr>
              <a:t>muscle </a:t>
            </a:r>
            <a:r>
              <a:rPr dirty="0" sz="1800" spc="-5" b="1">
                <a:latin typeface="Times New Roman"/>
                <a:cs typeface="Times New Roman"/>
              </a:rPr>
              <a:t>and </a:t>
            </a:r>
            <a:r>
              <a:rPr dirty="0" sz="1800" b="1" u="heavy">
                <a:solidFill>
                  <a:srgbClr val="DB5252"/>
                </a:solidFill>
                <a:latin typeface="Times New Roman"/>
                <a:cs typeface="Times New Roman"/>
                <a:hlinkClick r:id="rId3"/>
              </a:rPr>
              <a:t>cardiac </a:t>
            </a:r>
            <a:r>
              <a:rPr dirty="0" sz="1800" spc="-5" b="1" u="heavy">
                <a:solidFill>
                  <a:srgbClr val="DB5252"/>
                </a:solidFill>
                <a:latin typeface="Times New Roman"/>
                <a:cs typeface="Times New Roman"/>
                <a:hlinkClick r:id="rId3"/>
              </a:rPr>
              <a:t>muscle </a:t>
            </a:r>
            <a:r>
              <a:rPr dirty="0" sz="1800" spc="-5" b="1">
                <a:latin typeface="Times New Roman"/>
                <a:cs typeface="Times New Roman"/>
              </a:rPr>
              <a:t>is controlled by the  </a:t>
            </a:r>
            <a:r>
              <a:rPr dirty="0" sz="1800" spc="-5" b="1">
                <a:latin typeface="Times New Roman"/>
                <a:cs typeface="Times New Roman"/>
              </a:rPr>
              <a:t>autonomic</a:t>
            </a:r>
            <a:r>
              <a:rPr dirty="0" sz="1800" spc="-65" b="1">
                <a:latin typeface="Times New Roman"/>
                <a:cs typeface="Times New Roman"/>
              </a:rPr>
              <a:t> </a:t>
            </a:r>
            <a:r>
              <a:rPr dirty="0" sz="1800" b="1">
                <a:latin typeface="Times New Roman"/>
                <a:cs typeface="Times New Roman"/>
              </a:rPr>
              <a:t>system.</a:t>
            </a:r>
            <a:endParaRPr sz="1800">
              <a:latin typeface="Times New Roman"/>
              <a:cs typeface="Times New Roman"/>
            </a:endParaRPr>
          </a:p>
          <a:p>
            <a:pPr>
              <a:lnSpc>
                <a:spcPct val="100000"/>
              </a:lnSpc>
              <a:spcBef>
                <a:spcPts val="7"/>
              </a:spcBef>
            </a:pPr>
            <a:endParaRPr sz="1850">
              <a:latin typeface="Times New Roman"/>
              <a:cs typeface="Times New Roman"/>
            </a:endParaRPr>
          </a:p>
          <a:p>
            <a:pPr marL="12700">
              <a:lnSpc>
                <a:spcPct val="100000"/>
              </a:lnSpc>
            </a:pPr>
            <a:r>
              <a:rPr dirty="0" sz="1800" spc="-5" b="1">
                <a:latin typeface="Times New Roman"/>
                <a:cs typeface="Times New Roman"/>
              </a:rPr>
              <a:t>-The </a:t>
            </a:r>
            <a:r>
              <a:rPr dirty="0" sz="1800" b="1">
                <a:latin typeface="Times New Roman"/>
                <a:cs typeface="Times New Roman"/>
              </a:rPr>
              <a:t>actions of </a:t>
            </a:r>
            <a:r>
              <a:rPr dirty="0" sz="1800" spc="-5" b="1">
                <a:latin typeface="Times New Roman"/>
                <a:cs typeface="Times New Roman"/>
              </a:rPr>
              <a:t>the autonomic nervous </a:t>
            </a:r>
            <a:r>
              <a:rPr dirty="0" sz="1800" b="1">
                <a:latin typeface="Times New Roman"/>
                <a:cs typeface="Times New Roman"/>
              </a:rPr>
              <a:t>system </a:t>
            </a:r>
            <a:r>
              <a:rPr dirty="0" sz="1800" spc="-15" b="1">
                <a:latin typeface="Times New Roman"/>
                <a:cs typeface="Times New Roman"/>
              </a:rPr>
              <a:t>are </a:t>
            </a:r>
            <a:r>
              <a:rPr dirty="0" sz="1800" b="1" u="heavy">
                <a:solidFill>
                  <a:srgbClr val="FF0000"/>
                </a:solidFill>
                <a:latin typeface="Times New Roman"/>
                <a:cs typeface="Times New Roman"/>
              </a:rPr>
              <a:t>largely</a:t>
            </a:r>
            <a:r>
              <a:rPr dirty="0" sz="1800" spc="50" b="1" u="heavy">
                <a:solidFill>
                  <a:srgbClr val="FF0000"/>
                </a:solidFill>
                <a:latin typeface="Times New Roman"/>
                <a:cs typeface="Times New Roman"/>
              </a:rPr>
              <a:t> </a:t>
            </a:r>
            <a:r>
              <a:rPr dirty="0" sz="1800" spc="-5" b="1" u="heavy">
                <a:solidFill>
                  <a:srgbClr val="FF0000"/>
                </a:solidFill>
                <a:latin typeface="Times New Roman"/>
                <a:cs typeface="Times New Roman"/>
              </a:rPr>
              <a:t>involuntary</a:t>
            </a:r>
            <a:endParaRPr sz="1800">
              <a:latin typeface="Times New Roman"/>
              <a:cs typeface="Times New Roman"/>
            </a:endParaRPr>
          </a:p>
          <a:p>
            <a:pPr marL="12700" marR="269875">
              <a:lnSpc>
                <a:spcPts val="1939"/>
              </a:lnSpc>
              <a:spcBef>
                <a:spcPts val="464"/>
              </a:spcBef>
              <a:tabLst>
                <a:tab pos="944244" algn="l"/>
              </a:tabLst>
            </a:pPr>
            <a:r>
              <a:rPr dirty="0" sz="1800" spc="-5" b="1">
                <a:latin typeface="Times New Roman"/>
                <a:cs typeface="Times New Roman"/>
              </a:rPr>
              <a:t>-The preganglionic </a:t>
            </a:r>
            <a:r>
              <a:rPr dirty="0" sz="1800" spc="-10" b="1">
                <a:latin typeface="Times New Roman"/>
                <a:cs typeface="Times New Roman"/>
              </a:rPr>
              <a:t>neurons, </a:t>
            </a:r>
            <a:r>
              <a:rPr dirty="0" sz="1800" b="1">
                <a:latin typeface="Times New Roman"/>
                <a:cs typeface="Times New Roman"/>
              </a:rPr>
              <a:t>arise </a:t>
            </a:r>
            <a:r>
              <a:rPr dirty="0" sz="1800" spc="-5" b="1">
                <a:latin typeface="Times New Roman"/>
                <a:cs typeface="Times New Roman"/>
              </a:rPr>
              <a:t>in the CNS and run </a:t>
            </a:r>
            <a:r>
              <a:rPr dirty="0" sz="1800" b="1">
                <a:latin typeface="Times New Roman"/>
                <a:cs typeface="Times New Roman"/>
              </a:rPr>
              <a:t>to a </a:t>
            </a:r>
            <a:r>
              <a:rPr dirty="0" sz="1800" b="1" u="heavy">
                <a:solidFill>
                  <a:srgbClr val="DB5252"/>
                </a:solidFill>
                <a:latin typeface="Times New Roman"/>
                <a:cs typeface="Times New Roman"/>
                <a:hlinkClick r:id="rId4"/>
              </a:rPr>
              <a:t>ganglion </a:t>
            </a:r>
            <a:r>
              <a:rPr dirty="0" sz="1800" b="1">
                <a:latin typeface="Times New Roman"/>
                <a:cs typeface="Times New Roman"/>
              </a:rPr>
              <a:t>, </a:t>
            </a:r>
            <a:r>
              <a:rPr dirty="0" sz="1800" spc="-10" b="1">
                <a:latin typeface="Times New Roman"/>
                <a:cs typeface="Times New Roman"/>
              </a:rPr>
              <a:t>here </a:t>
            </a:r>
            <a:r>
              <a:rPr dirty="0" sz="1800" spc="-5" b="1">
                <a:latin typeface="Times New Roman"/>
                <a:cs typeface="Times New Roman"/>
              </a:rPr>
              <a:t>they  </a:t>
            </a:r>
            <a:r>
              <a:rPr dirty="0" sz="1800" spc="-5" b="1" u="heavy">
                <a:solidFill>
                  <a:srgbClr val="DB5252"/>
                </a:solidFill>
                <a:latin typeface="Times New Roman"/>
                <a:cs typeface="Times New Roman"/>
                <a:hlinkClick r:id="rId5"/>
              </a:rPr>
              <a:t>synapse</a:t>
            </a:r>
            <a:r>
              <a:rPr dirty="0" sz="1800" spc="-5" b="1">
                <a:solidFill>
                  <a:srgbClr val="DB5252"/>
                </a:solidFill>
                <a:latin typeface="Times New Roman"/>
                <a:cs typeface="Times New Roman"/>
              </a:rPr>
              <a:t>	</a:t>
            </a:r>
            <a:r>
              <a:rPr dirty="0" sz="1800" spc="-235" b="1">
                <a:latin typeface="Times New Roman"/>
                <a:cs typeface="Times New Roman"/>
              </a:rPr>
              <a:t>كبشي</a:t>
            </a:r>
            <a:r>
              <a:rPr dirty="0" sz="1800" spc="-235" b="1">
                <a:latin typeface="Times New Roman"/>
                <a:cs typeface="Times New Roman"/>
              </a:rPr>
              <a:t>with  </a:t>
            </a:r>
            <a:r>
              <a:rPr dirty="0" sz="1800" spc="-5" b="1">
                <a:latin typeface="Times New Roman"/>
                <a:cs typeface="Times New Roman"/>
              </a:rPr>
              <a:t>postganglionic </a:t>
            </a:r>
            <a:r>
              <a:rPr dirty="0" sz="1800" spc="-10" b="1">
                <a:latin typeface="Times New Roman"/>
                <a:cs typeface="Times New Roman"/>
              </a:rPr>
              <a:t>neurons, </a:t>
            </a:r>
            <a:r>
              <a:rPr dirty="0" sz="1800" b="1">
                <a:latin typeface="Times New Roman"/>
                <a:cs typeface="Times New Roman"/>
              </a:rPr>
              <a:t>which </a:t>
            </a:r>
            <a:r>
              <a:rPr dirty="0" sz="1800" spc="-5" b="1">
                <a:latin typeface="Times New Roman"/>
                <a:cs typeface="Times New Roman"/>
              </a:rPr>
              <a:t>run </a:t>
            </a:r>
            <a:r>
              <a:rPr dirty="0" sz="1800" b="1">
                <a:latin typeface="Times New Roman"/>
                <a:cs typeface="Times New Roman"/>
              </a:rPr>
              <a:t>to </a:t>
            </a:r>
            <a:r>
              <a:rPr dirty="0" sz="1800" spc="-5" b="1">
                <a:latin typeface="Times New Roman"/>
                <a:cs typeface="Times New Roman"/>
              </a:rPr>
              <a:t>the</a:t>
            </a:r>
            <a:r>
              <a:rPr dirty="0" sz="1800" spc="85" b="1">
                <a:latin typeface="Times New Roman"/>
                <a:cs typeface="Times New Roman"/>
              </a:rPr>
              <a:t> </a:t>
            </a:r>
            <a:r>
              <a:rPr dirty="0" sz="1800" b="1">
                <a:latin typeface="Times New Roman"/>
                <a:cs typeface="Times New Roman"/>
              </a:rPr>
              <a:t>effector</a:t>
            </a:r>
            <a:r>
              <a:rPr dirty="0" sz="1800" spc="-40" b="1">
                <a:latin typeface="Times New Roman"/>
                <a:cs typeface="Times New Roman"/>
              </a:rPr>
              <a:t> </a:t>
            </a:r>
            <a:r>
              <a:rPr dirty="0" sz="1800" b="1">
                <a:latin typeface="Times New Roman"/>
                <a:cs typeface="Times New Roman"/>
              </a:rPr>
              <a:t>organ </a:t>
            </a:r>
            <a:r>
              <a:rPr dirty="0" sz="1800" b="1">
                <a:latin typeface="Times New Roman"/>
                <a:cs typeface="Times New Roman"/>
              </a:rPr>
              <a:t> (cardiac </a:t>
            </a:r>
            <a:r>
              <a:rPr dirty="0" sz="1800" spc="-5" b="1">
                <a:latin typeface="Times New Roman"/>
                <a:cs typeface="Times New Roman"/>
              </a:rPr>
              <a:t>muscle, smooth muscle, </a:t>
            </a:r>
            <a:r>
              <a:rPr dirty="0" sz="1800" b="1">
                <a:latin typeface="Times New Roman"/>
                <a:cs typeface="Times New Roman"/>
              </a:rPr>
              <a:t>or a</a:t>
            </a:r>
            <a:r>
              <a:rPr dirty="0" sz="1800" spc="-30" b="1">
                <a:latin typeface="Times New Roman"/>
                <a:cs typeface="Times New Roman"/>
              </a:rPr>
              <a:t> </a:t>
            </a:r>
            <a:r>
              <a:rPr dirty="0" sz="1800" spc="-5" b="1">
                <a:latin typeface="Times New Roman"/>
                <a:cs typeface="Times New Roman"/>
              </a:rPr>
              <a:t>gland).</a:t>
            </a:r>
            <a:endParaRPr sz="1800">
              <a:latin typeface="Times New Roman"/>
              <a:cs typeface="Times New Roman"/>
            </a:endParaRPr>
          </a:p>
          <a:p>
            <a:pPr marL="12700">
              <a:lnSpc>
                <a:spcPct val="100000"/>
              </a:lnSpc>
              <a:spcBef>
                <a:spcPts val="185"/>
              </a:spcBef>
            </a:pPr>
            <a:r>
              <a:rPr dirty="0" sz="1800" spc="-5" b="1">
                <a:latin typeface="Times New Roman"/>
                <a:cs typeface="Times New Roman"/>
              </a:rPr>
              <a:t>-</a:t>
            </a:r>
            <a:r>
              <a:rPr dirty="0" sz="1800" spc="-5" b="1" u="heavy">
                <a:latin typeface="Times New Roman"/>
                <a:cs typeface="Times New Roman"/>
              </a:rPr>
              <a:t>The autonomic </a:t>
            </a:r>
            <a:r>
              <a:rPr dirty="0" sz="1800" b="1" u="heavy">
                <a:latin typeface="Times New Roman"/>
                <a:cs typeface="Times New Roman"/>
              </a:rPr>
              <a:t>nervous system </a:t>
            </a:r>
            <a:r>
              <a:rPr dirty="0" sz="1800" spc="-5" b="1" u="heavy">
                <a:latin typeface="Times New Roman"/>
                <a:cs typeface="Times New Roman"/>
              </a:rPr>
              <a:t>has </a:t>
            </a:r>
            <a:r>
              <a:rPr dirty="0" sz="1800" spc="5" b="1" u="heavy">
                <a:latin typeface="Times New Roman"/>
                <a:cs typeface="Times New Roman"/>
              </a:rPr>
              <a:t>two </a:t>
            </a:r>
            <a:r>
              <a:rPr dirty="0" sz="1800" spc="-5" b="1" u="heavy">
                <a:latin typeface="Times New Roman"/>
                <a:cs typeface="Times New Roman"/>
              </a:rPr>
              <a:t>subdivisions</a:t>
            </a:r>
            <a:r>
              <a:rPr dirty="0" sz="1800" spc="5" b="1" u="heavy">
                <a:latin typeface="Times New Roman"/>
                <a:cs typeface="Times New Roman"/>
              </a:rPr>
              <a:t> </a:t>
            </a:r>
            <a:r>
              <a:rPr dirty="0" sz="1800" b="1">
                <a:latin typeface="Times New Roman"/>
                <a:cs typeface="Times New Roman"/>
              </a:rPr>
              <a:t>:-</a:t>
            </a:r>
            <a:endParaRPr sz="1800">
              <a:latin typeface="Times New Roman"/>
              <a:cs typeface="Times New Roman"/>
            </a:endParaRPr>
          </a:p>
          <a:p>
            <a:pPr marL="203835" indent="-191135">
              <a:lnSpc>
                <a:spcPct val="100000"/>
              </a:lnSpc>
              <a:spcBef>
                <a:spcPts val="215"/>
              </a:spcBef>
              <a:buAutoNum type="arabicPlain"/>
              <a:tabLst>
                <a:tab pos="204470" algn="l"/>
              </a:tabLst>
            </a:pPr>
            <a:r>
              <a:rPr dirty="0" sz="1800" spc="-5" b="1">
                <a:latin typeface="Times New Roman"/>
                <a:cs typeface="Times New Roman"/>
              </a:rPr>
              <a:t>sympathetic nervous</a:t>
            </a:r>
            <a:r>
              <a:rPr dirty="0" sz="1800" spc="-25" b="1">
                <a:latin typeface="Times New Roman"/>
                <a:cs typeface="Times New Roman"/>
              </a:rPr>
              <a:t> </a:t>
            </a:r>
            <a:r>
              <a:rPr dirty="0" sz="1800" b="1">
                <a:latin typeface="Times New Roman"/>
                <a:cs typeface="Times New Roman"/>
              </a:rPr>
              <a:t>system</a:t>
            </a:r>
            <a:endParaRPr sz="1800">
              <a:latin typeface="Times New Roman"/>
              <a:cs typeface="Times New Roman"/>
            </a:endParaRPr>
          </a:p>
          <a:p>
            <a:pPr marL="203200" indent="-190500">
              <a:lnSpc>
                <a:spcPct val="100000"/>
              </a:lnSpc>
              <a:spcBef>
                <a:spcPts val="215"/>
              </a:spcBef>
              <a:buAutoNum type="arabicPlain"/>
              <a:tabLst>
                <a:tab pos="203835" algn="l"/>
              </a:tabLst>
            </a:pPr>
            <a:r>
              <a:rPr dirty="0" sz="1800" b="1">
                <a:latin typeface="Times New Roman"/>
                <a:cs typeface="Times New Roman"/>
              </a:rPr>
              <a:t>parasympathetic </a:t>
            </a:r>
            <a:r>
              <a:rPr dirty="0" sz="1800" spc="-5" b="1">
                <a:latin typeface="Times New Roman"/>
                <a:cs typeface="Times New Roman"/>
              </a:rPr>
              <a:t>nervous</a:t>
            </a:r>
            <a:r>
              <a:rPr dirty="0" sz="1800" spc="-75" b="1">
                <a:latin typeface="Times New Roman"/>
                <a:cs typeface="Times New Roman"/>
              </a:rPr>
              <a:t> </a:t>
            </a:r>
            <a:r>
              <a:rPr dirty="0" sz="1800" b="1">
                <a:latin typeface="Times New Roman"/>
                <a:cs typeface="Times New Roman"/>
              </a:rPr>
              <a:t>system.</a:t>
            </a:r>
            <a:endParaRPr sz="1800">
              <a:latin typeface="Times New Roman"/>
              <a:cs typeface="Times New Roman"/>
            </a:endParaRPr>
          </a:p>
        </p:txBody>
      </p:sp>
      <p:sp>
        <p:nvSpPr>
          <p:cNvPr id="4" name="object 4"/>
          <p:cNvSpPr/>
          <p:nvPr/>
        </p:nvSpPr>
        <p:spPr>
          <a:xfrm>
            <a:off x="611187" y="5516562"/>
            <a:ext cx="7416800" cy="720725"/>
          </a:xfrm>
          <a:prstGeom prst="rect">
            <a:avLst/>
          </a:prstGeom>
          <a:blipFill>
            <a:blip r:embed="rId6" cstate="print"/>
            <a:stretch>
              <a:fillRect/>
            </a:stretch>
          </a:blipFill>
        </p:spPr>
        <p:txBody>
          <a:bodyPr wrap="square" lIns="0" tIns="0" rIns="0" bIns="0" rtlCol="0"/>
          <a:lstStyl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67001" y="765238"/>
            <a:ext cx="4810125" cy="5065649"/>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04566" y="319151"/>
            <a:ext cx="3135630" cy="1672589"/>
          </a:xfrm>
          <a:prstGeom prst="rect">
            <a:avLst/>
          </a:prstGeom>
        </p:spPr>
        <p:txBody>
          <a:bodyPr wrap="square" lIns="0" tIns="0" rIns="0" bIns="0" rtlCol="0" vert="horz">
            <a:spAutoFit/>
          </a:bodyPr>
          <a:lstStyle/>
          <a:p>
            <a:pPr algn="ctr">
              <a:lnSpc>
                <a:spcPct val="100000"/>
              </a:lnSpc>
            </a:pPr>
            <a:r>
              <a:rPr dirty="0" sz="5400" spc="-15" b="1" u="heavy">
                <a:latin typeface="Calibri"/>
                <a:cs typeface="Calibri"/>
              </a:rPr>
              <a:t>Motor</a:t>
            </a:r>
            <a:r>
              <a:rPr dirty="0" sz="5400" spc="-90" b="1" u="heavy">
                <a:latin typeface="Calibri"/>
                <a:cs typeface="Calibri"/>
              </a:rPr>
              <a:t> </a:t>
            </a:r>
            <a:r>
              <a:rPr dirty="0" sz="5400" b="1" u="heavy">
                <a:latin typeface="Calibri"/>
                <a:cs typeface="Calibri"/>
              </a:rPr>
              <a:t>unit</a:t>
            </a:r>
            <a:endParaRPr sz="5400">
              <a:latin typeface="Calibri"/>
              <a:cs typeface="Calibri"/>
            </a:endParaRPr>
          </a:p>
          <a:p>
            <a:pPr algn="ctr">
              <a:lnSpc>
                <a:spcPct val="100000"/>
              </a:lnSpc>
              <a:spcBef>
                <a:spcPts val="130"/>
              </a:spcBef>
              <a:tabLst>
                <a:tab pos="1564640" algn="l"/>
              </a:tabLst>
            </a:pPr>
            <a:r>
              <a:rPr dirty="0" sz="5400" spc="-585">
                <a:latin typeface="Times New Roman"/>
                <a:cs typeface="Times New Roman"/>
              </a:rPr>
              <a:t>ةيكرح	</a:t>
            </a:r>
            <a:r>
              <a:rPr dirty="0" sz="5400" spc="-45">
                <a:latin typeface="Times New Roman"/>
                <a:cs typeface="Times New Roman"/>
              </a:rPr>
              <a:t>ةدحو</a:t>
            </a:r>
            <a:endParaRPr sz="5400">
              <a:latin typeface="Times New Roman"/>
              <a:cs typeface="Times New Roman"/>
            </a:endParaRPr>
          </a:p>
        </p:txBody>
      </p:sp>
      <p:sp>
        <p:nvSpPr>
          <p:cNvPr id="3" name="object 3"/>
          <p:cNvSpPr/>
          <p:nvPr/>
        </p:nvSpPr>
        <p:spPr>
          <a:xfrm>
            <a:off x="4679950" y="1773237"/>
            <a:ext cx="4464049" cy="4105275"/>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34925" y="404875"/>
            <a:ext cx="2917825" cy="1557274"/>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611187" y="2252662"/>
            <a:ext cx="3203575" cy="3600450"/>
          </a:xfrm>
          <a:prstGeom prst="rect">
            <a:avLst/>
          </a:prstGeom>
          <a:blipFill>
            <a:blip r:embed="rId4" cstate="print"/>
            <a:stretch>
              <a:fillRect/>
            </a:stretch>
          </a:blipFill>
        </p:spPr>
        <p:txBody>
          <a:bodyPr wrap="square" lIns="0" tIns="0" rIns="0" bIns="0" rtlCol="0"/>
          <a:lstStyl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639" y="0"/>
            <a:ext cx="1531620" cy="487680"/>
          </a:xfrm>
          <a:prstGeom prst="rect"/>
        </p:spPr>
        <p:txBody>
          <a:bodyPr wrap="square" lIns="0" tIns="0" rIns="0" bIns="0" rtlCol="0" vert="horz">
            <a:spAutoFit/>
          </a:bodyPr>
          <a:lstStyle/>
          <a:p>
            <a:pPr marL="12700">
              <a:lnSpc>
                <a:spcPct val="100000"/>
              </a:lnSpc>
            </a:pPr>
            <a:r>
              <a:rPr dirty="0" u="heavy">
                <a:solidFill>
                  <a:srgbClr val="006FC0"/>
                </a:solidFill>
                <a:latin typeface="Calibri"/>
                <a:cs typeface="Calibri"/>
              </a:rPr>
              <a:t>Neu</a:t>
            </a:r>
            <a:r>
              <a:rPr dirty="0" spc="-50" u="heavy">
                <a:solidFill>
                  <a:srgbClr val="006FC0"/>
                </a:solidFill>
                <a:latin typeface="Calibri"/>
                <a:cs typeface="Calibri"/>
              </a:rPr>
              <a:t>r</a:t>
            </a:r>
            <a:r>
              <a:rPr dirty="0" u="heavy">
                <a:solidFill>
                  <a:srgbClr val="006FC0"/>
                </a:solidFill>
                <a:latin typeface="Calibri"/>
                <a:cs typeface="Calibri"/>
              </a:rPr>
              <a:t>on</a:t>
            </a:r>
            <a:r>
              <a:rPr dirty="0" spc="5" u="heavy">
                <a:solidFill>
                  <a:srgbClr val="006FC0"/>
                </a:solidFill>
                <a:latin typeface="Calibri"/>
                <a:cs typeface="Calibri"/>
              </a:rPr>
              <a:t>:</a:t>
            </a:r>
            <a:r>
              <a:rPr dirty="0" u="heavy">
                <a:solidFill>
                  <a:srgbClr val="006FC0"/>
                </a:solidFill>
                <a:latin typeface="Calibri"/>
                <a:cs typeface="Calibri"/>
              </a:rPr>
              <a:t>-</a:t>
            </a:r>
          </a:p>
        </p:txBody>
      </p:sp>
      <p:sp>
        <p:nvSpPr>
          <p:cNvPr id="3" name="object 3"/>
          <p:cNvSpPr txBox="1"/>
          <p:nvPr/>
        </p:nvSpPr>
        <p:spPr>
          <a:xfrm>
            <a:off x="186639" y="426973"/>
            <a:ext cx="5115560" cy="5841365"/>
          </a:xfrm>
          <a:prstGeom prst="rect">
            <a:avLst/>
          </a:prstGeom>
        </p:spPr>
        <p:txBody>
          <a:bodyPr wrap="square" lIns="0" tIns="0" rIns="0" bIns="0" rtlCol="0" vert="horz">
            <a:spAutoFit/>
          </a:bodyPr>
          <a:lstStyle/>
          <a:p>
            <a:pPr marL="12700">
              <a:lnSpc>
                <a:spcPts val="1945"/>
              </a:lnSpc>
            </a:pPr>
            <a:r>
              <a:rPr dirty="0" sz="1800" spc="-5" b="1">
                <a:latin typeface="Calibri"/>
                <a:cs typeface="Calibri"/>
              </a:rPr>
              <a:t>-</a:t>
            </a:r>
            <a:r>
              <a:rPr dirty="0" sz="1800" spc="-5" b="1" u="heavy">
                <a:latin typeface="Calibri"/>
                <a:cs typeface="Calibri"/>
              </a:rPr>
              <a:t>Dif// building </a:t>
            </a:r>
            <a:r>
              <a:rPr dirty="0" sz="1800" b="1">
                <a:latin typeface="Calibri"/>
                <a:cs typeface="Calibri"/>
              </a:rPr>
              <a:t>unit of </a:t>
            </a:r>
            <a:r>
              <a:rPr dirty="0" sz="1800" spc="-5" b="1">
                <a:latin typeface="Calibri"/>
                <a:cs typeface="Calibri"/>
              </a:rPr>
              <a:t>function </a:t>
            </a:r>
            <a:r>
              <a:rPr dirty="0" sz="1800" b="1">
                <a:latin typeface="Calibri"/>
                <a:cs typeface="Calibri"/>
              </a:rPr>
              <a:t>of the </a:t>
            </a:r>
            <a:r>
              <a:rPr dirty="0" sz="1800" spc="-10" b="1">
                <a:latin typeface="Calibri"/>
                <a:cs typeface="Calibri"/>
              </a:rPr>
              <a:t>central</a:t>
            </a:r>
            <a:r>
              <a:rPr dirty="0" sz="1800" spc="-95" b="1">
                <a:latin typeface="Calibri"/>
                <a:cs typeface="Calibri"/>
              </a:rPr>
              <a:t> </a:t>
            </a:r>
            <a:r>
              <a:rPr dirty="0" sz="1800" b="1">
                <a:latin typeface="Calibri"/>
                <a:cs typeface="Calibri"/>
              </a:rPr>
              <a:t>nervous</a:t>
            </a:r>
            <a:endParaRPr sz="1800">
              <a:latin typeface="Calibri"/>
              <a:cs typeface="Calibri"/>
            </a:endParaRPr>
          </a:p>
          <a:p>
            <a:pPr marL="12700">
              <a:lnSpc>
                <a:spcPts val="1945"/>
              </a:lnSpc>
            </a:pPr>
            <a:r>
              <a:rPr dirty="0" sz="1800" spc="-15" b="1">
                <a:latin typeface="Calibri"/>
                <a:cs typeface="Calibri"/>
              </a:rPr>
              <a:t>system, </a:t>
            </a:r>
            <a:r>
              <a:rPr dirty="0" sz="1800" b="1">
                <a:latin typeface="Calibri"/>
                <a:cs typeface="Calibri"/>
              </a:rPr>
              <a:t>Either sensory or</a:t>
            </a:r>
            <a:r>
              <a:rPr dirty="0" sz="1800" spc="-160" b="1">
                <a:latin typeface="Calibri"/>
                <a:cs typeface="Calibri"/>
              </a:rPr>
              <a:t> </a:t>
            </a:r>
            <a:r>
              <a:rPr dirty="0" sz="1800" spc="-5" b="1">
                <a:latin typeface="Calibri"/>
                <a:cs typeface="Calibri"/>
              </a:rPr>
              <a:t>motor</a:t>
            </a:r>
            <a:endParaRPr sz="1800">
              <a:latin typeface="Calibri"/>
              <a:cs typeface="Calibri"/>
            </a:endParaRPr>
          </a:p>
          <a:p>
            <a:pPr marL="12700" marR="25400">
              <a:lnSpc>
                <a:spcPct val="80000"/>
              </a:lnSpc>
              <a:spcBef>
                <a:spcPts val="430"/>
              </a:spcBef>
            </a:pPr>
            <a:r>
              <a:rPr dirty="0" sz="1800" spc="-5" b="1" u="heavy">
                <a:solidFill>
                  <a:srgbClr val="FF0000"/>
                </a:solidFill>
                <a:latin typeface="Calibri"/>
                <a:cs typeface="Calibri"/>
              </a:rPr>
              <a:t>Motor neuron </a:t>
            </a:r>
            <a:r>
              <a:rPr dirty="0" sz="1800" b="1" u="heavy">
                <a:solidFill>
                  <a:srgbClr val="FF0000"/>
                </a:solidFill>
                <a:latin typeface="Calibri"/>
                <a:cs typeface="Calibri"/>
              </a:rPr>
              <a:t>is </a:t>
            </a:r>
            <a:r>
              <a:rPr dirty="0" sz="1800" spc="-5" b="1" u="heavy">
                <a:solidFill>
                  <a:srgbClr val="FF0000"/>
                </a:solidFill>
                <a:latin typeface="Calibri"/>
                <a:cs typeface="Calibri"/>
              </a:rPr>
              <a:t>mostly antrior </a:t>
            </a:r>
            <a:r>
              <a:rPr dirty="0" sz="1800" b="1" u="heavy">
                <a:solidFill>
                  <a:srgbClr val="FF0000"/>
                </a:solidFill>
                <a:latin typeface="Calibri"/>
                <a:cs typeface="Calibri"/>
              </a:rPr>
              <a:t>horn cell in the spinal  </a:t>
            </a:r>
            <a:r>
              <a:rPr dirty="0" sz="1800" spc="-10" b="1" u="heavy">
                <a:solidFill>
                  <a:srgbClr val="FF0000"/>
                </a:solidFill>
                <a:latin typeface="Calibri"/>
                <a:cs typeface="Calibri"/>
              </a:rPr>
              <a:t>cord </a:t>
            </a:r>
            <a:r>
              <a:rPr dirty="0" sz="1800" spc="-5" b="1" u="heavy">
                <a:solidFill>
                  <a:srgbClr val="FF0000"/>
                </a:solidFill>
                <a:latin typeface="Calibri"/>
                <a:cs typeface="Calibri"/>
              </a:rPr>
              <a:t>supply </a:t>
            </a:r>
            <a:r>
              <a:rPr dirty="0" sz="1800" spc="-10" b="1" u="heavy">
                <a:solidFill>
                  <a:srgbClr val="FF0000"/>
                </a:solidFill>
                <a:latin typeface="Calibri"/>
                <a:cs typeface="Calibri"/>
              </a:rPr>
              <a:t>skeletal </a:t>
            </a:r>
            <a:r>
              <a:rPr dirty="0" sz="1800" spc="-5" b="1" u="heavy">
                <a:solidFill>
                  <a:srgbClr val="FF0000"/>
                </a:solidFill>
                <a:latin typeface="Calibri"/>
                <a:cs typeface="Calibri"/>
              </a:rPr>
              <a:t>muscle </a:t>
            </a:r>
            <a:r>
              <a:rPr dirty="0" sz="1800" b="1" u="heavy">
                <a:solidFill>
                  <a:srgbClr val="006FC0"/>
                </a:solidFill>
                <a:latin typeface="Calibri"/>
                <a:cs typeface="Calibri"/>
              </a:rPr>
              <a:t>( alpha </a:t>
            </a:r>
            <a:r>
              <a:rPr dirty="0" sz="1800" spc="-5" b="1" u="heavy">
                <a:solidFill>
                  <a:srgbClr val="006FC0"/>
                </a:solidFill>
                <a:latin typeface="Calibri"/>
                <a:cs typeface="Calibri"/>
              </a:rPr>
              <a:t>motor</a:t>
            </a:r>
            <a:r>
              <a:rPr dirty="0" sz="1800" spc="-120" b="1" u="heavy">
                <a:solidFill>
                  <a:srgbClr val="006FC0"/>
                </a:solidFill>
                <a:latin typeface="Calibri"/>
                <a:cs typeface="Calibri"/>
              </a:rPr>
              <a:t> </a:t>
            </a:r>
            <a:r>
              <a:rPr dirty="0" sz="1800" spc="-5" b="1" u="heavy">
                <a:solidFill>
                  <a:srgbClr val="006FC0"/>
                </a:solidFill>
                <a:latin typeface="Calibri"/>
                <a:cs typeface="Calibri"/>
              </a:rPr>
              <a:t>neuton</a:t>
            </a:r>
            <a:r>
              <a:rPr dirty="0" sz="1800" spc="-5" b="1" u="heavy">
                <a:solidFill>
                  <a:srgbClr val="FF0000"/>
                </a:solidFill>
                <a:latin typeface="Calibri"/>
                <a:cs typeface="Calibri"/>
              </a:rPr>
              <a:t>)</a:t>
            </a:r>
            <a:endParaRPr sz="1800">
              <a:latin typeface="Calibri"/>
              <a:cs typeface="Calibri"/>
            </a:endParaRPr>
          </a:p>
          <a:p>
            <a:pPr>
              <a:lnSpc>
                <a:spcPct val="100000"/>
              </a:lnSpc>
              <a:spcBef>
                <a:spcPts val="35"/>
              </a:spcBef>
            </a:pPr>
            <a:endParaRPr sz="1850">
              <a:latin typeface="Times New Roman"/>
              <a:cs typeface="Times New Roman"/>
            </a:endParaRPr>
          </a:p>
          <a:p>
            <a:pPr marL="12700">
              <a:lnSpc>
                <a:spcPct val="100000"/>
              </a:lnSpc>
            </a:pPr>
            <a:r>
              <a:rPr dirty="0" sz="1800" spc="-5" b="1" u="heavy">
                <a:solidFill>
                  <a:srgbClr val="6600CC"/>
                </a:solidFill>
                <a:latin typeface="Calibri"/>
                <a:cs typeface="Calibri"/>
              </a:rPr>
              <a:t>Motor neuron </a:t>
            </a:r>
            <a:r>
              <a:rPr dirty="0" sz="1800" b="1" u="heavy">
                <a:solidFill>
                  <a:srgbClr val="6600CC"/>
                </a:solidFill>
                <a:latin typeface="Calibri"/>
                <a:cs typeface="Calibri"/>
              </a:rPr>
              <a:t>parts &amp; </a:t>
            </a:r>
            <a:r>
              <a:rPr dirty="0" sz="1800" spc="-5" b="1" u="heavy">
                <a:solidFill>
                  <a:srgbClr val="6600CC"/>
                </a:solidFill>
                <a:latin typeface="Calibri"/>
                <a:cs typeface="Calibri"/>
              </a:rPr>
              <a:t>function </a:t>
            </a:r>
            <a:r>
              <a:rPr dirty="0" sz="1800" b="1" u="heavy">
                <a:solidFill>
                  <a:srgbClr val="6600CC"/>
                </a:solidFill>
                <a:latin typeface="Calibri"/>
                <a:cs typeface="Calibri"/>
              </a:rPr>
              <a:t>of </a:t>
            </a:r>
            <a:r>
              <a:rPr dirty="0" sz="1800" spc="-5" b="1" u="heavy">
                <a:solidFill>
                  <a:srgbClr val="6600CC"/>
                </a:solidFill>
                <a:latin typeface="Calibri"/>
                <a:cs typeface="Calibri"/>
              </a:rPr>
              <a:t>each</a:t>
            </a:r>
            <a:r>
              <a:rPr dirty="0" sz="1800" spc="-105" b="1" u="heavy">
                <a:solidFill>
                  <a:srgbClr val="6600CC"/>
                </a:solidFill>
                <a:latin typeface="Calibri"/>
                <a:cs typeface="Calibri"/>
              </a:rPr>
              <a:t> </a:t>
            </a:r>
            <a:r>
              <a:rPr dirty="0" sz="1800" b="1" u="heavy">
                <a:solidFill>
                  <a:srgbClr val="6600CC"/>
                </a:solidFill>
                <a:latin typeface="Calibri"/>
                <a:cs typeface="Calibri"/>
              </a:rPr>
              <a:t>part</a:t>
            </a:r>
            <a:r>
              <a:rPr dirty="0" sz="1800" b="1" u="heavy">
                <a:solidFill>
                  <a:srgbClr val="903638"/>
                </a:solidFill>
                <a:latin typeface="Calibri"/>
                <a:cs typeface="Calibri"/>
              </a:rPr>
              <a:t>:</a:t>
            </a:r>
            <a:endParaRPr sz="1800">
              <a:latin typeface="Calibri"/>
              <a:cs typeface="Calibri"/>
            </a:endParaRPr>
          </a:p>
          <a:p>
            <a:pPr>
              <a:lnSpc>
                <a:spcPct val="100000"/>
              </a:lnSpc>
              <a:spcBef>
                <a:spcPts val="32"/>
              </a:spcBef>
            </a:pPr>
            <a:endParaRPr sz="1850">
              <a:latin typeface="Times New Roman"/>
              <a:cs typeface="Times New Roman"/>
            </a:endParaRPr>
          </a:p>
          <a:p>
            <a:pPr marL="12700">
              <a:lnSpc>
                <a:spcPct val="100000"/>
              </a:lnSpc>
              <a:buClr>
                <a:srgbClr val="000000"/>
              </a:buClr>
              <a:buAutoNum type="arabicPlain"/>
              <a:tabLst>
                <a:tab pos="250825" algn="l"/>
              </a:tabLst>
            </a:pPr>
            <a:r>
              <a:rPr dirty="0" sz="1800" b="1">
                <a:solidFill>
                  <a:srgbClr val="FF0066"/>
                </a:solidFill>
                <a:latin typeface="Calibri"/>
                <a:cs typeface="Calibri"/>
              </a:rPr>
              <a:t>Soma (cell</a:t>
            </a:r>
            <a:r>
              <a:rPr dirty="0" sz="1800" spc="-125" b="1">
                <a:solidFill>
                  <a:srgbClr val="FF0066"/>
                </a:solidFill>
                <a:latin typeface="Calibri"/>
                <a:cs typeface="Calibri"/>
              </a:rPr>
              <a:t> </a:t>
            </a:r>
            <a:r>
              <a:rPr dirty="0" sz="1800" b="1">
                <a:solidFill>
                  <a:srgbClr val="FF0066"/>
                </a:solidFill>
                <a:latin typeface="Calibri"/>
                <a:cs typeface="Calibri"/>
              </a:rPr>
              <a:t>body)</a:t>
            </a:r>
            <a:endParaRPr sz="1800">
              <a:latin typeface="Calibri"/>
              <a:cs typeface="Calibri"/>
            </a:endParaRPr>
          </a:p>
          <a:p>
            <a:pPr>
              <a:lnSpc>
                <a:spcPct val="100000"/>
              </a:lnSpc>
              <a:spcBef>
                <a:spcPts val="46"/>
              </a:spcBef>
              <a:buFont typeface="Calibri"/>
              <a:buAutoNum type="arabicPlain"/>
            </a:pPr>
            <a:endParaRPr sz="2200">
              <a:latin typeface="Times New Roman"/>
              <a:cs typeface="Times New Roman"/>
            </a:endParaRPr>
          </a:p>
          <a:p>
            <a:pPr marL="12700" marR="815975">
              <a:lnSpc>
                <a:spcPts val="1730"/>
              </a:lnSpc>
              <a:buAutoNum type="arabicPlain"/>
              <a:tabLst>
                <a:tab pos="199390" algn="l"/>
                <a:tab pos="1656714" algn="l"/>
              </a:tabLst>
            </a:pPr>
            <a:r>
              <a:rPr dirty="0" sz="1800" spc="-5" b="1">
                <a:solidFill>
                  <a:srgbClr val="CC0066"/>
                </a:solidFill>
                <a:latin typeface="Calibri"/>
                <a:cs typeface="Calibri"/>
              </a:rPr>
              <a:t>Dendrites </a:t>
            </a:r>
            <a:r>
              <a:rPr dirty="0" sz="1800" spc="-200" b="1">
                <a:latin typeface="Arial"/>
                <a:cs typeface="Arial"/>
              </a:rPr>
              <a:t>تابعشتل</a:t>
            </a:r>
            <a:r>
              <a:rPr dirty="0" sz="1800" spc="-200">
                <a:latin typeface="Arial"/>
                <a:cs typeface="Arial"/>
              </a:rPr>
              <a:t>ا</a:t>
            </a:r>
            <a:r>
              <a:rPr dirty="0" sz="1800" spc="-200" b="1">
                <a:solidFill>
                  <a:srgbClr val="CC0066"/>
                </a:solidFill>
                <a:latin typeface="Calibri"/>
                <a:cs typeface="Calibri"/>
              </a:rPr>
              <a:t>carry </a:t>
            </a:r>
            <a:r>
              <a:rPr dirty="0" sz="1800" spc="-5" b="1">
                <a:solidFill>
                  <a:srgbClr val="660066"/>
                </a:solidFill>
                <a:latin typeface="Calibri"/>
                <a:cs typeface="Calibri"/>
              </a:rPr>
              <a:t>nerve </a:t>
            </a:r>
            <a:r>
              <a:rPr dirty="0" sz="1800" b="1">
                <a:solidFill>
                  <a:srgbClr val="660066"/>
                </a:solidFill>
                <a:latin typeface="Calibri"/>
                <a:cs typeface="Calibri"/>
              </a:rPr>
              <a:t>impulses </a:t>
            </a:r>
            <a:r>
              <a:rPr dirty="0" sz="1800" spc="-10" b="1">
                <a:solidFill>
                  <a:srgbClr val="660066"/>
                </a:solidFill>
                <a:latin typeface="Calibri"/>
                <a:cs typeface="Calibri"/>
              </a:rPr>
              <a:t>from  </a:t>
            </a:r>
            <a:r>
              <a:rPr dirty="0" sz="1800" spc="-10" b="1">
                <a:solidFill>
                  <a:srgbClr val="660066"/>
                </a:solidFill>
                <a:latin typeface="Calibri"/>
                <a:cs typeface="Calibri"/>
              </a:rPr>
              <a:t>surroundings  </a:t>
            </a:r>
            <a:r>
              <a:rPr dirty="0" sz="1800" spc="350" b="1">
                <a:solidFill>
                  <a:srgbClr val="660066"/>
                </a:solidFill>
                <a:latin typeface="Calibri"/>
                <a:cs typeface="Calibri"/>
              </a:rPr>
              <a:t> </a:t>
            </a:r>
            <a:r>
              <a:rPr dirty="0" sz="1800" spc="-10" b="1">
                <a:solidFill>
                  <a:srgbClr val="660066"/>
                </a:solidFill>
                <a:latin typeface="Calibri"/>
                <a:cs typeface="Calibri"/>
              </a:rPr>
              <a:t>to	</a:t>
            </a:r>
            <a:r>
              <a:rPr dirty="0" sz="1800" b="1">
                <a:solidFill>
                  <a:srgbClr val="660066"/>
                </a:solidFill>
                <a:latin typeface="Calibri"/>
                <a:cs typeface="Calibri"/>
              </a:rPr>
              <a:t>the</a:t>
            </a:r>
            <a:r>
              <a:rPr dirty="0" sz="1800" spc="-100" b="1">
                <a:solidFill>
                  <a:srgbClr val="660066"/>
                </a:solidFill>
                <a:latin typeface="Calibri"/>
                <a:cs typeface="Calibri"/>
              </a:rPr>
              <a:t> </a:t>
            </a:r>
            <a:r>
              <a:rPr dirty="0" sz="1800" spc="-5" b="1">
                <a:solidFill>
                  <a:srgbClr val="660066"/>
                </a:solidFill>
                <a:latin typeface="Calibri"/>
                <a:cs typeface="Calibri"/>
              </a:rPr>
              <a:t>soma</a:t>
            </a:r>
            <a:endParaRPr sz="1800">
              <a:latin typeface="Calibri"/>
              <a:cs typeface="Calibri"/>
            </a:endParaRPr>
          </a:p>
          <a:p>
            <a:pPr>
              <a:lnSpc>
                <a:spcPct val="100000"/>
              </a:lnSpc>
              <a:spcBef>
                <a:spcPts val="18"/>
              </a:spcBef>
            </a:pPr>
            <a:endParaRPr sz="2250">
              <a:latin typeface="Times New Roman"/>
              <a:cs typeface="Times New Roman"/>
            </a:endParaRPr>
          </a:p>
          <a:p>
            <a:pPr marL="12700" marR="107314">
              <a:lnSpc>
                <a:spcPct val="80000"/>
              </a:lnSpc>
            </a:pPr>
            <a:r>
              <a:rPr dirty="0" sz="1800" b="1">
                <a:solidFill>
                  <a:srgbClr val="660066"/>
                </a:solidFill>
                <a:latin typeface="Calibri"/>
                <a:cs typeface="Calibri"/>
              </a:rPr>
              <a:t>3 </a:t>
            </a:r>
            <a:r>
              <a:rPr dirty="0" sz="1800" spc="-10" b="1">
                <a:solidFill>
                  <a:srgbClr val="CC0066"/>
                </a:solidFill>
                <a:latin typeface="Calibri"/>
                <a:cs typeface="Calibri"/>
              </a:rPr>
              <a:t>Axon </a:t>
            </a:r>
            <a:r>
              <a:rPr dirty="0" sz="1800" b="1">
                <a:solidFill>
                  <a:srgbClr val="CC0066"/>
                </a:solidFill>
                <a:latin typeface="Calibri"/>
                <a:cs typeface="Calibri"/>
              </a:rPr>
              <a:t>hillock </a:t>
            </a:r>
            <a:r>
              <a:rPr dirty="0" sz="1800" spc="-170" b="1">
                <a:solidFill>
                  <a:srgbClr val="660066"/>
                </a:solidFill>
                <a:latin typeface="Arial"/>
                <a:cs typeface="Arial"/>
              </a:rPr>
              <a:t>زورب </a:t>
            </a:r>
            <a:r>
              <a:rPr dirty="0" sz="1800" spc="-10" b="1">
                <a:solidFill>
                  <a:srgbClr val="660066"/>
                </a:solidFill>
                <a:latin typeface="Calibri"/>
                <a:cs typeface="Calibri"/>
              </a:rPr>
              <a:t>at </a:t>
            </a:r>
            <a:r>
              <a:rPr dirty="0" sz="1800" b="1">
                <a:solidFill>
                  <a:srgbClr val="660066"/>
                </a:solidFill>
                <a:latin typeface="Calibri"/>
                <a:cs typeface="Calibri"/>
              </a:rPr>
              <a:t>which </a:t>
            </a:r>
            <a:r>
              <a:rPr dirty="0" sz="1800" spc="-5" b="1">
                <a:solidFill>
                  <a:srgbClr val="660066"/>
                </a:solidFill>
                <a:latin typeface="Calibri"/>
                <a:cs typeface="Calibri"/>
              </a:rPr>
              <a:t>nerve impulses begin </a:t>
            </a:r>
            <a:r>
              <a:rPr dirty="0" sz="1800" b="1">
                <a:solidFill>
                  <a:srgbClr val="660066"/>
                </a:solidFill>
                <a:latin typeface="Calibri"/>
                <a:cs typeface="Calibri"/>
              </a:rPr>
              <a:t>&amp;  </a:t>
            </a:r>
            <a:r>
              <a:rPr dirty="0" sz="1800" b="1">
                <a:solidFill>
                  <a:srgbClr val="660066"/>
                </a:solidFill>
                <a:latin typeface="Calibri"/>
                <a:cs typeface="Calibri"/>
              </a:rPr>
              <a:t>pass in one </a:t>
            </a:r>
            <a:r>
              <a:rPr dirty="0" sz="1800" spc="-5" b="1">
                <a:solidFill>
                  <a:srgbClr val="660066"/>
                </a:solidFill>
                <a:latin typeface="Calibri"/>
                <a:cs typeface="Calibri"/>
              </a:rPr>
              <a:t>direction </a:t>
            </a:r>
            <a:r>
              <a:rPr dirty="0" sz="1800" spc="-10" b="1">
                <a:solidFill>
                  <a:srgbClr val="660066"/>
                </a:solidFill>
                <a:latin typeface="Calibri"/>
                <a:cs typeface="Calibri"/>
              </a:rPr>
              <a:t>from </a:t>
            </a:r>
            <a:r>
              <a:rPr dirty="0" sz="1800" spc="-5" b="1">
                <a:solidFill>
                  <a:srgbClr val="660066"/>
                </a:solidFill>
                <a:latin typeface="Calibri"/>
                <a:cs typeface="Calibri"/>
              </a:rPr>
              <a:t>soma </a:t>
            </a:r>
            <a:r>
              <a:rPr dirty="0" sz="1800" spc="-10" b="1">
                <a:solidFill>
                  <a:srgbClr val="660066"/>
                </a:solidFill>
                <a:latin typeface="Calibri"/>
                <a:cs typeface="Calibri"/>
              </a:rPr>
              <a:t>to </a:t>
            </a:r>
            <a:r>
              <a:rPr dirty="0" sz="1800" b="1">
                <a:solidFill>
                  <a:srgbClr val="660066"/>
                </a:solidFill>
                <a:latin typeface="Calibri"/>
                <a:cs typeface="Calibri"/>
              </a:rPr>
              <a:t>the </a:t>
            </a:r>
            <a:r>
              <a:rPr dirty="0" sz="1800" spc="-15" b="1">
                <a:solidFill>
                  <a:srgbClr val="660066"/>
                </a:solidFill>
                <a:latin typeface="Calibri"/>
                <a:cs typeface="Calibri"/>
              </a:rPr>
              <a:t>axon </a:t>
            </a:r>
            <a:r>
              <a:rPr dirty="0" sz="1800" b="1">
                <a:solidFill>
                  <a:srgbClr val="660066"/>
                </a:solidFill>
                <a:latin typeface="Calibri"/>
                <a:cs typeface="Calibri"/>
              </a:rPr>
              <a:t>( </a:t>
            </a:r>
            <a:r>
              <a:rPr dirty="0" sz="1800" spc="-5" b="1">
                <a:solidFill>
                  <a:srgbClr val="660066"/>
                </a:solidFill>
                <a:latin typeface="Calibri"/>
                <a:cs typeface="Calibri"/>
              </a:rPr>
              <a:t>nerve  </a:t>
            </a:r>
            <a:r>
              <a:rPr dirty="0" sz="1800" spc="-5" b="1">
                <a:solidFill>
                  <a:srgbClr val="660066"/>
                </a:solidFill>
                <a:latin typeface="Calibri"/>
                <a:cs typeface="Calibri"/>
              </a:rPr>
              <a:t>fiber) </a:t>
            </a:r>
            <a:r>
              <a:rPr dirty="0" sz="1800" b="1">
                <a:solidFill>
                  <a:srgbClr val="660066"/>
                </a:solidFill>
                <a:latin typeface="Calibri"/>
                <a:cs typeface="Calibri"/>
              </a:rPr>
              <a:t>then </a:t>
            </a:r>
            <a:r>
              <a:rPr dirty="0" sz="1800" spc="-10" b="1">
                <a:solidFill>
                  <a:srgbClr val="660066"/>
                </a:solidFill>
                <a:latin typeface="Calibri"/>
                <a:cs typeface="Calibri"/>
              </a:rPr>
              <a:t>to </a:t>
            </a:r>
            <a:r>
              <a:rPr dirty="0" sz="1800" spc="-15" b="1">
                <a:solidFill>
                  <a:srgbClr val="660066"/>
                </a:solidFill>
                <a:latin typeface="Calibri"/>
                <a:cs typeface="Calibri"/>
              </a:rPr>
              <a:t>axon</a:t>
            </a:r>
            <a:r>
              <a:rPr dirty="0" sz="1800" spc="-80" b="1">
                <a:solidFill>
                  <a:srgbClr val="660066"/>
                </a:solidFill>
                <a:latin typeface="Calibri"/>
                <a:cs typeface="Calibri"/>
              </a:rPr>
              <a:t> </a:t>
            </a:r>
            <a:r>
              <a:rPr dirty="0" sz="1800" spc="-10" b="1">
                <a:solidFill>
                  <a:srgbClr val="660066"/>
                </a:solidFill>
                <a:latin typeface="Calibri"/>
                <a:cs typeface="Calibri"/>
              </a:rPr>
              <a:t>terminal.</a:t>
            </a:r>
            <a:endParaRPr sz="1800">
              <a:latin typeface="Calibri"/>
              <a:cs typeface="Calibri"/>
            </a:endParaRPr>
          </a:p>
          <a:p>
            <a:pPr>
              <a:lnSpc>
                <a:spcPct val="100000"/>
              </a:lnSpc>
              <a:spcBef>
                <a:spcPts val="7"/>
              </a:spcBef>
            </a:pPr>
            <a:endParaRPr sz="2250">
              <a:latin typeface="Times New Roman"/>
              <a:cs typeface="Times New Roman"/>
            </a:endParaRPr>
          </a:p>
          <a:p>
            <a:pPr marL="12700" marR="115570">
              <a:lnSpc>
                <a:spcPct val="80000"/>
              </a:lnSpc>
            </a:pPr>
            <a:r>
              <a:rPr dirty="0" sz="1800" spc="-10" b="1">
                <a:solidFill>
                  <a:srgbClr val="FF0066"/>
                </a:solidFill>
                <a:latin typeface="Calibri"/>
                <a:cs typeface="Calibri"/>
              </a:rPr>
              <a:t>4-Axon </a:t>
            </a:r>
            <a:r>
              <a:rPr dirty="0" sz="1800" b="1">
                <a:solidFill>
                  <a:srgbClr val="FF0066"/>
                </a:solidFill>
                <a:latin typeface="Calibri"/>
                <a:cs typeface="Calibri"/>
              </a:rPr>
              <a:t>and </a:t>
            </a:r>
            <a:r>
              <a:rPr dirty="0" sz="1800" spc="-15" b="1">
                <a:solidFill>
                  <a:srgbClr val="FF0066"/>
                </a:solidFill>
                <a:latin typeface="Calibri"/>
                <a:cs typeface="Calibri"/>
              </a:rPr>
              <a:t>axon </a:t>
            </a:r>
            <a:r>
              <a:rPr dirty="0" sz="1800" spc="-10" b="1">
                <a:solidFill>
                  <a:srgbClr val="FF0066"/>
                </a:solidFill>
                <a:latin typeface="Calibri"/>
                <a:cs typeface="Calibri"/>
              </a:rPr>
              <a:t>terminal </a:t>
            </a:r>
            <a:r>
              <a:rPr dirty="0" sz="1800" b="1">
                <a:solidFill>
                  <a:srgbClr val="FF0066"/>
                </a:solidFill>
                <a:latin typeface="Calibri"/>
                <a:cs typeface="Calibri"/>
              </a:rPr>
              <a:t>end on </a:t>
            </a:r>
            <a:r>
              <a:rPr dirty="0" sz="1800" spc="-15" b="1">
                <a:solidFill>
                  <a:srgbClr val="FF0066"/>
                </a:solidFill>
                <a:latin typeface="Calibri"/>
                <a:cs typeface="Calibri"/>
              </a:rPr>
              <a:t>skeletal </a:t>
            </a:r>
            <a:r>
              <a:rPr dirty="0" sz="1800" b="1">
                <a:solidFill>
                  <a:srgbClr val="FF0066"/>
                </a:solidFill>
                <a:latin typeface="Calibri"/>
                <a:cs typeface="Calibri"/>
              </a:rPr>
              <a:t>muscle </a:t>
            </a:r>
            <a:r>
              <a:rPr dirty="0" sz="1800" spc="-5" b="1">
                <a:solidFill>
                  <a:srgbClr val="FF0066"/>
                </a:solidFill>
                <a:latin typeface="Calibri"/>
                <a:cs typeface="Calibri"/>
              </a:rPr>
              <a:t>via  </a:t>
            </a:r>
            <a:r>
              <a:rPr dirty="0" sz="1800" spc="-10" b="1">
                <a:solidFill>
                  <a:srgbClr val="FF0066"/>
                </a:solidFill>
                <a:latin typeface="Calibri"/>
                <a:cs typeface="Calibri"/>
              </a:rPr>
              <a:t>neuromuscular</a:t>
            </a:r>
            <a:r>
              <a:rPr dirty="0" sz="1800" spc="-50" b="1">
                <a:solidFill>
                  <a:srgbClr val="FF0066"/>
                </a:solidFill>
                <a:latin typeface="Calibri"/>
                <a:cs typeface="Calibri"/>
              </a:rPr>
              <a:t> </a:t>
            </a:r>
            <a:r>
              <a:rPr dirty="0" sz="1800" spc="-5" b="1">
                <a:solidFill>
                  <a:srgbClr val="FF0066"/>
                </a:solidFill>
                <a:latin typeface="Calibri"/>
                <a:cs typeface="Calibri"/>
              </a:rPr>
              <a:t>junction</a:t>
            </a:r>
            <a:endParaRPr sz="1800">
              <a:latin typeface="Calibri"/>
              <a:cs typeface="Calibri"/>
            </a:endParaRPr>
          </a:p>
          <a:p>
            <a:pPr marL="12700">
              <a:lnSpc>
                <a:spcPts val="1945"/>
              </a:lnSpc>
            </a:pPr>
            <a:r>
              <a:rPr dirty="0" sz="1800" spc="-5" b="1">
                <a:latin typeface="Calibri"/>
                <a:cs typeface="Calibri"/>
              </a:rPr>
              <a:t>-Nerve </a:t>
            </a:r>
            <a:r>
              <a:rPr dirty="0" sz="1800" b="1">
                <a:latin typeface="Calibri"/>
                <a:cs typeface="Calibri"/>
              </a:rPr>
              <a:t>cell </a:t>
            </a:r>
            <a:r>
              <a:rPr dirty="0" sz="1800" spc="-10" b="1" u="heavy">
                <a:solidFill>
                  <a:srgbClr val="DB5252"/>
                </a:solidFill>
                <a:latin typeface="Calibri"/>
                <a:cs typeface="Calibri"/>
                <a:hlinkClick r:id="rId2"/>
              </a:rPr>
              <a:t>axons </a:t>
            </a:r>
            <a:r>
              <a:rPr dirty="0" sz="1800" spc="-10" b="1">
                <a:latin typeface="Calibri"/>
                <a:cs typeface="Calibri"/>
              </a:rPr>
              <a:t>are </a:t>
            </a:r>
            <a:r>
              <a:rPr dirty="0" sz="1800" spc="-5" b="1">
                <a:latin typeface="Calibri"/>
                <a:cs typeface="Calibri"/>
              </a:rPr>
              <a:t>very </a:t>
            </a:r>
            <a:r>
              <a:rPr dirty="0" sz="1800" b="1">
                <a:latin typeface="Calibri"/>
                <a:cs typeface="Calibri"/>
              </a:rPr>
              <a:t>thin, about 1 </a:t>
            </a:r>
            <a:r>
              <a:rPr dirty="0" sz="1800" spc="-10" b="1">
                <a:latin typeface="Calibri"/>
                <a:cs typeface="Calibri"/>
              </a:rPr>
              <a:t>micrometer</a:t>
            </a:r>
            <a:r>
              <a:rPr dirty="0" sz="1800" spc="-160" b="1">
                <a:latin typeface="Calibri"/>
                <a:cs typeface="Calibri"/>
              </a:rPr>
              <a:t> </a:t>
            </a:r>
            <a:r>
              <a:rPr dirty="0" sz="1800" b="1">
                <a:latin typeface="Calibri"/>
                <a:cs typeface="Calibri"/>
              </a:rPr>
              <a:t>in</a:t>
            </a:r>
            <a:endParaRPr sz="1800">
              <a:latin typeface="Calibri"/>
              <a:cs typeface="Calibri"/>
            </a:endParaRPr>
          </a:p>
          <a:p>
            <a:pPr marL="12700">
              <a:lnSpc>
                <a:spcPts val="1945"/>
              </a:lnSpc>
            </a:pPr>
            <a:r>
              <a:rPr dirty="0" sz="1800" spc="-20" b="1">
                <a:latin typeface="Calibri"/>
                <a:cs typeface="Calibri"/>
              </a:rPr>
              <a:t>diameter, </a:t>
            </a:r>
            <a:r>
              <a:rPr dirty="0" sz="1800" spc="-15" b="1">
                <a:latin typeface="Calibri"/>
                <a:cs typeface="Calibri"/>
              </a:rPr>
              <a:t>myelinated</a:t>
            </a:r>
            <a:r>
              <a:rPr dirty="0" sz="1800" spc="-65" b="1">
                <a:latin typeface="Calibri"/>
                <a:cs typeface="Calibri"/>
              </a:rPr>
              <a:t> </a:t>
            </a:r>
            <a:r>
              <a:rPr dirty="0" sz="1800" b="1">
                <a:latin typeface="Calibri"/>
                <a:cs typeface="Calibri"/>
              </a:rPr>
              <a:t>.</a:t>
            </a:r>
            <a:endParaRPr sz="1800">
              <a:latin typeface="Calibri"/>
              <a:cs typeface="Calibri"/>
            </a:endParaRPr>
          </a:p>
          <a:p>
            <a:pPr algn="just" marL="12700" marR="254635">
              <a:lnSpc>
                <a:spcPct val="80000"/>
              </a:lnSpc>
              <a:spcBef>
                <a:spcPts val="434"/>
              </a:spcBef>
            </a:pPr>
            <a:r>
              <a:rPr dirty="0" sz="1800" b="1">
                <a:latin typeface="Calibri"/>
                <a:cs typeface="Calibri"/>
              </a:rPr>
              <a:t>- </a:t>
            </a:r>
            <a:r>
              <a:rPr dirty="0" sz="1800" spc="-10" b="1">
                <a:latin typeface="Calibri"/>
                <a:cs typeface="Calibri"/>
              </a:rPr>
              <a:t>For many </a:t>
            </a:r>
            <a:r>
              <a:rPr dirty="0" sz="1800" spc="-5" b="1">
                <a:latin typeface="Calibri"/>
                <a:cs typeface="Calibri"/>
              </a:rPr>
              <a:t>motor neurons </a:t>
            </a:r>
            <a:r>
              <a:rPr dirty="0" sz="1800" b="1">
                <a:latin typeface="Calibri"/>
                <a:cs typeface="Calibri"/>
              </a:rPr>
              <a:t>the </a:t>
            </a:r>
            <a:r>
              <a:rPr dirty="0" sz="1800" spc="-15" b="1">
                <a:latin typeface="Calibri"/>
                <a:cs typeface="Calibri"/>
              </a:rPr>
              <a:t>axon </a:t>
            </a:r>
            <a:r>
              <a:rPr dirty="0" sz="1800" b="1">
                <a:latin typeface="Calibri"/>
                <a:cs typeface="Calibri"/>
              </a:rPr>
              <a:t>is </a:t>
            </a:r>
            <a:r>
              <a:rPr dirty="0" sz="1800" spc="-5" b="1">
                <a:latin typeface="Calibri"/>
                <a:cs typeface="Calibri"/>
              </a:rPr>
              <a:t>over </a:t>
            </a:r>
            <a:r>
              <a:rPr dirty="0" sz="1800" b="1">
                <a:latin typeface="Calibri"/>
                <a:cs typeface="Calibri"/>
              </a:rPr>
              <a:t>a </a:t>
            </a:r>
            <a:r>
              <a:rPr dirty="0" sz="1800" spc="-10" b="1">
                <a:latin typeface="Calibri"/>
                <a:cs typeface="Calibri"/>
              </a:rPr>
              <a:t>meter  </a:t>
            </a:r>
            <a:r>
              <a:rPr dirty="0" sz="1800" spc="5" b="1">
                <a:latin typeface="Calibri"/>
                <a:cs typeface="Calibri"/>
              </a:rPr>
              <a:t>long, </a:t>
            </a:r>
            <a:r>
              <a:rPr dirty="0" sz="1800" spc="-10" b="1">
                <a:latin typeface="Calibri"/>
                <a:cs typeface="Calibri"/>
              </a:rPr>
              <a:t>extending from </a:t>
            </a:r>
            <a:r>
              <a:rPr dirty="0" sz="1800" b="1">
                <a:latin typeface="Calibri"/>
                <a:cs typeface="Calibri"/>
              </a:rPr>
              <a:t>the spinal </a:t>
            </a:r>
            <a:r>
              <a:rPr dirty="0" sz="1800" spc="-5" b="1">
                <a:latin typeface="Calibri"/>
                <a:cs typeface="Calibri"/>
              </a:rPr>
              <a:t>column </a:t>
            </a:r>
            <a:r>
              <a:rPr dirty="0" sz="1800" spc="-10" b="1">
                <a:latin typeface="Calibri"/>
                <a:cs typeface="Calibri"/>
              </a:rPr>
              <a:t>to </a:t>
            </a:r>
            <a:r>
              <a:rPr dirty="0" sz="1800" b="1">
                <a:latin typeface="Calibri"/>
                <a:cs typeface="Calibri"/>
              </a:rPr>
              <a:t>a</a:t>
            </a:r>
            <a:r>
              <a:rPr dirty="0" sz="1800" spc="-140" b="1">
                <a:latin typeface="Calibri"/>
                <a:cs typeface="Calibri"/>
              </a:rPr>
              <a:t> </a:t>
            </a:r>
            <a:r>
              <a:rPr dirty="0" sz="1800" b="1">
                <a:latin typeface="Calibri"/>
                <a:cs typeface="Calibri"/>
              </a:rPr>
              <a:t>muscle  </a:t>
            </a:r>
            <a:r>
              <a:rPr dirty="0" sz="1800" b="1">
                <a:latin typeface="Calibri"/>
                <a:cs typeface="Calibri"/>
              </a:rPr>
              <a:t>cell.</a:t>
            </a:r>
            <a:endParaRPr sz="1800">
              <a:latin typeface="Calibri"/>
              <a:cs typeface="Calibri"/>
            </a:endParaRPr>
          </a:p>
        </p:txBody>
      </p:sp>
      <p:sp>
        <p:nvSpPr>
          <p:cNvPr id="4" name="object 4"/>
          <p:cNvSpPr/>
          <p:nvPr/>
        </p:nvSpPr>
        <p:spPr>
          <a:xfrm>
            <a:off x="5715000" y="925512"/>
            <a:ext cx="3124200" cy="5715000"/>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290195"/>
            <a:ext cx="6169025" cy="560705"/>
          </a:xfrm>
          <a:prstGeom prst="rect">
            <a:avLst/>
          </a:prstGeom>
        </p:spPr>
        <p:txBody>
          <a:bodyPr wrap="square" lIns="0" tIns="0" rIns="0" bIns="0" rtlCol="0" vert="horz">
            <a:spAutoFit/>
          </a:bodyPr>
          <a:lstStyle/>
          <a:p>
            <a:pPr marL="12700">
              <a:lnSpc>
                <a:spcPct val="100000"/>
              </a:lnSpc>
            </a:pPr>
            <a:r>
              <a:rPr dirty="0" sz="1800" spc="-5" b="1">
                <a:latin typeface="Times New Roman"/>
                <a:cs typeface="Times New Roman"/>
              </a:rPr>
              <a:t>-</a:t>
            </a:r>
            <a:r>
              <a:rPr dirty="0" sz="1800" spc="-5" b="1">
                <a:latin typeface="Times New Roman"/>
                <a:cs typeface="Times New Roman"/>
              </a:rPr>
              <a:t>Alpha(α)</a:t>
            </a:r>
            <a:r>
              <a:rPr dirty="0" sz="1800" spc="-5" b="1">
                <a:latin typeface="Times New Roman"/>
                <a:cs typeface="Times New Roman"/>
              </a:rPr>
              <a:t>-motor </a:t>
            </a:r>
            <a:r>
              <a:rPr dirty="0" sz="1800" spc="-10" b="1">
                <a:latin typeface="Times New Roman"/>
                <a:cs typeface="Times New Roman"/>
              </a:rPr>
              <a:t>neuron </a:t>
            </a:r>
            <a:r>
              <a:rPr dirty="0" sz="1800" b="1">
                <a:latin typeface="Times New Roman"/>
                <a:cs typeface="Times New Roman"/>
              </a:rPr>
              <a:t>is an anterior </a:t>
            </a:r>
            <a:r>
              <a:rPr dirty="0" sz="1800" spc="-5" b="1">
                <a:latin typeface="Times New Roman"/>
                <a:cs typeface="Times New Roman"/>
              </a:rPr>
              <a:t>horn </a:t>
            </a:r>
            <a:r>
              <a:rPr dirty="0" sz="1800" b="1">
                <a:latin typeface="Times New Roman"/>
                <a:cs typeface="Times New Roman"/>
              </a:rPr>
              <a:t>cell  (</a:t>
            </a:r>
            <a:r>
              <a:rPr dirty="0" sz="1800" spc="-185" b="1">
                <a:latin typeface="Times New Roman"/>
                <a:cs typeface="Times New Roman"/>
              </a:rPr>
              <a:t> </a:t>
            </a:r>
            <a:r>
              <a:rPr dirty="0" sz="1800" spc="-5" b="1">
                <a:latin typeface="Times New Roman"/>
                <a:cs typeface="Times New Roman"/>
              </a:rPr>
              <a:t>AHCs)</a:t>
            </a:r>
            <a:endParaRPr sz="1800">
              <a:latin typeface="Times New Roman"/>
              <a:cs typeface="Times New Roman"/>
            </a:endParaRPr>
          </a:p>
          <a:p>
            <a:pPr marL="12700">
              <a:lnSpc>
                <a:spcPct val="100000"/>
              </a:lnSpc>
              <a:tabLst>
                <a:tab pos="4542790" algn="l"/>
              </a:tabLst>
            </a:pPr>
            <a:r>
              <a:rPr dirty="0" sz="1800" b="1">
                <a:latin typeface="Times New Roman"/>
                <a:cs typeface="Times New Roman"/>
              </a:rPr>
              <a:t>- </a:t>
            </a:r>
            <a:r>
              <a:rPr dirty="0" sz="1800" spc="-5" b="1">
                <a:latin typeface="Arial"/>
                <a:cs typeface="Arial"/>
              </a:rPr>
              <a:t>A  </a:t>
            </a:r>
            <a:r>
              <a:rPr dirty="0" sz="1800" spc="-15" b="1">
                <a:latin typeface="Arial"/>
                <a:cs typeface="Arial"/>
              </a:rPr>
              <a:t>nerve </a:t>
            </a:r>
            <a:r>
              <a:rPr dirty="0" sz="1800" spc="-5" b="1">
                <a:latin typeface="Arial"/>
                <a:cs typeface="Arial"/>
              </a:rPr>
              <a:t>is made </a:t>
            </a:r>
            <a:r>
              <a:rPr dirty="0" sz="1800" b="1">
                <a:latin typeface="Arial"/>
                <a:cs typeface="Arial"/>
              </a:rPr>
              <a:t>of </a:t>
            </a:r>
            <a:r>
              <a:rPr dirty="0" sz="1800" spc="-5" b="1">
                <a:latin typeface="Arial"/>
                <a:cs typeface="Arial"/>
              </a:rPr>
              <a:t>a </a:t>
            </a:r>
            <a:r>
              <a:rPr dirty="0" sz="1800" b="1">
                <a:latin typeface="Arial"/>
                <a:cs typeface="Arial"/>
              </a:rPr>
              <a:t>group of </a:t>
            </a:r>
            <a:r>
              <a:rPr dirty="0" sz="1800" spc="480" b="1">
                <a:latin typeface="Arial"/>
                <a:cs typeface="Arial"/>
              </a:rPr>
              <a:t> </a:t>
            </a:r>
            <a:r>
              <a:rPr dirty="0" sz="1800" spc="-5" b="1">
                <a:latin typeface="Arial"/>
                <a:cs typeface="Arial"/>
              </a:rPr>
              <a:t>axons</a:t>
            </a:r>
            <a:r>
              <a:rPr dirty="0" sz="1800" spc="100" b="1">
                <a:latin typeface="Arial"/>
                <a:cs typeface="Arial"/>
              </a:rPr>
              <a:t> </a:t>
            </a:r>
            <a:r>
              <a:rPr dirty="0" sz="1800" b="1">
                <a:latin typeface="Arial"/>
                <a:cs typeface="Arial"/>
              </a:rPr>
              <a:t>of	</a:t>
            </a:r>
            <a:r>
              <a:rPr dirty="0" sz="1800" spc="-5" b="1">
                <a:latin typeface="Arial"/>
                <a:cs typeface="Arial"/>
              </a:rPr>
              <a:t>motor</a:t>
            </a:r>
            <a:r>
              <a:rPr dirty="0" sz="1800" spc="-85" b="1">
                <a:latin typeface="Arial"/>
                <a:cs typeface="Arial"/>
              </a:rPr>
              <a:t> </a:t>
            </a:r>
            <a:r>
              <a:rPr dirty="0" sz="1800" b="1">
                <a:latin typeface="Arial"/>
                <a:cs typeface="Arial"/>
              </a:rPr>
              <a:t>neurons</a:t>
            </a:r>
            <a:endParaRPr sz="1800">
              <a:latin typeface="Arial"/>
              <a:cs typeface="Arial"/>
            </a:endParaRPr>
          </a:p>
        </p:txBody>
      </p:sp>
      <p:sp>
        <p:nvSpPr>
          <p:cNvPr id="3" name="object 3"/>
          <p:cNvSpPr/>
          <p:nvPr/>
        </p:nvSpPr>
        <p:spPr>
          <a:xfrm>
            <a:off x="1619250" y="1700148"/>
            <a:ext cx="5579998" cy="3673475"/>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2742" y="1532635"/>
            <a:ext cx="7597140" cy="945515"/>
          </a:xfrm>
          <a:prstGeom prst="rect"/>
        </p:spPr>
        <p:txBody>
          <a:bodyPr wrap="square" lIns="0" tIns="0" rIns="0" bIns="0" rtlCol="0" vert="horz">
            <a:spAutoFit/>
          </a:bodyPr>
          <a:lstStyle/>
          <a:p>
            <a:pPr marL="12700" marR="5080">
              <a:lnSpc>
                <a:spcPct val="100000"/>
              </a:lnSpc>
            </a:pPr>
            <a:r>
              <a:rPr dirty="0" sz="3100" spc="-10">
                <a:latin typeface="Calibri"/>
                <a:cs typeface="Calibri"/>
              </a:rPr>
              <a:t>Lecture2:- </a:t>
            </a:r>
            <a:r>
              <a:rPr dirty="0" sz="3100" spc="-20">
                <a:latin typeface="Calibri"/>
                <a:cs typeface="Calibri"/>
              </a:rPr>
              <a:t>Organization </a:t>
            </a:r>
            <a:r>
              <a:rPr dirty="0" sz="3100" spc="-5">
                <a:latin typeface="Calibri"/>
                <a:cs typeface="Calibri"/>
              </a:rPr>
              <a:t>of </a:t>
            </a:r>
            <a:r>
              <a:rPr dirty="0" sz="3100" spc="-10">
                <a:latin typeface="Calibri"/>
                <a:cs typeface="Calibri"/>
              </a:rPr>
              <a:t>the </a:t>
            </a:r>
            <a:r>
              <a:rPr dirty="0" sz="3100" spc="-5">
                <a:latin typeface="Calibri"/>
                <a:cs typeface="Calibri"/>
              </a:rPr>
              <a:t>Nervous </a:t>
            </a:r>
            <a:r>
              <a:rPr dirty="0" sz="3100" spc="-35">
                <a:latin typeface="Calibri"/>
                <a:cs typeface="Calibri"/>
              </a:rPr>
              <a:t>System  </a:t>
            </a:r>
            <a:r>
              <a:rPr dirty="0" sz="3100" spc="-10">
                <a:latin typeface="Calibri"/>
                <a:cs typeface="Calibri"/>
              </a:rPr>
              <a:t>and </a:t>
            </a:r>
            <a:r>
              <a:rPr dirty="0" sz="3100" spc="-15">
                <a:latin typeface="Calibri"/>
                <a:cs typeface="Calibri"/>
              </a:rPr>
              <a:t>Motor</a:t>
            </a:r>
            <a:r>
              <a:rPr dirty="0" sz="3100" spc="-35">
                <a:latin typeface="Calibri"/>
                <a:cs typeface="Calibri"/>
              </a:rPr>
              <a:t> </a:t>
            </a:r>
            <a:r>
              <a:rPr dirty="0" sz="3100" spc="-10">
                <a:latin typeface="Calibri"/>
                <a:cs typeface="Calibri"/>
              </a:rPr>
              <a:t>Unit</a:t>
            </a:r>
            <a:endParaRPr sz="3100">
              <a:latin typeface="Calibri"/>
              <a:cs typeface="Calibri"/>
            </a:endParaRPr>
          </a:p>
        </p:txBody>
      </p:sp>
      <p:sp>
        <p:nvSpPr>
          <p:cNvPr id="3" name="object 3"/>
          <p:cNvSpPr txBox="1"/>
          <p:nvPr/>
        </p:nvSpPr>
        <p:spPr>
          <a:xfrm>
            <a:off x="402742" y="2486405"/>
            <a:ext cx="7604759" cy="2439035"/>
          </a:xfrm>
          <a:prstGeom prst="rect">
            <a:avLst/>
          </a:prstGeom>
        </p:spPr>
        <p:txBody>
          <a:bodyPr wrap="square" lIns="0" tIns="0" rIns="0" bIns="0" rtlCol="0" vert="horz">
            <a:spAutoFit/>
          </a:bodyPr>
          <a:lstStyle/>
          <a:p>
            <a:pPr marL="12700">
              <a:lnSpc>
                <a:spcPct val="100000"/>
              </a:lnSpc>
            </a:pPr>
            <a:r>
              <a:rPr dirty="0" sz="2000" spc="-5" b="1" u="heavy">
                <a:latin typeface="Calibri"/>
                <a:cs typeface="Calibri"/>
              </a:rPr>
              <a:t>Objectives:-</a:t>
            </a:r>
            <a:endParaRPr sz="2000">
              <a:latin typeface="Calibri"/>
              <a:cs typeface="Calibri"/>
            </a:endParaRPr>
          </a:p>
          <a:p>
            <a:pPr marL="12700">
              <a:lnSpc>
                <a:spcPct val="100000"/>
              </a:lnSpc>
            </a:pPr>
            <a:r>
              <a:rPr dirty="0" sz="2000" spc="-35" b="1">
                <a:latin typeface="Calibri"/>
                <a:cs typeface="Calibri"/>
              </a:rPr>
              <a:t>At </a:t>
            </a:r>
            <a:r>
              <a:rPr dirty="0" sz="2000" b="1">
                <a:latin typeface="Calibri"/>
                <a:cs typeface="Calibri"/>
              </a:rPr>
              <a:t>the </a:t>
            </a:r>
            <a:r>
              <a:rPr dirty="0" sz="2000" spc="-5" b="1">
                <a:latin typeface="Calibri"/>
                <a:cs typeface="Calibri"/>
              </a:rPr>
              <a:t>end </a:t>
            </a:r>
            <a:r>
              <a:rPr dirty="0" sz="2000" b="1">
                <a:latin typeface="Calibri"/>
                <a:cs typeface="Calibri"/>
              </a:rPr>
              <a:t>of this </a:t>
            </a:r>
            <a:r>
              <a:rPr dirty="0" sz="2000" spc="-5" b="1">
                <a:latin typeface="Calibri"/>
                <a:cs typeface="Calibri"/>
              </a:rPr>
              <a:t>lecture </a:t>
            </a:r>
            <a:r>
              <a:rPr dirty="0" sz="2000" b="1">
                <a:latin typeface="Calibri"/>
                <a:cs typeface="Calibri"/>
              </a:rPr>
              <a:t>the </a:t>
            </a:r>
            <a:r>
              <a:rPr dirty="0" sz="2000" spc="-5" b="1">
                <a:latin typeface="Calibri"/>
                <a:cs typeface="Calibri"/>
              </a:rPr>
              <a:t>student </a:t>
            </a:r>
            <a:r>
              <a:rPr dirty="0" sz="2000" b="1">
                <a:latin typeface="Calibri"/>
                <a:cs typeface="Calibri"/>
              </a:rPr>
              <a:t>should be </a:t>
            </a:r>
            <a:r>
              <a:rPr dirty="0" sz="2000" spc="-5" b="1">
                <a:latin typeface="Calibri"/>
                <a:cs typeface="Calibri"/>
              </a:rPr>
              <a:t>able</a:t>
            </a:r>
            <a:r>
              <a:rPr dirty="0" sz="2000" spc="-80" b="1">
                <a:latin typeface="Calibri"/>
                <a:cs typeface="Calibri"/>
              </a:rPr>
              <a:t> </a:t>
            </a:r>
            <a:r>
              <a:rPr dirty="0" sz="2000" b="1">
                <a:latin typeface="Calibri"/>
                <a:cs typeface="Calibri"/>
              </a:rPr>
              <a:t>to:-</a:t>
            </a:r>
            <a:endParaRPr sz="2000">
              <a:latin typeface="Calibri"/>
              <a:cs typeface="Calibri"/>
            </a:endParaRPr>
          </a:p>
          <a:p>
            <a:pPr marL="12700">
              <a:lnSpc>
                <a:spcPct val="100000"/>
              </a:lnSpc>
            </a:pPr>
            <a:r>
              <a:rPr dirty="0" sz="2000" spc="-5" b="1">
                <a:latin typeface="Calibri"/>
                <a:cs typeface="Calibri"/>
              </a:rPr>
              <a:t>-Diagnose </a:t>
            </a:r>
            <a:r>
              <a:rPr dirty="0" sz="2000" b="1">
                <a:latin typeface="Calibri"/>
                <a:cs typeface="Calibri"/>
              </a:rPr>
              <a:t>the </a:t>
            </a:r>
            <a:r>
              <a:rPr dirty="0" sz="2000" spc="-10" b="1">
                <a:latin typeface="Calibri"/>
                <a:cs typeface="Calibri"/>
              </a:rPr>
              <a:t>organization </a:t>
            </a:r>
            <a:r>
              <a:rPr dirty="0" sz="2000" b="1">
                <a:latin typeface="Calibri"/>
                <a:cs typeface="Calibri"/>
              </a:rPr>
              <a:t>of the </a:t>
            </a:r>
            <a:r>
              <a:rPr dirty="0" sz="2000" spc="-5" b="1">
                <a:latin typeface="Calibri"/>
                <a:cs typeface="Calibri"/>
              </a:rPr>
              <a:t>Nervous</a:t>
            </a:r>
            <a:r>
              <a:rPr dirty="0" sz="2000" spc="-40" b="1">
                <a:latin typeface="Calibri"/>
                <a:cs typeface="Calibri"/>
              </a:rPr>
              <a:t> </a:t>
            </a:r>
            <a:r>
              <a:rPr dirty="0" sz="2000" spc="-15" b="1">
                <a:latin typeface="Calibri"/>
                <a:cs typeface="Calibri"/>
              </a:rPr>
              <a:t>System</a:t>
            </a:r>
            <a:endParaRPr sz="2000">
              <a:latin typeface="Calibri"/>
              <a:cs typeface="Calibri"/>
            </a:endParaRPr>
          </a:p>
          <a:p>
            <a:pPr marL="12700" marR="225425">
              <a:lnSpc>
                <a:spcPct val="100000"/>
              </a:lnSpc>
            </a:pPr>
            <a:r>
              <a:rPr dirty="0" sz="2000" spc="-10" b="1">
                <a:latin typeface="Calibri"/>
                <a:cs typeface="Calibri"/>
              </a:rPr>
              <a:t>-Appreciate differences </a:t>
            </a:r>
            <a:r>
              <a:rPr dirty="0" sz="2000" spc="-5" b="1">
                <a:latin typeface="Calibri"/>
                <a:cs typeface="Calibri"/>
              </a:rPr>
              <a:t>between </a:t>
            </a:r>
            <a:r>
              <a:rPr dirty="0" sz="2000" b="1">
                <a:latin typeface="Calibri"/>
                <a:cs typeface="Calibri"/>
              </a:rPr>
              <a:t>both </a:t>
            </a:r>
            <a:r>
              <a:rPr dirty="0" sz="2000" spc="-15" b="1">
                <a:latin typeface="Calibri"/>
                <a:cs typeface="Calibri"/>
              </a:rPr>
              <a:t>central </a:t>
            </a:r>
            <a:r>
              <a:rPr dirty="0" sz="2000" spc="-5" b="1">
                <a:latin typeface="Calibri"/>
                <a:cs typeface="Calibri"/>
              </a:rPr>
              <a:t>nervous </a:t>
            </a:r>
            <a:r>
              <a:rPr dirty="0" sz="2000" spc="-15" b="1">
                <a:latin typeface="Calibri"/>
                <a:cs typeface="Calibri"/>
              </a:rPr>
              <a:t>system </a:t>
            </a:r>
            <a:r>
              <a:rPr dirty="0" sz="2000" b="1">
                <a:latin typeface="Calibri"/>
                <a:cs typeface="Calibri"/>
              </a:rPr>
              <a:t>(CNS) &amp;  </a:t>
            </a:r>
            <a:r>
              <a:rPr dirty="0" sz="2000" spc="-5" b="1">
                <a:latin typeface="Calibri"/>
                <a:cs typeface="Calibri"/>
              </a:rPr>
              <a:t>peripheral nervous </a:t>
            </a:r>
            <a:r>
              <a:rPr dirty="0" sz="2000" spc="-15" b="1">
                <a:latin typeface="Calibri"/>
                <a:cs typeface="Calibri"/>
              </a:rPr>
              <a:t>system</a:t>
            </a:r>
            <a:r>
              <a:rPr dirty="0" sz="2000" spc="-65" b="1">
                <a:latin typeface="Calibri"/>
                <a:cs typeface="Calibri"/>
              </a:rPr>
              <a:t> </a:t>
            </a:r>
            <a:r>
              <a:rPr dirty="0" sz="2000" b="1">
                <a:latin typeface="Calibri"/>
                <a:cs typeface="Calibri"/>
              </a:rPr>
              <a:t>(PNS)</a:t>
            </a:r>
            <a:endParaRPr sz="2000">
              <a:latin typeface="Calibri"/>
              <a:cs typeface="Calibri"/>
            </a:endParaRPr>
          </a:p>
          <a:p>
            <a:pPr marL="204470" indent="-191770">
              <a:lnSpc>
                <a:spcPct val="100000"/>
              </a:lnSpc>
              <a:buChar char="-"/>
              <a:tabLst>
                <a:tab pos="205104" algn="l"/>
              </a:tabLst>
            </a:pPr>
            <a:r>
              <a:rPr dirty="0" sz="2000" b="1">
                <a:latin typeface="Calibri"/>
                <a:cs typeface="Calibri"/>
              </a:rPr>
              <a:t>Identify </a:t>
            </a:r>
            <a:r>
              <a:rPr dirty="0" sz="2000" spc="-5" b="1">
                <a:latin typeface="Calibri"/>
                <a:cs typeface="Calibri"/>
              </a:rPr>
              <a:t>motor</a:t>
            </a:r>
            <a:r>
              <a:rPr dirty="0" sz="2000" spc="325" b="1">
                <a:latin typeface="Calibri"/>
                <a:cs typeface="Calibri"/>
              </a:rPr>
              <a:t> </a:t>
            </a:r>
            <a:r>
              <a:rPr dirty="0" sz="2000" b="1">
                <a:latin typeface="Calibri"/>
                <a:cs typeface="Calibri"/>
              </a:rPr>
              <a:t>unit</a:t>
            </a:r>
            <a:endParaRPr sz="2000">
              <a:latin typeface="Calibri"/>
              <a:cs typeface="Calibri"/>
            </a:endParaRPr>
          </a:p>
          <a:p>
            <a:pPr marL="147955" indent="-135255">
              <a:lnSpc>
                <a:spcPct val="100000"/>
              </a:lnSpc>
              <a:buChar char="-"/>
              <a:tabLst>
                <a:tab pos="148590" algn="l"/>
              </a:tabLst>
            </a:pPr>
            <a:r>
              <a:rPr dirty="0" sz="2000" b="1">
                <a:latin typeface="Calibri"/>
                <a:cs typeface="Calibri"/>
              </a:rPr>
              <a:t>know  the </a:t>
            </a:r>
            <a:r>
              <a:rPr dirty="0" sz="2000" spc="-5" b="1">
                <a:latin typeface="Calibri"/>
                <a:cs typeface="Calibri"/>
              </a:rPr>
              <a:t>function </a:t>
            </a:r>
            <a:r>
              <a:rPr dirty="0" sz="2000" b="1">
                <a:latin typeface="Calibri"/>
                <a:cs typeface="Calibri"/>
              </a:rPr>
              <a:t>&amp; </a:t>
            </a:r>
            <a:r>
              <a:rPr dirty="0" sz="2000" spc="-10" b="1">
                <a:latin typeface="Calibri"/>
                <a:cs typeface="Calibri"/>
              </a:rPr>
              <a:t>recruitment </a:t>
            </a:r>
            <a:r>
              <a:rPr dirty="0" sz="2000" b="1">
                <a:latin typeface="Calibri"/>
                <a:cs typeface="Calibri"/>
              </a:rPr>
              <a:t>of </a:t>
            </a:r>
            <a:r>
              <a:rPr dirty="0" sz="2000" spc="-5" b="1">
                <a:latin typeface="Calibri"/>
                <a:cs typeface="Calibri"/>
              </a:rPr>
              <a:t>motor</a:t>
            </a:r>
            <a:r>
              <a:rPr dirty="0" sz="2000" spc="-80" b="1">
                <a:latin typeface="Calibri"/>
                <a:cs typeface="Calibri"/>
              </a:rPr>
              <a:t> </a:t>
            </a:r>
            <a:r>
              <a:rPr dirty="0" sz="2000" b="1">
                <a:latin typeface="Calibri"/>
                <a:cs typeface="Calibri"/>
              </a:rPr>
              <a:t>unit</a:t>
            </a:r>
            <a:endParaRPr sz="2000">
              <a:latin typeface="Calibri"/>
              <a:cs typeface="Calibri"/>
            </a:endParaRPr>
          </a:p>
          <a:p>
            <a:pPr marL="147955" indent="-135255">
              <a:lnSpc>
                <a:spcPct val="100000"/>
              </a:lnSpc>
              <a:buChar char="-"/>
              <a:tabLst>
                <a:tab pos="148590" algn="l"/>
              </a:tabLst>
            </a:pPr>
            <a:r>
              <a:rPr dirty="0" sz="2000" spc="-10" b="1">
                <a:latin typeface="Calibri"/>
                <a:cs typeface="Calibri"/>
              </a:rPr>
              <a:t>Appreciate effect </a:t>
            </a:r>
            <a:r>
              <a:rPr dirty="0" sz="2000" b="1">
                <a:latin typeface="Calibri"/>
                <a:cs typeface="Calibri"/>
              </a:rPr>
              <a:t>of </a:t>
            </a:r>
            <a:r>
              <a:rPr dirty="0" sz="2000" spc="-5" b="1">
                <a:latin typeface="Calibri"/>
                <a:cs typeface="Calibri"/>
              </a:rPr>
              <a:t>motor </a:t>
            </a:r>
            <a:r>
              <a:rPr dirty="0" sz="2000" b="1">
                <a:latin typeface="Calibri"/>
                <a:cs typeface="Calibri"/>
              </a:rPr>
              <a:t>units number on </a:t>
            </a:r>
            <a:r>
              <a:rPr dirty="0" sz="2000" spc="-5" b="1">
                <a:latin typeface="Calibri"/>
                <a:cs typeface="Calibri"/>
              </a:rPr>
              <a:t>motor </a:t>
            </a:r>
            <a:r>
              <a:rPr dirty="0" sz="2000" b="1">
                <a:latin typeface="Calibri"/>
                <a:cs typeface="Calibri"/>
              </a:rPr>
              <a:t>action</a:t>
            </a:r>
            <a:r>
              <a:rPr dirty="0" sz="2000" spc="-105" b="1">
                <a:latin typeface="Calibri"/>
                <a:cs typeface="Calibri"/>
              </a:rPr>
              <a:t> </a:t>
            </a:r>
            <a:r>
              <a:rPr dirty="0" sz="2000" spc="-5" b="1">
                <a:latin typeface="Calibri"/>
                <a:cs typeface="Calibri"/>
              </a:rPr>
              <a:t>performance</a:t>
            </a:r>
            <a:endParaRPr sz="2000">
              <a:latin typeface="Calibri"/>
              <a:cs typeface="Calibri"/>
            </a:endParaRPr>
          </a:p>
        </p:txBody>
      </p:sp>
      <p:sp>
        <p:nvSpPr>
          <p:cNvPr id="4" name="object 4"/>
          <p:cNvSpPr txBox="1"/>
          <p:nvPr/>
        </p:nvSpPr>
        <p:spPr>
          <a:xfrm>
            <a:off x="4534915" y="5968796"/>
            <a:ext cx="76200" cy="140335"/>
          </a:xfrm>
          <a:prstGeom prst="rect">
            <a:avLst/>
          </a:prstGeom>
        </p:spPr>
        <p:txBody>
          <a:bodyPr wrap="square" lIns="0" tIns="0" rIns="0" bIns="0" rtlCol="0" vert="horz">
            <a:spAutoFit/>
          </a:bodyPr>
          <a:lstStyle/>
          <a:p>
            <a:pPr marL="12700">
              <a:lnSpc>
                <a:spcPct val="100000"/>
              </a:lnSpc>
            </a:pPr>
            <a:r>
              <a:rPr dirty="0" sz="800">
                <a:solidFill>
                  <a:srgbClr val="888888"/>
                </a:solidFill>
                <a:latin typeface="Calibri"/>
                <a:cs typeface="Calibri"/>
              </a:rPr>
              <a:t>e</a:t>
            </a:r>
            <a:endParaRPr sz="8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0" rIns="0" bIns="0" rtlCol="0" vert="horz">
            <a:spAutoFit/>
          </a:bodyPr>
          <a:lstStyle/>
          <a:p>
            <a:pPr marL="355600" indent="-342900">
              <a:lnSpc>
                <a:spcPct val="100000"/>
              </a:lnSpc>
              <a:buFont typeface="Arial"/>
              <a:buChar char="•"/>
              <a:tabLst>
                <a:tab pos="355600" algn="l"/>
              </a:tabLst>
            </a:pPr>
            <a:r>
              <a:rPr dirty="0" sz="4000" spc="-10" u="heavy">
                <a:solidFill>
                  <a:srgbClr val="6F2F9F"/>
                </a:solidFill>
                <a:latin typeface="Calibri"/>
                <a:cs typeface="Calibri"/>
              </a:rPr>
              <a:t>Motor</a:t>
            </a:r>
            <a:r>
              <a:rPr dirty="0" sz="4000" spc="-85" u="heavy">
                <a:solidFill>
                  <a:srgbClr val="6F2F9F"/>
                </a:solidFill>
                <a:latin typeface="Calibri"/>
                <a:cs typeface="Calibri"/>
              </a:rPr>
              <a:t> </a:t>
            </a:r>
            <a:r>
              <a:rPr dirty="0" sz="4000" spc="-5" u="heavy">
                <a:solidFill>
                  <a:srgbClr val="6F2F9F"/>
                </a:solidFill>
                <a:latin typeface="Calibri"/>
                <a:cs typeface="Calibri"/>
              </a:rPr>
              <a:t>unit</a:t>
            </a:r>
            <a:endParaRPr sz="4000">
              <a:latin typeface="Calibri"/>
              <a:cs typeface="Calibri"/>
            </a:endParaRPr>
          </a:p>
        </p:txBody>
      </p:sp>
      <p:sp>
        <p:nvSpPr>
          <p:cNvPr id="3" name="object 3"/>
          <p:cNvSpPr txBox="1"/>
          <p:nvPr/>
        </p:nvSpPr>
        <p:spPr>
          <a:xfrm>
            <a:off x="78739" y="695197"/>
            <a:ext cx="4876165" cy="4688840"/>
          </a:xfrm>
          <a:prstGeom prst="rect">
            <a:avLst/>
          </a:prstGeom>
        </p:spPr>
        <p:txBody>
          <a:bodyPr wrap="square" lIns="0" tIns="0" rIns="0" bIns="0" rtlCol="0" vert="horz">
            <a:spAutoFit/>
          </a:bodyPr>
          <a:lstStyle/>
          <a:p>
            <a:pPr marL="355600" marR="27940" indent="-342900">
              <a:lnSpc>
                <a:spcPct val="100000"/>
              </a:lnSpc>
              <a:buFont typeface="Arial"/>
              <a:buChar char="•"/>
              <a:tabLst>
                <a:tab pos="355600" algn="l"/>
              </a:tabLst>
            </a:pPr>
            <a:r>
              <a:rPr dirty="0" sz="1800" b="1">
                <a:latin typeface="Calibri"/>
                <a:cs typeface="Calibri"/>
              </a:rPr>
              <a:t>A </a:t>
            </a:r>
            <a:r>
              <a:rPr dirty="0" sz="1800" spc="-5" b="1">
                <a:latin typeface="Calibri"/>
                <a:cs typeface="Calibri"/>
              </a:rPr>
              <a:t>motor </a:t>
            </a:r>
            <a:r>
              <a:rPr dirty="0" sz="1800" b="1">
                <a:latin typeface="Calibri"/>
                <a:cs typeface="Calibri"/>
              </a:rPr>
              <a:t>unit is a </a:t>
            </a:r>
            <a:r>
              <a:rPr dirty="0" sz="1800" spc="-5" b="1">
                <a:latin typeface="Calibri"/>
                <a:cs typeface="Calibri"/>
              </a:rPr>
              <a:t>single </a:t>
            </a:r>
            <a:r>
              <a:rPr dirty="0" sz="1800" b="1" u="heavy">
                <a:solidFill>
                  <a:srgbClr val="DB5252"/>
                </a:solidFill>
                <a:latin typeface="Calibri"/>
                <a:cs typeface="Calibri"/>
                <a:hlinkClick r:id="rId2"/>
              </a:rPr>
              <a:t>alpha</a:t>
            </a:r>
            <a:r>
              <a:rPr dirty="0" sz="1800" b="1" u="heavy">
                <a:solidFill>
                  <a:srgbClr val="DB5252"/>
                </a:solidFill>
                <a:latin typeface="Calibri"/>
                <a:cs typeface="Calibri"/>
              </a:rPr>
              <a:t> </a:t>
            </a:r>
            <a:r>
              <a:rPr dirty="0" sz="1800" spc="-5" b="1" u="heavy">
                <a:solidFill>
                  <a:srgbClr val="DB5252"/>
                </a:solidFill>
                <a:latin typeface="Calibri"/>
                <a:cs typeface="Calibri"/>
                <a:hlinkClick r:id="rId2"/>
              </a:rPr>
              <a:t>-</a:t>
            </a:r>
            <a:r>
              <a:rPr dirty="0" sz="1800" spc="-5" b="1" u="heavy">
                <a:solidFill>
                  <a:srgbClr val="DB5252"/>
                </a:solidFill>
                <a:latin typeface="Calibri"/>
                <a:cs typeface="Calibri"/>
                <a:hlinkClick r:id="rId2"/>
              </a:rPr>
              <a:t>motor neuron  </a:t>
            </a:r>
            <a:r>
              <a:rPr dirty="0" sz="1800" b="1">
                <a:latin typeface="Calibri"/>
                <a:cs typeface="Calibri"/>
              </a:rPr>
              <a:t>and all of the </a:t>
            </a:r>
            <a:r>
              <a:rPr dirty="0" sz="1800" spc="-5" b="1">
                <a:latin typeface="Calibri"/>
                <a:cs typeface="Calibri"/>
              </a:rPr>
              <a:t>corresponding </a:t>
            </a:r>
            <a:r>
              <a:rPr dirty="0" sz="1800" spc="-10" b="1" u="heavy">
                <a:solidFill>
                  <a:srgbClr val="DB5252"/>
                </a:solidFill>
                <a:latin typeface="Calibri"/>
                <a:cs typeface="Calibri"/>
                <a:hlinkClick r:id="rId3"/>
              </a:rPr>
              <a:t>muscle fibers </a:t>
            </a:r>
            <a:r>
              <a:rPr dirty="0" sz="1800" b="1">
                <a:latin typeface="Calibri"/>
                <a:cs typeface="Calibri"/>
              </a:rPr>
              <a:t>it  </a:t>
            </a:r>
            <a:r>
              <a:rPr dirty="0" sz="1800" spc="-10" b="1" u="heavy">
                <a:solidFill>
                  <a:srgbClr val="DB5252"/>
                </a:solidFill>
                <a:latin typeface="Calibri"/>
                <a:cs typeface="Calibri"/>
                <a:hlinkClick r:id="rId4"/>
              </a:rPr>
              <a:t>innervates </a:t>
            </a:r>
            <a:r>
              <a:rPr dirty="0" sz="1800" b="1">
                <a:latin typeface="Calibri"/>
                <a:cs typeface="Calibri"/>
              </a:rPr>
              <a:t>( all </a:t>
            </a:r>
            <a:r>
              <a:rPr dirty="0" sz="1800" spc="-15" u="heavy">
                <a:solidFill>
                  <a:srgbClr val="DB5252"/>
                </a:solidFill>
                <a:latin typeface="Calibri"/>
                <a:cs typeface="Calibri"/>
                <a:hlinkClick r:id="rId5"/>
              </a:rPr>
              <a:t>skeletal </a:t>
            </a:r>
            <a:r>
              <a:rPr dirty="0" sz="1800" spc="-5" u="heavy">
                <a:solidFill>
                  <a:srgbClr val="DB5252"/>
                </a:solidFill>
                <a:latin typeface="Calibri"/>
                <a:cs typeface="Calibri"/>
                <a:hlinkClick r:id="rId5"/>
              </a:rPr>
              <a:t>muscle </a:t>
            </a:r>
            <a:r>
              <a:rPr dirty="0" sz="1800" spc="-10">
                <a:latin typeface="Calibri"/>
                <a:cs typeface="Calibri"/>
              </a:rPr>
              <a:t>fibers innervated  </a:t>
            </a:r>
            <a:r>
              <a:rPr dirty="0" sz="1800" spc="-5">
                <a:latin typeface="Calibri"/>
                <a:cs typeface="Calibri"/>
              </a:rPr>
              <a:t>by that motor </a:t>
            </a:r>
            <a:r>
              <a:rPr dirty="0" sz="1800" spc="-10">
                <a:latin typeface="Calibri"/>
                <a:cs typeface="Calibri"/>
              </a:rPr>
              <a:t>neuron's </a:t>
            </a:r>
            <a:r>
              <a:rPr dirty="0" sz="1800" spc="-15" u="heavy">
                <a:solidFill>
                  <a:srgbClr val="DB5252"/>
                </a:solidFill>
                <a:latin typeface="Calibri"/>
                <a:cs typeface="Calibri"/>
                <a:hlinkClick r:id="rId6"/>
              </a:rPr>
              <a:t>axonal</a:t>
            </a:r>
            <a:r>
              <a:rPr dirty="0" sz="1800" spc="10" u="heavy">
                <a:solidFill>
                  <a:srgbClr val="DB5252"/>
                </a:solidFill>
                <a:latin typeface="Calibri"/>
                <a:cs typeface="Calibri"/>
                <a:hlinkClick r:id="rId6"/>
              </a:rPr>
              <a:t> </a:t>
            </a:r>
            <a:r>
              <a:rPr dirty="0" sz="1800" spc="-5" u="heavy">
                <a:solidFill>
                  <a:srgbClr val="DB5252"/>
                </a:solidFill>
                <a:latin typeface="Calibri"/>
                <a:cs typeface="Calibri"/>
                <a:hlinkClick r:id="rId6"/>
              </a:rPr>
              <a:t>terminals</a:t>
            </a:r>
            <a:r>
              <a:rPr dirty="0" sz="1800" spc="-5">
                <a:latin typeface="Calibri"/>
                <a:cs typeface="Calibri"/>
              </a:rPr>
              <a:t>.)</a:t>
            </a:r>
            <a:endParaRPr sz="1800">
              <a:latin typeface="Calibri"/>
              <a:cs typeface="Calibri"/>
            </a:endParaRPr>
          </a:p>
          <a:p>
            <a:pPr algn="just" marL="353695" marR="244475" indent="-340995">
              <a:lnSpc>
                <a:spcPct val="100600"/>
              </a:lnSpc>
              <a:spcBef>
                <a:spcPts val="420"/>
              </a:spcBef>
              <a:buFont typeface="Arial"/>
              <a:buChar char="•"/>
              <a:tabLst>
                <a:tab pos="355600" algn="l"/>
              </a:tabLst>
            </a:pPr>
            <a:r>
              <a:rPr dirty="0" sz="1800" b="1">
                <a:latin typeface="Calibri"/>
                <a:cs typeface="Calibri"/>
              </a:rPr>
              <a:t>-all of these </a:t>
            </a:r>
            <a:r>
              <a:rPr dirty="0" sz="1800" spc="-5" b="1">
                <a:latin typeface="Calibri"/>
                <a:cs typeface="Calibri"/>
              </a:rPr>
              <a:t>muscle fibers will </a:t>
            </a:r>
            <a:r>
              <a:rPr dirty="0" sz="1800" b="1">
                <a:latin typeface="Calibri"/>
                <a:cs typeface="Calibri"/>
              </a:rPr>
              <a:t>be of the</a:t>
            </a:r>
            <a:r>
              <a:rPr dirty="0" sz="1800" spc="-170" b="1">
                <a:latin typeface="Calibri"/>
                <a:cs typeface="Calibri"/>
              </a:rPr>
              <a:t> </a:t>
            </a:r>
            <a:r>
              <a:rPr dirty="0" sz="1800" b="1">
                <a:latin typeface="Calibri"/>
                <a:cs typeface="Calibri"/>
              </a:rPr>
              <a:t>same  </a:t>
            </a:r>
            <a:r>
              <a:rPr dirty="0" sz="1800" b="1">
                <a:latin typeface="Calibri"/>
                <a:cs typeface="Calibri"/>
              </a:rPr>
              <a:t>type (either </a:t>
            </a:r>
            <a:r>
              <a:rPr dirty="0" sz="1800" spc="-15" b="1" u="heavy">
                <a:solidFill>
                  <a:srgbClr val="DB5252"/>
                </a:solidFill>
                <a:latin typeface="Calibri"/>
                <a:cs typeface="Calibri"/>
                <a:hlinkClick r:id="rId7"/>
              </a:rPr>
              <a:t>fast </a:t>
            </a:r>
            <a:r>
              <a:rPr dirty="0" sz="1800" spc="-5" b="1" u="heavy">
                <a:solidFill>
                  <a:srgbClr val="DB5252"/>
                </a:solidFill>
                <a:latin typeface="Calibri"/>
                <a:cs typeface="Calibri"/>
                <a:hlinkClick r:id="rId7"/>
              </a:rPr>
              <a:t>twitch </a:t>
            </a:r>
            <a:r>
              <a:rPr dirty="0" sz="1800" spc="-10" b="1" u="heavy">
                <a:solidFill>
                  <a:srgbClr val="DB5252"/>
                </a:solidFill>
                <a:latin typeface="Calibri"/>
                <a:cs typeface="Calibri"/>
                <a:hlinkClick r:id="rId7"/>
              </a:rPr>
              <a:t>fibers </a:t>
            </a:r>
            <a:r>
              <a:rPr dirty="0" sz="1800" b="1" u="heavy">
                <a:solidFill>
                  <a:srgbClr val="DB5252"/>
                </a:solidFill>
                <a:latin typeface="Calibri"/>
                <a:cs typeface="Calibri"/>
                <a:hlinkClick r:id="rId7"/>
              </a:rPr>
              <a:t>or slow </a:t>
            </a:r>
            <a:r>
              <a:rPr dirty="0" sz="1800" spc="-5" b="1" u="heavy">
                <a:solidFill>
                  <a:srgbClr val="DB5252"/>
                </a:solidFill>
                <a:latin typeface="Calibri"/>
                <a:cs typeface="Calibri"/>
                <a:hlinkClick r:id="rId7"/>
              </a:rPr>
              <a:t>twitch</a:t>
            </a:r>
            <a:r>
              <a:rPr dirty="0" sz="1800" spc="-5" b="1">
                <a:latin typeface="Calibri"/>
                <a:cs typeface="Calibri"/>
              </a:rPr>
              <a:t>-  </a:t>
            </a:r>
            <a:r>
              <a:rPr dirty="0" sz="1800" spc="-285">
                <a:latin typeface="Arial"/>
                <a:cs typeface="Arial"/>
              </a:rPr>
              <a:t>ضافتنا</a:t>
            </a:r>
            <a:r>
              <a:rPr dirty="0" sz="1800" spc="-285" b="1">
                <a:latin typeface="Calibri"/>
                <a:cs typeface="Calibri"/>
              </a:rPr>
              <a:t>).</a:t>
            </a:r>
            <a:endParaRPr sz="1800">
              <a:latin typeface="Calibri"/>
              <a:cs typeface="Calibri"/>
            </a:endParaRPr>
          </a:p>
          <a:p>
            <a:pPr marL="355600" indent="-342900">
              <a:lnSpc>
                <a:spcPct val="100000"/>
              </a:lnSpc>
              <a:spcBef>
                <a:spcPts val="405"/>
              </a:spcBef>
              <a:buFont typeface="Arial"/>
              <a:buChar char="•"/>
              <a:tabLst>
                <a:tab pos="355600" algn="l"/>
              </a:tabLst>
            </a:pPr>
            <a:r>
              <a:rPr dirty="0" sz="1800" b="1">
                <a:latin typeface="Calibri"/>
                <a:cs typeface="Calibri"/>
              </a:rPr>
              <a:t>-When a </a:t>
            </a:r>
            <a:r>
              <a:rPr dirty="0" sz="1800" spc="-5" b="1">
                <a:latin typeface="Calibri"/>
                <a:cs typeface="Calibri"/>
              </a:rPr>
              <a:t>motor </a:t>
            </a:r>
            <a:r>
              <a:rPr dirty="0" sz="1800" b="1">
                <a:latin typeface="Calibri"/>
                <a:cs typeface="Calibri"/>
              </a:rPr>
              <a:t>unit is </a:t>
            </a:r>
            <a:r>
              <a:rPr dirty="0" sz="1800" spc="-10" b="1">
                <a:latin typeface="Calibri"/>
                <a:cs typeface="Calibri"/>
              </a:rPr>
              <a:t>activated, </a:t>
            </a:r>
            <a:r>
              <a:rPr dirty="0" sz="1800" b="1">
                <a:latin typeface="Calibri"/>
                <a:cs typeface="Calibri"/>
              </a:rPr>
              <a:t>all of</a:t>
            </a:r>
            <a:r>
              <a:rPr dirty="0" sz="1800" spc="-155" b="1">
                <a:latin typeface="Calibri"/>
                <a:cs typeface="Calibri"/>
              </a:rPr>
              <a:t> </a:t>
            </a:r>
            <a:r>
              <a:rPr dirty="0" sz="1800" b="1">
                <a:latin typeface="Calibri"/>
                <a:cs typeface="Calibri"/>
              </a:rPr>
              <a:t>its</a:t>
            </a:r>
            <a:endParaRPr sz="1800">
              <a:latin typeface="Calibri"/>
              <a:cs typeface="Calibri"/>
            </a:endParaRPr>
          </a:p>
          <a:p>
            <a:pPr marL="355600">
              <a:lnSpc>
                <a:spcPct val="100000"/>
              </a:lnSpc>
            </a:pPr>
            <a:r>
              <a:rPr dirty="0" sz="1800" spc="-5" b="1">
                <a:latin typeface="Calibri"/>
                <a:cs typeface="Calibri"/>
              </a:rPr>
              <a:t>muscle  fibers</a:t>
            </a:r>
            <a:r>
              <a:rPr dirty="0" sz="1800" spc="-70" b="1">
                <a:latin typeface="Calibri"/>
                <a:cs typeface="Calibri"/>
              </a:rPr>
              <a:t> </a:t>
            </a:r>
            <a:r>
              <a:rPr dirty="0" sz="1800" spc="-10" b="1">
                <a:latin typeface="Calibri"/>
                <a:cs typeface="Calibri"/>
              </a:rPr>
              <a:t>contract.</a:t>
            </a:r>
            <a:endParaRPr sz="1800">
              <a:latin typeface="Calibri"/>
              <a:cs typeface="Calibri"/>
            </a:endParaRPr>
          </a:p>
          <a:p>
            <a:pPr marL="355600" marR="5080" indent="-342900">
              <a:lnSpc>
                <a:spcPct val="100000"/>
              </a:lnSpc>
              <a:spcBef>
                <a:spcPts val="430"/>
              </a:spcBef>
              <a:buFont typeface="Arial"/>
              <a:buChar char="•"/>
              <a:tabLst>
                <a:tab pos="355600" algn="l"/>
              </a:tabLst>
            </a:pPr>
            <a:r>
              <a:rPr dirty="0" sz="1800" b="1">
                <a:latin typeface="Calibri"/>
                <a:cs typeface="Calibri"/>
              </a:rPr>
              <a:t>-A </a:t>
            </a:r>
            <a:r>
              <a:rPr dirty="0" sz="1800" spc="-5" b="1">
                <a:latin typeface="Calibri"/>
                <a:cs typeface="Calibri"/>
              </a:rPr>
              <a:t>single muscle </a:t>
            </a:r>
            <a:r>
              <a:rPr dirty="0" sz="1800" b="1">
                <a:latin typeface="Calibri"/>
                <a:cs typeface="Calibri"/>
              </a:rPr>
              <a:t>is </a:t>
            </a:r>
            <a:r>
              <a:rPr dirty="0" sz="1800" spc="-5" b="1">
                <a:latin typeface="Calibri"/>
                <a:cs typeface="Calibri"/>
              </a:rPr>
              <a:t>supplied with </a:t>
            </a:r>
            <a:r>
              <a:rPr dirty="0" sz="1800" spc="-10" b="1">
                <a:latin typeface="Calibri"/>
                <a:cs typeface="Calibri"/>
              </a:rPr>
              <a:t>groups </a:t>
            </a:r>
            <a:r>
              <a:rPr dirty="0" sz="1800" b="1">
                <a:latin typeface="Calibri"/>
                <a:cs typeface="Calibri"/>
              </a:rPr>
              <a:t>of  </a:t>
            </a:r>
            <a:r>
              <a:rPr dirty="0" sz="1800" spc="-5" b="1">
                <a:latin typeface="Calibri"/>
                <a:cs typeface="Calibri"/>
              </a:rPr>
              <a:t>motor neurons. </a:t>
            </a:r>
            <a:r>
              <a:rPr dirty="0" sz="1800" b="1">
                <a:latin typeface="Calibri"/>
                <a:cs typeface="Calibri"/>
              </a:rPr>
              <a:t>So </a:t>
            </a:r>
            <a:r>
              <a:rPr dirty="0" sz="1800" spc="-10" b="1">
                <a:latin typeface="Calibri"/>
                <a:cs typeface="Calibri"/>
              </a:rPr>
              <a:t>Groups </a:t>
            </a:r>
            <a:r>
              <a:rPr dirty="0" sz="1800" b="1">
                <a:latin typeface="Calibri"/>
                <a:cs typeface="Calibri"/>
              </a:rPr>
              <a:t>of </a:t>
            </a:r>
            <a:r>
              <a:rPr dirty="0" sz="1800" spc="-5" b="1">
                <a:latin typeface="Calibri"/>
                <a:cs typeface="Calibri"/>
              </a:rPr>
              <a:t>motor </a:t>
            </a:r>
            <a:r>
              <a:rPr dirty="0" sz="1800" b="1">
                <a:latin typeface="Calibri"/>
                <a:cs typeface="Calibri"/>
              </a:rPr>
              <a:t>units </a:t>
            </a:r>
            <a:r>
              <a:rPr dirty="0" sz="1800" spc="-10" b="1">
                <a:latin typeface="Calibri"/>
                <a:cs typeface="Calibri"/>
              </a:rPr>
              <a:t>often  </a:t>
            </a:r>
            <a:r>
              <a:rPr dirty="0" sz="1800" spc="-5" b="1">
                <a:latin typeface="Calibri"/>
                <a:cs typeface="Calibri"/>
              </a:rPr>
              <a:t>work </a:t>
            </a:r>
            <a:r>
              <a:rPr dirty="0" sz="1800" spc="-10" b="1">
                <a:latin typeface="Calibri"/>
                <a:cs typeface="Calibri"/>
              </a:rPr>
              <a:t>together to coordinate </a:t>
            </a:r>
            <a:r>
              <a:rPr dirty="0" sz="1800" b="1">
                <a:latin typeface="Calibri"/>
                <a:cs typeface="Calibri"/>
              </a:rPr>
              <a:t>the </a:t>
            </a:r>
            <a:r>
              <a:rPr dirty="0" sz="1800" spc="-10" b="1">
                <a:latin typeface="Calibri"/>
                <a:cs typeface="Calibri"/>
              </a:rPr>
              <a:t>contractions</a:t>
            </a:r>
            <a:r>
              <a:rPr dirty="0" sz="1800" spc="-100" b="1">
                <a:latin typeface="Calibri"/>
                <a:cs typeface="Calibri"/>
              </a:rPr>
              <a:t> </a:t>
            </a:r>
            <a:r>
              <a:rPr dirty="0" sz="1800" b="1">
                <a:latin typeface="Calibri"/>
                <a:cs typeface="Calibri"/>
              </a:rPr>
              <a:t>of  </a:t>
            </a:r>
            <a:r>
              <a:rPr dirty="0" sz="1800" b="1" u="heavy">
                <a:solidFill>
                  <a:srgbClr val="6F2F9F"/>
                </a:solidFill>
                <a:latin typeface="Calibri"/>
                <a:cs typeface="Calibri"/>
              </a:rPr>
              <a:t>a single</a:t>
            </a:r>
            <a:r>
              <a:rPr dirty="0" sz="1800" spc="-100" b="1" u="heavy">
                <a:solidFill>
                  <a:srgbClr val="6F2F9F"/>
                </a:solidFill>
                <a:latin typeface="Calibri"/>
                <a:cs typeface="Calibri"/>
              </a:rPr>
              <a:t> </a:t>
            </a:r>
            <a:r>
              <a:rPr dirty="0" sz="1800" spc="-5" b="1" u="heavy">
                <a:solidFill>
                  <a:srgbClr val="6F2F9F"/>
                </a:solidFill>
                <a:latin typeface="Calibri"/>
                <a:cs typeface="Calibri"/>
              </a:rPr>
              <a:t>muscle</a:t>
            </a:r>
            <a:endParaRPr sz="1800">
              <a:latin typeface="Calibri"/>
              <a:cs typeface="Calibri"/>
            </a:endParaRPr>
          </a:p>
          <a:p>
            <a:pPr marL="12700">
              <a:lnSpc>
                <a:spcPct val="100000"/>
              </a:lnSpc>
              <a:spcBef>
                <a:spcPts val="455"/>
              </a:spcBef>
              <a:tabLst>
                <a:tab pos="353695" algn="l"/>
              </a:tabLst>
            </a:pPr>
            <a:r>
              <a:rPr dirty="0" sz="1800" spc="-5">
                <a:solidFill>
                  <a:srgbClr val="C00000"/>
                </a:solidFill>
                <a:latin typeface="Arial"/>
                <a:cs typeface="Arial"/>
              </a:rPr>
              <a:t>•	</a:t>
            </a:r>
            <a:r>
              <a:rPr dirty="0" sz="1800" spc="-254" b="1">
                <a:solidFill>
                  <a:srgbClr val="C00000"/>
                </a:solidFill>
                <a:latin typeface="Arial"/>
                <a:cs typeface="Arial"/>
              </a:rPr>
              <a:t>ةلضعلا  </a:t>
            </a:r>
            <a:r>
              <a:rPr dirty="0" sz="1800" spc="-229" b="1">
                <a:solidFill>
                  <a:srgbClr val="C00000"/>
                </a:solidFill>
                <a:latin typeface="Arial"/>
                <a:cs typeface="Arial"/>
              </a:rPr>
              <a:t>فايللأ  </a:t>
            </a:r>
            <a:r>
              <a:rPr dirty="0" sz="1800" spc="-295" b="1">
                <a:solidFill>
                  <a:srgbClr val="C00000"/>
                </a:solidFill>
                <a:latin typeface="Arial"/>
                <a:cs typeface="Arial"/>
              </a:rPr>
              <a:t>يضابقنلاا</a:t>
            </a:r>
            <a:r>
              <a:rPr dirty="0" sz="1800" spc="-225" b="1">
                <a:solidFill>
                  <a:srgbClr val="C00000"/>
                </a:solidFill>
                <a:latin typeface="Arial"/>
                <a:cs typeface="Arial"/>
              </a:rPr>
              <a:t> </a:t>
            </a:r>
            <a:r>
              <a:rPr dirty="0" sz="1800" spc="-270" b="1">
                <a:solidFill>
                  <a:srgbClr val="C00000"/>
                </a:solidFill>
                <a:latin typeface="Arial"/>
                <a:cs typeface="Arial"/>
              </a:rPr>
              <a:t>قفاوتلا</a:t>
            </a:r>
            <a:endParaRPr sz="1800">
              <a:latin typeface="Arial"/>
              <a:cs typeface="Arial"/>
            </a:endParaRPr>
          </a:p>
          <a:p>
            <a:pPr marL="355600" marR="83820" indent="-342900">
              <a:lnSpc>
                <a:spcPts val="2140"/>
              </a:lnSpc>
              <a:spcBef>
                <a:spcPts val="520"/>
              </a:spcBef>
              <a:buFont typeface="Arial"/>
              <a:buChar char="•"/>
              <a:tabLst>
                <a:tab pos="355600" algn="l"/>
              </a:tabLst>
            </a:pPr>
            <a:r>
              <a:rPr dirty="0" sz="1800" b="1">
                <a:latin typeface="Calibri"/>
                <a:cs typeface="Calibri"/>
              </a:rPr>
              <a:t>-all of the </a:t>
            </a:r>
            <a:r>
              <a:rPr dirty="0" sz="1800" spc="-5" b="1">
                <a:latin typeface="Calibri"/>
                <a:cs typeface="Calibri"/>
              </a:rPr>
              <a:t>motor </a:t>
            </a:r>
            <a:r>
              <a:rPr dirty="0" sz="1800" b="1">
                <a:latin typeface="Calibri"/>
                <a:cs typeface="Calibri"/>
              </a:rPr>
              <a:t>units </a:t>
            </a:r>
            <a:r>
              <a:rPr dirty="0" sz="1800" spc="-5" b="1">
                <a:latin typeface="Calibri"/>
                <a:cs typeface="Calibri"/>
              </a:rPr>
              <a:t>that subserve </a:t>
            </a:r>
            <a:r>
              <a:rPr dirty="0" sz="1800" spc="-500">
                <a:latin typeface="Arial"/>
                <a:cs typeface="Arial"/>
              </a:rPr>
              <a:t>ديفت</a:t>
            </a:r>
            <a:r>
              <a:rPr dirty="0" sz="1800" spc="-500" b="1">
                <a:latin typeface="Calibri"/>
                <a:cs typeface="Calibri"/>
              </a:rPr>
              <a:t>a</a:t>
            </a:r>
            <a:r>
              <a:rPr dirty="0" sz="1800" spc="-130" b="1">
                <a:latin typeface="Calibri"/>
                <a:cs typeface="Calibri"/>
              </a:rPr>
              <a:t> </a:t>
            </a:r>
            <a:r>
              <a:rPr dirty="0" sz="1800" spc="-5" b="1">
                <a:latin typeface="Calibri"/>
                <a:cs typeface="Calibri"/>
              </a:rPr>
              <a:t>single  </a:t>
            </a:r>
            <a:r>
              <a:rPr dirty="0" sz="1800" b="1">
                <a:latin typeface="Calibri"/>
                <a:cs typeface="Calibri"/>
              </a:rPr>
              <a:t>muscle </a:t>
            </a:r>
            <a:r>
              <a:rPr dirty="0" sz="1800" spc="-10" b="1">
                <a:latin typeface="Calibri"/>
                <a:cs typeface="Calibri"/>
              </a:rPr>
              <a:t>are considered </a:t>
            </a:r>
            <a:r>
              <a:rPr dirty="0" sz="1800" b="1" u="heavy">
                <a:solidFill>
                  <a:srgbClr val="FF0000"/>
                </a:solidFill>
                <a:latin typeface="Calibri"/>
                <a:cs typeface="Calibri"/>
              </a:rPr>
              <a:t>a </a:t>
            </a:r>
            <a:r>
              <a:rPr dirty="0" sz="1800" spc="-10" b="1" i="1" u="heavy">
                <a:solidFill>
                  <a:srgbClr val="FF0000"/>
                </a:solidFill>
                <a:latin typeface="Calibri"/>
                <a:cs typeface="Calibri"/>
              </a:rPr>
              <a:t>motor </a:t>
            </a:r>
            <a:r>
              <a:rPr dirty="0" sz="1800" spc="-5" b="1" i="1" u="heavy">
                <a:solidFill>
                  <a:srgbClr val="FF0000"/>
                </a:solidFill>
                <a:latin typeface="Calibri"/>
                <a:cs typeface="Calibri"/>
              </a:rPr>
              <a:t>unit</a:t>
            </a:r>
            <a:r>
              <a:rPr dirty="0" sz="1800" spc="-30" b="1" i="1" u="heavy">
                <a:solidFill>
                  <a:srgbClr val="FF0000"/>
                </a:solidFill>
                <a:latin typeface="Calibri"/>
                <a:cs typeface="Calibri"/>
              </a:rPr>
              <a:t> </a:t>
            </a:r>
            <a:r>
              <a:rPr dirty="0" sz="1800" b="1" i="1" u="heavy">
                <a:solidFill>
                  <a:srgbClr val="FF0000"/>
                </a:solidFill>
                <a:latin typeface="Calibri"/>
                <a:cs typeface="Calibri"/>
              </a:rPr>
              <a:t>pool</a:t>
            </a:r>
            <a:r>
              <a:rPr dirty="0" sz="1800" b="1" u="heavy">
                <a:solidFill>
                  <a:srgbClr val="FF0000"/>
                </a:solidFill>
                <a:latin typeface="Calibri"/>
                <a:cs typeface="Calibri"/>
              </a:rPr>
              <a:t>.</a:t>
            </a:r>
            <a:endParaRPr sz="1800">
              <a:latin typeface="Calibri"/>
              <a:cs typeface="Calibri"/>
            </a:endParaRPr>
          </a:p>
        </p:txBody>
      </p:sp>
      <p:sp>
        <p:nvSpPr>
          <p:cNvPr id="4" name="object 4"/>
          <p:cNvSpPr txBox="1"/>
          <p:nvPr/>
        </p:nvSpPr>
        <p:spPr>
          <a:xfrm>
            <a:off x="78739" y="5402326"/>
            <a:ext cx="78740" cy="194310"/>
          </a:xfrm>
          <a:prstGeom prst="rect">
            <a:avLst/>
          </a:prstGeom>
        </p:spPr>
        <p:txBody>
          <a:bodyPr wrap="square" lIns="0" tIns="0" rIns="0" bIns="0" rtlCol="0" vert="horz">
            <a:spAutoFit/>
          </a:bodyPr>
          <a:lstStyle/>
          <a:p>
            <a:pPr marL="12700">
              <a:lnSpc>
                <a:spcPct val="100000"/>
              </a:lnSpc>
            </a:pPr>
            <a:r>
              <a:rPr dirty="0" sz="1200" spc="-5">
                <a:latin typeface="Arial"/>
                <a:cs typeface="Arial"/>
              </a:rPr>
              <a:t>•</a:t>
            </a:r>
            <a:endParaRPr sz="1200">
              <a:latin typeface="Arial"/>
              <a:cs typeface="Arial"/>
            </a:endParaRPr>
          </a:p>
        </p:txBody>
      </p:sp>
      <p:sp>
        <p:nvSpPr>
          <p:cNvPr id="5" name="object 5"/>
          <p:cNvSpPr/>
          <p:nvPr/>
        </p:nvSpPr>
        <p:spPr>
          <a:xfrm>
            <a:off x="5508625" y="333375"/>
            <a:ext cx="3635374" cy="1727200"/>
          </a:xfrm>
          <a:prstGeom prst="rect">
            <a:avLst/>
          </a:prstGeom>
          <a:blipFill>
            <a:blip r:embed="rId8" cstate="print"/>
            <a:stretch>
              <a:fillRect/>
            </a:stretch>
          </a:blipFill>
        </p:spPr>
        <p:txBody>
          <a:bodyPr wrap="square" lIns="0" tIns="0" rIns="0" bIns="0" rtlCol="0"/>
          <a:lstStyle/>
          <a:p/>
        </p:txBody>
      </p:sp>
      <p:sp>
        <p:nvSpPr>
          <p:cNvPr id="6" name="object 6"/>
          <p:cNvSpPr/>
          <p:nvPr/>
        </p:nvSpPr>
        <p:spPr>
          <a:xfrm>
            <a:off x="5003800" y="2492375"/>
            <a:ext cx="4140200" cy="3429000"/>
          </a:xfrm>
          <a:prstGeom prst="rect">
            <a:avLst/>
          </a:prstGeom>
          <a:blipFill>
            <a:blip r:embed="rId9" cstate="print"/>
            <a:stretch>
              <a:fillRect/>
            </a:stretch>
          </a:blipFill>
        </p:spPr>
        <p:txBody>
          <a:bodyPr wrap="square" lIns="0" tIns="0" rIns="0" bIns="0" rtlCol="0"/>
          <a:lstStyle/>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0827" y="2839211"/>
            <a:ext cx="178307" cy="178308"/>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258267" y="866394"/>
            <a:ext cx="6464300" cy="4781550"/>
          </a:xfrm>
          <a:prstGeom prst="rect">
            <a:avLst/>
          </a:prstGeom>
        </p:spPr>
        <p:txBody>
          <a:bodyPr wrap="square" lIns="0" tIns="0" rIns="0" bIns="0" rtlCol="0" vert="horz">
            <a:spAutoFit/>
          </a:bodyPr>
          <a:lstStyle/>
          <a:p>
            <a:pPr marL="355600" marR="191135" indent="-342900">
              <a:lnSpc>
                <a:spcPct val="100000"/>
              </a:lnSpc>
              <a:buFont typeface="Arial"/>
              <a:buChar char="•"/>
              <a:tabLst>
                <a:tab pos="355600" algn="l"/>
              </a:tabLst>
            </a:pPr>
            <a:r>
              <a:rPr dirty="0" sz="2000" b="1" u="heavy">
                <a:solidFill>
                  <a:srgbClr val="6F2F9F"/>
                </a:solidFill>
                <a:latin typeface="Calibri"/>
                <a:cs typeface="Calibri"/>
              </a:rPr>
              <a:t>The number of </a:t>
            </a:r>
            <a:r>
              <a:rPr dirty="0" sz="2000" spc="-5" b="1" u="heavy">
                <a:solidFill>
                  <a:srgbClr val="6F2F9F"/>
                </a:solidFill>
                <a:latin typeface="Calibri"/>
                <a:cs typeface="Calibri"/>
              </a:rPr>
              <a:t>muscle </a:t>
            </a:r>
            <a:r>
              <a:rPr dirty="0" sz="2000" spc="-10" b="1" u="heavy">
                <a:solidFill>
                  <a:srgbClr val="6F2F9F"/>
                </a:solidFill>
                <a:latin typeface="Calibri"/>
                <a:cs typeface="Calibri"/>
              </a:rPr>
              <a:t>fibers </a:t>
            </a:r>
            <a:r>
              <a:rPr dirty="0" sz="2000" spc="-5" b="1" u="heavy">
                <a:solidFill>
                  <a:srgbClr val="6F2F9F"/>
                </a:solidFill>
                <a:latin typeface="Calibri"/>
                <a:cs typeface="Calibri"/>
              </a:rPr>
              <a:t>within each motor </a:t>
            </a:r>
            <a:r>
              <a:rPr dirty="0" sz="2000" b="1" u="heavy">
                <a:solidFill>
                  <a:srgbClr val="6F2F9F"/>
                </a:solidFill>
                <a:latin typeface="Calibri"/>
                <a:cs typeface="Calibri"/>
              </a:rPr>
              <a:t>unit </a:t>
            </a:r>
            <a:r>
              <a:rPr dirty="0" sz="2000" spc="-5" b="1" u="heavy">
                <a:solidFill>
                  <a:srgbClr val="6F2F9F"/>
                </a:solidFill>
                <a:latin typeface="Calibri"/>
                <a:cs typeface="Calibri"/>
              </a:rPr>
              <a:t>can  </a:t>
            </a:r>
            <a:r>
              <a:rPr dirty="0" sz="2000" spc="-5" b="1" u="heavy">
                <a:solidFill>
                  <a:srgbClr val="6F2F9F"/>
                </a:solidFill>
                <a:latin typeface="Calibri"/>
                <a:cs typeface="Calibri"/>
              </a:rPr>
              <a:t>vary according </a:t>
            </a:r>
            <a:r>
              <a:rPr dirty="0" sz="2000" spc="-15" b="1" u="heavy">
                <a:solidFill>
                  <a:srgbClr val="6F2F9F"/>
                </a:solidFill>
                <a:latin typeface="Calibri"/>
                <a:cs typeface="Calibri"/>
              </a:rPr>
              <a:t>to </a:t>
            </a:r>
            <a:r>
              <a:rPr dirty="0" sz="2000" b="1" u="heavy">
                <a:solidFill>
                  <a:srgbClr val="6F2F9F"/>
                </a:solidFill>
                <a:latin typeface="Calibri"/>
                <a:cs typeface="Calibri"/>
              </a:rPr>
              <a:t>type of </a:t>
            </a:r>
            <a:r>
              <a:rPr dirty="0" sz="2000" spc="-5" b="1" u="heavy">
                <a:solidFill>
                  <a:srgbClr val="6F2F9F"/>
                </a:solidFill>
                <a:latin typeface="Calibri"/>
                <a:cs typeface="Calibri"/>
              </a:rPr>
              <a:t>muscle</a:t>
            </a:r>
            <a:r>
              <a:rPr dirty="0" sz="2000" spc="-80" b="1" u="heavy">
                <a:solidFill>
                  <a:srgbClr val="6F2F9F"/>
                </a:solidFill>
                <a:latin typeface="Calibri"/>
                <a:cs typeface="Calibri"/>
              </a:rPr>
              <a:t> </a:t>
            </a:r>
            <a:r>
              <a:rPr dirty="0" sz="2000" spc="-5" b="1" u="heavy">
                <a:solidFill>
                  <a:srgbClr val="6F2F9F"/>
                </a:solidFill>
                <a:latin typeface="Calibri"/>
                <a:cs typeface="Calibri"/>
              </a:rPr>
              <a:t>movements:</a:t>
            </a:r>
            <a:endParaRPr sz="2000">
              <a:latin typeface="Calibri"/>
              <a:cs typeface="Calibri"/>
            </a:endParaRPr>
          </a:p>
          <a:p>
            <a:pPr marL="12700">
              <a:lnSpc>
                <a:spcPts val="2395"/>
              </a:lnSpc>
              <a:spcBef>
                <a:spcPts val="490"/>
              </a:spcBef>
            </a:pPr>
            <a:r>
              <a:rPr dirty="0" sz="2000" b="1">
                <a:solidFill>
                  <a:srgbClr val="6600CC"/>
                </a:solidFill>
                <a:latin typeface="Calibri"/>
                <a:cs typeface="Calibri"/>
              </a:rPr>
              <a:t>1-  Fine  </a:t>
            </a:r>
            <a:r>
              <a:rPr dirty="0" sz="2000" spc="-10" b="1">
                <a:solidFill>
                  <a:srgbClr val="6600CC"/>
                </a:solidFill>
                <a:latin typeface="Calibri"/>
                <a:cs typeface="Calibri"/>
              </a:rPr>
              <a:t>precise </a:t>
            </a:r>
            <a:r>
              <a:rPr dirty="0" sz="2000" spc="-5" b="1">
                <a:solidFill>
                  <a:srgbClr val="6600CC"/>
                </a:solidFill>
                <a:latin typeface="Calibri"/>
                <a:cs typeface="Calibri"/>
              </a:rPr>
              <a:t>movements </a:t>
            </a:r>
            <a:r>
              <a:rPr dirty="0" sz="2000" spc="-320" b="1">
                <a:solidFill>
                  <a:srgbClr val="6600CC"/>
                </a:solidFill>
                <a:latin typeface="Times New Roman"/>
                <a:cs typeface="Times New Roman"/>
              </a:rPr>
              <a:t>ةقيقدلا   </a:t>
            </a:r>
            <a:r>
              <a:rPr dirty="0" sz="2000" spc="-110" b="1">
                <a:solidFill>
                  <a:srgbClr val="6600CC"/>
                </a:solidFill>
                <a:latin typeface="Times New Roman"/>
                <a:cs typeface="Times New Roman"/>
              </a:rPr>
              <a:t>تاكرحلا</a:t>
            </a:r>
            <a:r>
              <a:rPr dirty="0" sz="2000" spc="-110" b="1">
                <a:solidFill>
                  <a:srgbClr val="6600CC"/>
                </a:solidFill>
                <a:latin typeface="Calibri"/>
                <a:cs typeface="Calibri"/>
              </a:rPr>
              <a:t>/   </a:t>
            </a:r>
            <a:r>
              <a:rPr dirty="0" sz="2000" b="1">
                <a:solidFill>
                  <a:srgbClr val="6600CC"/>
                </a:solidFill>
                <a:latin typeface="Calibri"/>
                <a:cs typeface="Calibri"/>
              </a:rPr>
              <a:t>need </a:t>
            </a:r>
            <a:r>
              <a:rPr dirty="0" sz="2000" spc="-5" b="1">
                <a:solidFill>
                  <a:srgbClr val="6600CC"/>
                </a:solidFill>
                <a:latin typeface="Calibri"/>
                <a:cs typeface="Calibri"/>
              </a:rPr>
              <a:t>motor</a:t>
            </a:r>
            <a:r>
              <a:rPr dirty="0" sz="2000" spc="-210" b="1">
                <a:solidFill>
                  <a:srgbClr val="6600CC"/>
                </a:solidFill>
                <a:latin typeface="Calibri"/>
                <a:cs typeface="Calibri"/>
              </a:rPr>
              <a:t> </a:t>
            </a:r>
            <a:r>
              <a:rPr dirty="0" sz="2000" b="1">
                <a:solidFill>
                  <a:srgbClr val="6600CC"/>
                </a:solidFill>
                <a:latin typeface="Calibri"/>
                <a:cs typeface="Calibri"/>
              </a:rPr>
              <a:t>units</a:t>
            </a:r>
            <a:endParaRPr sz="2000">
              <a:latin typeface="Calibri"/>
              <a:cs typeface="Calibri"/>
            </a:endParaRPr>
          </a:p>
          <a:p>
            <a:pPr marL="12700">
              <a:lnSpc>
                <a:spcPts val="2395"/>
              </a:lnSpc>
            </a:pPr>
            <a:r>
              <a:rPr dirty="0" sz="2000" spc="-15" b="1">
                <a:solidFill>
                  <a:srgbClr val="6600CC"/>
                </a:solidFill>
                <a:latin typeface="Calibri"/>
                <a:cs typeface="Calibri"/>
              </a:rPr>
              <a:t>have </a:t>
            </a:r>
            <a:r>
              <a:rPr dirty="0" sz="2000" b="1" u="heavy">
                <a:solidFill>
                  <a:srgbClr val="6600CC"/>
                </a:solidFill>
                <a:latin typeface="Calibri"/>
                <a:cs typeface="Calibri"/>
              </a:rPr>
              <a:t>small </a:t>
            </a:r>
            <a:r>
              <a:rPr dirty="0" sz="2000" b="1">
                <a:solidFill>
                  <a:srgbClr val="6600CC"/>
                </a:solidFill>
                <a:latin typeface="Calibri"/>
                <a:cs typeface="Calibri"/>
              </a:rPr>
              <a:t>number of muscle</a:t>
            </a:r>
            <a:r>
              <a:rPr dirty="0" sz="2000" spc="-100" b="1">
                <a:solidFill>
                  <a:srgbClr val="6600CC"/>
                </a:solidFill>
                <a:latin typeface="Calibri"/>
                <a:cs typeface="Calibri"/>
              </a:rPr>
              <a:t> </a:t>
            </a:r>
            <a:r>
              <a:rPr dirty="0" sz="2000" spc="-5" b="1">
                <a:solidFill>
                  <a:srgbClr val="6600CC"/>
                </a:solidFill>
                <a:latin typeface="Calibri"/>
                <a:cs typeface="Calibri"/>
              </a:rPr>
              <a:t>fibers</a:t>
            </a:r>
            <a:endParaRPr sz="2000">
              <a:latin typeface="Calibri"/>
              <a:cs typeface="Calibri"/>
            </a:endParaRPr>
          </a:p>
          <a:p>
            <a:pPr marL="12700" marR="136525" indent="55880">
              <a:lnSpc>
                <a:spcPts val="2390"/>
              </a:lnSpc>
              <a:spcBef>
                <a:spcPts val="100"/>
              </a:spcBef>
            </a:pPr>
            <a:r>
              <a:rPr dirty="0" sz="2000" b="1">
                <a:solidFill>
                  <a:srgbClr val="6600CC"/>
                </a:solidFill>
                <a:latin typeface="Calibri"/>
                <a:cs typeface="Calibri"/>
              </a:rPr>
              <a:t>2- </a:t>
            </a:r>
            <a:r>
              <a:rPr dirty="0" sz="2000" spc="-10" b="1">
                <a:solidFill>
                  <a:srgbClr val="6600CC"/>
                </a:solidFill>
                <a:latin typeface="Calibri"/>
                <a:cs typeface="Calibri"/>
              </a:rPr>
              <a:t>Gross </a:t>
            </a:r>
            <a:r>
              <a:rPr dirty="0" sz="2000" spc="-105" b="1">
                <a:solidFill>
                  <a:srgbClr val="6600CC"/>
                </a:solidFill>
                <a:latin typeface="Calibri"/>
                <a:cs typeface="Calibri"/>
              </a:rPr>
              <a:t>movements</a:t>
            </a:r>
            <a:r>
              <a:rPr dirty="0" sz="2000" spc="-105" b="1">
                <a:solidFill>
                  <a:srgbClr val="6600CC"/>
                </a:solidFill>
                <a:latin typeface="Times New Roman"/>
                <a:cs typeface="Times New Roman"/>
              </a:rPr>
              <a:t>ةميسجلا </a:t>
            </a:r>
            <a:r>
              <a:rPr dirty="0" sz="2000" spc="-130" b="1">
                <a:solidFill>
                  <a:srgbClr val="6600CC"/>
                </a:solidFill>
                <a:latin typeface="Times New Roman"/>
                <a:cs typeface="Times New Roman"/>
              </a:rPr>
              <a:t>تاكرحلا </a:t>
            </a:r>
            <a:r>
              <a:rPr dirty="0" sz="2000" b="1">
                <a:solidFill>
                  <a:srgbClr val="6600CC"/>
                </a:solidFill>
                <a:latin typeface="Calibri"/>
                <a:cs typeface="Calibri"/>
              </a:rPr>
              <a:t>/ need </a:t>
            </a:r>
            <a:r>
              <a:rPr dirty="0" sz="2000" spc="-5" b="1">
                <a:solidFill>
                  <a:srgbClr val="6600CC"/>
                </a:solidFill>
                <a:latin typeface="Calibri"/>
                <a:cs typeface="Calibri"/>
              </a:rPr>
              <a:t>motor </a:t>
            </a:r>
            <a:r>
              <a:rPr dirty="0" sz="2000" b="1">
                <a:solidFill>
                  <a:srgbClr val="6600CC"/>
                </a:solidFill>
                <a:latin typeface="Calibri"/>
                <a:cs typeface="Calibri"/>
              </a:rPr>
              <a:t>units </a:t>
            </a:r>
            <a:r>
              <a:rPr dirty="0" sz="2000" spc="-15" b="1">
                <a:solidFill>
                  <a:srgbClr val="6600CC"/>
                </a:solidFill>
                <a:latin typeface="Calibri"/>
                <a:cs typeface="Calibri"/>
              </a:rPr>
              <a:t>have  </a:t>
            </a:r>
            <a:r>
              <a:rPr dirty="0" sz="2000" spc="-15" b="1" u="heavy">
                <a:solidFill>
                  <a:srgbClr val="6600CC"/>
                </a:solidFill>
                <a:latin typeface="Calibri"/>
                <a:cs typeface="Calibri"/>
              </a:rPr>
              <a:t>large </a:t>
            </a:r>
            <a:r>
              <a:rPr dirty="0" sz="2000" b="1">
                <a:solidFill>
                  <a:srgbClr val="6600CC"/>
                </a:solidFill>
                <a:latin typeface="Calibri"/>
                <a:cs typeface="Calibri"/>
              </a:rPr>
              <a:t>number of </a:t>
            </a:r>
            <a:r>
              <a:rPr dirty="0" sz="2000" spc="-5" b="1">
                <a:solidFill>
                  <a:srgbClr val="6600CC"/>
                </a:solidFill>
                <a:latin typeface="Calibri"/>
                <a:cs typeface="Calibri"/>
              </a:rPr>
              <a:t>muscle</a:t>
            </a:r>
            <a:r>
              <a:rPr dirty="0" sz="2000" spc="-45" b="1">
                <a:solidFill>
                  <a:srgbClr val="6600CC"/>
                </a:solidFill>
                <a:latin typeface="Calibri"/>
                <a:cs typeface="Calibri"/>
              </a:rPr>
              <a:t> </a:t>
            </a:r>
            <a:r>
              <a:rPr dirty="0" sz="2000" spc="-10" b="1">
                <a:solidFill>
                  <a:srgbClr val="6600CC"/>
                </a:solidFill>
                <a:latin typeface="Calibri"/>
                <a:cs typeface="Calibri"/>
              </a:rPr>
              <a:t>fibers</a:t>
            </a:r>
            <a:endParaRPr sz="2000">
              <a:latin typeface="Calibri"/>
              <a:cs typeface="Calibri"/>
            </a:endParaRPr>
          </a:p>
          <a:p>
            <a:pPr marL="355600" marR="661035">
              <a:lnSpc>
                <a:spcPts val="1920"/>
              </a:lnSpc>
              <a:spcBef>
                <a:spcPts val="434"/>
              </a:spcBef>
            </a:pPr>
            <a:r>
              <a:rPr dirty="0" sz="2000" spc="-5" b="1">
                <a:solidFill>
                  <a:srgbClr val="6600CC"/>
                </a:solidFill>
                <a:latin typeface="Calibri"/>
                <a:cs typeface="Calibri"/>
              </a:rPr>
              <a:t>-</a:t>
            </a:r>
            <a:r>
              <a:rPr dirty="0" sz="2000" spc="-5" b="1">
                <a:latin typeface="Calibri"/>
                <a:cs typeface="Calibri"/>
              </a:rPr>
              <a:t>Ratio </a:t>
            </a:r>
            <a:r>
              <a:rPr dirty="0" sz="2000" b="1">
                <a:latin typeface="Calibri"/>
                <a:cs typeface="Calibri"/>
              </a:rPr>
              <a:t>of </a:t>
            </a:r>
            <a:r>
              <a:rPr dirty="0" sz="2000" spc="-5" b="1">
                <a:latin typeface="Calibri"/>
                <a:cs typeface="Calibri"/>
              </a:rPr>
              <a:t>muscle </a:t>
            </a:r>
            <a:r>
              <a:rPr dirty="0" sz="2000" spc="-10" b="1">
                <a:latin typeface="Calibri"/>
                <a:cs typeface="Calibri"/>
              </a:rPr>
              <a:t>fibers </a:t>
            </a:r>
            <a:r>
              <a:rPr dirty="0" sz="2000" spc="-15" b="1">
                <a:latin typeface="Calibri"/>
                <a:cs typeface="Calibri"/>
              </a:rPr>
              <a:t>to </a:t>
            </a:r>
            <a:r>
              <a:rPr dirty="0" sz="2000" spc="-5" b="1">
                <a:latin typeface="Calibri"/>
                <a:cs typeface="Calibri"/>
              </a:rPr>
              <a:t>motor neurons </a:t>
            </a:r>
            <a:r>
              <a:rPr dirty="0" sz="2000" spc="-10" b="1">
                <a:latin typeface="Calibri"/>
                <a:cs typeface="Calibri"/>
              </a:rPr>
              <a:t>affects </a:t>
            </a:r>
            <a:r>
              <a:rPr dirty="0" sz="2000" b="1">
                <a:latin typeface="Calibri"/>
                <a:cs typeface="Calibri"/>
              </a:rPr>
              <a:t>the  </a:t>
            </a:r>
            <a:r>
              <a:rPr dirty="0" sz="2000" spc="-5" b="1">
                <a:latin typeface="Calibri"/>
                <a:cs typeface="Calibri"/>
              </a:rPr>
              <a:t>precision </a:t>
            </a:r>
            <a:r>
              <a:rPr dirty="0" sz="2000" b="1">
                <a:latin typeface="Calibri"/>
                <a:cs typeface="Calibri"/>
              </a:rPr>
              <a:t>of</a:t>
            </a:r>
            <a:r>
              <a:rPr dirty="0" sz="2000" spc="-75" b="1">
                <a:latin typeface="Calibri"/>
                <a:cs typeface="Calibri"/>
              </a:rPr>
              <a:t> </a:t>
            </a:r>
            <a:r>
              <a:rPr dirty="0" sz="2000" spc="-10" b="1">
                <a:latin typeface="Calibri"/>
                <a:cs typeface="Calibri"/>
              </a:rPr>
              <a:t>movement</a:t>
            </a:r>
            <a:endParaRPr sz="2000">
              <a:latin typeface="Calibri"/>
              <a:cs typeface="Calibri"/>
            </a:endParaRPr>
          </a:p>
          <a:p>
            <a:pPr marL="12700">
              <a:lnSpc>
                <a:spcPct val="100000"/>
              </a:lnSpc>
              <a:spcBef>
                <a:spcPts val="450"/>
              </a:spcBef>
            </a:pPr>
            <a:r>
              <a:rPr dirty="0" sz="2000" b="1" u="heavy">
                <a:solidFill>
                  <a:srgbClr val="DB5252"/>
                </a:solidFill>
                <a:latin typeface="Calibri"/>
                <a:cs typeface="Calibri"/>
                <a:hlinkClick r:id="rId3"/>
              </a:rPr>
              <a:t>-</a:t>
            </a:r>
            <a:r>
              <a:rPr dirty="0" sz="2000" b="1" u="heavy">
                <a:solidFill>
                  <a:srgbClr val="DB5252"/>
                </a:solidFill>
                <a:latin typeface="Calibri"/>
                <a:cs typeface="Calibri"/>
                <a:hlinkClick r:id="rId3"/>
              </a:rPr>
              <a:t>T</a:t>
            </a:r>
            <a:r>
              <a:rPr dirty="0" sz="2000" b="1" u="heavy">
                <a:solidFill>
                  <a:srgbClr val="DB5252"/>
                </a:solidFill>
                <a:latin typeface="Calibri"/>
                <a:cs typeface="Calibri"/>
                <a:hlinkClick r:id="rId3"/>
              </a:rPr>
              <a:t>high </a:t>
            </a:r>
            <a:r>
              <a:rPr dirty="0" sz="2000" b="1">
                <a:latin typeface="Calibri"/>
                <a:cs typeface="Calibri"/>
              </a:rPr>
              <a:t>muscles </a:t>
            </a:r>
            <a:r>
              <a:rPr dirty="0" sz="2000" spc="-10" b="1">
                <a:latin typeface="Calibri"/>
                <a:cs typeface="Calibri"/>
              </a:rPr>
              <a:t>can </a:t>
            </a:r>
            <a:r>
              <a:rPr dirty="0" sz="2000" spc="-15" b="1">
                <a:latin typeface="Calibri"/>
                <a:cs typeface="Calibri"/>
              </a:rPr>
              <a:t>have </a:t>
            </a:r>
            <a:r>
              <a:rPr dirty="0" sz="2000" b="1">
                <a:latin typeface="Calibri"/>
                <a:cs typeface="Calibri"/>
              </a:rPr>
              <a:t>a thousand </a:t>
            </a:r>
            <a:r>
              <a:rPr dirty="0" sz="2000" spc="-5" b="1">
                <a:latin typeface="Calibri"/>
                <a:cs typeface="Calibri"/>
              </a:rPr>
              <a:t>fibers in each motor</a:t>
            </a:r>
            <a:r>
              <a:rPr dirty="0" sz="2000" spc="-85" b="1">
                <a:latin typeface="Calibri"/>
                <a:cs typeface="Calibri"/>
              </a:rPr>
              <a:t> </a:t>
            </a:r>
            <a:r>
              <a:rPr dirty="0" sz="2000" b="1">
                <a:latin typeface="Calibri"/>
                <a:cs typeface="Calibri"/>
              </a:rPr>
              <a:t>unit</a:t>
            </a:r>
            <a:endParaRPr sz="2000">
              <a:latin typeface="Calibri"/>
              <a:cs typeface="Calibri"/>
            </a:endParaRPr>
          </a:p>
          <a:p>
            <a:pPr marL="12700" marR="173355">
              <a:lnSpc>
                <a:spcPct val="100099"/>
              </a:lnSpc>
              <a:spcBef>
                <a:spcPts val="475"/>
              </a:spcBef>
            </a:pPr>
            <a:r>
              <a:rPr dirty="0" sz="2000" b="1">
                <a:latin typeface="Calibri"/>
                <a:cs typeface="Calibri"/>
              </a:rPr>
              <a:t>- A single </a:t>
            </a:r>
            <a:r>
              <a:rPr dirty="0" sz="2000" spc="-5" b="1">
                <a:latin typeface="Calibri"/>
                <a:cs typeface="Calibri"/>
              </a:rPr>
              <a:t>motor </a:t>
            </a:r>
            <a:r>
              <a:rPr dirty="0" sz="2000" b="1">
                <a:latin typeface="Calibri"/>
                <a:cs typeface="Calibri"/>
              </a:rPr>
              <a:t>unit </a:t>
            </a:r>
            <a:r>
              <a:rPr dirty="0" sz="2000" spc="-10" b="1">
                <a:latin typeface="Calibri"/>
                <a:cs typeface="Calibri"/>
              </a:rPr>
              <a:t>for </a:t>
            </a:r>
            <a:r>
              <a:rPr dirty="0" sz="2000" b="1">
                <a:latin typeface="Calibri"/>
                <a:cs typeface="Calibri"/>
              </a:rPr>
              <a:t>a </a:t>
            </a:r>
            <a:r>
              <a:rPr dirty="0" sz="2000" spc="-5" b="1">
                <a:latin typeface="Calibri"/>
                <a:cs typeface="Calibri"/>
              </a:rPr>
              <a:t>muscle </a:t>
            </a:r>
            <a:r>
              <a:rPr dirty="0" sz="2000" spc="-15" b="1">
                <a:latin typeface="Calibri"/>
                <a:cs typeface="Calibri"/>
              </a:rPr>
              <a:t>like </a:t>
            </a:r>
            <a:r>
              <a:rPr dirty="0" sz="2000" b="1">
                <a:latin typeface="Calibri"/>
                <a:cs typeface="Calibri"/>
              </a:rPr>
              <a:t>the </a:t>
            </a:r>
            <a:r>
              <a:rPr dirty="0" sz="2000" spc="-10" b="1">
                <a:latin typeface="Calibri"/>
                <a:cs typeface="Calibri"/>
              </a:rPr>
              <a:t>gastrocnemius  </a:t>
            </a:r>
            <a:r>
              <a:rPr dirty="0" sz="2000" b="1">
                <a:latin typeface="Calibri"/>
                <a:cs typeface="Calibri"/>
              </a:rPr>
              <a:t>(calf) muscle </a:t>
            </a:r>
            <a:r>
              <a:rPr dirty="0" sz="2000" spc="-10" b="1">
                <a:latin typeface="Calibri"/>
                <a:cs typeface="Calibri"/>
              </a:rPr>
              <a:t>(for gross </a:t>
            </a:r>
            <a:r>
              <a:rPr dirty="0" sz="2000" spc="-5" b="1">
                <a:latin typeface="Calibri"/>
                <a:cs typeface="Calibri"/>
              </a:rPr>
              <a:t>movements) </a:t>
            </a:r>
            <a:r>
              <a:rPr dirty="0" sz="2000" spc="-15" b="1">
                <a:latin typeface="Calibri"/>
                <a:cs typeface="Calibri"/>
              </a:rPr>
              <a:t>may </a:t>
            </a:r>
            <a:r>
              <a:rPr dirty="0" sz="2000" b="1">
                <a:latin typeface="Calibri"/>
                <a:cs typeface="Calibri"/>
              </a:rPr>
              <a:t>include </a:t>
            </a:r>
            <a:r>
              <a:rPr dirty="0" sz="2000" b="1" u="heavy">
                <a:latin typeface="Calibri"/>
                <a:cs typeface="Calibri"/>
              </a:rPr>
              <a:t>1000-2000  </a:t>
            </a:r>
            <a:r>
              <a:rPr dirty="0" sz="2000" b="1">
                <a:latin typeface="Calibri"/>
                <a:cs typeface="Calibri"/>
              </a:rPr>
              <a:t>muscle</a:t>
            </a:r>
            <a:r>
              <a:rPr dirty="0" sz="2000" spc="-120" b="1">
                <a:latin typeface="Calibri"/>
                <a:cs typeface="Calibri"/>
              </a:rPr>
              <a:t> </a:t>
            </a:r>
            <a:r>
              <a:rPr dirty="0" sz="2000" spc="-5" b="1">
                <a:latin typeface="Calibri"/>
                <a:cs typeface="Calibri"/>
              </a:rPr>
              <a:t>fibers</a:t>
            </a:r>
            <a:endParaRPr sz="2000">
              <a:latin typeface="Calibri"/>
              <a:cs typeface="Calibri"/>
            </a:endParaRPr>
          </a:p>
          <a:p>
            <a:pPr marL="355600" marR="80645" indent="-342900">
              <a:lnSpc>
                <a:spcPct val="100000"/>
              </a:lnSpc>
              <a:spcBef>
                <a:spcPts val="480"/>
              </a:spcBef>
              <a:buFont typeface="Arial"/>
              <a:buChar char="•"/>
              <a:tabLst>
                <a:tab pos="355600" algn="l"/>
              </a:tabLst>
            </a:pPr>
            <a:r>
              <a:rPr dirty="0" sz="2000" b="1">
                <a:latin typeface="Calibri"/>
                <a:cs typeface="Calibri"/>
              </a:rPr>
              <a:t>- A single </a:t>
            </a:r>
            <a:r>
              <a:rPr dirty="0" sz="2000" spc="-5" b="1">
                <a:latin typeface="Calibri"/>
                <a:cs typeface="Calibri"/>
              </a:rPr>
              <a:t>motor </a:t>
            </a:r>
            <a:r>
              <a:rPr dirty="0" sz="2000" b="1">
                <a:latin typeface="Calibri"/>
                <a:cs typeface="Calibri"/>
              </a:rPr>
              <a:t>unit </a:t>
            </a:r>
            <a:r>
              <a:rPr dirty="0" sz="2000" spc="-10" b="1">
                <a:latin typeface="Calibri"/>
                <a:cs typeface="Calibri"/>
              </a:rPr>
              <a:t>for </a:t>
            </a:r>
            <a:r>
              <a:rPr dirty="0" sz="2000" spc="-20" b="1">
                <a:latin typeface="Calibri"/>
                <a:cs typeface="Calibri"/>
              </a:rPr>
              <a:t>eye </a:t>
            </a:r>
            <a:r>
              <a:rPr dirty="0" sz="2000" b="1">
                <a:latin typeface="Calibri"/>
                <a:cs typeface="Calibri"/>
              </a:rPr>
              <a:t>muscle </a:t>
            </a:r>
            <a:r>
              <a:rPr dirty="0" sz="2000" spc="-5" b="1">
                <a:latin typeface="Calibri"/>
                <a:cs typeface="Calibri"/>
              </a:rPr>
              <a:t>controlling </a:t>
            </a:r>
            <a:r>
              <a:rPr dirty="0" sz="2000" spc="-20" b="1">
                <a:latin typeface="Calibri"/>
                <a:cs typeface="Calibri"/>
              </a:rPr>
              <a:t>eye  </a:t>
            </a:r>
            <a:r>
              <a:rPr dirty="0" sz="2000" spc="-5" b="1">
                <a:latin typeface="Calibri"/>
                <a:cs typeface="Calibri"/>
              </a:rPr>
              <a:t>movements </a:t>
            </a:r>
            <a:r>
              <a:rPr dirty="0" sz="2000" b="1">
                <a:latin typeface="Calibri"/>
                <a:cs typeface="Calibri"/>
              </a:rPr>
              <a:t>( </a:t>
            </a:r>
            <a:r>
              <a:rPr dirty="0" sz="2000" spc="-5" b="1">
                <a:latin typeface="Calibri"/>
                <a:cs typeface="Calibri"/>
              </a:rPr>
              <a:t>fine movements) </a:t>
            </a:r>
            <a:r>
              <a:rPr dirty="0" sz="2000" spc="-15" b="1">
                <a:latin typeface="Calibri"/>
                <a:cs typeface="Calibri"/>
              </a:rPr>
              <a:t>may </a:t>
            </a:r>
            <a:r>
              <a:rPr dirty="0" sz="2000" spc="-5" b="1">
                <a:latin typeface="Calibri"/>
                <a:cs typeface="Calibri"/>
              </a:rPr>
              <a:t>trigger </a:t>
            </a:r>
            <a:r>
              <a:rPr dirty="0" sz="2000" spc="-15" b="1">
                <a:latin typeface="Calibri"/>
                <a:cs typeface="Calibri"/>
              </a:rPr>
              <a:t>fewer </a:t>
            </a:r>
            <a:r>
              <a:rPr dirty="0" sz="2000" b="1">
                <a:latin typeface="Calibri"/>
                <a:cs typeface="Calibri"/>
              </a:rPr>
              <a:t>than </a:t>
            </a:r>
            <a:r>
              <a:rPr dirty="0" sz="2000" b="1" u="heavy">
                <a:latin typeface="Calibri"/>
                <a:cs typeface="Calibri"/>
              </a:rPr>
              <a:t>10  </a:t>
            </a:r>
            <a:r>
              <a:rPr dirty="0" sz="2000" b="1" u="heavy">
                <a:latin typeface="Calibri"/>
                <a:cs typeface="Calibri"/>
              </a:rPr>
              <a:t>muscle</a:t>
            </a:r>
            <a:r>
              <a:rPr dirty="0" sz="2000" spc="-85" b="1" u="heavy">
                <a:latin typeface="Calibri"/>
                <a:cs typeface="Calibri"/>
              </a:rPr>
              <a:t> </a:t>
            </a:r>
            <a:r>
              <a:rPr dirty="0" sz="2000" spc="-10" b="1" u="heavy">
                <a:latin typeface="Calibri"/>
                <a:cs typeface="Calibri"/>
              </a:rPr>
              <a:t>fibers</a:t>
            </a:r>
            <a:endParaRPr sz="2000">
              <a:latin typeface="Calibri"/>
              <a:cs typeface="Calibri"/>
            </a:endParaRPr>
          </a:p>
        </p:txBody>
      </p:sp>
      <p:sp>
        <p:nvSpPr>
          <p:cNvPr id="4" name="object 4"/>
          <p:cNvSpPr/>
          <p:nvPr/>
        </p:nvSpPr>
        <p:spPr>
          <a:xfrm>
            <a:off x="8448929" y="1067180"/>
            <a:ext cx="121920" cy="326390"/>
          </a:xfrm>
          <a:custGeom>
            <a:avLst/>
            <a:gdLst/>
            <a:ahLst/>
            <a:cxnLst/>
            <a:rect l="l" t="t" r="r" b="b"/>
            <a:pathLst>
              <a:path w="121920" h="326390">
                <a:moveTo>
                  <a:pt x="0" y="325882"/>
                </a:moveTo>
                <a:lnTo>
                  <a:pt x="121920" y="0"/>
                </a:lnTo>
              </a:path>
            </a:pathLst>
          </a:custGeom>
          <a:ln w="127000">
            <a:solidFill>
              <a:srgbClr val="66FF33"/>
            </a:solidFill>
          </a:ln>
        </p:spPr>
        <p:txBody>
          <a:bodyPr wrap="square" lIns="0" tIns="0" rIns="0" bIns="0" rtlCol="0"/>
          <a:lstStyle/>
          <a:p/>
        </p:txBody>
      </p:sp>
      <p:sp>
        <p:nvSpPr>
          <p:cNvPr id="5" name="object 5"/>
          <p:cNvSpPr/>
          <p:nvPr/>
        </p:nvSpPr>
        <p:spPr>
          <a:xfrm>
            <a:off x="8541893" y="1007872"/>
            <a:ext cx="227329" cy="115570"/>
          </a:xfrm>
          <a:custGeom>
            <a:avLst/>
            <a:gdLst/>
            <a:ahLst/>
            <a:cxnLst/>
            <a:rect l="l" t="t" r="r" b="b"/>
            <a:pathLst>
              <a:path w="227329" h="115569">
                <a:moveTo>
                  <a:pt x="0" y="115188"/>
                </a:moveTo>
                <a:lnTo>
                  <a:pt x="227329" y="0"/>
                </a:lnTo>
              </a:path>
            </a:pathLst>
          </a:custGeom>
          <a:ln w="76200">
            <a:solidFill>
              <a:srgbClr val="66FF33"/>
            </a:solidFill>
          </a:ln>
        </p:spPr>
        <p:txBody>
          <a:bodyPr wrap="square" lIns="0" tIns="0" rIns="0" bIns="0" rtlCol="0"/>
          <a:lstStyle/>
          <a:p/>
        </p:txBody>
      </p:sp>
      <p:sp>
        <p:nvSpPr>
          <p:cNvPr id="6" name="object 6"/>
          <p:cNvSpPr/>
          <p:nvPr/>
        </p:nvSpPr>
        <p:spPr>
          <a:xfrm>
            <a:off x="8542528" y="751586"/>
            <a:ext cx="109220" cy="370840"/>
          </a:xfrm>
          <a:custGeom>
            <a:avLst/>
            <a:gdLst/>
            <a:ahLst/>
            <a:cxnLst/>
            <a:rect l="l" t="t" r="r" b="b"/>
            <a:pathLst>
              <a:path w="109220" h="370840">
                <a:moveTo>
                  <a:pt x="0" y="370331"/>
                </a:moveTo>
                <a:lnTo>
                  <a:pt x="108712" y="0"/>
                </a:lnTo>
              </a:path>
            </a:pathLst>
          </a:custGeom>
          <a:ln w="76200">
            <a:solidFill>
              <a:srgbClr val="66FF33"/>
            </a:solidFill>
          </a:ln>
        </p:spPr>
        <p:txBody>
          <a:bodyPr wrap="square" lIns="0" tIns="0" rIns="0" bIns="0" rtlCol="0"/>
          <a:lstStyle/>
          <a:p/>
        </p:txBody>
      </p:sp>
      <p:sp>
        <p:nvSpPr>
          <p:cNvPr id="7" name="object 7"/>
          <p:cNvSpPr/>
          <p:nvPr/>
        </p:nvSpPr>
        <p:spPr>
          <a:xfrm>
            <a:off x="8506206" y="1252982"/>
            <a:ext cx="459740" cy="0"/>
          </a:xfrm>
          <a:custGeom>
            <a:avLst/>
            <a:gdLst/>
            <a:ahLst/>
            <a:cxnLst/>
            <a:rect l="l" t="t" r="r" b="b"/>
            <a:pathLst>
              <a:path w="459740" h="0">
                <a:moveTo>
                  <a:pt x="0" y="0"/>
                </a:moveTo>
                <a:lnTo>
                  <a:pt x="459486" y="0"/>
                </a:lnTo>
              </a:path>
            </a:pathLst>
          </a:custGeom>
          <a:ln w="76200">
            <a:solidFill>
              <a:srgbClr val="66FF33"/>
            </a:solidFill>
          </a:ln>
        </p:spPr>
        <p:txBody>
          <a:bodyPr wrap="square" lIns="0" tIns="0" rIns="0" bIns="0" rtlCol="0"/>
          <a:lstStyle/>
          <a:p/>
        </p:txBody>
      </p:sp>
      <p:sp>
        <p:nvSpPr>
          <p:cNvPr id="8" name="object 8"/>
          <p:cNvSpPr/>
          <p:nvPr/>
        </p:nvSpPr>
        <p:spPr>
          <a:xfrm>
            <a:off x="8798559" y="1067561"/>
            <a:ext cx="167640" cy="185420"/>
          </a:xfrm>
          <a:custGeom>
            <a:avLst/>
            <a:gdLst/>
            <a:ahLst/>
            <a:cxnLst/>
            <a:rect l="l" t="t" r="r" b="b"/>
            <a:pathLst>
              <a:path w="167640" h="185419">
                <a:moveTo>
                  <a:pt x="0" y="185420"/>
                </a:moveTo>
                <a:lnTo>
                  <a:pt x="167132" y="0"/>
                </a:lnTo>
              </a:path>
            </a:pathLst>
          </a:custGeom>
          <a:ln w="76200">
            <a:solidFill>
              <a:srgbClr val="66FF33"/>
            </a:solidFill>
          </a:ln>
        </p:spPr>
        <p:txBody>
          <a:bodyPr wrap="square" lIns="0" tIns="0" rIns="0" bIns="0" rtlCol="0"/>
          <a:lstStyle/>
          <a:p/>
        </p:txBody>
      </p:sp>
      <p:sp>
        <p:nvSpPr>
          <p:cNvPr id="9" name="object 9"/>
          <p:cNvSpPr/>
          <p:nvPr/>
        </p:nvSpPr>
        <p:spPr>
          <a:xfrm>
            <a:off x="7290434" y="1124458"/>
            <a:ext cx="1420495" cy="1344930"/>
          </a:xfrm>
          <a:custGeom>
            <a:avLst/>
            <a:gdLst/>
            <a:ahLst/>
            <a:cxnLst/>
            <a:rect l="l" t="t" r="r" b="b"/>
            <a:pathLst>
              <a:path w="1420495" h="1344930">
                <a:moveTo>
                  <a:pt x="1133729" y="575944"/>
                </a:moveTo>
                <a:lnTo>
                  <a:pt x="1133729" y="768857"/>
                </a:lnTo>
                <a:lnTo>
                  <a:pt x="1420241" y="672338"/>
                </a:lnTo>
                <a:lnTo>
                  <a:pt x="1133729" y="575944"/>
                </a:lnTo>
                <a:close/>
              </a:path>
              <a:path w="1420495" h="1344930">
                <a:moveTo>
                  <a:pt x="812038" y="1073403"/>
                </a:moveTo>
                <a:lnTo>
                  <a:pt x="608203" y="1073403"/>
                </a:lnTo>
                <a:lnTo>
                  <a:pt x="710184" y="1344676"/>
                </a:lnTo>
                <a:lnTo>
                  <a:pt x="812038" y="1073403"/>
                </a:lnTo>
                <a:close/>
              </a:path>
              <a:path w="1420495" h="1344930">
                <a:moveTo>
                  <a:pt x="338582" y="887729"/>
                </a:moveTo>
                <a:lnTo>
                  <a:pt x="208025" y="1147699"/>
                </a:lnTo>
                <a:lnTo>
                  <a:pt x="482726" y="1024127"/>
                </a:lnTo>
                <a:lnTo>
                  <a:pt x="338582" y="887729"/>
                </a:lnTo>
                <a:close/>
              </a:path>
              <a:path w="1420495" h="1344930">
                <a:moveTo>
                  <a:pt x="1081659" y="887729"/>
                </a:moveTo>
                <a:lnTo>
                  <a:pt x="937641" y="1024127"/>
                </a:lnTo>
                <a:lnTo>
                  <a:pt x="1212215" y="1147699"/>
                </a:lnTo>
                <a:lnTo>
                  <a:pt x="1081659" y="887729"/>
                </a:lnTo>
                <a:close/>
              </a:path>
              <a:path w="1420495" h="1344930">
                <a:moveTo>
                  <a:pt x="710184" y="336168"/>
                </a:moveTo>
                <a:lnTo>
                  <a:pt x="662005" y="339237"/>
                </a:lnTo>
                <a:lnTo>
                  <a:pt x="615794" y="348176"/>
                </a:lnTo>
                <a:lnTo>
                  <a:pt x="571976" y="362585"/>
                </a:lnTo>
                <a:lnTo>
                  <a:pt x="530972" y="382063"/>
                </a:lnTo>
                <a:lnTo>
                  <a:pt x="493208" y="406210"/>
                </a:lnTo>
                <a:lnTo>
                  <a:pt x="459105" y="434625"/>
                </a:lnTo>
                <a:lnTo>
                  <a:pt x="429087" y="466909"/>
                </a:lnTo>
                <a:lnTo>
                  <a:pt x="403577" y="502661"/>
                </a:lnTo>
                <a:lnTo>
                  <a:pt x="383000" y="541480"/>
                </a:lnTo>
                <a:lnTo>
                  <a:pt x="367777" y="582966"/>
                </a:lnTo>
                <a:lnTo>
                  <a:pt x="358334" y="626719"/>
                </a:lnTo>
                <a:lnTo>
                  <a:pt x="355092" y="672338"/>
                </a:lnTo>
                <a:lnTo>
                  <a:pt x="358334" y="717956"/>
                </a:lnTo>
                <a:lnTo>
                  <a:pt x="367777" y="761709"/>
                </a:lnTo>
                <a:lnTo>
                  <a:pt x="383000" y="803195"/>
                </a:lnTo>
                <a:lnTo>
                  <a:pt x="403577" y="842014"/>
                </a:lnTo>
                <a:lnTo>
                  <a:pt x="429087" y="877766"/>
                </a:lnTo>
                <a:lnTo>
                  <a:pt x="459105" y="910050"/>
                </a:lnTo>
                <a:lnTo>
                  <a:pt x="493208" y="938465"/>
                </a:lnTo>
                <a:lnTo>
                  <a:pt x="530972" y="962612"/>
                </a:lnTo>
                <a:lnTo>
                  <a:pt x="571976" y="982090"/>
                </a:lnTo>
                <a:lnTo>
                  <a:pt x="615794" y="996499"/>
                </a:lnTo>
                <a:lnTo>
                  <a:pt x="662005" y="1005438"/>
                </a:lnTo>
                <a:lnTo>
                  <a:pt x="710184" y="1008506"/>
                </a:lnTo>
                <a:lnTo>
                  <a:pt x="758362" y="1005438"/>
                </a:lnTo>
                <a:lnTo>
                  <a:pt x="804573" y="996499"/>
                </a:lnTo>
                <a:lnTo>
                  <a:pt x="848391" y="982090"/>
                </a:lnTo>
                <a:lnTo>
                  <a:pt x="889395" y="962612"/>
                </a:lnTo>
                <a:lnTo>
                  <a:pt x="927159" y="938465"/>
                </a:lnTo>
                <a:lnTo>
                  <a:pt x="961262" y="910050"/>
                </a:lnTo>
                <a:lnTo>
                  <a:pt x="991280" y="877766"/>
                </a:lnTo>
                <a:lnTo>
                  <a:pt x="1016790" y="842014"/>
                </a:lnTo>
                <a:lnTo>
                  <a:pt x="1037367" y="803195"/>
                </a:lnTo>
                <a:lnTo>
                  <a:pt x="1052590" y="761709"/>
                </a:lnTo>
                <a:lnTo>
                  <a:pt x="1062033" y="717956"/>
                </a:lnTo>
                <a:lnTo>
                  <a:pt x="1065276" y="672338"/>
                </a:lnTo>
                <a:lnTo>
                  <a:pt x="1062033" y="626719"/>
                </a:lnTo>
                <a:lnTo>
                  <a:pt x="1052590" y="582966"/>
                </a:lnTo>
                <a:lnTo>
                  <a:pt x="1037367" y="541480"/>
                </a:lnTo>
                <a:lnTo>
                  <a:pt x="1016790" y="502661"/>
                </a:lnTo>
                <a:lnTo>
                  <a:pt x="991280" y="466909"/>
                </a:lnTo>
                <a:lnTo>
                  <a:pt x="961263" y="434625"/>
                </a:lnTo>
                <a:lnTo>
                  <a:pt x="927159" y="406210"/>
                </a:lnTo>
                <a:lnTo>
                  <a:pt x="889395" y="382063"/>
                </a:lnTo>
                <a:lnTo>
                  <a:pt x="848391" y="362584"/>
                </a:lnTo>
                <a:lnTo>
                  <a:pt x="804573" y="348176"/>
                </a:lnTo>
                <a:lnTo>
                  <a:pt x="758362" y="339237"/>
                </a:lnTo>
                <a:lnTo>
                  <a:pt x="710184" y="336168"/>
                </a:lnTo>
                <a:close/>
              </a:path>
              <a:path w="1420495" h="1344930">
                <a:moveTo>
                  <a:pt x="286639" y="575944"/>
                </a:moveTo>
                <a:lnTo>
                  <a:pt x="0" y="672338"/>
                </a:lnTo>
                <a:lnTo>
                  <a:pt x="286639" y="768857"/>
                </a:lnTo>
                <a:lnTo>
                  <a:pt x="286639" y="575944"/>
                </a:lnTo>
                <a:close/>
              </a:path>
              <a:path w="1420495" h="1344930">
                <a:moveTo>
                  <a:pt x="208025" y="196976"/>
                </a:moveTo>
                <a:lnTo>
                  <a:pt x="338582" y="457072"/>
                </a:lnTo>
                <a:lnTo>
                  <a:pt x="482726" y="320547"/>
                </a:lnTo>
                <a:lnTo>
                  <a:pt x="208025" y="196976"/>
                </a:lnTo>
                <a:close/>
              </a:path>
              <a:path w="1420495" h="1344930">
                <a:moveTo>
                  <a:pt x="1212215" y="196976"/>
                </a:moveTo>
                <a:lnTo>
                  <a:pt x="937641" y="320547"/>
                </a:lnTo>
                <a:lnTo>
                  <a:pt x="1081659" y="457072"/>
                </a:lnTo>
                <a:lnTo>
                  <a:pt x="1212215" y="196976"/>
                </a:lnTo>
                <a:close/>
              </a:path>
              <a:path w="1420495" h="1344930">
                <a:moveTo>
                  <a:pt x="710184" y="0"/>
                </a:moveTo>
                <a:lnTo>
                  <a:pt x="608203" y="271399"/>
                </a:lnTo>
                <a:lnTo>
                  <a:pt x="812038" y="271399"/>
                </a:lnTo>
                <a:lnTo>
                  <a:pt x="710184" y="0"/>
                </a:lnTo>
                <a:close/>
              </a:path>
            </a:pathLst>
          </a:custGeom>
          <a:solidFill>
            <a:srgbClr val="66FF33"/>
          </a:solidFill>
        </p:spPr>
        <p:txBody>
          <a:bodyPr wrap="square" lIns="0" tIns="0" rIns="0" bIns="0" rtlCol="0"/>
          <a:lstStyle/>
          <a:p/>
        </p:txBody>
      </p:sp>
      <p:sp>
        <p:nvSpPr>
          <p:cNvPr id="10" name="object 10"/>
          <p:cNvSpPr/>
          <p:nvPr/>
        </p:nvSpPr>
        <p:spPr>
          <a:xfrm>
            <a:off x="7557643" y="1385316"/>
            <a:ext cx="883285" cy="826135"/>
          </a:xfrm>
          <a:custGeom>
            <a:avLst/>
            <a:gdLst/>
            <a:ahLst/>
            <a:cxnLst/>
            <a:rect l="l" t="t" r="r" b="b"/>
            <a:pathLst>
              <a:path w="883284" h="826135">
                <a:moveTo>
                  <a:pt x="441705" y="0"/>
                </a:moveTo>
                <a:lnTo>
                  <a:pt x="393573" y="2423"/>
                </a:lnTo>
                <a:lnTo>
                  <a:pt x="346943" y="9526"/>
                </a:lnTo>
                <a:lnTo>
                  <a:pt x="302085" y="21055"/>
                </a:lnTo>
                <a:lnTo>
                  <a:pt x="259267" y="36760"/>
                </a:lnTo>
                <a:lnTo>
                  <a:pt x="218759" y="56387"/>
                </a:lnTo>
                <a:lnTo>
                  <a:pt x="180831" y="79686"/>
                </a:lnTo>
                <a:lnTo>
                  <a:pt x="145752" y="106405"/>
                </a:lnTo>
                <a:lnTo>
                  <a:pt x="113791" y="136290"/>
                </a:lnTo>
                <a:lnTo>
                  <a:pt x="85218" y="169090"/>
                </a:lnTo>
                <a:lnTo>
                  <a:pt x="60301" y="204554"/>
                </a:lnTo>
                <a:lnTo>
                  <a:pt x="39311" y="242429"/>
                </a:lnTo>
                <a:lnTo>
                  <a:pt x="22516" y="282464"/>
                </a:lnTo>
                <a:lnTo>
                  <a:pt x="10186" y="324406"/>
                </a:lnTo>
                <a:lnTo>
                  <a:pt x="2591" y="368003"/>
                </a:lnTo>
                <a:lnTo>
                  <a:pt x="0" y="413004"/>
                </a:lnTo>
                <a:lnTo>
                  <a:pt x="2591" y="457980"/>
                </a:lnTo>
                <a:lnTo>
                  <a:pt x="10186" y="501557"/>
                </a:lnTo>
                <a:lnTo>
                  <a:pt x="22516" y="543481"/>
                </a:lnTo>
                <a:lnTo>
                  <a:pt x="39311" y="583501"/>
                </a:lnTo>
                <a:lnTo>
                  <a:pt x="60301" y="621363"/>
                </a:lnTo>
                <a:lnTo>
                  <a:pt x="85218" y="656817"/>
                </a:lnTo>
                <a:lnTo>
                  <a:pt x="113791" y="689609"/>
                </a:lnTo>
                <a:lnTo>
                  <a:pt x="145752" y="719488"/>
                </a:lnTo>
                <a:lnTo>
                  <a:pt x="180831" y="746202"/>
                </a:lnTo>
                <a:lnTo>
                  <a:pt x="218759" y="769497"/>
                </a:lnTo>
                <a:lnTo>
                  <a:pt x="259267" y="789123"/>
                </a:lnTo>
                <a:lnTo>
                  <a:pt x="302085" y="804826"/>
                </a:lnTo>
                <a:lnTo>
                  <a:pt x="346943" y="816355"/>
                </a:lnTo>
                <a:lnTo>
                  <a:pt x="393573" y="823457"/>
                </a:lnTo>
                <a:lnTo>
                  <a:pt x="441705" y="825881"/>
                </a:lnTo>
                <a:lnTo>
                  <a:pt x="489814" y="823457"/>
                </a:lnTo>
                <a:lnTo>
                  <a:pt x="536423" y="816355"/>
                </a:lnTo>
                <a:lnTo>
                  <a:pt x="581264" y="804826"/>
                </a:lnTo>
                <a:lnTo>
                  <a:pt x="624067" y="789123"/>
                </a:lnTo>
                <a:lnTo>
                  <a:pt x="664562" y="769497"/>
                </a:lnTo>
                <a:lnTo>
                  <a:pt x="702480" y="746202"/>
                </a:lnTo>
                <a:lnTo>
                  <a:pt x="737551" y="719488"/>
                </a:lnTo>
                <a:lnTo>
                  <a:pt x="769506" y="689609"/>
                </a:lnTo>
                <a:lnTo>
                  <a:pt x="798075" y="656817"/>
                </a:lnTo>
                <a:lnTo>
                  <a:pt x="822988" y="621363"/>
                </a:lnTo>
                <a:lnTo>
                  <a:pt x="843976" y="583501"/>
                </a:lnTo>
                <a:lnTo>
                  <a:pt x="860769" y="543481"/>
                </a:lnTo>
                <a:lnTo>
                  <a:pt x="873098" y="501557"/>
                </a:lnTo>
                <a:lnTo>
                  <a:pt x="880693" y="457980"/>
                </a:lnTo>
                <a:lnTo>
                  <a:pt x="883284" y="413004"/>
                </a:lnTo>
                <a:lnTo>
                  <a:pt x="880693" y="368003"/>
                </a:lnTo>
                <a:lnTo>
                  <a:pt x="873098" y="324406"/>
                </a:lnTo>
                <a:lnTo>
                  <a:pt x="860769" y="282464"/>
                </a:lnTo>
                <a:lnTo>
                  <a:pt x="843976" y="242429"/>
                </a:lnTo>
                <a:lnTo>
                  <a:pt x="822988" y="204554"/>
                </a:lnTo>
                <a:lnTo>
                  <a:pt x="798075" y="169090"/>
                </a:lnTo>
                <a:lnTo>
                  <a:pt x="769506" y="136290"/>
                </a:lnTo>
                <a:lnTo>
                  <a:pt x="737551" y="106405"/>
                </a:lnTo>
                <a:lnTo>
                  <a:pt x="702480" y="79686"/>
                </a:lnTo>
                <a:lnTo>
                  <a:pt x="664562" y="56388"/>
                </a:lnTo>
                <a:lnTo>
                  <a:pt x="624067" y="36760"/>
                </a:lnTo>
                <a:lnTo>
                  <a:pt x="581264" y="21055"/>
                </a:lnTo>
                <a:lnTo>
                  <a:pt x="536423" y="9526"/>
                </a:lnTo>
                <a:lnTo>
                  <a:pt x="489814" y="2423"/>
                </a:lnTo>
                <a:lnTo>
                  <a:pt x="441705" y="0"/>
                </a:lnTo>
                <a:close/>
              </a:path>
            </a:pathLst>
          </a:custGeom>
          <a:solidFill>
            <a:srgbClr val="66FF33"/>
          </a:solidFill>
        </p:spPr>
        <p:txBody>
          <a:bodyPr wrap="square" lIns="0" tIns="0" rIns="0" bIns="0" rtlCol="0"/>
          <a:lstStyle/>
          <a:p/>
        </p:txBody>
      </p:sp>
      <p:sp>
        <p:nvSpPr>
          <p:cNvPr id="11" name="object 11"/>
          <p:cNvSpPr/>
          <p:nvPr/>
        </p:nvSpPr>
        <p:spPr>
          <a:xfrm>
            <a:off x="7374001" y="1217294"/>
            <a:ext cx="250825" cy="231775"/>
          </a:xfrm>
          <a:custGeom>
            <a:avLst/>
            <a:gdLst/>
            <a:ahLst/>
            <a:cxnLst/>
            <a:rect l="l" t="t" r="r" b="b"/>
            <a:pathLst>
              <a:path w="250825" h="231775">
                <a:moveTo>
                  <a:pt x="250698" y="231775"/>
                </a:moveTo>
                <a:lnTo>
                  <a:pt x="0" y="0"/>
                </a:lnTo>
              </a:path>
            </a:pathLst>
          </a:custGeom>
          <a:ln w="127000">
            <a:solidFill>
              <a:srgbClr val="66FF33"/>
            </a:solidFill>
          </a:ln>
        </p:spPr>
        <p:txBody>
          <a:bodyPr wrap="square" lIns="0" tIns="0" rIns="0" bIns="0" rtlCol="0"/>
          <a:lstStyle/>
          <a:p/>
        </p:txBody>
      </p:sp>
      <p:sp>
        <p:nvSpPr>
          <p:cNvPr id="12" name="object 12"/>
          <p:cNvSpPr/>
          <p:nvPr/>
        </p:nvSpPr>
        <p:spPr>
          <a:xfrm>
            <a:off x="7374001" y="985392"/>
            <a:ext cx="41910" cy="278765"/>
          </a:xfrm>
          <a:custGeom>
            <a:avLst/>
            <a:gdLst/>
            <a:ahLst/>
            <a:cxnLst/>
            <a:rect l="l" t="t" r="r" b="b"/>
            <a:pathLst>
              <a:path w="41909" h="278765">
                <a:moveTo>
                  <a:pt x="41782" y="278257"/>
                </a:moveTo>
                <a:lnTo>
                  <a:pt x="0" y="0"/>
                </a:lnTo>
              </a:path>
            </a:pathLst>
          </a:custGeom>
          <a:ln w="76200">
            <a:solidFill>
              <a:srgbClr val="66FF33"/>
            </a:solidFill>
          </a:ln>
        </p:spPr>
        <p:txBody>
          <a:bodyPr wrap="square" lIns="0" tIns="0" rIns="0" bIns="0" rtlCol="0"/>
          <a:lstStyle/>
          <a:p/>
        </p:txBody>
      </p:sp>
      <p:sp>
        <p:nvSpPr>
          <p:cNvPr id="13" name="object 13"/>
          <p:cNvSpPr/>
          <p:nvPr/>
        </p:nvSpPr>
        <p:spPr>
          <a:xfrm>
            <a:off x="7123430" y="1031747"/>
            <a:ext cx="292735" cy="232410"/>
          </a:xfrm>
          <a:custGeom>
            <a:avLst/>
            <a:gdLst/>
            <a:ahLst/>
            <a:cxnLst/>
            <a:rect l="l" t="t" r="r" b="b"/>
            <a:pathLst>
              <a:path w="292734" h="232409">
                <a:moveTo>
                  <a:pt x="292353" y="231901"/>
                </a:moveTo>
                <a:lnTo>
                  <a:pt x="0" y="0"/>
                </a:lnTo>
              </a:path>
            </a:pathLst>
          </a:custGeom>
          <a:ln w="76200">
            <a:solidFill>
              <a:srgbClr val="66FF33"/>
            </a:solidFill>
          </a:ln>
        </p:spPr>
        <p:txBody>
          <a:bodyPr wrap="square" lIns="0" tIns="0" rIns="0" bIns="0" rtlCol="0"/>
          <a:lstStyle/>
          <a:p/>
        </p:txBody>
      </p:sp>
      <p:sp>
        <p:nvSpPr>
          <p:cNvPr id="14" name="object 14"/>
          <p:cNvSpPr/>
          <p:nvPr/>
        </p:nvSpPr>
        <p:spPr>
          <a:xfrm>
            <a:off x="7122794" y="1726438"/>
            <a:ext cx="334645" cy="68580"/>
          </a:xfrm>
          <a:custGeom>
            <a:avLst/>
            <a:gdLst/>
            <a:ahLst/>
            <a:cxnLst/>
            <a:rect l="l" t="t" r="r" b="b"/>
            <a:pathLst>
              <a:path w="334645" h="68580">
                <a:moveTo>
                  <a:pt x="334518" y="68199"/>
                </a:moveTo>
                <a:lnTo>
                  <a:pt x="0" y="0"/>
                </a:lnTo>
              </a:path>
            </a:pathLst>
          </a:custGeom>
          <a:ln w="127000">
            <a:solidFill>
              <a:srgbClr val="66FF33"/>
            </a:solidFill>
          </a:ln>
        </p:spPr>
        <p:txBody>
          <a:bodyPr wrap="square" lIns="0" tIns="0" rIns="0" bIns="0" rtlCol="0"/>
          <a:lstStyle/>
          <a:p/>
        </p:txBody>
      </p:sp>
      <p:sp>
        <p:nvSpPr>
          <p:cNvPr id="15" name="object 15"/>
          <p:cNvSpPr/>
          <p:nvPr/>
        </p:nvSpPr>
        <p:spPr>
          <a:xfrm>
            <a:off x="7002906" y="1526921"/>
            <a:ext cx="180340" cy="216535"/>
          </a:xfrm>
          <a:custGeom>
            <a:avLst/>
            <a:gdLst/>
            <a:ahLst/>
            <a:cxnLst/>
            <a:rect l="l" t="t" r="r" b="b"/>
            <a:pathLst>
              <a:path w="180340" h="216535">
                <a:moveTo>
                  <a:pt x="179959" y="216280"/>
                </a:moveTo>
                <a:lnTo>
                  <a:pt x="0" y="0"/>
                </a:lnTo>
              </a:path>
            </a:pathLst>
          </a:custGeom>
          <a:ln w="76200">
            <a:solidFill>
              <a:srgbClr val="66FF33"/>
            </a:solidFill>
          </a:ln>
        </p:spPr>
        <p:txBody>
          <a:bodyPr wrap="square" lIns="0" tIns="0" rIns="0" bIns="0" rtlCol="0"/>
          <a:lstStyle/>
          <a:p/>
        </p:txBody>
      </p:sp>
      <p:sp>
        <p:nvSpPr>
          <p:cNvPr id="16" name="object 16"/>
          <p:cNvSpPr/>
          <p:nvPr/>
        </p:nvSpPr>
        <p:spPr>
          <a:xfrm>
            <a:off x="6812660" y="1696592"/>
            <a:ext cx="370205" cy="46990"/>
          </a:xfrm>
          <a:custGeom>
            <a:avLst/>
            <a:gdLst/>
            <a:ahLst/>
            <a:cxnLst/>
            <a:rect l="l" t="t" r="r" b="b"/>
            <a:pathLst>
              <a:path w="370204" h="46989">
                <a:moveTo>
                  <a:pt x="370205" y="46609"/>
                </a:moveTo>
                <a:lnTo>
                  <a:pt x="0" y="0"/>
                </a:lnTo>
              </a:path>
            </a:pathLst>
          </a:custGeom>
          <a:ln w="76200">
            <a:solidFill>
              <a:srgbClr val="66FF33"/>
            </a:solidFill>
          </a:ln>
        </p:spPr>
        <p:txBody>
          <a:bodyPr wrap="square" lIns="0" tIns="0" rIns="0" bIns="0" rtlCol="0"/>
          <a:lstStyle/>
          <a:p/>
        </p:txBody>
      </p:sp>
      <p:sp>
        <p:nvSpPr>
          <p:cNvPr id="17" name="object 17"/>
          <p:cNvSpPr/>
          <p:nvPr/>
        </p:nvSpPr>
        <p:spPr>
          <a:xfrm>
            <a:off x="7999476" y="1066038"/>
            <a:ext cx="22225" cy="347345"/>
          </a:xfrm>
          <a:custGeom>
            <a:avLst/>
            <a:gdLst/>
            <a:ahLst/>
            <a:cxnLst/>
            <a:rect l="l" t="t" r="r" b="b"/>
            <a:pathLst>
              <a:path w="22225" h="347344">
                <a:moveTo>
                  <a:pt x="22225" y="347090"/>
                </a:moveTo>
                <a:lnTo>
                  <a:pt x="0" y="0"/>
                </a:lnTo>
              </a:path>
            </a:pathLst>
          </a:custGeom>
          <a:ln w="127000">
            <a:solidFill>
              <a:srgbClr val="66FF33"/>
            </a:solidFill>
          </a:ln>
        </p:spPr>
        <p:txBody>
          <a:bodyPr wrap="square" lIns="0" tIns="0" rIns="0" bIns="0" rtlCol="0"/>
          <a:lstStyle/>
          <a:p/>
        </p:txBody>
      </p:sp>
      <p:sp>
        <p:nvSpPr>
          <p:cNvPr id="18" name="object 18"/>
          <p:cNvSpPr/>
          <p:nvPr/>
        </p:nvSpPr>
        <p:spPr>
          <a:xfrm>
            <a:off x="7997190" y="930783"/>
            <a:ext cx="160655" cy="198755"/>
          </a:xfrm>
          <a:custGeom>
            <a:avLst/>
            <a:gdLst/>
            <a:ahLst/>
            <a:cxnLst/>
            <a:rect l="l" t="t" r="r" b="b"/>
            <a:pathLst>
              <a:path w="160654" h="198755">
                <a:moveTo>
                  <a:pt x="0" y="198246"/>
                </a:moveTo>
                <a:lnTo>
                  <a:pt x="160274" y="0"/>
                </a:lnTo>
              </a:path>
            </a:pathLst>
          </a:custGeom>
          <a:ln w="76200">
            <a:solidFill>
              <a:srgbClr val="66FF33"/>
            </a:solidFill>
          </a:ln>
        </p:spPr>
        <p:txBody>
          <a:bodyPr wrap="square" lIns="0" tIns="0" rIns="0" bIns="0" rtlCol="0"/>
          <a:lstStyle/>
          <a:p/>
        </p:txBody>
      </p:sp>
      <p:sp>
        <p:nvSpPr>
          <p:cNvPr id="19" name="object 19"/>
          <p:cNvSpPr/>
          <p:nvPr/>
        </p:nvSpPr>
        <p:spPr>
          <a:xfrm>
            <a:off x="7946643" y="747522"/>
            <a:ext cx="52705" cy="382905"/>
          </a:xfrm>
          <a:custGeom>
            <a:avLst/>
            <a:gdLst/>
            <a:ahLst/>
            <a:cxnLst/>
            <a:rect l="l" t="t" r="r" b="b"/>
            <a:pathLst>
              <a:path w="52704" h="382905">
                <a:moveTo>
                  <a:pt x="52450" y="382397"/>
                </a:moveTo>
                <a:lnTo>
                  <a:pt x="0" y="0"/>
                </a:lnTo>
              </a:path>
            </a:pathLst>
          </a:custGeom>
          <a:ln w="76200">
            <a:solidFill>
              <a:srgbClr val="66FF33"/>
            </a:solidFill>
          </a:ln>
        </p:spPr>
        <p:txBody>
          <a:bodyPr wrap="square" lIns="0" tIns="0" rIns="0" bIns="0" rtlCol="0"/>
          <a:lstStyle/>
          <a:p/>
        </p:txBody>
      </p:sp>
      <p:sp>
        <p:nvSpPr>
          <p:cNvPr id="20" name="object 20"/>
          <p:cNvSpPr/>
          <p:nvPr/>
        </p:nvSpPr>
        <p:spPr>
          <a:xfrm>
            <a:off x="8645397" y="1623700"/>
            <a:ext cx="362585" cy="154940"/>
          </a:xfrm>
          <a:custGeom>
            <a:avLst/>
            <a:gdLst/>
            <a:ahLst/>
            <a:cxnLst/>
            <a:rect l="l" t="t" r="r" b="b"/>
            <a:pathLst>
              <a:path w="362584" h="154939">
                <a:moveTo>
                  <a:pt x="0" y="154807"/>
                </a:moveTo>
                <a:lnTo>
                  <a:pt x="49069" y="147912"/>
                </a:lnTo>
                <a:lnTo>
                  <a:pt x="98139" y="141838"/>
                </a:lnTo>
                <a:lnTo>
                  <a:pt x="146875" y="134501"/>
                </a:lnTo>
                <a:lnTo>
                  <a:pt x="194945" y="123819"/>
                </a:lnTo>
                <a:lnTo>
                  <a:pt x="203239" y="118479"/>
                </a:lnTo>
                <a:lnTo>
                  <a:pt x="209581" y="109865"/>
                </a:lnTo>
                <a:lnTo>
                  <a:pt x="215590" y="100513"/>
                </a:lnTo>
                <a:lnTo>
                  <a:pt x="222884" y="92958"/>
                </a:lnTo>
                <a:lnTo>
                  <a:pt x="236595" y="84725"/>
                </a:lnTo>
                <a:lnTo>
                  <a:pt x="251031" y="77861"/>
                </a:lnTo>
                <a:lnTo>
                  <a:pt x="265301" y="70831"/>
                </a:lnTo>
                <a:lnTo>
                  <a:pt x="278510" y="62097"/>
                </a:lnTo>
                <a:lnTo>
                  <a:pt x="313012" y="28940"/>
                </a:lnTo>
                <a:lnTo>
                  <a:pt x="325830" y="10261"/>
                </a:lnTo>
                <a:lnTo>
                  <a:pt x="329753" y="1976"/>
                </a:lnTo>
                <a:lnTo>
                  <a:pt x="337573" y="0"/>
                </a:lnTo>
                <a:lnTo>
                  <a:pt x="362076" y="248"/>
                </a:lnTo>
              </a:path>
            </a:pathLst>
          </a:custGeom>
          <a:ln w="76200">
            <a:solidFill>
              <a:srgbClr val="66FF33"/>
            </a:solidFill>
          </a:ln>
        </p:spPr>
        <p:txBody>
          <a:bodyPr wrap="square" lIns="0" tIns="0" rIns="0" bIns="0" rtlCol="0"/>
          <a:lstStyle/>
          <a:p/>
        </p:txBody>
      </p:sp>
      <p:sp>
        <p:nvSpPr>
          <p:cNvPr id="21" name="object 21"/>
          <p:cNvSpPr/>
          <p:nvPr/>
        </p:nvSpPr>
        <p:spPr>
          <a:xfrm>
            <a:off x="6918832" y="1160272"/>
            <a:ext cx="557530" cy="185420"/>
          </a:xfrm>
          <a:custGeom>
            <a:avLst/>
            <a:gdLst/>
            <a:ahLst/>
            <a:cxnLst/>
            <a:rect l="l" t="t" r="r" b="b"/>
            <a:pathLst>
              <a:path w="557529" h="185419">
                <a:moveTo>
                  <a:pt x="557022" y="185419"/>
                </a:moveTo>
                <a:lnTo>
                  <a:pt x="509194" y="181757"/>
                </a:lnTo>
                <a:lnTo>
                  <a:pt x="461243" y="179246"/>
                </a:lnTo>
                <a:lnTo>
                  <a:pt x="413260" y="177045"/>
                </a:lnTo>
                <a:lnTo>
                  <a:pt x="365340" y="174316"/>
                </a:lnTo>
                <a:lnTo>
                  <a:pt x="317575" y="170218"/>
                </a:lnTo>
                <a:lnTo>
                  <a:pt x="270059" y="163912"/>
                </a:lnTo>
                <a:lnTo>
                  <a:pt x="222885" y="154558"/>
                </a:lnTo>
                <a:lnTo>
                  <a:pt x="192055" y="129063"/>
                </a:lnTo>
                <a:lnTo>
                  <a:pt x="179879" y="110124"/>
                </a:lnTo>
                <a:lnTo>
                  <a:pt x="167132" y="92710"/>
                </a:lnTo>
                <a:lnTo>
                  <a:pt x="130748" y="53792"/>
                </a:lnTo>
                <a:lnTo>
                  <a:pt x="95329" y="24637"/>
                </a:lnTo>
                <a:lnTo>
                  <a:pt x="54028" y="6342"/>
                </a:lnTo>
                <a:lnTo>
                  <a:pt x="0" y="0"/>
                </a:lnTo>
              </a:path>
            </a:pathLst>
          </a:custGeom>
          <a:ln w="76200">
            <a:solidFill>
              <a:srgbClr val="66FF33"/>
            </a:solidFill>
          </a:ln>
        </p:spPr>
        <p:txBody>
          <a:bodyPr wrap="square" lIns="0" tIns="0" rIns="0" bIns="0" rtlCol="0"/>
          <a:lstStyle/>
          <a:p/>
        </p:txBody>
      </p:sp>
      <p:sp>
        <p:nvSpPr>
          <p:cNvPr id="22" name="object 22"/>
          <p:cNvSpPr/>
          <p:nvPr/>
        </p:nvSpPr>
        <p:spPr>
          <a:xfrm>
            <a:off x="8450580" y="2211197"/>
            <a:ext cx="445770" cy="96520"/>
          </a:xfrm>
          <a:custGeom>
            <a:avLst/>
            <a:gdLst/>
            <a:ahLst/>
            <a:cxnLst/>
            <a:rect l="l" t="t" r="r" b="b"/>
            <a:pathLst>
              <a:path w="445770" h="96519">
                <a:moveTo>
                  <a:pt x="0" y="0"/>
                </a:moveTo>
                <a:lnTo>
                  <a:pt x="35942" y="32654"/>
                </a:lnTo>
                <a:lnTo>
                  <a:pt x="76313" y="57141"/>
                </a:lnTo>
                <a:lnTo>
                  <a:pt x="120170" y="74576"/>
                </a:lnTo>
                <a:lnTo>
                  <a:pt x="166569" y="86071"/>
                </a:lnTo>
                <a:lnTo>
                  <a:pt x="214566" y="92741"/>
                </a:lnTo>
                <a:lnTo>
                  <a:pt x="263219" y="95701"/>
                </a:lnTo>
                <a:lnTo>
                  <a:pt x="311583" y="96063"/>
                </a:lnTo>
                <a:lnTo>
                  <a:pt x="358717" y="94943"/>
                </a:lnTo>
                <a:lnTo>
                  <a:pt x="403675" y="93453"/>
                </a:lnTo>
                <a:lnTo>
                  <a:pt x="445516" y="92710"/>
                </a:lnTo>
              </a:path>
            </a:pathLst>
          </a:custGeom>
          <a:ln w="76200">
            <a:solidFill>
              <a:srgbClr val="66FF33"/>
            </a:solidFill>
          </a:ln>
        </p:spPr>
        <p:txBody>
          <a:bodyPr wrap="square" lIns="0" tIns="0" rIns="0" bIns="0" rtlCol="0"/>
          <a:lstStyle/>
          <a:p/>
        </p:txBody>
      </p:sp>
      <p:sp>
        <p:nvSpPr>
          <p:cNvPr id="23" name="object 23"/>
          <p:cNvSpPr/>
          <p:nvPr/>
        </p:nvSpPr>
        <p:spPr>
          <a:xfrm>
            <a:off x="8524493" y="2282698"/>
            <a:ext cx="278765" cy="278765"/>
          </a:xfrm>
          <a:custGeom>
            <a:avLst/>
            <a:gdLst/>
            <a:ahLst/>
            <a:cxnLst/>
            <a:rect l="l" t="t" r="r" b="b"/>
            <a:pathLst>
              <a:path w="278765" h="278764">
                <a:moveTo>
                  <a:pt x="0" y="0"/>
                </a:moveTo>
                <a:lnTo>
                  <a:pt x="26192" y="52881"/>
                </a:lnTo>
                <a:lnTo>
                  <a:pt x="48392" y="85549"/>
                </a:lnTo>
                <a:lnTo>
                  <a:pt x="71414" y="107231"/>
                </a:lnTo>
                <a:lnTo>
                  <a:pt x="100075" y="127158"/>
                </a:lnTo>
                <a:lnTo>
                  <a:pt x="139191" y="154559"/>
                </a:lnTo>
                <a:lnTo>
                  <a:pt x="146736" y="161559"/>
                </a:lnTo>
                <a:lnTo>
                  <a:pt x="153161" y="169989"/>
                </a:lnTo>
                <a:lnTo>
                  <a:pt x="159587" y="178419"/>
                </a:lnTo>
                <a:lnTo>
                  <a:pt x="167131" y="185419"/>
                </a:lnTo>
                <a:lnTo>
                  <a:pt x="180842" y="193655"/>
                </a:lnTo>
                <a:lnTo>
                  <a:pt x="195278" y="200532"/>
                </a:lnTo>
                <a:lnTo>
                  <a:pt x="209548" y="207601"/>
                </a:lnTo>
                <a:lnTo>
                  <a:pt x="222757" y="216407"/>
                </a:lnTo>
                <a:lnTo>
                  <a:pt x="240309" y="233412"/>
                </a:lnTo>
                <a:lnTo>
                  <a:pt x="258492" y="253857"/>
                </a:lnTo>
                <a:lnTo>
                  <a:pt x="272746" y="271039"/>
                </a:lnTo>
                <a:lnTo>
                  <a:pt x="278510" y="278256"/>
                </a:lnTo>
              </a:path>
            </a:pathLst>
          </a:custGeom>
          <a:ln w="76200">
            <a:solidFill>
              <a:srgbClr val="66FF33"/>
            </a:solidFill>
          </a:ln>
        </p:spPr>
        <p:txBody>
          <a:bodyPr wrap="square" lIns="0" tIns="0" rIns="0" bIns="0" rtlCol="0"/>
          <a:lstStyle/>
          <a:p/>
        </p:txBody>
      </p:sp>
      <p:sp>
        <p:nvSpPr>
          <p:cNvPr id="24" name="object 24"/>
          <p:cNvSpPr/>
          <p:nvPr/>
        </p:nvSpPr>
        <p:spPr>
          <a:xfrm>
            <a:off x="8635872" y="2436241"/>
            <a:ext cx="0" cy="371475"/>
          </a:xfrm>
          <a:custGeom>
            <a:avLst/>
            <a:gdLst/>
            <a:ahLst/>
            <a:cxnLst/>
            <a:rect l="l" t="t" r="r" b="b"/>
            <a:pathLst>
              <a:path w="0" h="371475">
                <a:moveTo>
                  <a:pt x="0" y="0"/>
                </a:moveTo>
                <a:lnTo>
                  <a:pt x="0" y="0"/>
                </a:lnTo>
                <a:lnTo>
                  <a:pt x="0" y="317960"/>
                </a:lnTo>
                <a:lnTo>
                  <a:pt x="0" y="370967"/>
                </a:lnTo>
              </a:path>
            </a:pathLst>
          </a:custGeom>
          <a:ln w="50800">
            <a:solidFill>
              <a:srgbClr val="66FF33"/>
            </a:solidFill>
          </a:ln>
        </p:spPr>
        <p:txBody>
          <a:bodyPr wrap="square" lIns="0" tIns="0" rIns="0" bIns="0" rtlCol="0"/>
          <a:lstStyle/>
          <a:p/>
        </p:txBody>
      </p:sp>
      <p:sp>
        <p:nvSpPr>
          <p:cNvPr id="25" name="object 25"/>
          <p:cNvSpPr/>
          <p:nvPr/>
        </p:nvSpPr>
        <p:spPr>
          <a:xfrm>
            <a:off x="6659626" y="1798701"/>
            <a:ext cx="724535" cy="95885"/>
          </a:xfrm>
          <a:custGeom>
            <a:avLst/>
            <a:gdLst/>
            <a:ahLst/>
            <a:cxnLst/>
            <a:rect l="l" t="t" r="r" b="b"/>
            <a:pathLst>
              <a:path w="724534" h="95885">
                <a:moveTo>
                  <a:pt x="724026" y="0"/>
                </a:moveTo>
                <a:lnTo>
                  <a:pt x="677432" y="4923"/>
                </a:lnTo>
                <a:lnTo>
                  <a:pt x="630879" y="9332"/>
                </a:lnTo>
                <a:lnTo>
                  <a:pt x="584390" y="13684"/>
                </a:lnTo>
                <a:lnTo>
                  <a:pt x="537986" y="18438"/>
                </a:lnTo>
                <a:lnTo>
                  <a:pt x="491687" y="24053"/>
                </a:lnTo>
                <a:lnTo>
                  <a:pt x="445516" y="30987"/>
                </a:lnTo>
                <a:lnTo>
                  <a:pt x="388174" y="42150"/>
                </a:lnTo>
                <a:lnTo>
                  <a:pt x="353990" y="56934"/>
                </a:lnTo>
                <a:lnTo>
                  <a:pt x="356606" y="59468"/>
                </a:lnTo>
                <a:lnTo>
                  <a:pt x="361765" y="61679"/>
                </a:lnTo>
                <a:lnTo>
                  <a:pt x="368505" y="63635"/>
                </a:lnTo>
                <a:lnTo>
                  <a:pt x="375864" y="65407"/>
                </a:lnTo>
                <a:lnTo>
                  <a:pt x="382881" y="67065"/>
                </a:lnTo>
                <a:lnTo>
                  <a:pt x="388596" y="68680"/>
                </a:lnTo>
                <a:lnTo>
                  <a:pt x="392046" y="70322"/>
                </a:lnTo>
                <a:lnTo>
                  <a:pt x="392270" y="72060"/>
                </a:lnTo>
                <a:lnTo>
                  <a:pt x="388306" y="73966"/>
                </a:lnTo>
                <a:lnTo>
                  <a:pt x="341679" y="81386"/>
                </a:lnTo>
                <a:lnTo>
                  <a:pt x="272033" y="88455"/>
                </a:lnTo>
                <a:lnTo>
                  <a:pt x="222757" y="92837"/>
                </a:lnTo>
                <a:lnTo>
                  <a:pt x="167110" y="95676"/>
                </a:lnTo>
                <a:lnTo>
                  <a:pt x="111331" y="95361"/>
                </a:lnTo>
                <a:lnTo>
                  <a:pt x="55576" y="93783"/>
                </a:lnTo>
                <a:lnTo>
                  <a:pt x="0" y="92837"/>
                </a:lnTo>
              </a:path>
            </a:pathLst>
          </a:custGeom>
          <a:ln w="63500">
            <a:solidFill>
              <a:srgbClr val="66FF33"/>
            </a:solidFill>
          </a:ln>
        </p:spPr>
        <p:txBody>
          <a:bodyPr wrap="square" lIns="0" tIns="0" rIns="0" bIns="0" rtlCol="0"/>
          <a:lstStyle/>
          <a:p/>
        </p:txBody>
      </p:sp>
      <p:sp>
        <p:nvSpPr>
          <p:cNvPr id="26" name="object 26"/>
          <p:cNvSpPr/>
          <p:nvPr/>
        </p:nvSpPr>
        <p:spPr>
          <a:xfrm>
            <a:off x="7169531" y="2211197"/>
            <a:ext cx="389890" cy="340360"/>
          </a:xfrm>
          <a:custGeom>
            <a:avLst/>
            <a:gdLst/>
            <a:ahLst/>
            <a:cxnLst/>
            <a:rect l="l" t="t" r="r" b="b"/>
            <a:pathLst>
              <a:path w="389890" h="340360">
                <a:moveTo>
                  <a:pt x="389890" y="0"/>
                </a:moveTo>
                <a:lnTo>
                  <a:pt x="310948" y="16339"/>
                </a:lnTo>
                <a:lnTo>
                  <a:pt x="255400" y="29507"/>
                </a:lnTo>
                <a:lnTo>
                  <a:pt x="203795" y="44943"/>
                </a:lnTo>
                <a:lnTo>
                  <a:pt x="167132" y="61849"/>
                </a:lnTo>
                <a:lnTo>
                  <a:pt x="136200" y="87292"/>
                </a:lnTo>
                <a:lnTo>
                  <a:pt x="103895" y="122064"/>
                </a:lnTo>
                <a:lnTo>
                  <a:pt x="72452" y="163426"/>
                </a:lnTo>
                <a:lnTo>
                  <a:pt x="44107" y="208637"/>
                </a:lnTo>
                <a:lnTo>
                  <a:pt x="21093" y="254959"/>
                </a:lnTo>
                <a:lnTo>
                  <a:pt x="5645" y="299652"/>
                </a:lnTo>
                <a:lnTo>
                  <a:pt x="0" y="339978"/>
                </a:lnTo>
              </a:path>
            </a:pathLst>
          </a:custGeom>
          <a:ln w="76200">
            <a:solidFill>
              <a:srgbClr val="66FF33"/>
            </a:solidFill>
          </a:ln>
        </p:spPr>
        <p:txBody>
          <a:bodyPr wrap="square" lIns="0" tIns="0" rIns="0" bIns="0" rtlCol="0"/>
          <a:lstStyle/>
          <a:p/>
        </p:txBody>
      </p:sp>
      <p:sp>
        <p:nvSpPr>
          <p:cNvPr id="27" name="object 27"/>
          <p:cNvSpPr/>
          <p:nvPr/>
        </p:nvSpPr>
        <p:spPr>
          <a:xfrm>
            <a:off x="7392289" y="2242185"/>
            <a:ext cx="139700" cy="556895"/>
          </a:xfrm>
          <a:custGeom>
            <a:avLst/>
            <a:gdLst/>
            <a:ahLst/>
            <a:cxnLst/>
            <a:rect l="l" t="t" r="r" b="b"/>
            <a:pathLst>
              <a:path w="139700" h="556894">
                <a:moveTo>
                  <a:pt x="139318" y="0"/>
                </a:moveTo>
                <a:lnTo>
                  <a:pt x="130154" y="30378"/>
                </a:lnTo>
                <a:lnTo>
                  <a:pt x="122918" y="54210"/>
                </a:lnTo>
                <a:lnTo>
                  <a:pt x="117409" y="72374"/>
                </a:lnTo>
                <a:lnTo>
                  <a:pt x="113425" y="85749"/>
                </a:lnTo>
                <a:lnTo>
                  <a:pt x="110765" y="95216"/>
                </a:lnTo>
                <a:lnTo>
                  <a:pt x="109227" y="101654"/>
                </a:lnTo>
                <a:lnTo>
                  <a:pt x="108608" y="105941"/>
                </a:lnTo>
                <a:lnTo>
                  <a:pt x="108708" y="108958"/>
                </a:lnTo>
                <a:lnTo>
                  <a:pt x="109324" y="111584"/>
                </a:lnTo>
                <a:lnTo>
                  <a:pt x="110255" y="114698"/>
                </a:lnTo>
                <a:lnTo>
                  <a:pt x="111299" y="119179"/>
                </a:lnTo>
                <a:lnTo>
                  <a:pt x="112254" y="125908"/>
                </a:lnTo>
                <a:lnTo>
                  <a:pt x="112918" y="135763"/>
                </a:lnTo>
                <a:lnTo>
                  <a:pt x="113091" y="149624"/>
                </a:lnTo>
                <a:lnTo>
                  <a:pt x="112569" y="168371"/>
                </a:lnTo>
                <a:lnTo>
                  <a:pt x="108636" y="224037"/>
                </a:lnTo>
                <a:lnTo>
                  <a:pt x="104822" y="262716"/>
                </a:lnTo>
                <a:lnTo>
                  <a:pt x="99506" y="309798"/>
                </a:lnTo>
                <a:lnTo>
                  <a:pt x="92488" y="366162"/>
                </a:lnTo>
                <a:lnTo>
                  <a:pt x="83565" y="432688"/>
                </a:lnTo>
                <a:lnTo>
                  <a:pt x="64760" y="480373"/>
                </a:lnTo>
                <a:lnTo>
                  <a:pt x="40397" y="513953"/>
                </a:lnTo>
                <a:lnTo>
                  <a:pt x="6496" y="549973"/>
                </a:lnTo>
                <a:lnTo>
                  <a:pt x="0" y="556387"/>
                </a:lnTo>
              </a:path>
            </a:pathLst>
          </a:custGeom>
          <a:ln w="76200">
            <a:solidFill>
              <a:srgbClr val="66FF33"/>
            </a:solidFill>
          </a:ln>
        </p:spPr>
        <p:txBody>
          <a:bodyPr wrap="square" lIns="0" tIns="0" rIns="0" bIns="0" rtlCol="0"/>
          <a:lstStyle/>
          <a:p/>
        </p:txBody>
      </p:sp>
      <p:sp>
        <p:nvSpPr>
          <p:cNvPr id="28" name="object 28"/>
          <p:cNvSpPr/>
          <p:nvPr/>
        </p:nvSpPr>
        <p:spPr>
          <a:xfrm>
            <a:off x="6974585" y="2551176"/>
            <a:ext cx="501650" cy="216535"/>
          </a:xfrm>
          <a:custGeom>
            <a:avLst/>
            <a:gdLst/>
            <a:ahLst/>
            <a:cxnLst/>
            <a:rect l="l" t="t" r="r" b="b"/>
            <a:pathLst>
              <a:path w="501650" h="216535">
                <a:moveTo>
                  <a:pt x="501269" y="0"/>
                </a:moveTo>
                <a:lnTo>
                  <a:pt x="466864" y="4259"/>
                </a:lnTo>
                <a:lnTo>
                  <a:pt x="421463" y="9673"/>
                </a:lnTo>
                <a:lnTo>
                  <a:pt x="368997" y="16465"/>
                </a:lnTo>
                <a:lnTo>
                  <a:pt x="313399" y="24856"/>
                </a:lnTo>
                <a:lnTo>
                  <a:pt x="258600" y="35069"/>
                </a:lnTo>
                <a:lnTo>
                  <a:pt x="208534" y="47326"/>
                </a:lnTo>
                <a:lnTo>
                  <a:pt x="167132" y="61849"/>
                </a:lnTo>
                <a:lnTo>
                  <a:pt x="146611" y="85548"/>
                </a:lnTo>
                <a:lnTo>
                  <a:pt x="139192" y="92837"/>
                </a:lnTo>
                <a:lnTo>
                  <a:pt x="110554" y="113188"/>
                </a:lnTo>
                <a:lnTo>
                  <a:pt x="93690" y="123424"/>
                </a:lnTo>
                <a:lnTo>
                  <a:pt x="85642" y="126416"/>
                </a:lnTo>
                <a:lnTo>
                  <a:pt x="83454" y="125032"/>
                </a:lnTo>
                <a:lnTo>
                  <a:pt x="84169" y="122142"/>
                </a:lnTo>
                <a:lnTo>
                  <a:pt x="84830" y="120616"/>
                </a:lnTo>
                <a:lnTo>
                  <a:pt x="82482" y="123324"/>
                </a:lnTo>
                <a:lnTo>
                  <a:pt x="74168" y="133135"/>
                </a:lnTo>
                <a:lnTo>
                  <a:pt x="56930" y="152919"/>
                </a:lnTo>
                <a:lnTo>
                  <a:pt x="27813" y="185547"/>
                </a:lnTo>
                <a:lnTo>
                  <a:pt x="19448" y="194816"/>
                </a:lnTo>
                <a:lnTo>
                  <a:pt x="10334" y="204930"/>
                </a:lnTo>
                <a:lnTo>
                  <a:pt x="3006" y="213068"/>
                </a:lnTo>
                <a:lnTo>
                  <a:pt x="0" y="216408"/>
                </a:lnTo>
              </a:path>
            </a:pathLst>
          </a:custGeom>
          <a:ln w="76200">
            <a:solidFill>
              <a:srgbClr val="66FF33"/>
            </a:solidFill>
          </a:ln>
        </p:spPr>
        <p:txBody>
          <a:bodyPr wrap="square" lIns="0" tIns="0" rIns="0" bIns="0" rtlCol="0"/>
          <a:lstStyle/>
          <a:p/>
        </p:txBody>
      </p:sp>
      <p:sp>
        <p:nvSpPr>
          <p:cNvPr id="29" name="object 29"/>
          <p:cNvSpPr/>
          <p:nvPr/>
        </p:nvSpPr>
        <p:spPr>
          <a:xfrm>
            <a:off x="7921370" y="1555369"/>
            <a:ext cx="334645" cy="185420"/>
          </a:xfrm>
          <a:custGeom>
            <a:avLst/>
            <a:gdLst/>
            <a:ahLst/>
            <a:cxnLst/>
            <a:rect l="l" t="t" r="r" b="b"/>
            <a:pathLst>
              <a:path w="334645" h="185419">
                <a:moveTo>
                  <a:pt x="167131" y="0"/>
                </a:moveTo>
                <a:lnTo>
                  <a:pt x="114295" y="4728"/>
                </a:lnTo>
                <a:lnTo>
                  <a:pt x="68415" y="17893"/>
                </a:lnTo>
                <a:lnTo>
                  <a:pt x="32239" y="37965"/>
                </a:lnTo>
                <a:lnTo>
                  <a:pt x="0" y="92709"/>
                </a:lnTo>
                <a:lnTo>
                  <a:pt x="8518" y="122005"/>
                </a:lnTo>
                <a:lnTo>
                  <a:pt x="32239" y="147454"/>
                </a:lnTo>
                <a:lnTo>
                  <a:pt x="68415" y="167526"/>
                </a:lnTo>
                <a:lnTo>
                  <a:pt x="114295" y="180691"/>
                </a:lnTo>
                <a:lnTo>
                  <a:pt x="167131" y="185419"/>
                </a:lnTo>
                <a:lnTo>
                  <a:pt x="219968" y="180691"/>
                </a:lnTo>
                <a:lnTo>
                  <a:pt x="265848" y="167526"/>
                </a:lnTo>
                <a:lnTo>
                  <a:pt x="302024" y="147454"/>
                </a:lnTo>
                <a:lnTo>
                  <a:pt x="325745" y="122005"/>
                </a:lnTo>
                <a:lnTo>
                  <a:pt x="334263" y="92709"/>
                </a:lnTo>
                <a:lnTo>
                  <a:pt x="325745" y="63414"/>
                </a:lnTo>
                <a:lnTo>
                  <a:pt x="302024" y="37965"/>
                </a:lnTo>
                <a:lnTo>
                  <a:pt x="265848" y="17893"/>
                </a:lnTo>
                <a:lnTo>
                  <a:pt x="219968" y="4728"/>
                </a:lnTo>
                <a:lnTo>
                  <a:pt x="167131" y="0"/>
                </a:lnTo>
                <a:close/>
              </a:path>
            </a:pathLst>
          </a:custGeom>
          <a:solidFill>
            <a:srgbClr val="339966"/>
          </a:solidFill>
        </p:spPr>
        <p:txBody>
          <a:bodyPr wrap="square" lIns="0" tIns="0" rIns="0" bIns="0" rtlCol="0"/>
          <a:lstStyle/>
          <a:p/>
        </p:txBody>
      </p:sp>
      <p:sp>
        <p:nvSpPr>
          <p:cNvPr id="30" name="object 30"/>
          <p:cNvSpPr/>
          <p:nvPr/>
        </p:nvSpPr>
        <p:spPr>
          <a:xfrm>
            <a:off x="7921370" y="1555369"/>
            <a:ext cx="334645" cy="185420"/>
          </a:xfrm>
          <a:custGeom>
            <a:avLst/>
            <a:gdLst/>
            <a:ahLst/>
            <a:cxnLst/>
            <a:rect l="l" t="t" r="r" b="b"/>
            <a:pathLst>
              <a:path w="334645" h="185419">
                <a:moveTo>
                  <a:pt x="0" y="92709"/>
                </a:moveTo>
                <a:lnTo>
                  <a:pt x="32239" y="37965"/>
                </a:lnTo>
                <a:lnTo>
                  <a:pt x="68415" y="17893"/>
                </a:lnTo>
                <a:lnTo>
                  <a:pt x="114295" y="4728"/>
                </a:lnTo>
                <a:lnTo>
                  <a:pt x="167131" y="0"/>
                </a:lnTo>
                <a:lnTo>
                  <a:pt x="219968" y="4728"/>
                </a:lnTo>
                <a:lnTo>
                  <a:pt x="265848" y="17893"/>
                </a:lnTo>
                <a:lnTo>
                  <a:pt x="302024" y="37965"/>
                </a:lnTo>
                <a:lnTo>
                  <a:pt x="325745" y="63414"/>
                </a:lnTo>
                <a:lnTo>
                  <a:pt x="334263" y="92709"/>
                </a:lnTo>
                <a:lnTo>
                  <a:pt x="325745" y="122005"/>
                </a:lnTo>
                <a:lnTo>
                  <a:pt x="302024" y="147454"/>
                </a:lnTo>
                <a:lnTo>
                  <a:pt x="265848" y="167526"/>
                </a:lnTo>
                <a:lnTo>
                  <a:pt x="219968" y="180691"/>
                </a:lnTo>
                <a:lnTo>
                  <a:pt x="167131" y="185419"/>
                </a:lnTo>
                <a:lnTo>
                  <a:pt x="114295" y="180691"/>
                </a:lnTo>
                <a:lnTo>
                  <a:pt x="68415" y="167526"/>
                </a:lnTo>
                <a:lnTo>
                  <a:pt x="32239" y="147454"/>
                </a:lnTo>
                <a:lnTo>
                  <a:pt x="8518" y="122005"/>
                </a:lnTo>
                <a:lnTo>
                  <a:pt x="0" y="92709"/>
                </a:lnTo>
                <a:close/>
              </a:path>
            </a:pathLst>
          </a:custGeom>
          <a:ln w="9525">
            <a:solidFill>
              <a:srgbClr val="339966"/>
            </a:solidFill>
          </a:ln>
        </p:spPr>
        <p:txBody>
          <a:bodyPr wrap="square" lIns="0" tIns="0" rIns="0" bIns="0" rtlCol="0"/>
          <a:lstStyle/>
          <a:p/>
        </p:txBody>
      </p:sp>
      <p:sp>
        <p:nvSpPr>
          <p:cNvPr id="31" name="object 31"/>
          <p:cNvSpPr/>
          <p:nvPr/>
        </p:nvSpPr>
        <p:spPr>
          <a:xfrm>
            <a:off x="7909686" y="2318385"/>
            <a:ext cx="190500" cy="1715770"/>
          </a:xfrm>
          <a:custGeom>
            <a:avLst/>
            <a:gdLst/>
            <a:ahLst/>
            <a:cxnLst/>
            <a:rect l="l" t="t" r="r" b="b"/>
            <a:pathLst>
              <a:path w="190500" h="1715770">
                <a:moveTo>
                  <a:pt x="0" y="1715642"/>
                </a:moveTo>
                <a:lnTo>
                  <a:pt x="190500" y="1715642"/>
                </a:lnTo>
                <a:lnTo>
                  <a:pt x="190500" y="0"/>
                </a:lnTo>
                <a:lnTo>
                  <a:pt x="0" y="0"/>
                </a:lnTo>
                <a:lnTo>
                  <a:pt x="0" y="1715642"/>
                </a:lnTo>
                <a:close/>
              </a:path>
            </a:pathLst>
          </a:custGeom>
          <a:solidFill>
            <a:srgbClr val="66FF33"/>
          </a:solidFill>
        </p:spPr>
        <p:txBody>
          <a:bodyPr wrap="square" lIns="0" tIns="0" rIns="0" bIns="0" rtlCol="0"/>
          <a:lstStyle/>
          <a:p/>
        </p:txBody>
      </p:sp>
      <p:sp>
        <p:nvSpPr>
          <p:cNvPr id="32" name="object 32"/>
          <p:cNvSpPr/>
          <p:nvPr/>
        </p:nvSpPr>
        <p:spPr>
          <a:xfrm>
            <a:off x="7410577" y="4002151"/>
            <a:ext cx="584835" cy="247650"/>
          </a:xfrm>
          <a:custGeom>
            <a:avLst/>
            <a:gdLst/>
            <a:ahLst/>
            <a:cxnLst/>
            <a:rect l="l" t="t" r="r" b="b"/>
            <a:pathLst>
              <a:path w="584834" h="247650">
                <a:moveTo>
                  <a:pt x="584834" y="0"/>
                </a:moveTo>
                <a:lnTo>
                  <a:pt x="556394" y="6554"/>
                </a:lnTo>
                <a:lnTo>
                  <a:pt x="527811" y="12144"/>
                </a:lnTo>
                <a:lnTo>
                  <a:pt x="499895" y="19377"/>
                </a:lnTo>
                <a:lnTo>
                  <a:pt x="473455" y="30861"/>
                </a:lnTo>
                <a:lnTo>
                  <a:pt x="458511" y="45007"/>
                </a:lnTo>
                <a:lnTo>
                  <a:pt x="446579" y="64309"/>
                </a:lnTo>
                <a:lnTo>
                  <a:pt x="434147" y="82349"/>
                </a:lnTo>
                <a:lnTo>
                  <a:pt x="417702" y="92710"/>
                </a:lnTo>
                <a:lnTo>
                  <a:pt x="382988" y="100478"/>
                </a:lnTo>
                <a:lnTo>
                  <a:pt x="348106" y="108092"/>
                </a:lnTo>
                <a:lnTo>
                  <a:pt x="313225" y="115730"/>
                </a:lnTo>
                <a:lnTo>
                  <a:pt x="278511" y="123571"/>
                </a:lnTo>
                <a:lnTo>
                  <a:pt x="264781" y="131681"/>
                </a:lnTo>
                <a:lnTo>
                  <a:pt x="250967" y="139779"/>
                </a:lnTo>
                <a:lnTo>
                  <a:pt x="236987" y="147520"/>
                </a:lnTo>
                <a:lnTo>
                  <a:pt x="222757" y="154559"/>
                </a:lnTo>
                <a:lnTo>
                  <a:pt x="202146" y="162863"/>
                </a:lnTo>
                <a:lnTo>
                  <a:pt x="181022" y="169941"/>
                </a:lnTo>
                <a:lnTo>
                  <a:pt x="159875" y="177043"/>
                </a:lnTo>
                <a:lnTo>
                  <a:pt x="139192" y="185419"/>
                </a:lnTo>
                <a:lnTo>
                  <a:pt x="85683" y="213152"/>
                </a:lnTo>
                <a:lnTo>
                  <a:pt x="57667" y="231088"/>
                </a:lnTo>
                <a:lnTo>
                  <a:pt x="45116" y="241347"/>
                </a:lnTo>
                <a:lnTo>
                  <a:pt x="38005" y="246050"/>
                </a:lnTo>
                <a:lnTo>
                  <a:pt x="26308" y="247317"/>
                </a:lnTo>
                <a:lnTo>
                  <a:pt x="0" y="247269"/>
                </a:lnTo>
              </a:path>
            </a:pathLst>
          </a:custGeom>
          <a:ln w="76200">
            <a:solidFill>
              <a:srgbClr val="66FF33"/>
            </a:solidFill>
          </a:ln>
        </p:spPr>
        <p:txBody>
          <a:bodyPr wrap="square" lIns="0" tIns="0" rIns="0" bIns="0" rtlCol="0"/>
          <a:lstStyle/>
          <a:p/>
        </p:txBody>
      </p:sp>
      <p:sp>
        <p:nvSpPr>
          <p:cNvPr id="33" name="object 33"/>
          <p:cNvSpPr/>
          <p:nvPr/>
        </p:nvSpPr>
        <p:spPr>
          <a:xfrm>
            <a:off x="8023225" y="4033011"/>
            <a:ext cx="362585" cy="340360"/>
          </a:xfrm>
          <a:custGeom>
            <a:avLst/>
            <a:gdLst/>
            <a:ahLst/>
            <a:cxnLst/>
            <a:rect l="l" t="t" r="r" b="b"/>
            <a:pathLst>
              <a:path w="362584" h="340360">
                <a:moveTo>
                  <a:pt x="0" y="0"/>
                </a:moveTo>
                <a:lnTo>
                  <a:pt x="34925" y="18996"/>
                </a:lnTo>
                <a:lnTo>
                  <a:pt x="79539" y="54233"/>
                </a:lnTo>
                <a:lnTo>
                  <a:pt x="101038" y="80095"/>
                </a:lnTo>
                <a:lnTo>
                  <a:pt x="139192" y="123698"/>
                </a:lnTo>
                <a:lnTo>
                  <a:pt x="165687" y="148899"/>
                </a:lnTo>
                <a:lnTo>
                  <a:pt x="194278" y="171100"/>
                </a:lnTo>
                <a:lnTo>
                  <a:pt x="223202" y="192778"/>
                </a:lnTo>
                <a:lnTo>
                  <a:pt x="250698" y="216407"/>
                </a:lnTo>
                <a:lnTo>
                  <a:pt x="284603" y="252003"/>
                </a:lnTo>
                <a:lnTo>
                  <a:pt x="321055" y="292671"/>
                </a:lnTo>
                <a:lnTo>
                  <a:pt x="350174" y="326100"/>
                </a:lnTo>
                <a:lnTo>
                  <a:pt x="362076" y="339979"/>
                </a:lnTo>
              </a:path>
            </a:pathLst>
          </a:custGeom>
          <a:ln w="76200">
            <a:solidFill>
              <a:srgbClr val="66FF33"/>
            </a:solidFill>
          </a:ln>
        </p:spPr>
        <p:txBody>
          <a:bodyPr wrap="square" lIns="0" tIns="0" rIns="0" bIns="0" rtlCol="0"/>
          <a:lstStyle/>
          <a:p/>
        </p:txBody>
      </p:sp>
      <p:sp>
        <p:nvSpPr>
          <p:cNvPr id="34" name="object 34"/>
          <p:cNvSpPr/>
          <p:nvPr/>
        </p:nvSpPr>
        <p:spPr>
          <a:xfrm>
            <a:off x="7716901" y="4011803"/>
            <a:ext cx="250825" cy="525780"/>
          </a:xfrm>
          <a:custGeom>
            <a:avLst/>
            <a:gdLst/>
            <a:ahLst/>
            <a:cxnLst/>
            <a:rect l="l" t="t" r="r" b="b"/>
            <a:pathLst>
              <a:path w="250825" h="525779">
                <a:moveTo>
                  <a:pt x="250698" y="0"/>
                </a:moveTo>
                <a:lnTo>
                  <a:pt x="244099" y="23433"/>
                </a:lnTo>
                <a:lnTo>
                  <a:pt x="238013" y="47069"/>
                </a:lnTo>
                <a:lnTo>
                  <a:pt x="231284" y="70348"/>
                </a:lnTo>
                <a:lnTo>
                  <a:pt x="222757" y="92710"/>
                </a:lnTo>
                <a:lnTo>
                  <a:pt x="216822" y="101068"/>
                </a:lnTo>
                <a:lnTo>
                  <a:pt x="209184" y="108140"/>
                </a:lnTo>
                <a:lnTo>
                  <a:pt x="201380" y="115212"/>
                </a:lnTo>
                <a:lnTo>
                  <a:pt x="194945" y="123571"/>
                </a:lnTo>
                <a:lnTo>
                  <a:pt x="182340" y="156757"/>
                </a:lnTo>
                <a:lnTo>
                  <a:pt x="172974" y="192659"/>
                </a:lnTo>
                <a:lnTo>
                  <a:pt x="160654" y="224940"/>
                </a:lnTo>
                <a:lnTo>
                  <a:pt x="139192" y="247269"/>
                </a:lnTo>
                <a:lnTo>
                  <a:pt x="94772" y="275831"/>
                </a:lnTo>
                <a:lnTo>
                  <a:pt x="60611" y="306685"/>
                </a:lnTo>
                <a:lnTo>
                  <a:pt x="35462" y="340688"/>
                </a:lnTo>
                <a:lnTo>
                  <a:pt x="18074" y="378701"/>
                </a:lnTo>
                <a:lnTo>
                  <a:pt x="7200" y="421584"/>
                </a:lnTo>
                <a:lnTo>
                  <a:pt x="1592" y="470197"/>
                </a:lnTo>
                <a:lnTo>
                  <a:pt x="0" y="525399"/>
                </a:lnTo>
              </a:path>
            </a:pathLst>
          </a:custGeom>
          <a:ln w="76200">
            <a:solidFill>
              <a:srgbClr val="66FF33"/>
            </a:solidFill>
          </a:ln>
        </p:spPr>
        <p:txBody>
          <a:bodyPr wrap="square" lIns="0" tIns="0" rIns="0" bIns="0" rtlCol="0"/>
          <a:lstStyle/>
          <a:p/>
        </p:txBody>
      </p:sp>
      <p:sp>
        <p:nvSpPr>
          <p:cNvPr id="35" name="object 35"/>
          <p:cNvSpPr/>
          <p:nvPr/>
        </p:nvSpPr>
        <p:spPr>
          <a:xfrm>
            <a:off x="8023225" y="4002151"/>
            <a:ext cx="55880" cy="401955"/>
          </a:xfrm>
          <a:custGeom>
            <a:avLst/>
            <a:gdLst/>
            <a:ahLst/>
            <a:cxnLst/>
            <a:rect l="l" t="t" r="r" b="b"/>
            <a:pathLst>
              <a:path w="55879" h="401954">
                <a:moveTo>
                  <a:pt x="0" y="0"/>
                </a:moveTo>
                <a:lnTo>
                  <a:pt x="3626" y="53012"/>
                </a:lnTo>
                <a:lnTo>
                  <a:pt x="6635" y="106098"/>
                </a:lnTo>
                <a:lnTo>
                  <a:pt x="9467" y="159206"/>
                </a:lnTo>
                <a:lnTo>
                  <a:pt x="12560" y="212286"/>
                </a:lnTo>
                <a:lnTo>
                  <a:pt x="16356" y="265285"/>
                </a:lnTo>
                <a:lnTo>
                  <a:pt x="21293" y="318153"/>
                </a:lnTo>
                <a:lnTo>
                  <a:pt x="27813" y="370840"/>
                </a:lnTo>
                <a:lnTo>
                  <a:pt x="51637" y="399022"/>
                </a:lnTo>
                <a:lnTo>
                  <a:pt x="55752" y="401828"/>
                </a:lnTo>
              </a:path>
            </a:pathLst>
          </a:custGeom>
          <a:ln w="76200">
            <a:solidFill>
              <a:srgbClr val="66FF33"/>
            </a:solidFill>
          </a:ln>
        </p:spPr>
        <p:txBody>
          <a:bodyPr wrap="square" lIns="0" tIns="0" rIns="0" bIns="0" rtlCol="0"/>
          <a:lstStyle/>
          <a:p/>
        </p:txBody>
      </p:sp>
      <p:sp>
        <p:nvSpPr>
          <p:cNvPr id="36" name="object 36"/>
          <p:cNvSpPr/>
          <p:nvPr/>
        </p:nvSpPr>
        <p:spPr>
          <a:xfrm>
            <a:off x="7521956" y="4166361"/>
            <a:ext cx="83820" cy="185420"/>
          </a:xfrm>
          <a:custGeom>
            <a:avLst/>
            <a:gdLst/>
            <a:ahLst/>
            <a:cxnLst/>
            <a:rect l="l" t="t" r="r" b="b"/>
            <a:pathLst>
              <a:path w="83820" h="185420">
                <a:moveTo>
                  <a:pt x="83566" y="0"/>
                </a:moveTo>
                <a:lnTo>
                  <a:pt x="77648" y="31523"/>
                </a:lnTo>
                <a:lnTo>
                  <a:pt x="72612" y="63214"/>
                </a:lnTo>
                <a:lnTo>
                  <a:pt x="66099" y="94190"/>
                </a:lnTo>
                <a:lnTo>
                  <a:pt x="55752" y="123570"/>
                </a:lnTo>
                <a:lnTo>
                  <a:pt x="42273" y="144218"/>
                </a:lnTo>
                <a:lnTo>
                  <a:pt x="23637" y="164258"/>
                </a:lnTo>
                <a:lnTo>
                  <a:pt x="7121" y="179417"/>
                </a:lnTo>
                <a:lnTo>
                  <a:pt x="0" y="185419"/>
                </a:lnTo>
              </a:path>
            </a:pathLst>
          </a:custGeom>
          <a:ln w="76200">
            <a:solidFill>
              <a:srgbClr val="66FF33"/>
            </a:solidFill>
          </a:ln>
        </p:spPr>
        <p:txBody>
          <a:bodyPr wrap="square" lIns="0" tIns="0" rIns="0" bIns="0" rtlCol="0"/>
          <a:lstStyle/>
          <a:p/>
        </p:txBody>
      </p:sp>
      <p:sp>
        <p:nvSpPr>
          <p:cNvPr id="37" name="object 37"/>
          <p:cNvSpPr/>
          <p:nvPr/>
        </p:nvSpPr>
        <p:spPr>
          <a:xfrm>
            <a:off x="8273922" y="4218131"/>
            <a:ext cx="306705" cy="31750"/>
          </a:xfrm>
          <a:custGeom>
            <a:avLst/>
            <a:gdLst/>
            <a:ahLst/>
            <a:cxnLst/>
            <a:rect l="l" t="t" r="r" b="b"/>
            <a:pathLst>
              <a:path w="306704" h="31750">
                <a:moveTo>
                  <a:pt x="0" y="31288"/>
                </a:moveTo>
                <a:lnTo>
                  <a:pt x="60036" y="21502"/>
                </a:lnTo>
                <a:lnTo>
                  <a:pt x="103753" y="13972"/>
                </a:lnTo>
                <a:lnTo>
                  <a:pt x="134822" y="8409"/>
                </a:lnTo>
                <a:lnTo>
                  <a:pt x="156911" y="4525"/>
                </a:lnTo>
                <a:lnTo>
                  <a:pt x="173688" y="2031"/>
                </a:lnTo>
                <a:lnTo>
                  <a:pt x="188823" y="638"/>
                </a:lnTo>
                <a:lnTo>
                  <a:pt x="205985" y="57"/>
                </a:lnTo>
                <a:lnTo>
                  <a:pt x="228843" y="0"/>
                </a:lnTo>
                <a:lnTo>
                  <a:pt x="261066" y="177"/>
                </a:lnTo>
                <a:lnTo>
                  <a:pt x="306324" y="300"/>
                </a:lnTo>
              </a:path>
            </a:pathLst>
          </a:custGeom>
          <a:ln w="76200">
            <a:solidFill>
              <a:srgbClr val="66FF33"/>
            </a:solidFill>
          </a:ln>
        </p:spPr>
        <p:txBody>
          <a:bodyPr wrap="square" lIns="0" tIns="0" rIns="0" bIns="0" rtlCol="0"/>
          <a:lstStyle/>
          <a:p/>
        </p:txBody>
      </p:sp>
      <p:sp>
        <p:nvSpPr>
          <p:cNvPr id="38" name="object 38"/>
          <p:cNvSpPr/>
          <p:nvPr/>
        </p:nvSpPr>
        <p:spPr>
          <a:xfrm>
            <a:off x="7346188" y="4219447"/>
            <a:ext cx="83820" cy="92710"/>
          </a:xfrm>
          <a:custGeom>
            <a:avLst/>
            <a:gdLst/>
            <a:ahLst/>
            <a:cxnLst/>
            <a:rect l="l" t="t" r="r" b="b"/>
            <a:pathLst>
              <a:path w="83820" h="92710">
                <a:moveTo>
                  <a:pt x="41782" y="0"/>
                </a:moveTo>
                <a:lnTo>
                  <a:pt x="25503" y="3635"/>
                </a:lnTo>
                <a:lnTo>
                  <a:pt x="12223" y="13557"/>
                </a:lnTo>
                <a:lnTo>
                  <a:pt x="3278" y="28289"/>
                </a:lnTo>
                <a:lnTo>
                  <a:pt x="0" y="46354"/>
                </a:lnTo>
                <a:lnTo>
                  <a:pt x="3278" y="64420"/>
                </a:lnTo>
                <a:lnTo>
                  <a:pt x="12223" y="79152"/>
                </a:lnTo>
                <a:lnTo>
                  <a:pt x="25503" y="89074"/>
                </a:lnTo>
                <a:lnTo>
                  <a:pt x="41782" y="92709"/>
                </a:lnTo>
                <a:lnTo>
                  <a:pt x="58062" y="89074"/>
                </a:lnTo>
                <a:lnTo>
                  <a:pt x="71342" y="79152"/>
                </a:lnTo>
                <a:lnTo>
                  <a:pt x="80287" y="64420"/>
                </a:lnTo>
                <a:lnTo>
                  <a:pt x="83565" y="46354"/>
                </a:lnTo>
                <a:lnTo>
                  <a:pt x="80287" y="28289"/>
                </a:lnTo>
                <a:lnTo>
                  <a:pt x="71342" y="13557"/>
                </a:lnTo>
                <a:lnTo>
                  <a:pt x="58062" y="3635"/>
                </a:lnTo>
                <a:lnTo>
                  <a:pt x="41782" y="0"/>
                </a:lnTo>
                <a:close/>
              </a:path>
            </a:pathLst>
          </a:custGeom>
          <a:solidFill>
            <a:srgbClr val="66FF33"/>
          </a:solidFill>
        </p:spPr>
        <p:txBody>
          <a:bodyPr wrap="square" lIns="0" tIns="0" rIns="0" bIns="0" rtlCol="0"/>
          <a:lstStyle/>
          <a:p/>
        </p:txBody>
      </p:sp>
      <p:sp>
        <p:nvSpPr>
          <p:cNvPr id="39" name="object 39"/>
          <p:cNvSpPr/>
          <p:nvPr/>
        </p:nvSpPr>
        <p:spPr>
          <a:xfrm>
            <a:off x="7346188" y="4219447"/>
            <a:ext cx="83820" cy="92710"/>
          </a:xfrm>
          <a:custGeom>
            <a:avLst/>
            <a:gdLst/>
            <a:ahLst/>
            <a:cxnLst/>
            <a:rect l="l" t="t" r="r" b="b"/>
            <a:pathLst>
              <a:path w="83820" h="92710">
                <a:moveTo>
                  <a:pt x="0" y="46354"/>
                </a:moveTo>
                <a:lnTo>
                  <a:pt x="3278" y="28289"/>
                </a:lnTo>
                <a:lnTo>
                  <a:pt x="12223" y="13557"/>
                </a:lnTo>
                <a:lnTo>
                  <a:pt x="25503" y="3635"/>
                </a:lnTo>
                <a:lnTo>
                  <a:pt x="41782" y="0"/>
                </a:lnTo>
                <a:lnTo>
                  <a:pt x="58062" y="3635"/>
                </a:lnTo>
                <a:lnTo>
                  <a:pt x="71342" y="13557"/>
                </a:lnTo>
                <a:lnTo>
                  <a:pt x="80287" y="28289"/>
                </a:lnTo>
                <a:lnTo>
                  <a:pt x="83565" y="46354"/>
                </a:lnTo>
                <a:lnTo>
                  <a:pt x="80287" y="64420"/>
                </a:lnTo>
                <a:lnTo>
                  <a:pt x="71342" y="79152"/>
                </a:lnTo>
                <a:lnTo>
                  <a:pt x="58062" y="89074"/>
                </a:lnTo>
                <a:lnTo>
                  <a:pt x="41782" y="92709"/>
                </a:lnTo>
                <a:lnTo>
                  <a:pt x="25503" y="89074"/>
                </a:lnTo>
                <a:lnTo>
                  <a:pt x="12223" y="79152"/>
                </a:lnTo>
                <a:lnTo>
                  <a:pt x="3278" y="64420"/>
                </a:lnTo>
                <a:lnTo>
                  <a:pt x="0" y="46354"/>
                </a:lnTo>
                <a:close/>
              </a:path>
            </a:pathLst>
          </a:custGeom>
          <a:ln w="9525">
            <a:solidFill>
              <a:srgbClr val="000000"/>
            </a:solidFill>
          </a:ln>
        </p:spPr>
        <p:txBody>
          <a:bodyPr wrap="square" lIns="0" tIns="0" rIns="0" bIns="0" rtlCol="0"/>
          <a:lstStyle/>
          <a:p/>
        </p:txBody>
      </p:sp>
      <p:sp>
        <p:nvSpPr>
          <p:cNvPr id="40" name="object 40"/>
          <p:cNvSpPr/>
          <p:nvPr/>
        </p:nvSpPr>
        <p:spPr>
          <a:xfrm>
            <a:off x="7458456" y="4326635"/>
            <a:ext cx="83820" cy="92710"/>
          </a:xfrm>
          <a:custGeom>
            <a:avLst/>
            <a:gdLst/>
            <a:ahLst/>
            <a:cxnLst/>
            <a:rect l="l" t="t" r="r" b="b"/>
            <a:pathLst>
              <a:path w="83820" h="92710">
                <a:moveTo>
                  <a:pt x="41783" y="0"/>
                </a:moveTo>
                <a:lnTo>
                  <a:pt x="25503" y="3653"/>
                </a:lnTo>
                <a:lnTo>
                  <a:pt x="12223" y="13604"/>
                </a:lnTo>
                <a:lnTo>
                  <a:pt x="3278" y="28342"/>
                </a:lnTo>
                <a:lnTo>
                  <a:pt x="0" y="46355"/>
                </a:lnTo>
                <a:lnTo>
                  <a:pt x="3278" y="64420"/>
                </a:lnTo>
                <a:lnTo>
                  <a:pt x="12223" y="79152"/>
                </a:lnTo>
                <a:lnTo>
                  <a:pt x="25503" y="89074"/>
                </a:lnTo>
                <a:lnTo>
                  <a:pt x="41783" y="92709"/>
                </a:lnTo>
                <a:lnTo>
                  <a:pt x="58009" y="89074"/>
                </a:lnTo>
                <a:lnTo>
                  <a:pt x="71294" y="79152"/>
                </a:lnTo>
                <a:lnTo>
                  <a:pt x="80269" y="64420"/>
                </a:lnTo>
                <a:lnTo>
                  <a:pt x="83566" y="46355"/>
                </a:lnTo>
                <a:lnTo>
                  <a:pt x="80269" y="28342"/>
                </a:lnTo>
                <a:lnTo>
                  <a:pt x="71294" y="13604"/>
                </a:lnTo>
                <a:lnTo>
                  <a:pt x="58009" y="3653"/>
                </a:lnTo>
                <a:lnTo>
                  <a:pt x="41783" y="0"/>
                </a:lnTo>
                <a:close/>
              </a:path>
            </a:pathLst>
          </a:custGeom>
          <a:solidFill>
            <a:srgbClr val="66FF33"/>
          </a:solidFill>
        </p:spPr>
        <p:txBody>
          <a:bodyPr wrap="square" lIns="0" tIns="0" rIns="0" bIns="0" rtlCol="0"/>
          <a:lstStyle/>
          <a:p/>
        </p:txBody>
      </p:sp>
      <p:sp>
        <p:nvSpPr>
          <p:cNvPr id="41" name="object 41"/>
          <p:cNvSpPr/>
          <p:nvPr/>
        </p:nvSpPr>
        <p:spPr>
          <a:xfrm>
            <a:off x="7458456" y="4326635"/>
            <a:ext cx="83820" cy="92710"/>
          </a:xfrm>
          <a:custGeom>
            <a:avLst/>
            <a:gdLst/>
            <a:ahLst/>
            <a:cxnLst/>
            <a:rect l="l" t="t" r="r" b="b"/>
            <a:pathLst>
              <a:path w="83820" h="92710">
                <a:moveTo>
                  <a:pt x="0" y="46355"/>
                </a:moveTo>
                <a:lnTo>
                  <a:pt x="3278" y="28342"/>
                </a:lnTo>
                <a:lnTo>
                  <a:pt x="12223" y="13604"/>
                </a:lnTo>
                <a:lnTo>
                  <a:pt x="25503" y="3653"/>
                </a:lnTo>
                <a:lnTo>
                  <a:pt x="41783" y="0"/>
                </a:lnTo>
                <a:lnTo>
                  <a:pt x="58009" y="3653"/>
                </a:lnTo>
                <a:lnTo>
                  <a:pt x="71294" y="13604"/>
                </a:lnTo>
                <a:lnTo>
                  <a:pt x="80269" y="28342"/>
                </a:lnTo>
                <a:lnTo>
                  <a:pt x="83566" y="46355"/>
                </a:lnTo>
                <a:lnTo>
                  <a:pt x="80269" y="64420"/>
                </a:lnTo>
                <a:lnTo>
                  <a:pt x="71294" y="79152"/>
                </a:lnTo>
                <a:lnTo>
                  <a:pt x="58009" y="89074"/>
                </a:lnTo>
                <a:lnTo>
                  <a:pt x="41783" y="92709"/>
                </a:lnTo>
                <a:lnTo>
                  <a:pt x="25503" y="89074"/>
                </a:lnTo>
                <a:lnTo>
                  <a:pt x="12223" y="79152"/>
                </a:lnTo>
                <a:lnTo>
                  <a:pt x="3278" y="64420"/>
                </a:lnTo>
                <a:lnTo>
                  <a:pt x="0" y="46355"/>
                </a:lnTo>
                <a:close/>
              </a:path>
            </a:pathLst>
          </a:custGeom>
          <a:ln w="9525">
            <a:solidFill>
              <a:srgbClr val="000000"/>
            </a:solidFill>
          </a:ln>
        </p:spPr>
        <p:txBody>
          <a:bodyPr wrap="square" lIns="0" tIns="0" rIns="0" bIns="0" rtlCol="0"/>
          <a:lstStyle/>
          <a:p/>
        </p:txBody>
      </p:sp>
      <p:sp>
        <p:nvSpPr>
          <p:cNvPr id="42" name="object 42"/>
          <p:cNvSpPr/>
          <p:nvPr/>
        </p:nvSpPr>
        <p:spPr>
          <a:xfrm>
            <a:off x="7661147" y="4501515"/>
            <a:ext cx="83820" cy="92710"/>
          </a:xfrm>
          <a:custGeom>
            <a:avLst/>
            <a:gdLst/>
            <a:ahLst/>
            <a:cxnLst/>
            <a:rect l="l" t="t" r="r" b="b"/>
            <a:pathLst>
              <a:path w="83820" h="92710">
                <a:moveTo>
                  <a:pt x="41782" y="0"/>
                </a:moveTo>
                <a:lnTo>
                  <a:pt x="25556" y="3635"/>
                </a:lnTo>
                <a:lnTo>
                  <a:pt x="12271" y="13557"/>
                </a:lnTo>
                <a:lnTo>
                  <a:pt x="3296" y="28289"/>
                </a:lnTo>
                <a:lnTo>
                  <a:pt x="0" y="46355"/>
                </a:lnTo>
                <a:lnTo>
                  <a:pt x="3296" y="64420"/>
                </a:lnTo>
                <a:lnTo>
                  <a:pt x="12271" y="79152"/>
                </a:lnTo>
                <a:lnTo>
                  <a:pt x="25556" y="89074"/>
                </a:lnTo>
                <a:lnTo>
                  <a:pt x="41782" y="92710"/>
                </a:lnTo>
                <a:lnTo>
                  <a:pt x="58062" y="89074"/>
                </a:lnTo>
                <a:lnTo>
                  <a:pt x="71342" y="79152"/>
                </a:lnTo>
                <a:lnTo>
                  <a:pt x="80287" y="64420"/>
                </a:lnTo>
                <a:lnTo>
                  <a:pt x="83566" y="46355"/>
                </a:lnTo>
                <a:lnTo>
                  <a:pt x="80287" y="28289"/>
                </a:lnTo>
                <a:lnTo>
                  <a:pt x="71342" y="13557"/>
                </a:lnTo>
                <a:lnTo>
                  <a:pt x="58062" y="3635"/>
                </a:lnTo>
                <a:lnTo>
                  <a:pt x="41782" y="0"/>
                </a:lnTo>
                <a:close/>
              </a:path>
            </a:pathLst>
          </a:custGeom>
          <a:solidFill>
            <a:srgbClr val="66FF33"/>
          </a:solidFill>
        </p:spPr>
        <p:txBody>
          <a:bodyPr wrap="square" lIns="0" tIns="0" rIns="0" bIns="0" rtlCol="0"/>
          <a:lstStyle/>
          <a:p/>
        </p:txBody>
      </p:sp>
      <p:sp>
        <p:nvSpPr>
          <p:cNvPr id="43" name="object 43"/>
          <p:cNvSpPr/>
          <p:nvPr/>
        </p:nvSpPr>
        <p:spPr>
          <a:xfrm>
            <a:off x="7661147" y="4501515"/>
            <a:ext cx="83820" cy="92710"/>
          </a:xfrm>
          <a:custGeom>
            <a:avLst/>
            <a:gdLst/>
            <a:ahLst/>
            <a:cxnLst/>
            <a:rect l="l" t="t" r="r" b="b"/>
            <a:pathLst>
              <a:path w="83820" h="92710">
                <a:moveTo>
                  <a:pt x="0" y="46355"/>
                </a:moveTo>
                <a:lnTo>
                  <a:pt x="3296" y="28289"/>
                </a:lnTo>
                <a:lnTo>
                  <a:pt x="12271" y="13557"/>
                </a:lnTo>
                <a:lnTo>
                  <a:pt x="25556" y="3635"/>
                </a:lnTo>
                <a:lnTo>
                  <a:pt x="41782" y="0"/>
                </a:lnTo>
                <a:lnTo>
                  <a:pt x="58062" y="3635"/>
                </a:lnTo>
                <a:lnTo>
                  <a:pt x="71342" y="13557"/>
                </a:lnTo>
                <a:lnTo>
                  <a:pt x="80287" y="28289"/>
                </a:lnTo>
                <a:lnTo>
                  <a:pt x="83566" y="46355"/>
                </a:lnTo>
                <a:lnTo>
                  <a:pt x="80287" y="64420"/>
                </a:lnTo>
                <a:lnTo>
                  <a:pt x="71342" y="79152"/>
                </a:lnTo>
                <a:lnTo>
                  <a:pt x="58062" y="89074"/>
                </a:lnTo>
                <a:lnTo>
                  <a:pt x="41782" y="92710"/>
                </a:lnTo>
                <a:lnTo>
                  <a:pt x="25556" y="89074"/>
                </a:lnTo>
                <a:lnTo>
                  <a:pt x="12271" y="79152"/>
                </a:lnTo>
                <a:lnTo>
                  <a:pt x="3296" y="64420"/>
                </a:lnTo>
                <a:lnTo>
                  <a:pt x="0" y="46355"/>
                </a:lnTo>
                <a:close/>
              </a:path>
            </a:pathLst>
          </a:custGeom>
          <a:ln w="9525">
            <a:solidFill>
              <a:srgbClr val="000000"/>
            </a:solidFill>
          </a:ln>
        </p:spPr>
        <p:txBody>
          <a:bodyPr wrap="square" lIns="0" tIns="0" rIns="0" bIns="0" rtlCol="0"/>
          <a:lstStyle/>
          <a:p/>
        </p:txBody>
      </p:sp>
      <p:sp>
        <p:nvSpPr>
          <p:cNvPr id="44" name="object 44"/>
          <p:cNvSpPr/>
          <p:nvPr/>
        </p:nvSpPr>
        <p:spPr>
          <a:xfrm>
            <a:off x="8027543" y="4369180"/>
            <a:ext cx="83820" cy="92710"/>
          </a:xfrm>
          <a:custGeom>
            <a:avLst/>
            <a:gdLst/>
            <a:ahLst/>
            <a:cxnLst/>
            <a:rect l="l" t="t" r="r" b="b"/>
            <a:pathLst>
              <a:path w="83820" h="92710">
                <a:moveTo>
                  <a:pt x="41782" y="0"/>
                </a:moveTo>
                <a:lnTo>
                  <a:pt x="25556" y="3635"/>
                </a:lnTo>
                <a:lnTo>
                  <a:pt x="12271" y="13557"/>
                </a:lnTo>
                <a:lnTo>
                  <a:pt x="3296" y="28289"/>
                </a:lnTo>
                <a:lnTo>
                  <a:pt x="0" y="46355"/>
                </a:lnTo>
                <a:lnTo>
                  <a:pt x="3296" y="64420"/>
                </a:lnTo>
                <a:lnTo>
                  <a:pt x="12271" y="79152"/>
                </a:lnTo>
                <a:lnTo>
                  <a:pt x="25556" y="89074"/>
                </a:lnTo>
                <a:lnTo>
                  <a:pt x="41782" y="92710"/>
                </a:lnTo>
                <a:lnTo>
                  <a:pt x="58062" y="89074"/>
                </a:lnTo>
                <a:lnTo>
                  <a:pt x="71342" y="79152"/>
                </a:lnTo>
                <a:lnTo>
                  <a:pt x="80287" y="64420"/>
                </a:lnTo>
                <a:lnTo>
                  <a:pt x="83565" y="46355"/>
                </a:lnTo>
                <a:lnTo>
                  <a:pt x="80287" y="28289"/>
                </a:lnTo>
                <a:lnTo>
                  <a:pt x="71342" y="13557"/>
                </a:lnTo>
                <a:lnTo>
                  <a:pt x="58062" y="3635"/>
                </a:lnTo>
                <a:lnTo>
                  <a:pt x="41782" y="0"/>
                </a:lnTo>
                <a:close/>
              </a:path>
            </a:pathLst>
          </a:custGeom>
          <a:solidFill>
            <a:srgbClr val="66FF33"/>
          </a:solidFill>
        </p:spPr>
        <p:txBody>
          <a:bodyPr wrap="square" lIns="0" tIns="0" rIns="0" bIns="0" rtlCol="0"/>
          <a:lstStyle/>
          <a:p/>
        </p:txBody>
      </p:sp>
      <p:sp>
        <p:nvSpPr>
          <p:cNvPr id="45" name="object 45"/>
          <p:cNvSpPr/>
          <p:nvPr/>
        </p:nvSpPr>
        <p:spPr>
          <a:xfrm>
            <a:off x="8027543" y="4369180"/>
            <a:ext cx="83820" cy="92710"/>
          </a:xfrm>
          <a:custGeom>
            <a:avLst/>
            <a:gdLst/>
            <a:ahLst/>
            <a:cxnLst/>
            <a:rect l="l" t="t" r="r" b="b"/>
            <a:pathLst>
              <a:path w="83820" h="92710">
                <a:moveTo>
                  <a:pt x="0" y="46355"/>
                </a:moveTo>
                <a:lnTo>
                  <a:pt x="3296" y="28289"/>
                </a:lnTo>
                <a:lnTo>
                  <a:pt x="12271" y="13557"/>
                </a:lnTo>
                <a:lnTo>
                  <a:pt x="25556" y="3635"/>
                </a:lnTo>
                <a:lnTo>
                  <a:pt x="41782" y="0"/>
                </a:lnTo>
                <a:lnTo>
                  <a:pt x="58062" y="3635"/>
                </a:lnTo>
                <a:lnTo>
                  <a:pt x="71342" y="13557"/>
                </a:lnTo>
                <a:lnTo>
                  <a:pt x="80287" y="28289"/>
                </a:lnTo>
                <a:lnTo>
                  <a:pt x="83565" y="46355"/>
                </a:lnTo>
                <a:lnTo>
                  <a:pt x="80287" y="64420"/>
                </a:lnTo>
                <a:lnTo>
                  <a:pt x="71342" y="79152"/>
                </a:lnTo>
                <a:lnTo>
                  <a:pt x="58062" y="89074"/>
                </a:lnTo>
                <a:lnTo>
                  <a:pt x="41782" y="92710"/>
                </a:lnTo>
                <a:lnTo>
                  <a:pt x="25556" y="89074"/>
                </a:lnTo>
                <a:lnTo>
                  <a:pt x="12271" y="79152"/>
                </a:lnTo>
                <a:lnTo>
                  <a:pt x="3296" y="64420"/>
                </a:lnTo>
                <a:lnTo>
                  <a:pt x="0" y="46355"/>
                </a:lnTo>
                <a:close/>
              </a:path>
            </a:pathLst>
          </a:custGeom>
          <a:ln w="9525">
            <a:solidFill>
              <a:srgbClr val="000000"/>
            </a:solidFill>
          </a:ln>
        </p:spPr>
        <p:txBody>
          <a:bodyPr wrap="square" lIns="0" tIns="0" rIns="0" bIns="0" rtlCol="0"/>
          <a:lstStyle/>
          <a:p/>
        </p:txBody>
      </p:sp>
      <p:sp>
        <p:nvSpPr>
          <p:cNvPr id="46" name="object 46"/>
          <p:cNvSpPr/>
          <p:nvPr/>
        </p:nvSpPr>
        <p:spPr>
          <a:xfrm>
            <a:off x="8348726" y="4344034"/>
            <a:ext cx="83820" cy="92710"/>
          </a:xfrm>
          <a:custGeom>
            <a:avLst/>
            <a:gdLst/>
            <a:ahLst/>
            <a:cxnLst/>
            <a:rect l="l" t="t" r="r" b="b"/>
            <a:pathLst>
              <a:path w="83820" h="92710">
                <a:moveTo>
                  <a:pt x="41782" y="0"/>
                </a:moveTo>
                <a:lnTo>
                  <a:pt x="25503" y="3653"/>
                </a:lnTo>
                <a:lnTo>
                  <a:pt x="12223" y="13604"/>
                </a:lnTo>
                <a:lnTo>
                  <a:pt x="3278" y="28342"/>
                </a:lnTo>
                <a:lnTo>
                  <a:pt x="0" y="46354"/>
                </a:lnTo>
                <a:lnTo>
                  <a:pt x="3278" y="64420"/>
                </a:lnTo>
                <a:lnTo>
                  <a:pt x="12223" y="79152"/>
                </a:lnTo>
                <a:lnTo>
                  <a:pt x="25503" y="89074"/>
                </a:lnTo>
                <a:lnTo>
                  <a:pt x="41782" y="92709"/>
                </a:lnTo>
                <a:lnTo>
                  <a:pt x="58009" y="89074"/>
                </a:lnTo>
                <a:lnTo>
                  <a:pt x="71294" y="79152"/>
                </a:lnTo>
                <a:lnTo>
                  <a:pt x="80269" y="64420"/>
                </a:lnTo>
                <a:lnTo>
                  <a:pt x="83566" y="46354"/>
                </a:lnTo>
                <a:lnTo>
                  <a:pt x="80269" y="28342"/>
                </a:lnTo>
                <a:lnTo>
                  <a:pt x="71294" y="13604"/>
                </a:lnTo>
                <a:lnTo>
                  <a:pt x="58009" y="3653"/>
                </a:lnTo>
                <a:lnTo>
                  <a:pt x="41782" y="0"/>
                </a:lnTo>
                <a:close/>
              </a:path>
            </a:pathLst>
          </a:custGeom>
          <a:solidFill>
            <a:srgbClr val="66FF33"/>
          </a:solidFill>
        </p:spPr>
        <p:txBody>
          <a:bodyPr wrap="square" lIns="0" tIns="0" rIns="0" bIns="0" rtlCol="0"/>
          <a:lstStyle/>
          <a:p/>
        </p:txBody>
      </p:sp>
      <p:sp>
        <p:nvSpPr>
          <p:cNvPr id="47" name="object 47"/>
          <p:cNvSpPr/>
          <p:nvPr/>
        </p:nvSpPr>
        <p:spPr>
          <a:xfrm>
            <a:off x="8348726" y="4344034"/>
            <a:ext cx="83820" cy="92710"/>
          </a:xfrm>
          <a:custGeom>
            <a:avLst/>
            <a:gdLst/>
            <a:ahLst/>
            <a:cxnLst/>
            <a:rect l="l" t="t" r="r" b="b"/>
            <a:pathLst>
              <a:path w="83820" h="92710">
                <a:moveTo>
                  <a:pt x="0" y="46354"/>
                </a:moveTo>
                <a:lnTo>
                  <a:pt x="3278" y="28342"/>
                </a:lnTo>
                <a:lnTo>
                  <a:pt x="12223" y="13604"/>
                </a:lnTo>
                <a:lnTo>
                  <a:pt x="25503" y="3653"/>
                </a:lnTo>
                <a:lnTo>
                  <a:pt x="41782" y="0"/>
                </a:lnTo>
                <a:lnTo>
                  <a:pt x="58009" y="3653"/>
                </a:lnTo>
                <a:lnTo>
                  <a:pt x="71294" y="13604"/>
                </a:lnTo>
                <a:lnTo>
                  <a:pt x="80269" y="28342"/>
                </a:lnTo>
                <a:lnTo>
                  <a:pt x="83566" y="46354"/>
                </a:lnTo>
                <a:lnTo>
                  <a:pt x="80269" y="64420"/>
                </a:lnTo>
                <a:lnTo>
                  <a:pt x="71294" y="79152"/>
                </a:lnTo>
                <a:lnTo>
                  <a:pt x="58009" y="89074"/>
                </a:lnTo>
                <a:lnTo>
                  <a:pt x="41782" y="92709"/>
                </a:lnTo>
                <a:lnTo>
                  <a:pt x="25503" y="89074"/>
                </a:lnTo>
                <a:lnTo>
                  <a:pt x="12223" y="79152"/>
                </a:lnTo>
                <a:lnTo>
                  <a:pt x="3278" y="64420"/>
                </a:lnTo>
                <a:lnTo>
                  <a:pt x="0" y="46354"/>
                </a:lnTo>
                <a:close/>
              </a:path>
            </a:pathLst>
          </a:custGeom>
          <a:ln w="9525">
            <a:solidFill>
              <a:srgbClr val="000000"/>
            </a:solidFill>
          </a:ln>
        </p:spPr>
        <p:txBody>
          <a:bodyPr wrap="square" lIns="0" tIns="0" rIns="0" bIns="0" rtlCol="0"/>
          <a:lstStyle/>
          <a:p/>
        </p:txBody>
      </p:sp>
      <p:sp>
        <p:nvSpPr>
          <p:cNvPr id="48" name="object 48"/>
          <p:cNvSpPr/>
          <p:nvPr/>
        </p:nvSpPr>
        <p:spPr>
          <a:xfrm>
            <a:off x="8538464" y="4162425"/>
            <a:ext cx="83820" cy="92710"/>
          </a:xfrm>
          <a:custGeom>
            <a:avLst/>
            <a:gdLst/>
            <a:ahLst/>
            <a:cxnLst/>
            <a:rect l="l" t="t" r="r" b="b"/>
            <a:pathLst>
              <a:path w="83820" h="92710">
                <a:moveTo>
                  <a:pt x="41782" y="0"/>
                </a:moveTo>
                <a:lnTo>
                  <a:pt x="25503" y="3653"/>
                </a:lnTo>
                <a:lnTo>
                  <a:pt x="12223" y="13604"/>
                </a:lnTo>
                <a:lnTo>
                  <a:pt x="3278" y="28342"/>
                </a:lnTo>
                <a:lnTo>
                  <a:pt x="0" y="46355"/>
                </a:lnTo>
                <a:lnTo>
                  <a:pt x="3278" y="64420"/>
                </a:lnTo>
                <a:lnTo>
                  <a:pt x="12223" y="79152"/>
                </a:lnTo>
                <a:lnTo>
                  <a:pt x="25503" y="89074"/>
                </a:lnTo>
                <a:lnTo>
                  <a:pt x="41782" y="92710"/>
                </a:lnTo>
                <a:lnTo>
                  <a:pt x="57989" y="89074"/>
                </a:lnTo>
                <a:lnTo>
                  <a:pt x="71231" y="79152"/>
                </a:lnTo>
                <a:lnTo>
                  <a:pt x="80162" y="64420"/>
                </a:lnTo>
                <a:lnTo>
                  <a:pt x="83438" y="46355"/>
                </a:lnTo>
                <a:lnTo>
                  <a:pt x="80162" y="28342"/>
                </a:lnTo>
                <a:lnTo>
                  <a:pt x="71231" y="13604"/>
                </a:lnTo>
                <a:lnTo>
                  <a:pt x="57989" y="3653"/>
                </a:lnTo>
                <a:lnTo>
                  <a:pt x="41782" y="0"/>
                </a:lnTo>
                <a:close/>
              </a:path>
            </a:pathLst>
          </a:custGeom>
          <a:solidFill>
            <a:srgbClr val="66FF33"/>
          </a:solidFill>
        </p:spPr>
        <p:txBody>
          <a:bodyPr wrap="square" lIns="0" tIns="0" rIns="0" bIns="0" rtlCol="0"/>
          <a:lstStyle/>
          <a:p/>
        </p:txBody>
      </p:sp>
      <p:sp>
        <p:nvSpPr>
          <p:cNvPr id="49" name="object 49"/>
          <p:cNvSpPr/>
          <p:nvPr/>
        </p:nvSpPr>
        <p:spPr>
          <a:xfrm>
            <a:off x="8538464" y="4162425"/>
            <a:ext cx="83820" cy="92710"/>
          </a:xfrm>
          <a:custGeom>
            <a:avLst/>
            <a:gdLst/>
            <a:ahLst/>
            <a:cxnLst/>
            <a:rect l="l" t="t" r="r" b="b"/>
            <a:pathLst>
              <a:path w="83820" h="92710">
                <a:moveTo>
                  <a:pt x="0" y="46355"/>
                </a:moveTo>
                <a:lnTo>
                  <a:pt x="3278" y="28342"/>
                </a:lnTo>
                <a:lnTo>
                  <a:pt x="12223" y="13604"/>
                </a:lnTo>
                <a:lnTo>
                  <a:pt x="25503" y="3653"/>
                </a:lnTo>
                <a:lnTo>
                  <a:pt x="41782" y="0"/>
                </a:lnTo>
                <a:lnTo>
                  <a:pt x="57989" y="3653"/>
                </a:lnTo>
                <a:lnTo>
                  <a:pt x="71231" y="13604"/>
                </a:lnTo>
                <a:lnTo>
                  <a:pt x="80162" y="28342"/>
                </a:lnTo>
                <a:lnTo>
                  <a:pt x="83438" y="46355"/>
                </a:lnTo>
                <a:lnTo>
                  <a:pt x="80162" y="64420"/>
                </a:lnTo>
                <a:lnTo>
                  <a:pt x="71231" y="79152"/>
                </a:lnTo>
                <a:lnTo>
                  <a:pt x="57989" y="89074"/>
                </a:lnTo>
                <a:lnTo>
                  <a:pt x="41782" y="92710"/>
                </a:lnTo>
                <a:lnTo>
                  <a:pt x="25503" y="89074"/>
                </a:lnTo>
                <a:lnTo>
                  <a:pt x="12223" y="79152"/>
                </a:lnTo>
                <a:lnTo>
                  <a:pt x="3278" y="64420"/>
                </a:lnTo>
                <a:lnTo>
                  <a:pt x="0" y="46355"/>
                </a:lnTo>
                <a:close/>
              </a:path>
            </a:pathLst>
          </a:custGeom>
          <a:ln w="9525">
            <a:solidFill>
              <a:srgbClr val="000000"/>
            </a:solidFill>
          </a:ln>
        </p:spPr>
        <p:txBody>
          <a:bodyPr wrap="square" lIns="0" tIns="0" rIns="0" bIns="0" rtlCol="0"/>
          <a:lstStyle/>
          <a:p/>
        </p:txBody>
      </p:sp>
      <p:sp>
        <p:nvSpPr>
          <p:cNvPr id="50" name="object 50"/>
          <p:cNvSpPr/>
          <p:nvPr/>
        </p:nvSpPr>
        <p:spPr>
          <a:xfrm>
            <a:off x="7921370" y="2450757"/>
            <a:ext cx="167640" cy="334645"/>
          </a:xfrm>
          <a:custGeom>
            <a:avLst/>
            <a:gdLst/>
            <a:ahLst/>
            <a:cxnLst/>
            <a:rect l="l" t="t" r="r" b="b"/>
            <a:pathLst>
              <a:path w="167640" h="334644">
                <a:moveTo>
                  <a:pt x="0" y="334225"/>
                </a:moveTo>
                <a:lnTo>
                  <a:pt x="167081" y="334225"/>
                </a:lnTo>
                <a:lnTo>
                  <a:pt x="167081" y="0"/>
                </a:lnTo>
                <a:lnTo>
                  <a:pt x="0" y="0"/>
                </a:lnTo>
                <a:lnTo>
                  <a:pt x="0" y="334225"/>
                </a:lnTo>
                <a:close/>
              </a:path>
            </a:pathLst>
          </a:custGeom>
          <a:solidFill>
            <a:srgbClr val="000000"/>
          </a:solidFill>
        </p:spPr>
        <p:txBody>
          <a:bodyPr wrap="square" lIns="0" tIns="0" rIns="0" bIns="0" rtlCol="0"/>
          <a:lstStyle/>
          <a:p/>
        </p:txBody>
      </p:sp>
      <p:sp>
        <p:nvSpPr>
          <p:cNvPr id="51" name="object 51"/>
          <p:cNvSpPr/>
          <p:nvPr/>
        </p:nvSpPr>
        <p:spPr>
          <a:xfrm>
            <a:off x="7921370" y="2826550"/>
            <a:ext cx="167640" cy="334645"/>
          </a:xfrm>
          <a:custGeom>
            <a:avLst/>
            <a:gdLst/>
            <a:ahLst/>
            <a:cxnLst/>
            <a:rect l="l" t="t" r="r" b="b"/>
            <a:pathLst>
              <a:path w="167640" h="334644">
                <a:moveTo>
                  <a:pt x="0" y="334225"/>
                </a:moveTo>
                <a:lnTo>
                  <a:pt x="167081" y="334225"/>
                </a:lnTo>
                <a:lnTo>
                  <a:pt x="167081" y="0"/>
                </a:lnTo>
                <a:lnTo>
                  <a:pt x="0" y="0"/>
                </a:lnTo>
                <a:lnTo>
                  <a:pt x="0" y="334225"/>
                </a:lnTo>
                <a:close/>
              </a:path>
            </a:pathLst>
          </a:custGeom>
          <a:solidFill>
            <a:srgbClr val="000000"/>
          </a:solidFill>
        </p:spPr>
        <p:txBody>
          <a:bodyPr wrap="square" lIns="0" tIns="0" rIns="0" bIns="0" rtlCol="0"/>
          <a:lstStyle/>
          <a:p/>
        </p:txBody>
      </p:sp>
      <p:sp>
        <p:nvSpPr>
          <p:cNvPr id="52" name="object 52"/>
          <p:cNvSpPr/>
          <p:nvPr/>
        </p:nvSpPr>
        <p:spPr>
          <a:xfrm>
            <a:off x="7921370" y="3202216"/>
            <a:ext cx="167640" cy="334645"/>
          </a:xfrm>
          <a:custGeom>
            <a:avLst/>
            <a:gdLst/>
            <a:ahLst/>
            <a:cxnLst/>
            <a:rect l="l" t="t" r="r" b="b"/>
            <a:pathLst>
              <a:path w="167640" h="334645">
                <a:moveTo>
                  <a:pt x="0" y="334225"/>
                </a:moveTo>
                <a:lnTo>
                  <a:pt x="167081" y="334225"/>
                </a:lnTo>
                <a:lnTo>
                  <a:pt x="167081" y="0"/>
                </a:lnTo>
                <a:lnTo>
                  <a:pt x="0" y="0"/>
                </a:lnTo>
                <a:lnTo>
                  <a:pt x="0" y="334225"/>
                </a:lnTo>
                <a:close/>
              </a:path>
            </a:pathLst>
          </a:custGeom>
          <a:solidFill>
            <a:srgbClr val="000000"/>
          </a:solidFill>
        </p:spPr>
        <p:txBody>
          <a:bodyPr wrap="square" lIns="0" tIns="0" rIns="0" bIns="0" rtlCol="0"/>
          <a:lstStyle/>
          <a:p/>
        </p:txBody>
      </p:sp>
      <p:sp>
        <p:nvSpPr>
          <p:cNvPr id="53" name="object 53"/>
          <p:cNvSpPr/>
          <p:nvPr/>
        </p:nvSpPr>
        <p:spPr>
          <a:xfrm>
            <a:off x="7921370" y="3584740"/>
            <a:ext cx="167640" cy="334645"/>
          </a:xfrm>
          <a:custGeom>
            <a:avLst/>
            <a:gdLst/>
            <a:ahLst/>
            <a:cxnLst/>
            <a:rect l="l" t="t" r="r" b="b"/>
            <a:pathLst>
              <a:path w="167640" h="334645">
                <a:moveTo>
                  <a:pt x="0" y="334225"/>
                </a:moveTo>
                <a:lnTo>
                  <a:pt x="167081" y="334225"/>
                </a:lnTo>
                <a:lnTo>
                  <a:pt x="167081" y="0"/>
                </a:lnTo>
                <a:lnTo>
                  <a:pt x="0" y="0"/>
                </a:lnTo>
                <a:lnTo>
                  <a:pt x="0" y="334225"/>
                </a:lnTo>
                <a:close/>
              </a:path>
            </a:pathLst>
          </a:custGeom>
          <a:solidFill>
            <a:srgbClr val="000000"/>
          </a:solidFill>
        </p:spPr>
        <p:txBody>
          <a:bodyPr wrap="square" lIns="0" tIns="0" rIns="0" bIns="0" rtlCol="0"/>
          <a:lstStyle/>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50178" y="5206698"/>
            <a:ext cx="3393820" cy="113584"/>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5750178" y="5320284"/>
            <a:ext cx="3394075" cy="0"/>
          </a:xfrm>
          <a:custGeom>
            <a:avLst/>
            <a:gdLst/>
            <a:ahLst/>
            <a:cxnLst/>
            <a:rect l="l" t="t" r="r" b="b"/>
            <a:pathLst>
              <a:path w="3394075" h="0">
                <a:moveTo>
                  <a:pt x="0" y="0"/>
                </a:moveTo>
                <a:lnTo>
                  <a:pt x="3393820" y="0"/>
                </a:lnTo>
              </a:path>
            </a:pathLst>
          </a:custGeom>
          <a:ln w="12700">
            <a:solidFill>
              <a:srgbClr val="000000"/>
            </a:solidFill>
          </a:ln>
        </p:spPr>
        <p:txBody>
          <a:bodyPr wrap="square" lIns="0" tIns="0" rIns="0" bIns="0" rtlCol="0"/>
          <a:lstStyle/>
          <a:p/>
        </p:txBody>
      </p:sp>
      <p:sp>
        <p:nvSpPr>
          <p:cNvPr id="4" name="object 4"/>
          <p:cNvSpPr/>
          <p:nvPr/>
        </p:nvSpPr>
        <p:spPr>
          <a:xfrm>
            <a:off x="5750178" y="5206698"/>
            <a:ext cx="3394075" cy="113664"/>
          </a:xfrm>
          <a:custGeom>
            <a:avLst/>
            <a:gdLst/>
            <a:ahLst/>
            <a:cxnLst/>
            <a:rect l="l" t="t" r="r" b="b"/>
            <a:pathLst>
              <a:path w="3394075" h="113664">
                <a:moveTo>
                  <a:pt x="3393820" y="0"/>
                </a:moveTo>
                <a:lnTo>
                  <a:pt x="0" y="0"/>
                </a:lnTo>
                <a:lnTo>
                  <a:pt x="0" y="113584"/>
                </a:lnTo>
              </a:path>
            </a:pathLst>
          </a:custGeom>
          <a:ln w="12700">
            <a:solidFill>
              <a:srgbClr val="000000"/>
            </a:solidFill>
          </a:ln>
        </p:spPr>
        <p:txBody>
          <a:bodyPr wrap="square" lIns="0" tIns="0" rIns="0" bIns="0" rtlCol="0"/>
          <a:lstStyle/>
          <a:p/>
        </p:txBody>
      </p:sp>
      <p:sp>
        <p:nvSpPr>
          <p:cNvPr id="5" name="object 5"/>
          <p:cNvSpPr/>
          <p:nvPr/>
        </p:nvSpPr>
        <p:spPr>
          <a:xfrm>
            <a:off x="5651500" y="5320236"/>
            <a:ext cx="3454019" cy="113584"/>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5651500" y="5320236"/>
            <a:ext cx="3454400" cy="113664"/>
          </a:xfrm>
          <a:custGeom>
            <a:avLst/>
            <a:gdLst/>
            <a:ahLst/>
            <a:cxnLst/>
            <a:rect l="l" t="t" r="r" b="b"/>
            <a:pathLst>
              <a:path w="3454400" h="113664">
                <a:moveTo>
                  <a:pt x="0" y="113584"/>
                </a:moveTo>
                <a:lnTo>
                  <a:pt x="3454019" y="113584"/>
                </a:lnTo>
                <a:lnTo>
                  <a:pt x="3454019" y="0"/>
                </a:lnTo>
                <a:lnTo>
                  <a:pt x="0" y="0"/>
                </a:lnTo>
                <a:lnTo>
                  <a:pt x="0" y="113584"/>
                </a:lnTo>
                <a:close/>
              </a:path>
            </a:pathLst>
          </a:custGeom>
          <a:ln w="12700">
            <a:solidFill>
              <a:srgbClr val="000000"/>
            </a:solidFill>
          </a:ln>
        </p:spPr>
        <p:txBody>
          <a:bodyPr wrap="square" lIns="0" tIns="0" rIns="0" bIns="0" rtlCol="0"/>
          <a:lstStyle/>
          <a:p/>
        </p:txBody>
      </p:sp>
      <p:sp>
        <p:nvSpPr>
          <p:cNvPr id="7" name="object 7"/>
          <p:cNvSpPr/>
          <p:nvPr/>
        </p:nvSpPr>
        <p:spPr>
          <a:xfrm>
            <a:off x="5750178" y="5433902"/>
            <a:ext cx="3393820" cy="113584"/>
          </a:xfrm>
          <a:prstGeom prst="rect">
            <a:avLst/>
          </a:prstGeom>
          <a:blipFill>
            <a:blip r:embed="rId4" cstate="print"/>
            <a:stretch>
              <a:fillRect/>
            </a:stretch>
          </a:blipFill>
        </p:spPr>
        <p:txBody>
          <a:bodyPr wrap="square" lIns="0" tIns="0" rIns="0" bIns="0" rtlCol="0"/>
          <a:lstStyle/>
          <a:p/>
        </p:txBody>
      </p:sp>
      <p:sp>
        <p:nvSpPr>
          <p:cNvPr id="8" name="object 8"/>
          <p:cNvSpPr/>
          <p:nvPr/>
        </p:nvSpPr>
        <p:spPr>
          <a:xfrm>
            <a:off x="5750178" y="5547486"/>
            <a:ext cx="3394075" cy="0"/>
          </a:xfrm>
          <a:custGeom>
            <a:avLst/>
            <a:gdLst/>
            <a:ahLst/>
            <a:cxnLst/>
            <a:rect l="l" t="t" r="r" b="b"/>
            <a:pathLst>
              <a:path w="3394075" h="0">
                <a:moveTo>
                  <a:pt x="0" y="0"/>
                </a:moveTo>
                <a:lnTo>
                  <a:pt x="3393820" y="0"/>
                </a:lnTo>
              </a:path>
            </a:pathLst>
          </a:custGeom>
          <a:ln w="12700">
            <a:solidFill>
              <a:srgbClr val="000000"/>
            </a:solidFill>
          </a:ln>
        </p:spPr>
        <p:txBody>
          <a:bodyPr wrap="square" lIns="0" tIns="0" rIns="0" bIns="0" rtlCol="0"/>
          <a:lstStyle/>
          <a:p/>
        </p:txBody>
      </p:sp>
      <p:sp>
        <p:nvSpPr>
          <p:cNvPr id="9" name="object 9"/>
          <p:cNvSpPr/>
          <p:nvPr/>
        </p:nvSpPr>
        <p:spPr>
          <a:xfrm>
            <a:off x="5750178" y="5433902"/>
            <a:ext cx="3394075" cy="113664"/>
          </a:xfrm>
          <a:custGeom>
            <a:avLst/>
            <a:gdLst/>
            <a:ahLst/>
            <a:cxnLst/>
            <a:rect l="l" t="t" r="r" b="b"/>
            <a:pathLst>
              <a:path w="3394075" h="113664">
                <a:moveTo>
                  <a:pt x="3393820" y="0"/>
                </a:moveTo>
                <a:lnTo>
                  <a:pt x="0" y="0"/>
                </a:lnTo>
                <a:lnTo>
                  <a:pt x="0" y="113584"/>
                </a:lnTo>
              </a:path>
            </a:pathLst>
          </a:custGeom>
          <a:ln w="12700">
            <a:solidFill>
              <a:srgbClr val="000000"/>
            </a:solidFill>
          </a:ln>
        </p:spPr>
        <p:txBody>
          <a:bodyPr wrap="square" lIns="0" tIns="0" rIns="0" bIns="0" rtlCol="0"/>
          <a:lstStyle/>
          <a:p/>
        </p:txBody>
      </p:sp>
      <p:sp>
        <p:nvSpPr>
          <p:cNvPr id="10" name="object 10"/>
          <p:cNvSpPr/>
          <p:nvPr/>
        </p:nvSpPr>
        <p:spPr>
          <a:xfrm>
            <a:off x="5651500" y="5547440"/>
            <a:ext cx="3454019" cy="113584"/>
          </a:xfrm>
          <a:prstGeom prst="rect">
            <a:avLst/>
          </a:prstGeom>
          <a:blipFill>
            <a:blip r:embed="rId5" cstate="print"/>
            <a:stretch>
              <a:fillRect/>
            </a:stretch>
          </a:blipFill>
        </p:spPr>
        <p:txBody>
          <a:bodyPr wrap="square" lIns="0" tIns="0" rIns="0" bIns="0" rtlCol="0"/>
          <a:lstStyle/>
          <a:p/>
        </p:txBody>
      </p:sp>
      <p:sp>
        <p:nvSpPr>
          <p:cNvPr id="11" name="object 11"/>
          <p:cNvSpPr/>
          <p:nvPr/>
        </p:nvSpPr>
        <p:spPr>
          <a:xfrm>
            <a:off x="5651500" y="5547440"/>
            <a:ext cx="3454400" cy="113664"/>
          </a:xfrm>
          <a:custGeom>
            <a:avLst/>
            <a:gdLst/>
            <a:ahLst/>
            <a:cxnLst/>
            <a:rect l="l" t="t" r="r" b="b"/>
            <a:pathLst>
              <a:path w="3454400" h="113664">
                <a:moveTo>
                  <a:pt x="0" y="113584"/>
                </a:moveTo>
                <a:lnTo>
                  <a:pt x="3454019" y="113584"/>
                </a:lnTo>
                <a:lnTo>
                  <a:pt x="3454019" y="0"/>
                </a:lnTo>
                <a:lnTo>
                  <a:pt x="0" y="0"/>
                </a:lnTo>
                <a:lnTo>
                  <a:pt x="0" y="113584"/>
                </a:lnTo>
                <a:close/>
              </a:path>
            </a:pathLst>
          </a:custGeom>
          <a:ln w="12700">
            <a:solidFill>
              <a:srgbClr val="000000"/>
            </a:solidFill>
          </a:ln>
        </p:spPr>
        <p:txBody>
          <a:bodyPr wrap="square" lIns="0" tIns="0" rIns="0" bIns="0" rtlCol="0"/>
          <a:lstStyle/>
          <a:p/>
        </p:txBody>
      </p:sp>
      <p:sp>
        <p:nvSpPr>
          <p:cNvPr id="12" name="object 12"/>
          <p:cNvSpPr/>
          <p:nvPr/>
        </p:nvSpPr>
        <p:spPr>
          <a:xfrm>
            <a:off x="5651500" y="5093160"/>
            <a:ext cx="3454019" cy="113584"/>
          </a:xfrm>
          <a:prstGeom prst="rect">
            <a:avLst/>
          </a:prstGeom>
          <a:blipFill>
            <a:blip r:embed="rId6" cstate="print"/>
            <a:stretch>
              <a:fillRect/>
            </a:stretch>
          </a:blipFill>
        </p:spPr>
        <p:txBody>
          <a:bodyPr wrap="square" lIns="0" tIns="0" rIns="0" bIns="0" rtlCol="0"/>
          <a:lstStyle/>
          <a:p/>
        </p:txBody>
      </p:sp>
      <p:sp>
        <p:nvSpPr>
          <p:cNvPr id="13" name="object 13"/>
          <p:cNvSpPr/>
          <p:nvPr/>
        </p:nvSpPr>
        <p:spPr>
          <a:xfrm>
            <a:off x="5651500" y="5093160"/>
            <a:ext cx="3454400" cy="113664"/>
          </a:xfrm>
          <a:custGeom>
            <a:avLst/>
            <a:gdLst/>
            <a:ahLst/>
            <a:cxnLst/>
            <a:rect l="l" t="t" r="r" b="b"/>
            <a:pathLst>
              <a:path w="3454400" h="113664">
                <a:moveTo>
                  <a:pt x="0" y="113584"/>
                </a:moveTo>
                <a:lnTo>
                  <a:pt x="3454019" y="113584"/>
                </a:lnTo>
                <a:lnTo>
                  <a:pt x="3454019" y="0"/>
                </a:lnTo>
                <a:lnTo>
                  <a:pt x="0" y="0"/>
                </a:lnTo>
                <a:lnTo>
                  <a:pt x="0" y="113584"/>
                </a:lnTo>
                <a:close/>
              </a:path>
            </a:pathLst>
          </a:custGeom>
          <a:ln w="12700">
            <a:solidFill>
              <a:srgbClr val="000000"/>
            </a:solidFill>
          </a:ln>
        </p:spPr>
        <p:txBody>
          <a:bodyPr wrap="square" lIns="0" tIns="0" rIns="0" bIns="0" rtlCol="0"/>
          <a:lstStyle/>
          <a:p/>
        </p:txBody>
      </p:sp>
      <p:sp>
        <p:nvSpPr>
          <p:cNvPr id="14" name="object 14"/>
          <p:cNvSpPr/>
          <p:nvPr/>
        </p:nvSpPr>
        <p:spPr>
          <a:xfrm>
            <a:off x="5799582" y="4639898"/>
            <a:ext cx="3344417" cy="113584"/>
          </a:xfrm>
          <a:prstGeom prst="rect">
            <a:avLst/>
          </a:prstGeom>
          <a:blipFill>
            <a:blip r:embed="rId7" cstate="print"/>
            <a:stretch>
              <a:fillRect/>
            </a:stretch>
          </a:blipFill>
        </p:spPr>
        <p:txBody>
          <a:bodyPr wrap="square" lIns="0" tIns="0" rIns="0" bIns="0" rtlCol="0"/>
          <a:lstStyle/>
          <a:p/>
        </p:txBody>
      </p:sp>
      <p:sp>
        <p:nvSpPr>
          <p:cNvPr id="15" name="object 15"/>
          <p:cNvSpPr/>
          <p:nvPr/>
        </p:nvSpPr>
        <p:spPr>
          <a:xfrm>
            <a:off x="5799582" y="4753483"/>
            <a:ext cx="3344545" cy="0"/>
          </a:xfrm>
          <a:custGeom>
            <a:avLst/>
            <a:gdLst/>
            <a:ahLst/>
            <a:cxnLst/>
            <a:rect l="l" t="t" r="r" b="b"/>
            <a:pathLst>
              <a:path w="3344545" h="0">
                <a:moveTo>
                  <a:pt x="0" y="0"/>
                </a:moveTo>
                <a:lnTo>
                  <a:pt x="3344417" y="0"/>
                </a:lnTo>
              </a:path>
            </a:pathLst>
          </a:custGeom>
          <a:ln w="12700">
            <a:solidFill>
              <a:srgbClr val="000000"/>
            </a:solidFill>
          </a:ln>
        </p:spPr>
        <p:txBody>
          <a:bodyPr wrap="square" lIns="0" tIns="0" rIns="0" bIns="0" rtlCol="0"/>
          <a:lstStyle/>
          <a:p/>
        </p:txBody>
      </p:sp>
      <p:sp>
        <p:nvSpPr>
          <p:cNvPr id="16" name="object 16"/>
          <p:cNvSpPr/>
          <p:nvPr/>
        </p:nvSpPr>
        <p:spPr>
          <a:xfrm>
            <a:off x="5799582" y="4639898"/>
            <a:ext cx="3344545" cy="113664"/>
          </a:xfrm>
          <a:custGeom>
            <a:avLst/>
            <a:gdLst/>
            <a:ahLst/>
            <a:cxnLst/>
            <a:rect l="l" t="t" r="r" b="b"/>
            <a:pathLst>
              <a:path w="3344545" h="113664">
                <a:moveTo>
                  <a:pt x="3344417" y="0"/>
                </a:moveTo>
                <a:lnTo>
                  <a:pt x="0" y="0"/>
                </a:lnTo>
                <a:lnTo>
                  <a:pt x="0" y="113584"/>
                </a:lnTo>
              </a:path>
            </a:pathLst>
          </a:custGeom>
          <a:ln w="12700">
            <a:solidFill>
              <a:srgbClr val="000000"/>
            </a:solidFill>
          </a:ln>
        </p:spPr>
        <p:txBody>
          <a:bodyPr wrap="square" lIns="0" tIns="0" rIns="0" bIns="0" rtlCol="0"/>
          <a:lstStyle/>
          <a:p/>
        </p:txBody>
      </p:sp>
      <p:sp>
        <p:nvSpPr>
          <p:cNvPr id="17" name="object 17"/>
          <p:cNvSpPr/>
          <p:nvPr/>
        </p:nvSpPr>
        <p:spPr>
          <a:xfrm>
            <a:off x="5700903" y="4753562"/>
            <a:ext cx="3443097" cy="113584"/>
          </a:xfrm>
          <a:prstGeom prst="rect">
            <a:avLst/>
          </a:prstGeom>
          <a:blipFill>
            <a:blip r:embed="rId8" cstate="print"/>
            <a:stretch>
              <a:fillRect/>
            </a:stretch>
          </a:blipFill>
        </p:spPr>
        <p:txBody>
          <a:bodyPr wrap="square" lIns="0" tIns="0" rIns="0" bIns="0" rtlCol="0"/>
          <a:lstStyle/>
          <a:p/>
        </p:txBody>
      </p:sp>
      <p:sp>
        <p:nvSpPr>
          <p:cNvPr id="18" name="object 18"/>
          <p:cNvSpPr/>
          <p:nvPr/>
        </p:nvSpPr>
        <p:spPr>
          <a:xfrm>
            <a:off x="5700903" y="4867147"/>
            <a:ext cx="3443604" cy="0"/>
          </a:xfrm>
          <a:custGeom>
            <a:avLst/>
            <a:gdLst/>
            <a:ahLst/>
            <a:cxnLst/>
            <a:rect l="l" t="t" r="r" b="b"/>
            <a:pathLst>
              <a:path w="3443604" h="0">
                <a:moveTo>
                  <a:pt x="0" y="0"/>
                </a:moveTo>
                <a:lnTo>
                  <a:pt x="3443097" y="0"/>
                </a:lnTo>
              </a:path>
            </a:pathLst>
          </a:custGeom>
          <a:ln w="12700">
            <a:solidFill>
              <a:srgbClr val="000000"/>
            </a:solidFill>
          </a:ln>
        </p:spPr>
        <p:txBody>
          <a:bodyPr wrap="square" lIns="0" tIns="0" rIns="0" bIns="0" rtlCol="0"/>
          <a:lstStyle/>
          <a:p/>
        </p:txBody>
      </p:sp>
      <p:sp>
        <p:nvSpPr>
          <p:cNvPr id="19" name="object 19"/>
          <p:cNvSpPr/>
          <p:nvPr/>
        </p:nvSpPr>
        <p:spPr>
          <a:xfrm>
            <a:off x="5700903" y="4753562"/>
            <a:ext cx="3443604" cy="113664"/>
          </a:xfrm>
          <a:custGeom>
            <a:avLst/>
            <a:gdLst/>
            <a:ahLst/>
            <a:cxnLst/>
            <a:rect l="l" t="t" r="r" b="b"/>
            <a:pathLst>
              <a:path w="3443604" h="113664">
                <a:moveTo>
                  <a:pt x="3443097" y="0"/>
                </a:moveTo>
                <a:lnTo>
                  <a:pt x="0" y="0"/>
                </a:lnTo>
                <a:lnTo>
                  <a:pt x="0" y="113584"/>
                </a:lnTo>
              </a:path>
            </a:pathLst>
          </a:custGeom>
          <a:ln w="12700">
            <a:solidFill>
              <a:srgbClr val="000000"/>
            </a:solidFill>
          </a:ln>
        </p:spPr>
        <p:txBody>
          <a:bodyPr wrap="square" lIns="0" tIns="0" rIns="0" bIns="0" rtlCol="0"/>
          <a:lstStyle/>
          <a:p/>
        </p:txBody>
      </p:sp>
      <p:sp>
        <p:nvSpPr>
          <p:cNvPr id="20" name="object 20"/>
          <p:cNvSpPr/>
          <p:nvPr/>
        </p:nvSpPr>
        <p:spPr>
          <a:xfrm>
            <a:off x="5799582" y="4867100"/>
            <a:ext cx="3344417" cy="113584"/>
          </a:xfrm>
          <a:prstGeom prst="rect">
            <a:avLst/>
          </a:prstGeom>
          <a:blipFill>
            <a:blip r:embed="rId9" cstate="print"/>
            <a:stretch>
              <a:fillRect/>
            </a:stretch>
          </a:blipFill>
        </p:spPr>
        <p:txBody>
          <a:bodyPr wrap="square" lIns="0" tIns="0" rIns="0" bIns="0" rtlCol="0"/>
          <a:lstStyle/>
          <a:p/>
        </p:txBody>
      </p:sp>
      <p:sp>
        <p:nvSpPr>
          <p:cNvPr id="21" name="object 21"/>
          <p:cNvSpPr/>
          <p:nvPr/>
        </p:nvSpPr>
        <p:spPr>
          <a:xfrm>
            <a:off x="5799582" y="4980685"/>
            <a:ext cx="3344545" cy="0"/>
          </a:xfrm>
          <a:custGeom>
            <a:avLst/>
            <a:gdLst/>
            <a:ahLst/>
            <a:cxnLst/>
            <a:rect l="l" t="t" r="r" b="b"/>
            <a:pathLst>
              <a:path w="3344545" h="0">
                <a:moveTo>
                  <a:pt x="0" y="0"/>
                </a:moveTo>
                <a:lnTo>
                  <a:pt x="3344417" y="0"/>
                </a:lnTo>
              </a:path>
            </a:pathLst>
          </a:custGeom>
          <a:ln w="12700">
            <a:solidFill>
              <a:srgbClr val="000000"/>
            </a:solidFill>
          </a:ln>
        </p:spPr>
        <p:txBody>
          <a:bodyPr wrap="square" lIns="0" tIns="0" rIns="0" bIns="0" rtlCol="0"/>
          <a:lstStyle/>
          <a:p/>
        </p:txBody>
      </p:sp>
      <p:sp>
        <p:nvSpPr>
          <p:cNvPr id="22" name="object 22"/>
          <p:cNvSpPr/>
          <p:nvPr/>
        </p:nvSpPr>
        <p:spPr>
          <a:xfrm>
            <a:off x="5799582" y="4867100"/>
            <a:ext cx="3344545" cy="113664"/>
          </a:xfrm>
          <a:custGeom>
            <a:avLst/>
            <a:gdLst/>
            <a:ahLst/>
            <a:cxnLst/>
            <a:rect l="l" t="t" r="r" b="b"/>
            <a:pathLst>
              <a:path w="3344545" h="113664">
                <a:moveTo>
                  <a:pt x="3344417" y="0"/>
                </a:moveTo>
                <a:lnTo>
                  <a:pt x="0" y="0"/>
                </a:lnTo>
                <a:lnTo>
                  <a:pt x="0" y="113584"/>
                </a:lnTo>
              </a:path>
            </a:pathLst>
          </a:custGeom>
          <a:ln w="12700">
            <a:solidFill>
              <a:srgbClr val="000000"/>
            </a:solidFill>
          </a:ln>
        </p:spPr>
        <p:txBody>
          <a:bodyPr wrap="square" lIns="0" tIns="0" rIns="0" bIns="0" rtlCol="0"/>
          <a:lstStyle/>
          <a:p/>
        </p:txBody>
      </p:sp>
      <p:sp>
        <p:nvSpPr>
          <p:cNvPr id="23" name="object 23"/>
          <p:cNvSpPr/>
          <p:nvPr/>
        </p:nvSpPr>
        <p:spPr>
          <a:xfrm>
            <a:off x="5700903" y="4980639"/>
            <a:ext cx="3443097" cy="113584"/>
          </a:xfrm>
          <a:prstGeom prst="rect">
            <a:avLst/>
          </a:prstGeom>
          <a:blipFill>
            <a:blip r:embed="rId10" cstate="print"/>
            <a:stretch>
              <a:fillRect/>
            </a:stretch>
          </a:blipFill>
        </p:spPr>
        <p:txBody>
          <a:bodyPr wrap="square" lIns="0" tIns="0" rIns="0" bIns="0" rtlCol="0"/>
          <a:lstStyle/>
          <a:p/>
        </p:txBody>
      </p:sp>
      <p:sp>
        <p:nvSpPr>
          <p:cNvPr id="24" name="object 24"/>
          <p:cNvSpPr/>
          <p:nvPr/>
        </p:nvSpPr>
        <p:spPr>
          <a:xfrm>
            <a:off x="5700903" y="5094223"/>
            <a:ext cx="3443604" cy="0"/>
          </a:xfrm>
          <a:custGeom>
            <a:avLst/>
            <a:gdLst/>
            <a:ahLst/>
            <a:cxnLst/>
            <a:rect l="l" t="t" r="r" b="b"/>
            <a:pathLst>
              <a:path w="3443604" h="0">
                <a:moveTo>
                  <a:pt x="0" y="0"/>
                </a:moveTo>
                <a:lnTo>
                  <a:pt x="3443097" y="0"/>
                </a:lnTo>
              </a:path>
            </a:pathLst>
          </a:custGeom>
          <a:ln w="12700">
            <a:solidFill>
              <a:srgbClr val="000000"/>
            </a:solidFill>
          </a:ln>
        </p:spPr>
        <p:txBody>
          <a:bodyPr wrap="square" lIns="0" tIns="0" rIns="0" bIns="0" rtlCol="0"/>
          <a:lstStyle/>
          <a:p/>
        </p:txBody>
      </p:sp>
      <p:sp>
        <p:nvSpPr>
          <p:cNvPr id="25" name="object 25"/>
          <p:cNvSpPr/>
          <p:nvPr/>
        </p:nvSpPr>
        <p:spPr>
          <a:xfrm>
            <a:off x="5700903" y="4980639"/>
            <a:ext cx="3443604" cy="113664"/>
          </a:xfrm>
          <a:custGeom>
            <a:avLst/>
            <a:gdLst/>
            <a:ahLst/>
            <a:cxnLst/>
            <a:rect l="l" t="t" r="r" b="b"/>
            <a:pathLst>
              <a:path w="3443604" h="113664">
                <a:moveTo>
                  <a:pt x="3443097" y="0"/>
                </a:moveTo>
                <a:lnTo>
                  <a:pt x="0" y="0"/>
                </a:lnTo>
                <a:lnTo>
                  <a:pt x="0" y="113584"/>
                </a:lnTo>
              </a:path>
            </a:pathLst>
          </a:custGeom>
          <a:ln w="12700">
            <a:solidFill>
              <a:srgbClr val="000000"/>
            </a:solidFill>
          </a:ln>
        </p:spPr>
        <p:txBody>
          <a:bodyPr wrap="square" lIns="0" tIns="0" rIns="0" bIns="0" rtlCol="0"/>
          <a:lstStyle/>
          <a:p/>
        </p:txBody>
      </p:sp>
      <p:sp>
        <p:nvSpPr>
          <p:cNvPr id="26" name="object 26"/>
          <p:cNvSpPr/>
          <p:nvPr/>
        </p:nvSpPr>
        <p:spPr>
          <a:xfrm>
            <a:off x="5700903" y="4526360"/>
            <a:ext cx="3443097" cy="113584"/>
          </a:xfrm>
          <a:prstGeom prst="rect">
            <a:avLst/>
          </a:prstGeom>
          <a:blipFill>
            <a:blip r:embed="rId11" cstate="print"/>
            <a:stretch>
              <a:fillRect/>
            </a:stretch>
          </a:blipFill>
        </p:spPr>
        <p:txBody>
          <a:bodyPr wrap="square" lIns="0" tIns="0" rIns="0" bIns="0" rtlCol="0"/>
          <a:lstStyle/>
          <a:p/>
        </p:txBody>
      </p:sp>
      <p:sp>
        <p:nvSpPr>
          <p:cNvPr id="27" name="object 27"/>
          <p:cNvSpPr/>
          <p:nvPr/>
        </p:nvSpPr>
        <p:spPr>
          <a:xfrm>
            <a:off x="5700903" y="4639945"/>
            <a:ext cx="3443604" cy="0"/>
          </a:xfrm>
          <a:custGeom>
            <a:avLst/>
            <a:gdLst/>
            <a:ahLst/>
            <a:cxnLst/>
            <a:rect l="l" t="t" r="r" b="b"/>
            <a:pathLst>
              <a:path w="3443604" h="0">
                <a:moveTo>
                  <a:pt x="0" y="0"/>
                </a:moveTo>
                <a:lnTo>
                  <a:pt x="3443097" y="0"/>
                </a:lnTo>
              </a:path>
            </a:pathLst>
          </a:custGeom>
          <a:ln w="12700">
            <a:solidFill>
              <a:srgbClr val="000000"/>
            </a:solidFill>
          </a:ln>
        </p:spPr>
        <p:txBody>
          <a:bodyPr wrap="square" lIns="0" tIns="0" rIns="0" bIns="0" rtlCol="0"/>
          <a:lstStyle/>
          <a:p/>
        </p:txBody>
      </p:sp>
      <p:sp>
        <p:nvSpPr>
          <p:cNvPr id="28" name="object 28"/>
          <p:cNvSpPr/>
          <p:nvPr/>
        </p:nvSpPr>
        <p:spPr>
          <a:xfrm>
            <a:off x="5700903" y="4526360"/>
            <a:ext cx="3443604" cy="113664"/>
          </a:xfrm>
          <a:custGeom>
            <a:avLst/>
            <a:gdLst/>
            <a:ahLst/>
            <a:cxnLst/>
            <a:rect l="l" t="t" r="r" b="b"/>
            <a:pathLst>
              <a:path w="3443604" h="113664">
                <a:moveTo>
                  <a:pt x="3443097" y="0"/>
                </a:moveTo>
                <a:lnTo>
                  <a:pt x="0" y="0"/>
                </a:lnTo>
                <a:lnTo>
                  <a:pt x="0" y="113584"/>
                </a:lnTo>
              </a:path>
            </a:pathLst>
          </a:custGeom>
          <a:ln w="12700">
            <a:solidFill>
              <a:srgbClr val="000000"/>
            </a:solidFill>
          </a:ln>
        </p:spPr>
        <p:txBody>
          <a:bodyPr wrap="square" lIns="0" tIns="0" rIns="0" bIns="0" rtlCol="0"/>
          <a:lstStyle/>
          <a:p/>
        </p:txBody>
      </p:sp>
      <p:sp>
        <p:nvSpPr>
          <p:cNvPr id="29" name="object 29"/>
          <p:cNvSpPr/>
          <p:nvPr/>
        </p:nvSpPr>
        <p:spPr>
          <a:xfrm>
            <a:off x="8839200" y="4070810"/>
            <a:ext cx="304800" cy="113584"/>
          </a:xfrm>
          <a:prstGeom prst="rect">
            <a:avLst/>
          </a:prstGeom>
          <a:blipFill>
            <a:blip r:embed="rId12" cstate="print"/>
            <a:stretch>
              <a:fillRect/>
            </a:stretch>
          </a:blipFill>
        </p:spPr>
        <p:txBody>
          <a:bodyPr wrap="square" lIns="0" tIns="0" rIns="0" bIns="0" rtlCol="0"/>
          <a:lstStyle/>
          <a:p/>
        </p:txBody>
      </p:sp>
      <p:sp>
        <p:nvSpPr>
          <p:cNvPr id="30" name="object 30"/>
          <p:cNvSpPr/>
          <p:nvPr/>
        </p:nvSpPr>
        <p:spPr>
          <a:xfrm>
            <a:off x="8839200" y="4184396"/>
            <a:ext cx="304800" cy="0"/>
          </a:xfrm>
          <a:custGeom>
            <a:avLst/>
            <a:gdLst/>
            <a:ahLst/>
            <a:cxnLst/>
            <a:rect l="l" t="t" r="r" b="b"/>
            <a:pathLst>
              <a:path w="304800" h="0">
                <a:moveTo>
                  <a:pt x="0" y="0"/>
                </a:moveTo>
                <a:lnTo>
                  <a:pt x="304800" y="0"/>
                </a:lnTo>
              </a:path>
            </a:pathLst>
          </a:custGeom>
          <a:ln w="12700">
            <a:solidFill>
              <a:srgbClr val="000000"/>
            </a:solidFill>
          </a:ln>
        </p:spPr>
        <p:txBody>
          <a:bodyPr wrap="square" lIns="0" tIns="0" rIns="0" bIns="0" rtlCol="0"/>
          <a:lstStyle/>
          <a:p/>
        </p:txBody>
      </p:sp>
      <p:sp>
        <p:nvSpPr>
          <p:cNvPr id="31" name="object 31"/>
          <p:cNvSpPr/>
          <p:nvPr/>
        </p:nvSpPr>
        <p:spPr>
          <a:xfrm>
            <a:off x="5799582" y="4070810"/>
            <a:ext cx="3344545" cy="113664"/>
          </a:xfrm>
          <a:custGeom>
            <a:avLst/>
            <a:gdLst/>
            <a:ahLst/>
            <a:cxnLst/>
            <a:rect l="l" t="t" r="r" b="b"/>
            <a:pathLst>
              <a:path w="3344545" h="113664">
                <a:moveTo>
                  <a:pt x="3344417" y="0"/>
                </a:moveTo>
                <a:lnTo>
                  <a:pt x="0" y="0"/>
                </a:lnTo>
                <a:lnTo>
                  <a:pt x="0" y="113584"/>
                </a:lnTo>
              </a:path>
            </a:pathLst>
          </a:custGeom>
          <a:ln w="12700">
            <a:solidFill>
              <a:srgbClr val="000000"/>
            </a:solidFill>
          </a:ln>
        </p:spPr>
        <p:txBody>
          <a:bodyPr wrap="square" lIns="0" tIns="0" rIns="0" bIns="0" rtlCol="0"/>
          <a:lstStyle/>
          <a:p/>
        </p:txBody>
      </p:sp>
      <p:sp>
        <p:nvSpPr>
          <p:cNvPr id="32" name="object 32"/>
          <p:cNvSpPr/>
          <p:nvPr/>
        </p:nvSpPr>
        <p:spPr>
          <a:xfrm>
            <a:off x="7718272" y="4184475"/>
            <a:ext cx="1425727" cy="113584"/>
          </a:xfrm>
          <a:prstGeom prst="rect">
            <a:avLst/>
          </a:prstGeom>
          <a:blipFill>
            <a:blip r:embed="rId13" cstate="print"/>
            <a:stretch>
              <a:fillRect/>
            </a:stretch>
          </a:blipFill>
        </p:spPr>
        <p:txBody>
          <a:bodyPr wrap="square" lIns="0" tIns="0" rIns="0" bIns="0" rtlCol="0"/>
          <a:lstStyle/>
          <a:p/>
        </p:txBody>
      </p:sp>
      <p:sp>
        <p:nvSpPr>
          <p:cNvPr id="33" name="object 33"/>
          <p:cNvSpPr/>
          <p:nvPr/>
        </p:nvSpPr>
        <p:spPr>
          <a:xfrm>
            <a:off x="5700903" y="4230623"/>
            <a:ext cx="1781175" cy="67437"/>
          </a:xfrm>
          <a:prstGeom prst="rect">
            <a:avLst/>
          </a:prstGeom>
          <a:blipFill>
            <a:blip r:embed="rId14" cstate="print"/>
            <a:stretch>
              <a:fillRect/>
            </a:stretch>
          </a:blipFill>
        </p:spPr>
        <p:txBody>
          <a:bodyPr wrap="square" lIns="0" tIns="0" rIns="0" bIns="0" rtlCol="0"/>
          <a:lstStyle/>
          <a:p/>
        </p:txBody>
      </p:sp>
      <p:sp>
        <p:nvSpPr>
          <p:cNvPr id="34" name="object 34"/>
          <p:cNvSpPr/>
          <p:nvPr/>
        </p:nvSpPr>
        <p:spPr>
          <a:xfrm>
            <a:off x="7718272" y="4298060"/>
            <a:ext cx="1426210" cy="0"/>
          </a:xfrm>
          <a:custGeom>
            <a:avLst/>
            <a:gdLst/>
            <a:ahLst/>
            <a:cxnLst/>
            <a:rect l="l" t="t" r="r" b="b"/>
            <a:pathLst>
              <a:path w="1426209" h="0">
                <a:moveTo>
                  <a:pt x="0" y="0"/>
                </a:moveTo>
                <a:lnTo>
                  <a:pt x="1425727" y="0"/>
                </a:lnTo>
              </a:path>
            </a:pathLst>
          </a:custGeom>
          <a:ln w="12700">
            <a:solidFill>
              <a:srgbClr val="000000"/>
            </a:solidFill>
          </a:ln>
        </p:spPr>
        <p:txBody>
          <a:bodyPr wrap="square" lIns="0" tIns="0" rIns="0" bIns="0" rtlCol="0"/>
          <a:lstStyle/>
          <a:p/>
        </p:txBody>
      </p:sp>
      <p:sp>
        <p:nvSpPr>
          <p:cNvPr id="35" name="object 35"/>
          <p:cNvSpPr/>
          <p:nvPr/>
        </p:nvSpPr>
        <p:spPr>
          <a:xfrm>
            <a:off x="5700903" y="4298060"/>
            <a:ext cx="1781175" cy="0"/>
          </a:xfrm>
          <a:custGeom>
            <a:avLst/>
            <a:gdLst/>
            <a:ahLst/>
            <a:cxnLst/>
            <a:rect l="l" t="t" r="r" b="b"/>
            <a:pathLst>
              <a:path w="1781175" h="0">
                <a:moveTo>
                  <a:pt x="0" y="0"/>
                </a:moveTo>
                <a:lnTo>
                  <a:pt x="1781175" y="0"/>
                </a:lnTo>
              </a:path>
            </a:pathLst>
          </a:custGeom>
          <a:ln w="12700">
            <a:solidFill>
              <a:srgbClr val="000000"/>
            </a:solidFill>
          </a:ln>
        </p:spPr>
        <p:txBody>
          <a:bodyPr wrap="square" lIns="0" tIns="0" rIns="0" bIns="0" rtlCol="0"/>
          <a:lstStyle/>
          <a:p/>
        </p:txBody>
      </p:sp>
      <p:sp>
        <p:nvSpPr>
          <p:cNvPr id="36" name="object 36"/>
          <p:cNvSpPr/>
          <p:nvPr/>
        </p:nvSpPr>
        <p:spPr>
          <a:xfrm>
            <a:off x="5700903" y="4184475"/>
            <a:ext cx="3443604" cy="113664"/>
          </a:xfrm>
          <a:custGeom>
            <a:avLst/>
            <a:gdLst/>
            <a:ahLst/>
            <a:cxnLst/>
            <a:rect l="l" t="t" r="r" b="b"/>
            <a:pathLst>
              <a:path w="3443604" h="113664">
                <a:moveTo>
                  <a:pt x="3443097" y="0"/>
                </a:moveTo>
                <a:lnTo>
                  <a:pt x="0" y="0"/>
                </a:lnTo>
                <a:lnTo>
                  <a:pt x="0" y="113584"/>
                </a:lnTo>
              </a:path>
            </a:pathLst>
          </a:custGeom>
          <a:ln w="12700">
            <a:solidFill>
              <a:srgbClr val="000000"/>
            </a:solidFill>
          </a:ln>
        </p:spPr>
        <p:txBody>
          <a:bodyPr wrap="square" lIns="0" tIns="0" rIns="0" bIns="0" rtlCol="0"/>
          <a:lstStyle/>
          <a:p/>
        </p:txBody>
      </p:sp>
      <p:sp>
        <p:nvSpPr>
          <p:cNvPr id="37" name="object 37"/>
          <p:cNvSpPr/>
          <p:nvPr/>
        </p:nvSpPr>
        <p:spPr>
          <a:xfrm>
            <a:off x="7718272" y="4298014"/>
            <a:ext cx="1425727" cy="113584"/>
          </a:xfrm>
          <a:prstGeom prst="rect">
            <a:avLst/>
          </a:prstGeom>
          <a:blipFill>
            <a:blip r:embed="rId15" cstate="print"/>
            <a:stretch>
              <a:fillRect/>
            </a:stretch>
          </a:blipFill>
        </p:spPr>
        <p:txBody>
          <a:bodyPr wrap="square" lIns="0" tIns="0" rIns="0" bIns="0" rtlCol="0"/>
          <a:lstStyle/>
          <a:p/>
        </p:txBody>
      </p:sp>
      <p:sp>
        <p:nvSpPr>
          <p:cNvPr id="38" name="object 38"/>
          <p:cNvSpPr/>
          <p:nvPr/>
        </p:nvSpPr>
        <p:spPr>
          <a:xfrm>
            <a:off x="5799582" y="4298014"/>
            <a:ext cx="1682495" cy="113584"/>
          </a:xfrm>
          <a:prstGeom prst="rect">
            <a:avLst/>
          </a:prstGeom>
          <a:blipFill>
            <a:blip r:embed="rId16" cstate="print"/>
            <a:stretch>
              <a:fillRect/>
            </a:stretch>
          </a:blipFill>
        </p:spPr>
        <p:txBody>
          <a:bodyPr wrap="square" lIns="0" tIns="0" rIns="0" bIns="0" rtlCol="0"/>
          <a:lstStyle/>
          <a:p/>
        </p:txBody>
      </p:sp>
      <p:sp>
        <p:nvSpPr>
          <p:cNvPr id="39" name="object 39"/>
          <p:cNvSpPr/>
          <p:nvPr/>
        </p:nvSpPr>
        <p:spPr>
          <a:xfrm>
            <a:off x="7718272" y="4411598"/>
            <a:ext cx="1426210" cy="0"/>
          </a:xfrm>
          <a:custGeom>
            <a:avLst/>
            <a:gdLst/>
            <a:ahLst/>
            <a:cxnLst/>
            <a:rect l="l" t="t" r="r" b="b"/>
            <a:pathLst>
              <a:path w="1426209" h="0">
                <a:moveTo>
                  <a:pt x="0" y="0"/>
                </a:moveTo>
                <a:lnTo>
                  <a:pt x="1425727" y="0"/>
                </a:lnTo>
              </a:path>
            </a:pathLst>
          </a:custGeom>
          <a:ln w="12700">
            <a:solidFill>
              <a:srgbClr val="000000"/>
            </a:solidFill>
          </a:ln>
        </p:spPr>
        <p:txBody>
          <a:bodyPr wrap="square" lIns="0" tIns="0" rIns="0" bIns="0" rtlCol="0"/>
          <a:lstStyle/>
          <a:p/>
        </p:txBody>
      </p:sp>
      <p:sp>
        <p:nvSpPr>
          <p:cNvPr id="40" name="object 40"/>
          <p:cNvSpPr/>
          <p:nvPr/>
        </p:nvSpPr>
        <p:spPr>
          <a:xfrm>
            <a:off x="5799582" y="4411598"/>
            <a:ext cx="1682750" cy="0"/>
          </a:xfrm>
          <a:custGeom>
            <a:avLst/>
            <a:gdLst/>
            <a:ahLst/>
            <a:cxnLst/>
            <a:rect l="l" t="t" r="r" b="b"/>
            <a:pathLst>
              <a:path w="1682750" h="0">
                <a:moveTo>
                  <a:pt x="0" y="0"/>
                </a:moveTo>
                <a:lnTo>
                  <a:pt x="1682495" y="0"/>
                </a:lnTo>
              </a:path>
            </a:pathLst>
          </a:custGeom>
          <a:ln w="12700">
            <a:solidFill>
              <a:srgbClr val="000000"/>
            </a:solidFill>
          </a:ln>
        </p:spPr>
        <p:txBody>
          <a:bodyPr wrap="square" lIns="0" tIns="0" rIns="0" bIns="0" rtlCol="0"/>
          <a:lstStyle/>
          <a:p/>
        </p:txBody>
      </p:sp>
      <p:sp>
        <p:nvSpPr>
          <p:cNvPr id="41" name="object 41"/>
          <p:cNvSpPr/>
          <p:nvPr/>
        </p:nvSpPr>
        <p:spPr>
          <a:xfrm>
            <a:off x="5799582" y="4298014"/>
            <a:ext cx="3344545" cy="113664"/>
          </a:xfrm>
          <a:custGeom>
            <a:avLst/>
            <a:gdLst/>
            <a:ahLst/>
            <a:cxnLst/>
            <a:rect l="l" t="t" r="r" b="b"/>
            <a:pathLst>
              <a:path w="3344545" h="113664">
                <a:moveTo>
                  <a:pt x="3344417" y="0"/>
                </a:moveTo>
                <a:lnTo>
                  <a:pt x="0" y="0"/>
                </a:lnTo>
                <a:lnTo>
                  <a:pt x="0" y="113584"/>
                </a:lnTo>
              </a:path>
            </a:pathLst>
          </a:custGeom>
          <a:ln w="12700">
            <a:solidFill>
              <a:srgbClr val="000000"/>
            </a:solidFill>
          </a:ln>
        </p:spPr>
        <p:txBody>
          <a:bodyPr wrap="square" lIns="0" tIns="0" rIns="0" bIns="0" rtlCol="0"/>
          <a:lstStyle/>
          <a:p/>
        </p:txBody>
      </p:sp>
      <p:sp>
        <p:nvSpPr>
          <p:cNvPr id="42" name="object 42"/>
          <p:cNvSpPr/>
          <p:nvPr/>
        </p:nvSpPr>
        <p:spPr>
          <a:xfrm>
            <a:off x="7718272" y="4411552"/>
            <a:ext cx="1425727" cy="113584"/>
          </a:xfrm>
          <a:prstGeom prst="rect">
            <a:avLst/>
          </a:prstGeom>
          <a:blipFill>
            <a:blip r:embed="rId17" cstate="print"/>
            <a:stretch>
              <a:fillRect/>
            </a:stretch>
          </a:blipFill>
        </p:spPr>
        <p:txBody>
          <a:bodyPr wrap="square" lIns="0" tIns="0" rIns="0" bIns="0" rtlCol="0"/>
          <a:lstStyle/>
          <a:p/>
        </p:txBody>
      </p:sp>
      <p:sp>
        <p:nvSpPr>
          <p:cNvPr id="43" name="object 43"/>
          <p:cNvSpPr/>
          <p:nvPr/>
        </p:nvSpPr>
        <p:spPr>
          <a:xfrm>
            <a:off x="5700903" y="4411552"/>
            <a:ext cx="1781175" cy="113584"/>
          </a:xfrm>
          <a:prstGeom prst="rect">
            <a:avLst/>
          </a:prstGeom>
          <a:blipFill>
            <a:blip r:embed="rId18" cstate="print"/>
            <a:stretch>
              <a:fillRect/>
            </a:stretch>
          </a:blipFill>
        </p:spPr>
        <p:txBody>
          <a:bodyPr wrap="square" lIns="0" tIns="0" rIns="0" bIns="0" rtlCol="0"/>
          <a:lstStyle/>
          <a:p/>
        </p:txBody>
      </p:sp>
      <p:sp>
        <p:nvSpPr>
          <p:cNvPr id="44" name="object 44"/>
          <p:cNvSpPr/>
          <p:nvPr/>
        </p:nvSpPr>
        <p:spPr>
          <a:xfrm>
            <a:off x="7718272" y="4525136"/>
            <a:ext cx="1426210" cy="0"/>
          </a:xfrm>
          <a:custGeom>
            <a:avLst/>
            <a:gdLst/>
            <a:ahLst/>
            <a:cxnLst/>
            <a:rect l="l" t="t" r="r" b="b"/>
            <a:pathLst>
              <a:path w="1426209" h="0">
                <a:moveTo>
                  <a:pt x="0" y="0"/>
                </a:moveTo>
                <a:lnTo>
                  <a:pt x="1425727" y="0"/>
                </a:lnTo>
              </a:path>
            </a:pathLst>
          </a:custGeom>
          <a:ln w="12700">
            <a:solidFill>
              <a:srgbClr val="000000"/>
            </a:solidFill>
          </a:ln>
        </p:spPr>
        <p:txBody>
          <a:bodyPr wrap="square" lIns="0" tIns="0" rIns="0" bIns="0" rtlCol="0"/>
          <a:lstStyle/>
          <a:p/>
        </p:txBody>
      </p:sp>
      <p:sp>
        <p:nvSpPr>
          <p:cNvPr id="45" name="object 45"/>
          <p:cNvSpPr/>
          <p:nvPr/>
        </p:nvSpPr>
        <p:spPr>
          <a:xfrm>
            <a:off x="5700903" y="4525136"/>
            <a:ext cx="1781175" cy="0"/>
          </a:xfrm>
          <a:custGeom>
            <a:avLst/>
            <a:gdLst/>
            <a:ahLst/>
            <a:cxnLst/>
            <a:rect l="l" t="t" r="r" b="b"/>
            <a:pathLst>
              <a:path w="1781175" h="0">
                <a:moveTo>
                  <a:pt x="0" y="0"/>
                </a:moveTo>
                <a:lnTo>
                  <a:pt x="1781175" y="0"/>
                </a:lnTo>
              </a:path>
            </a:pathLst>
          </a:custGeom>
          <a:ln w="12700">
            <a:solidFill>
              <a:srgbClr val="000000"/>
            </a:solidFill>
          </a:ln>
        </p:spPr>
        <p:txBody>
          <a:bodyPr wrap="square" lIns="0" tIns="0" rIns="0" bIns="0" rtlCol="0"/>
          <a:lstStyle/>
          <a:p/>
        </p:txBody>
      </p:sp>
      <p:sp>
        <p:nvSpPr>
          <p:cNvPr id="46" name="object 46"/>
          <p:cNvSpPr/>
          <p:nvPr/>
        </p:nvSpPr>
        <p:spPr>
          <a:xfrm>
            <a:off x="5700903" y="4411552"/>
            <a:ext cx="3443604" cy="113664"/>
          </a:xfrm>
          <a:custGeom>
            <a:avLst/>
            <a:gdLst/>
            <a:ahLst/>
            <a:cxnLst/>
            <a:rect l="l" t="t" r="r" b="b"/>
            <a:pathLst>
              <a:path w="3443604" h="113664">
                <a:moveTo>
                  <a:pt x="3443097" y="0"/>
                </a:moveTo>
                <a:lnTo>
                  <a:pt x="0" y="0"/>
                </a:lnTo>
                <a:lnTo>
                  <a:pt x="0" y="113584"/>
                </a:lnTo>
              </a:path>
            </a:pathLst>
          </a:custGeom>
          <a:ln w="12700">
            <a:solidFill>
              <a:srgbClr val="000000"/>
            </a:solidFill>
          </a:ln>
        </p:spPr>
        <p:txBody>
          <a:bodyPr wrap="square" lIns="0" tIns="0" rIns="0" bIns="0" rtlCol="0"/>
          <a:lstStyle/>
          <a:p/>
        </p:txBody>
      </p:sp>
      <p:sp>
        <p:nvSpPr>
          <p:cNvPr id="47" name="object 47"/>
          <p:cNvSpPr/>
          <p:nvPr/>
        </p:nvSpPr>
        <p:spPr>
          <a:xfrm>
            <a:off x="8839200" y="3957273"/>
            <a:ext cx="304800" cy="113584"/>
          </a:xfrm>
          <a:prstGeom prst="rect">
            <a:avLst/>
          </a:prstGeom>
          <a:blipFill>
            <a:blip r:embed="rId19" cstate="print"/>
            <a:stretch>
              <a:fillRect/>
            </a:stretch>
          </a:blipFill>
        </p:spPr>
        <p:txBody>
          <a:bodyPr wrap="square" lIns="0" tIns="0" rIns="0" bIns="0" rtlCol="0"/>
          <a:lstStyle/>
          <a:p/>
        </p:txBody>
      </p:sp>
      <p:sp>
        <p:nvSpPr>
          <p:cNvPr id="48" name="object 48"/>
          <p:cNvSpPr/>
          <p:nvPr/>
        </p:nvSpPr>
        <p:spPr>
          <a:xfrm>
            <a:off x="8839200" y="4064508"/>
            <a:ext cx="304800" cy="12700"/>
          </a:xfrm>
          <a:custGeom>
            <a:avLst/>
            <a:gdLst/>
            <a:ahLst/>
            <a:cxnLst/>
            <a:rect l="l" t="t" r="r" b="b"/>
            <a:pathLst>
              <a:path w="304800" h="12700">
                <a:moveTo>
                  <a:pt x="0" y="12700"/>
                </a:moveTo>
                <a:lnTo>
                  <a:pt x="304800" y="12700"/>
                </a:lnTo>
                <a:lnTo>
                  <a:pt x="304800" y="0"/>
                </a:lnTo>
                <a:lnTo>
                  <a:pt x="0" y="0"/>
                </a:lnTo>
                <a:lnTo>
                  <a:pt x="0" y="12700"/>
                </a:lnTo>
                <a:close/>
              </a:path>
            </a:pathLst>
          </a:custGeom>
          <a:solidFill>
            <a:srgbClr val="000000"/>
          </a:solidFill>
        </p:spPr>
        <p:txBody>
          <a:bodyPr wrap="square" lIns="0" tIns="0" rIns="0" bIns="0" rtlCol="0"/>
          <a:lstStyle/>
          <a:p/>
        </p:txBody>
      </p:sp>
      <p:sp>
        <p:nvSpPr>
          <p:cNvPr id="49" name="object 49"/>
          <p:cNvSpPr/>
          <p:nvPr/>
        </p:nvSpPr>
        <p:spPr>
          <a:xfrm>
            <a:off x="5700903" y="3957273"/>
            <a:ext cx="3443604" cy="113664"/>
          </a:xfrm>
          <a:custGeom>
            <a:avLst/>
            <a:gdLst/>
            <a:ahLst/>
            <a:cxnLst/>
            <a:rect l="l" t="t" r="r" b="b"/>
            <a:pathLst>
              <a:path w="3443604" h="113664">
                <a:moveTo>
                  <a:pt x="3443097" y="0"/>
                </a:moveTo>
                <a:lnTo>
                  <a:pt x="0" y="0"/>
                </a:lnTo>
                <a:lnTo>
                  <a:pt x="0" y="113584"/>
                </a:lnTo>
              </a:path>
            </a:pathLst>
          </a:custGeom>
          <a:ln w="12700">
            <a:solidFill>
              <a:srgbClr val="000000"/>
            </a:solidFill>
          </a:ln>
        </p:spPr>
        <p:txBody>
          <a:bodyPr wrap="square" lIns="0" tIns="0" rIns="0" bIns="0" rtlCol="0"/>
          <a:lstStyle/>
          <a:p/>
        </p:txBody>
      </p:sp>
      <p:sp>
        <p:nvSpPr>
          <p:cNvPr id="50" name="object 50"/>
          <p:cNvSpPr/>
          <p:nvPr/>
        </p:nvSpPr>
        <p:spPr>
          <a:xfrm>
            <a:off x="8200390" y="1086866"/>
            <a:ext cx="187325" cy="410209"/>
          </a:xfrm>
          <a:custGeom>
            <a:avLst/>
            <a:gdLst/>
            <a:ahLst/>
            <a:cxnLst/>
            <a:rect l="l" t="t" r="r" b="b"/>
            <a:pathLst>
              <a:path w="187325" h="410209">
                <a:moveTo>
                  <a:pt x="0" y="410210"/>
                </a:moveTo>
                <a:lnTo>
                  <a:pt x="187070" y="0"/>
                </a:lnTo>
              </a:path>
            </a:pathLst>
          </a:custGeom>
          <a:ln w="126999">
            <a:solidFill>
              <a:srgbClr val="66FF33"/>
            </a:solidFill>
          </a:ln>
        </p:spPr>
        <p:txBody>
          <a:bodyPr wrap="square" lIns="0" tIns="0" rIns="0" bIns="0" rtlCol="0"/>
          <a:lstStyle/>
          <a:p/>
        </p:txBody>
      </p:sp>
      <p:sp>
        <p:nvSpPr>
          <p:cNvPr id="51" name="object 51"/>
          <p:cNvSpPr/>
          <p:nvPr/>
        </p:nvSpPr>
        <p:spPr>
          <a:xfrm>
            <a:off x="8344154" y="1003172"/>
            <a:ext cx="323850" cy="154940"/>
          </a:xfrm>
          <a:custGeom>
            <a:avLst/>
            <a:gdLst/>
            <a:ahLst/>
            <a:cxnLst/>
            <a:rect l="l" t="t" r="r" b="b"/>
            <a:pathLst>
              <a:path w="323850" h="154940">
                <a:moveTo>
                  <a:pt x="0" y="154431"/>
                </a:moveTo>
                <a:lnTo>
                  <a:pt x="323850" y="0"/>
                </a:lnTo>
              </a:path>
            </a:pathLst>
          </a:custGeom>
          <a:ln w="76200">
            <a:solidFill>
              <a:srgbClr val="66FF33"/>
            </a:solidFill>
          </a:ln>
        </p:spPr>
        <p:txBody>
          <a:bodyPr wrap="square" lIns="0" tIns="0" rIns="0" bIns="0" rtlCol="0"/>
          <a:lstStyle/>
          <a:p/>
        </p:txBody>
      </p:sp>
      <p:sp>
        <p:nvSpPr>
          <p:cNvPr id="52" name="object 52"/>
          <p:cNvSpPr/>
          <p:nvPr/>
        </p:nvSpPr>
        <p:spPr>
          <a:xfrm>
            <a:off x="8345043" y="691387"/>
            <a:ext cx="171450" cy="464820"/>
          </a:xfrm>
          <a:custGeom>
            <a:avLst/>
            <a:gdLst/>
            <a:ahLst/>
            <a:cxnLst/>
            <a:rect l="l" t="t" r="r" b="b"/>
            <a:pathLst>
              <a:path w="171450" h="464819">
                <a:moveTo>
                  <a:pt x="0" y="464692"/>
                </a:moveTo>
                <a:lnTo>
                  <a:pt x="171068" y="0"/>
                </a:lnTo>
              </a:path>
            </a:pathLst>
          </a:custGeom>
          <a:ln w="76200">
            <a:solidFill>
              <a:srgbClr val="66FF33"/>
            </a:solidFill>
          </a:ln>
        </p:spPr>
        <p:txBody>
          <a:bodyPr wrap="square" lIns="0" tIns="0" rIns="0" bIns="0" rtlCol="0"/>
          <a:lstStyle/>
          <a:p/>
        </p:txBody>
      </p:sp>
      <p:sp>
        <p:nvSpPr>
          <p:cNvPr id="53" name="object 53"/>
          <p:cNvSpPr/>
          <p:nvPr/>
        </p:nvSpPr>
        <p:spPr>
          <a:xfrm>
            <a:off x="8296402" y="1314069"/>
            <a:ext cx="649605" cy="0"/>
          </a:xfrm>
          <a:custGeom>
            <a:avLst/>
            <a:gdLst/>
            <a:ahLst/>
            <a:cxnLst/>
            <a:rect l="l" t="t" r="r" b="b"/>
            <a:pathLst>
              <a:path w="649604" h="0">
                <a:moveTo>
                  <a:pt x="0" y="0"/>
                </a:moveTo>
                <a:lnTo>
                  <a:pt x="649604" y="0"/>
                </a:lnTo>
              </a:path>
            </a:pathLst>
          </a:custGeom>
          <a:ln w="76200">
            <a:solidFill>
              <a:srgbClr val="66FF33"/>
            </a:solidFill>
          </a:ln>
        </p:spPr>
        <p:txBody>
          <a:bodyPr wrap="square" lIns="0" tIns="0" rIns="0" bIns="0" rtlCol="0"/>
          <a:lstStyle/>
          <a:p/>
        </p:txBody>
      </p:sp>
      <p:sp>
        <p:nvSpPr>
          <p:cNvPr id="54" name="object 54"/>
          <p:cNvSpPr/>
          <p:nvPr/>
        </p:nvSpPr>
        <p:spPr>
          <a:xfrm>
            <a:off x="8709786" y="1086866"/>
            <a:ext cx="236220" cy="227329"/>
          </a:xfrm>
          <a:custGeom>
            <a:avLst/>
            <a:gdLst/>
            <a:ahLst/>
            <a:cxnLst/>
            <a:rect l="l" t="t" r="r" b="b"/>
            <a:pathLst>
              <a:path w="236220" h="227330">
                <a:moveTo>
                  <a:pt x="0" y="227203"/>
                </a:moveTo>
                <a:lnTo>
                  <a:pt x="236220" y="0"/>
                </a:lnTo>
              </a:path>
            </a:pathLst>
          </a:custGeom>
          <a:ln w="76199">
            <a:solidFill>
              <a:srgbClr val="66FF33"/>
            </a:solidFill>
          </a:ln>
        </p:spPr>
        <p:txBody>
          <a:bodyPr wrap="square" lIns="0" tIns="0" rIns="0" bIns="0" rtlCol="0"/>
          <a:lstStyle/>
          <a:p/>
        </p:txBody>
      </p:sp>
      <p:sp>
        <p:nvSpPr>
          <p:cNvPr id="55" name="object 55"/>
          <p:cNvSpPr/>
          <p:nvPr/>
        </p:nvSpPr>
        <p:spPr>
          <a:xfrm>
            <a:off x="7504938" y="2619120"/>
            <a:ext cx="190500" cy="2101850"/>
          </a:xfrm>
          <a:custGeom>
            <a:avLst/>
            <a:gdLst/>
            <a:ahLst/>
            <a:cxnLst/>
            <a:rect l="l" t="t" r="r" b="b"/>
            <a:pathLst>
              <a:path w="190500" h="2101850">
                <a:moveTo>
                  <a:pt x="0" y="2101341"/>
                </a:moveTo>
                <a:lnTo>
                  <a:pt x="190500" y="2101341"/>
                </a:lnTo>
                <a:lnTo>
                  <a:pt x="190500" y="0"/>
                </a:lnTo>
                <a:lnTo>
                  <a:pt x="0" y="0"/>
                </a:lnTo>
                <a:lnTo>
                  <a:pt x="0" y="2101341"/>
                </a:lnTo>
                <a:close/>
              </a:path>
            </a:pathLst>
          </a:custGeom>
          <a:solidFill>
            <a:srgbClr val="66FF33"/>
          </a:solidFill>
        </p:spPr>
        <p:txBody>
          <a:bodyPr wrap="square" lIns="0" tIns="0" rIns="0" bIns="0" rtlCol="0"/>
          <a:lstStyle/>
          <a:p/>
        </p:txBody>
      </p:sp>
      <p:sp>
        <p:nvSpPr>
          <p:cNvPr id="56" name="object 56"/>
          <p:cNvSpPr/>
          <p:nvPr/>
        </p:nvSpPr>
        <p:spPr>
          <a:xfrm>
            <a:off x="6590156" y="1156716"/>
            <a:ext cx="2007870" cy="1647189"/>
          </a:xfrm>
          <a:custGeom>
            <a:avLst/>
            <a:gdLst/>
            <a:ahLst/>
            <a:cxnLst/>
            <a:rect l="l" t="t" r="r" b="b"/>
            <a:pathLst>
              <a:path w="2007870" h="1647189">
                <a:moveTo>
                  <a:pt x="1602613" y="705231"/>
                </a:moveTo>
                <a:lnTo>
                  <a:pt x="1602613" y="941578"/>
                </a:lnTo>
                <a:lnTo>
                  <a:pt x="2007743" y="823468"/>
                </a:lnTo>
                <a:lnTo>
                  <a:pt x="1602613" y="705231"/>
                </a:lnTo>
                <a:close/>
              </a:path>
              <a:path w="2007870" h="1647189">
                <a:moveTo>
                  <a:pt x="1147952" y="1314577"/>
                </a:moveTo>
                <a:lnTo>
                  <a:pt x="859790" y="1314577"/>
                </a:lnTo>
                <a:lnTo>
                  <a:pt x="1003808" y="1646936"/>
                </a:lnTo>
                <a:lnTo>
                  <a:pt x="1147952" y="1314577"/>
                </a:lnTo>
                <a:close/>
              </a:path>
              <a:path w="2007870" h="1647189">
                <a:moveTo>
                  <a:pt x="478663" y="1087247"/>
                </a:moveTo>
                <a:lnTo>
                  <a:pt x="294004" y="1405636"/>
                </a:lnTo>
                <a:lnTo>
                  <a:pt x="682371" y="1254379"/>
                </a:lnTo>
                <a:lnTo>
                  <a:pt x="478663" y="1087247"/>
                </a:lnTo>
                <a:close/>
              </a:path>
              <a:path w="2007870" h="1647189">
                <a:moveTo>
                  <a:pt x="1529079" y="1087247"/>
                </a:moveTo>
                <a:lnTo>
                  <a:pt x="1325372" y="1254379"/>
                </a:lnTo>
                <a:lnTo>
                  <a:pt x="1713611" y="1405636"/>
                </a:lnTo>
                <a:lnTo>
                  <a:pt x="1529079" y="1087247"/>
                </a:lnTo>
                <a:close/>
              </a:path>
              <a:path w="2007870" h="1647189">
                <a:moveTo>
                  <a:pt x="1003808" y="411734"/>
                </a:moveTo>
                <a:lnTo>
                  <a:pt x="952483" y="413859"/>
                </a:lnTo>
                <a:lnTo>
                  <a:pt x="902643" y="420096"/>
                </a:lnTo>
                <a:lnTo>
                  <a:pt x="854539" y="430239"/>
                </a:lnTo>
                <a:lnTo>
                  <a:pt x="808424" y="444081"/>
                </a:lnTo>
                <a:lnTo>
                  <a:pt x="764549" y="461415"/>
                </a:lnTo>
                <a:lnTo>
                  <a:pt x="723168" y="482035"/>
                </a:lnTo>
                <a:lnTo>
                  <a:pt x="684530" y="505733"/>
                </a:lnTo>
                <a:lnTo>
                  <a:pt x="648890" y="532304"/>
                </a:lnTo>
                <a:lnTo>
                  <a:pt x="616499" y="561540"/>
                </a:lnTo>
                <a:lnTo>
                  <a:pt x="587608" y="593236"/>
                </a:lnTo>
                <a:lnTo>
                  <a:pt x="562471" y="627183"/>
                </a:lnTo>
                <a:lnTo>
                  <a:pt x="541339" y="663176"/>
                </a:lnTo>
                <a:lnTo>
                  <a:pt x="524464" y="701007"/>
                </a:lnTo>
                <a:lnTo>
                  <a:pt x="512098" y="740471"/>
                </a:lnTo>
                <a:lnTo>
                  <a:pt x="504494" y="781360"/>
                </a:lnTo>
                <a:lnTo>
                  <a:pt x="501903" y="823468"/>
                </a:lnTo>
                <a:lnTo>
                  <a:pt x="504494" y="865554"/>
                </a:lnTo>
                <a:lnTo>
                  <a:pt x="512098" y="906428"/>
                </a:lnTo>
                <a:lnTo>
                  <a:pt x="524464" y="945881"/>
                </a:lnTo>
                <a:lnTo>
                  <a:pt x="541339" y="983706"/>
                </a:lnTo>
                <a:lnTo>
                  <a:pt x="562471" y="1019696"/>
                </a:lnTo>
                <a:lnTo>
                  <a:pt x="587608" y="1053644"/>
                </a:lnTo>
                <a:lnTo>
                  <a:pt x="616499" y="1085342"/>
                </a:lnTo>
                <a:lnTo>
                  <a:pt x="648890" y="1114583"/>
                </a:lnTo>
                <a:lnTo>
                  <a:pt x="684530" y="1141161"/>
                </a:lnTo>
                <a:lnTo>
                  <a:pt x="723168" y="1164867"/>
                </a:lnTo>
                <a:lnTo>
                  <a:pt x="764549" y="1185494"/>
                </a:lnTo>
                <a:lnTo>
                  <a:pt x="808424" y="1202836"/>
                </a:lnTo>
                <a:lnTo>
                  <a:pt x="854539" y="1216685"/>
                </a:lnTo>
                <a:lnTo>
                  <a:pt x="902643" y="1226834"/>
                </a:lnTo>
                <a:lnTo>
                  <a:pt x="952483" y="1233075"/>
                </a:lnTo>
                <a:lnTo>
                  <a:pt x="1003808" y="1235202"/>
                </a:lnTo>
                <a:lnTo>
                  <a:pt x="1055132" y="1233075"/>
                </a:lnTo>
                <a:lnTo>
                  <a:pt x="1104972" y="1226834"/>
                </a:lnTo>
                <a:lnTo>
                  <a:pt x="1153076" y="1216685"/>
                </a:lnTo>
                <a:lnTo>
                  <a:pt x="1199191" y="1202836"/>
                </a:lnTo>
                <a:lnTo>
                  <a:pt x="1243066" y="1185494"/>
                </a:lnTo>
                <a:lnTo>
                  <a:pt x="1284447" y="1164867"/>
                </a:lnTo>
                <a:lnTo>
                  <a:pt x="1323085" y="1141161"/>
                </a:lnTo>
                <a:lnTo>
                  <a:pt x="1358725" y="1114583"/>
                </a:lnTo>
                <a:lnTo>
                  <a:pt x="1391116" y="1085342"/>
                </a:lnTo>
                <a:lnTo>
                  <a:pt x="1420007" y="1053644"/>
                </a:lnTo>
                <a:lnTo>
                  <a:pt x="1445144" y="1019696"/>
                </a:lnTo>
                <a:lnTo>
                  <a:pt x="1466276" y="983706"/>
                </a:lnTo>
                <a:lnTo>
                  <a:pt x="1483151" y="945881"/>
                </a:lnTo>
                <a:lnTo>
                  <a:pt x="1495517" y="906428"/>
                </a:lnTo>
                <a:lnTo>
                  <a:pt x="1503121" y="865554"/>
                </a:lnTo>
                <a:lnTo>
                  <a:pt x="1505712" y="823468"/>
                </a:lnTo>
                <a:lnTo>
                  <a:pt x="1503121" y="781360"/>
                </a:lnTo>
                <a:lnTo>
                  <a:pt x="1495517" y="740471"/>
                </a:lnTo>
                <a:lnTo>
                  <a:pt x="1483151" y="701007"/>
                </a:lnTo>
                <a:lnTo>
                  <a:pt x="1466276" y="663176"/>
                </a:lnTo>
                <a:lnTo>
                  <a:pt x="1445144" y="627183"/>
                </a:lnTo>
                <a:lnTo>
                  <a:pt x="1420007" y="593236"/>
                </a:lnTo>
                <a:lnTo>
                  <a:pt x="1391116" y="561540"/>
                </a:lnTo>
                <a:lnTo>
                  <a:pt x="1358725" y="532304"/>
                </a:lnTo>
                <a:lnTo>
                  <a:pt x="1323085" y="505733"/>
                </a:lnTo>
                <a:lnTo>
                  <a:pt x="1284447" y="482035"/>
                </a:lnTo>
                <a:lnTo>
                  <a:pt x="1243066" y="461415"/>
                </a:lnTo>
                <a:lnTo>
                  <a:pt x="1199191" y="444081"/>
                </a:lnTo>
                <a:lnTo>
                  <a:pt x="1153076" y="430239"/>
                </a:lnTo>
                <a:lnTo>
                  <a:pt x="1104972" y="420096"/>
                </a:lnTo>
                <a:lnTo>
                  <a:pt x="1055132" y="413859"/>
                </a:lnTo>
                <a:lnTo>
                  <a:pt x="1003808" y="411734"/>
                </a:lnTo>
                <a:close/>
              </a:path>
              <a:path w="2007870" h="1647189">
                <a:moveTo>
                  <a:pt x="405129" y="705231"/>
                </a:moveTo>
                <a:lnTo>
                  <a:pt x="0" y="823468"/>
                </a:lnTo>
                <a:lnTo>
                  <a:pt x="405129" y="941578"/>
                </a:lnTo>
                <a:lnTo>
                  <a:pt x="405129" y="705231"/>
                </a:lnTo>
                <a:close/>
              </a:path>
              <a:path w="2007870" h="1647189">
                <a:moveTo>
                  <a:pt x="294004" y="241173"/>
                </a:moveTo>
                <a:lnTo>
                  <a:pt x="478663" y="559688"/>
                </a:lnTo>
                <a:lnTo>
                  <a:pt x="682371" y="392557"/>
                </a:lnTo>
                <a:lnTo>
                  <a:pt x="294004" y="241173"/>
                </a:lnTo>
                <a:close/>
              </a:path>
              <a:path w="2007870" h="1647189">
                <a:moveTo>
                  <a:pt x="1713611" y="241173"/>
                </a:moveTo>
                <a:lnTo>
                  <a:pt x="1325372" y="392557"/>
                </a:lnTo>
                <a:lnTo>
                  <a:pt x="1529079" y="559688"/>
                </a:lnTo>
                <a:lnTo>
                  <a:pt x="1713611" y="241173"/>
                </a:lnTo>
                <a:close/>
              </a:path>
              <a:path w="2007870" h="1647189">
                <a:moveTo>
                  <a:pt x="1003808" y="0"/>
                </a:moveTo>
                <a:lnTo>
                  <a:pt x="859790" y="332232"/>
                </a:lnTo>
                <a:lnTo>
                  <a:pt x="1147952" y="332232"/>
                </a:lnTo>
                <a:lnTo>
                  <a:pt x="1003808" y="0"/>
                </a:lnTo>
                <a:close/>
              </a:path>
            </a:pathLst>
          </a:custGeom>
          <a:solidFill>
            <a:srgbClr val="66FF33"/>
          </a:solidFill>
        </p:spPr>
        <p:txBody>
          <a:bodyPr wrap="square" lIns="0" tIns="0" rIns="0" bIns="0" rtlCol="0"/>
          <a:lstStyle/>
          <a:p/>
        </p:txBody>
      </p:sp>
      <p:sp>
        <p:nvSpPr>
          <p:cNvPr id="57" name="object 57"/>
          <p:cNvSpPr/>
          <p:nvPr/>
        </p:nvSpPr>
        <p:spPr>
          <a:xfrm>
            <a:off x="6967855" y="1476121"/>
            <a:ext cx="1249045" cy="1012190"/>
          </a:xfrm>
          <a:custGeom>
            <a:avLst/>
            <a:gdLst/>
            <a:ahLst/>
            <a:cxnLst/>
            <a:rect l="l" t="t" r="r" b="b"/>
            <a:pathLst>
              <a:path w="1249045" h="1012189">
                <a:moveTo>
                  <a:pt x="624331" y="0"/>
                </a:moveTo>
                <a:lnTo>
                  <a:pt x="570462" y="1856"/>
                </a:lnTo>
                <a:lnTo>
                  <a:pt x="517866" y="7324"/>
                </a:lnTo>
                <a:lnTo>
                  <a:pt x="466728" y="16253"/>
                </a:lnTo>
                <a:lnTo>
                  <a:pt x="417239" y="28489"/>
                </a:lnTo>
                <a:lnTo>
                  <a:pt x="369583" y="43882"/>
                </a:lnTo>
                <a:lnTo>
                  <a:pt x="323950" y="62280"/>
                </a:lnTo>
                <a:lnTo>
                  <a:pt x="280527" y="83531"/>
                </a:lnTo>
                <a:lnTo>
                  <a:pt x="239500" y="107484"/>
                </a:lnTo>
                <a:lnTo>
                  <a:pt x="201057" y="133985"/>
                </a:lnTo>
                <a:lnTo>
                  <a:pt x="165386" y="162885"/>
                </a:lnTo>
                <a:lnTo>
                  <a:pt x="132675" y="194031"/>
                </a:lnTo>
                <a:lnTo>
                  <a:pt x="103110" y="227270"/>
                </a:lnTo>
                <a:lnTo>
                  <a:pt x="76878" y="262453"/>
                </a:lnTo>
                <a:lnTo>
                  <a:pt x="54168" y="299426"/>
                </a:lnTo>
                <a:lnTo>
                  <a:pt x="35167" y="338038"/>
                </a:lnTo>
                <a:lnTo>
                  <a:pt x="20063" y="378137"/>
                </a:lnTo>
                <a:lnTo>
                  <a:pt x="9041" y="419572"/>
                </a:lnTo>
                <a:lnTo>
                  <a:pt x="2291" y="462190"/>
                </a:lnTo>
                <a:lnTo>
                  <a:pt x="0" y="505840"/>
                </a:lnTo>
                <a:lnTo>
                  <a:pt x="2291" y="549491"/>
                </a:lnTo>
                <a:lnTo>
                  <a:pt x="9041" y="592109"/>
                </a:lnTo>
                <a:lnTo>
                  <a:pt x="20063" y="633544"/>
                </a:lnTo>
                <a:lnTo>
                  <a:pt x="35167" y="673643"/>
                </a:lnTo>
                <a:lnTo>
                  <a:pt x="54168" y="712255"/>
                </a:lnTo>
                <a:lnTo>
                  <a:pt x="76878" y="749228"/>
                </a:lnTo>
                <a:lnTo>
                  <a:pt x="103110" y="784411"/>
                </a:lnTo>
                <a:lnTo>
                  <a:pt x="132675" y="817650"/>
                </a:lnTo>
                <a:lnTo>
                  <a:pt x="165386" y="848796"/>
                </a:lnTo>
                <a:lnTo>
                  <a:pt x="201057" y="877696"/>
                </a:lnTo>
                <a:lnTo>
                  <a:pt x="239500" y="904197"/>
                </a:lnTo>
                <a:lnTo>
                  <a:pt x="280527" y="928150"/>
                </a:lnTo>
                <a:lnTo>
                  <a:pt x="323950" y="949401"/>
                </a:lnTo>
                <a:lnTo>
                  <a:pt x="369583" y="967799"/>
                </a:lnTo>
                <a:lnTo>
                  <a:pt x="417239" y="983192"/>
                </a:lnTo>
                <a:lnTo>
                  <a:pt x="466728" y="995428"/>
                </a:lnTo>
                <a:lnTo>
                  <a:pt x="517866" y="1004357"/>
                </a:lnTo>
                <a:lnTo>
                  <a:pt x="570462" y="1009825"/>
                </a:lnTo>
                <a:lnTo>
                  <a:pt x="624331" y="1011681"/>
                </a:lnTo>
                <a:lnTo>
                  <a:pt x="678201" y="1009825"/>
                </a:lnTo>
                <a:lnTo>
                  <a:pt x="730797" y="1004357"/>
                </a:lnTo>
                <a:lnTo>
                  <a:pt x="781935" y="995428"/>
                </a:lnTo>
                <a:lnTo>
                  <a:pt x="831424" y="983192"/>
                </a:lnTo>
                <a:lnTo>
                  <a:pt x="879080" y="967799"/>
                </a:lnTo>
                <a:lnTo>
                  <a:pt x="924713" y="949401"/>
                </a:lnTo>
                <a:lnTo>
                  <a:pt x="968136" y="928150"/>
                </a:lnTo>
                <a:lnTo>
                  <a:pt x="1009163" y="904197"/>
                </a:lnTo>
                <a:lnTo>
                  <a:pt x="1047606" y="877696"/>
                </a:lnTo>
                <a:lnTo>
                  <a:pt x="1083277" y="848796"/>
                </a:lnTo>
                <a:lnTo>
                  <a:pt x="1115988" y="817650"/>
                </a:lnTo>
                <a:lnTo>
                  <a:pt x="1145553" y="784411"/>
                </a:lnTo>
                <a:lnTo>
                  <a:pt x="1171785" y="749228"/>
                </a:lnTo>
                <a:lnTo>
                  <a:pt x="1194495" y="712255"/>
                </a:lnTo>
                <a:lnTo>
                  <a:pt x="1213496" y="673643"/>
                </a:lnTo>
                <a:lnTo>
                  <a:pt x="1228600" y="633544"/>
                </a:lnTo>
                <a:lnTo>
                  <a:pt x="1239622" y="592109"/>
                </a:lnTo>
                <a:lnTo>
                  <a:pt x="1246372" y="549491"/>
                </a:lnTo>
                <a:lnTo>
                  <a:pt x="1248664" y="505840"/>
                </a:lnTo>
                <a:lnTo>
                  <a:pt x="1246372" y="462190"/>
                </a:lnTo>
                <a:lnTo>
                  <a:pt x="1239622" y="419572"/>
                </a:lnTo>
                <a:lnTo>
                  <a:pt x="1228600" y="378137"/>
                </a:lnTo>
                <a:lnTo>
                  <a:pt x="1213496" y="338038"/>
                </a:lnTo>
                <a:lnTo>
                  <a:pt x="1194495" y="299426"/>
                </a:lnTo>
                <a:lnTo>
                  <a:pt x="1171785" y="262453"/>
                </a:lnTo>
                <a:lnTo>
                  <a:pt x="1145553" y="227270"/>
                </a:lnTo>
                <a:lnTo>
                  <a:pt x="1115988" y="194031"/>
                </a:lnTo>
                <a:lnTo>
                  <a:pt x="1083277" y="162885"/>
                </a:lnTo>
                <a:lnTo>
                  <a:pt x="1047606" y="133985"/>
                </a:lnTo>
                <a:lnTo>
                  <a:pt x="1009163" y="107484"/>
                </a:lnTo>
                <a:lnTo>
                  <a:pt x="968136" y="83531"/>
                </a:lnTo>
                <a:lnTo>
                  <a:pt x="924713" y="62280"/>
                </a:lnTo>
                <a:lnTo>
                  <a:pt x="879080" y="43882"/>
                </a:lnTo>
                <a:lnTo>
                  <a:pt x="831424" y="28489"/>
                </a:lnTo>
                <a:lnTo>
                  <a:pt x="781935" y="16253"/>
                </a:lnTo>
                <a:lnTo>
                  <a:pt x="730797" y="7324"/>
                </a:lnTo>
                <a:lnTo>
                  <a:pt x="678201" y="1856"/>
                </a:lnTo>
                <a:lnTo>
                  <a:pt x="624331" y="0"/>
                </a:lnTo>
                <a:close/>
              </a:path>
            </a:pathLst>
          </a:custGeom>
          <a:solidFill>
            <a:srgbClr val="66FF33"/>
          </a:solidFill>
        </p:spPr>
        <p:txBody>
          <a:bodyPr wrap="square" lIns="0" tIns="0" rIns="0" bIns="0" rtlCol="0"/>
          <a:lstStyle/>
          <a:p/>
        </p:txBody>
      </p:sp>
      <p:sp>
        <p:nvSpPr>
          <p:cNvPr id="58" name="object 58"/>
          <p:cNvSpPr/>
          <p:nvPr/>
        </p:nvSpPr>
        <p:spPr>
          <a:xfrm>
            <a:off x="6708267" y="1270253"/>
            <a:ext cx="354330" cy="284480"/>
          </a:xfrm>
          <a:custGeom>
            <a:avLst/>
            <a:gdLst/>
            <a:ahLst/>
            <a:cxnLst/>
            <a:rect l="l" t="t" r="r" b="b"/>
            <a:pathLst>
              <a:path w="354329" h="284480">
                <a:moveTo>
                  <a:pt x="354329" y="283972"/>
                </a:moveTo>
                <a:lnTo>
                  <a:pt x="0" y="0"/>
                </a:lnTo>
              </a:path>
            </a:pathLst>
          </a:custGeom>
          <a:ln w="127000">
            <a:solidFill>
              <a:srgbClr val="66FF33"/>
            </a:solidFill>
          </a:ln>
        </p:spPr>
        <p:txBody>
          <a:bodyPr wrap="square" lIns="0" tIns="0" rIns="0" bIns="0" rtlCol="0"/>
          <a:lstStyle/>
          <a:p/>
        </p:txBody>
      </p:sp>
      <p:sp>
        <p:nvSpPr>
          <p:cNvPr id="59" name="object 59"/>
          <p:cNvSpPr/>
          <p:nvPr/>
        </p:nvSpPr>
        <p:spPr>
          <a:xfrm>
            <a:off x="6708267" y="986282"/>
            <a:ext cx="59055" cy="340995"/>
          </a:xfrm>
          <a:custGeom>
            <a:avLst/>
            <a:gdLst/>
            <a:ahLst/>
            <a:cxnLst/>
            <a:rect l="l" t="t" r="r" b="b"/>
            <a:pathLst>
              <a:path w="59054" h="340994">
                <a:moveTo>
                  <a:pt x="59054" y="340740"/>
                </a:moveTo>
                <a:lnTo>
                  <a:pt x="0" y="0"/>
                </a:lnTo>
              </a:path>
            </a:pathLst>
          </a:custGeom>
          <a:ln w="76200">
            <a:solidFill>
              <a:srgbClr val="66FF33"/>
            </a:solidFill>
          </a:ln>
        </p:spPr>
        <p:txBody>
          <a:bodyPr wrap="square" lIns="0" tIns="0" rIns="0" bIns="0" rtlCol="0"/>
          <a:lstStyle/>
          <a:p/>
        </p:txBody>
      </p:sp>
      <p:sp>
        <p:nvSpPr>
          <p:cNvPr id="60" name="object 60"/>
          <p:cNvSpPr/>
          <p:nvPr/>
        </p:nvSpPr>
        <p:spPr>
          <a:xfrm>
            <a:off x="6353936" y="1043050"/>
            <a:ext cx="413384" cy="284480"/>
          </a:xfrm>
          <a:custGeom>
            <a:avLst/>
            <a:gdLst/>
            <a:ahLst/>
            <a:cxnLst/>
            <a:rect l="l" t="t" r="r" b="b"/>
            <a:pathLst>
              <a:path w="413384" h="284480">
                <a:moveTo>
                  <a:pt x="413385" y="283972"/>
                </a:moveTo>
                <a:lnTo>
                  <a:pt x="0" y="0"/>
                </a:lnTo>
              </a:path>
            </a:pathLst>
          </a:custGeom>
          <a:ln w="76200">
            <a:solidFill>
              <a:srgbClr val="66FF33"/>
            </a:solidFill>
          </a:ln>
        </p:spPr>
        <p:txBody>
          <a:bodyPr wrap="square" lIns="0" tIns="0" rIns="0" bIns="0" rtlCol="0"/>
          <a:lstStyle/>
          <a:p/>
        </p:txBody>
      </p:sp>
      <p:sp>
        <p:nvSpPr>
          <p:cNvPr id="61" name="object 61"/>
          <p:cNvSpPr/>
          <p:nvPr/>
        </p:nvSpPr>
        <p:spPr>
          <a:xfrm>
            <a:off x="6352285" y="1894585"/>
            <a:ext cx="450215" cy="59055"/>
          </a:xfrm>
          <a:custGeom>
            <a:avLst/>
            <a:gdLst/>
            <a:ahLst/>
            <a:cxnLst/>
            <a:rect l="l" t="t" r="r" b="b"/>
            <a:pathLst>
              <a:path w="450215" h="59055">
                <a:moveTo>
                  <a:pt x="450214" y="59054"/>
                </a:moveTo>
                <a:lnTo>
                  <a:pt x="0" y="0"/>
                </a:lnTo>
              </a:path>
            </a:pathLst>
          </a:custGeom>
          <a:ln w="127000">
            <a:solidFill>
              <a:srgbClr val="66FF33"/>
            </a:solidFill>
          </a:ln>
        </p:spPr>
        <p:txBody>
          <a:bodyPr wrap="square" lIns="0" tIns="0" rIns="0" bIns="0" rtlCol="0"/>
          <a:lstStyle/>
          <a:p/>
        </p:txBody>
      </p:sp>
      <p:sp>
        <p:nvSpPr>
          <p:cNvPr id="62" name="object 62"/>
          <p:cNvSpPr/>
          <p:nvPr/>
        </p:nvSpPr>
        <p:spPr>
          <a:xfrm>
            <a:off x="6205473" y="1650238"/>
            <a:ext cx="227329" cy="260985"/>
          </a:xfrm>
          <a:custGeom>
            <a:avLst/>
            <a:gdLst/>
            <a:ahLst/>
            <a:cxnLst/>
            <a:rect l="l" t="t" r="r" b="b"/>
            <a:pathLst>
              <a:path w="227329" h="260985">
                <a:moveTo>
                  <a:pt x="227202" y="260603"/>
                </a:moveTo>
                <a:lnTo>
                  <a:pt x="0" y="0"/>
                </a:lnTo>
              </a:path>
            </a:pathLst>
          </a:custGeom>
          <a:ln w="76199">
            <a:solidFill>
              <a:srgbClr val="66FF33"/>
            </a:solidFill>
          </a:ln>
        </p:spPr>
        <p:txBody>
          <a:bodyPr wrap="square" lIns="0" tIns="0" rIns="0" bIns="0" rtlCol="0"/>
          <a:lstStyle/>
          <a:p/>
        </p:txBody>
      </p:sp>
      <p:sp>
        <p:nvSpPr>
          <p:cNvPr id="63" name="object 63"/>
          <p:cNvSpPr/>
          <p:nvPr/>
        </p:nvSpPr>
        <p:spPr>
          <a:xfrm>
            <a:off x="5931915" y="1882520"/>
            <a:ext cx="501015" cy="28575"/>
          </a:xfrm>
          <a:custGeom>
            <a:avLst/>
            <a:gdLst/>
            <a:ahLst/>
            <a:cxnLst/>
            <a:rect l="l" t="t" r="r" b="b"/>
            <a:pathLst>
              <a:path w="501014" h="28575">
                <a:moveTo>
                  <a:pt x="500761" y="28320"/>
                </a:moveTo>
                <a:lnTo>
                  <a:pt x="0" y="0"/>
                </a:lnTo>
              </a:path>
            </a:pathLst>
          </a:custGeom>
          <a:ln w="76200">
            <a:solidFill>
              <a:srgbClr val="66FF33"/>
            </a:solidFill>
          </a:ln>
        </p:spPr>
        <p:txBody>
          <a:bodyPr wrap="square" lIns="0" tIns="0" rIns="0" bIns="0" rtlCol="0"/>
          <a:lstStyle/>
          <a:p/>
        </p:txBody>
      </p:sp>
      <p:sp>
        <p:nvSpPr>
          <p:cNvPr id="64" name="object 64"/>
          <p:cNvSpPr/>
          <p:nvPr/>
        </p:nvSpPr>
        <p:spPr>
          <a:xfrm>
            <a:off x="7527607" y="1310513"/>
            <a:ext cx="127000" cy="0"/>
          </a:xfrm>
          <a:custGeom>
            <a:avLst/>
            <a:gdLst/>
            <a:ahLst/>
            <a:cxnLst/>
            <a:rect l="l" t="t" r="r" b="b"/>
            <a:pathLst>
              <a:path w="127000" h="0">
                <a:moveTo>
                  <a:pt x="0" y="0"/>
                </a:moveTo>
                <a:lnTo>
                  <a:pt x="127000" y="0"/>
                </a:lnTo>
              </a:path>
            </a:pathLst>
          </a:custGeom>
          <a:ln w="450850">
            <a:solidFill>
              <a:srgbClr val="66FF33"/>
            </a:solidFill>
          </a:ln>
        </p:spPr>
        <p:txBody>
          <a:bodyPr wrap="square" lIns="0" tIns="0" rIns="0" bIns="0" rtlCol="0"/>
          <a:lstStyle/>
          <a:p/>
        </p:txBody>
      </p:sp>
      <p:sp>
        <p:nvSpPr>
          <p:cNvPr id="65" name="object 65"/>
          <p:cNvSpPr/>
          <p:nvPr/>
        </p:nvSpPr>
        <p:spPr>
          <a:xfrm>
            <a:off x="7583551" y="893825"/>
            <a:ext cx="232410" cy="273685"/>
          </a:xfrm>
          <a:custGeom>
            <a:avLst/>
            <a:gdLst/>
            <a:ahLst/>
            <a:cxnLst/>
            <a:rect l="l" t="t" r="r" b="b"/>
            <a:pathLst>
              <a:path w="232409" h="273684">
                <a:moveTo>
                  <a:pt x="0" y="273558"/>
                </a:moveTo>
                <a:lnTo>
                  <a:pt x="232282" y="0"/>
                </a:lnTo>
              </a:path>
            </a:pathLst>
          </a:custGeom>
          <a:ln w="76200">
            <a:solidFill>
              <a:srgbClr val="66FF33"/>
            </a:solidFill>
          </a:ln>
        </p:spPr>
        <p:txBody>
          <a:bodyPr wrap="square" lIns="0" tIns="0" rIns="0" bIns="0" rtlCol="0"/>
          <a:lstStyle/>
          <a:p/>
        </p:txBody>
      </p:sp>
      <p:sp>
        <p:nvSpPr>
          <p:cNvPr id="66" name="object 66"/>
          <p:cNvSpPr/>
          <p:nvPr/>
        </p:nvSpPr>
        <p:spPr>
          <a:xfrm>
            <a:off x="7551801" y="674369"/>
            <a:ext cx="34290" cy="494030"/>
          </a:xfrm>
          <a:custGeom>
            <a:avLst/>
            <a:gdLst/>
            <a:ahLst/>
            <a:cxnLst/>
            <a:rect l="l" t="t" r="r" b="b"/>
            <a:pathLst>
              <a:path w="34290" h="494030">
                <a:moveTo>
                  <a:pt x="34290" y="494029"/>
                </a:moveTo>
                <a:lnTo>
                  <a:pt x="0" y="0"/>
                </a:lnTo>
              </a:path>
            </a:pathLst>
          </a:custGeom>
          <a:ln w="76200">
            <a:solidFill>
              <a:srgbClr val="66FF33"/>
            </a:solidFill>
          </a:ln>
        </p:spPr>
        <p:txBody>
          <a:bodyPr wrap="square" lIns="0" tIns="0" rIns="0" bIns="0" rtlCol="0"/>
          <a:lstStyle/>
          <a:p/>
        </p:txBody>
      </p:sp>
      <p:sp>
        <p:nvSpPr>
          <p:cNvPr id="67" name="object 67"/>
          <p:cNvSpPr/>
          <p:nvPr/>
        </p:nvSpPr>
        <p:spPr>
          <a:xfrm>
            <a:off x="8505570" y="1768046"/>
            <a:ext cx="511809" cy="189865"/>
          </a:xfrm>
          <a:custGeom>
            <a:avLst/>
            <a:gdLst/>
            <a:ahLst/>
            <a:cxnLst/>
            <a:rect l="l" t="t" r="r" b="b"/>
            <a:pathLst>
              <a:path w="511809" h="189864">
                <a:moveTo>
                  <a:pt x="0" y="189658"/>
                </a:moveTo>
                <a:lnTo>
                  <a:pt x="55495" y="182735"/>
                </a:lnTo>
                <a:lnTo>
                  <a:pt x="111034" y="176794"/>
                </a:lnTo>
                <a:lnTo>
                  <a:pt x="166384" y="170529"/>
                </a:lnTo>
                <a:lnTo>
                  <a:pt x="221313" y="162637"/>
                </a:lnTo>
                <a:lnTo>
                  <a:pt x="275589" y="151812"/>
                </a:lnTo>
                <a:lnTo>
                  <a:pt x="304647" y="123184"/>
                </a:lnTo>
                <a:lnTo>
                  <a:pt x="314959" y="113966"/>
                </a:lnTo>
                <a:lnTo>
                  <a:pt x="334371" y="103891"/>
                </a:lnTo>
                <a:lnTo>
                  <a:pt x="354806" y="95472"/>
                </a:lnTo>
                <a:lnTo>
                  <a:pt x="375003" y="86838"/>
                </a:lnTo>
                <a:lnTo>
                  <a:pt x="393700" y="76120"/>
                </a:lnTo>
                <a:lnTo>
                  <a:pt x="436950" y="40915"/>
                </a:lnTo>
                <a:lnTo>
                  <a:pt x="456833" y="18589"/>
                </a:lnTo>
                <a:lnTo>
                  <a:pt x="463803" y="6254"/>
                </a:lnTo>
                <a:lnTo>
                  <a:pt x="468319" y="1021"/>
                </a:lnTo>
                <a:lnTo>
                  <a:pt x="480836" y="0"/>
                </a:lnTo>
                <a:lnTo>
                  <a:pt x="511809" y="301"/>
                </a:lnTo>
              </a:path>
            </a:pathLst>
          </a:custGeom>
          <a:ln w="76200">
            <a:solidFill>
              <a:srgbClr val="66FF33"/>
            </a:solidFill>
          </a:ln>
        </p:spPr>
        <p:txBody>
          <a:bodyPr wrap="square" lIns="0" tIns="0" rIns="0" bIns="0" rtlCol="0"/>
          <a:lstStyle/>
          <a:p/>
        </p:txBody>
      </p:sp>
      <p:sp>
        <p:nvSpPr>
          <p:cNvPr id="68" name="object 68"/>
          <p:cNvSpPr/>
          <p:nvPr/>
        </p:nvSpPr>
        <p:spPr>
          <a:xfrm>
            <a:off x="6064884" y="1200403"/>
            <a:ext cx="787400" cy="227329"/>
          </a:xfrm>
          <a:custGeom>
            <a:avLst/>
            <a:gdLst/>
            <a:ahLst/>
            <a:cxnLst/>
            <a:rect l="l" t="t" r="r" b="b"/>
            <a:pathLst>
              <a:path w="787400" h="227330">
                <a:moveTo>
                  <a:pt x="787272" y="227203"/>
                </a:moveTo>
                <a:lnTo>
                  <a:pt x="734700" y="223547"/>
                </a:lnTo>
                <a:lnTo>
                  <a:pt x="682008" y="220890"/>
                </a:lnTo>
                <a:lnTo>
                  <a:pt x="629256" y="218745"/>
                </a:lnTo>
                <a:lnTo>
                  <a:pt x="576505" y="216626"/>
                </a:lnTo>
                <a:lnTo>
                  <a:pt x="523813" y="214044"/>
                </a:lnTo>
                <a:lnTo>
                  <a:pt x="471240" y="210514"/>
                </a:lnTo>
                <a:lnTo>
                  <a:pt x="418846" y="205547"/>
                </a:lnTo>
                <a:lnTo>
                  <a:pt x="366690" y="198657"/>
                </a:lnTo>
                <a:lnTo>
                  <a:pt x="314832" y="189357"/>
                </a:lnTo>
                <a:lnTo>
                  <a:pt x="271383" y="158130"/>
                </a:lnTo>
                <a:lnTo>
                  <a:pt x="254200" y="134939"/>
                </a:lnTo>
                <a:lnTo>
                  <a:pt x="236219" y="113665"/>
                </a:lnTo>
                <a:lnTo>
                  <a:pt x="201259" y="80595"/>
                </a:lnTo>
                <a:lnTo>
                  <a:pt x="168373" y="52643"/>
                </a:lnTo>
                <a:lnTo>
                  <a:pt x="134683" y="30210"/>
                </a:lnTo>
                <a:lnTo>
                  <a:pt x="97310" y="13692"/>
                </a:lnTo>
                <a:lnTo>
                  <a:pt x="53375" y="3489"/>
                </a:lnTo>
                <a:lnTo>
                  <a:pt x="0" y="0"/>
                </a:lnTo>
              </a:path>
            </a:pathLst>
          </a:custGeom>
          <a:ln w="76200">
            <a:solidFill>
              <a:srgbClr val="66FF33"/>
            </a:solidFill>
          </a:ln>
        </p:spPr>
        <p:txBody>
          <a:bodyPr wrap="square" lIns="0" tIns="0" rIns="0" bIns="0" rtlCol="0"/>
          <a:lstStyle/>
          <a:p/>
        </p:txBody>
      </p:sp>
      <p:sp>
        <p:nvSpPr>
          <p:cNvPr id="69" name="object 69"/>
          <p:cNvSpPr/>
          <p:nvPr/>
        </p:nvSpPr>
        <p:spPr>
          <a:xfrm>
            <a:off x="8229981" y="2487802"/>
            <a:ext cx="629920" cy="118110"/>
          </a:xfrm>
          <a:custGeom>
            <a:avLst/>
            <a:gdLst/>
            <a:ahLst/>
            <a:cxnLst/>
            <a:rect l="l" t="t" r="r" b="b"/>
            <a:pathLst>
              <a:path w="629920" h="118110">
                <a:moveTo>
                  <a:pt x="0" y="0"/>
                </a:moveTo>
                <a:lnTo>
                  <a:pt x="35604" y="29625"/>
                </a:lnTo>
                <a:lnTo>
                  <a:pt x="74601" y="53955"/>
                </a:lnTo>
                <a:lnTo>
                  <a:pt x="116505" y="73485"/>
                </a:lnTo>
                <a:lnTo>
                  <a:pt x="160827" y="88711"/>
                </a:lnTo>
                <a:lnTo>
                  <a:pt x="207080" y="100131"/>
                </a:lnTo>
                <a:lnTo>
                  <a:pt x="254779" y="108241"/>
                </a:lnTo>
                <a:lnTo>
                  <a:pt x="303434" y="113537"/>
                </a:lnTo>
                <a:lnTo>
                  <a:pt x="352560" y="116517"/>
                </a:lnTo>
                <a:lnTo>
                  <a:pt x="401670" y="117675"/>
                </a:lnTo>
                <a:lnTo>
                  <a:pt x="450276" y="117510"/>
                </a:lnTo>
                <a:lnTo>
                  <a:pt x="497891" y="116517"/>
                </a:lnTo>
                <a:lnTo>
                  <a:pt x="544028" y="115193"/>
                </a:lnTo>
                <a:lnTo>
                  <a:pt x="588200" y="114034"/>
                </a:lnTo>
                <a:lnTo>
                  <a:pt x="629920" y="113537"/>
                </a:lnTo>
              </a:path>
            </a:pathLst>
          </a:custGeom>
          <a:ln w="76200">
            <a:solidFill>
              <a:srgbClr val="66FF33"/>
            </a:solidFill>
          </a:ln>
        </p:spPr>
        <p:txBody>
          <a:bodyPr wrap="square" lIns="0" tIns="0" rIns="0" bIns="0" rtlCol="0"/>
          <a:lstStyle/>
          <a:p/>
        </p:txBody>
      </p:sp>
      <p:sp>
        <p:nvSpPr>
          <p:cNvPr id="70" name="object 70"/>
          <p:cNvSpPr/>
          <p:nvPr/>
        </p:nvSpPr>
        <p:spPr>
          <a:xfrm>
            <a:off x="8334629" y="2575305"/>
            <a:ext cx="393700" cy="340995"/>
          </a:xfrm>
          <a:custGeom>
            <a:avLst/>
            <a:gdLst/>
            <a:ahLst/>
            <a:cxnLst/>
            <a:rect l="l" t="t" r="r" b="b"/>
            <a:pathLst>
              <a:path w="393700" h="340994">
                <a:moveTo>
                  <a:pt x="0" y="0"/>
                </a:moveTo>
                <a:lnTo>
                  <a:pt x="31399" y="56007"/>
                </a:lnTo>
                <a:lnTo>
                  <a:pt x="58114" y="93514"/>
                </a:lnTo>
                <a:lnTo>
                  <a:pt x="113208" y="139191"/>
                </a:lnTo>
                <a:lnTo>
                  <a:pt x="149448" y="160443"/>
                </a:lnTo>
                <a:lnTo>
                  <a:pt x="196723" y="189357"/>
                </a:lnTo>
                <a:lnTo>
                  <a:pt x="207375" y="197895"/>
                </a:lnTo>
                <a:lnTo>
                  <a:pt x="216408" y="208232"/>
                </a:lnTo>
                <a:lnTo>
                  <a:pt x="225440" y="218592"/>
                </a:lnTo>
                <a:lnTo>
                  <a:pt x="236093" y="227203"/>
                </a:lnTo>
                <a:lnTo>
                  <a:pt x="255504" y="237259"/>
                </a:lnTo>
                <a:lnTo>
                  <a:pt x="275939" y="245649"/>
                </a:lnTo>
                <a:lnTo>
                  <a:pt x="296136" y="254277"/>
                </a:lnTo>
                <a:lnTo>
                  <a:pt x="314832" y="265049"/>
                </a:lnTo>
                <a:lnTo>
                  <a:pt x="339619" y="285876"/>
                </a:lnTo>
                <a:lnTo>
                  <a:pt x="365299" y="310896"/>
                </a:lnTo>
                <a:lnTo>
                  <a:pt x="385431" y="331914"/>
                </a:lnTo>
                <a:lnTo>
                  <a:pt x="393573" y="340741"/>
                </a:lnTo>
              </a:path>
            </a:pathLst>
          </a:custGeom>
          <a:ln w="76200">
            <a:solidFill>
              <a:srgbClr val="66FF33"/>
            </a:solidFill>
          </a:ln>
        </p:spPr>
        <p:txBody>
          <a:bodyPr wrap="square" lIns="0" tIns="0" rIns="0" bIns="0" rtlCol="0"/>
          <a:lstStyle/>
          <a:p/>
        </p:txBody>
      </p:sp>
      <p:sp>
        <p:nvSpPr>
          <p:cNvPr id="71" name="object 71"/>
          <p:cNvSpPr/>
          <p:nvPr/>
        </p:nvSpPr>
        <p:spPr>
          <a:xfrm>
            <a:off x="8491981" y="2763392"/>
            <a:ext cx="0" cy="454659"/>
          </a:xfrm>
          <a:custGeom>
            <a:avLst/>
            <a:gdLst/>
            <a:ahLst/>
            <a:cxnLst/>
            <a:rect l="l" t="t" r="r" b="b"/>
            <a:pathLst>
              <a:path w="0" h="454660">
                <a:moveTo>
                  <a:pt x="0" y="0"/>
                </a:moveTo>
                <a:lnTo>
                  <a:pt x="0" y="0"/>
                </a:lnTo>
                <a:lnTo>
                  <a:pt x="0" y="403906"/>
                </a:lnTo>
                <a:lnTo>
                  <a:pt x="0" y="454406"/>
                </a:lnTo>
              </a:path>
            </a:pathLst>
          </a:custGeom>
          <a:ln w="50800">
            <a:solidFill>
              <a:srgbClr val="66FF33"/>
            </a:solidFill>
          </a:ln>
        </p:spPr>
        <p:txBody>
          <a:bodyPr wrap="square" lIns="0" tIns="0" rIns="0" bIns="0" rtlCol="0"/>
          <a:lstStyle/>
          <a:p/>
        </p:txBody>
      </p:sp>
      <p:sp>
        <p:nvSpPr>
          <p:cNvPr id="72" name="object 72"/>
          <p:cNvSpPr/>
          <p:nvPr/>
        </p:nvSpPr>
        <p:spPr>
          <a:xfrm>
            <a:off x="5698235" y="1982597"/>
            <a:ext cx="1023619" cy="117475"/>
          </a:xfrm>
          <a:custGeom>
            <a:avLst/>
            <a:gdLst/>
            <a:ahLst/>
            <a:cxnLst/>
            <a:rect l="l" t="t" r="r" b="b"/>
            <a:pathLst>
              <a:path w="1023620" h="117475">
                <a:moveTo>
                  <a:pt x="1023492" y="0"/>
                </a:moveTo>
                <a:lnTo>
                  <a:pt x="974150" y="4569"/>
                </a:lnTo>
                <a:lnTo>
                  <a:pt x="924813" y="8717"/>
                </a:lnTo>
                <a:lnTo>
                  <a:pt x="875501" y="12677"/>
                </a:lnTo>
                <a:lnTo>
                  <a:pt x="826230" y="16684"/>
                </a:lnTo>
                <a:lnTo>
                  <a:pt x="777018" y="20971"/>
                </a:lnTo>
                <a:lnTo>
                  <a:pt x="727884" y="25771"/>
                </a:lnTo>
                <a:lnTo>
                  <a:pt x="678845" y="31318"/>
                </a:lnTo>
                <a:lnTo>
                  <a:pt x="629919" y="37845"/>
                </a:lnTo>
                <a:lnTo>
                  <a:pt x="568328" y="47779"/>
                </a:lnTo>
                <a:lnTo>
                  <a:pt x="528692" y="55994"/>
                </a:lnTo>
                <a:lnTo>
                  <a:pt x="500375" y="68209"/>
                </a:lnTo>
                <a:lnTo>
                  <a:pt x="501193" y="70557"/>
                </a:lnTo>
                <a:lnTo>
                  <a:pt x="536543" y="80978"/>
                </a:lnTo>
                <a:lnTo>
                  <a:pt x="543159" y="82379"/>
                </a:lnTo>
                <a:lnTo>
                  <a:pt x="548739" y="83762"/>
                </a:lnTo>
                <a:lnTo>
                  <a:pt x="552817" y="85157"/>
                </a:lnTo>
                <a:lnTo>
                  <a:pt x="554928" y="86593"/>
                </a:lnTo>
                <a:lnTo>
                  <a:pt x="554604" y="88100"/>
                </a:lnTo>
                <a:lnTo>
                  <a:pt x="500162" y="97727"/>
                </a:lnTo>
                <a:lnTo>
                  <a:pt x="445035" y="103103"/>
                </a:lnTo>
                <a:lnTo>
                  <a:pt x="365257" y="109704"/>
                </a:lnTo>
                <a:lnTo>
                  <a:pt x="314960" y="113537"/>
                </a:lnTo>
                <a:lnTo>
                  <a:pt x="262596" y="116404"/>
                </a:lnTo>
                <a:lnTo>
                  <a:pt x="210076" y="117206"/>
                </a:lnTo>
                <a:lnTo>
                  <a:pt x="157479" y="116633"/>
                </a:lnTo>
                <a:lnTo>
                  <a:pt x="104883" y="115372"/>
                </a:lnTo>
                <a:lnTo>
                  <a:pt x="52363" y="114111"/>
                </a:lnTo>
                <a:lnTo>
                  <a:pt x="0" y="113537"/>
                </a:lnTo>
              </a:path>
            </a:pathLst>
          </a:custGeom>
          <a:ln w="63500">
            <a:solidFill>
              <a:srgbClr val="66FF33"/>
            </a:solidFill>
          </a:ln>
        </p:spPr>
        <p:txBody>
          <a:bodyPr wrap="square" lIns="0" tIns="0" rIns="0" bIns="0" rtlCol="0"/>
          <a:lstStyle/>
          <a:p/>
        </p:txBody>
      </p:sp>
      <p:sp>
        <p:nvSpPr>
          <p:cNvPr id="73" name="object 73"/>
          <p:cNvSpPr/>
          <p:nvPr/>
        </p:nvSpPr>
        <p:spPr>
          <a:xfrm>
            <a:off x="6419088" y="2487802"/>
            <a:ext cx="551180" cy="416559"/>
          </a:xfrm>
          <a:custGeom>
            <a:avLst/>
            <a:gdLst/>
            <a:ahLst/>
            <a:cxnLst/>
            <a:rect l="l" t="t" r="r" b="b"/>
            <a:pathLst>
              <a:path w="551179" h="416560">
                <a:moveTo>
                  <a:pt x="551180" y="0"/>
                </a:moveTo>
                <a:lnTo>
                  <a:pt x="517530" y="6003"/>
                </a:lnTo>
                <a:lnTo>
                  <a:pt x="464359" y="15390"/>
                </a:lnTo>
                <a:lnTo>
                  <a:pt x="400653" y="27606"/>
                </a:lnTo>
                <a:lnTo>
                  <a:pt x="335402" y="42098"/>
                </a:lnTo>
                <a:lnTo>
                  <a:pt x="277594" y="58311"/>
                </a:lnTo>
                <a:lnTo>
                  <a:pt x="236219" y="75692"/>
                </a:lnTo>
                <a:lnTo>
                  <a:pt x="202531" y="98820"/>
                </a:lnTo>
                <a:lnTo>
                  <a:pt x="167227" y="129310"/>
                </a:lnTo>
                <a:lnTo>
                  <a:pt x="131797" y="165584"/>
                </a:lnTo>
                <a:lnTo>
                  <a:pt x="97732" y="206066"/>
                </a:lnTo>
                <a:lnTo>
                  <a:pt x="66520" y="249181"/>
                </a:lnTo>
                <a:lnTo>
                  <a:pt x="39652" y="293351"/>
                </a:lnTo>
                <a:lnTo>
                  <a:pt x="18616" y="337000"/>
                </a:lnTo>
                <a:lnTo>
                  <a:pt x="4902" y="378553"/>
                </a:lnTo>
                <a:lnTo>
                  <a:pt x="0" y="416433"/>
                </a:lnTo>
              </a:path>
            </a:pathLst>
          </a:custGeom>
          <a:ln w="76200">
            <a:solidFill>
              <a:srgbClr val="66FF33"/>
            </a:solidFill>
          </a:ln>
        </p:spPr>
        <p:txBody>
          <a:bodyPr wrap="square" lIns="0" tIns="0" rIns="0" bIns="0" rtlCol="0"/>
          <a:lstStyle/>
          <a:p/>
        </p:txBody>
      </p:sp>
      <p:sp>
        <p:nvSpPr>
          <p:cNvPr id="74" name="object 74"/>
          <p:cNvSpPr/>
          <p:nvPr/>
        </p:nvSpPr>
        <p:spPr>
          <a:xfrm>
            <a:off x="6734047" y="2525648"/>
            <a:ext cx="196850" cy="681990"/>
          </a:xfrm>
          <a:custGeom>
            <a:avLst/>
            <a:gdLst/>
            <a:ahLst/>
            <a:cxnLst/>
            <a:rect l="l" t="t" r="r" b="b"/>
            <a:pathLst>
              <a:path w="196850" h="681989">
                <a:moveTo>
                  <a:pt x="196850" y="0"/>
                </a:moveTo>
                <a:lnTo>
                  <a:pt x="186172" y="30714"/>
                </a:lnTo>
                <a:lnTo>
                  <a:pt x="177308" y="56062"/>
                </a:lnTo>
                <a:lnTo>
                  <a:pt x="170109" y="76611"/>
                </a:lnTo>
                <a:lnTo>
                  <a:pt x="164424" y="92930"/>
                </a:lnTo>
                <a:lnTo>
                  <a:pt x="153442" y="130912"/>
                </a:lnTo>
                <a:lnTo>
                  <a:pt x="153683" y="133760"/>
                </a:lnTo>
                <a:lnTo>
                  <a:pt x="154386" y="136348"/>
                </a:lnTo>
                <a:lnTo>
                  <a:pt x="155400" y="139245"/>
                </a:lnTo>
                <a:lnTo>
                  <a:pt x="156575" y="143017"/>
                </a:lnTo>
                <a:lnTo>
                  <a:pt x="157760" y="148233"/>
                </a:lnTo>
                <a:lnTo>
                  <a:pt x="158806" y="155460"/>
                </a:lnTo>
                <a:lnTo>
                  <a:pt x="159562" y="165266"/>
                </a:lnTo>
                <a:lnTo>
                  <a:pt x="159878" y="178217"/>
                </a:lnTo>
                <a:lnTo>
                  <a:pt x="159603" y="194881"/>
                </a:lnTo>
                <a:lnTo>
                  <a:pt x="156681" y="241620"/>
                </a:lnTo>
                <a:lnTo>
                  <a:pt x="149593" y="310021"/>
                </a:lnTo>
                <a:lnTo>
                  <a:pt x="144111" y="353764"/>
                </a:lnTo>
                <a:lnTo>
                  <a:pt x="137137" y="404625"/>
                </a:lnTo>
                <a:lnTo>
                  <a:pt x="128520" y="463171"/>
                </a:lnTo>
                <a:lnTo>
                  <a:pt x="118109" y="529971"/>
                </a:lnTo>
                <a:lnTo>
                  <a:pt x="103044" y="570118"/>
                </a:lnTo>
                <a:lnTo>
                  <a:pt x="78740" y="605789"/>
                </a:lnTo>
                <a:lnTo>
                  <a:pt x="31083" y="654256"/>
                </a:lnTo>
                <a:lnTo>
                  <a:pt x="9195" y="673637"/>
                </a:lnTo>
                <a:lnTo>
                  <a:pt x="0" y="681481"/>
                </a:lnTo>
              </a:path>
            </a:pathLst>
          </a:custGeom>
          <a:ln w="76200">
            <a:solidFill>
              <a:srgbClr val="66FF33"/>
            </a:solidFill>
          </a:ln>
        </p:spPr>
        <p:txBody>
          <a:bodyPr wrap="square" lIns="0" tIns="0" rIns="0" bIns="0" rtlCol="0"/>
          <a:lstStyle/>
          <a:p/>
        </p:txBody>
      </p:sp>
      <p:sp>
        <p:nvSpPr>
          <p:cNvPr id="75" name="object 75"/>
          <p:cNvSpPr/>
          <p:nvPr/>
        </p:nvSpPr>
        <p:spPr>
          <a:xfrm>
            <a:off x="6143625" y="2904235"/>
            <a:ext cx="708660" cy="265430"/>
          </a:xfrm>
          <a:custGeom>
            <a:avLst/>
            <a:gdLst/>
            <a:ahLst/>
            <a:cxnLst/>
            <a:rect l="l" t="t" r="r" b="b"/>
            <a:pathLst>
              <a:path w="708659" h="265430">
                <a:moveTo>
                  <a:pt x="708532" y="0"/>
                </a:moveTo>
                <a:lnTo>
                  <a:pt x="672237" y="3925"/>
                </a:lnTo>
                <a:lnTo>
                  <a:pt x="625796" y="8674"/>
                </a:lnTo>
                <a:lnTo>
                  <a:pt x="571824" y="14374"/>
                </a:lnTo>
                <a:lnTo>
                  <a:pt x="512932" y="21153"/>
                </a:lnTo>
                <a:lnTo>
                  <a:pt x="451731" y="29138"/>
                </a:lnTo>
                <a:lnTo>
                  <a:pt x="390835" y="38457"/>
                </a:lnTo>
                <a:lnTo>
                  <a:pt x="332855" y="49237"/>
                </a:lnTo>
                <a:lnTo>
                  <a:pt x="280403" y="61606"/>
                </a:lnTo>
                <a:lnTo>
                  <a:pt x="236092" y="75691"/>
                </a:lnTo>
                <a:lnTo>
                  <a:pt x="207267" y="104659"/>
                </a:lnTo>
                <a:lnTo>
                  <a:pt x="196850" y="113537"/>
                </a:lnTo>
                <a:lnTo>
                  <a:pt x="164064" y="133952"/>
                </a:lnTo>
                <a:lnTo>
                  <a:pt x="141696" y="146556"/>
                </a:lnTo>
                <a:lnTo>
                  <a:pt x="127843" y="152949"/>
                </a:lnTo>
                <a:lnTo>
                  <a:pt x="120604" y="154732"/>
                </a:lnTo>
                <a:lnTo>
                  <a:pt x="118078" y="153502"/>
                </a:lnTo>
                <a:lnTo>
                  <a:pt x="118364" y="150861"/>
                </a:lnTo>
                <a:lnTo>
                  <a:pt x="119560" y="148407"/>
                </a:lnTo>
                <a:lnTo>
                  <a:pt x="119764" y="147740"/>
                </a:lnTo>
                <a:lnTo>
                  <a:pt x="117076" y="150461"/>
                </a:lnTo>
                <a:lnTo>
                  <a:pt x="109594" y="158167"/>
                </a:lnTo>
                <a:lnTo>
                  <a:pt x="95416" y="172460"/>
                </a:lnTo>
                <a:lnTo>
                  <a:pt x="72642" y="194939"/>
                </a:lnTo>
                <a:lnTo>
                  <a:pt x="39370" y="227202"/>
                </a:lnTo>
                <a:lnTo>
                  <a:pt x="27485" y="238581"/>
                </a:lnTo>
                <a:lnTo>
                  <a:pt x="14589" y="250983"/>
                </a:lnTo>
                <a:lnTo>
                  <a:pt x="4240" y="260957"/>
                </a:lnTo>
                <a:lnTo>
                  <a:pt x="0" y="265049"/>
                </a:lnTo>
              </a:path>
            </a:pathLst>
          </a:custGeom>
          <a:ln w="76200">
            <a:solidFill>
              <a:srgbClr val="66FF33"/>
            </a:solidFill>
          </a:ln>
        </p:spPr>
        <p:txBody>
          <a:bodyPr wrap="square" lIns="0" tIns="0" rIns="0" bIns="0" rtlCol="0"/>
          <a:lstStyle/>
          <a:p/>
        </p:txBody>
      </p:sp>
      <p:sp>
        <p:nvSpPr>
          <p:cNvPr id="76" name="object 76"/>
          <p:cNvSpPr/>
          <p:nvPr/>
        </p:nvSpPr>
        <p:spPr>
          <a:xfrm>
            <a:off x="7482078" y="2781249"/>
            <a:ext cx="236220" cy="409575"/>
          </a:xfrm>
          <a:custGeom>
            <a:avLst/>
            <a:gdLst/>
            <a:ahLst/>
            <a:cxnLst/>
            <a:rect l="l" t="t" r="r" b="b"/>
            <a:pathLst>
              <a:path w="236220" h="409575">
                <a:moveTo>
                  <a:pt x="0" y="409371"/>
                </a:moveTo>
                <a:lnTo>
                  <a:pt x="236194" y="409371"/>
                </a:lnTo>
                <a:lnTo>
                  <a:pt x="236194" y="0"/>
                </a:lnTo>
                <a:lnTo>
                  <a:pt x="0" y="0"/>
                </a:lnTo>
                <a:lnTo>
                  <a:pt x="0" y="409371"/>
                </a:lnTo>
                <a:close/>
              </a:path>
            </a:pathLst>
          </a:custGeom>
          <a:solidFill>
            <a:srgbClr val="000000"/>
          </a:solidFill>
        </p:spPr>
        <p:txBody>
          <a:bodyPr wrap="square" lIns="0" tIns="0" rIns="0" bIns="0" rtlCol="0"/>
          <a:lstStyle/>
          <a:p/>
        </p:txBody>
      </p:sp>
      <p:sp>
        <p:nvSpPr>
          <p:cNvPr id="77" name="object 77"/>
          <p:cNvSpPr/>
          <p:nvPr/>
        </p:nvSpPr>
        <p:spPr>
          <a:xfrm>
            <a:off x="7482078" y="3241497"/>
            <a:ext cx="236220" cy="409575"/>
          </a:xfrm>
          <a:custGeom>
            <a:avLst/>
            <a:gdLst/>
            <a:ahLst/>
            <a:cxnLst/>
            <a:rect l="l" t="t" r="r" b="b"/>
            <a:pathLst>
              <a:path w="236220" h="409575">
                <a:moveTo>
                  <a:pt x="0" y="409371"/>
                </a:moveTo>
                <a:lnTo>
                  <a:pt x="236194" y="409371"/>
                </a:lnTo>
                <a:lnTo>
                  <a:pt x="236194" y="0"/>
                </a:lnTo>
                <a:lnTo>
                  <a:pt x="0" y="0"/>
                </a:lnTo>
                <a:lnTo>
                  <a:pt x="0" y="409371"/>
                </a:lnTo>
                <a:close/>
              </a:path>
            </a:pathLst>
          </a:custGeom>
          <a:solidFill>
            <a:srgbClr val="000000"/>
          </a:solidFill>
        </p:spPr>
        <p:txBody>
          <a:bodyPr wrap="square" lIns="0" tIns="0" rIns="0" bIns="0" rtlCol="0"/>
          <a:lstStyle/>
          <a:p/>
        </p:txBody>
      </p:sp>
      <p:sp>
        <p:nvSpPr>
          <p:cNvPr id="78" name="object 78"/>
          <p:cNvSpPr/>
          <p:nvPr/>
        </p:nvSpPr>
        <p:spPr>
          <a:xfrm>
            <a:off x="5835374" y="3951859"/>
            <a:ext cx="3254730" cy="1713928"/>
          </a:xfrm>
          <a:prstGeom prst="rect">
            <a:avLst/>
          </a:prstGeom>
          <a:blipFill>
            <a:blip r:embed="rId20" cstate="print"/>
            <a:stretch>
              <a:fillRect/>
            </a:stretch>
          </a:blipFill>
        </p:spPr>
        <p:txBody>
          <a:bodyPr wrap="square" lIns="0" tIns="0" rIns="0" bIns="0" rtlCol="0"/>
          <a:lstStyle/>
          <a:p/>
        </p:txBody>
      </p:sp>
      <p:sp>
        <p:nvSpPr>
          <p:cNvPr id="79" name="object 79"/>
          <p:cNvSpPr/>
          <p:nvPr/>
        </p:nvSpPr>
        <p:spPr>
          <a:xfrm>
            <a:off x="7482078" y="3701745"/>
            <a:ext cx="236220" cy="108585"/>
          </a:xfrm>
          <a:custGeom>
            <a:avLst/>
            <a:gdLst/>
            <a:ahLst/>
            <a:cxnLst/>
            <a:rect l="l" t="t" r="r" b="b"/>
            <a:pathLst>
              <a:path w="236220" h="108585">
                <a:moveTo>
                  <a:pt x="0" y="108191"/>
                </a:moveTo>
                <a:lnTo>
                  <a:pt x="236194" y="108191"/>
                </a:lnTo>
                <a:lnTo>
                  <a:pt x="236194" y="0"/>
                </a:lnTo>
                <a:lnTo>
                  <a:pt x="0" y="0"/>
                </a:lnTo>
                <a:lnTo>
                  <a:pt x="0" y="108191"/>
                </a:lnTo>
                <a:close/>
              </a:path>
            </a:pathLst>
          </a:custGeom>
          <a:solidFill>
            <a:srgbClr val="000000"/>
          </a:solidFill>
        </p:spPr>
        <p:txBody>
          <a:bodyPr wrap="square" lIns="0" tIns="0" rIns="0" bIns="0" rtlCol="0"/>
          <a:lstStyle/>
          <a:p/>
        </p:txBody>
      </p:sp>
      <p:sp>
        <p:nvSpPr>
          <p:cNvPr id="80" name="object 80"/>
          <p:cNvSpPr/>
          <p:nvPr/>
        </p:nvSpPr>
        <p:spPr>
          <a:xfrm>
            <a:off x="7469758" y="1684401"/>
            <a:ext cx="472440" cy="227329"/>
          </a:xfrm>
          <a:custGeom>
            <a:avLst/>
            <a:gdLst/>
            <a:ahLst/>
            <a:cxnLst/>
            <a:rect l="l" t="t" r="r" b="b"/>
            <a:pathLst>
              <a:path w="472440" h="227330">
                <a:moveTo>
                  <a:pt x="236220" y="0"/>
                </a:moveTo>
                <a:lnTo>
                  <a:pt x="173434" y="4053"/>
                </a:lnTo>
                <a:lnTo>
                  <a:pt x="117009" y="15494"/>
                </a:lnTo>
                <a:lnTo>
                  <a:pt x="69199" y="33242"/>
                </a:lnTo>
                <a:lnTo>
                  <a:pt x="32257" y="56218"/>
                </a:lnTo>
                <a:lnTo>
                  <a:pt x="0" y="113537"/>
                </a:lnTo>
                <a:lnTo>
                  <a:pt x="8440" y="143741"/>
                </a:lnTo>
                <a:lnTo>
                  <a:pt x="69199" y="193897"/>
                </a:lnTo>
                <a:lnTo>
                  <a:pt x="117009" y="211676"/>
                </a:lnTo>
                <a:lnTo>
                  <a:pt x="173434" y="223140"/>
                </a:lnTo>
                <a:lnTo>
                  <a:pt x="236220" y="227202"/>
                </a:lnTo>
                <a:lnTo>
                  <a:pt x="299005" y="223140"/>
                </a:lnTo>
                <a:lnTo>
                  <a:pt x="355430" y="211676"/>
                </a:lnTo>
                <a:lnTo>
                  <a:pt x="403240" y="193897"/>
                </a:lnTo>
                <a:lnTo>
                  <a:pt x="440182" y="170890"/>
                </a:lnTo>
                <a:lnTo>
                  <a:pt x="472440" y="113537"/>
                </a:lnTo>
                <a:lnTo>
                  <a:pt x="463999" y="83343"/>
                </a:lnTo>
                <a:lnTo>
                  <a:pt x="403240" y="33242"/>
                </a:lnTo>
                <a:lnTo>
                  <a:pt x="355430" y="15493"/>
                </a:lnTo>
                <a:lnTo>
                  <a:pt x="299005" y="4053"/>
                </a:lnTo>
                <a:lnTo>
                  <a:pt x="236220" y="0"/>
                </a:lnTo>
                <a:close/>
              </a:path>
            </a:pathLst>
          </a:custGeom>
          <a:solidFill>
            <a:srgbClr val="339966"/>
          </a:solidFill>
        </p:spPr>
        <p:txBody>
          <a:bodyPr wrap="square" lIns="0" tIns="0" rIns="0" bIns="0" rtlCol="0"/>
          <a:lstStyle/>
          <a:p/>
        </p:txBody>
      </p:sp>
      <p:sp>
        <p:nvSpPr>
          <p:cNvPr id="81" name="object 81"/>
          <p:cNvSpPr/>
          <p:nvPr/>
        </p:nvSpPr>
        <p:spPr>
          <a:xfrm>
            <a:off x="7469758" y="1684401"/>
            <a:ext cx="472440" cy="227329"/>
          </a:xfrm>
          <a:custGeom>
            <a:avLst/>
            <a:gdLst/>
            <a:ahLst/>
            <a:cxnLst/>
            <a:rect l="l" t="t" r="r" b="b"/>
            <a:pathLst>
              <a:path w="472440" h="227330">
                <a:moveTo>
                  <a:pt x="0" y="113537"/>
                </a:moveTo>
                <a:lnTo>
                  <a:pt x="32257" y="56218"/>
                </a:lnTo>
                <a:lnTo>
                  <a:pt x="69199" y="33242"/>
                </a:lnTo>
                <a:lnTo>
                  <a:pt x="117009" y="15494"/>
                </a:lnTo>
                <a:lnTo>
                  <a:pt x="173434" y="4053"/>
                </a:lnTo>
                <a:lnTo>
                  <a:pt x="236220" y="0"/>
                </a:lnTo>
                <a:lnTo>
                  <a:pt x="299005" y="4053"/>
                </a:lnTo>
                <a:lnTo>
                  <a:pt x="355430" y="15493"/>
                </a:lnTo>
                <a:lnTo>
                  <a:pt x="403240" y="33242"/>
                </a:lnTo>
                <a:lnTo>
                  <a:pt x="440182" y="56218"/>
                </a:lnTo>
                <a:lnTo>
                  <a:pt x="472440" y="113537"/>
                </a:lnTo>
                <a:lnTo>
                  <a:pt x="463999" y="143741"/>
                </a:lnTo>
                <a:lnTo>
                  <a:pt x="403240" y="193897"/>
                </a:lnTo>
                <a:lnTo>
                  <a:pt x="355430" y="211676"/>
                </a:lnTo>
                <a:lnTo>
                  <a:pt x="299005" y="223140"/>
                </a:lnTo>
                <a:lnTo>
                  <a:pt x="236220" y="227202"/>
                </a:lnTo>
                <a:lnTo>
                  <a:pt x="173434" y="223140"/>
                </a:lnTo>
                <a:lnTo>
                  <a:pt x="117009" y="211676"/>
                </a:lnTo>
                <a:lnTo>
                  <a:pt x="69199" y="193897"/>
                </a:lnTo>
                <a:lnTo>
                  <a:pt x="32257" y="170890"/>
                </a:lnTo>
                <a:lnTo>
                  <a:pt x="0" y="113537"/>
                </a:lnTo>
                <a:close/>
              </a:path>
            </a:pathLst>
          </a:custGeom>
          <a:ln w="9525">
            <a:solidFill>
              <a:srgbClr val="339966"/>
            </a:solidFill>
          </a:ln>
        </p:spPr>
        <p:txBody>
          <a:bodyPr wrap="square" lIns="0" tIns="0" rIns="0" bIns="0" rtlCol="0"/>
          <a:lstStyle/>
          <a:p/>
        </p:txBody>
      </p:sp>
      <p:sp>
        <p:nvSpPr>
          <p:cNvPr id="82" name="object 82"/>
          <p:cNvSpPr/>
          <p:nvPr/>
        </p:nvSpPr>
        <p:spPr>
          <a:xfrm>
            <a:off x="1051686" y="5802673"/>
            <a:ext cx="1961007" cy="126512"/>
          </a:xfrm>
          <a:prstGeom prst="rect">
            <a:avLst/>
          </a:prstGeom>
          <a:blipFill>
            <a:blip r:embed="rId21" cstate="print"/>
            <a:stretch>
              <a:fillRect/>
            </a:stretch>
          </a:blipFill>
        </p:spPr>
        <p:txBody>
          <a:bodyPr wrap="square" lIns="0" tIns="0" rIns="0" bIns="0" rtlCol="0"/>
          <a:lstStyle/>
          <a:p/>
        </p:txBody>
      </p:sp>
      <p:sp>
        <p:nvSpPr>
          <p:cNvPr id="83" name="object 83"/>
          <p:cNvSpPr/>
          <p:nvPr/>
        </p:nvSpPr>
        <p:spPr>
          <a:xfrm>
            <a:off x="1051686" y="5802673"/>
            <a:ext cx="1961514" cy="127000"/>
          </a:xfrm>
          <a:custGeom>
            <a:avLst/>
            <a:gdLst/>
            <a:ahLst/>
            <a:cxnLst/>
            <a:rect l="l" t="t" r="r" b="b"/>
            <a:pathLst>
              <a:path w="1961514" h="127000">
                <a:moveTo>
                  <a:pt x="0" y="126512"/>
                </a:moveTo>
                <a:lnTo>
                  <a:pt x="1961007" y="126512"/>
                </a:lnTo>
                <a:lnTo>
                  <a:pt x="1961007" y="0"/>
                </a:lnTo>
                <a:lnTo>
                  <a:pt x="0" y="0"/>
                </a:lnTo>
                <a:lnTo>
                  <a:pt x="0" y="126512"/>
                </a:lnTo>
                <a:close/>
              </a:path>
            </a:pathLst>
          </a:custGeom>
          <a:ln w="12700">
            <a:solidFill>
              <a:srgbClr val="000000"/>
            </a:solidFill>
          </a:ln>
        </p:spPr>
        <p:txBody>
          <a:bodyPr wrap="square" lIns="0" tIns="0" rIns="0" bIns="0" rtlCol="0"/>
          <a:lstStyle/>
          <a:p/>
        </p:txBody>
      </p:sp>
      <p:sp>
        <p:nvSpPr>
          <p:cNvPr id="84" name="object 84"/>
          <p:cNvSpPr/>
          <p:nvPr/>
        </p:nvSpPr>
        <p:spPr>
          <a:xfrm>
            <a:off x="995057" y="5929190"/>
            <a:ext cx="1961007" cy="126512"/>
          </a:xfrm>
          <a:prstGeom prst="rect">
            <a:avLst/>
          </a:prstGeom>
          <a:blipFill>
            <a:blip r:embed="rId22" cstate="print"/>
            <a:stretch>
              <a:fillRect/>
            </a:stretch>
          </a:blipFill>
        </p:spPr>
        <p:txBody>
          <a:bodyPr wrap="square" lIns="0" tIns="0" rIns="0" bIns="0" rtlCol="0"/>
          <a:lstStyle/>
          <a:p/>
        </p:txBody>
      </p:sp>
      <p:sp>
        <p:nvSpPr>
          <p:cNvPr id="85" name="object 85"/>
          <p:cNvSpPr/>
          <p:nvPr/>
        </p:nvSpPr>
        <p:spPr>
          <a:xfrm>
            <a:off x="995057" y="5929190"/>
            <a:ext cx="1961514" cy="127000"/>
          </a:xfrm>
          <a:custGeom>
            <a:avLst/>
            <a:gdLst/>
            <a:ahLst/>
            <a:cxnLst/>
            <a:rect l="l" t="t" r="r" b="b"/>
            <a:pathLst>
              <a:path w="1961514" h="127000">
                <a:moveTo>
                  <a:pt x="0" y="126512"/>
                </a:moveTo>
                <a:lnTo>
                  <a:pt x="1961007" y="126512"/>
                </a:lnTo>
                <a:lnTo>
                  <a:pt x="1961007" y="0"/>
                </a:lnTo>
                <a:lnTo>
                  <a:pt x="0" y="0"/>
                </a:lnTo>
                <a:lnTo>
                  <a:pt x="0" y="126512"/>
                </a:lnTo>
                <a:close/>
              </a:path>
            </a:pathLst>
          </a:custGeom>
          <a:ln w="12700">
            <a:solidFill>
              <a:srgbClr val="000000"/>
            </a:solidFill>
          </a:ln>
        </p:spPr>
        <p:txBody>
          <a:bodyPr wrap="square" lIns="0" tIns="0" rIns="0" bIns="0" rtlCol="0"/>
          <a:lstStyle/>
          <a:p/>
        </p:txBody>
      </p:sp>
      <p:sp>
        <p:nvSpPr>
          <p:cNvPr id="86" name="object 86"/>
          <p:cNvSpPr/>
          <p:nvPr/>
        </p:nvSpPr>
        <p:spPr>
          <a:xfrm>
            <a:off x="1051686" y="6055695"/>
            <a:ext cx="1961007" cy="126512"/>
          </a:xfrm>
          <a:prstGeom prst="rect">
            <a:avLst/>
          </a:prstGeom>
          <a:blipFill>
            <a:blip r:embed="rId23" cstate="print"/>
            <a:stretch>
              <a:fillRect/>
            </a:stretch>
          </a:blipFill>
        </p:spPr>
        <p:txBody>
          <a:bodyPr wrap="square" lIns="0" tIns="0" rIns="0" bIns="0" rtlCol="0"/>
          <a:lstStyle/>
          <a:p/>
        </p:txBody>
      </p:sp>
      <p:sp>
        <p:nvSpPr>
          <p:cNvPr id="87" name="object 87"/>
          <p:cNvSpPr/>
          <p:nvPr/>
        </p:nvSpPr>
        <p:spPr>
          <a:xfrm>
            <a:off x="1051686" y="6055695"/>
            <a:ext cx="1961514" cy="127000"/>
          </a:xfrm>
          <a:custGeom>
            <a:avLst/>
            <a:gdLst/>
            <a:ahLst/>
            <a:cxnLst/>
            <a:rect l="l" t="t" r="r" b="b"/>
            <a:pathLst>
              <a:path w="1961514" h="127000">
                <a:moveTo>
                  <a:pt x="0" y="126512"/>
                </a:moveTo>
                <a:lnTo>
                  <a:pt x="1961007" y="126512"/>
                </a:lnTo>
                <a:lnTo>
                  <a:pt x="1961007" y="0"/>
                </a:lnTo>
                <a:lnTo>
                  <a:pt x="0" y="0"/>
                </a:lnTo>
                <a:lnTo>
                  <a:pt x="0" y="126512"/>
                </a:lnTo>
                <a:close/>
              </a:path>
            </a:pathLst>
          </a:custGeom>
          <a:ln w="12700">
            <a:solidFill>
              <a:srgbClr val="000000"/>
            </a:solidFill>
          </a:ln>
        </p:spPr>
        <p:txBody>
          <a:bodyPr wrap="square" lIns="0" tIns="0" rIns="0" bIns="0" rtlCol="0"/>
          <a:lstStyle/>
          <a:p/>
        </p:txBody>
      </p:sp>
      <p:sp>
        <p:nvSpPr>
          <p:cNvPr id="88" name="object 88"/>
          <p:cNvSpPr/>
          <p:nvPr/>
        </p:nvSpPr>
        <p:spPr>
          <a:xfrm>
            <a:off x="995057" y="6182212"/>
            <a:ext cx="1961007" cy="126512"/>
          </a:xfrm>
          <a:prstGeom prst="rect">
            <a:avLst/>
          </a:prstGeom>
          <a:blipFill>
            <a:blip r:embed="rId24" cstate="print"/>
            <a:stretch>
              <a:fillRect/>
            </a:stretch>
          </a:blipFill>
        </p:spPr>
        <p:txBody>
          <a:bodyPr wrap="square" lIns="0" tIns="0" rIns="0" bIns="0" rtlCol="0"/>
          <a:lstStyle/>
          <a:p/>
        </p:txBody>
      </p:sp>
      <p:sp>
        <p:nvSpPr>
          <p:cNvPr id="89" name="object 89"/>
          <p:cNvSpPr/>
          <p:nvPr/>
        </p:nvSpPr>
        <p:spPr>
          <a:xfrm>
            <a:off x="995057" y="6182212"/>
            <a:ext cx="1961514" cy="127000"/>
          </a:xfrm>
          <a:custGeom>
            <a:avLst/>
            <a:gdLst/>
            <a:ahLst/>
            <a:cxnLst/>
            <a:rect l="l" t="t" r="r" b="b"/>
            <a:pathLst>
              <a:path w="1961514" h="127000">
                <a:moveTo>
                  <a:pt x="0" y="126512"/>
                </a:moveTo>
                <a:lnTo>
                  <a:pt x="1961007" y="126512"/>
                </a:lnTo>
                <a:lnTo>
                  <a:pt x="1961007" y="0"/>
                </a:lnTo>
                <a:lnTo>
                  <a:pt x="0" y="0"/>
                </a:lnTo>
                <a:lnTo>
                  <a:pt x="0" y="126512"/>
                </a:lnTo>
                <a:close/>
              </a:path>
            </a:pathLst>
          </a:custGeom>
          <a:ln w="12700">
            <a:solidFill>
              <a:srgbClr val="000000"/>
            </a:solidFill>
          </a:ln>
        </p:spPr>
        <p:txBody>
          <a:bodyPr wrap="square" lIns="0" tIns="0" rIns="0" bIns="0" rtlCol="0"/>
          <a:lstStyle/>
          <a:p/>
        </p:txBody>
      </p:sp>
      <p:sp>
        <p:nvSpPr>
          <p:cNvPr id="90" name="object 90"/>
          <p:cNvSpPr/>
          <p:nvPr/>
        </p:nvSpPr>
        <p:spPr>
          <a:xfrm>
            <a:off x="995057" y="5676155"/>
            <a:ext cx="1961007" cy="126512"/>
          </a:xfrm>
          <a:prstGeom prst="rect">
            <a:avLst/>
          </a:prstGeom>
          <a:blipFill>
            <a:blip r:embed="rId25" cstate="print"/>
            <a:stretch>
              <a:fillRect/>
            </a:stretch>
          </a:blipFill>
        </p:spPr>
        <p:txBody>
          <a:bodyPr wrap="square" lIns="0" tIns="0" rIns="0" bIns="0" rtlCol="0"/>
          <a:lstStyle/>
          <a:p/>
        </p:txBody>
      </p:sp>
      <p:sp>
        <p:nvSpPr>
          <p:cNvPr id="91" name="object 91"/>
          <p:cNvSpPr/>
          <p:nvPr/>
        </p:nvSpPr>
        <p:spPr>
          <a:xfrm>
            <a:off x="995057" y="5676155"/>
            <a:ext cx="1961514" cy="127000"/>
          </a:xfrm>
          <a:custGeom>
            <a:avLst/>
            <a:gdLst/>
            <a:ahLst/>
            <a:cxnLst/>
            <a:rect l="l" t="t" r="r" b="b"/>
            <a:pathLst>
              <a:path w="1961514" h="127000">
                <a:moveTo>
                  <a:pt x="0" y="126512"/>
                </a:moveTo>
                <a:lnTo>
                  <a:pt x="1961007" y="126512"/>
                </a:lnTo>
                <a:lnTo>
                  <a:pt x="1961007" y="0"/>
                </a:lnTo>
                <a:lnTo>
                  <a:pt x="0" y="0"/>
                </a:lnTo>
                <a:lnTo>
                  <a:pt x="0" y="126512"/>
                </a:lnTo>
                <a:close/>
              </a:path>
            </a:pathLst>
          </a:custGeom>
          <a:ln w="12700">
            <a:solidFill>
              <a:srgbClr val="000000"/>
            </a:solidFill>
          </a:ln>
        </p:spPr>
        <p:txBody>
          <a:bodyPr wrap="square" lIns="0" tIns="0" rIns="0" bIns="0" rtlCol="0"/>
          <a:lstStyle/>
          <a:p/>
        </p:txBody>
      </p:sp>
      <p:sp>
        <p:nvSpPr>
          <p:cNvPr id="92" name="object 92"/>
          <p:cNvSpPr/>
          <p:nvPr/>
        </p:nvSpPr>
        <p:spPr>
          <a:xfrm>
            <a:off x="2586354" y="1466977"/>
            <a:ext cx="147955" cy="439420"/>
          </a:xfrm>
          <a:custGeom>
            <a:avLst/>
            <a:gdLst/>
            <a:ahLst/>
            <a:cxnLst/>
            <a:rect l="l" t="t" r="r" b="b"/>
            <a:pathLst>
              <a:path w="147955" h="439419">
                <a:moveTo>
                  <a:pt x="0" y="439038"/>
                </a:moveTo>
                <a:lnTo>
                  <a:pt x="147574" y="0"/>
                </a:lnTo>
              </a:path>
            </a:pathLst>
          </a:custGeom>
          <a:ln w="127000">
            <a:solidFill>
              <a:srgbClr val="66FF33"/>
            </a:solidFill>
          </a:ln>
        </p:spPr>
        <p:txBody>
          <a:bodyPr wrap="square" lIns="0" tIns="0" rIns="0" bIns="0" rtlCol="0"/>
          <a:lstStyle/>
          <a:p/>
        </p:txBody>
      </p:sp>
      <p:sp>
        <p:nvSpPr>
          <p:cNvPr id="93" name="object 93"/>
          <p:cNvSpPr/>
          <p:nvPr/>
        </p:nvSpPr>
        <p:spPr>
          <a:xfrm>
            <a:off x="2698369" y="1391411"/>
            <a:ext cx="288290" cy="151130"/>
          </a:xfrm>
          <a:custGeom>
            <a:avLst/>
            <a:gdLst/>
            <a:ahLst/>
            <a:cxnLst/>
            <a:rect l="l" t="t" r="r" b="b"/>
            <a:pathLst>
              <a:path w="288289" h="151130">
                <a:moveTo>
                  <a:pt x="0" y="150622"/>
                </a:moveTo>
                <a:lnTo>
                  <a:pt x="287781" y="0"/>
                </a:lnTo>
              </a:path>
            </a:pathLst>
          </a:custGeom>
          <a:ln w="76200">
            <a:solidFill>
              <a:srgbClr val="66FF33"/>
            </a:solidFill>
          </a:ln>
        </p:spPr>
        <p:txBody>
          <a:bodyPr wrap="square" lIns="0" tIns="0" rIns="0" bIns="0" rtlCol="0"/>
          <a:lstStyle/>
          <a:p/>
        </p:txBody>
      </p:sp>
      <p:sp>
        <p:nvSpPr>
          <p:cNvPr id="94" name="object 94"/>
          <p:cNvSpPr/>
          <p:nvPr/>
        </p:nvSpPr>
        <p:spPr>
          <a:xfrm>
            <a:off x="2699130" y="1040764"/>
            <a:ext cx="130175" cy="499745"/>
          </a:xfrm>
          <a:custGeom>
            <a:avLst/>
            <a:gdLst/>
            <a:ahLst/>
            <a:cxnLst/>
            <a:rect l="l" t="t" r="r" b="b"/>
            <a:pathLst>
              <a:path w="130175" h="499744">
                <a:moveTo>
                  <a:pt x="0" y="499618"/>
                </a:moveTo>
                <a:lnTo>
                  <a:pt x="129793" y="0"/>
                </a:lnTo>
              </a:path>
            </a:pathLst>
          </a:custGeom>
          <a:ln w="76199">
            <a:solidFill>
              <a:srgbClr val="66FF33"/>
            </a:solidFill>
          </a:ln>
        </p:spPr>
        <p:txBody>
          <a:bodyPr wrap="square" lIns="0" tIns="0" rIns="0" bIns="0" rtlCol="0"/>
          <a:lstStyle/>
          <a:p/>
        </p:txBody>
      </p:sp>
      <p:sp>
        <p:nvSpPr>
          <p:cNvPr id="95" name="object 95"/>
          <p:cNvSpPr/>
          <p:nvPr/>
        </p:nvSpPr>
        <p:spPr>
          <a:xfrm>
            <a:off x="2652141" y="1719960"/>
            <a:ext cx="584200" cy="0"/>
          </a:xfrm>
          <a:custGeom>
            <a:avLst/>
            <a:gdLst/>
            <a:ahLst/>
            <a:cxnLst/>
            <a:rect l="l" t="t" r="r" b="b"/>
            <a:pathLst>
              <a:path w="584200" h="0">
                <a:moveTo>
                  <a:pt x="0" y="0"/>
                </a:moveTo>
                <a:lnTo>
                  <a:pt x="584072" y="0"/>
                </a:lnTo>
              </a:path>
            </a:pathLst>
          </a:custGeom>
          <a:ln w="76200">
            <a:solidFill>
              <a:srgbClr val="66FF33"/>
            </a:solidFill>
          </a:ln>
        </p:spPr>
        <p:txBody>
          <a:bodyPr wrap="square" lIns="0" tIns="0" rIns="0" bIns="0" rtlCol="0"/>
          <a:lstStyle/>
          <a:p/>
        </p:txBody>
      </p:sp>
      <p:sp>
        <p:nvSpPr>
          <p:cNvPr id="96" name="object 96"/>
          <p:cNvSpPr/>
          <p:nvPr/>
        </p:nvSpPr>
        <p:spPr>
          <a:xfrm>
            <a:off x="3023870" y="1466977"/>
            <a:ext cx="212725" cy="253365"/>
          </a:xfrm>
          <a:custGeom>
            <a:avLst/>
            <a:gdLst/>
            <a:ahLst/>
            <a:cxnLst/>
            <a:rect l="l" t="t" r="r" b="b"/>
            <a:pathLst>
              <a:path w="212725" h="253364">
                <a:moveTo>
                  <a:pt x="0" y="252984"/>
                </a:moveTo>
                <a:lnTo>
                  <a:pt x="212344" y="0"/>
                </a:lnTo>
              </a:path>
            </a:pathLst>
          </a:custGeom>
          <a:ln w="76200">
            <a:solidFill>
              <a:srgbClr val="66FF33"/>
            </a:solidFill>
          </a:ln>
        </p:spPr>
        <p:txBody>
          <a:bodyPr wrap="square" lIns="0" tIns="0" rIns="0" bIns="0" rtlCol="0"/>
          <a:lstStyle/>
          <a:p/>
        </p:txBody>
      </p:sp>
      <p:sp>
        <p:nvSpPr>
          <p:cNvPr id="97" name="object 97"/>
          <p:cNvSpPr/>
          <p:nvPr/>
        </p:nvSpPr>
        <p:spPr>
          <a:xfrm>
            <a:off x="1106792" y="1544700"/>
            <a:ext cx="1805305" cy="1834514"/>
          </a:xfrm>
          <a:custGeom>
            <a:avLst/>
            <a:gdLst/>
            <a:ahLst/>
            <a:cxnLst/>
            <a:rect l="l" t="t" r="r" b="b"/>
            <a:pathLst>
              <a:path w="1805305" h="1834514">
                <a:moveTo>
                  <a:pt x="1441081" y="785622"/>
                </a:moveTo>
                <a:lnTo>
                  <a:pt x="1441081" y="1048893"/>
                </a:lnTo>
                <a:lnTo>
                  <a:pt x="1805317" y="917194"/>
                </a:lnTo>
                <a:lnTo>
                  <a:pt x="1441081" y="785622"/>
                </a:lnTo>
                <a:close/>
              </a:path>
              <a:path w="1805305" h="1834514">
                <a:moveTo>
                  <a:pt x="1032141" y="1464310"/>
                </a:moveTo>
                <a:lnTo>
                  <a:pt x="773061" y="1464310"/>
                </a:lnTo>
                <a:lnTo>
                  <a:pt x="902601" y="1834514"/>
                </a:lnTo>
                <a:lnTo>
                  <a:pt x="1032141" y="1464310"/>
                </a:lnTo>
                <a:close/>
              </a:path>
              <a:path w="1805305" h="1834514">
                <a:moveTo>
                  <a:pt x="430415" y="1210945"/>
                </a:moveTo>
                <a:lnTo>
                  <a:pt x="264299" y="1565783"/>
                </a:lnTo>
                <a:lnTo>
                  <a:pt x="613549" y="1397127"/>
                </a:lnTo>
                <a:lnTo>
                  <a:pt x="430415" y="1210945"/>
                </a:lnTo>
                <a:close/>
              </a:path>
              <a:path w="1805305" h="1834514">
                <a:moveTo>
                  <a:pt x="1374914" y="1210945"/>
                </a:moveTo>
                <a:lnTo>
                  <a:pt x="1191780" y="1397127"/>
                </a:lnTo>
                <a:lnTo>
                  <a:pt x="1540903" y="1565783"/>
                </a:lnTo>
                <a:lnTo>
                  <a:pt x="1374914" y="1210945"/>
                </a:lnTo>
                <a:close/>
              </a:path>
              <a:path w="1805305" h="1834514">
                <a:moveTo>
                  <a:pt x="902601" y="458597"/>
                </a:moveTo>
                <a:lnTo>
                  <a:pt x="856471" y="460965"/>
                </a:lnTo>
                <a:lnTo>
                  <a:pt x="811672" y="467915"/>
                </a:lnTo>
                <a:lnTo>
                  <a:pt x="768432" y="479217"/>
                </a:lnTo>
                <a:lnTo>
                  <a:pt x="726976" y="494641"/>
                </a:lnTo>
                <a:lnTo>
                  <a:pt x="687533" y="513954"/>
                </a:lnTo>
                <a:lnTo>
                  <a:pt x="650329" y="536928"/>
                </a:lnTo>
                <a:lnTo>
                  <a:pt x="615591" y="563330"/>
                </a:lnTo>
                <a:lnTo>
                  <a:pt x="583545" y="592931"/>
                </a:lnTo>
                <a:lnTo>
                  <a:pt x="554420" y="625499"/>
                </a:lnTo>
                <a:lnTo>
                  <a:pt x="528442" y="660804"/>
                </a:lnTo>
                <a:lnTo>
                  <a:pt x="505838" y="698616"/>
                </a:lnTo>
                <a:lnTo>
                  <a:pt x="486835" y="738703"/>
                </a:lnTo>
                <a:lnTo>
                  <a:pt x="471660" y="780835"/>
                </a:lnTo>
                <a:lnTo>
                  <a:pt x="460539" y="824781"/>
                </a:lnTo>
                <a:lnTo>
                  <a:pt x="453700" y="870311"/>
                </a:lnTo>
                <a:lnTo>
                  <a:pt x="451370" y="917194"/>
                </a:lnTo>
                <a:lnTo>
                  <a:pt x="453700" y="964098"/>
                </a:lnTo>
                <a:lnTo>
                  <a:pt x="460539" y="1009648"/>
                </a:lnTo>
                <a:lnTo>
                  <a:pt x="471660" y="1053611"/>
                </a:lnTo>
                <a:lnTo>
                  <a:pt x="486835" y="1095757"/>
                </a:lnTo>
                <a:lnTo>
                  <a:pt x="505838" y="1135857"/>
                </a:lnTo>
                <a:lnTo>
                  <a:pt x="528442" y="1173679"/>
                </a:lnTo>
                <a:lnTo>
                  <a:pt x="554420" y="1208992"/>
                </a:lnTo>
                <a:lnTo>
                  <a:pt x="583545" y="1241567"/>
                </a:lnTo>
                <a:lnTo>
                  <a:pt x="615591" y="1271173"/>
                </a:lnTo>
                <a:lnTo>
                  <a:pt x="650329" y="1297580"/>
                </a:lnTo>
                <a:lnTo>
                  <a:pt x="687533" y="1320556"/>
                </a:lnTo>
                <a:lnTo>
                  <a:pt x="726976" y="1339871"/>
                </a:lnTo>
                <a:lnTo>
                  <a:pt x="768432" y="1355296"/>
                </a:lnTo>
                <a:lnTo>
                  <a:pt x="811672" y="1366599"/>
                </a:lnTo>
                <a:lnTo>
                  <a:pt x="856471" y="1373549"/>
                </a:lnTo>
                <a:lnTo>
                  <a:pt x="902601" y="1375918"/>
                </a:lnTo>
                <a:lnTo>
                  <a:pt x="948754" y="1373549"/>
                </a:lnTo>
                <a:lnTo>
                  <a:pt x="993572" y="1366599"/>
                </a:lnTo>
                <a:lnTo>
                  <a:pt x="1036830" y="1355296"/>
                </a:lnTo>
                <a:lnTo>
                  <a:pt x="1078300" y="1339871"/>
                </a:lnTo>
                <a:lnTo>
                  <a:pt x="1117755" y="1320556"/>
                </a:lnTo>
                <a:lnTo>
                  <a:pt x="1154970" y="1297580"/>
                </a:lnTo>
                <a:lnTo>
                  <a:pt x="1189716" y="1271173"/>
                </a:lnTo>
                <a:lnTo>
                  <a:pt x="1221768" y="1241567"/>
                </a:lnTo>
                <a:lnTo>
                  <a:pt x="1250898" y="1208992"/>
                </a:lnTo>
                <a:lnTo>
                  <a:pt x="1276880" y="1173679"/>
                </a:lnTo>
                <a:lnTo>
                  <a:pt x="1299487" y="1135857"/>
                </a:lnTo>
                <a:lnTo>
                  <a:pt x="1318492" y="1095757"/>
                </a:lnTo>
                <a:lnTo>
                  <a:pt x="1333669" y="1053611"/>
                </a:lnTo>
                <a:lnTo>
                  <a:pt x="1344790" y="1009648"/>
                </a:lnTo>
                <a:lnTo>
                  <a:pt x="1351629" y="964098"/>
                </a:lnTo>
                <a:lnTo>
                  <a:pt x="1353959" y="917194"/>
                </a:lnTo>
                <a:lnTo>
                  <a:pt x="1351629" y="870311"/>
                </a:lnTo>
                <a:lnTo>
                  <a:pt x="1344790" y="824781"/>
                </a:lnTo>
                <a:lnTo>
                  <a:pt x="1333669" y="780835"/>
                </a:lnTo>
                <a:lnTo>
                  <a:pt x="1318492" y="738703"/>
                </a:lnTo>
                <a:lnTo>
                  <a:pt x="1299487" y="698616"/>
                </a:lnTo>
                <a:lnTo>
                  <a:pt x="1276880" y="660804"/>
                </a:lnTo>
                <a:lnTo>
                  <a:pt x="1250898" y="625499"/>
                </a:lnTo>
                <a:lnTo>
                  <a:pt x="1221768" y="592931"/>
                </a:lnTo>
                <a:lnTo>
                  <a:pt x="1189716" y="563330"/>
                </a:lnTo>
                <a:lnTo>
                  <a:pt x="1154970" y="536928"/>
                </a:lnTo>
                <a:lnTo>
                  <a:pt x="1117755" y="513954"/>
                </a:lnTo>
                <a:lnTo>
                  <a:pt x="1078300" y="494641"/>
                </a:lnTo>
                <a:lnTo>
                  <a:pt x="1036830" y="479217"/>
                </a:lnTo>
                <a:lnTo>
                  <a:pt x="993572" y="467915"/>
                </a:lnTo>
                <a:lnTo>
                  <a:pt x="948754" y="460965"/>
                </a:lnTo>
                <a:lnTo>
                  <a:pt x="902601" y="458597"/>
                </a:lnTo>
                <a:close/>
              </a:path>
              <a:path w="1805305" h="1834514">
                <a:moveTo>
                  <a:pt x="364248" y="785622"/>
                </a:moveTo>
                <a:lnTo>
                  <a:pt x="0" y="917194"/>
                </a:lnTo>
                <a:lnTo>
                  <a:pt x="364248" y="1048893"/>
                </a:lnTo>
                <a:lnTo>
                  <a:pt x="364248" y="785622"/>
                </a:lnTo>
                <a:close/>
              </a:path>
              <a:path w="1805305" h="1834514">
                <a:moveTo>
                  <a:pt x="264299" y="268604"/>
                </a:moveTo>
                <a:lnTo>
                  <a:pt x="430415" y="623443"/>
                </a:lnTo>
                <a:lnTo>
                  <a:pt x="613549" y="437388"/>
                </a:lnTo>
                <a:lnTo>
                  <a:pt x="264299" y="268604"/>
                </a:lnTo>
                <a:close/>
              </a:path>
              <a:path w="1805305" h="1834514">
                <a:moveTo>
                  <a:pt x="1540903" y="268604"/>
                </a:moveTo>
                <a:lnTo>
                  <a:pt x="1191780" y="437388"/>
                </a:lnTo>
                <a:lnTo>
                  <a:pt x="1374914" y="623443"/>
                </a:lnTo>
                <a:lnTo>
                  <a:pt x="1540903" y="268604"/>
                </a:lnTo>
                <a:close/>
              </a:path>
              <a:path w="1805305" h="1834514">
                <a:moveTo>
                  <a:pt x="902601" y="0"/>
                </a:moveTo>
                <a:lnTo>
                  <a:pt x="773061" y="370204"/>
                </a:lnTo>
                <a:lnTo>
                  <a:pt x="1032141" y="370204"/>
                </a:lnTo>
                <a:lnTo>
                  <a:pt x="902601" y="0"/>
                </a:lnTo>
                <a:close/>
              </a:path>
            </a:pathLst>
          </a:custGeom>
          <a:solidFill>
            <a:srgbClr val="66FF33"/>
          </a:solidFill>
        </p:spPr>
        <p:txBody>
          <a:bodyPr wrap="square" lIns="0" tIns="0" rIns="0" bIns="0" rtlCol="0"/>
          <a:lstStyle/>
          <a:p/>
        </p:txBody>
      </p:sp>
      <p:sp>
        <p:nvSpPr>
          <p:cNvPr id="98" name="object 98"/>
          <p:cNvSpPr/>
          <p:nvPr/>
        </p:nvSpPr>
        <p:spPr>
          <a:xfrm>
            <a:off x="1446402" y="1900554"/>
            <a:ext cx="1123315" cy="1127125"/>
          </a:xfrm>
          <a:custGeom>
            <a:avLst/>
            <a:gdLst/>
            <a:ahLst/>
            <a:cxnLst/>
            <a:rect l="l" t="t" r="r" b="b"/>
            <a:pathLst>
              <a:path w="1123314" h="1127125">
                <a:moveTo>
                  <a:pt x="561340" y="0"/>
                </a:moveTo>
                <a:lnTo>
                  <a:pt x="512907" y="2067"/>
                </a:lnTo>
                <a:lnTo>
                  <a:pt x="465618" y="8158"/>
                </a:lnTo>
                <a:lnTo>
                  <a:pt x="419641" y="18103"/>
                </a:lnTo>
                <a:lnTo>
                  <a:pt x="375145" y="31732"/>
                </a:lnTo>
                <a:lnTo>
                  <a:pt x="332298" y="48878"/>
                </a:lnTo>
                <a:lnTo>
                  <a:pt x="291269" y="69369"/>
                </a:lnTo>
                <a:lnTo>
                  <a:pt x="252227" y="93039"/>
                </a:lnTo>
                <a:lnTo>
                  <a:pt x="215339" y="119717"/>
                </a:lnTo>
                <a:lnTo>
                  <a:pt x="180775" y="149234"/>
                </a:lnTo>
                <a:lnTo>
                  <a:pt x="148703" y="181421"/>
                </a:lnTo>
                <a:lnTo>
                  <a:pt x="119291" y="216110"/>
                </a:lnTo>
                <a:lnTo>
                  <a:pt x="92709" y="253131"/>
                </a:lnTo>
                <a:lnTo>
                  <a:pt x="69123" y="292314"/>
                </a:lnTo>
                <a:lnTo>
                  <a:pt x="48704" y="333492"/>
                </a:lnTo>
                <a:lnTo>
                  <a:pt x="31620" y="376495"/>
                </a:lnTo>
                <a:lnTo>
                  <a:pt x="18039" y="421153"/>
                </a:lnTo>
                <a:lnTo>
                  <a:pt x="8129" y="467298"/>
                </a:lnTo>
                <a:lnTo>
                  <a:pt x="2060" y="514760"/>
                </a:lnTo>
                <a:lnTo>
                  <a:pt x="0" y="563372"/>
                </a:lnTo>
                <a:lnTo>
                  <a:pt x="2060" y="611983"/>
                </a:lnTo>
                <a:lnTo>
                  <a:pt x="8129" y="659445"/>
                </a:lnTo>
                <a:lnTo>
                  <a:pt x="18039" y="705590"/>
                </a:lnTo>
                <a:lnTo>
                  <a:pt x="31620" y="750248"/>
                </a:lnTo>
                <a:lnTo>
                  <a:pt x="48704" y="793251"/>
                </a:lnTo>
                <a:lnTo>
                  <a:pt x="69123" y="834429"/>
                </a:lnTo>
                <a:lnTo>
                  <a:pt x="92709" y="873612"/>
                </a:lnTo>
                <a:lnTo>
                  <a:pt x="119291" y="910633"/>
                </a:lnTo>
                <a:lnTo>
                  <a:pt x="148703" y="945322"/>
                </a:lnTo>
                <a:lnTo>
                  <a:pt x="180775" y="977509"/>
                </a:lnTo>
                <a:lnTo>
                  <a:pt x="215339" y="1007026"/>
                </a:lnTo>
                <a:lnTo>
                  <a:pt x="252227" y="1033704"/>
                </a:lnTo>
                <a:lnTo>
                  <a:pt x="291269" y="1057374"/>
                </a:lnTo>
                <a:lnTo>
                  <a:pt x="332298" y="1077865"/>
                </a:lnTo>
                <a:lnTo>
                  <a:pt x="375145" y="1095011"/>
                </a:lnTo>
                <a:lnTo>
                  <a:pt x="419641" y="1108640"/>
                </a:lnTo>
                <a:lnTo>
                  <a:pt x="465618" y="1118585"/>
                </a:lnTo>
                <a:lnTo>
                  <a:pt x="512907" y="1124676"/>
                </a:lnTo>
                <a:lnTo>
                  <a:pt x="561340" y="1126744"/>
                </a:lnTo>
                <a:lnTo>
                  <a:pt x="609791" y="1124676"/>
                </a:lnTo>
                <a:lnTo>
                  <a:pt x="657097" y="1118585"/>
                </a:lnTo>
                <a:lnTo>
                  <a:pt x="703089" y="1108640"/>
                </a:lnTo>
                <a:lnTo>
                  <a:pt x="747599" y="1095011"/>
                </a:lnTo>
                <a:lnTo>
                  <a:pt x="790457" y="1077865"/>
                </a:lnTo>
                <a:lnTo>
                  <a:pt x="831496" y="1057374"/>
                </a:lnTo>
                <a:lnTo>
                  <a:pt x="870547" y="1033704"/>
                </a:lnTo>
                <a:lnTo>
                  <a:pt x="907442" y="1007026"/>
                </a:lnTo>
                <a:lnTo>
                  <a:pt x="942012" y="977509"/>
                </a:lnTo>
                <a:lnTo>
                  <a:pt x="974090" y="945322"/>
                </a:lnTo>
                <a:lnTo>
                  <a:pt x="1003505" y="910633"/>
                </a:lnTo>
                <a:lnTo>
                  <a:pt x="1030091" y="873612"/>
                </a:lnTo>
                <a:lnTo>
                  <a:pt x="1053679" y="834429"/>
                </a:lnTo>
                <a:lnTo>
                  <a:pt x="1074099" y="793251"/>
                </a:lnTo>
                <a:lnTo>
                  <a:pt x="1091185" y="750248"/>
                </a:lnTo>
                <a:lnTo>
                  <a:pt x="1104767" y="705590"/>
                </a:lnTo>
                <a:lnTo>
                  <a:pt x="1114677" y="659445"/>
                </a:lnTo>
                <a:lnTo>
                  <a:pt x="1120746" y="611983"/>
                </a:lnTo>
                <a:lnTo>
                  <a:pt x="1122807" y="563372"/>
                </a:lnTo>
                <a:lnTo>
                  <a:pt x="1120746" y="514760"/>
                </a:lnTo>
                <a:lnTo>
                  <a:pt x="1114677" y="467298"/>
                </a:lnTo>
                <a:lnTo>
                  <a:pt x="1104767" y="421153"/>
                </a:lnTo>
                <a:lnTo>
                  <a:pt x="1091185" y="376495"/>
                </a:lnTo>
                <a:lnTo>
                  <a:pt x="1074099" y="333492"/>
                </a:lnTo>
                <a:lnTo>
                  <a:pt x="1053679" y="292314"/>
                </a:lnTo>
                <a:lnTo>
                  <a:pt x="1030091" y="253131"/>
                </a:lnTo>
                <a:lnTo>
                  <a:pt x="1003505" y="216110"/>
                </a:lnTo>
                <a:lnTo>
                  <a:pt x="974090" y="181421"/>
                </a:lnTo>
                <a:lnTo>
                  <a:pt x="942012" y="149234"/>
                </a:lnTo>
                <a:lnTo>
                  <a:pt x="907442" y="119717"/>
                </a:lnTo>
                <a:lnTo>
                  <a:pt x="870547" y="93039"/>
                </a:lnTo>
                <a:lnTo>
                  <a:pt x="831496" y="69369"/>
                </a:lnTo>
                <a:lnTo>
                  <a:pt x="790457" y="48878"/>
                </a:lnTo>
                <a:lnTo>
                  <a:pt x="747599" y="31732"/>
                </a:lnTo>
                <a:lnTo>
                  <a:pt x="703089" y="18103"/>
                </a:lnTo>
                <a:lnTo>
                  <a:pt x="657097" y="8158"/>
                </a:lnTo>
                <a:lnTo>
                  <a:pt x="609791" y="2067"/>
                </a:lnTo>
                <a:lnTo>
                  <a:pt x="561340" y="0"/>
                </a:lnTo>
                <a:close/>
              </a:path>
            </a:pathLst>
          </a:custGeom>
          <a:solidFill>
            <a:srgbClr val="66FF33"/>
          </a:solidFill>
        </p:spPr>
        <p:txBody>
          <a:bodyPr wrap="square" lIns="0" tIns="0" rIns="0" bIns="0" rtlCol="0"/>
          <a:lstStyle/>
          <a:p/>
        </p:txBody>
      </p:sp>
      <p:sp>
        <p:nvSpPr>
          <p:cNvPr id="99" name="object 99"/>
          <p:cNvSpPr/>
          <p:nvPr/>
        </p:nvSpPr>
        <p:spPr>
          <a:xfrm>
            <a:off x="1212977" y="1671192"/>
            <a:ext cx="318770" cy="316865"/>
          </a:xfrm>
          <a:custGeom>
            <a:avLst/>
            <a:gdLst/>
            <a:ahLst/>
            <a:cxnLst/>
            <a:rect l="l" t="t" r="r" b="b"/>
            <a:pathLst>
              <a:path w="318769" h="316864">
                <a:moveTo>
                  <a:pt x="318642" y="316357"/>
                </a:moveTo>
                <a:lnTo>
                  <a:pt x="0" y="0"/>
                </a:lnTo>
              </a:path>
            </a:pathLst>
          </a:custGeom>
          <a:ln w="127000">
            <a:solidFill>
              <a:srgbClr val="66FF33"/>
            </a:solidFill>
          </a:ln>
        </p:spPr>
        <p:txBody>
          <a:bodyPr wrap="square" lIns="0" tIns="0" rIns="0" bIns="0" rtlCol="0"/>
          <a:lstStyle/>
          <a:p/>
        </p:txBody>
      </p:sp>
      <p:sp>
        <p:nvSpPr>
          <p:cNvPr id="100" name="object 100"/>
          <p:cNvSpPr/>
          <p:nvPr/>
        </p:nvSpPr>
        <p:spPr>
          <a:xfrm>
            <a:off x="1212977" y="1354963"/>
            <a:ext cx="53340" cy="379730"/>
          </a:xfrm>
          <a:custGeom>
            <a:avLst/>
            <a:gdLst/>
            <a:ahLst/>
            <a:cxnLst/>
            <a:rect l="l" t="t" r="r" b="b"/>
            <a:pathLst>
              <a:path w="53340" h="379730">
                <a:moveTo>
                  <a:pt x="53098" y="379475"/>
                </a:moveTo>
                <a:lnTo>
                  <a:pt x="0" y="0"/>
                </a:lnTo>
              </a:path>
            </a:pathLst>
          </a:custGeom>
          <a:ln w="76200">
            <a:solidFill>
              <a:srgbClr val="66FF33"/>
            </a:solidFill>
          </a:ln>
        </p:spPr>
        <p:txBody>
          <a:bodyPr wrap="square" lIns="0" tIns="0" rIns="0" bIns="0" rtlCol="0"/>
          <a:lstStyle/>
          <a:p/>
        </p:txBody>
      </p:sp>
      <p:sp>
        <p:nvSpPr>
          <p:cNvPr id="101" name="object 101"/>
          <p:cNvSpPr/>
          <p:nvPr/>
        </p:nvSpPr>
        <p:spPr>
          <a:xfrm>
            <a:off x="894397" y="1418208"/>
            <a:ext cx="372110" cy="316230"/>
          </a:xfrm>
          <a:custGeom>
            <a:avLst/>
            <a:gdLst/>
            <a:ahLst/>
            <a:cxnLst/>
            <a:rect l="l" t="t" r="r" b="b"/>
            <a:pathLst>
              <a:path w="372109" h="316230">
                <a:moveTo>
                  <a:pt x="371678" y="316229"/>
                </a:moveTo>
                <a:lnTo>
                  <a:pt x="0" y="0"/>
                </a:lnTo>
              </a:path>
            </a:pathLst>
          </a:custGeom>
          <a:ln w="76200">
            <a:solidFill>
              <a:srgbClr val="66FF33"/>
            </a:solidFill>
          </a:ln>
        </p:spPr>
        <p:txBody>
          <a:bodyPr wrap="square" lIns="0" tIns="0" rIns="0" bIns="0" rtlCol="0"/>
          <a:lstStyle/>
          <a:p/>
        </p:txBody>
      </p:sp>
      <p:sp>
        <p:nvSpPr>
          <p:cNvPr id="102" name="object 102"/>
          <p:cNvSpPr/>
          <p:nvPr/>
        </p:nvSpPr>
        <p:spPr>
          <a:xfrm>
            <a:off x="892771" y="2366517"/>
            <a:ext cx="436880" cy="105410"/>
          </a:xfrm>
          <a:custGeom>
            <a:avLst/>
            <a:gdLst/>
            <a:ahLst/>
            <a:cxnLst/>
            <a:rect l="l" t="t" r="r" b="b"/>
            <a:pathLst>
              <a:path w="436880" h="105410">
                <a:moveTo>
                  <a:pt x="436410" y="105156"/>
                </a:moveTo>
                <a:lnTo>
                  <a:pt x="0" y="0"/>
                </a:lnTo>
              </a:path>
            </a:pathLst>
          </a:custGeom>
          <a:ln w="126999">
            <a:solidFill>
              <a:srgbClr val="66FF33"/>
            </a:solidFill>
          </a:ln>
        </p:spPr>
        <p:txBody>
          <a:bodyPr wrap="square" lIns="0" tIns="0" rIns="0" bIns="0" rtlCol="0"/>
          <a:lstStyle/>
          <a:p/>
        </p:txBody>
      </p:sp>
      <p:sp>
        <p:nvSpPr>
          <p:cNvPr id="103" name="object 103"/>
          <p:cNvSpPr/>
          <p:nvPr/>
        </p:nvSpPr>
        <p:spPr>
          <a:xfrm>
            <a:off x="728992" y="2094357"/>
            <a:ext cx="242570" cy="297180"/>
          </a:xfrm>
          <a:custGeom>
            <a:avLst/>
            <a:gdLst/>
            <a:ahLst/>
            <a:cxnLst/>
            <a:rect l="l" t="t" r="r" b="b"/>
            <a:pathLst>
              <a:path w="242569" h="297180">
                <a:moveTo>
                  <a:pt x="242239" y="297052"/>
                </a:moveTo>
                <a:lnTo>
                  <a:pt x="0" y="0"/>
                </a:lnTo>
              </a:path>
            </a:pathLst>
          </a:custGeom>
          <a:ln w="76200">
            <a:solidFill>
              <a:srgbClr val="66FF33"/>
            </a:solidFill>
          </a:ln>
        </p:spPr>
        <p:txBody>
          <a:bodyPr wrap="square" lIns="0" tIns="0" rIns="0" bIns="0" rtlCol="0"/>
          <a:lstStyle/>
          <a:p/>
        </p:txBody>
      </p:sp>
      <p:sp>
        <p:nvSpPr>
          <p:cNvPr id="104" name="object 104"/>
          <p:cNvSpPr/>
          <p:nvPr/>
        </p:nvSpPr>
        <p:spPr>
          <a:xfrm>
            <a:off x="489419" y="2313685"/>
            <a:ext cx="481965" cy="78105"/>
          </a:xfrm>
          <a:custGeom>
            <a:avLst/>
            <a:gdLst/>
            <a:ahLst/>
            <a:cxnLst/>
            <a:rect l="l" t="t" r="r" b="b"/>
            <a:pathLst>
              <a:path w="481965" h="78105">
                <a:moveTo>
                  <a:pt x="481812" y="77724"/>
                </a:moveTo>
                <a:lnTo>
                  <a:pt x="0" y="0"/>
                </a:lnTo>
              </a:path>
            </a:pathLst>
          </a:custGeom>
          <a:ln w="76200">
            <a:solidFill>
              <a:srgbClr val="66FF33"/>
            </a:solidFill>
          </a:ln>
        </p:spPr>
        <p:txBody>
          <a:bodyPr wrap="square" lIns="0" tIns="0" rIns="0" bIns="0" rtlCol="0"/>
          <a:lstStyle/>
          <a:p/>
        </p:txBody>
      </p:sp>
      <p:sp>
        <p:nvSpPr>
          <p:cNvPr id="105" name="object 105"/>
          <p:cNvSpPr/>
          <p:nvPr/>
        </p:nvSpPr>
        <p:spPr>
          <a:xfrm>
            <a:off x="2007742" y="1464944"/>
            <a:ext cx="45720" cy="461009"/>
          </a:xfrm>
          <a:custGeom>
            <a:avLst/>
            <a:gdLst/>
            <a:ahLst/>
            <a:cxnLst/>
            <a:rect l="l" t="t" r="r" b="b"/>
            <a:pathLst>
              <a:path w="45719" h="461010">
                <a:moveTo>
                  <a:pt x="45212" y="461009"/>
                </a:moveTo>
                <a:lnTo>
                  <a:pt x="0" y="0"/>
                </a:lnTo>
              </a:path>
            </a:pathLst>
          </a:custGeom>
          <a:ln w="126999">
            <a:solidFill>
              <a:srgbClr val="66FF33"/>
            </a:solidFill>
          </a:ln>
        </p:spPr>
        <p:txBody>
          <a:bodyPr wrap="square" lIns="0" tIns="0" rIns="0" bIns="0" rtlCol="0"/>
          <a:lstStyle/>
          <a:p/>
        </p:txBody>
      </p:sp>
      <p:sp>
        <p:nvSpPr>
          <p:cNvPr id="106" name="object 106"/>
          <p:cNvSpPr/>
          <p:nvPr/>
        </p:nvSpPr>
        <p:spPr>
          <a:xfrm>
            <a:off x="2007742" y="1292986"/>
            <a:ext cx="201295" cy="255270"/>
          </a:xfrm>
          <a:custGeom>
            <a:avLst/>
            <a:gdLst/>
            <a:ahLst/>
            <a:cxnLst/>
            <a:rect l="l" t="t" r="r" b="b"/>
            <a:pathLst>
              <a:path w="201294" h="255269">
                <a:moveTo>
                  <a:pt x="0" y="255270"/>
                </a:moveTo>
                <a:lnTo>
                  <a:pt x="200787" y="0"/>
                </a:lnTo>
              </a:path>
            </a:pathLst>
          </a:custGeom>
          <a:ln w="76200">
            <a:solidFill>
              <a:srgbClr val="66FF33"/>
            </a:solidFill>
          </a:ln>
        </p:spPr>
        <p:txBody>
          <a:bodyPr wrap="square" lIns="0" tIns="0" rIns="0" bIns="0" rtlCol="0"/>
          <a:lstStyle/>
          <a:p/>
        </p:txBody>
      </p:sp>
      <p:sp>
        <p:nvSpPr>
          <p:cNvPr id="107" name="object 107"/>
          <p:cNvSpPr/>
          <p:nvPr/>
        </p:nvSpPr>
        <p:spPr>
          <a:xfrm>
            <a:off x="1923923" y="1040511"/>
            <a:ext cx="86360" cy="509270"/>
          </a:xfrm>
          <a:custGeom>
            <a:avLst/>
            <a:gdLst/>
            <a:ahLst/>
            <a:cxnLst/>
            <a:rect l="l" t="t" r="r" b="b"/>
            <a:pathLst>
              <a:path w="86360" h="509269">
                <a:moveTo>
                  <a:pt x="86359" y="509015"/>
                </a:moveTo>
                <a:lnTo>
                  <a:pt x="0" y="0"/>
                </a:lnTo>
              </a:path>
            </a:pathLst>
          </a:custGeom>
          <a:ln w="76200">
            <a:solidFill>
              <a:srgbClr val="66FF33"/>
            </a:solidFill>
          </a:ln>
        </p:spPr>
        <p:txBody>
          <a:bodyPr wrap="square" lIns="0" tIns="0" rIns="0" bIns="0" rtlCol="0"/>
          <a:lstStyle/>
          <a:p/>
        </p:txBody>
      </p:sp>
      <p:sp>
        <p:nvSpPr>
          <p:cNvPr id="108" name="object 108"/>
          <p:cNvSpPr/>
          <p:nvPr/>
        </p:nvSpPr>
        <p:spPr>
          <a:xfrm>
            <a:off x="2829179" y="2225714"/>
            <a:ext cx="460375" cy="211454"/>
          </a:xfrm>
          <a:custGeom>
            <a:avLst/>
            <a:gdLst/>
            <a:ahLst/>
            <a:cxnLst/>
            <a:rect l="l" t="t" r="r" b="b"/>
            <a:pathLst>
              <a:path w="460375" h="211455">
                <a:moveTo>
                  <a:pt x="0" y="211161"/>
                </a:moveTo>
                <a:lnTo>
                  <a:pt x="49860" y="203496"/>
                </a:lnTo>
                <a:lnTo>
                  <a:pt x="99781" y="196905"/>
                </a:lnTo>
                <a:lnTo>
                  <a:pt x="149550" y="189929"/>
                </a:lnTo>
                <a:lnTo>
                  <a:pt x="198953" y="181112"/>
                </a:lnTo>
                <a:lnTo>
                  <a:pt x="247776" y="168997"/>
                </a:lnTo>
                <a:lnTo>
                  <a:pt x="273833" y="137136"/>
                </a:lnTo>
                <a:lnTo>
                  <a:pt x="283082" y="126833"/>
                </a:lnTo>
                <a:lnTo>
                  <a:pt x="300567" y="115602"/>
                </a:lnTo>
                <a:lnTo>
                  <a:pt x="318944" y="106227"/>
                </a:lnTo>
                <a:lnTo>
                  <a:pt x="337107" y="96615"/>
                </a:lnTo>
                <a:lnTo>
                  <a:pt x="353948" y="84669"/>
                </a:lnTo>
                <a:lnTo>
                  <a:pt x="392831" y="45482"/>
                </a:lnTo>
                <a:lnTo>
                  <a:pt x="410713" y="20642"/>
                </a:lnTo>
                <a:lnTo>
                  <a:pt x="416988" y="6929"/>
                </a:lnTo>
                <a:lnTo>
                  <a:pt x="421052" y="1122"/>
                </a:lnTo>
                <a:lnTo>
                  <a:pt x="432298" y="0"/>
                </a:lnTo>
                <a:lnTo>
                  <a:pt x="460120" y="341"/>
                </a:lnTo>
              </a:path>
            </a:pathLst>
          </a:custGeom>
          <a:ln w="76200">
            <a:solidFill>
              <a:srgbClr val="66FF33"/>
            </a:solidFill>
          </a:ln>
        </p:spPr>
        <p:txBody>
          <a:bodyPr wrap="square" lIns="0" tIns="0" rIns="0" bIns="0" rtlCol="0"/>
          <a:lstStyle/>
          <a:p/>
        </p:txBody>
      </p:sp>
      <p:sp>
        <p:nvSpPr>
          <p:cNvPr id="109" name="object 109"/>
          <p:cNvSpPr/>
          <p:nvPr/>
        </p:nvSpPr>
        <p:spPr>
          <a:xfrm>
            <a:off x="634441" y="1593469"/>
            <a:ext cx="708025" cy="253365"/>
          </a:xfrm>
          <a:custGeom>
            <a:avLst/>
            <a:gdLst/>
            <a:ahLst/>
            <a:cxnLst/>
            <a:rect l="l" t="t" r="r" b="b"/>
            <a:pathLst>
              <a:path w="708025" h="253364">
                <a:moveTo>
                  <a:pt x="707948" y="252983"/>
                </a:moveTo>
                <a:lnTo>
                  <a:pt x="654765" y="248479"/>
                </a:lnTo>
                <a:lnTo>
                  <a:pt x="601451" y="245306"/>
                </a:lnTo>
                <a:lnTo>
                  <a:pt x="548084" y="242690"/>
                </a:lnTo>
                <a:lnTo>
                  <a:pt x="494742" y="239855"/>
                </a:lnTo>
                <a:lnTo>
                  <a:pt x="441504" y="236026"/>
                </a:lnTo>
                <a:lnTo>
                  <a:pt x="388446" y="230427"/>
                </a:lnTo>
                <a:lnTo>
                  <a:pt x="335647" y="222283"/>
                </a:lnTo>
                <a:lnTo>
                  <a:pt x="283184" y="210819"/>
                </a:lnTo>
                <a:lnTo>
                  <a:pt x="244055" y="176085"/>
                </a:lnTo>
                <a:lnTo>
                  <a:pt x="228588" y="150240"/>
                </a:lnTo>
                <a:lnTo>
                  <a:pt x="212394" y="126491"/>
                </a:lnTo>
                <a:lnTo>
                  <a:pt x="175014" y="83003"/>
                </a:lnTo>
                <a:lnTo>
                  <a:pt x="139544" y="47841"/>
                </a:lnTo>
                <a:lnTo>
                  <a:pt x="101525" y="21774"/>
                </a:lnTo>
                <a:lnTo>
                  <a:pt x="56497" y="5571"/>
                </a:lnTo>
                <a:lnTo>
                  <a:pt x="0" y="0"/>
                </a:lnTo>
              </a:path>
            </a:pathLst>
          </a:custGeom>
          <a:ln w="76200">
            <a:solidFill>
              <a:srgbClr val="66FF33"/>
            </a:solidFill>
          </a:ln>
        </p:spPr>
        <p:txBody>
          <a:bodyPr wrap="square" lIns="0" tIns="0" rIns="0" bIns="0" rtlCol="0"/>
          <a:lstStyle/>
          <a:p/>
        </p:txBody>
      </p:sp>
      <p:sp>
        <p:nvSpPr>
          <p:cNvPr id="110" name="object 110"/>
          <p:cNvSpPr/>
          <p:nvPr/>
        </p:nvSpPr>
        <p:spPr>
          <a:xfrm>
            <a:off x="2581401" y="3027298"/>
            <a:ext cx="566420" cy="131445"/>
          </a:xfrm>
          <a:custGeom>
            <a:avLst/>
            <a:gdLst/>
            <a:ahLst/>
            <a:cxnLst/>
            <a:rect l="l" t="t" r="r" b="b"/>
            <a:pathLst>
              <a:path w="566419" h="131444">
                <a:moveTo>
                  <a:pt x="0" y="0"/>
                </a:moveTo>
                <a:lnTo>
                  <a:pt x="34582" y="35293"/>
                </a:lnTo>
                <a:lnTo>
                  <a:pt x="72666" y="63792"/>
                </a:lnTo>
                <a:lnTo>
                  <a:pt x="113705" y="86189"/>
                </a:lnTo>
                <a:lnTo>
                  <a:pt x="157152" y="103174"/>
                </a:lnTo>
                <a:lnTo>
                  <a:pt x="202460" y="115437"/>
                </a:lnTo>
                <a:lnTo>
                  <a:pt x="249083" y="123670"/>
                </a:lnTo>
                <a:lnTo>
                  <a:pt x="296473" y="128564"/>
                </a:lnTo>
                <a:lnTo>
                  <a:pt x="344083" y="130810"/>
                </a:lnTo>
                <a:lnTo>
                  <a:pt x="391366" y="131097"/>
                </a:lnTo>
                <a:lnTo>
                  <a:pt x="437775" y="130119"/>
                </a:lnTo>
                <a:lnTo>
                  <a:pt x="482764" y="128564"/>
                </a:lnTo>
                <a:lnTo>
                  <a:pt x="525786" y="127125"/>
                </a:lnTo>
                <a:lnTo>
                  <a:pt x="566293" y="126491"/>
                </a:lnTo>
              </a:path>
            </a:pathLst>
          </a:custGeom>
          <a:ln w="76200">
            <a:solidFill>
              <a:srgbClr val="66FF33"/>
            </a:solidFill>
          </a:ln>
        </p:spPr>
        <p:txBody>
          <a:bodyPr wrap="square" lIns="0" tIns="0" rIns="0" bIns="0" rtlCol="0"/>
          <a:lstStyle/>
          <a:p/>
        </p:txBody>
      </p:sp>
      <p:sp>
        <p:nvSpPr>
          <p:cNvPr id="111" name="object 111"/>
          <p:cNvSpPr/>
          <p:nvPr/>
        </p:nvSpPr>
        <p:spPr>
          <a:xfrm>
            <a:off x="2675382" y="3124835"/>
            <a:ext cx="354330" cy="379730"/>
          </a:xfrm>
          <a:custGeom>
            <a:avLst/>
            <a:gdLst/>
            <a:ahLst/>
            <a:cxnLst/>
            <a:rect l="l" t="t" r="r" b="b"/>
            <a:pathLst>
              <a:path w="354330" h="379729">
                <a:moveTo>
                  <a:pt x="0" y="0"/>
                </a:moveTo>
                <a:lnTo>
                  <a:pt x="28221" y="62385"/>
                </a:lnTo>
                <a:lnTo>
                  <a:pt x="52244" y="104158"/>
                </a:lnTo>
                <a:lnTo>
                  <a:pt x="101806" y="155005"/>
                </a:lnTo>
                <a:lnTo>
                  <a:pt x="134402" y="178649"/>
                </a:lnTo>
                <a:lnTo>
                  <a:pt x="176911" y="210819"/>
                </a:lnTo>
                <a:lnTo>
                  <a:pt x="186537" y="220372"/>
                </a:lnTo>
                <a:lnTo>
                  <a:pt x="194675" y="231901"/>
                </a:lnTo>
                <a:lnTo>
                  <a:pt x="202789" y="243431"/>
                </a:lnTo>
                <a:lnTo>
                  <a:pt x="212344" y="252984"/>
                </a:lnTo>
                <a:lnTo>
                  <a:pt x="229774" y="264215"/>
                </a:lnTo>
                <a:lnTo>
                  <a:pt x="248157" y="273589"/>
                </a:lnTo>
                <a:lnTo>
                  <a:pt x="266350" y="283202"/>
                </a:lnTo>
                <a:lnTo>
                  <a:pt x="283210" y="295148"/>
                </a:lnTo>
                <a:lnTo>
                  <a:pt x="305460" y="318343"/>
                </a:lnTo>
                <a:lnTo>
                  <a:pt x="328533" y="346217"/>
                </a:lnTo>
                <a:lnTo>
                  <a:pt x="346628" y="369639"/>
                </a:lnTo>
                <a:lnTo>
                  <a:pt x="353949" y="379475"/>
                </a:lnTo>
              </a:path>
            </a:pathLst>
          </a:custGeom>
          <a:ln w="76200">
            <a:solidFill>
              <a:srgbClr val="66FF33"/>
            </a:solidFill>
          </a:ln>
        </p:spPr>
        <p:txBody>
          <a:bodyPr wrap="square" lIns="0" tIns="0" rIns="0" bIns="0" rtlCol="0"/>
          <a:lstStyle/>
          <a:p/>
        </p:txBody>
      </p:sp>
      <p:sp>
        <p:nvSpPr>
          <p:cNvPr id="112" name="object 112"/>
          <p:cNvSpPr/>
          <p:nvPr/>
        </p:nvSpPr>
        <p:spPr>
          <a:xfrm>
            <a:off x="2816986" y="3334384"/>
            <a:ext cx="0" cy="475615"/>
          </a:xfrm>
          <a:custGeom>
            <a:avLst/>
            <a:gdLst/>
            <a:ahLst/>
            <a:cxnLst/>
            <a:rect l="l" t="t" r="r" b="b"/>
            <a:pathLst>
              <a:path w="0" h="475614">
                <a:moveTo>
                  <a:pt x="0" y="0"/>
                </a:moveTo>
                <a:lnTo>
                  <a:pt x="0" y="475551"/>
                </a:lnTo>
              </a:path>
            </a:pathLst>
          </a:custGeom>
          <a:ln w="50800">
            <a:solidFill>
              <a:srgbClr val="66FF33"/>
            </a:solidFill>
          </a:ln>
        </p:spPr>
        <p:txBody>
          <a:bodyPr wrap="square" lIns="0" tIns="0" rIns="0" bIns="0" rtlCol="0"/>
          <a:lstStyle/>
          <a:p/>
        </p:txBody>
      </p:sp>
      <p:sp>
        <p:nvSpPr>
          <p:cNvPr id="113" name="object 113"/>
          <p:cNvSpPr/>
          <p:nvPr/>
        </p:nvSpPr>
        <p:spPr>
          <a:xfrm>
            <a:off x="304800" y="2464561"/>
            <a:ext cx="920750" cy="130810"/>
          </a:xfrm>
          <a:custGeom>
            <a:avLst/>
            <a:gdLst/>
            <a:ahLst/>
            <a:cxnLst/>
            <a:rect l="l" t="t" r="r" b="b"/>
            <a:pathLst>
              <a:path w="920750" h="130810">
                <a:moveTo>
                  <a:pt x="920356" y="0"/>
                </a:moveTo>
                <a:lnTo>
                  <a:pt x="869632" y="5787"/>
                </a:lnTo>
                <a:lnTo>
                  <a:pt x="818927" y="11002"/>
                </a:lnTo>
                <a:lnTo>
                  <a:pt x="768260" y="16035"/>
                </a:lnTo>
                <a:lnTo>
                  <a:pt x="717652" y="21276"/>
                </a:lnTo>
                <a:lnTo>
                  <a:pt x="667121" y="27118"/>
                </a:lnTo>
                <a:lnTo>
                  <a:pt x="616687" y="33950"/>
                </a:lnTo>
                <a:lnTo>
                  <a:pt x="566369" y="42163"/>
                </a:lnTo>
                <a:lnTo>
                  <a:pt x="506115" y="54367"/>
                </a:lnTo>
                <a:lnTo>
                  <a:pt x="459138" y="68412"/>
                </a:lnTo>
                <a:lnTo>
                  <a:pt x="450049" y="75459"/>
                </a:lnTo>
                <a:lnTo>
                  <a:pt x="450449" y="78422"/>
                </a:lnTo>
                <a:lnTo>
                  <a:pt x="485837" y="91199"/>
                </a:lnTo>
                <a:lnTo>
                  <a:pt x="491868" y="92915"/>
                </a:lnTo>
                <a:lnTo>
                  <a:pt x="496404" y="94632"/>
                </a:lnTo>
                <a:lnTo>
                  <a:pt x="498869" y="96395"/>
                </a:lnTo>
                <a:lnTo>
                  <a:pt x="498690" y="98250"/>
                </a:lnTo>
                <a:lnTo>
                  <a:pt x="460023" y="107487"/>
                </a:lnTo>
                <a:lnTo>
                  <a:pt x="409871" y="113824"/>
                </a:lnTo>
                <a:lnTo>
                  <a:pt x="333041" y="121788"/>
                </a:lnTo>
                <a:lnTo>
                  <a:pt x="283184" y="126491"/>
                </a:lnTo>
                <a:lnTo>
                  <a:pt x="236088" y="129711"/>
                </a:lnTo>
                <a:lnTo>
                  <a:pt x="188870" y="130612"/>
                </a:lnTo>
                <a:lnTo>
                  <a:pt x="141592" y="129968"/>
                </a:lnTo>
                <a:lnTo>
                  <a:pt x="94313" y="128552"/>
                </a:lnTo>
                <a:lnTo>
                  <a:pt x="47096" y="127135"/>
                </a:lnTo>
                <a:lnTo>
                  <a:pt x="0" y="126491"/>
                </a:lnTo>
              </a:path>
            </a:pathLst>
          </a:custGeom>
          <a:ln w="63500">
            <a:solidFill>
              <a:srgbClr val="66FF33"/>
            </a:solidFill>
          </a:ln>
        </p:spPr>
        <p:txBody>
          <a:bodyPr wrap="square" lIns="0" tIns="0" rIns="0" bIns="0" rtlCol="0"/>
          <a:lstStyle/>
          <a:p/>
        </p:txBody>
      </p:sp>
      <p:sp>
        <p:nvSpPr>
          <p:cNvPr id="114" name="object 114"/>
          <p:cNvSpPr/>
          <p:nvPr/>
        </p:nvSpPr>
        <p:spPr>
          <a:xfrm>
            <a:off x="953020" y="3027298"/>
            <a:ext cx="495934" cy="464184"/>
          </a:xfrm>
          <a:custGeom>
            <a:avLst/>
            <a:gdLst/>
            <a:ahLst/>
            <a:cxnLst/>
            <a:rect l="l" t="t" r="r" b="b"/>
            <a:pathLst>
              <a:path w="495934" h="464185">
                <a:moveTo>
                  <a:pt x="495541" y="0"/>
                </a:moveTo>
                <a:lnTo>
                  <a:pt x="465278" y="6722"/>
                </a:lnTo>
                <a:lnTo>
                  <a:pt x="417470" y="17206"/>
                </a:lnTo>
                <a:lnTo>
                  <a:pt x="360197" y="30829"/>
                </a:lnTo>
                <a:lnTo>
                  <a:pt x="301539" y="46971"/>
                </a:lnTo>
                <a:lnTo>
                  <a:pt x="249578" y="65011"/>
                </a:lnTo>
                <a:lnTo>
                  <a:pt x="212394" y="84327"/>
                </a:lnTo>
                <a:lnTo>
                  <a:pt x="182095" y="110098"/>
                </a:lnTo>
                <a:lnTo>
                  <a:pt x="150347" y="144072"/>
                </a:lnTo>
                <a:lnTo>
                  <a:pt x="118490" y="184493"/>
                </a:lnTo>
                <a:lnTo>
                  <a:pt x="87861" y="229602"/>
                </a:lnTo>
                <a:lnTo>
                  <a:pt x="59800" y="277640"/>
                </a:lnTo>
                <a:lnTo>
                  <a:pt x="35645" y="326850"/>
                </a:lnTo>
                <a:lnTo>
                  <a:pt x="16734" y="375474"/>
                </a:lnTo>
                <a:lnTo>
                  <a:pt x="4406" y="421754"/>
                </a:lnTo>
                <a:lnTo>
                  <a:pt x="0" y="463930"/>
                </a:lnTo>
              </a:path>
            </a:pathLst>
          </a:custGeom>
          <a:ln w="76200">
            <a:solidFill>
              <a:srgbClr val="66FF33"/>
            </a:solidFill>
          </a:ln>
        </p:spPr>
        <p:txBody>
          <a:bodyPr wrap="square" lIns="0" tIns="0" rIns="0" bIns="0" rtlCol="0"/>
          <a:lstStyle/>
          <a:p/>
        </p:txBody>
      </p:sp>
      <p:sp>
        <p:nvSpPr>
          <p:cNvPr id="115" name="object 115"/>
          <p:cNvSpPr/>
          <p:nvPr/>
        </p:nvSpPr>
        <p:spPr>
          <a:xfrm>
            <a:off x="1236217" y="3069463"/>
            <a:ext cx="177165" cy="759460"/>
          </a:xfrm>
          <a:custGeom>
            <a:avLst/>
            <a:gdLst/>
            <a:ahLst/>
            <a:cxnLst/>
            <a:rect l="l" t="t" r="r" b="b"/>
            <a:pathLst>
              <a:path w="177165" h="759460">
                <a:moveTo>
                  <a:pt x="177037" y="0"/>
                </a:moveTo>
                <a:lnTo>
                  <a:pt x="168338" y="30960"/>
                </a:lnTo>
                <a:lnTo>
                  <a:pt x="160964" y="57065"/>
                </a:lnTo>
                <a:lnTo>
                  <a:pt x="154815" y="78768"/>
                </a:lnTo>
                <a:lnTo>
                  <a:pt x="149796" y="96525"/>
                </a:lnTo>
                <a:lnTo>
                  <a:pt x="139062" y="137206"/>
                </a:lnTo>
                <a:lnTo>
                  <a:pt x="137935" y="145715"/>
                </a:lnTo>
                <a:lnTo>
                  <a:pt x="138091" y="148606"/>
                </a:lnTo>
                <a:lnTo>
                  <a:pt x="138596" y="151195"/>
                </a:lnTo>
                <a:lnTo>
                  <a:pt x="139353" y="153938"/>
                </a:lnTo>
                <a:lnTo>
                  <a:pt x="140264" y="157290"/>
                </a:lnTo>
                <a:lnTo>
                  <a:pt x="143724" y="199132"/>
                </a:lnTo>
                <a:lnTo>
                  <a:pt x="143515" y="215705"/>
                </a:lnTo>
                <a:lnTo>
                  <a:pt x="141414" y="260700"/>
                </a:lnTo>
                <a:lnTo>
                  <a:pt x="136422" y="324530"/>
                </a:lnTo>
                <a:lnTo>
                  <a:pt x="132597" y="364647"/>
                </a:lnTo>
                <a:lnTo>
                  <a:pt x="127758" y="410839"/>
                </a:lnTo>
                <a:lnTo>
                  <a:pt x="121805" y="463562"/>
                </a:lnTo>
                <a:lnTo>
                  <a:pt x="114642" y="523272"/>
                </a:lnTo>
                <a:lnTo>
                  <a:pt x="106172" y="590423"/>
                </a:lnTo>
                <a:lnTo>
                  <a:pt x="92598" y="635063"/>
                </a:lnTo>
                <a:lnTo>
                  <a:pt x="70738" y="674751"/>
                </a:lnTo>
                <a:lnTo>
                  <a:pt x="27940" y="728773"/>
                </a:lnTo>
                <a:lnTo>
                  <a:pt x="8266" y="750349"/>
                </a:lnTo>
                <a:lnTo>
                  <a:pt x="0" y="759079"/>
                </a:lnTo>
              </a:path>
            </a:pathLst>
          </a:custGeom>
          <a:ln w="76200">
            <a:solidFill>
              <a:srgbClr val="66FF33"/>
            </a:solidFill>
          </a:ln>
        </p:spPr>
        <p:txBody>
          <a:bodyPr wrap="square" lIns="0" tIns="0" rIns="0" bIns="0" rtlCol="0"/>
          <a:lstStyle/>
          <a:p/>
        </p:txBody>
      </p:sp>
      <p:sp>
        <p:nvSpPr>
          <p:cNvPr id="116" name="object 116"/>
          <p:cNvSpPr/>
          <p:nvPr/>
        </p:nvSpPr>
        <p:spPr>
          <a:xfrm>
            <a:off x="705243" y="3491229"/>
            <a:ext cx="637540" cy="295275"/>
          </a:xfrm>
          <a:custGeom>
            <a:avLst/>
            <a:gdLst/>
            <a:ahLst/>
            <a:cxnLst/>
            <a:rect l="l" t="t" r="r" b="b"/>
            <a:pathLst>
              <a:path w="637540" h="295275">
                <a:moveTo>
                  <a:pt x="637146" y="0"/>
                </a:moveTo>
                <a:lnTo>
                  <a:pt x="604521" y="4351"/>
                </a:lnTo>
                <a:lnTo>
                  <a:pt x="562772" y="9625"/>
                </a:lnTo>
                <a:lnTo>
                  <a:pt x="514248" y="15964"/>
                </a:lnTo>
                <a:lnTo>
                  <a:pt x="461299" y="23510"/>
                </a:lnTo>
                <a:lnTo>
                  <a:pt x="406272" y="32406"/>
                </a:lnTo>
                <a:lnTo>
                  <a:pt x="351518" y="42794"/>
                </a:lnTo>
                <a:lnTo>
                  <a:pt x="299386" y="54815"/>
                </a:lnTo>
                <a:lnTo>
                  <a:pt x="252224" y="68612"/>
                </a:lnTo>
                <a:lnTo>
                  <a:pt x="212382" y="84328"/>
                </a:lnTo>
                <a:lnTo>
                  <a:pt x="186405" y="116564"/>
                </a:lnTo>
                <a:lnTo>
                  <a:pt x="176987" y="126492"/>
                </a:lnTo>
                <a:lnTo>
                  <a:pt x="147521" y="149216"/>
                </a:lnTo>
                <a:lnTo>
                  <a:pt x="127421" y="163242"/>
                </a:lnTo>
                <a:lnTo>
                  <a:pt x="114977" y="170353"/>
                </a:lnTo>
                <a:lnTo>
                  <a:pt x="108477" y="172329"/>
                </a:lnTo>
                <a:lnTo>
                  <a:pt x="106214" y="170952"/>
                </a:lnTo>
                <a:lnTo>
                  <a:pt x="106476" y="168004"/>
                </a:lnTo>
                <a:lnTo>
                  <a:pt x="107553" y="165264"/>
                </a:lnTo>
                <a:lnTo>
                  <a:pt x="107737" y="164516"/>
                </a:lnTo>
                <a:lnTo>
                  <a:pt x="105316" y="167540"/>
                </a:lnTo>
                <a:lnTo>
                  <a:pt x="98581" y="176117"/>
                </a:lnTo>
                <a:lnTo>
                  <a:pt x="85823" y="192029"/>
                </a:lnTo>
                <a:lnTo>
                  <a:pt x="65330" y="217057"/>
                </a:lnTo>
                <a:lnTo>
                  <a:pt x="35394" y="252984"/>
                </a:lnTo>
                <a:lnTo>
                  <a:pt x="24731" y="265680"/>
                </a:lnTo>
                <a:lnTo>
                  <a:pt x="13134" y="279495"/>
                </a:lnTo>
                <a:lnTo>
                  <a:pt x="3819" y="290595"/>
                </a:lnTo>
                <a:lnTo>
                  <a:pt x="0" y="295148"/>
                </a:lnTo>
              </a:path>
            </a:pathLst>
          </a:custGeom>
          <a:ln w="76200">
            <a:solidFill>
              <a:srgbClr val="66FF33"/>
            </a:solidFill>
          </a:ln>
        </p:spPr>
        <p:txBody>
          <a:bodyPr wrap="square" lIns="0" tIns="0" rIns="0" bIns="0" rtlCol="0"/>
          <a:lstStyle/>
          <a:p/>
        </p:txBody>
      </p:sp>
      <p:sp>
        <p:nvSpPr>
          <p:cNvPr id="117" name="object 117"/>
          <p:cNvSpPr/>
          <p:nvPr/>
        </p:nvSpPr>
        <p:spPr>
          <a:xfrm>
            <a:off x="1908810" y="2132457"/>
            <a:ext cx="424815" cy="253365"/>
          </a:xfrm>
          <a:custGeom>
            <a:avLst/>
            <a:gdLst/>
            <a:ahLst/>
            <a:cxnLst/>
            <a:rect l="l" t="t" r="r" b="b"/>
            <a:pathLst>
              <a:path w="424814" h="253364">
                <a:moveTo>
                  <a:pt x="212344" y="0"/>
                </a:moveTo>
                <a:lnTo>
                  <a:pt x="155868" y="4519"/>
                </a:lnTo>
                <a:lnTo>
                  <a:pt x="105137" y="17272"/>
                </a:lnTo>
                <a:lnTo>
                  <a:pt x="62166" y="37052"/>
                </a:lnTo>
                <a:lnTo>
                  <a:pt x="28974" y="62653"/>
                </a:lnTo>
                <a:lnTo>
                  <a:pt x="0" y="126491"/>
                </a:lnTo>
                <a:lnTo>
                  <a:pt x="7580" y="160168"/>
                </a:lnTo>
                <a:lnTo>
                  <a:pt x="62166" y="216042"/>
                </a:lnTo>
                <a:lnTo>
                  <a:pt x="105137" y="235834"/>
                </a:lnTo>
                <a:lnTo>
                  <a:pt x="155868" y="248591"/>
                </a:lnTo>
                <a:lnTo>
                  <a:pt x="212344" y="253110"/>
                </a:lnTo>
                <a:lnTo>
                  <a:pt x="268819" y="248591"/>
                </a:lnTo>
                <a:lnTo>
                  <a:pt x="319550" y="235834"/>
                </a:lnTo>
                <a:lnTo>
                  <a:pt x="362521" y="216042"/>
                </a:lnTo>
                <a:lnTo>
                  <a:pt x="395713" y="190420"/>
                </a:lnTo>
                <a:lnTo>
                  <a:pt x="424688" y="126491"/>
                </a:lnTo>
                <a:lnTo>
                  <a:pt x="417107" y="92868"/>
                </a:lnTo>
                <a:lnTo>
                  <a:pt x="362521" y="37052"/>
                </a:lnTo>
                <a:lnTo>
                  <a:pt x="319550" y="17272"/>
                </a:lnTo>
                <a:lnTo>
                  <a:pt x="268819" y="4519"/>
                </a:lnTo>
                <a:lnTo>
                  <a:pt x="212344" y="0"/>
                </a:lnTo>
                <a:close/>
              </a:path>
            </a:pathLst>
          </a:custGeom>
          <a:solidFill>
            <a:srgbClr val="339966"/>
          </a:solidFill>
        </p:spPr>
        <p:txBody>
          <a:bodyPr wrap="square" lIns="0" tIns="0" rIns="0" bIns="0" rtlCol="0"/>
          <a:lstStyle/>
          <a:p/>
        </p:txBody>
      </p:sp>
      <p:sp>
        <p:nvSpPr>
          <p:cNvPr id="118" name="object 118"/>
          <p:cNvSpPr/>
          <p:nvPr/>
        </p:nvSpPr>
        <p:spPr>
          <a:xfrm>
            <a:off x="1908810" y="2132457"/>
            <a:ext cx="424815" cy="253365"/>
          </a:xfrm>
          <a:custGeom>
            <a:avLst/>
            <a:gdLst/>
            <a:ahLst/>
            <a:cxnLst/>
            <a:rect l="l" t="t" r="r" b="b"/>
            <a:pathLst>
              <a:path w="424814" h="253364">
                <a:moveTo>
                  <a:pt x="0" y="126491"/>
                </a:moveTo>
                <a:lnTo>
                  <a:pt x="28974" y="62653"/>
                </a:lnTo>
                <a:lnTo>
                  <a:pt x="62166" y="37052"/>
                </a:lnTo>
                <a:lnTo>
                  <a:pt x="105137" y="17272"/>
                </a:lnTo>
                <a:lnTo>
                  <a:pt x="155868" y="4519"/>
                </a:lnTo>
                <a:lnTo>
                  <a:pt x="212344" y="0"/>
                </a:lnTo>
                <a:lnTo>
                  <a:pt x="268819" y="4519"/>
                </a:lnTo>
                <a:lnTo>
                  <a:pt x="319550" y="17272"/>
                </a:lnTo>
                <a:lnTo>
                  <a:pt x="362521" y="37052"/>
                </a:lnTo>
                <a:lnTo>
                  <a:pt x="395713" y="62653"/>
                </a:lnTo>
                <a:lnTo>
                  <a:pt x="424688" y="126491"/>
                </a:lnTo>
                <a:lnTo>
                  <a:pt x="417107" y="160168"/>
                </a:lnTo>
                <a:lnTo>
                  <a:pt x="362521" y="216042"/>
                </a:lnTo>
                <a:lnTo>
                  <a:pt x="319550" y="235834"/>
                </a:lnTo>
                <a:lnTo>
                  <a:pt x="268819" y="248591"/>
                </a:lnTo>
                <a:lnTo>
                  <a:pt x="212344" y="253110"/>
                </a:lnTo>
                <a:lnTo>
                  <a:pt x="155868" y="248591"/>
                </a:lnTo>
                <a:lnTo>
                  <a:pt x="105137" y="235834"/>
                </a:lnTo>
                <a:lnTo>
                  <a:pt x="62166" y="216042"/>
                </a:lnTo>
                <a:lnTo>
                  <a:pt x="28974" y="190420"/>
                </a:lnTo>
                <a:lnTo>
                  <a:pt x="0" y="126491"/>
                </a:lnTo>
                <a:close/>
              </a:path>
            </a:pathLst>
          </a:custGeom>
          <a:ln w="9525">
            <a:solidFill>
              <a:srgbClr val="339966"/>
            </a:solidFill>
          </a:ln>
        </p:spPr>
        <p:txBody>
          <a:bodyPr wrap="square" lIns="0" tIns="0" rIns="0" bIns="0" rtlCol="0"/>
          <a:lstStyle/>
          <a:p/>
        </p:txBody>
      </p:sp>
      <p:sp>
        <p:nvSpPr>
          <p:cNvPr id="119" name="object 119"/>
          <p:cNvSpPr/>
          <p:nvPr/>
        </p:nvSpPr>
        <p:spPr>
          <a:xfrm>
            <a:off x="1919732" y="3173602"/>
            <a:ext cx="190500" cy="2340610"/>
          </a:xfrm>
          <a:custGeom>
            <a:avLst/>
            <a:gdLst/>
            <a:ahLst/>
            <a:cxnLst/>
            <a:rect l="l" t="t" r="r" b="b"/>
            <a:pathLst>
              <a:path w="190500" h="2340610">
                <a:moveTo>
                  <a:pt x="0" y="2340483"/>
                </a:moveTo>
                <a:lnTo>
                  <a:pt x="190500" y="2340483"/>
                </a:lnTo>
                <a:lnTo>
                  <a:pt x="190500" y="0"/>
                </a:lnTo>
                <a:lnTo>
                  <a:pt x="0" y="0"/>
                </a:lnTo>
                <a:lnTo>
                  <a:pt x="0" y="2340483"/>
                </a:lnTo>
                <a:close/>
              </a:path>
            </a:pathLst>
          </a:custGeom>
          <a:solidFill>
            <a:srgbClr val="66FF33"/>
          </a:solidFill>
        </p:spPr>
        <p:txBody>
          <a:bodyPr wrap="square" lIns="0" tIns="0" rIns="0" bIns="0" rtlCol="0"/>
          <a:lstStyle/>
          <a:p/>
        </p:txBody>
      </p:sp>
      <p:sp>
        <p:nvSpPr>
          <p:cNvPr id="120" name="object 120"/>
          <p:cNvSpPr/>
          <p:nvPr/>
        </p:nvSpPr>
        <p:spPr>
          <a:xfrm>
            <a:off x="1259446" y="5470525"/>
            <a:ext cx="743585" cy="337820"/>
          </a:xfrm>
          <a:custGeom>
            <a:avLst/>
            <a:gdLst/>
            <a:ahLst/>
            <a:cxnLst/>
            <a:rect l="l" t="t" r="r" b="b"/>
            <a:pathLst>
              <a:path w="743585" h="337820">
                <a:moveTo>
                  <a:pt x="743343" y="0"/>
                </a:moveTo>
                <a:lnTo>
                  <a:pt x="707251" y="9052"/>
                </a:lnTo>
                <a:lnTo>
                  <a:pt x="670921" y="16700"/>
                </a:lnTo>
                <a:lnTo>
                  <a:pt x="635401" y="26539"/>
                </a:lnTo>
                <a:lnTo>
                  <a:pt x="601738" y="42163"/>
                </a:lnTo>
                <a:lnTo>
                  <a:pt x="582756" y="61472"/>
                </a:lnTo>
                <a:lnTo>
                  <a:pt x="567607" y="87828"/>
                </a:lnTo>
                <a:lnTo>
                  <a:pt x="551839" y="112453"/>
                </a:lnTo>
                <a:lnTo>
                  <a:pt x="530999" y="126568"/>
                </a:lnTo>
                <a:lnTo>
                  <a:pt x="486835" y="137231"/>
                </a:lnTo>
                <a:lnTo>
                  <a:pt x="442480" y="147650"/>
                </a:lnTo>
                <a:lnTo>
                  <a:pt x="398125" y="158068"/>
                </a:lnTo>
                <a:lnTo>
                  <a:pt x="353961" y="168732"/>
                </a:lnTo>
                <a:lnTo>
                  <a:pt x="336515" y="179772"/>
                </a:lnTo>
                <a:lnTo>
                  <a:pt x="318973" y="190811"/>
                </a:lnTo>
                <a:lnTo>
                  <a:pt x="283222" y="210908"/>
                </a:lnTo>
                <a:lnTo>
                  <a:pt x="230120" y="231990"/>
                </a:lnTo>
                <a:lnTo>
                  <a:pt x="203230" y="241666"/>
                </a:lnTo>
                <a:lnTo>
                  <a:pt x="176923" y="253072"/>
                </a:lnTo>
                <a:lnTo>
                  <a:pt x="122380" y="282804"/>
                </a:lnTo>
                <a:lnTo>
                  <a:pt x="87857" y="304615"/>
                </a:lnTo>
                <a:lnTo>
                  <a:pt x="67977" y="319723"/>
                </a:lnTo>
                <a:lnTo>
                  <a:pt x="57362" y="329349"/>
                </a:lnTo>
                <a:lnTo>
                  <a:pt x="50635" y="334712"/>
                </a:lnTo>
                <a:lnTo>
                  <a:pt x="42417" y="337033"/>
                </a:lnTo>
                <a:lnTo>
                  <a:pt x="27331" y="337531"/>
                </a:lnTo>
                <a:lnTo>
                  <a:pt x="0" y="337426"/>
                </a:lnTo>
              </a:path>
            </a:pathLst>
          </a:custGeom>
          <a:ln w="76200">
            <a:solidFill>
              <a:srgbClr val="66FF33"/>
            </a:solidFill>
          </a:ln>
        </p:spPr>
        <p:txBody>
          <a:bodyPr wrap="square" lIns="0" tIns="0" rIns="0" bIns="0" rtlCol="0"/>
          <a:lstStyle/>
          <a:p/>
        </p:txBody>
      </p:sp>
      <p:sp>
        <p:nvSpPr>
          <p:cNvPr id="121" name="object 121"/>
          <p:cNvSpPr/>
          <p:nvPr/>
        </p:nvSpPr>
        <p:spPr>
          <a:xfrm>
            <a:off x="2038223" y="5512689"/>
            <a:ext cx="460375" cy="464184"/>
          </a:xfrm>
          <a:custGeom>
            <a:avLst/>
            <a:gdLst/>
            <a:ahLst/>
            <a:cxnLst/>
            <a:rect l="l" t="t" r="r" b="b"/>
            <a:pathLst>
              <a:path w="460375" h="464185">
                <a:moveTo>
                  <a:pt x="0" y="0"/>
                </a:moveTo>
                <a:lnTo>
                  <a:pt x="35511" y="20832"/>
                </a:lnTo>
                <a:lnTo>
                  <a:pt x="58610" y="34354"/>
                </a:lnTo>
                <a:lnTo>
                  <a:pt x="73589" y="44260"/>
                </a:lnTo>
                <a:lnTo>
                  <a:pt x="84740" y="54240"/>
                </a:lnTo>
                <a:lnTo>
                  <a:pt x="96356" y="67986"/>
                </a:lnTo>
                <a:lnTo>
                  <a:pt x="112728" y="89191"/>
                </a:lnTo>
                <a:lnTo>
                  <a:pt x="138149" y="121546"/>
                </a:lnTo>
                <a:lnTo>
                  <a:pt x="176910" y="168744"/>
                </a:lnTo>
                <a:lnTo>
                  <a:pt x="210556" y="203152"/>
                </a:lnTo>
                <a:lnTo>
                  <a:pt x="246903" y="233484"/>
                </a:lnTo>
                <a:lnTo>
                  <a:pt x="283656" y="263076"/>
                </a:lnTo>
                <a:lnTo>
                  <a:pt x="318515" y="295262"/>
                </a:lnTo>
                <a:lnTo>
                  <a:pt x="361644" y="343853"/>
                </a:lnTo>
                <a:lnTo>
                  <a:pt x="407987" y="399367"/>
                </a:lnTo>
                <a:lnTo>
                  <a:pt x="444996" y="444998"/>
                </a:lnTo>
                <a:lnTo>
                  <a:pt x="460120" y="463943"/>
                </a:lnTo>
              </a:path>
            </a:pathLst>
          </a:custGeom>
          <a:ln w="76200">
            <a:solidFill>
              <a:srgbClr val="66FF33"/>
            </a:solidFill>
          </a:ln>
        </p:spPr>
        <p:txBody>
          <a:bodyPr wrap="square" lIns="0" tIns="0" rIns="0" bIns="0" rtlCol="0"/>
          <a:lstStyle/>
          <a:p/>
        </p:txBody>
      </p:sp>
      <p:sp>
        <p:nvSpPr>
          <p:cNvPr id="122" name="object 122"/>
          <p:cNvSpPr/>
          <p:nvPr/>
        </p:nvSpPr>
        <p:spPr>
          <a:xfrm>
            <a:off x="1648841" y="5483733"/>
            <a:ext cx="318770" cy="716915"/>
          </a:xfrm>
          <a:custGeom>
            <a:avLst/>
            <a:gdLst/>
            <a:ahLst/>
            <a:cxnLst/>
            <a:rect l="l" t="t" r="r" b="b"/>
            <a:pathLst>
              <a:path w="318769" h="716914">
                <a:moveTo>
                  <a:pt x="318515" y="0"/>
                </a:moveTo>
                <a:lnTo>
                  <a:pt x="310231" y="31998"/>
                </a:lnTo>
                <a:lnTo>
                  <a:pt x="302529" y="64250"/>
                </a:lnTo>
                <a:lnTo>
                  <a:pt x="293995" y="96010"/>
                </a:lnTo>
                <a:lnTo>
                  <a:pt x="283209" y="126530"/>
                </a:lnTo>
                <a:lnTo>
                  <a:pt x="275655" y="137938"/>
                </a:lnTo>
                <a:lnTo>
                  <a:pt x="265922" y="147618"/>
                </a:lnTo>
                <a:lnTo>
                  <a:pt x="255974" y="157298"/>
                </a:lnTo>
                <a:lnTo>
                  <a:pt x="247776" y="168706"/>
                </a:lnTo>
                <a:lnTo>
                  <a:pt x="231721" y="213963"/>
                </a:lnTo>
                <a:lnTo>
                  <a:pt x="219821" y="262929"/>
                </a:lnTo>
                <a:lnTo>
                  <a:pt x="204182" y="306954"/>
                </a:lnTo>
                <a:lnTo>
                  <a:pt x="176910" y="337388"/>
                </a:lnTo>
                <a:lnTo>
                  <a:pt x="131809" y="367499"/>
                </a:lnTo>
                <a:lnTo>
                  <a:pt x="94813" y="399335"/>
                </a:lnTo>
                <a:lnTo>
                  <a:pt x="65174" y="433447"/>
                </a:lnTo>
                <a:lnTo>
                  <a:pt x="42146" y="470390"/>
                </a:lnTo>
                <a:lnTo>
                  <a:pt x="24980" y="510716"/>
                </a:lnTo>
                <a:lnTo>
                  <a:pt x="12930" y="554980"/>
                </a:lnTo>
                <a:lnTo>
                  <a:pt x="5248" y="603734"/>
                </a:lnTo>
                <a:lnTo>
                  <a:pt x="1187" y="657532"/>
                </a:lnTo>
                <a:lnTo>
                  <a:pt x="0" y="716927"/>
                </a:lnTo>
              </a:path>
            </a:pathLst>
          </a:custGeom>
          <a:ln w="76200">
            <a:solidFill>
              <a:srgbClr val="66FF33"/>
            </a:solidFill>
          </a:ln>
        </p:spPr>
        <p:txBody>
          <a:bodyPr wrap="square" lIns="0" tIns="0" rIns="0" bIns="0" rtlCol="0"/>
          <a:lstStyle/>
          <a:p/>
        </p:txBody>
      </p:sp>
      <p:sp>
        <p:nvSpPr>
          <p:cNvPr id="123" name="object 123"/>
          <p:cNvSpPr/>
          <p:nvPr/>
        </p:nvSpPr>
        <p:spPr>
          <a:xfrm>
            <a:off x="2038223" y="5470525"/>
            <a:ext cx="71120" cy="548640"/>
          </a:xfrm>
          <a:custGeom>
            <a:avLst/>
            <a:gdLst/>
            <a:ahLst/>
            <a:cxnLst/>
            <a:rect l="l" t="t" r="r" b="b"/>
            <a:pathLst>
              <a:path w="71119" h="548639">
                <a:moveTo>
                  <a:pt x="0" y="0"/>
                </a:moveTo>
                <a:lnTo>
                  <a:pt x="3354" y="50653"/>
                </a:lnTo>
                <a:lnTo>
                  <a:pt x="6233" y="101360"/>
                </a:lnTo>
                <a:lnTo>
                  <a:pt x="8829" y="152096"/>
                </a:lnTo>
                <a:lnTo>
                  <a:pt x="11338" y="202838"/>
                </a:lnTo>
                <a:lnTo>
                  <a:pt x="13954" y="253563"/>
                </a:lnTo>
                <a:lnTo>
                  <a:pt x="16870" y="304247"/>
                </a:lnTo>
                <a:lnTo>
                  <a:pt x="20282" y="354867"/>
                </a:lnTo>
                <a:lnTo>
                  <a:pt x="24384" y="405399"/>
                </a:lnTo>
                <a:lnTo>
                  <a:pt x="29369" y="455820"/>
                </a:lnTo>
                <a:lnTo>
                  <a:pt x="35432" y="506107"/>
                </a:lnTo>
                <a:lnTo>
                  <a:pt x="65526" y="544462"/>
                </a:lnTo>
                <a:lnTo>
                  <a:pt x="70738" y="548271"/>
                </a:lnTo>
              </a:path>
            </a:pathLst>
          </a:custGeom>
          <a:ln w="76200">
            <a:solidFill>
              <a:srgbClr val="66FF33"/>
            </a:solidFill>
          </a:ln>
        </p:spPr>
        <p:txBody>
          <a:bodyPr wrap="square" lIns="0" tIns="0" rIns="0" bIns="0" rtlCol="0"/>
          <a:lstStyle/>
          <a:p/>
        </p:txBody>
      </p:sp>
      <p:sp>
        <p:nvSpPr>
          <p:cNvPr id="124" name="object 124"/>
          <p:cNvSpPr/>
          <p:nvPr/>
        </p:nvSpPr>
        <p:spPr>
          <a:xfrm>
            <a:off x="1401063" y="5694616"/>
            <a:ext cx="106680" cy="253365"/>
          </a:xfrm>
          <a:custGeom>
            <a:avLst/>
            <a:gdLst/>
            <a:ahLst/>
            <a:cxnLst/>
            <a:rect l="l" t="t" r="r" b="b"/>
            <a:pathLst>
              <a:path w="106680" h="253364">
                <a:moveTo>
                  <a:pt x="106172" y="0"/>
                </a:moveTo>
                <a:lnTo>
                  <a:pt x="98599" y="43035"/>
                </a:lnTo>
                <a:lnTo>
                  <a:pt x="92170" y="86317"/>
                </a:lnTo>
                <a:lnTo>
                  <a:pt x="83883" y="128610"/>
                </a:lnTo>
                <a:lnTo>
                  <a:pt x="70739" y="168681"/>
                </a:lnTo>
                <a:lnTo>
                  <a:pt x="53631" y="196866"/>
                </a:lnTo>
                <a:lnTo>
                  <a:pt x="29987" y="224191"/>
                </a:lnTo>
                <a:lnTo>
                  <a:pt x="9034" y="244846"/>
                </a:lnTo>
                <a:lnTo>
                  <a:pt x="0" y="253022"/>
                </a:lnTo>
              </a:path>
            </a:pathLst>
          </a:custGeom>
          <a:ln w="76200">
            <a:solidFill>
              <a:srgbClr val="66FF33"/>
            </a:solidFill>
          </a:ln>
        </p:spPr>
        <p:txBody>
          <a:bodyPr wrap="square" lIns="0" tIns="0" rIns="0" bIns="0" rtlCol="0"/>
          <a:lstStyle/>
          <a:p/>
        </p:txBody>
      </p:sp>
      <p:sp>
        <p:nvSpPr>
          <p:cNvPr id="125" name="object 125"/>
          <p:cNvSpPr/>
          <p:nvPr/>
        </p:nvSpPr>
        <p:spPr>
          <a:xfrm>
            <a:off x="2356739" y="5765320"/>
            <a:ext cx="389890" cy="43180"/>
          </a:xfrm>
          <a:custGeom>
            <a:avLst/>
            <a:gdLst/>
            <a:ahLst/>
            <a:cxnLst/>
            <a:rect l="l" t="t" r="r" b="b"/>
            <a:pathLst>
              <a:path w="389889" h="43179">
                <a:moveTo>
                  <a:pt x="0" y="42618"/>
                </a:moveTo>
                <a:lnTo>
                  <a:pt x="60739" y="32061"/>
                </a:lnTo>
                <a:lnTo>
                  <a:pt x="108560" y="23383"/>
                </a:lnTo>
                <a:lnTo>
                  <a:pt x="145587" y="16404"/>
                </a:lnTo>
                <a:lnTo>
                  <a:pt x="173943" y="10944"/>
                </a:lnTo>
                <a:lnTo>
                  <a:pt x="195752" y="6823"/>
                </a:lnTo>
                <a:lnTo>
                  <a:pt x="243136" y="692"/>
                </a:lnTo>
                <a:lnTo>
                  <a:pt x="280925" y="0"/>
                </a:lnTo>
                <a:lnTo>
                  <a:pt x="308050" y="132"/>
                </a:lnTo>
                <a:lnTo>
                  <a:pt x="343495" y="343"/>
                </a:lnTo>
                <a:lnTo>
                  <a:pt x="389381" y="454"/>
                </a:lnTo>
              </a:path>
            </a:pathLst>
          </a:custGeom>
          <a:ln w="76200">
            <a:solidFill>
              <a:srgbClr val="66FF33"/>
            </a:solidFill>
          </a:ln>
        </p:spPr>
        <p:txBody>
          <a:bodyPr wrap="square" lIns="0" tIns="0" rIns="0" bIns="0" rtlCol="0"/>
          <a:lstStyle/>
          <a:p/>
        </p:txBody>
      </p:sp>
      <p:sp>
        <p:nvSpPr>
          <p:cNvPr id="126" name="object 126"/>
          <p:cNvSpPr/>
          <p:nvPr/>
        </p:nvSpPr>
        <p:spPr>
          <a:xfrm>
            <a:off x="1177582" y="5767095"/>
            <a:ext cx="106680" cy="127000"/>
          </a:xfrm>
          <a:custGeom>
            <a:avLst/>
            <a:gdLst/>
            <a:ahLst/>
            <a:cxnLst/>
            <a:rect l="l" t="t" r="r" b="b"/>
            <a:pathLst>
              <a:path w="106680" h="127000">
                <a:moveTo>
                  <a:pt x="53098" y="0"/>
                </a:moveTo>
                <a:lnTo>
                  <a:pt x="32430" y="4971"/>
                </a:lnTo>
                <a:lnTo>
                  <a:pt x="15552" y="18527"/>
                </a:lnTo>
                <a:lnTo>
                  <a:pt x="4172" y="38635"/>
                </a:lnTo>
                <a:lnTo>
                  <a:pt x="0" y="63258"/>
                </a:lnTo>
                <a:lnTo>
                  <a:pt x="4172" y="87874"/>
                </a:lnTo>
                <a:lnTo>
                  <a:pt x="15552" y="107978"/>
                </a:lnTo>
                <a:lnTo>
                  <a:pt x="32430" y="121533"/>
                </a:lnTo>
                <a:lnTo>
                  <a:pt x="53098" y="126504"/>
                </a:lnTo>
                <a:lnTo>
                  <a:pt x="73756" y="121533"/>
                </a:lnTo>
                <a:lnTo>
                  <a:pt x="90612" y="107978"/>
                </a:lnTo>
                <a:lnTo>
                  <a:pt x="101970" y="87874"/>
                </a:lnTo>
                <a:lnTo>
                  <a:pt x="106133" y="63258"/>
                </a:lnTo>
                <a:lnTo>
                  <a:pt x="101970" y="38635"/>
                </a:lnTo>
                <a:lnTo>
                  <a:pt x="90612" y="18527"/>
                </a:lnTo>
                <a:lnTo>
                  <a:pt x="73756" y="4971"/>
                </a:lnTo>
                <a:lnTo>
                  <a:pt x="53098" y="0"/>
                </a:lnTo>
                <a:close/>
              </a:path>
            </a:pathLst>
          </a:custGeom>
          <a:solidFill>
            <a:srgbClr val="66FF33"/>
          </a:solidFill>
        </p:spPr>
        <p:txBody>
          <a:bodyPr wrap="square" lIns="0" tIns="0" rIns="0" bIns="0" rtlCol="0"/>
          <a:lstStyle/>
          <a:p/>
        </p:txBody>
      </p:sp>
      <p:sp>
        <p:nvSpPr>
          <p:cNvPr id="127" name="object 127"/>
          <p:cNvSpPr/>
          <p:nvPr/>
        </p:nvSpPr>
        <p:spPr>
          <a:xfrm>
            <a:off x="1177582" y="5767095"/>
            <a:ext cx="106680" cy="127000"/>
          </a:xfrm>
          <a:custGeom>
            <a:avLst/>
            <a:gdLst/>
            <a:ahLst/>
            <a:cxnLst/>
            <a:rect l="l" t="t" r="r" b="b"/>
            <a:pathLst>
              <a:path w="106680" h="127000">
                <a:moveTo>
                  <a:pt x="0" y="63258"/>
                </a:moveTo>
                <a:lnTo>
                  <a:pt x="4172" y="38635"/>
                </a:lnTo>
                <a:lnTo>
                  <a:pt x="15552" y="18527"/>
                </a:lnTo>
                <a:lnTo>
                  <a:pt x="32430" y="4971"/>
                </a:lnTo>
                <a:lnTo>
                  <a:pt x="53098" y="0"/>
                </a:lnTo>
                <a:lnTo>
                  <a:pt x="73756" y="4971"/>
                </a:lnTo>
                <a:lnTo>
                  <a:pt x="90612" y="18527"/>
                </a:lnTo>
                <a:lnTo>
                  <a:pt x="101970" y="38635"/>
                </a:lnTo>
                <a:lnTo>
                  <a:pt x="106133" y="63258"/>
                </a:lnTo>
                <a:lnTo>
                  <a:pt x="101970" y="87874"/>
                </a:lnTo>
                <a:lnTo>
                  <a:pt x="90612" y="107978"/>
                </a:lnTo>
                <a:lnTo>
                  <a:pt x="73756" y="121533"/>
                </a:lnTo>
                <a:lnTo>
                  <a:pt x="53098" y="126504"/>
                </a:lnTo>
                <a:lnTo>
                  <a:pt x="32430" y="121533"/>
                </a:lnTo>
                <a:lnTo>
                  <a:pt x="15552" y="107978"/>
                </a:lnTo>
                <a:lnTo>
                  <a:pt x="4172" y="87874"/>
                </a:lnTo>
                <a:lnTo>
                  <a:pt x="0" y="63258"/>
                </a:lnTo>
                <a:close/>
              </a:path>
            </a:pathLst>
          </a:custGeom>
          <a:ln w="9525">
            <a:solidFill>
              <a:srgbClr val="000000"/>
            </a:solidFill>
          </a:ln>
        </p:spPr>
        <p:txBody>
          <a:bodyPr wrap="square" lIns="0" tIns="0" rIns="0" bIns="0" rtlCol="0"/>
          <a:lstStyle/>
          <a:p/>
        </p:txBody>
      </p:sp>
      <p:sp>
        <p:nvSpPr>
          <p:cNvPr id="128" name="object 128"/>
          <p:cNvSpPr/>
          <p:nvPr/>
        </p:nvSpPr>
        <p:spPr>
          <a:xfrm>
            <a:off x="1320291" y="5913373"/>
            <a:ext cx="106680" cy="127000"/>
          </a:xfrm>
          <a:custGeom>
            <a:avLst/>
            <a:gdLst/>
            <a:ahLst/>
            <a:cxnLst/>
            <a:rect l="l" t="t" r="r" b="b"/>
            <a:pathLst>
              <a:path w="106680" h="127000">
                <a:moveTo>
                  <a:pt x="53086" y="0"/>
                </a:moveTo>
                <a:lnTo>
                  <a:pt x="32414" y="4971"/>
                </a:lnTo>
                <a:lnTo>
                  <a:pt x="15541" y="18527"/>
                </a:lnTo>
                <a:lnTo>
                  <a:pt x="4169" y="38635"/>
                </a:lnTo>
                <a:lnTo>
                  <a:pt x="0" y="63258"/>
                </a:lnTo>
                <a:lnTo>
                  <a:pt x="4169" y="87882"/>
                </a:lnTo>
                <a:lnTo>
                  <a:pt x="15541" y="107989"/>
                </a:lnTo>
                <a:lnTo>
                  <a:pt x="32414" y="121546"/>
                </a:lnTo>
                <a:lnTo>
                  <a:pt x="53086" y="126517"/>
                </a:lnTo>
                <a:lnTo>
                  <a:pt x="73757" y="121546"/>
                </a:lnTo>
                <a:lnTo>
                  <a:pt x="90630" y="107989"/>
                </a:lnTo>
                <a:lnTo>
                  <a:pt x="102002" y="87882"/>
                </a:lnTo>
                <a:lnTo>
                  <a:pt x="106172" y="63258"/>
                </a:lnTo>
                <a:lnTo>
                  <a:pt x="102002" y="38635"/>
                </a:lnTo>
                <a:lnTo>
                  <a:pt x="90630" y="18527"/>
                </a:lnTo>
                <a:lnTo>
                  <a:pt x="73757" y="4971"/>
                </a:lnTo>
                <a:lnTo>
                  <a:pt x="53086" y="0"/>
                </a:lnTo>
                <a:close/>
              </a:path>
            </a:pathLst>
          </a:custGeom>
          <a:solidFill>
            <a:srgbClr val="66FF33"/>
          </a:solidFill>
        </p:spPr>
        <p:txBody>
          <a:bodyPr wrap="square" lIns="0" tIns="0" rIns="0" bIns="0" rtlCol="0"/>
          <a:lstStyle/>
          <a:p/>
        </p:txBody>
      </p:sp>
      <p:sp>
        <p:nvSpPr>
          <p:cNvPr id="129" name="object 129"/>
          <p:cNvSpPr/>
          <p:nvPr/>
        </p:nvSpPr>
        <p:spPr>
          <a:xfrm>
            <a:off x="1320291" y="5913373"/>
            <a:ext cx="106680" cy="127000"/>
          </a:xfrm>
          <a:custGeom>
            <a:avLst/>
            <a:gdLst/>
            <a:ahLst/>
            <a:cxnLst/>
            <a:rect l="l" t="t" r="r" b="b"/>
            <a:pathLst>
              <a:path w="106680" h="127000">
                <a:moveTo>
                  <a:pt x="0" y="63258"/>
                </a:moveTo>
                <a:lnTo>
                  <a:pt x="4169" y="38635"/>
                </a:lnTo>
                <a:lnTo>
                  <a:pt x="15541" y="18527"/>
                </a:lnTo>
                <a:lnTo>
                  <a:pt x="32414" y="4971"/>
                </a:lnTo>
                <a:lnTo>
                  <a:pt x="53086" y="0"/>
                </a:lnTo>
                <a:lnTo>
                  <a:pt x="73757" y="4971"/>
                </a:lnTo>
                <a:lnTo>
                  <a:pt x="90630" y="18527"/>
                </a:lnTo>
                <a:lnTo>
                  <a:pt x="102002" y="38635"/>
                </a:lnTo>
                <a:lnTo>
                  <a:pt x="106172" y="63258"/>
                </a:lnTo>
                <a:lnTo>
                  <a:pt x="102002" y="87882"/>
                </a:lnTo>
                <a:lnTo>
                  <a:pt x="90630" y="107989"/>
                </a:lnTo>
                <a:lnTo>
                  <a:pt x="73757" y="121546"/>
                </a:lnTo>
                <a:lnTo>
                  <a:pt x="53086" y="126517"/>
                </a:lnTo>
                <a:lnTo>
                  <a:pt x="32414" y="121546"/>
                </a:lnTo>
                <a:lnTo>
                  <a:pt x="15541" y="107989"/>
                </a:lnTo>
                <a:lnTo>
                  <a:pt x="4169" y="87882"/>
                </a:lnTo>
                <a:lnTo>
                  <a:pt x="0" y="63258"/>
                </a:lnTo>
                <a:close/>
              </a:path>
            </a:pathLst>
          </a:custGeom>
          <a:ln w="9525">
            <a:solidFill>
              <a:srgbClr val="000000"/>
            </a:solidFill>
          </a:ln>
        </p:spPr>
        <p:txBody>
          <a:bodyPr wrap="square" lIns="0" tIns="0" rIns="0" bIns="0" rtlCol="0"/>
          <a:lstStyle/>
          <a:p/>
        </p:txBody>
      </p:sp>
      <p:sp>
        <p:nvSpPr>
          <p:cNvPr id="130" name="object 130"/>
          <p:cNvSpPr/>
          <p:nvPr/>
        </p:nvSpPr>
        <p:spPr>
          <a:xfrm>
            <a:off x="1577975" y="6151905"/>
            <a:ext cx="106680" cy="127000"/>
          </a:xfrm>
          <a:custGeom>
            <a:avLst/>
            <a:gdLst/>
            <a:ahLst/>
            <a:cxnLst/>
            <a:rect l="l" t="t" r="r" b="b"/>
            <a:pathLst>
              <a:path w="106680" h="127000">
                <a:moveTo>
                  <a:pt x="53086" y="0"/>
                </a:moveTo>
                <a:lnTo>
                  <a:pt x="32468" y="4971"/>
                </a:lnTo>
                <a:lnTo>
                  <a:pt x="15589" y="18527"/>
                </a:lnTo>
                <a:lnTo>
                  <a:pt x="4187" y="38635"/>
                </a:lnTo>
                <a:lnTo>
                  <a:pt x="0" y="63258"/>
                </a:lnTo>
                <a:lnTo>
                  <a:pt x="4187" y="87874"/>
                </a:lnTo>
                <a:lnTo>
                  <a:pt x="15589" y="107978"/>
                </a:lnTo>
                <a:lnTo>
                  <a:pt x="32468" y="121533"/>
                </a:lnTo>
                <a:lnTo>
                  <a:pt x="53086" y="126504"/>
                </a:lnTo>
                <a:lnTo>
                  <a:pt x="73777" y="121533"/>
                </a:lnTo>
                <a:lnTo>
                  <a:pt x="90693" y="107978"/>
                </a:lnTo>
                <a:lnTo>
                  <a:pt x="102109" y="87874"/>
                </a:lnTo>
                <a:lnTo>
                  <a:pt x="106299" y="63258"/>
                </a:lnTo>
                <a:lnTo>
                  <a:pt x="102109" y="38635"/>
                </a:lnTo>
                <a:lnTo>
                  <a:pt x="90693" y="18527"/>
                </a:lnTo>
                <a:lnTo>
                  <a:pt x="73777" y="4971"/>
                </a:lnTo>
                <a:lnTo>
                  <a:pt x="53086" y="0"/>
                </a:lnTo>
                <a:close/>
              </a:path>
            </a:pathLst>
          </a:custGeom>
          <a:solidFill>
            <a:srgbClr val="66FF33"/>
          </a:solidFill>
        </p:spPr>
        <p:txBody>
          <a:bodyPr wrap="square" lIns="0" tIns="0" rIns="0" bIns="0" rtlCol="0"/>
          <a:lstStyle/>
          <a:p/>
        </p:txBody>
      </p:sp>
      <p:sp>
        <p:nvSpPr>
          <p:cNvPr id="131" name="object 131"/>
          <p:cNvSpPr/>
          <p:nvPr/>
        </p:nvSpPr>
        <p:spPr>
          <a:xfrm>
            <a:off x="1577975" y="6151905"/>
            <a:ext cx="106680" cy="127000"/>
          </a:xfrm>
          <a:custGeom>
            <a:avLst/>
            <a:gdLst/>
            <a:ahLst/>
            <a:cxnLst/>
            <a:rect l="l" t="t" r="r" b="b"/>
            <a:pathLst>
              <a:path w="106680" h="127000">
                <a:moveTo>
                  <a:pt x="0" y="63258"/>
                </a:moveTo>
                <a:lnTo>
                  <a:pt x="4187" y="38635"/>
                </a:lnTo>
                <a:lnTo>
                  <a:pt x="15589" y="18527"/>
                </a:lnTo>
                <a:lnTo>
                  <a:pt x="32468" y="4971"/>
                </a:lnTo>
                <a:lnTo>
                  <a:pt x="53086" y="0"/>
                </a:lnTo>
                <a:lnTo>
                  <a:pt x="73777" y="4971"/>
                </a:lnTo>
                <a:lnTo>
                  <a:pt x="90693" y="18527"/>
                </a:lnTo>
                <a:lnTo>
                  <a:pt x="102109" y="38635"/>
                </a:lnTo>
                <a:lnTo>
                  <a:pt x="106299" y="63258"/>
                </a:lnTo>
                <a:lnTo>
                  <a:pt x="102109" y="87874"/>
                </a:lnTo>
                <a:lnTo>
                  <a:pt x="90693" y="107978"/>
                </a:lnTo>
                <a:lnTo>
                  <a:pt x="73777" y="121533"/>
                </a:lnTo>
                <a:lnTo>
                  <a:pt x="53086" y="126504"/>
                </a:lnTo>
                <a:lnTo>
                  <a:pt x="32468" y="121533"/>
                </a:lnTo>
                <a:lnTo>
                  <a:pt x="15589" y="107978"/>
                </a:lnTo>
                <a:lnTo>
                  <a:pt x="4187" y="87874"/>
                </a:lnTo>
                <a:lnTo>
                  <a:pt x="0" y="63258"/>
                </a:lnTo>
                <a:close/>
              </a:path>
            </a:pathLst>
          </a:custGeom>
          <a:ln w="9525">
            <a:solidFill>
              <a:srgbClr val="000000"/>
            </a:solidFill>
          </a:ln>
        </p:spPr>
        <p:txBody>
          <a:bodyPr wrap="square" lIns="0" tIns="0" rIns="0" bIns="0" rtlCol="0"/>
          <a:lstStyle/>
          <a:p/>
        </p:txBody>
      </p:sp>
      <p:sp>
        <p:nvSpPr>
          <p:cNvPr id="132" name="object 132"/>
          <p:cNvSpPr/>
          <p:nvPr/>
        </p:nvSpPr>
        <p:spPr>
          <a:xfrm>
            <a:off x="2043683" y="5971362"/>
            <a:ext cx="106680" cy="127000"/>
          </a:xfrm>
          <a:custGeom>
            <a:avLst/>
            <a:gdLst/>
            <a:ahLst/>
            <a:cxnLst/>
            <a:rect l="l" t="t" r="r" b="b"/>
            <a:pathLst>
              <a:path w="106680" h="127000">
                <a:moveTo>
                  <a:pt x="53086" y="0"/>
                </a:moveTo>
                <a:lnTo>
                  <a:pt x="32468" y="4971"/>
                </a:lnTo>
                <a:lnTo>
                  <a:pt x="15589" y="18527"/>
                </a:lnTo>
                <a:lnTo>
                  <a:pt x="4187" y="38635"/>
                </a:lnTo>
                <a:lnTo>
                  <a:pt x="0" y="63258"/>
                </a:lnTo>
                <a:lnTo>
                  <a:pt x="4187" y="87874"/>
                </a:lnTo>
                <a:lnTo>
                  <a:pt x="15589" y="107978"/>
                </a:lnTo>
                <a:lnTo>
                  <a:pt x="32468" y="121533"/>
                </a:lnTo>
                <a:lnTo>
                  <a:pt x="53086" y="126504"/>
                </a:lnTo>
                <a:lnTo>
                  <a:pt x="73777" y="121533"/>
                </a:lnTo>
                <a:lnTo>
                  <a:pt x="90693" y="107978"/>
                </a:lnTo>
                <a:lnTo>
                  <a:pt x="102109" y="87874"/>
                </a:lnTo>
                <a:lnTo>
                  <a:pt x="106299" y="63258"/>
                </a:lnTo>
                <a:lnTo>
                  <a:pt x="102109" y="38635"/>
                </a:lnTo>
                <a:lnTo>
                  <a:pt x="90693" y="18527"/>
                </a:lnTo>
                <a:lnTo>
                  <a:pt x="73777" y="4971"/>
                </a:lnTo>
                <a:lnTo>
                  <a:pt x="53086" y="0"/>
                </a:lnTo>
                <a:close/>
              </a:path>
            </a:pathLst>
          </a:custGeom>
          <a:solidFill>
            <a:srgbClr val="66FF33"/>
          </a:solidFill>
        </p:spPr>
        <p:txBody>
          <a:bodyPr wrap="square" lIns="0" tIns="0" rIns="0" bIns="0" rtlCol="0"/>
          <a:lstStyle/>
          <a:p/>
        </p:txBody>
      </p:sp>
      <p:sp>
        <p:nvSpPr>
          <p:cNvPr id="133" name="object 133"/>
          <p:cNvSpPr/>
          <p:nvPr/>
        </p:nvSpPr>
        <p:spPr>
          <a:xfrm>
            <a:off x="2043683" y="5971362"/>
            <a:ext cx="106680" cy="127000"/>
          </a:xfrm>
          <a:custGeom>
            <a:avLst/>
            <a:gdLst/>
            <a:ahLst/>
            <a:cxnLst/>
            <a:rect l="l" t="t" r="r" b="b"/>
            <a:pathLst>
              <a:path w="106680" h="127000">
                <a:moveTo>
                  <a:pt x="0" y="63258"/>
                </a:moveTo>
                <a:lnTo>
                  <a:pt x="4187" y="38635"/>
                </a:lnTo>
                <a:lnTo>
                  <a:pt x="15589" y="18527"/>
                </a:lnTo>
                <a:lnTo>
                  <a:pt x="32468" y="4971"/>
                </a:lnTo>
                <a:lnTo>
                  <a:pt x="53086" y="0"/>
                </a:lnTo>
                <a:lnTo>
                  <a:pt x="73777" y="4971"/>
                </a:lnTo>
                <a:lnTo>
                  <a:pt x="90693" y="18527"/>
                </a:lnTo>
                <a:lnTo>
                  <a:pt x="102109" y="38635"/>
                </a:lnTo>
                <a:lnTo>
                  <a:pt x="106299" y="63258"/>
                </a:lnTo>
                <a:lnTo>
                  <a:pt x="102109" y="87874"/>
                </a:lnTo>
                <a:lnTo>
                  <a:pt x="90693" y="107978"/>
                </a:lnTo>
                <a:lnTo>
                  <a:pt x="73777" y="121533"/>
                </a:lnTo>
                <a:lnTo>
                  <a:pt x="53086" y="126504"/>
                </a:lnTo>
                <a:lnTo>
                  <a:pt x="32468" y="121533"/>
                </a:lnTo>
                <a:lnTo>
                  <a:pt x="15589" y="107978"/>
                </a:lnTo>
                <a:lnTo>
                  <a:pt x="4187" y="87874"/>
                </a:lnTo>
                <a:lnTo>
                  <a:pt x="0" y="63258"/>
                </a:lnTo>
                <a:close/>
              </a:path>
            </a:pathLst>
          </a:custGeom>
          <a:ln w="9525">
            <a:solidFill>
              <a:srgbClr val="000000"/>
            </a:solidFill>
          </a:ln>
        </p:spPr>
        <p:txBody>
          <a:bodyPr wrap="square" lIns="0" tIns="0" rIns="0" bIns="0" rtlCol="0"/>
          <a:lstStyle/>
          <a:p/>
        </p:txBody>
      </p:sp>
      <p:sp>
        <p:nvSpPr>
          <p:cNvPr id="134" name="object 134"/>
          <p:cNvSpPr/>
          <p:nvPr/>
        </p:nvSpPr>
        <p:spPr>
          <a:xfrm>
            <a:off x="2451861" y="5937097"/>
            <a:ext cx="106680" cy="127000"/>
          </a:xfrm>
          <a:custGeom>
            <a:avLst/>
            <a:gdLst/>
            <a:ahLst/>
            <a:cxnLst/>
            <a:rect l="l" t="t" r="r" b="b"/>
            <a:pathLst>
              <a:path w="106680" h="127000">
                <a:moveTo>
                  <a:pt x="53086" y="0"/>
                </a:moveTo>
                <a:lnTo>
                  <a:pt x="32468" y="4971"/>
                </a:lnTo>
                <a:lnTo>
                  <a:pt x="15589" y="18527"/>
                </a:lnTo>
                <a:lnTo>
                  <a:pt x="4187" y="38635"/>
                </a:lnTo>
                <a:lnTo>
                  <a:pt x="0" y="63258"/>
                </a:lnTo>
                <a:lnTo>
                  <a:pt x="4187" y="87874"/>
                </a:lnTo>
                <a:lnTo>
                  <a:pt x="15589" y="107978"/>
                </a:lnTo>
                <a:lnTo>
                  <a:pt x="32468" y="121533"/>
                </a:lnTo>
                <a:lnTo>
                  <a:pt x="53086" y="126504"/>
                </a:lnTo>
                <a:lnTo>
                  <a:pt x="73777" y="121533"/>
                </a:lnTo>
                <a:lnTo>
                  <a:pt x="90693" y="107978"/>
                </a:lnTo>
                <a:lnTo>
                  <a:pt x="102109" y="87874"/>
                </a:lnTo>
                <a:lnTo>
                  <a:pt x="106299" y="63258"/>
                </a:lnTo>
                <a:lnTo>
                  <a:pt x="102109" y="38635"/>
                </a:lnTo>
                <a:lnTo>
                  <a:pt x="90693" y="18527"/>
                </a:lnTo>
                <a:lnTo>
                  <a:pt x="73777" y="4971"/>
                </a:lnTo>
                <a:lnTo>
                  <a:pt x="53086" y="0"/>
                </a:lnTo>
                <a:close/>
              </a:path>
            </a:pathLst>
          </a:custGeom>
          <a:solidFill>
            <a:srgbClr val="66FF33"/>
          </a:solidFill>
        </p:spPr>
        <p:txBody>
          <a:bodyPr wrap="square" lIns="0" tIns="0" rIns="0" bIns="0" rtlCol="0"/>
          <a:lstStyle/>
          <a:p/>
        </p:txBody>
      </p:sp>
      <p:sp>
        <p:nvSpPr>
          <p:cNvPr id="135" name="object 135"/>
          <p:cNvSpPr/>
          <p:nvPr/>
        </p:nvSpPr>
        <p:spPr>
          <a:xfrm>
            <a:off x="2451861" y="5937097"/>
            <a:ext cx="106680" cy="127000"/>
          </a:xfrm>
          <a:custGeom>
            <a:avLst/>
            <a:gdLst/>
            <a:ahLst/>
            <a:cxnLst/>
            <a:rect l="l" t="t" r="r" b="b"/>
            <a:pathLst>
              <a:path w="106680" h="127000">
                <a:moveTo>
                  <a:pt x="0" y="63258"/>
                </a:moveTo>
                <a:lnTo>
                  <a:pt x="4187" y="38635"/>
                </a:lnTo>
                <a:lnTo>
                  <a:pt x="15589" y="18527"/>
                </a:lnTo>
                <a:lnTo>
                  <a:pt x="32468" y="4971"/>
                </a:lnTo>
                <a:lnTo>
                  <a:pt x="53086" y="0"/>
                </a:lnTo>
                <a:lnTo>
                  <a:pt x="73777" y="4971"/>
                </a:lnTo>
                <a:lnTo>
                  <a:pt x="90693" y="18527"/>
                </a:lnTo>
                <a:lnTo>
                  <a:pt x="102109" y="38635"/>
                </a:lnTo>
                <a:lnTo>
                  <a:pt x="106299" y="63258"/>
                </a:lnTo>
                <a:lnTo>
                  <a:pt x="102109" y="87874"/>
                </a:lnTo>
                <a:lnTo>
                  <a:pt x="90693" y="107978"/>
                </a:lnTo>
                <a:lnTo>
                  <a:pt x="73777" y="121533"/>
                </a:lnTo>
                <a:lnTo>
                  <a:pt x="53086" y="126504"/>
                </a:lnTo>
                <a:lnTo>
                  <a:pt x="32468" y="121533"/>
                </a:lnTo>
                <a:lnTo>
                  <a:pt x="15589" y="107978"/>
                </a:lnTo>
                <a:lnTo>
                  <a:pt x="4187" y="87874"/>
                </a:lnTo>
                <a:lnTo>
                  <a:pt x="0" y="63258"/>
                </a:lnTo>
                <a:close/>
              </a:path>
            </a:pathLst>
          </a:custGeom>
          <a:ln w="9525">
            <a:solidFill>
              <a:srgbClr val="000000"/>
            </a:solidFill>
          </a:ln>
        </p:spPr>
        <p:txBody>
          <a:bodyPr wrap="square" lIns="0" tIns="0" rIns="0" bIns="0" rtlCol="0"/>
          <a:lstStyle/>
          <a:p/>
        </p:txBody>
      </p:sp>
      <p:sp>
        <p:nvSpPr>
          <p:cNvPr id="136" name="object 136"/>
          <p:cNvSpPr/>
          <p:nvPr/>
        </p:nvSpPr>
        <p:spPr>
          <a:xfrm>
            <a:off x="2693035" y="5689346"/>
            <a:ext cx="106680" cy="127000"/>
          </a:xfrm>
          <a:custGeom>
            <a:avLst/>
            <a:gdLst/>
            <a:ahLst/>
            <a:cxnLst/>
            <a:rect l="l" t="t" r="r" b="b"/>
            <a:pathLst>
              <a:path w="106680" h="127000">
                <a:moveTo>
                  <a:pt x="53085" y="0"/>
                </a:moveTo>
                <a:lnTo>
                  <a:pt x="32414" y="4970"/>
                </a:lnTo>
                <a:lnTo>
                  <a:pt x="15541" y="18526"/>
                </a:lnTo>
                <a:lnTo>
                  <a:pt x="4169" y="38629"/>
                </a:lnTo>
                <a:lnTo>
                  <a:pt x="0" y="63245"/>
                </a:lnTo>
                <a:lnTo>
                  <a:pt x="4169" y="87869"/>
                </a:lnTo>
                <a:lnTo>
                  <a:pt x="15541" y="107976"/>
                </a:lnTo>
                <a:lnTo>
                  <a:pt x="32414" y="121533"/>
                </a:lnTo>
                <a:lnTo>
                  <a:pt x="53085" y="126504"/>
                </a:lnTo>
                <a:lnTo>
                  <a:pt x="73757" y="121533"/>
                </a:lnTo>
                <a:lnTo>
                  <a:pt x="90630" y="107976"/>
                </a:lnTo>
                <a:lnTo>
                  <a:pt x="102002" y="87869"/>
                </a:lnTo>
                <a:lnTo>
                  <a:pt x="106171" y="63245"/>
                </a:lnTo>
                <a:lnTo>
                  <a:pt x="102002" y="38629"/>
                </a:lnTo>
                <a:lnTo>
                  <a:pt x="90630" y="18526"/>
                </a:lnTo>
                <a:lnTo>
                  <a:pt x="73757" y="4970"/>
                </a:lnTo>
                <a:lnTo>
                  <a:pt x="53085" y="0"/>
                </a:lnTo>
                <a:close/>
              </a:path>
            </a:pathLst>
          </a:custGeom>
          <a:solidFill>
            <a:srgbClr val="66FF33"/>
          </a:solidFill>
        </p:spPr>
        <p:txBody>
          <a:bodyPr wrap="square" lIns="0" tIns="0" rIns="0" bIns="0" rtlCol="0"/>
          <a:lstStyle/>
          <a:p/>
        </p:txBody>
      </p:sp>
      <p:sp>
        <p:nvSpPr>
          <p:cNvPr id="137" name="object 137"/>
          <p:cNvSpPr/>
          <p:nvPr/>
        </p:nvSpPr>
        <p:spPr>
          <a:xfrm>
            <a:off x="2693035" y="5689346"/>
            <a:ext cx="106680" cy="127000"/>
          </a:xfrm>
          <a:custGeom>
            <a:avLst/>
            <a:gdLst/>
            <a:ahLst/>
            <a:cxnLst/>
            <a:rect l="l" t="t" r="r" b="b"/>
            <a:pathLst>
              <a:path w="106680" h="127000">
                <a:moveTo>
                  <a:pt x="0" y="63245"/>
                </a:moveTo>
                <a:lnTo>
                  <a:pt x="4169" y="38629"/>
                </a:lnTo>
                <a:lnTo>
                  <a:pt x="15541" y="18526"/>
                </a:lnTo>
                <a:lnTo>
                  <a:pt x="32414" y="4970"/>
                </a:lnTo>
                <a:lnTo>
                  <a:pt x="53085" y="0"/>
                </a:lnTo>
                <a:lnTo>
                  <a:pt x="73757" y="4970"/>
                </a:lnTo>
                <a:lnTo>
                  <a:pt x="90630" y="18526"/>
                </a:lnTo>
                <a:lnTo>
                  <a:pt x="102002" y="38629"/>
                </a:lnTo>
                <a:lnTo>
                  <a:pt x="106171" y="63245"/>
                </a:lnTo>
                <a:lnTo>
                  <a:pt x="102002" y="87869"/>
                </a:lnTo>
                <a:lnTo>
                  <a:pt x="90630" y="107976"/>
                </a:lnTo>
                <a:lnTo>
                  <a:pt x="73757" y="121533"/>
                </a:lnTo>
                <a:lnTo>
                  <a:pt x="53085" y="126504"/>
                </a:lnTo>
                <a:lnTo>
                  <a:pt x="32414" y="121533"/>
                </a:lnTo>
                <a:lnTo>
                  <a:pt x="15541" y="107976"/>
                </a:lnTo>
                <a:lnTo>
                  <a:pt x="4169" y="87869"/>
                </a:lnTo>
                <a:lnTo>
                  <a:pt x="0" y="63245"/>
                </a:lnTo>
                <a:close/>
              </a:path>
            </a:pathLst>
          </a:custGeom>
          <a:ln w="9525">
            <a:solidFill>
              <a:srgbClr val="000000"/>
            </a:solidFill>
          </a:ln>
        </p:spPr>
        <p:txBody>
          <a:bodyPr wrap="square" lIns="0" tIns="0" rIns="0" bIns="0" rtlCol="0"/>
          <a:lstStyle/>
          <a:p/>
        </p:txBody>
      </p:sp>
      <p:sp>
        <p:nvSpPr>
          <p:cNvPr id="138" name="object 138"/>
          <p:cNvSpPr/>
          <p:nvPr/>
        </p:nvSpPr>
        <p:spPr>
          <a:xfrm>
            <a:off x="1908810" y="3354158"/>
            <a:ext cx="212725" cy="456565"/>
          </a:xfrm>
          <a:custGeom>
            <a:avLst/>
            <a:gdLst/>
            <a:ahLst/>
            <a:cxnLst/>
            <a:rect l="l" t="t" r="r" b="b"/>
            <a:pathLst>
              <a:path w="212725" h="456564">
                <a:moveTo>
                  <a:pt x="0" y="455968"/>
                </a:moveTo>
                <a:lnTo>
                  <a:pt x="212382" y="455968"/>
                </a:lnTo>
                <a:lnTo>
                  <a:pt x="212382" y="0"/>
                </a:lnTo>
                <a:lnTo>
                  <a:pt x="0" y="0"/>
                </a:lnTo>
                <a:lnTo>
                  <a:pt x="0" y="455968"/>
                </a:lnTo>
                <a:close/>
              </a:path>
            </a:pathLst>
          </a:custGeom>
          <a:solidFill>
            <a:srgbClr val="000000"/>
          </a:solidFill>
        </p:spPr>
        <p:txBody>
          <a:bodyPr wrap="square" lIns="0" tIns="0" rIns="0" bIns="0" rtlCol="0"/>
          <a:lstStyle/>
          <a:p/>
        </p:txBody>
      </p:sp>
      <p:sp>
        <p:nvSpPr>
          <p:cNvPr id="139" name="object 139"/>
          <p:cNvSpPr/>
          <p:nvPr/>
        </p:nvSpPr>
        <p:spPr>
          <a:xfrm>
            <a:off x="1908810" y="4179823"/>
            <a:ext cx="212725" cy="142875"/>
          </a:xfrm>
          <a:custGeom>
            <a:avLst/>
            <a:gdLst/>
            <a:ahLst/>
            <a:cxnLst/>
            <a:rect l="l" t="t" r="r" b="b"/>
            <a:pathLst>
              <a:path w="212725" h="142875">
                <a:moveTo>
                  <a:pt x="0" y="142875"/>
                </a:moveTo>
                <a:lnTo>
                  <a:pt x="212382" y="142875"/>
                </a:lnTo>
                <a:lnTo>
                  <a:pt x="212382" y="0"/>
                </a:lnTo>
                <a:lnTo>
                  <a:pt x="0" y="0"/>
                </a:lnTo>
                <a:lnTo>
                  <a:pt x="0" y="142875"/>
                </a:lnTo>
                <a:close/>
              </a:path>
            </a:pathLst>
          </a:custGeom>
          <a:solidFill>
            <a:srgbClr val="000000"/>
          </a:solidFill>
        </p:spPr>
        <p:txBody>
          <a:bodyPr wrap="square" lIns="0" tIns="0" rIns="0" bIns="0" rtlCol="0"/>
          <a:lstStyle/>
          <a:p/>
        </p:txBody>
      </p:sp>
      <p:sp>
        <p:nvSpPr>
          <p:cNvPr id="140" name="object 140"/>
          <p:cNvSpPr/>
          <p:nvPr/>
        </p:nvSpPr>
        <p:spPr>
          <a:xfrm>
            <a:off x="1908810" y="4379429"/>
            <a:ext cx="212725" cy="456565"/>
          </a:xfrm>
          <a:custGeom>
            <a:avLst/>
            <a:gdLst/>
            <a:ahLst/>
            <a:cxnLst/>
            <a:rect l="l" t="t" r="r" b="b"/>
            <a:pathLst>
              <a:path w="212725" h="456564">
                <a:moveTo>
                  <a:pt x="0" y="455968"/>
                </a:moveTo>
                <a:lnTo>
                  <a:pt x="212382" y="455968"/>
                </a:lnTo>
                <a:lnTo>
                  <a:pt x="212382" y="0"/>
                </a:lnTo>
                <a:lnTo>
                  <a:pt x="0" y="0"/>
                </a:lnTo>
                <a:lnTo>
                  <a:pt x="0" y="455968"/>
                </a:lnTo>
                <a:close/>
              </a:path>
            </a:pathLst>
          </a:custGeom>
          <a:solidFill>
            <a:srgbClr val="000000"/>
          </a:solidFill>
        </p:spPr>
        <p:txBody>
          <a:bodyPr wrap="square" lIns="0" tIns="0" rIns="0" bIns="0" rtlCol="0"/>
          <a:lstStyle/>
          <a:p/>
        </p:txBody>
      </p:sp>
      <p:sp>
        <p:nvSpPr>
          <p:cNvPr id="141" name="object 141"/>
          <p:cNvSpPr/>
          <p:nvPr/>
        </p:nvSpPr>
        <p:spPr>
          <a:xfrm>
            <a:off x="1908810" y="4901272"/>
            <a:ext cx="212725" cy="456565"/>
          </a:xfrm>
          <a:custGeom>
            <a:avLst/>
            <a:gdLst/>
            <a:ahLst/>
            <a:cxnLst/>
            <a:rect l="l" t="t" r="r" b="b"/>
            <a:pathLst>
              <a:path w="212725" h="456564">
                <a:moveTo>
                  <a:pt x="0" y="455968"/>
                </a:moveTo>
                <a:lnTo>
                  <a:pt x="212382" y="455968"/>
                </a:lnTo>
                <a:lnTo>
                  <a:pt x="212382" y="0"/>
                </a:lnTo>
                <a:lnTo>
                  <a:pt x="0" y="0"/>
                </a:lnTo>
                <a:lnTo>
                  <a:pt x="0" y="455968"/>
                </a:lnTo>
                <a:close/>
              </a:path>
            </a:pathLst>
          </a:custGeom>
          <a:solidFill>
            <a:srgbClr val="000000"/>
          </a:solidFill>
        </p:spPr>
        <p:txBody>
          <a:bodyPr wrap="square" lIns="0" tIns="0" rIns="0" bIns="0" rtlCol="0"/>
          <a:lstStyle/>
          <a:p/>
        </p:txBody>
      </p:sp>
      <p:sp>
        <p:nvSpPr>
          <p:cNvPr id="142" name="object 142"/>
          <p:cNvSpPr/>
          <p:nvPr/>
        </p:nvSpPr>
        <p:spPr>
          <a:xfrm>
            <a:off x="727075" y="3809936"/>
            <a:ext cx="3387725" cy="370205"/>
          </a:xfrm>
          <a:custGeom>
            <a:avLst/>
            <a:gdLst/>
            <a:ahLst/>
            <a:cxnLst/>
            <a:rect l="l" t="t" r="r" b="b"/>
            <a:pathLst>
              <a:path w="3387725" h="370204">
                <a:moveTo>
                  <a:pt x="0" y="369887"/>
                </a:moveTo>
                <a:lnTo>
                  <a:pt x="3387725" y="369887"/>
                </a:lnTo>
                <a:lnTo>
                  <a:pt x="3387725" y="0"/>
                </a:lnTo>
                <a:lnTo>
                  <a:pt x="0" y="0"/>
                </a:lnTo>
                <a:lnTo>
                  <a:pt x="0" y="369887"/>
                </a:lnTo>
                <a:close/>
              </a:path>
            </a:pathLst>
          </a:custGeom>
          <a:solidFill>
            <a:srgbClr val="000000"/>
          </a:solidFill>
        </p:spPr>
        <p:txBody>
          <a:bodyPr wrap="square" lIns="0" tIns="0" rIns="0" bIns="0" rtlCol="0"/>
          <a:lstStyle/>
          <a:p/>
        </p:txBody>
      </p:sp>
      <p:sp>
        <p:nvSpPr>
          <p:cNvPr id="143" name="object 143"/>
          <p:cNvSpPr txBox="1"/>
          <p:nvPr/>
        </p:nvSpPr>
        <p:spPr>
          <a:xfrm>
            <a:off x="805992" y="3819017"/>
            <a:ext cx="2874645" cy="315595"/>
          </a:xfrm>
          <a:prstGeom prst="rect">
            <a:avLst/>
          </a:prstGeom>
        </p:spPr>
        <p:txBody>
          <a:bodyPr wrap="square" lIns="0" tIns="0" rIns="0" bIns="0" rtlCol="0" vert="horz">
            <a:spAutoFit/>
          </a:bodyPr>
          <a:lstStyle/>
          <a:p>
            <a:pPr marL="12700">
              <a:lnSpc>
                <a:spcPct val="100000"/>
              </a:lnSpc>
            </a:pPr>
            <a:r>
              <a:rPr dirty="0" sz="2000">
                <a:solidFill>
                  <a:srgbClr val="FFFFFF"/>
                </a:solidFill>
                <a:latin typeface="Arial"/>
                <a:cs typeface="Arial"/>
              </a:rPr>
              <a:t>More precise</a:t>
            </a:r>
            <a:r>
              <a:rPr dirty="0" sz="2000" spc="-130">
                <a:solidFill>
                  <a:srgbClr val="FFFFFF"/>
                </a:solidFill>
                <a:latin typeface="Arial"/>
                <a:cs typeface="Arial"/>
              </a:rPr>
              <a:t> </a:t>
            </a:r>
            <a:r>
              <a:rPr dirty="0" sz="2000">
                <a:solidFill>
                  <a:srgbClr val="FFFFFF"/>
                </a:solidFill>
                <a:latin typeface="Arial"/>
                <a:cs typeface="Arial"/>
              </a:rPr>
              <a:t>movements</a:t>
            </a:r>
            <a:endParaRPr sz="2000">
              <a:latin typeface="Arial"/>
              <a:cs typeface="Arial"/>
            </a:endParaRPr>
          </a:p>
        </p:txBody>
      </p:sp>
      <p:sp>
        <p:nvSpPr>
          <p:cNvPr id="144" name="object 144"/>
          <p:cNvSpPr txBox="1"/>
          <p:nvPr/>
        </p:nvSpPr>
        <p:spPr>
          <a:xfrm>
            <a:off x="5181600" y="3809936"/>
            <a:ext cx="3657600" cy="421005"/>
          </a:xfrm>
          <a:prstGeom prst="rect">
            <a:avLst/>
          </a:prstGeom>
          <a:solidFill>
            <a:srgbClr val="000000"/>
          </a:solidFill>
        </p:spPr>
        <p:txBody>
          <a:bodyPr wrap="square" lIns="0" tIns="2540" rIns="0" bIns="0" rtlCol="0" vert="horz">
            <a:spAutoFit/>
          </a:bodyPr>
          <a:lstStyle/>
          <a:p>
            <a:pPr marL="92075">
              <a:lnSpc>
                <a:spcPct val="100000"/>
              </a:lnSpc>
              <a:spcBef>
                <a:spcPts val="20"/>
              </a:spcBef>
            </a:pPr>
            <a:r>
              <a:rPr dirty="0" sz="2400" spc="-5">
                <a:solidFill>
                  <a:srgbClr val="FFFFFF"/>
                </a:solidFill>
                <a:latin typeface="Arial"/>
                <a:cs typeface="Arial"/>
              </a:rPr>
              <a:t>Less precise</a:t>
            </a:r>
            <a:r>
              <a:rPr dirty="0" sz="2400" spc="-40">
                <a:solidFill>
                  <a:srgbClr val="FFFFFF"/>
                </a:solidFill>
                <a:latin typeface="Arial"/>
                <a:cs typeface="Arial"/>
              </a:rPr>
              <a:t> </a:t>
            </a:r>
            <a:r>
              <a:rPr dirty="0" sz="2400">
                <a:solidFill>
                  <a:srgbClr val="FFFFFF"/>
                </a:solidFill>
                <a:latin typeface="Arial"/>
                <a:cs typeface="Arial"/>
              </a:rPr>
              <a:t>movements</a:t>
            </a:r>
            <a:endParaRPr sz="24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8540" y="1372742"/>
            <a:ext cx="5229860" cy="3859529"/>
          </a:xfrm>
          <a:prstGeom prst="rect">
            <a:avLst/>
          </a:prstGeom>
        </p:spPr>
        <p:txBody>
          <a:bodyPr wrap="square" lIns="0" tIns="0" rIns="0" bIns="0" rtlCol="0" vert="horz">
            <a:spAutoFit/>
          </a:bodyPr>
          <a:lstStyle/>
          <a:p>
            <a:pPr algn="just" marL="12700" marR="5080">
              <a:lnSpc>
                <a:spcPct val="100000"/>
              </a:lnSpc>
            </a:pPr>
            <a:r>
              <a:rPr dirty="0" sz="2000" spc="-5" b="1">
                <a:latin typeface="Calibri"/>
                <a:cs typeface="Calibri"/>
              </a:rPr>
              <a:t>-</a:t>
            </a:r>
            <a:r>
              <a:rPr dirty="0" sz="2000" spc="-5">
                <a:latin typeface="Times New Roman"/>
                <a:cs typeface="Times New Roman"/>
              </a:rPr>
              <a:t>In </a:t>
            </a:r>
            <a:r>
              <a:rPr dirty="0" sz="2000">
                <a:latin typeface="Times New Roman"/>
                <a:cs typeface="Times New Roman"/>
              </a:rPr>
              <a:t>general, the </a:t>
            </a:r>
            <a:r>
              <a:rPr dirty="0" sz="2000" spc="-5">
                <a:latin typeface="Times New Roman"/>
                <a:cs typeface="Times New Roman"/>
              </a:rPr>
              <a:t>number </a:t>
            </a:r>
            <a:r>
              <a:rPr dirty="0" sz="2000">
                <a:latin typeface="Times New Roman"/>
                <a:cs typeface="Times New Roman"/>
              </a:rPr>
              <a:t>of </a:t>
            </a:r>
            <a:r>
              <a:rPr dirty="0" sz="2000" spc="-5">
                <a:latin typeface="Times New Roman"/>
                <a:cs typeface="Times New Roman"/>
              </a:rPr>
              <a:t>muscle </a:t>
            </a:r>
            <a:r>
              <a:rPr dirty="0" sz="2000">
                <a:latin typeface="Times New Roman"/>
                <a:cs typeface="Times New Roman"/>
              </a:rPr>
              <a:t>fibers</a:t>
            </a:r>
            <a:r>
              <a:rPr dirty="0" sz="2000" spc="-130">
                <a:latin typeface="Times New Roman"/>
                <a:cs typeface="Times New Roman"/>
              </a:rPr>
              <a:t> </a:t>
            </a:r>
            <a:r>
              <a:rPr dirty="0" sz="2000">
                <a:latin typeface="Times New Roman"/>
                <a:cs typeface="Times New Roman"/>
              </a:rPr>
              <a:t>innervated  </a:t>
            </a:r>
            <a:r>
              <a:rPr dirty="0" sz="2000">
                <a:latin typeface="Times New Roman"/>
                <a:cs typeface="Times New Roman"/>
              </a:rPr>
              <a:t>by a </a:t>
            </a:r>
            <a:r>
              <a:rPr dirty="0" sz="2000" spc="-5">
                <a:latin typeface="Times New Roman"/>
                <a:cs typeface="Times New Roman"/>
              </a:rPr>
              <a:t>motor </a:t>
            </a:r>
            <a:r>
              <a:rPr dirty="0" sz="2000">
                <a:latin typeface="Times New Roman"/>
                <a:cs typeface="Times New Roman"/>
              </a:rPr>
              <a:t>unit is a function of a </a:t>
            </a:r>
            <a:r>
              <a:rPr dirty="0" sz="2000" spc="-5">
                <a:latin typeface="Times New Roman"/>
                <a:cs typeface="Times New Roman"/>
              </a:rPr>
              <a:t>muscle's </a:t>
            </a:r>
            <a:r>
              <a:rPr dirty="0" sz="2000">
                <a:latin typeface="Times New Roman"/>
                <a:cs typeface="Times New Roman"/>
              </a:rPr>
              <a:t>need for  </a:t>
            </a:r>
            <a:r>
              <a:rPr dirty="0" sz="2000">
                <a:latin typeface="Times New Roman"/>
                <a:cs typeface="Times New Roman"/>
              </a:rPr>
              <a:t>refined  precise</a:t>
            </a:r>
            <a:r>
              <a:rPr dirty="0" sz="2000" spc="-135">
                <a:latin typeface="Times New Roman"/>
                <a:cs typeface="Times New Roman"/>
              </a:rPr>
              <a:t> </a:t>
            </a:r>
            <a:r>
              <a:rPr dirty="0" sz="2000">
                <a:latin typeface="Times New Roman"/>
                <a:cs typeface="Times New Roman"/>
              </a:rPr>
              <a:t>motion</a:t>
            </a:r>
            <a:r>
              <a:rPr dirty="0" sz="2000" b="1">
                <a:latin typeface="Calibri"/>
                <a:cs typeface="Calibri"/>
              </a:rPr>
              <a:t>.</a:t>
            </a:r>
            <a:endParaRPr sz="2000">
              <a:latin typeface="Calibri"/>
              <a:cs typeface="Calibri"/>
            </a:endParaRPr>
          </a:p>
          <a:p>
            <a:pPr marL="12700" marR="60960">
              <a:lnSpc>
                <a:spcPct val="102000"/>
              </a:lnSpc>
              <a:spcBef>
                <a:spcPts val="430"/>
              </a:spcBef>
            </a:pPr>
            <a:r>
              <a:rPr dirty="0" sz="2000" b="1">
                <a:latin typeface="Calibri"/>
                <a:cs typeface="Calibri"/>
              </a:rPr>
              <a:t>-</a:t>
            </a:r>
            <a:r>
              <a:rPr dirty="0" sz="2000">
                <a:latin typeface="Times New Roman"/>
                <a:cs typeface="Times New Roman"/>
              </a:rPr>
              <a:t>Groups of </a:t>
            </a:r>
            <a:r>
              <a:rPr dirty="0" sz="2000" spc="-5">
                <a:latin typeface="Times New Roman"/>
                <a:cs typeface="Times New Roman"/>
              </a:rPr>
              <a:t>motor </a:t>
            </a:r>
            <a:r>
              <a:rPr dirty="0" sz="2000">
                <a:latin typeface="Times New Roman"/>
                <a:cs typeface="Times New Roman"/>
              </a:rPr>
              <a:t>units often work together to</a:t>
            </a:r>
            <a:r>
              <a:rPr dirty="0" sz="2000" spc="-190">
                <a:latin typeface="Times New Roman"/>
                <a:cs typeface="Times New Roman"/>
              </a:rPr>
              <a:t> </a:t>
            </a:r>
            <a:r>
              <a:rPr dirty="0" sz="2000">
                <a:latin typeface="Times New Roman"/>
                <a:cs typeface="Times New Roman"/>
              </a:rPr>
              <a:t>help  </a:t>
            </a:r>
            <a:r>
              <a:rPr dirty="0" sz="2000">
                <a:latin typeface="Times New Roman"/>
                <a:cs typeface="Times New Roman"/>
              </a:rPr>
              <a:t>the contractions of a single </a:t>
            </a:r>
            <a:r>
              <a:rPr dirty="0" sz="2000" spc="-5">
                <a:latin typeface="Times New Roman"/>
                <a:cs typeface="Times New Roman"/>
              </a:rPr>
              <a:t>muscle</a:t>
            </a:r>
            <a:r>
              <a:rPr dirty="0" sz="2000" spc="-175">
                <a:latin typeface="Times New Roman"/>
                <a:cs typeface="Times New Roman"/>
              </a:rPr>
              <a:t> </a:t>
            </a:r>
            <a:r>
              <a:rPr dirty="0" sz="2000">
                <a:latin typeface="Times New Roman"/>
                <a:cs typeface="Times New Roman"/>
              </a:rPr>
              <a:t>.</a:t>
            </a:r>
            <a:endParaRPr sz="2000">
              <a:latin typeface="Times New Roman"/>
              <a:cs typeface="Times New Roman"/>
            </a:endParaRPr>
          </a:p>
          <a:p>
            <a:pPr marL="12700" marR="380365">
              <a:lnSpc>
                <a:spcPct val="100000"/>
              </a:lnSpc>
              <a:spcBef>
                <a:spcPts val="480"/>
              </a:spcBef>
            </a:pPr>
            <a:r>
              <a:rPr dirty="0" sz="2000">
                <a:latin typeface="Times New Roman"/>
                <a:cs typeface="Times New Roman"/>
              </a:rPr>
              <a:t>Muscles needed to perform </a:t>
            </a:r>
            <a:r>
              <a:rPr dirty="0" sz="2000" b="1" u="heavy">
                <a:solidFill>
                  <a:srgbClr val="FF0000"/>
                </a:solidFill>
                <a:latin typeface="Times New Roman"/>
                <a:cs typeface="Times New Roman"/>
              </a:rPr>
              <a:t>highly </a:t>
            </a:r>
            <a:r>
              <a:rPr dirty="0" sz="2000" spc="-10" b="1" u="heavy">
                <a:solidFill>
                  <a:srgbClr val="C00000"/>
                </a:solidFill>
                <a:latin typeface="Times New Roman"/>
                <a:cs typeface="Times New Roman"/>
              </a:rPr>
              <a:t>precise  </a:t>
            </a:r>
            <a:r>
              <a:rPr dirty="0" sz="2000" b="1" u="heavy">
                <a:solidFill>
                  <a:srgbClr val="C00000"/>
                </a:solidFill>
                <a:latin typeface="Times New Roman"/>
                <a:cs typeface="Times New Roman"/>
              </a:rPr>
              <a:t>movements </a:t>
            </a:r>
            <a:r>
              <a:rPr dirty="0" sz="2000" spc="-340" b="1">
                <a:latin typeface="Times New Roman"/>
                <a:cs typeface="Times New Roman"/>
              </a:rPr>
              <a:t>قيقد </a:t>
            </a:r>
            <a:r>
              <a:rPr dirty="0" sz="2000">
                <a:latin typeface="Times New Roman"/>
                <a:cs typeface="Times New Roman"/>
              </a:rPr>
              <a:t>generally consist of a </a:t>
            </a:r>
            <a:r>
              <a:rPr dirty="0" sz="2000" spc="-10">
                <a:latin typeface="Times New Roman"/>
                <a:cs typeface="Times New Roman"/>
              </a:rPr>
              <a:t>large  </a:t>
            </a:r>
            <a:r>
              <a:rPr dirty="0" sz="2000" spc="-5">
                <a:latin typeface="Times New Roman"/>
                <a:cs typeface="Times New Roman"/>
              </a:rPr>
              <a:t>number </a:t>
            </a:r>
            <a:r>
              <a:rPr dirty="0" sz="2000">
                <a:latin typeface="Times New Roman"/>
                <a:cs typeface="Times New Roman"/>
              </a:rPr>
              <a:t>of </a:t>
            </a:r>
            <a:r>
              <a:rPr dirty="0" sz="2000" spc="-5">
                <a:latin typeface="Times New Roman"/>
                <a:cs typeface="Times New Roman"/>
              </a:rPr>
              <a:t>motor </a:t>
            </a:r>
            <a:r>
              <a:rPr dirty="0" sz="2000">
                <a:latin typeface="Times New Roman"/>
                <a:cs typeface="Times New Roman"/>
              </a:rPr>
              <a:t>units and few </a:t>
            </a:r>
            <a:r>
              <a:rPr dirty="0" sz="2000" spc="-5">
                <a:latin typeface="Times New Roman"/>
                <a:cs typeface="Times New Roman"/>
              </a:rPr>
              <a:t>muscle </a:t>
            </a:r>
            <a:r>
              <a:rPr dirty="0" sz="2000">
                <a:latin typeface="Times New Roman"/>
                <a:cs typeface="Times New Roman"/>
              </a:rPr>
              <a:t>fibers</a:t>
            </a:r>
            <a:r>
              <a:rPr dirty="0" sz="2000" spc="-125">
                <a:latin typeface="Times New Roman"/>
                <a:cs typeface="Times New Roman"/>
              </a:rPr>
              <a:t> </a:t>
            </a:r>
            <a:r>
              <a:rPr dirty="0" sz="2000">
                <a:latin typeface="Times New Roman"/>
                <a:cs typeface="Times New Roman"/>
              </a:rPr>
              <a:t>in  </a:t>
            </a:r>
            <a:r>
              <a:rPr dirty="0" sz="2000">
                <a:latin typeface="Times New Roman"/>
                <a:cs typeface="Times New Roman"/>
              </a:rPr>
              <a:t>each </a:t>
            </a:r>
            <a:r>
              <a:rPr dirty="0" sz="2000" spc="-5">
                <a:latin typeface="Times New Roman"/>
                <a:cs typeface="Times New Roman"/>
              </a:rPr>
              <a:t>motor </a:t>
            </a:r>
            <a:r>
              <a:rPr dirty="0" sz="2000">
                <a:latin typeface="Times New Roman"/>
                <a:cs typeface="Times New Roman"/>
              </a:rPr>
              <a:t>unit  e.g Hand and </a:t>
            </a:r>
            <a:r>
              <a:rPr dirty="0" sz="2000" spc="-5">
                <a:latin typeface="Times New Roman"/>
                <a:cs typeface="Times New Roman"/>
              </a:rPr>
              <a:t>eye</a:t>
            </a:r>
            <a:r>
              <a:rPr dirty="0" sz="2000" spc="-95">
                <a:latin typeface="Times New Roman"/>
                <a:cs typeface="Times New Roman"/>
              </a:rPr>
              <a:t> </a:t>
            </a:r>
            <a:r>
              <a:rPr dirty="0" sz="2000" spc="-5">
                <a:latin typeface="Times New Roman"/>
                <a:cs typeface="Times New Roman"/>
              </a:rPr>
              <a:t>muscles</a:t>
            </a:r>
            <a:endParaRPr sz="2000">
              <a:latin typeface="Times New Roman"/>
              <a:cs typeface="Times New Roman"/>
            </a:endParaRPr>
          </a:p>
          <a:p>
            <a:pPr marL="12700" marR="22860">
              <a:lnSpc>
                <a:spcPct val="100000"/>
              </a:lnSpc>
              <a:spcBef>
                <a:spcPts val="480"/>
              </a:spcBef>
            </a:pPr>
            <a:r>
              <a:rPr dirty="0" sz="2000" spc="-5" b="1" u="heavy">
                <a:solidFill>
                  <a:srgbClr val="C00000"/>
                </a:solidFill>
                <a:latin typeface="Times New Roman"/>
                <a:cs typeface="Times New Roman"/>
              </a:rPr>
              <a:t>Less </a:t>
            </a:r>
            <a:r>
              <a:rPr dirty="0" sz="2000" spc="-10" b="1" u="heavy">
                <a:solidFill>
                  <a:srgbClr val="C00000"/>
                </a:solidFill>
                <a:latin typeface="Times New Roman"/>
                <a:cs typeface="Times New Roman"/>
              </a:rPr>
              <a:t>precise </a:t>
            </a:r>
            <a:r>
              <a:rPr dirty="0" sz="2000" b="1" u="heavy">
                <a:solidFill>
                  <a:srgbClr val="C00000"/>
                </a:solidFill>
                <a:latin typeface="Times New Roman"/>
                <a:cs typeface="Times New Roman"/>
              </a:rPr>
              <a:t>movements </a:t>
            </a:r>
            <a:r>
              <a:rPr dirty="0" sz="2000">
                <a:latin typeface="Times New Roman"/>
                <a:cs typeface="Times New Roman"/>
              </a:rPr>
              <a:t>are carried </a:t>
            </a:r>
            <a:r>
              <a:rPr dirty="0" sz="2000" spc="5">
                <a:latin typeface="Times New Roman"/>
                <a:cs typeface="Times New Roman"/>
              </a:rPr>
              <a:t>out </a:t>
            </a:r>
            <a:r>
              <a:rPr dirty="0" sz="2000">
                <a:latin typeface="Times New Roman"/>
                <a:cs typeface="Times New Roman"/>
              </a:rPr>
              <a:t>by  </a:t>
            </a:r>
            <a:r>
              <a:rPr dirty="0" sz="2000" spc="-5">
                <a:latin typeface="Times New Roman"/>
                <a:cs typeface="Times New Roman"/>
              </a:rPr>
              <a:t>muscles </a:t>
            </a:r>
            <a:r>
              <a:rPr dirty="0" sz="2000">
                <a:latin typeface="Times New Roman"/>
                <a:cs typeface="Times New Roman"/>
              </a:rPr>
              <a:t>composed of fewer </a:t>
            </a:r>
            <a:r>
              <a:rPr dirty="0" sz="2000" spc="-5">
                <a:latin typeface="Times New Roman"/>
                <a:cs typeface="Times New Roman"/>
              </a:rPr>
              <a:t>motor </a:t>
            </a:r>
            <a:r>
              <a:rPr dirty="0" sz="2000">
                <a:latin typeface="Times New Roman"/>
                <a:cs typeface="Times New Roman"/>
              </a:rPr>
              <a:t>units with</a:t>
            </a:r>
            <a:r>
              <a:rPr dirty="0" sz="2000" spc="-145">
                <a:latin typeface="Times New Roman"/>
                <a:cs typeface="Times New Roman"/>
              </a:rPr>
              <a:t> </a:t>
            </a:r>
            <a:r>
              <a:rPr dirty="0" sz="2000" spc="-5">
                <a:latin typeface="Times New Roman"/>
                <a:cs typeface="Times New Roman"/>
              </a:rPr>
              <a:t>many  </a:t>
            </a:r>
            <a:r>
              <a:rPr dirty="0" sz="2000">
                <a:latin typeface="Times New Roman"/>
                <a:cs typeface="Times New Roman"/>
              </a:rPr>
              <a:t>fibers per unit e.g </a:t>
            </a:r>
            <a:r>
              <a:rPr dirty="0" sz="2000" spc="-15">
                <a:latin typeface="Times New Roman"/>
                <a:cs typeface="Times New Roman"/>
              </a:rPr>
              <a:t>Trunk</a:t>
            </a:r>
            <a:r>
              <a:rPr dirty="0" sz="2000" spc="-175">
                <a:latin typeface="Times New Roman"/>
                <a:cs typeface="Times New Roman"/>
              </a:rPr>
              <a:t> </a:t>
            </a:r>
            <a:r>
              <a:rPr dirty="0" sz="2000" spc="-5">
                <a:latin typeface="Times New Roman"/>
                <a:cs typeface="Times New Roman"/>
              </a:rPr>
              <a:t>muscles</a:t>
            </a:r>
            <a:endParaRPr sz="2000">
              <a:latin typeface="Times New Roman"/>
              <a:cs typeface="Times New Roman"/>
            </a:endParaRPr>
          </a:p>
        </p:txBody>
      </p:sp>
      <p:sp>
        <p:nvSpPr>
          <p:cNvPr id="3" name="object 3"/>
          <p:cNvSpPr/>
          <p:nvPr/>
        </p:nvSpPr>
        <p:spPr>
          <a:xfrm>
            <a:off x="6156325" y="514350"/>
            <a:ext cx="2808224" cy="594360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6145148" y="503237"/>
            <a:ext cx="2830830" cy="5965825"/>
          </a:xfrm>
          <a:custGeom>
            <a:avLst/>
            <a:gdLst/>
            <a:ahLst/>
            <a:cxnLst/>
            <a:rect l="l" t="t" r="r" b="b"/>
            <a:pathLst>
              <a:path w="2830829" h="5965825">
                <a:moveTo>
                  <a:pt x="0" y="5965825"/>
                </a:moveTo>
                <a:lnTo>
                  <a:pt x="2830576" y="5965825"/>
                </a:lnTo>
                <a:lnTo>
                  <a:pt x="2830576" y="0"/>
                </a:lnTo>
                <a:lnTo>
                  <a:pt x="0" y="0"/>
                </a:lnTo>
                <a:lnTo>
                  <a:pt x="0" y="5965825"/>
                </a:lnTo>
                <a:close/>
              </a:path>
            </a:pathLst>
          </a:custGeom>
          <a:ln w="22225">
            <a:solidFill>
              <a:srgbClr val="000000"/>
            </a:solidFill>
          </a:ln>
        </p:spPr>
        <p:txBody>
          <a:bodyPr wrap="square" lIns="0" tIns="0" rIns="0" bIns="0" rtlCol="0"/>
          <a:lstStyle/>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1123" y="864108"/>
            <a:ext cx="50800" cy="0"/>
          </a:xfrm>
          <a:custGeom>
            <a:avLst/>
            <a:gdLst/>
            <a:ahLst/>
            <a:cxnLst/>
            <a:rect l="l" t="t" r="r" b="b"/>
            <a:pathLst>
              <a:path w="50800" h="0">
                <a:moveTo>
                  <a:pt x="0" y="0"/>
                </a:moveTo>
                <a:lnTo>
                  <a:pt x="50292" y="0"/>
                </a:lnTo>
              </a:path>
            </a:pathLst>
          </a:custGeom>
          <a:ln w="28955">
            <a:solidFill>
              <a:srgbClr val="001F5F"/>
            </a:solidFill>
          </a:ln>
        </p:spPr>
        <p:txBody>
          <a:bodyPr wrap="square" lIns="0" tIns="0" rIns="0" bIns="0" rtlCol="0"/>
          <a:lstStyle/>
          <a:p/>
        </p:txBody>
      </p:sp>
      <p:sp>
        <p:nvSpPr>
          <p:cNvPr id="3" name="object 3"/>
          <p:cNvSpPr txBox="1">
            <a:spLocks noGrp="1"/>
          </p:cNvSpPr>
          <p:nvPr>
            <p:ph type="title"/>
          </p:nvPr>
        </p:nvSpPr>
        <p:spPr>
          <a:xfrm>
            <a:off x="535940" y="511794"/>
            <a:ext cx="4245610" cy="3009900"/>
          </a:xfrm>
          <a:prstGeom prst="rect"/>
        </p:spPr>
        <p:txBody>
          <a:bodyPr wrap="square" lIns="0" tIns="0" rIns="0" bIns="0" rtlCol="0" vert="horz">
            <a:spAutoFit/>
          </a:bodyPr>
          <a:lstStyle/>
          <a:p>
            <a:pPr marL="12700" marR="5080">
              <a:lnSpc>
                <a:spcPct val="99900"/>
              </a:lnSpc>
            </a:pPr>
            <a:r>
              <a:rPr dirty="0" sz="1600" spc="-5" u="none">
                <a:latin typeface="Calibri"/>
                <a:cs typeface="Calibri"/>
              </a:rPr>
              <a:t>- </a:t>
            </a:r>
            <a:r>
              <a:rPr dirty="0" sz="2400" spc="-5" u="heavy">
                <a:solidFill>
                  <a:srgbClr val="FF0000"/>
                </a:solidFill>
              </a:rPr>
              <a:t>The </a:t>
            </a:r>
            <a:r>
              <a:rPr dirty="0" sz="2400" spc="-10" u="heavy">
                <a:solidFill>
                  <a:srgbClr val="FF0000"/>
                </a:solidFill>
              </a:rPr>
              <a:t>force </a:t>
            </a:r>
            <a:r>
              <a:rPr dirty="0" sz="2400" u="heavy">
                <a:solidFill>
                  <a:srgbClr val="FF0000"/>
                </a:solidFill>
              </a:rPr>
              <a:t>of muscle</a:t>
            </a:r>
            <a:r>
              <a:rPr dirty="0" sz="2400" spc="-60" u="heavy">
                <a:solidFill>
                  <a:srgbClr val="FF0000"/>
                </a:solidFill>
              </a:rPr>
              <a:t> </a:t>
            </a:r>
            <a:r>
              <a:rPr dirty="0" sz="2400" u="heavy">
                <a:solidFill>
                  <a:srgbClr val="FF0000"/>
                </a:solidFill>
              </a:rPr>
              <a:t>contraction  </a:t>
            </a:r>
            <a:r>
              <a:rPr dirty="0" sz="2800" spc="-5" b="0" u="none">
                <a:latin typeface="Times New Roman"/>
                <a:cs typeface="Times New Roman"/>
              </a:rPr>
              <a:t>The two ways the </a:t>
            </a:r>
            <a:r>
              <a:rPr dirty="0" sz="2800" b="0" u="none">
                <a:latin typeface="Times New Roman"/>
                <a:cs typeface="Times New Roman"/>
              </a:rPr>
              <a:t>nervous  </a:t>
            </a:r>
            <a:r>
              <a:rPr dirty="0" sz="2800" spc="-5" b="0" u="none">
                <a:latin typeface="Times New Roman"/>
                <a:cs typeface="Times New Roman"/>
              </a:rPr>
              <a:t>system increases the muscle  </a:t>
            </a:r>
            <a:r>
              <a:rPr dirty="0" sz="2800" spc="-5" b="0" u="none">
                <a:latin typeface="Times New Roman"/>
                <a:cs typeface="Times New Roman"/>
              </a:rPr>
              <a:t>contraction </a:t>
            </a:r>
            <a:r>
              <a:rPr dirty="0" sz="2800" spc="-5" b="0" u="heavy">
                <a:solidFill>
                  <a:srgbClr val="A40020"/>
                </a:solidFill>
                <a:latin typeface="Times New Roman"/>
                <a:cs typeface="Times New Roman"/>
              </a:rPr>
              <a:t>force production  </a:t>
            </a:r>
            <a:r>
              <a:rPr dirty="0" sz="2800" spc="-5" b="0" u="none">
                <a:latin typeface="Times New Roman"/>
                <a:cs typeface="Times New Roman"/>
              </a:rPr>
              <a:t>is</a:t>
            </a:r>
            <a:r>
              <a:rPr dirty="0" sz="2800" spc="-75" b="0" u="none">
                <a:latin typeface="Times New Roman"/>
                <a:cs typeface="Times New Roman"/>
              </a:rPr>
              <a:t> </a:t>
            </a:r>
            <a:r>
              <a:rPr dirty="0" sz="2800" b="0" u="none">
                <a:latin typeface="Times New Roman"/>
                <a:cs typeface="Times New Roman"/>
              </a:rPr>
              <a:t>through:-</a:t>
            </a:r>
            <a:endParaRPr sz="2800">
              <a:latin typeface="Times New Roman"/>
              <a:cs typeface="Times New Roman"/>
            </a:endParaRPr>
          </a:p>
          <a:p>
            <a:pPr marL="12700" marR="171450">
              <a:lnSpc>
                <a:spcPct val="100000"/>
              </a:lnSpc>
              <a:spcBef>
                <a:spcPts val="670"/>
              </a:spcBef>
            </a:pPr>
            <a:r>
              <a:rPr dirty="0" sz="2800" spc="-5" b="0" u="none">
                <a:solidFill>
                  <a:srgbClr val="C00000"/>
                </a:solidFill>
                <a:latin typeface="Times New Roman"/>
                <a:cs typeface="Times New Roman"/>
              </a:rPr>
              <a:t>1-Recruitment of new</a:t>
            </a:r>
            <a:r>
              <a:rPr dirty="0" sz="2800" spc="-50" b="0" u="none">
                <a:solidFill>
                  <a:srgbClr val="C00000"/>
                </a:solidFill>
                <a:latin typeface="Times New Roman"/>
                <a:cs typeface="Times New Roman"/>
              </a:rPr>
              <a:t> </a:t>
            </a:r>
            <a:r>
              <a:rPr dirty="0" sz="2800" spc="-5" b="0" u="none">
                <a:solidFill>
                  <a:srgbClr val="C00000"/>
                </a:solidFill>
                <a:latin typeface="Times New Roman"/>
                <a:cs typeface="Times New Roman"/>
              </a:rPr>
              <a:t>motor  </a:t>
            </a:r>
            <a:r>
              <a:rPr dirty="0" sz="2800" spc="-5" b="0" u="none">
                <a:solidFill>
                  <a:srgbClr val="C00000"/>
                </a:solidFill>
                <a:latin typeface="Times New Roman"/>
                <a:cs typeface="Times New Roman"/>
              </a:rPr>
              <a:t>units</a:t>
            </a:r>
            <a:endParaRPr sz="2800">
              <a:latin typeface="Times New Roman"/>
              <a:cs typeface="Times New Roman"/>
            </a:endParaRPr>
          </a:p>
        </p:txBody>
      </p:sp>
      <p:sp>
        <p:nvSpPr>
          <p:cNvPr id="4" name="object 4"/>
          <p:cNvSpPr txBox="1"/>
          <p:nvPr/>
        </p:nvSpPr>
        <p:spPr>
          <a:xfrm>
            <a:off x="535940" y="3607054"/>
            <a:ext cx="3834765" cy="1367790"/>
          </a:xfrm>
          <a:prstGeom prst="rect">
            <a:avLst/>
          </a:prstGeom>
        </p:spPr>
        <p:txBody>
          <a:bodyPr wrap="square" lIns="0" tIns="0" rIns="0" bIns="0" rtlCol="0" vert="horz">
            <a:spAutoFit/>
          </a:bodyPr>
          <a:lstStyle/>
          <a:p>
            <a:pPr marL="12700">
              <a:lnSpc>
                <a:spcPct val="100000"/>
              </a:lnSpc>
            </a:pPr>
            <a:r>
              <a:rPr dirty="0" sz="2800" spc="-5">
                <a:latin typeface="Times New Roman"/>
                <a:cs typeface="Times New Roman"/>
              </a:rPr>
              <a:t>2- </a:t>
            </a:r>
            <a:r>
              <a:rPr dirty="0" sz="2800" spc="-5">
                <a:solidFill>
                  <a:srgbClr val="C00000"/>
                </a:solidFill>
                <a:latin typeface="Times New Roman"/>
                <a:cs typeface="Times New Roman"/>
              </a:rPr>
              <a:t>Increasing</a:t>
            </a:r>
            <a:r>
              <a:rPr dirty="0" sz="2800" spc="-25">
                <a:solidFill>
                  <a:srgbClr val="C00000"/>
                </a:solidFill>
                <a:latin typeface="Times New Roman"/>
                <a:cs typeface="Times New Roman"/>
              </a:rPr>
              <a:t> </a:t>
            </a:r>
            <a:r>
              <a:rPr dirty="0" sz="2800" spc="-5">
                <a:solidFill>
                  <a:srgbClr val="C00000"/>
                </a:solidFill>
                <a:latin typeface="Times New Roman"/>
                <a:cs typeface="Times New Roman"/>
              </a:rPr>
              <a:t>stimulation</a:t>
            </a:r>
            <a:endParaRPr sz="2800">
              <a:latin typeface="Times New Roman"/>
              <a:cs typeface="Times New Roman"/>
            </a:endParaRPr>
          </a:p>
          <a:p>
            <a:pPr marL="12700">
              <a:lnSpc>
                <a:spcPct val="100000"/>
              </a:lnSpc>
            </a:pPr>
            <a:r>
              <a:rPr dirty="0" sz="2800" spc="-5">
                <a:solidFill>
                  <a:srgbClr val="C00000"/>
                </a:solidFill>
                <a:latin typeface="Times New Roman"/>
                <a:cs typeface="Times New Roman"/>
              </a:rPr>
              <a:t>frequency</a:t>
            </a:r>
            <a:endParaRPr sz="2800">
              <a:latin typeface="Times New Roman"/>
              <a:cs typeface="Times New Roman"/>
            </a:endParaRPr>
          </a:p>
          <a:p>
            <a:pPr marL="201295">
              <a:lnSpc>
                <a:spcPct val="100000"/>
              </a:lnSpc>
              <a:spcBef>
                <a:spcPts val="685"/>
              </a:spcBef>
            </a:pPr>
            <a:r>
              <a:rPr dirty="0" sz="2800" spc="-585">
                <a:latin typeface="Arial"/>
                <a:cs typeface="Arial"/>
              </a:rPr>
              <a:t>ةيبصع    </a:t>
            </a:r>
            <a:r>
              <a:rPr dirty="0" sz="2800" spc="-275">
                <a:latin typeface="Arial"/>
                <a:cs typeface="Arial"/>
              </a:rPr>
              <a:t>تاضبن</a:t>
            </a:r>
            <a:r>
              <a:rPr dirty="0" sz="2800" spc="-275">
                <a:latin typeface="Times New Roman"/>
                <a:cs typeface="Times New Roman"/>
              </a:rPr>
              <a:t>(rate</a:t>
            </a:r>
            <a:r>
              <a:rPr dirty="0" sz="2800" spc="-50">
                <a:latin typeface="Times New Roman"/>
                <a:cs typeface="Times New Roman"/>
              </a:rPr>
              <a:t> </a:t>
            </a:r>
            <a:r>
              <a:rPr dirty="0" sz="2800" spc="-5">
                <a:latin typeface="Times New Roman"/>
                <a:cs typeface="Times New Roman"/>
              </a:rPr>
              <a:t>coding).</a:t>
            </a:r>
            <a:endParaRPr sz="2800">
              <a:latin typeface="Times New Roman"/>
              <a:cs typeface="Times New Roman"/>
            </a:endParaRPr>
          </a:p>
        </p:txBody>
      </p:sp>
      <p:sp>
        <p:nvSpPr>
          <p:cNvPr id="5" name="object 5"/>
          <p:cNvSpPr/>
          <p:nvPr/>
        </p:nvSpPr>
        <p:spPr>
          <a:xfrm>
            <a:off x="5076825" y="404875"/>
            <a:ext cx="3867150" cy="5487924"/>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9415" y="871982"/>
            <a:ext cx="5452745" cy="731520"/>
          </a:xfrm>
          <a:prstGeom prst="rect"/>
        </p:spPr>
        <p:txBody>
          <a:bodyPr wrap="square" lIns="0" tIns="0" rIns="0" bIns="0" rtlCol="0" vert="horz">
            <a:spAutoFit/>
          </a:bodyPr>
          <a:lstStyle/>
          <a:p>
            <a:pPr marL="355600" marR="5080" indent="-342900">
              <a:lnSpc>
                <a:spcPct val="100000"/>
              </a:lnSpc>
              <a:buFont typeface="Arial"/>
              <a:buChar char="•"/>
              <a:tabLst>
                <a:tab pos="355600" algn="l"/>
                <a:tab pos="1996439" algn="l"/>
              </a:tabLst>
            </a:pPr>
            <a:r>
              <a:rPr dirty="0" sz="1800" spc="-5" u="none"/>
              <a:t>The </a:t>
            </a:r>
            <a:r>
              <a:rPr dirty="0" sz="1800" spc="-10" u="none"/>
              <a:t>force produced </a:t>
            </a:r>
            <a:r>
              <a:rPr dirty="0" sz="2400" spc="-5" u="heavy">
                <a:solidFill>
                  <a:srgbClr val="FF0000"/>
                </a:solidFill>
              </a:rPr>
              <a:t>by </a:t>
            </a:r>
            <a:r>
              <a:rPr dirty="0" sz="2400" u="heavy">
                <a:solidFill>
                  <a:srgbClr val="FF0000"/>
                </a:solidFill>
              </a:rPr>
              <a:t>a single motor </a:t>
            </a:r>
            <a:r>
              <a:rPr dirty="0" sz="2400" spc="-5" u="heavy">
                <a:solidFill>
                  <a:srgbClr val="FF0000"/>
                </a:solidFill>
              </a:rPr>
              <a:t>unit is  </a:t>
            </a:r>
            <a:r>
              <a:rPr dirty="0" sz="2400" u="heavy">
                <a:solidFill>
                  <a:srgbClr val="FF0000"/>
                </a:solidFill>
              </a:rPr>
              <a:t>determined	</a:t>
            </a:r>
            <a:r>
              <a:rPr dirty="0" sz="1800" spc="-5" u="none"/>
              <a:t>by</a:t>
            </a:r>
            <a:r>
              <a:rPr dirty="0" sz="1800" spc="-90" u="none"/>
              <a:t> </a:t>
            </a:r>
            <a:r>
              <a:rPr dirty="0" sz="1800" spc="-5" u="none">
                <a:latin typeface="Wingdings"/>
                <a:cs typeface="Wingdings"/>
              </a:rPr>
              <a:t></a:t>
            </a:r>
            <a:endParaRPr sz="1800">
              <a:latin typeface="Wingdings"/>
              <a:cs typeface="Wingdings"/>
            </a:endParaRPr>
          </a:p>
        </p:txBody>
      </p:sp>
      <p:sp>
        <p:nvSpPr>
          <p:cNvPr id="3" name="object 3"/>
          <p:cNvSpPr txBox="1"/>
          <p:nvPr/>
        </p:nvSpPr>
        <p:spPr>
          <a:xfrm>
            <a:off x="299415" y="1661414"/>
            <a:ext cx="6620509" cy="878205"/>
          </a:xfrm>
          <a:prstGeom prst="rect">
            <a:avLst/>
          </a:prstGeom>
        </p:spPr>
        <p:txBody>
          <a:bodyPr wrap="square" lIns="0" tIns="0" rIns="0" bIns="0" rtlCol="0" vert="horz">
            <a:spAutoFit/>
          </a:bodyPr>
          <a:lstStyle/>
          <a:p>
            <a:pPr marL="355600" indent="-342900">
              <a:lnSpc>
                <a:spcPct val="100000"/>
              </a:lnSpc>
              <a:buFont typeface="Arial"/>
              <a:buChar char="•"/>
              <a:tabLst>
                <a:tab pos="355600" algn="l"/>
              </a:tabLst>
            </a:pPr>
            <a:r>
              <a:rPr dirty="0" sz="1800" b="1">
                <a:latin typeface="Times New Roman"/>
                <a:cs typeface="Times New Roman"/>
              </a:rPr>
              <a:t>(1)  </a:t>
            </a:r>
            <a:r>
              <a:rPr dirty="0" sz="1800" spc="-5" b="1">
                <a:latin typeface="Times New Roman"/>
                <a:cs typeface="Times New Roman"/>
              </a:rPr>
              <a:t>the number </a:t>
            </a:r>
            <a:r>
              <a:rPr dirty="0" sz="1800" b="1">
                <a:latin typeface="Times New Roman"/>
                <a:cs typeface="Times New Roman"/>
              </a:rPr>
              <a:t>of </a:t>
            </a:r>
            <a:r>
              <a:rPr dirty="0" sz="1800" spc="-5" b="1">
                <a:latin typeface="Times New Roman"/>
                <a:cs typeface="Times New Roman"/>
              </a:rPr>
              <a:t>muscle </a:t>
            </a:r>
            <a:r>
              <a:rPr dirty="0" sz="1800" b="1">
                <a:latin typeface="Times New Roman"/>
                <a:cs typeface="Times New Roman"/>
              </a:rPr>
              <a:t>fibers </a:t>
            </a:r>
            <a:r>
              <a:rPr dirty="0" sz="1800" spc="-5" b="1">
                <a:latin typeface="Times New Roman"/>
                <a:cs typeface="Times New Roman"/>
              </a:rPr>
              <a:t>in </a:t>
            </a:r>
            <a:r>
              <a:rPr dirty="0" sz="1800" b="1">
                <a:latin typeface="Times New Roman"/>
                <a:cs typeface="Times New Roman"/>
              </a:rPr>
              <a:t>the </a:t>
            </a:r>
            <a:r>
              <a:rPr dirty="0" sz="1800" spc="-5" b="1">
                <a:latin typeface="Times New Roman"/>
                <a:cs typeface="Times New Roman"/>
              </a:rPr>
              <a:t>unit </a:t>
            </a:r>
            <a:r>
              <a:rPr dirty="0" sz="1800" b="1">
                <a:latin typeface="Times New Roman"/>
                <a:cs typeface="Times New Roman"/>
              </a:rPr>
              <a:t>( </a:t>
            </a:r>
            <a:r>
              <a:rPr dirty="0" sz="1800" spc="-5" b="1">
                <a:latin typeface="Times New Roman"/>
                <a:cs typeface="Times New Roman"/>
              </a:rPr>
              <a:t>size </a:t>
            </a:r>
            <a:r>
              <a:rPr dirty="0" sz="1800" b="1">
                <a:latin typeface="Times New Roman"/>
                <a:cs typeface="Times New Roman"/>
              </a:rPr>
              <a:t>principle)</a:t>
            </a:r>
            <a:r>
              <a:rPr dirty="0" sz="1800" spc="425" b="1">
                <a:latin typeface="Times New Roman"/>
                <a:cs typeface="Times New Roman"/>
              </a:rPr>
              <a:t> </a:t>
            </a:r>
            <a:r>
              <a:rPr dirty="0" sz="1800" b="1">
                <a:latin typeface="Times New Roman"/>
                <a:cs typeface="Times New Roman"/>
              </a:rPr>
              <a:t>&amp;</a:t>
            </a:r>
            <a:endParaRPr sz="1800">
              <a:latin typeface="Times New Roman"/>
              <a:cs typeface="Times New Roman"/>
            </a:endParaRPr>
          </a:p>
          <a:p>
            <a:pPr marL="355600" indent="-342900">
              <a:lnSpc>
                <a:spcPct val="100000"/>
              </a:lnSpc>
              <a:spcBef>
                <a:spcPts val="434"/>
              </a:spcBef>
              <a:buFont typeface="Arial"/>
              <a:buChar char="•"/>
              <a:tabLst>
                <a:tab pos="355600" algn="l"/>
              </a:tabLst>
            </a:pPr>
            <a:r>
              <a:rPr dirty="0" sz="1800" spc="-5" b="1">
                <a:latin typeface="Times New Roman"/>
                <a:cs typeface="Times New Roman"/>
              </a:rPr>
              <a:t>(2) the frequency </a:t>
            </a:r>
            <a:r>
              <a:rPr dirty="0" sz="1800" b="1">
                <a:latin typeface="Times New Roman"/>
                <a:cs typeface="Times New Roman"/>
              </a:rPr>
              <a:t>with which </a:t>
            </a:r>
            <a:r>
              <a:rPr dirty="0" sz="1800" spc="-5" b="1">
                <a:latin typeface="Times New Roman"/>
                <a:cs typeface="Times New Roman"/>
              </a:rPr>
              <a:t>the muscle </a:t>
            </a:r>
            <a:r>
              <a:rPr dirty="0" sz="1800" b="1">
                <a:latin typeface="Times New Roman"/>
                <a:cs typeface="Times New Roman"/>
              </a:rPr>
              <a:t>fibers </a:t>
            </a:r>
            <a:r>
              <a:rPr dirty="0" sz="1800" spc="-15" b="1">
                <a:latin typeface="Times New Roman"/>
                <a:cs typeface="Times New Roman"/>
              </a:rPr>
              <a:t>are </a:t>
            </a:r>
            <a:r>
              <a:rPr dirty="0" sz="1800" b="1">
                <a:latin typeface="Times New Roman"/>
                <a:cs typeface="Times New Roman"/>
              </a:rPr>
              <a:t>stimulated</a:t>
            </a:r>
            <a:r>
              <a:rPr dirty="0" sz="1800" spc="-25" b="1">
                <a:latin typeface="Times New Roman"/>
                <a:cs typeface="Times New Roman"/>
              </a:rPr>
              <a:t> </a:t>
            </a:r>
            <a:r>
              <a:rPr dirty="0" sz="1800" b="1">
                <a:latin typeface="Times New Roman"/>
                <a:cs typeface="Times New Roman"/>
              </a:rPr>
              <a:t>by</a:t>
            </a:r>
            <a:endParaRPr sz="1800">
              <a:latin typeface="Times New Roman"/>
              <a:cs typeface="Times New Roman"/>
            </a:endParaRPr>
          </a:p>
          <a:p>
            <a:pPr marL="355600">
              <a:lnSpc>
                <a:spcPct val="100000"/>
              </a:lnSpc>
            </a:pPr>
            <a:r>
              <a:rPr dirty="0" sz="1800" b="1">
                <a:latin typeface="Times New Roman"/>
                <a:cs typeface="Times New Roman"/>
              </a:rPr>
              <a:t>their </a:t>
            </a:r>
            <a:r>
              <a:rPr dirty="0" sz="1800" spc="-5" b="1">
                <a:latin typeface="Times New Roman"/>
                <a:cs typeface="Times New Roman"/>
              </a:rPr>
              <a:t>innervating</a:t>
            </a:r>
            <a:r>
              <a:rPr dirty="0" sz="1800" spc="-100" b="1">
                <a:latin typeface="Times New Roman"/>
                <a:cs typeface="Times New Roman"/>
              </a:rPr>
              <a:t> </a:t>
            </a:r>
            <a:r>
              <a:rPr dirty="0" sz="1800" b="1">
                <a:latin typeface="Times New Roman"/>
                <a:cs typeface="Times New Roman"/>
              </a:rPr>
              <a:t>axon.</a:t>
            </a:r>
            <a:endParaRPr sz="1800">
              <a:latin typeface="Times New Roman"/>
              <a:cs typeface="Times New Roman"/>
            </a:endParaRPr>
          </a:p>
        </p:txBody>
      </p:sp>
      <p:sp>
        <p:nvSpPr>
          <p:cNvPr id="4" name="object 4"/>
          <p:cNvSpPr/>
          <p:nvPr/>
        </p:nvSpPr>
        <p:spPr>
          <a:xfrm>
            <a:off x="5704840" y="2490723"/>
            <a:ext cx="2847340" cy="4260215"/>
          </a:xfrm>
          <a:custGeom>
            <a:avLst/>
            <a:gdLst/>
            <a:ahLst/>
            <a:cxnLst/>
            <a:rect l="l" t="t" r="r" b="b"/>
            <a:pathLst>
              <a:path w="2847340" h="4260215">
                <a:moveTo>
                  <a:pt x="2847086" y="0"/>
                </a:moveTo>
                <a:lnTo>
                  <a:pt x="0" y="822071"/>
                </a:lnTo>
                <a:lnTo>
                  <a:pt x="0" y="3437953"/>
                </a:lnTo>
                <a:lnTo>
                  <a:pt x="2847086" y="4259966"/>
                </a:lnTo>
                <a:lnTo>
                  <a:pt x="2847086" y="0"/>
                </a:lnTo>
                <a:close/>
              </a:path>
            </a:pathLst>
          </a:custGeom>
          <a:solidFill>
            <a:srgbClr val="CCFFFF"/>
          </a:solidFill>
        </p:spPr>
        <p:txBody>
          <a:bodyPr wrap="square" lIns="0" tIns="0" rIns="0" bIns="0" rtlCol="0"/>
          <a:lstStyle/>
          <a:p/>
        </p:txBody>
      </p:sp>
      <p:sp>
        <p:nvSpPr>
          <p:cNvPr id="5" name="object 5"/>
          <p:cNvSpPr/>
          <p:nvPr/>
        </p:nvSpPr>
        <p:spPr>
          <a:xfrm>
            <a:off x="6169278" y="5598947"/>
            <a:ext cx="402704" cy="157492"/>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6169278" y="5598947"/>
            <a:ext cx="403225" cy="157480"/>
          </a:xfrm>
          <a:custGeom>
            <a:avLst/>
            <a:gdLst/>
            <a:ahLst/>
            <a:cxnLst/>
            <a:rect l="l" t="t" r="r" b="b"/>
            <a:pathLst>
              <a:path w="403225" h="157479">
                <a:moveTo>
                  <a:pt x="0" y="157492"/>
                </a:moveTo>
                <a:lnTo>
                  <a:pt x="402704" y="157492"/>
                </a:lnTo>
                <a:lnTo>
                  <a:pt x="402704" y="0"/>
                </a:lnTo>
                <a:lnTo>
                  <a:pt x="0" y="0"/>
                </a:lnTo>
                <a:lnTo>
                  <a:pt x="0" y="157492"/>
                </a:lnTo>
                <a:close/>
              </a:path>
            </a:pathLst>
          </a:custGeom>
          <a:ln w="9524">
            <a:solidFill>
              <a:srgbClr val="000000"/>
            </a:solidFill>
          </a:ln>
        </p:spPr>
        <p:txBody>
          <a:bodyPr wrap="square" lIns="0" tIns="0" rIns="0" bIns="0" rtlCol="0"/>
          <a:lstStyle/>
          <a:p/>
        </p:txBody>
      </p:sp>
      <p:sp>
        <p:nvSpPr>
          <p:cNvPr id="7" name="object 7"/>
          <p:cNvSpPr/>
          <p:nvPr/>
        </p:nvSpPr>
        <p:spPr>
          <a:xfrm>
            <a:off x="6546850" y="5598947"/>
            <a:ext cx="771842" cy="157492"/>
          </a:xfrm>
          <a:prstGeom prst="rect">
            <a:avLst/>
          </a:prstGeom>
          <a:blipFill>
            <a:blip r:embed="rId3" cstate="print"/>
            <a:stretch>
              <a:fillRect/>
            </a:stretch>
          </a:blipFill>
        </p:spPr>
        <p:txBody>
          <a:bodyPr wrap="square" lIns="0" tIns="0" rIns="0" bIns="0" rtlCol="0"/>
          <a:lstStyle/>
          <a:p/>
        </p:txBody>
      </p:sp>
      <p:sp>
        <p:nvSpPr>
          <p:cNvPr id="8" name="object 8"/>
          <p:cNvSpPr/>
          <p:nvPr/>
        </p:nvSpPr>
        <p:spPr>
          <a:xfrm>
            <a:off x="6546850" y="5598947"/>
            <a:ext cx="772160" cy="157480"/>
          </a:xfrm>
          <a:custGeom>
            <a:avLst/>
            <a:gdLst/>
            <a:ahLst/>
            <a:cxnLst/>
            <a:rect l="l" t="t" r="r" b="b"/>
            <a:pathLst>
              <a:path w="772159" h="157479">
                <a:moveTo>
                  <a:pt x="0" y="157492"/>
                </a:moveTo>
                <a:lnTo>
                  <a:pt x="771842" y="157492"/>
                </a:lnTo>
                <a:lnTo>
                  <a:pt x="771842" y="0"/>
                </a:lnTo>
                <a:lnTo>
                  <a:pt x="0" y="0"/>
                </a:lnTo>
                <a:lnTo>
                  <a:pt x="0" y="157492"/>
                </a:lnTo>
                <a:close/>
              </a:path>
            </a:pathLst>
          </a:custGeom>
          <a:ln w="9525">
            <a:solidFill>
              <a:srgbClr val="000000"/>
            </a:solidFill>
          </a:ln>
        </p:spPr>
        <p:txBody>
          <a:bodyPr wrap="square" lIns="0" tIns="0" rIns="0" bIns="0" rtlCol="0"/>
          <a:lstStyle/>
          <a:p/>
        </p:txBody>
      </p:sp>
      <p:sp>
        <p:nvSpPr>
          <p:cNvPr id="9" name="object 9"/>
          <p:cNvSpPr/>
          <p:nvPr/>
        </p:nvSpPr>
        <p:spPr>
          <a:xfrm>
            <a:off x="7304023" y="5598947"/>
            <a:ext cx="402704" cy="157492"/>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7304023" y="5598947"/>
            <a:ext cx="403225" cy="157480"/>
          </a:xfrm>
          <a:custGeom>
            <a:avLst/>
            <a:gdLst/>
            <a:ahLst/>
            <a:cxnLst/>
            <a:rect l="l" t="t" r="r" b="b"/>
            <a:pathLst>
              <a:path w="403225" h="157479">
                <a:moveTo>
                  <a:pt x="0" y="157492"/>
                </a:moveTo>
                <a:lnTo>
                  <a:pt x="402704" y="157492"/>
                </a:lnTo>
                <a:lnTo>
                  <a:pt x="402704" y="0"/>
                </a:lnTo>
                <a:lnTo>
                  <a:pt x="0" y="0"/>
                </a:lnTo>
                <a:lnTo>
                  <a:pt x="0" y="157492"/>
                </a:lnTo>
                <a:close/>
              </a:path>
            </a:pathLst>
          </a:custGeom>
          <a:ln w="9524">
            <a:solidFill>
              <a:srgbClr val="000000"/>
            </a:solidFill>
          </a:ln>
        </p:spPr>
        <p:txBody>
          <a:bodyPr wrap="square" lIns="0" tIns="0" rIns="0" bIns="0" rtlCol="0"/>
          <a:lstStyle/>
          <a:p/>
        </p:txBody>
      </p:sp>
      <p:sp>
        <p:nvSpPr>
          <p:cNvPr id="11" name="object 11"/>
          <p:cNvSpPr/>
          <p:nvPr/>
        </p:nvSpPr>
        <p:spPr>
          <a:xfrm>
            <a:off x="6332982" y="5757722"/>
            <a:ext cx="402704" cy="100152"/>
          </a:xfrm>
          <a:prstGeom prst="rect">
            <a:avLst/>
          </a:prstGeom>
          <a:blipFill>
            <a:blip r:embed="rId5" cstate="print"/>
            <a:stretch>
              <a:fillRect/>
            </a:stretch>
          </a:blipFill>
        </p:spPr>
        <p:txBody>
          <a:bodyPr wrap="square" lIns="0" tIns="0" rIns="0" bIns="0" rtlCol="0"/>
          <a:lstStyle/>
          <a:p/>
        </p:txBody>
      </p:sp>
      <p:sp>
        <p:nvSpPr>
          <p:cNvPr id="12" name="object 12"/>
          <p:cNvSpPr/>
          <p:nvPr/>
        </p:nvSpPr>
        <p:spPr>
          <a:xfrm>
            <a:off x="6332982" y="5757722"/>
            <a:ext cx="403225" cy="157480"/>
          </a:xfrm>
          <a:custGeom>
            <a:avLst/>
            <a:gdLst/>
            <a:ahLst/>
            <a:cxnLst/>
            <a:rect l="l" t="t" r="r" b="b"/>
            <a:pathLst>
              <a:path w="403225" h="157479">
                <a:moveTo>
                  <a:pt x="0" y="157492"/>
                </a:moveTo>
                <a:lnTo>
                  <a:pt x="402704" y="157492"/>
                </a:lnTo>
                <a:lnTo>
                  <a:pt x="402704" y="0"/>
                </a:lnTo>
                <a:lnTo>
                  <a:pt x="0" y="0"/>
                </a:lnTo>
                <a:lnTo>
                  <a:pt x="0" y="157492"/>
                </a:lnTo>
                <a:close/>
              </a:path>
            </a:pathLst>
          </a:custGeom>
          <a:ln w="9525">
            <a:solidFill>
              <a:srgbClr val="000000"/>
            </a:solidFill>
          </a:ln>
        </p:spPr>
        <p:txBody>
          <a:bodyPr wrap="square" lIns="0" tIns="0" rIns="0" bIns="0" rtlCol="0"/>
          <a:lstStyle/>
          <a:p/>
        </p:txBody>
      </p:sp>
      <p:sp>
        <p:nvSpPr>
          <p:cNvPr id="13" name="object 13"/>
          <p:cNvSpPr/>
          <p:nvPr/>
        </p:nvSpPr>
        <p:spPr>
          <a:xfrm>
            <a:off x="6710553" y="5757722"/>
            <a:ext cx="771842" cy="100152"/>
          </a:xfrm>
          <a:prstGeom prst="rect">
            <a:avLst/>
          </a:prstGeom>
          <a:blipFill>
            <a:blip r:embed="rId6" cstate="print"/>
            <a:stretch>
              <a:fillRect/>
            </a:stretch>
          </a:blipFill>
        </p:spPr>
        <p:txBody>
          <a:bodyPr wrap="square" lIns="0" tIns="0" rIns="0" bIns="0" rtlCol="0"/>
          <a:lstStyle/>
          <a:p/>
        </p:txBody>
      </p:sp>
      <p:sp>
        <p:nvSpPr>
          <p:cNvPr id="14" name="object 14"/>
          <p:cNvSpPr/>
          <p:nvPr/>
        </p:nvSpPr>
        <p:spPr>
          <a:xfrm>
            <a:off x="6710553" y="5757722"/>
            <a:ext cx="772160" cy="157480"/>
          </a:xfrm>
          <a:custGeom>
            <a:avLst/>
            <a:gdLst/>
            <a:ahLst/>
            <a:cxnLst/>
            <a:rect l="l" t="t" r="r" b="b"/>
            <a:pathLst>
              <a:path w="772159" h="157479">
                <a:moveTo>
                  <a:pt x="0" y="157492"/>
                </a:moveTo>
                <a:lnTo>
                  <a:pt x="771842" y="157492"/>
                </a:lnTo>
                <a:lnTo>
                  <a:pt x="771842" y="0"/>
                </a:lnTo>
                <a:lnTo>
                  <a:pt x="0" y="0"/>
                </a:lnTo>
                <a:lnTo>
                  <a:pt x="0" y="157492"/>
                </a:lnTo>
                <a:close/>
              </a:path>
            </a:pathLst>
          </a:custGeom>
          <a:ln w="9525">
            <a:solidFill>
              <a:srgbClr val="000000"/>
            </a:solidFill>
          </a:ln>
        </p:spPr>
        <p:txBody>
          <a:bodyPr wrap="square" lIns="0" tIns="0" rIns="0" bIns="0" rtlCol="0"/>
          <a:lstStyle/>
          <a:p/>
        </p:txBody>
      </p:sp>
      <p:sp>
        <p:nvSpPr>
          <p:cNvPr id="15" name="object 15"/>
          <p:cNvSpPr/>
          <p:nvPr/>
        </p:nvSpPr>
        <p:spPr>
          <a:xfrm>
            <a:off x="7467727" y="5757722"/>
            <a:ext cx="402704" cy="100152"/>
          </a:xfrm>
          <a:prstGeom prst="rect">
            <a:avLst/>
          </a:prstGeom>
          <a:blipFill>
            <a:blip r:embed="rId7" cstate="print"/>
            <a:stretch>
              <a:fillRect/>
            </a:stretch>
          </a:blipFill>
        </p:spPr>
        <p:txBody>
          <a:bodyPr wrap="square" lIns="0" tIns="0" rIns="0" bIns="0" rtlCol="0"/>
          <a:lstStyle/>
          <a:p/>
        </p:txBody>
      </p:sp>
      <p:sp>
        <p:nvSpPr>
          <p:cNvPr id="16" name="object 16"/>
          <p:cNvSpPr/>
          <p:nvPr/>
        </p:nvSpPr>
        <p:spPr>
          <a:xfrm>
            <a:off x="7467727" y="5757722"/>
            <a:ext cx="403225" cy="157480"/>
          </a:xfrm>
          <a:custGeom>
            <a:avLst/>
            <a:gdLst/>
            <a:ahLst/>
            <a:cxnLst/>
            <a:rect l="l" t="t" r="r" b="b"/>
            <a:pathLst>
              <a:path w="403225" h="157479">
                <a:moveTo>
                  <a:pt x="0" y="157492"/>
                </a:moveTo>
                <a:lnTo>
                  <a:pt x="402704" y="157492"/>
                </a:lnTo>
                <a:lnTo>
                  <a:pt x="402704" y="0"/>
                </a:lnTo>
                <a:lnTo>
                  <a:pt x="0" y="0"/>
                </a:lnTo>
                <a:lnTo>
                  <a:pt x="0" y="157492"/>
                </a:lnTo>
                <a:close/>
              </a:path>
            </a:pathLst>
          </a:custGeom>
          <a:ln w="9524">
            <a:solidFill>
              <a:srgbClr val="000000"/>
            </a:solidFill>
          </a:ln>
        </p:spPr>
        <p:txBody>
          <a:bodyPr wrap="square" lIns="0" tIns="0" rIns="0" bIns="0" rtlCol="0"/>
          <a:lstStyle/>
          <a:p/>
        </p:txBody>
      </p:sp>
      <p:sp>
        <p:nvSpPr>
          <p:cNvPr id="17" name="object 17"/>
          <p:cNvSpPr/>
          <p:nvPr/>
        </p:nvSpPr>
        <p:spPr>
          <a:xfrm>
            <a:off x="6267703" y="5441454"/>
            <a:ext cx="402704" cy="157492"/>
          </a:xfrm>
          <a:prstGeom prst="rect">
            <a:avLst/>
          </a:prstGeom>
          <a:blipFill>
            <a:blip r:embed="rId8" cstate="print"/>
            <a:stretch>
              <a:fillRect/>
            </a:stretch>
          </a:blipFill>
        </p:spPr>
        <p:txBody>
          <a:bodyPr wrap="square" lIns="0" tIns="0" rIns="0" bIns="0" rtlCol="0"/>
          <a:lstStyle/>
          <a:p/>
        </p:txBody>
      </p:sp>
      <p:sp>
        <p:nvSpPr>
          <p:cNvPr id="18" name="object 18"/>
          <p:cNvSpPr/>
          <p:nvPr/>
        </p:nvSpPr>
        <p:spPr>
          <a:xfrm>
            <a:off x="6267703" y="5441454"/>
            <a:ext cx="403225" cy="157480"/>
          </a:xfrm>
          <a:custGeom>
            <a:avLst/>
            <a:gdLst/>
            <a:ahLst/>
            <a:cxnLst/>
            <a:rect l="l" t="t" r="r" b="b"/>
            <a:pathLst>
              <a:path w="403225" h="157479">
                <a:moveTo>
                  <a:pt x="0" y="157492"/>
                </a:moveTo>
                <a:lnTo>
                  <a:pt x="402704" y="157492"/>
                </a:lnTo>
                <a:lnTo>
                  <a:pt x="402704" y="0"/>
                </a:lnTo>
                <a:lnTo>
                  <a:pt x="0" y="0"/>
                </a:lnTo>
                <a:lnTo>
                  <a:pt x="0" y="157492"/>
                </a:lnTo>
                <a:close/>
              </a:path>
            </a:pathLst>
          </a:custGeom>
          <a:ln w="9524">
            <a:solidFill>
              <a:srgbClr val="000000"/>
            </a:solidFill>
          </a:ln>
        </p:spPr>
        <p:txBody>
          <a:bodyPr wrap="square" lIns="0" tIns="0" rIns="0" bIns="0" rtlCol="0"/>
          <a:lstStyle/>
          <a:p/>
        </p:txBody>
      </p:sp>
      <p:sp>
        <p:nvSpPr>
          <p:cNvPr id="19" name="object 19"/>
          <p:cNvSpPr/>
          <p:nvPr/>
        </p:nvSpPr>
        <p:spPr>
          <a:xfrm>
            <a:off x="6645275" y="5441454"/>
            <a:ext cx="771842" cy="157492"/>
          </a:xfrm>
          <a:prstGeom prst="rect">
            <a:avLst/>
          </a:prstGeom>
          <a:blipFill>
            <a:blip r:embed="rId9" cstate="print"/>
            <a:stretch>
              <a:fillRect/>
            </a:stretch>
          </a:blipFill>
        </p:spPr>
        <p:txBody>
          <a:bodyPr wrap="square" lIns="0" tIns="0" rIns="0" bIns="0" rtlCol="0"/>
          <a:lstStyle/>
          <a:p/>
        </p:txBody>
      </p:sp>
      <p:sp>
        <p:nvSpPr>
          <p:cNvPr id="20" name="object 20"/>
          <p:cNvSpPr/>
          <p:nvPr/>
        </p:nvSpPr>
        <p:spPr>
          <a:xfrm>
            <a:off x="6645275" y="5441454"/>
            <a:ext cx="772160" cy="157480"/>
          </a:xfrm>
          <a:custGeom>
            <a:avLst/>
            <a:gdLst/>
            <a:ahLst/>
            <a:cxnLst/>
            <a:rect l="l" t="t" r="r" b="b"/>
            <a:pathLst>
              <a:path w="772159" h="157479">
                <a:moveTo>
                  <a:pt x="0" y="157492"/>
                </a:moveTo>
                <a:lnTo>
                  <a:pt x="771842" y="157492"/>
                </a:lnTo>
                <a:lnTo>
                  <a:pt x="771842" y="0"/>
                </a:lnTo>
                <a:lnTo>
                  <a:pt x="0" y="0"/>
                </a:lnTo>
                <a:lnTo>
                  <a:pt x="0" y="157492"/>
                </a:lnTo>
                <a:close/>
              </a:path>
            </a:pathLst>
          </a:custGeom>
          <a:ln w="9525">
            <a:solidFill>
              <a:srgbClr val="000000"/>
            </a:solidFill>
          </a:ln>
        </p:spPr>
        <p:txBody>
          <a:bodyPr wrap="square" lIns="0" tIns="0" rIns="0" bIns="0" rtlCol="0"/>
          <a:lstStyle/>
          <a:p/>
        </p:txBody>
      </p:sp>
      <p:sp>
        <p:nvSpPr>
          <p:cNvPr id="21" name="object 21"/>
          <p:cNvSpPr/>
          <p:nvPr/>
        </p:nvSpPr>
        <p:spPr>
          <a:xfrm>
            <a:off x="7402448" y="5441454"/>
            <a:ext cx="402704" cy="157492"/>
          </a:xfrm>
          <a:prstGeom prst="rect">
            <a:avLst/>
          </a:prstGeom>
          <a:blipFill>
            <a:blip r:embed="rId10" cstate="print"/>
            <a:stretch>
              <a:fillRect/>
            </a:stretch>
          </a:blipFill>
        </p:spPr>
        <p:txBody>
          <a:bodyPr wrap="square" lIns="0" tIns="0" rIns="0" bIns="0" rtlCol="0"/>
          <a:lstStyle/>
          <a:p/>
        </p:txBody>
      </p:sp>
      <p:sp>
        <p:nvSpPr>
          <p:cNvPr id="22" name="object 22"/>
          <p:cNvSpPr/>
          <p:nvPr/>
        </p:nvSpPr>
        <p:spPr>
          <a:xfrm>
            <a:off x="7402448" y="5441454"/>
            <a:ext cx="403225" cy="157480"/>
          </a:xfrm>
          <a:custGeom>
            <a:avLst/>
            <a:gdLst/>
            <a:ahLst/>
            <a:cxnLst/>
            <a:rect l="l" t="t" r="r" b="b"/>
            <a:pathLst>
              <a:path w="403225" h="157479">
                <a:moveTo>
                  <a:pt x="0" y="157492"/>
                </a:moveTo>
                <a:lnTo>
                  <a:pt x="402704" y="157492"/>
                </a:lnTo>
                <a:lnTo>
                  <a:pt x="402704" y="0"/>
                </a:lnTo>
                <a:lnTo>
                  <a:pt x="0" y="0"/>
                </a:lnTo>
                <a:lnTo>
                  <a:pt x="0" y="157492"/>
                </a:lnTo>
                <a:close/>
              </a:path>
            </a:pathLst>
          </a:custGeom>
          <a:ln w="9524">
            <a:solidFill>
              <a:srgbClr val="000000"/>
            </a:solidFill>
          </a:ln>
        </p:spPr>
        <p:txBody>
          <a:bodyPr wrap="square" lIns="0" tIns="0" rIns="0" bIns="0" rtlCol="0"/>
          <a:lstStyle/>
          <a:p/>
        </p:txBody>
      </p:sp>
      <p:sp>
        <p:nvSpPr>
          <p:cNvPr id="23" name="object 23"/>
          <p:cNvSpPr/>
          <p:nvPr/>
        </p:nvSpPr>
        <p:spPr>
          <a:xfrm>
            <a:off x="6209665" y="5897283"/>
            <a:ext cx="403225" cy="158115"/>
          </a:xfrm>
          <a:custGeom>
            <a:avLst/>
            <a:gdLst/>
            <a:ahLst/>
            <a:cxnLst/>
            <a:rect l="l" t="t" r="r" b="b"/>
            <a:pathLst>
              <a:path w="403225" h="158114">
                <a:moveTo>
                  <a:pt x="0" y="157492"/>
                </a:moveTo>
                <a:lnTo>
                  <a:pt x="402704" y="157492"/>
                </a:lnTo>
                <a:lnTo>
                  <a:pt x="402704" y="0"/>
                </a:lnTo>
                <a:lnTo>
                  <a:pt x="0" y="0"/>
                </a:lnTo>
                <a:lnTo>
                  <a:pt x="0" y="157492"/>
                </a:lnTo>
                <a:close/>
              </a:path>
            </a:pathLst>
          </a:custGeom>
          <a:ln w="9525">
            <a:solidFill>
              <a:srgbClr val="000000"/>
            </a:solidFill>
          </a:ln>
        </p:spPr>
        <p:txBody>
          <a:bodyPr wrap="square" lIns="0" tIns="0" rIns="0" bIns="0" rtlCol="0"/>
          <a:lstStyle/>
          <a:p/>
        </p:txBody>
      </p:sp>
      <p:sp>
        <p:nvSpPr>
          <p:cNvPr id="24" name="object 24"/>
          <p:cNvSpPr/>
          <p:nvPr/>
        </p:nvSpPr>
        <p:spPr>
          <a:xfrm>
            <a:off x="6587108" y="5897283"/>
            <a:ext cx="772160" cy="158115"/>
          </a:xfrm>
          <a:custGeom>
            <a:avLst/>
            <a:gdLst/>
            <a:ahLst/>
            <a:cxnLst/>
            <a:rect l="l" t="t" r="r" b="b"/>
            <a:pathLst>
              <a:path w="772159" h="158114">
                <a:moveTo>
                  <a:pt x="0" y="157492"/>
                </a:moveTo>
                <a:lnTo>
                  <a:pt x="771842" y="157492"/>
                </a:lnTo>
                <a:lnTo>
                  <a:pt x="771842" y="0"/>
                </a:lnTo>
                <a:lnTo>
                  <a:pt x="0" y="0"/>
                </a:lnTo>
                <a:lnTo>
                  <a:pt x="0" y="157492"/>
                </a:lnTo>
                <a:close/>
              </a:path>
            </a:pathLst>
          </a:custGeom>
          <a:ln w="9524">
            <a:solidFill>
              <a:srgbClr val="000000"/>
            </a:solidFill>
          </a:ln>
        </p:spPr>
        <p:txBody>
          <a:bodyPr wrap="square" lIns="0" tIns="0" rIns="0" bIns="0" rtlCol="0"/>
          <a:lstStyle/>
          <a:p/>
        </p:txBody>
      </p:sp>
      <p:sp>
        <p:nvSpPr>
          <p:cNvPr id="25" name="object 25"/>
          <p:cNvSpPr/>
          <p:nvPr/>
        </p:nvSpPr>
        <p:spPr>
          <a:xfrm>
            <a:off x="7344282" y="5897283"/>
            <a:ext cx="403225" cy="158115"/>
          </a:xfrm>
          <a:custGeom>
            <a:avLst/>
            <a:gdLst/>
            <a:ahLst/>
            <a:cxnLst/>
            <a:rect l="l" t="t" r="r" b="b"/>
            <a:pathLst>
              <a:path w="403225" h="158114">
                <a:moveTo>
                  <a:pt x="0" y="157492"/>
                </a:moveTo>
                <a:lnTo>
                  <a:pt x="402704" y="157492"/>
                </a:lnTo>
                <a:lnTo>
                  <a:pt x="402704" y="0"/>
                </a:lnTo>
                <a:lnTo>
                  <a:pt x="0" y="0"/>
                </a:lnTo>
                <a:lnTo>
                  <a:pt x="0" y="157492"/>
                </a:lnTo>
                <a:close/>
              </a:path>
            </a:pathLst>
          </a:custGeom>
          <a:ln w="9525">
            <a:solidFill>
              <a:srgbClr val="000000"/>
            </a:solidFill>
          </a:ln>
        </p:spPr>
        <p:txBody>
          <a:bodyPr wrap="square" lIns="0" tIns="0" rIns="0" bIns="0" rtlCol="0"/>
          <a:lstStyle/>
          <a:p/>
        </p:txBody>
      </p:sp>
      <p:sp>
        <p:nvSpPr>
          <p:cNvPr id="26" name="object 26"/>
          <p:cNvSpPr/>
          <p:nvPr/>
        </p:nvSpPr>
        <p:spPr>
          <a:xfrm>
            <a:off x="8305800" y="2686811"/>
            <a:ext cx="513587" cy="3808476"/>
          </a:xfrm>
          <a:prstGeom prst="rect">
            <a:avLst/>
          </a:prstGeom>
          <a:blipFill>
            <a:blip r:embed="rId11" cstate="print"/>
            <a:stretch>
              <a:fillRect/>
            </a:stretch>
          </a:blipFill>
        </p:spPr>
        <p:txBody>
          <a:bodyPr wrap="square" lIns="0" tIns="0" rIns="0" bIns="0" rtlCol="0"/>
          <a:lstStyle/>
          <a:p/>
        </p:txBody>
      </p:sp>
      <p:sp>
        <p:nvSpPr>
          <p:cNvPr id="27" name="object 27"/>
          <p:cNvSpPr/>
          <p:nvPr/>
        </p:nvSpPr>
        <p:spPr>
          <a:xfrm>
            <a:off x="8031480" y="3857244"/>
            <a:ext cx="513587" cy="1388363"/>
          </a:xfrm>
          <a:prstGeom prst="rect">
            <a:avLst/>
          </a:prstGeom>
          <a:blipFill>
            <a:blip r:embed="rId12" cstate="print"/>
            <a:stretch>
              <a:fillRect/>
            </a:stretch>
          </a:blipFill>
        </p:spPr>
        <p:txBody>
          <a:bodyPr wrap="square" lIns="0" tIns="0" rIns="0" bIns="0" rtlCol="0"/>
          <a:lstStyle/>
          <a:p/>
        </p:txBody>
      </p:sp>
      <p:sp>
        <p:nvSpPr>
          <p:cNvPr id="28" name="object 28"/>
          <p:cNvSpPr/>
          <p:nvPr/>
        </p:nvSpPr>
        <p:spPr>
          <a:xfrm>
            <a:off x="8031480" y="4937759"/>
            <a:ext cx="513587" cy="388619"/>
          </a:xfrm>
          <a:prstGeom prst="rect">
            <a:avLst/>
          </a:prstGeom>
          <a:blipFill>
            <a:blip r:embed="rId13" cstate="print"/>
            <a:stretch>
              <a:fillRect/>
            </a:stretch>
          </a:blipFill>
        </p:spPr>
        <p:txBody>
          <a:bodyPr wrap="square" lIns="0" tIns="0" rIns="0" bIns="0" rtlCol="0"/>
          <a:lstStyle/>
          <a:p/>
        </p:txBody>
      </p:sp>
      <p:sp>
        <p:nvSpPr>
          <p:cNvPr id="29" name="object 29"/>
          <p:cNvSpPr txBox="1"/>
          <p:nvPr/>
        </p:nvSpPr>
        <p:spPr>
          <a:xfrm>
            <a:off x="239712" y="5857875"/>
            <a:ext cx="8610600" cy="438150"/>
          </a:xfrm>
          <a:prstGeom prst="rect">
            <a:avLst/>
          </a:prstGeom>
        </p:spPr>
        <p:txBody>
          <a:bodyPr wrap="square" lIns="0" tIns="0" rIns="0" bIns="0" rtlCol="0" vert="horz">
            <a:spAutoFit/>
          </a:bodyPr>
          <a:lstStyle/>
          <a:p>
            <a:pPr algn="r" marR="134620">
              <a:lnSpc>
                <a:spcPts val="1810"/>
              </a:lnSpc>
            </a:pPr>
            <a:r>
              <a:rPr dirty="0" sz="1800" spc="-5">
                <a:latin typeface="Verdana"/>
                <a:cs typeface="Verdana"/>
              </a:rPr>
              <a:t>ts</a:t>
            </a:r>
            <a:endParaRPr sz="1800">
              <a:latin typeface="Verdana"/>
              <a:cs typeface="Verdana"/>
            </a:endParaRPr>
          </a:p>
        </p:txBody>
      </p:sp>
      <p:sp>
        <p:nvSpPr>
          <p:cNvPr id="30" name="object 30"/>
          <p:cNvSpPr txBox="1"/>
          <p:nvPr/>
        </p:nvSpPr>
        <p:spPr>
          <a:xfrm>
            <a:off x="8192392" y="2817622"/>
            <a:ext cx="528320" cy="3235960"/>
          </a:xfrm>
          <a:prstGeom prst="rect">
            <a:avLst/>
          </a:prstGeom>
        </p:spPr>
        <p:txBody>
          <a:bodyPr wrap="square" lIns="0" tIns="0" rIns="0" bIns="0" rtlCol="0" vert="vert">
            <a:spAutoFit/>
          </a:bodyPr>
          <a:lstStyle/>
          <a:p>
            <a:pPr marL="12700">
              <a:lnSpc>
                <a:spcPts val="1950"/>
              </a:lnSpc>
            </a:pPr>
            <a:r>
              <a:rPr dirty="0" sz="1800">
                <a:latin typeface="Verdana"/>
                <a:cs typeface="Verdana"/>
              </a:rPr>
              <a:t>Num</a:t>
            </a:r>
            <a:r>
              <a:rPr dirty="0" sz="1800" spc="-10">
                <a:latin typeface="Verdana"/>
                <a:cs typeface="Verdana"/>
              </a:rPr>
              <a:t>b</a:t>
            </a:r>
            <a:r>
              <a:rPr dirty="0" sz="1800">
                <a:latin typeface="Verdana"/>
                <a:cs typeface="Verdana"/>
              </a:rPr>
              <a:t>er</a:t>
            </a:r>
            <a:r>
              <a:rPr dirty="0" sz="1800" spc="5">
                <a:latin typeface="Verdana"/>
                <a:cs typeface="Verdana"/>
              </a:rPr>
              <a:t> </a:t>
            </a:r>
            <a:r>
              <a:rPr dirty="0" sz="1800">
                <a:latin typeface="Verdana"/>
                <a:cs typeface="Verdana"/>
              </a:rPr>
              <a:t>&amp;</a:t>
            </a:r>
            <a:r>
              <a:rPr dirty="0" sz="1800" spc="10">
                <a:latin typeface="Verdana"/>
                <a:cs typeface="Verdana"/>
              </a:rPr>
              <a:t> </a:t>
            </a:r>
            <a:r>
              <a:rPr dirty="0" sz="1800">
                <a:latin typeface="Verdana"/>
                <a:cs typeface="Verdana"/>
              </a:rPr>
              <a:t>S</a:t>
            </a:r>
            <a:r>
              <a:rPr dirty="0" sz="1800" spc="10">
                <a:latin typeface="Verdana"/>
                <a:cs typeface="Verdana"/>
              </a:rPr>
              <a:t>i</a:t>
            </a:r>
            <a:r>
              <a:rPr dirty="0" sz="1800" spc="-10">
                <a:latin typeface="Verdana"/>
                <a:cs typeface="Verdana"/>
              </a:rPr>
              <a:t>z</a:t>
            </a:r>
            <a:r>
              <a:rPr dirty="0" sz="1800">
                <a:latin typeface="Verdana"/>
                <a:cs typeface="Verdana"/>
              </a:rPr>
              <a:t>e</a:t>
            </a:r>
            <a:r>
              <a:rPr dirty="0" sz="1800" spc="-15">
                <a:latin typeface="Verdana"/>
                <a:cs typeface="Verdana"/>
              </a:rPr>
              <a:t> </a:t>
            </a:r>
            <a:r>
              <a:rPr dirty="0" sz="1800">
                <a:latin typeface="Verdana"/>
                <a:cs typeface="Verdana"/>
              </a:rPr>
              <a:t>of Motor</a:t>
            </a:r>
            <a:r>
              <a:rPr dirty="0" sz="1800" spc="-5">
                <a:latin typeface="Verdana"/>
                <a:cs typeface="Verdana"/>
              </a:rPr>
              <a:t> </a:t>
            </a:r>
            <a:r>
              <a:rPr dirty="0" sz="1800">
                <a:latin typeface="Verdana"/>
                <a:cs typeface="Verdana"/>
              </a:rPr>
              <a:t>Uni</a:t>
            </a:r>
            <a:endParaRPr sz="1800">
              <a:latin typeface="Verdana"/>
              <a:cs typeface="Verdana"/>
            </a:endParaRPr>
          </a:p>
          <a:p>
            <a:pPr marL="1183005">
              <a:lnSpc>
                <a:spcPct val="100000"/>
              </a:lnSpc>
            </a:pPr>
            <a:r>
              <a:rPr dirty="0" sz="1800" spc="-55">
                <a:latin typeface="Verdana"/>
                <a:cs typeface="Verdana"/>
              </a:rPr>
              <a:t>R</a:t>
            </a:r>
            <a:r>
              <a:rPr dirty="0" sz="1800">
                <a:latin typeface="Verdana"/>
                <a:cs typeface="Verdana"/>
              </a:rPr>
              <a:t>e</a:t>
            </a:r>
            <a:r>
              <a:rPr dirty="0" sz="1800" spc="-10">
                <a:latin typeface="Verdana"/>
                <a:cs typeface="Verdana"/>
              </a:rPr>
              <a:t>c</a:t>
            </a:r>
            <a:r>
              <a:rPr dirty="0" sz="1800">
                <a:latin typeface="Verdana"/>
                <a:cs typeface="Verdana"/>
              </a:rPr>
              <a:t>ru</a:t>
            </a:r>
            <a:r>
              <a:rPr dirty="0" sz="1800" spc="5">
                <a:latin typeface="Verdana"/>
                <a:cs typeface="Verdana"/>
              </a:rPr>
              <a:t>i</a:t>
            </a:r>
            <a:r>
              <a:rPr dirty="0" sz="1800">
                <a:latin typeface="Verdana"/>
                <a:cs typeface="Verdana"/>
              </a:rPr>
              <a:t>t</a:t>
            </a:r>
            <a:r>
              <a:rPr dirty="0" sz="1800" spc="-5">
                <a:latin typeface="Verdana"/>
                <a:cs typeface="Verdana"/>
              </a:rPr>
              <a:t>e</a:t>
            </a:r>
            <a:r>
              <a:rPr dirty="0" sz="1800">
                <a:latin typeface="Verdana"/>
                <a:cs typeface="Verdana"/>
              </a:rPr>
              <a:t>d</a:t>
            </a:r>
            <a:endParaRPr sz="1800">
              <a:latin typeface="Verdana"/>
              <a:cs typeface="Verdana"/>
            </a:endParaRPr>
          </a:p>
        </p:txBody>
      </p:sp>
      <p:sp>
        <p:nvSpPr>
          <p:cNvPr id="31" name="object 31"/>
          <p:cNvSpPr/>
          <p:nvPr/>
        </p:nvSpPr>
        <p:spPr>
          <a:xfrm>
            <a:off x="6100241" y="2659491"/>
            <a:ext cx="1760605" cy="3243387"/>
          </a:xfrm>
          <a:prstGeom prst="rect">
            <a:avLst/>
          </a:prstGeom>
          <a:blipFill>
            <a:blip r:embed="rId14" cstate="print"/>
            <a:stretch>
              <a:fillRect/>
            </a:stretch>
          </a:blipFill>
        </p:spPr>
        <p:txBody>
          <a:bodyPr wrap="square" lIns="0" tIns="0" rIns="0" bIns="0" rtlCol="0"/>
          <a:lstStyle/>
          <a:p/>
        </p:txBody>
      </p:sp>
      <p:sp>
        <p:nvSpPr>
          <p:cNvPr id="32" name="object 32"/>
          <p:cNvSpPr txBox="1"/>
          <p:nvPr/>
        </p:nvSpPr>
        <p:spPr>
          <a:xfrm>
            <a:off x="7271766" y="4546980"/>
            <a:ext cx="1237615" cy="831850"/>
          </a:xfrm>
          <a:prstGeom prst="rect">
            <a:avLst/>
          </a:prstGeom>
        </p:spPr>
        <p:txBody>
          <a:bodyPr wrap="square" lIns="0" tIns="0" rIns="0" bIns="0" rtlCol="0" vert="horz">
            <a:spAutoFit/>
          </a:bodyPr>
          <a:lstStyle/>
          <a:p>
            <a:pPr marL="12700" marR="5080">
              <a:lnSpc>
                <a:spcPct val="100000"/>
              </a:lnSpc>
            </a:pPr>
            <a:r>
              <a:rPr dirty="0" sz="1200" spc="-5" b="1">
                <a:latin typeface="Verdana"/>
                <a:cs typeface="Verdana"/>
              </a:rPr>
              <a:t>Largest</a:t>
            </a:r>
            <a:r>
              <a:rPr dirty="0" sz="1200" spc="-60" b="1">
                <a:latin typeface="Verdana"/>
                <a:cs typeface="Verdana"/>
              </a:rPr>
              <a:t> </a:t>
            </a:r>
            <a:r>
              <a:rPr dirty="0" sz="1200" spc="-5" b="1">
                <a:latin typeface="Verdana"/>
                <a:cs typeface="Verdana"/>
              </a:rPr>
              <a:t>motor  </a:t>
            </a:r>
            <a:r>
              <a:rPr dirty="0" sz="1200" spc="-5" b="1">
                <a:latin typeface="Verdana"/>
                <a:cs typeface="Verdana"/>
              </a:rPr>
              <a:t>units</a:t>
            </a:r>
            <a:endParaRPr sz="1200">
              <a:latin typeface="Verdana"/>
              <a:cs typeface="Verdana"/>
            </a:endParaRPr>
          </a:p>
          <a:p>
            <a:pPr marL="12700" marR="484505">
              <a:lnSpc>
                <a:spcPct val="100000"/>
              </a:lnSpc>
              <a:spcBef>
                <a:spcPts val="720"/>
              </a:spcBef>
            </a:pPr>
            <a:r>
              <a:rPr dirty="0" sz="1200" spc="-5" b="1">
                <a:latin typeface="Verdana"/>
                <a:cs typeface="Verdana"/>
              </a:rPr>
              <a:t>Highest  stimulu</a:t>
            </a:r>
            <a:r>
              <a:rPr dirty="0" sz="1200" b="1">
                <a:latin typeface="Verdana"/>
                <a:cs typeface="Verdana"/>
              </a:rPr>
              <a:t>s</a:t>
            </a:r>
            <a:endParaRPr sz="1200">
              <a:latin typeface="Verdana"/>
              <a:cs typeface="Verdana"/>
            </a:endParaRPr>
          </a:p>
        </p:txBody>
      </p:sp>
      <p:sp>
        <p:nvSpPr>
          <p:cNvPr id="33" name="object 33"/>
          <p:cNvSpPr/>
          <p:nvPr/>
        </p:nvSpPr>
        <p:spPr>
          <a:xfrm>
            <a:off x="238569" y="5324481"/>
            <a:ext cx="233857" cy="64255"/>
          </a:xfrm>
          <a:prstGeom prst="rect">
            <a:avLst/>
          </a:prstGeom>
          <a:blipFill>
            <a:blip r:embed="rId15" cstate="print"/>
            <a:stretch>
              <a:fillRect/>
            </a:stretch>
          </a:blipFill>
        </p:spPr>
        <p:txBody>
          <a:bodyPr wrap="square" lIns="0" tIns="0" rIns="0" bIns="0" rtlCol="0"/>
          <a:lstStyle/>
          <a:p/>
        </p:txBody>
      </p:sp>
      <p:sp>
        <p:nvSpPr>
          <p:cNvPr id="34" name="object 34"/>
          <p:cNvSpPr/>
          <p:nvPr/>
        </p:nvSpPr>
        <p:spPr>
          <a:xfrm>
            <a:off x="238569" y="5324481"/>
            <a:ext cx="234315" cy="64769"/>
          </a:xfrm>
          <a:custGeom>
            <a:avLst/>
            <a:gdLst/>
            <a:ahLst/>
            <a:cxnLst/>
            <a:rect l="l" t="t" r="r" b="b"/>
            <a:pathLst>
              <a:path w="234315" h="64770">
                <a:moveTo>
                  <a:pt x="0" y="64255"/>
                </a:moveTo>
                <a:lnTo>
                  <a:pt x="233857" y="64255"/>
                </a:lnTo>
                <a:lnTo>
                  <a:pt x="233857" y="0"/>
                </a:lnTo>
                <a:lnTo>
                  <a:pt x="0" y="0"/>
                </a:lnTo>
                <a:lnTo>
                  <a:pt x="0" y="64255"/>
                </a:lnTo>
                <a:close/>
              </a:path>
            </a:pathLst>
          </a:custGeom>
          <a:ln w="9525">
            <a:solidFill>
              <a:srgbClr val="000000"/>
            </a:solidFill>
          </a:ln>
        </p:spPr>
        <p:txBody>
          <a:bodyPr wrap="square" lIns="0" tIns="0" rIns="0" bIns="0" rtlCol="0"/>
          <a:lstStyle/>
          <a:p/>
        </p:txBody>
      </p:sp>
      <p:sp>
        <p:nvSpPr>
          <p:cNvPr id="35" name="object 35"/>
          <p:cNvSpPr/>
          <p:nvPr/>
        </p:nvSpPr>
        <p:spPr>
          <a:xfrm>
            <a:off x="457809" y="5324481"/>
            <a:ext cx="448221" cy="64255"/>
          </a:xfrm>
          <a:prstGeom prst="rect">
            <a:avLst/>
          </a:prstGeom>
          <a:blipFill>
            <a:blip r:embed="rId16" cstate="print"/>
            <a:stretch>
              <a:fillRect/>
            </a:stretch>
          </a:blipFill>
        </p:spPr>
        <p:txBody>
          <a:bodyPr wrap="square" lIns="0" tIns="0" rIns="0" bIns="0" rtlCol="0"/>
          <a:lstStyle/>
          <a:p/>
        </p:txBody>
      </p:sp>
      <p:sp>
        <p:nvSpPr>
          <p:cNvPr id="36" name="object 36"/>
          <p:cNvSpPr/>
          <p:nvPr/>
        </p:nvSpPr>
        <p:spPr>
          <a:xfrm>
            <a:off x="457809" y="5324481"/>
            <a:ext cx="448309" cy="64769"/>
          </a:xfrm>
          <a:custGeom>
            <a:avLst/>
            <a:gdLst/>
            <a:ahLst/>
            <a:cxnLst/>
            <a:rect l="l" t="t" r="r" b="b"/>
            <a:pathLst>
              <a:path w="448309" h="64770">
                <a:moveTo>
                  <a:pt x="0" y="64255"/>
                </a:moveTo>
                <a:lnTo>
                  <a:pt x="448221" y="64255"/>
                </a:lnTo>
                <a:lnTo>
                  <a:pt x="448221" y="0"/>
                </a:lnTo>
                <a:lnTo>
                  <a:pt x="0" y="0"/>
                </a:lnTo>
                <a:lnTo>
                  <a:pt x="0" y="64255"/>
                </a:lnTo>
                <a:close/>
              </a:path>
            </a:pathLst>
          </a:custGeom>
          <a:ln w="9525">
            <a:solidFill>
              <a:srgbClr val="000000"/>
            </a:solidFill>
          </a:ln>
        </p:spPr>
        <p:txBody>
          <a:bodyPr wrap="square" lIns="0" tIns="0" rIns="0" bIns="0" rtlCol="0"/>
          <a:lstStyle/>
          <a:p/>
        </p:txBody>
      </p:sp>
      <p:sp>
        <p:nvSpPr>
          <p:cNvPr id="37" name="object 37"/>
          <p:cNvSpPr/>
          <p:nvPr/>
        </p:nvSpPr>
        <p:spPr>
          <a:xfrm>
            <a:off x="897508" y="5324481"/>
            <a:ext cx="233857" cy="64255"/>
          </a:xfrm>
          <a:prstGeom prst="rect">
            <a:avLst/>
          </a:prstGeom>
          <a:blipFill>
            <a:blip r:embed="rId17" cstate="print"/>
            <a:stretch>
              <a:fillRect/>
            </a:stretch>
          </a:blipFill>
        </p:spPr>
        <p:txBody>
          <a:bodyPr wrap="square" lIns="0" tIns="0" rIns="0" bIns="0" rtlCol="0"/>
          <a:lstStyle/>
          <a:p/>
        </p:txBody>
      </p:sp>
      <p:sp>
        <p:nvSpPr>
          <p:cNvPr id="38" name="object 38"/>
          <p:cNvSpPr/>
          <p:nvPr/>
        </p:nvSpPr>
        <p:spPr>
          <a:xfrm>
            <a:off x="897508" y="5324481"/>
            <a:ext cx="234315" cy="64769"/>
          </a:xfrm>
          <a:custGeom>
            <a:avLst/>
            <a:gdLst/>
            <a:ahLst/>
            <a:cxnLst/>
            <a:rect l="l" t="t" r="r" b="b"/>
            <a:pathLst>
              <a:path w="234315" h="64770">
                <a:moveTo>
                  <a:pt x="0" y="64255"/>
                </a:moveTo>
                <a:lnTo>
                  <a:pt x="233857" y="64255"/>
                </a:lnTo>
                <a:lnTo>
                  <a:pt x="233857" y="0"/>
                </a:lnTo>
                <a:lnTo>
                  <a:pt x="0" y="0"/>
                </a:lnTo>
                <a:lnTo>
                  <a:pt x="0" y="64255"/>
                </a:lnTo>
                <a:close/>
              </a:path>
            </a:pathLst>
          </a:custGeom>
          <a:ln w="9525">
            <a:solidFill>
              <a:srgbClr val="000000"/>
            </a:solidFill>
          </a:ln>
        </p:spPr>
        <p:txBody>
          <a:bodyPr wrap="square" lIns="0" tIns="0" rIns="0" bIns="0" rtlCol="0"/>
          <a:lstStyle/>
          <a:p/>
        </p:txBody>
      </p:sp>
      <p:sp>
        <p:nvSpPr>
          <p:cNvPr id="39" name="object 39"/>
          <p:cNvSpPr/>
          <p:nvPr/>
        </p:nvSpPr>
        <p:spPr>
          <a:xfrm>
            <a:off x="406654" y="5398141"/>
            <a:ext cx="233857" cy="64255"/>
          </a:xfrm>
          <a:prstGeom prst="rect">
            <a:avLst/>
          </a:prstGeom>
          <a:blipFill>
            <a:blip r:embed="rId18" cstate="print"/>
            <a:stretch>
              <a:fillRect/>
            </a:stretch>
          </a:blipFill>
        </p:spPr>
        <p:txBody>
          <a:bodyPr wrap="square" lIns="0" tIns="0" rIns="0" bIns="0" rtlCol="0"/>
          <a:lstStyle/>
          <a:p/>
        </p:txBody>
      </p:sp>
      <p:sp>
        <p:nvSpPr>
          <p:cNvPr id="40" name="object 40"/>
          <p:cNvSpPr/>
          <p:nvPr/>
        </p:nvSpPr>
        <p:spPr>
          <a:xfrm>
            <a:off x="406654" y="5398141"/>
            <a:ext cx="234315" cy="64769"/>
          </a:xfrm>
          <a:custGeom>
            <a:avLst/>
            <a:gdLst/>
            <a:ahLst/>
            <a:cxnLst/>
            <a:rect l="l" t="t" r="r" b="b"/>
            <a:pathLst>
              <a:path w="234315" h="64770">
                <a:moveTo>
                  <a:pt x="0" y="64255"/>
                </a:moveTo>
                <a:lnTo>
                  <a:pt x="233857" y="64255"/>
                </a:lnTo>
                <a:lnTo>
                  <a:pt x="233857" y="0"/>
                </a:lnTo>
                <a:lnTo>
                  <a:pt x="0" y="0"/>
                </a:lnTo>
                <a:lnTo>
                  <a:pt x="0" y="64255"/>
                </a:lnTo>
                <a:close/>
              </a:path>
            </a:pathLst>
          </a:custGeom>
          <a:ln w="9525">
            <a:solidFill>
              <a:srgbClr val="000000"/>
            </a:solidFill>
          </a:ln>
        </p:spPr>
        <p:txBody>
          <a:bodyPr wrap="square" lIns="0" tIns="0" rIns="0" bIns="0" rtlCol="0"/>
          <a:lstStyle/>
          <a:p/>
        </p:txBody>
      </p:sp>
      <p:sp>
        <p:nvSpPr>
          <p:cNvPr id="41" name="object 41"/>
          <p:cNvSpPr/>
          <p:nvPr/>
        </p:nvSpPr>
        <p:spPr>
          <a:xfrm>
            <a:off x="625894" y="5398141"/>
            <a:ext cx="448221" cy="64255"/>
          </a:xfrm>
          <a:prstGeom prst="rect">
            <a:avLst/>
          </a:prstGeom>
          <a:blipFill>
            <a:blip r:embed="rId19" cstate="print"/>
            <a:stretch>
              <a:fillRect/>
            </a:stretch>
          </a:blipFill>
        </p:spPr>
        <p:txBody>
          <a:bodyPr wrap="square" lIns="0" tIns="0" rIns="0" bIns="0" rtlCol="0"/>
          <a:lstStyle/>
          <a:p/>
        </p:txBody>
      </p:sp>
      <p:sp>
        <p:nvSpPr>
          <p:cNvPr id="42" name="object 42"/>
          <p:cNvSpPr/>
          <p:nvPr/>
        </p:nvSpPr>
        <p:spPr>
          <a:xfrm>
            <a:off x="625894" y="5398141"/>
            <a:ext cx="448309" cy="64769"/>
          </a:xfrm>
          <a:custGeom>
            <a:avLst/>
            <a:gdLst/>
            <a:ahLst/>
            <a:cxnLst/>
            <a:rect l="l" t="t" r="r" b="b"/>
            <a:pathLst>
              <a:path w="448309" h="64770">
                <a:moveTo>
                  <a:pt x="0" y="64255"/>
                </a:moveTo>
                <a:lnTo>
                  <a:pt x="448221" y="64255"/>
                </a:lnTo>
                <a:lnTo>
                  <a:pt x="448221" y="0"/>
                </a:lnTo>
                <a:lnTo>
                  <a:pt x="0" y="0"/>
                </a:lnTo>
                <a:lnTo>
                  <a:pt x="0" y="64255"/>
                </a:lnTo>
                <a:close/>
              </a:path>
            </a:pathLst>
          </a:custGeom>
          <a:ln w="9525">
            <a:solidFill>
              <a:srgbClr val="000000"/>
            </a:solidFill>
          </a:ln>
        </p:spPr>
        <p:txBody>
          <a:bodyPr wrap="square" lIns="0" tIns="0" rIns="0" bIns="0" rtlCol="0"/>
          <a:lstStyle/>
          <a:p/>
        </p:txBody>
      </p:sp>
      <p:sp>
        <p:nvSpPr>
          <p:cNvPr id="43" name="object 43"/>
          <p:cNvSpPr/>
          <p:nvPr/>
        </p:nvSpPr>
        <p:spPr>
          <a:xfrm>
            <a:off x="1065580" y="5398141"/>
            <a:ext cx="233857" cy="64255"/>
          </a:xfrm>
          <a:prstGeom prst="rect">
            <a:avLst/>
          </a:prstGeom>
          <a:blipFill>
            <a:blip r:embed="rId20" cstate="print"/>
            <a:stretch>
              <a:fillRect/>
            </a:stretch>
          </a:blipFill>
        </p:spPr>
        <p:txBody>
          <a:bodyPr wrap="square" lIns="0" tIns="0" rIns="0" bIns="0" rtlCol="0"/>
          <a:lstStyle/>
          <a:p/>
        </p:txBody>
      </p:sp>
      <p:sp>
        <p:nvSpPr>
          <p:cNvPr id="44" name="object 44"/>
          <p:cNvSpPr/>
          <p:nvPr/>
        </p:nvSpPr>
        <p:spPr>
          <a:xfrm>
            <a:off x="1065580" y="5398141"/>
            <a:ext cx="234315" cy="64769"/>
          </a:xfrm>
          <a:custGeom>
            <a:avLst/>
            <a:gdLst/>
            <a:ahLst/>
            <a:cxnLst/>
            <a:rect l="l" t="t" r="r" b="b"/>
            <a:pathLst>
              <a:path w="234315" h="64770">
                <a:moveTo>
                  <a:pt x="0" y="64255"/>
                </a:moveTo>
                <a:lnTo>
                  <a:pt x="233857" y="64255"/>
                </a:lnTo>
                <a:lnTo>
                  <a:pt x="233857" y="0"/>
                </a:lnTo>
                <a:lnTo>
                  <a:pt x="0" y="0"/>
                </a:lnTo>
                <a:lnTo>
                  <a:pt x="0" y="64255"/>
                </a:lnTo>
                <a:close/>
              </a:path>
            </a:pathLst>
          </a:custGeom>
          <a:ln w="9525">
            <a:solidFill>
              <a:srgbClr val="000000"/>
            </a:solidFill>
          </a:ln>
        </p:spPr>
        <p:txBody>
          <a:bodyPr wrap="square" lIns="0" tIns="0" rIns="0" bIns="0" rtlCol="0"/>
          <a:lstStyle/>
          <a:p/>
        </p:txBody>
      </p:sp>
      <p:sp>
        <p:nvSpPr>
          <p:cNvPr id="45" name="object 45"/>
          <p:cNvSpPr/>
          <p:nvPr/>
        </p:nvSpPr>
        <p:spPr>
          <a:xfrm>
            <a:off x="339661" y="5250821"/>
            <a:ext cx="233857" cy="64255"/>
          </a:xfrm>
          <a:prstGeom prst="rect">
            <a:avLst/>
          </a:prstGeom>
          <a:blipFill>
            <a:blip r:embed="rId21" cstate="print"/>
            <a:stretch>
              <a:fillRect/>
            </a:stretch>
          </a:blipFill>
        </p:spPr>
        <p:txBody>
          <a:bodyPr wrap="square" lIns="0" tIns="0" rIns="0" bIns="0" rtlCol="0"/>
          <a:lstStyle/>
          <a:p/>
        </p:txBody>
      </p:sp>
      <p:sp>
        <p:nvSpPr>
          <p:cNvPr id="46" name="object 46"/>
          <p:cNvSpPr/>
          <p:nvPr/>
        </p:nvSpPr>
        <p:spPr>
          <a:xfrm>
            <a:off x="339661" y="5250821"/>
            <a:ext cx="234315" cy="64769"/>
          </a:xfrm>
          <a:custGeom>
            <a:avLst/>
            <a:gdLst/>
            <a:ahLst/>
            <a:cxnLst/>
            <a:rect l="l" t="t" r="r" b="b"/>
            <a:pathLst>
              <a:path w="234315" h="64770">
                <a:moveTo>
                  <a:pt x="0" y="64255"/>
                </a:moveTo>
                <a:lnTo>
                  <a:pt x="233857" y="64255"/>
                </a:lnTo>
                <a:lnTo>
                  <a:pt x="233857" y="0"/>
                </a:lnTo>
                <a:lnTo>
                  <a:pt x="0" y="0"/>
                </a:lnTo>
                <a:lnTo>
                  <a:pt x="0" y="64255"/>
                </a:lnTo>
                <a:close/>
              </a:path>
            </a:pathLst>
          </a:custGeom>
          <a:ln w="9525">
            <a:solidFill>
              <a:srgbClr val="000000"/>
            </a:solidFill>
          </a:ln>
        </p:spPr>
        <p:txBody>
          <a:bodyPr wrap="square" lIns="0" tIns="0" rIns="0" bIns="0" rtlCol="0"/>
          <a:lstStyle/>
          <a:p/>
        </p:txBody>
      </p:sp>
      <p:sp>
        <p:nvSpPr>
          <p:cNvPr id="47" name="object 47"/>
          <p:cNvSpPr/>
          <p:nvPr/>
        </p:nvSpPr>
        <p:spPr>
          <a:xfrm>
            <a:off x="558901" y="5250821"/>
            <a:ext cx="448221" cy="64255"/>
          </a:xfrm>
          <a:prstGeom prst="rect">
            <a:avLst/>
          </a:prstGeom>
          <a:blipFill>
            <a:blip r:embed="rId22" cstate="print"/>
            <a:stretch>
              <a:fillRect/>
            </a:stretch>
          </a:blipFill>
        </p:spPr>
        <p:txBody>
          <a:bodyPr wrap="square" lIns="0" tIns="0" rIns="0" bIns="0" rtlCol="0"/>
          <a:lstStyle/>
          <a:p/>
        </p:txBody>
      </p:sp>
      <p:sp>
        <p:nvSpPr>
          <p:cNvPr id="48" name="object 48"/>
          <p:cNvSpPr/>
          <p:nvPr/>
        </p:nvSpPr>
        <p:spPr>
          <a:xfrm>
            <a:off x="558901" y="5250821"/>
            <a:ext cx="448309" cy="64769"/>
          </a:xfrm>
          <a:custGeom>
            <a:avLst/>
            <a:gdLst/>
            <a:ahLst/>
            <a:cxnLst/>
            <a:rect l="l" t="t" r="r" b="b"/>
            <a:pathLst>
              <a:path w="448309" h="64770">
                <a:moveTo>
                  <a:pt x="0" y="64255"/>
                </a:moveTo>
                <a:lnTo>
                  <a:pt x="448221" y="64255"/>
                </a:lnTo>
                <a:lnTo>
                  <a:pt x="448221" y="0"/>
                </a:lnTo>
                <a:lnTo>
                  <a:pt x="0" y="0"/>
                </a:lnTo>
                <a:lnTo>
                  <a:pt x="0" y="64255"/>
                </a:lnTo>
                <a:close/>
              </a:path>
            </a:pathLst>
          </a:custGeom>
          <a:ln w="9525">
            <a:solidFill>
              <a:srgbClr val="000000"/>
            </a:solidFill>
          </a:ln>
        </p:spPr>
        <p:txBody>
          <a:bodyPr wrap="square" lIns="0" tIns="0" rIns="0" bIns="0" rtlCol="0"/>
          <a:lstStyle/>
          <a:p/>
        </p:txBody>
      </p:sp>
      <p:sp>
        <p:nvSpPr>
          <p:cNvPr id="49" name="object 49"/>
          <p:cNvSpPr/>
          <p:nvPr/>
        </p:nvSpPr>
        <p:spPr>
          <a:xfrm>
            <a:off x="998600" y="5250821"/>
            <a:ext cx="233857" cy="64255"/>
          </a:xfrm>
          <a:prstGeom prst="rect">
            <a:avLst/>
          </a:prstGeom>
          <a:blipFill>
            <a:blip r:embed="rId23" cstate="print"/>
            <a:stretch>
              <a:fillRect/>
            </a:stretch>
          </a:blipFill>
        </p:spPr>
        <p:txBody>
          <a:bodyPr wrap="square" lIns="0" tIns="0" rIns="0" bIns="0" rtlCol="0"/>
          <a:lstStyle/>
          <a:p/>
        </p:txBody>
      </p:sp>
      <p:sp>
        <p:nvSpPr>
          <p:cNvPr id="50" name="object 50"/>
          <p:cNvSpPr/>
          <p:nvPr/>
        </p:nvSpPr>
        <p:spPr>
          <a:xfrm>
            <a:off x="998600" y="5250821"/>
            <a:ext cx="234315" cy="64769"/>
          </a:xfrm>
          <a:custGeom>
            <a:avLst/>
            <a:gdLst/>
            <a:ahLst/>
            <a:cxnLst/>
            <a:rect l="l" t="t" r="r" b="b"/>
            <a:pathLst>
              <a:path w="234315" h="64770">
                <a:moveTo>
                  <a:pt x="0" y="64255"/>
                </a:moveTo>
                <a:lnTo>
                  <a:pt x="233857" y="64255"/>
                </a:lnTo>
                <a:lnTo>
                  <a:pt x="233857" y="0"/>
                </a:lnTo>
                <a:lnTo>
                  <a:pt x="0" y="0"/>
                </a:lnTo>
                <a:lnTo>
                  <a:pt x="0" y="64255"/>
                </a:lnTo>
                <a:close/>
              </a:path>
            </a:pathLst>
          </a:custGeom>
          <a:ln w="9525">
            <a:solidFill>
              <a:srgbClr val="000000"/>
            </a:solidFill>
          </a:ln>
        </p:spPr>
        <p:txBody>
          <a:bodyPr wrap="square" lIns="0" tIns="0" rIns="0" bIns="0" rtlCol="0"/>
          <a:lstStyle/>
          <a:p/>
        </p:txBody>
      </p:sp>
      <p:sp>
        <p:nvSpPr>
          <p:cNvPr id="51" name="object 51"/>
          <p:cNvSpPr/>
          <p:nvPr/>
        </p:nvSpPr>
        <p:spPr>
          <a:xfrm>
            <a:off x="297040" y="5471674"/>
            <a:ext cx="233857" cy="64255"/>
          </a:xfrm>
          <a:prstGeom prst="rect">
            <a:avLst/>
          </a:prstGeom>
          <a:blipFill>
            <a:blip r:embed="rId24" cstate="print"/>
            <a:stretch>
              <a:fillRect/>
            </a:stretch>
          </a:blipFill>
        </p:spPr>
        <p:txBody>
          <a:bodyPr wrap="square" lIns="0" tIns="0" rIns="0" bIns="0" rtlCol="0"/>
          <a:lstStyle/>
          <a:p/>
        </p:txBody>
      </p:sp>
      <p:sp>
        <p:nvSpPr>
          <p:cNvPr id="52" name="object 52"/>
          <p:cNvSpPr/>
          <p:nvPr/>
        </p:nvSpPr>
        <p:spPr>
          <a:xfrm>
            <a:off x="297040" y="5471674"/>
            <a:ext cx="234315" cy="64769"/>
          </a:xfrm>
          <a:custGeom>
            <a:avLst/>
            <a:gdLst/>
            <a:ahLst/>
            <a:cxnLst/>
            <a:rect l="l" t="t" r="r" b="b"/>
            <a:pathLst>
              <a:path w="234315" h="64770">
                <a:moveTo>
                  <a:pt x="0" y="64255"/>
                </a:moveTo>
                <a:lnTo>
                  <a:pt x="233857" y="64255"/>
                </a:lnTo>
                <a:lnTo>
                  <a:pt x="233857" y="0"/>
                </a:lnTo>
                <a:lnTo>
                  <a:pt x="0" y="0"/>
                </a:lnTo>
                <a:lnTo>
                  <a:pt x="0" y="64255"/>
                </a:lnTo>
                <a:close/>
              </a:path>
            </a:pathLst>
          </a:custGeom>
          <a:ln w="9525">
            <a:solidFill>
              <a:srgbClr val="000000"/>
            </a:solidFill>
          </a:ln>
        </p:spPr>
        <p:txBody>
          <a:bodyPr wrap="square" lIns="0" tIns="0" rIns="0" bIns="0" rtlCol="0"/>
          <a:lstStyle/>
          <a:p/>
        </p:txBody>
      </p:sp>
      <p:sp>
        <p:nvSpPr>
          <p:cNvPr id="53" name="object 53"/>
          <p:cNvSpPr/>
          <p:nvPr/>
        </p:nvSpPr>
        <p:spPr>
          <a:xfrm>
            <a:off x="516280" y="5471674"/>
            <a:ext cx="448221" cy="64255"/>
          </a:xfrm>
          <a:prstGeom prst="rect">
            <a:avLst/>
          </a:prstGeom>
          <a:blipFill>
            <a:blip r:embed="rId25" cstate="print"/>
            <a:stretch>
              <a:fillRect/>
            </a:stretch>
          </a:blipFill>
        </p:spPr>
        <p:txBody>
          <a:bodyPr wrap="square" lIns="0" tIns="0" rIns="0" bIns="0" rtlCol="0"/>
          <a:lstStyle/>
          <a:p/>
        </p:txBody>
      </p:sp>
      <p:sp>
        <p:nvSpPr>
          <p:cNvPr id="54" name="object 54"/>
          <p:cNvSpPr/>
          <p:nvPr/>
        </p:nvSpPr>
        <p:spPr>
          <a:xfrm>
            <a:off x="516280" y="5471674"/>
            <a:ext cx="448309" cy="64769"/>
          </a:xfrm>
          <a:custGeom>
            <a:avLst/>
            <a:gdLst/>
            <a:ahLst/>
            <a:cxnLst/>
            <a:rect l="l" t="t" r="r" b="b"/>
            <a:pathLst>
              <a:path w="448309" h="64770">
                <a:moveTo>
                  <a:pt x="0" y="64255"/>
                </a:moveTo>
                <a:lnTo>
                  <a:pt x="448221" y="64255"/>
                </a:lnTo>
                <a:lnTo>
                  <a:pt x="448221" y="0"/>
                </a:lnTo>
                <a:lnTo>
                  <a:pt x="0" y="0"/>
                </a:lnTo>
                <a:lnTo>
                  <a:pt x="0" y="64255"/>
                </a:lnTo>
                <a:close/>
              </a:path>
            </a:pathLst>
          </a:custGeom>
          <a:ln w="9525">
            <a:solidFill>
              <a:srgbClr val="000000"/>
            </a:solidFill>
          </a:ln>
        </p:spPr>
        <p:txBody>
          <a:bodyPr wrap="square" lIns="0" tIns="0" rIns="0" bIns="0" rtlCol="0"/>
          <a:lstStyle/>
          <a:p/>
        </p:txBody>
      </p:sp>
      <p:sp>
        <p:nvSpPr>
          <p:cNvPr id="55" name="object 55"/>
          <p:cNvSpPr/>
          <p:nvPr/>
        </p:nvSpPr>
        <p:spPr>
          <a:xfrm>
            <a:off x="955967" y="5471674"/>
            <a:ext cx="233857" cy="64255"/>
          </a:xfrm>
          <a:prstGeom prst="rect">
            <a:avLst/>
          </a:prstGeom>
          <a:blipFill>
            <a:blip r:embed="rId26" cstate="print"/>
            <a:stretch>
              <a:fillRect/>
            </a:stretch>
          </a:blipFill>
        </p:spPr>
        <p:txBody>
          <a:bodyPr wrap="square" lIns="0" tIns="0" rIns="0" bIns="0" rtlCol="0"/>
          <a:lstStyle/>
          <a:p/>
        </p:txBody>
      </p:sp>
      <p:sp>
        <p:nvSpPr>
          <p:cNvPr id="56" name="object 56"/>
          <p:cNvSpPr/>
          <p:nvPr/>
        </p:nvSpPr>
        <p:spPr>
          <a:xfrm>
            <a:off x="192498" y="2490780"/>
            <a:ext cx="1691546" cy="3069162"/>
          </a:xfrm>
          <a:prstGeom prst="rect">
            <a:avLst/>
          </a:prstGeom>
          <a:blipFill>
            <a:blip r:embed="rId27" cstate="print"/>
            <a:stretch>
              <a:fillRect/>
            </a:stretch>
          </a:blipFill>
        </p:spPr>
        <p:txBody>
          <a:bodyPr wrap="square" lIns="0" tIns="0" rIns="0" bIns="0" rtlCol="0"/>
          <a:lstStyle/>
          <a:p/>
        </p:txBody>
      </p:sp>
      <p:sp>
        <p:nvSpPr>
          <p:cNvPr id="57" name="object 57"/>
          <p:cNvSpPr txBox="1"/>
          <p:nvPr/>
        </p:nvSpPr>
        <p:spPr>
          <a:xfrm>
            <a:off x="893470" y="4254754"/>
            <a:ext cx="1551940" cy="648970"/>
          </a:xfrm>
          <a:prstGeom prst="rect">
            <a:avLst/>
          </a:prstGeom>
        </p:spPr>
        <p:txBody>
          <a:bodyPr wrap="square" lIns="0" tIns="0" rIns="0" bIns="0" rtlCol="0" vert="horz">
            <a:spAutoFit/>
          </a:bodyPr>
          <a:lstStyle/>
          <a:p>
            <a:pPr marL="12700">
              <a:lnSpc>
                <a:spcPct val="100000"/>
              </a:lnSpc>
            </a:pPr>
            <a:r>
              <a:rPr dirty="0" sz="1200" spc="-5" b="1">
                <a:latin typeface="Verdana"/>
                <a:cs typeface="Verdana"/>
              </a:rPr>
              <a:t>Small </a:t>
            </a:r>
            <a:r>
              <a:rPr dirty="0" sz="1200" b="1">
                <a:latin typeface="Verdana"/>
                <a:cs typeface="Verdana"/>
              </a:rPr>
              <a:t>motor</a:t>
            </a:r>
            <a:r>
              <a:rPr dirty="0" sz="1200" spc="-65" b="1">
                <a:latin typeface="Verdana"/>
                <a:cs typeface="Verdana"/>
              </a:rPr>
              <a:t> </a:t>
            </a:r>
            <a:r>
              <a:rPr dirty="0" sz="1200" spc="-5" b="1">
                <a:latin typeface="Verdana"/>
                <a:cs typeface="Verdana"/>
              </a:rPr>
              <a:t>units</a:t>
            </a:r>
            <a:endParaRPr sz="1200">
              <a:latin typeface="Verdana"/>
              <a:cs typeface="Verdana"/>
            </a:endParaRPr>
          </a:p>
          <a:p>
            <a:pPr marL="12700" marR="395605">
              <a:lnSpc>
                <a:spcPct val="100000"/>
              </a:lnSpc>
              <a:spcBef>
                <a:spcPts val="720"/>
              </a:spcBef>
            </a:pPr>
            <a:r>
              <a:rPr dirty="0" sz="1200" b="1">
                <a:latin typeface="Verdana"/>
                <a:cs typeface="Verdana"/>
              </a:rPr>
              <a:t>Low</a:t>
            </a:r>
            <a:r>
              <a:rPr dirty="0" sz="1200" spc="-90" b="1">
                <a:latin typeface="Verdana"/>
                <a:cs typeface="Verdana"/>
              </a:rPr>
              <a:t> </a:t>
            </a:r>
            <a:r>
              <a:rPr dirty="0" sz="1200" spc="-5" b="1">
                <a:latin typeface="Verdana"/>
                <a:cs typeface="Verdana"/>
              </a:rPr>
              <a:t>stimulus  </a:t>
            </a:r>
            <a:r>
              <a:rPr dirty="0" sz="1200" spc="-5" b="1">
                <a:latin typeface="Verdana"/>
                <a:cs typeface="Verdana"/>
              </a:rPr>
              <a:t>threshold</a:t>
            </a:r>
            <a:endParaRPr sz="1200">
              <a:latin typeface="Verdana"/>
              <a:cs typeface="Verdana"/>
            </a:endParaRPr>
          </a:p>
        </p:txBody>
      </p:sp>
      <p:sp>
        <p:nvSpPr>
          <p:cNvPr id="58" name="object 58"/>
          <p:cNvSpPr/>
          <p:nvPr/>
        </p:nvSpPr>
        <p:spPr>
          <a:xfrm>
            <a:off x="2719451" y="2975991"/>
            <a:ext cx="2150745" cy="2748915"/>
          </a:xfrm>
          <a:custGeom>
            <a:avLst/>
            <a:gdLst/>
            <a:ahLst/>
            <a:cxnLst/>
            <a:rect l="l" t="t" r="r" b="b"/>
            <a:pathLst>
              <a:path w="2150745" h="2748915">
                <a:moveTo>
                  <a:pt x="2150745" y="0"/>
                </a:moveTo>
                <a:lnTo>
                  <a:pt x="0" y="661035"/>
                </a:lnTo>
                <a:lnTo>
                  <a:pt x="0" y="2087499"/>
                </a:lnTo>
                <a:lnTo>
                  <a:pt x="2150745" y="2748534"/>
                </a:lnTo>
                <a:lnTo>
                  <a:pt x="2150745" y="0"/>
                </a:lnTo>
                <a:close/>
              </a:path>
            </a:pathLst>
          </a:custGeom>
          <a:solidFill>
            <a:srgbClr val="CCFFFF"/>
          </a:solidFill>
        </p:spPr>
        <p:txBody>
          <a:bodyPr wrap="square" lIns="0" tIns="0" rIns="0" bIns="0" rtlCol="0"/>
          <a:lstStyle/>
          <a:p/>
        </p:txBody>
      </p:sp>
      <p:sp>
        <p:nvSpPr>
          <p:cNvPr id="59" name="object 59"/>
          <p:cNvSpPr/>
          <p:nvPr/>
        </p:nvSpPr>
        <p:spPr>
          <a:xfrm>
            <a:off x="3035554" y="5306702"/>
            <a:ext cx="321170" cy="89654"/>
          </a:xfrm>
          <a:prstGeom prst="rect">
            <a:avLst/>
          </a:prstGeom>
          <a:blipFill>
            <a:blip r:embed="rId28" cstate="print"/>
            <a:stretch>
              <a:fillRect/>
            </a:stretch>
          </a:blipFill>
        </p:spPr>
        <p:txBody>
          <a:bodyPr wrap="square" lIns="0" tIns="0" rIns="0" bIns="0" rtlCol="0"/>
          <a:lstStyle/>
          <a:p/>
        </p:txBody>
      </p:sp>
      <p:sp>
        <p:nvSpPr>
          <p:cNvPr id="60" name="object 60"/>
          <p:cNvSpPr/>
          <p:nvPr/>
        </p:nvSpPr>
        <p:spPr>
          <a:xfrm>
            <a:off x="3035554" y="5306702"/>
            <a:ext cx="321310" cy="90170"/>
          </a:xfrm>
          <a:custGeom>
            <a:avLst/>
            <a:gdLst/>
            <a:ahLst/>
            <a:cxnLst/>
            <a:rect l="l" t="t" r="r" b="b"/>
            <a:pathLst>
              <a:path w="321310" h="90170">
                <a:moveTo>
                  <a:pt x="0" y="89654"/>
                </a:moveTo>
                <a:lnTo>
                  <a:pt x="321170" y="89654"/>
                </a:lnTo>
                <a:lnTo>
                  <a:pt x="321170" y="0"/>
                </a:lnTo>
                <a:lnTo>
                  <a:pt x="0" y="0"/>
                </a:lnTo>
                <a:lnTo>
                  <a:pt x="0" y="89654"/>
                </a:lnTo>
                <a:close/>
              </a:path>
            </a:pathLst>
          </a:custGeom>
          <a:ln w="9525">
            <a:solidFill>
              <a:srgbClr val="000000"/>
            </a:solidFill>
          </a:ln>
        </p:spPr>
        <p:txBody>
          <a:bodyPr wrap="square" lIns="0" tIns="0" rIns="0" bIns="0" rtlCol="0"/>
          <a:lstStyle/>
          <a:p/>
        </p:txBody>
      </p:sp>
      <p:sp>
        <p:nvSpPr>
          <p:cNvPr id="61" name="object 61"/>
          <p:cNvSpPr/>
          <p:nvPr/>
        </p:nvSpPr>
        <p:spPr>
          <a:xfrm>
            <a:off x="3336544" y="5306702"/>
            <a:ext cx="615581" cy="89654"/>
          </a:xfrm>
          <a:prstGeom prst="rect">
            <a:avLst/>
          </a:prstGeom>
          <a:blipFill>
            <a:blip r:embed="rId29" cstate="print"/>
            <a:stretch>
              <a:fillRect/>
            </a:stretch>
          </a:blipFill>
        </p:spPr>
        <p:txBody>
          <a:bodyPr wrap="square" lIns="0" tIns="0" rIns="0" bIns="0" rtlCol="0"/>
          <a:lstStyle/>
          <a:p/>
        </p:txBody>
      </p:sp>
      <p:sp>
        <p:nvSpPr>
          <p:cNvPr id="62" name="object 62"/>
          <p:cNvSpPr/>
          <p:nvPr/>
        </p:nvSpPr>
        <p:spPr>
          <a:xfrm>
            <a:off x="3336544" y="5306702"/>
            <a:ext cx="615950" cy="90170"/>
          </a:xfrm>
          <a:custGeom>
            <a:avLst/>
            <a:gdLst/>
            <a:ahLst/>
            <a:cxnLst/>
            <a:rect l="l" t="t" r="r" b="b"/>
            <a:pathLst>
              <a:path w="615950" h="90170">
                <a:moveTo>
                  <a:pt x="0" y="89654"/>
                </a:moveTo>
                <a:lnTo>
                  <a:pt x="615581" y="89654"/>
                </a:lnTo>
                <a:lnTo>
                  <a:pt x="615581" y="0"/>
                </a:lnTo>
                <a:lnTo>
                  <a:pt x="0" y="0"/>
                </a:lnTo>
                <a:lnTo>
                  <a:pt x="0" y="89654"/>
                </a:lnTo>
                <a:close/>
              </a:path>
            </a:pathLst>
          </a:custGeom>
          <a:ln w="9525">
            <a:solidFill>
              <a:srgbClr val="000000"/>
            </a:solidFill>
          </a:ln>
        </p:spPr>
        <p:txBody>
          <a:bodyPr wrap="square" lIns="0" tIns="0" rIns="0" bIns="0" rtlCol="0"/>
          <a:lstStyle/>
          <a:p/>
        </p:txBody>
      </p:sp>
      <p:sp>
        <p:nvSpPr>
          <p:cNvPr id="63" name="object 63"/>
          <p:cNvSpPr/>
          <p:nvPr/>
        </p:nvSpPr>
        <p:spPr>
          <a:xfrm>
            <a:off x="3940428" y="5306702"/>
            <a:ext cx="321170" cy="89654"/>
          </a:xfrm>
          <a:prstGeom prst="rect">
            <a:avLst/>
          </a:prstGeom>
          <a:blipFill>
            <a:blip r:embed="rId30" cstate="print"/>
            <a:stretch>
              <a:fillRect/>
            </a:stretch>
          </a:blipFill>
        </p:spPr>
        <p:txBody>
          <a:bodyPr wrap="square" lIns="0" tIns="0" rIns="0" bIns="0" rtlCol="0"/>
          <a:lstStyle/>
          <a:p/>
        </p:txBody>
      </p:sp>
      <p:sp>
        <p:nvSpPr>
          <p:cNvPr id="64" name="object 64"/>
          <p:cNvSpPr/>
          <p:nvPr/>
        </p:nvSpPr>
        <p:spPr>
          <a:xfrm>
            <a:off x="3940428" y="5306702"/>
            <a:ext cx="321310" cy="90170"/>
          </a:xfrm>
          <a:custGeom>
            <a:avLst/>
            <a:gdLst/>
            <a:ahLst/>
            <a:cxnLst/>
            <a:rect l="l" t="t" r="r" b="b"/>
            <a:pathLst>
              <a:path w="321310" h="90170">
                <a:moveTo>
                  <a:pt x="0" y="89654"/>
                </a:moveTo>
                <a:lnTo>
                  <a:pt x="321170" y="89654"/>
                </a:lnTo>
                <a:lnTo>
                  <a:pt x="321170" y="0"/>
                </a:lnTo>
                <a:lnTo>
                  <a:pt x="0" y="0"/>
                </a:lnTo>
                <a:lnTo>
                  <a:pt x="0" y="89654"/>
                </a:lnTo>
                <a:close/>
              </a:path>
            </a:pathLst>
          </a:custGeom>
          <a:ln w="9524">
            <a:solidFill>
              <a:srgbClr val="000000"/>
            </a:solidFill>
          </a:ln>
        </p:spPr>
        <p:txBody>
          <a:bodyPr wrap="square" lIns="0" tIns="0" rIns="0" bIns="0" rtlCol="0"/>
          <a:lstStyle/>
          <a:p/>
        </p:txBody>
      </p:sp>
      <p:sp>
        <p:nvSpPr>
          <p:cNvPr id="65" name="object 65"/>
          <p:cNvSpPr/>
          <p:nvPr/>
        </p:nvSpPr>
        <p:spPr>
          <a:xfrm>
            <a:off x="3266313" y="5409445"/>
            <a:ext cx="321170" cy="89654"/>
          </a:xfrm>
          <a:prstGeom prst="rect">
            <a:avLst/>
          </a:prstGeom>
          <a:blipFill>
            <a:blip r:embed="rId31" cstate="print"/>
            <a:stretch>
              <a:fillRect/>
            </a:stretch>
          </a:blipFill>
        </p:spPr>
        <p:txBody>
          <a:bodyPr wrap="square" lIns="0" tIns="0" rIns="0" bIns="0" rtlCol="0"/>
          <a:lstStyle/>
          <a:p/>
        </p:txBody>
      </p:sp>
      <p:sp>
        <p:nvSpPr>
          <p:cNvPr id="66" name="object 66"/>
          <p:cNvSpPr/>
          <p:nvPr/>
        </p:nvSpPr>
        <p:spPr>
          <a:xfrm>
            <a:off x="3266313" y="5409445"/>
            <a:ext cx="321310" cy="90170"/>
          </a:xfrm>
          <a:custGeom>
            <a:avLst/>
            <a:gdLst/>
            <a:ahLst/>
            <a:cxnLst/>
            <a:rect l="l" t="t" r="r" b="b"/>
            <a:pathLst>
              <a:path w="321310" h="90170">
                <a:moveTo>
                  <a:pt x="0" y="89654"/>
                </a:moveTo>
                <a:lnTo>
                  <a:pt x="321170" y="89654"/>
                </a:lnTo>
                <a:lnTo>
                  <a:pt x="321170" y="0"/>
                </a:lnTo>
                <a:lnTo>
                  <a:pt x="0" y="0"/>
                </a:lnTo>
                <a:lnTo>
                  <a:pt x="0" y="89654"/>
                </a:lnTo>
                <a:close/>
              </a:path>
            </a:pathLst>
          </a:custGeom>
          <a:ln w="9524">
            <a:solidFill>
              <a:srgbClr val="000000"/>
            </a:solidFill>
          </a:ln>
        </p:spPr>
        <p:txBody>
          <a:bodyPr wrap="square" lIns="0" tIns="0" rIns="0" bIns="0" rtlCol="0"/>
          <a:lstStyle/>
          <a:p/>
        </p:txBody>
      </p:sp>
      <p:sp>
        <p:nvSpPr>
          <p:cNvPr id="67" name="object 67"/>
          <p:cNvSpPr/>
          <p:nvPr/>
        </p:nvSpPr>
        <p:spPr>
          <a:xfrm>
            <a:off x="3567429" y="5409445"/>
            <a:ext cx="615581" cy="89654"/>
          </a:xfrm>
          <a:prstGeom prst="rect">
            <a:avLst/>
          </a:prstGeom>
          <a:blipFill>
            <a:blip r:embed="rId32" cstate="print"/>
            <a:stretch>
              <a:fillRect/>
            </a:stretch>
          </a:blipFill>
        </p:spPr>
        <p:txBody>
          <a:bodyPr wrap="square" lIns="0" tIns="0" rIns="0" bIns="0" rtlCol="0"/>
          <a:lstStyle/>
          <a:p/>
        </p:txBody>
      </p:sp>
      <p:sp>
        <p:nvSpPr>
          <p:cNvPr id="68" name="object 68"/>
          <p:cNvSpPr/>
          <p:nvPr/>
        </p:nvSpPr>
        <p:spPr>
          <a:xfrm>
            <a:off x="3567429" y="5409445"/>
            <a:ext cx="615950" cy="90170"/>
          </a:xfrm>
          <a:custGeom>
            <a:avLst/>
            <a:gdLst/>
            <a:ahLst/>
            <a:cxnLst/>
            <a:rect l="l" t="t" r="r" b="b"/>
            <a:pathLst>
              <a:path w="615950" h="90170">
                <a:moveTo>
                  <a:pt x="0" y="89654"/>
                </a:moveTo>
                <a:lnTo>
                  <a:pt x="615581" y="89654"/>
                </a:lnTo>
                <a:lnTo>
                  <a:pt x="615581" y="0"/>
                </a:lnTo>
                <a:lnTo>
                  <a:pt x="0" y="0"/>
                </a:lnTo>
                <a:lnTo>
                  <a:pt x="0" y="89654"/>
                </a:lnTo>
                <a:close/>
              </a:path>
            </a:pathLst>
          </a:custGeom>
          <a:ln w="9525">
            <a:solidFill>
              <a:srgbClr val="000000"/>
            </a:solidFill>
          </a:ln>
        </p:spPr>
        <p:txBody>
          <a:bodyPr wrap="square" lIns="0" tIns="0" rIns="0" bIns="0" rtlCol="0"/>
          <a:lstStyle/>
          <a:p/>
        </p:txBody>
      </p:sp>
      <p:sp>
        <p:nvSpPr>
          <p:cNvPr id="69" name="object 69"/>
          <p:cNvSpPr/>
          <p:nvPr/>
        </p:nvSpPr>
        <p:spPr>
          <a:xfrm>
            <a:off x="4171315" y="5409445"/>
            <a:ext cx="321170" cy="89654"/>
          </a:xfrm>
          <a:prstGeom prst="rect">
            <a:avLst/>
          </a:prstGeom>
          <a:blipFill>
            <a:blip r:embed="rId33" cstate="print"/>
            <a:stretch>
              <a:fillRect/>
            </a:stretch>
          </a:blipFill>
        </p:spPr>
        <p:txBody>
          <a:bodyPr wrap="square" lIns="0" tIns="0" rIns="0" bIns="0" rtlCol="0"/>
          <a:lstStyle/>
          <a:p/>
        </p:txBody>
      </p:sp>
      <p:sp>
        <p:nvSpPr>
          <p:cNvPr id="70" name="object 70"/>
          <p:cNvSpPr/>
          <p:nvPr/>
        </p:nvSpPr>
        <p:spPr>
          <a:xfrm>
            <a:off x="4171315" y="5409445"/>
            <a:ext cx="321310" cy="90170"/>
          </a:xfrm>
          <a:custGeom>
            <a:avLst/>
            <a:gdLst/>
            <a:ahLst/>
            <a:cxnLst/>
            <a:rect l="l" t="t" r="r" b="b"/>
            <a:pathLst>
              <a:path w="321310" h="90170">
                <a:moveTo>
                  <a:pt x="0" y="89654"/>
                </a:moveTo>
                <a:lnTo>
                  <a:pt x="321170" y="89654"/>
                </a:lnTo>
                <a:lnTo>
                  <a:pt x="321170" y="0"/>
                </a:lnTo>
                <a:lnTo>
                  <a:pt x="0" y="0"/>
                </a:lnTo>
                <a:lnTo>
                  <a:pt x="0" y="89654"/>
                </a:lnTo>
                <a:close/>
              </a:path>
            </a:pathLst>
          </a:custGeom>
          <a:ln w="9524">
            <a:solidFill>
              <a:srgbClr val="000000"/>
            </a:solidFill>
          </a:ln>
        </p:spPr>
        <p:txBody>
          <a:bodyPr wrap="square" lIns="0" tIns="0" rIns="0" bIns="0" rtlCol="0"/>
          <a:lstStyle/>
          <a:p/>
        </p:txBody>
      </p:sp>
      <p:sp>
        <p:nvSpPr>
          <p:cNvPr id="71" name="object 71"/>
          <p:cNvSpPr/>
          <p:nvPr/>
        </p:nvSpPr>
        <p:spPr>
          <a:xfrm>
            <a:off x="3174364" y="5203959"/>
            <a:ext cx="321170" cy="89654"/>
          </a:xfrm>
          <a:prstGeom prst="rect">
            <a:avLst/>
          </a:prstGeom>
          <a:blipFill>
            <a:blip r:embed="rId34" cstate="print"/>
            <a:stretch>
              <a:fillRect/>
            </a:stretch>
          </a:blipFill>
        </p:spPr>
        <p:txBody>
          <a:bodyPr wrap="square" lIns="0" tIns="0" rIns="0" bIns="0" rtlCol="0"/>
          <a:lstStyle/>
          <a:p/>
        </p:txBody>
      </p:sp>
      <p:sp>
        <p:nvSpPr>
          <p:cNvPr id="72" name="object 72"/>
          <p:cNvSpPr/>
          <p:nvPr/>
        </p:nvSpPr>
        <p:spPr>
          <a:xfrm>
            <a:off x="3174364" y="5203959"/>
            <a:ext cx="321310" cy="90170"/>
          </a:xfrm>
          <a:custGeom>
            <a:avLst/>
            <a:gdLst/>
            <a:ahLst/>
            <a:cxnLst/>
            <a:rect l="l" t="t" r="r" b="b"/>
            <a:pathLst>
              <a:path w="321310" h="90170">
                <a:moveTo>
                  <a:pt x="0" y="89654"/>
                </a:moveTo>
                <a:lnTo>
                  <a:pt x="321170" y="89654"/>
                </a:lnTo>
                <a:lnTo>
                  <a:pt x="321170" y="0"/>
                </a:lnTo>
                <a:lnTo>
                  <a:pt x="0" y="0"/>
                </a:lnTo>
                <a:lnTo>
                  <a:pt x="0" y="89654"/>
                </a:lnTo>
                <a:close/>
              </a:path>
            </a:pathLst>
          </a:custGeom>
          <a:ln w="9525">
            <a:solidFill>
              <a:srgbClr val="000000"/>
            </a:solidFill>
          </a:ln>
        </p:spPr>
        <p:txBody>
          <a:bodyPr wrap="square" lIns="0" tIns="0" rIns="0" bIns="0" rtlCol="0"/>
          <a:lstStyle/>
          <a:p/>
        </p:txBody>
      </p:sp>
      <p:sp>
        <p:nvSpPr>
          <p:cNvPr id="73" name="object 73"/>
          <p:cNvSpPr/>
          <p:nvPr/>
        </p:nvSpPr>
        <p:spPr>
          <a:xfrm>
            <a:off x="3475482" y="5203959"/>
            <a:ext cx="615581" cy="89654"/>
          </a:xfrm>
          <a:prstGeom prst="rect">
            <a:avLst/>
          </a:prstGeom>
          <a:blipFill>
            <a:blip r:embed="rId35" cstate="print"/>
            <a:stretch>
              <a:fillRect/>
            </a:stretch>
          </a:blipFill>
        </p:spPr>
        <p:txBody>
          <a:bodyPr wrap="square" lIns="0" tIns="0" rIns="0" bIns="0" rtlCol="0"/>
          <a:lstStyle/>
          <a:p/>
        </p:txBody>
      </p:sp>
      <p:sp>
        <p:nvSpPr>
          <p:cNvPr id="74" name="object 74"/>
          <p:cNvSpPr/>
          <p:nvPr/>
        </p:nvSpPr>
        <p:spPr>
          <a:xfrm>
            <a:off x="3475482" y="5203959"/>
            <a:ext cx="615950" cy="90170"/>
          </a:xfrm>
          <a:custGeom>
            <a:avLst/>
            <a:gdLst/>
            <a:ahLst/>
            <a:cxnLst/>
            <a:rect l="l" t="t" r="r" b="b"/>
            <a:pathLst>
              <a:path w="615950" h="90170">
                <a:moveTo>
                  <a:pt x="0" y="89654"/>
                </a:moveTo>
                <a:lnTo>
                  <a:pt x="615581" y="89654"/>
                </a:lnTo>
                <a:lnTo>
                  <a:pt x="615581" y="0"/>
                </a:lnTo>
                <a:lnTo>
                  <a:pt x="0" y="0"/>
                </a:lnTo>
                <a:lnTo>
                  <a:pt x="0" y="89654"/>
                </a:lnTo>
                <a:close/>
              </a:path>
            </a:pathLst>
          </a:custGeom>
          <a:ln w="9525">
            <a:solidFill>
              <a:srgbClr val="000000"/>
            </a:solidFill>
          </a:ln>
        </p:spPr>
        <p:txBody>
          <a:bodyPr wrap="square" lIns="0" tIns="0" rIns="0" bIns="0" rtlCol="0"/>
          <a:lstStyle/>
          <a:p/>
        </p:txBody>
      </p:sp>
      <p:sp>
        <p:nvSpPr>
          <p:cNvPr id="75" name="object 75"/>
          <p:cNvSpPr/>
          <p:nvPr/>
        </p:nvSpPr>
        <p:spPr>
          <a:xfrm>
            <a:off x="4079366" y="5203959"/>
            <a:ext cx="321170" cy="89654"/>
          </a:xfrm>
          <a:prstGeom prst="rect">
            <a:avLst/>
          </a:prstGeom>
          <a:blipFill>
            <a:blip r:embed="rId36" cstate="print"/>
            <a:stretch>
              <a:fillRect/>
            </a:stretch>
          </a:blipFill>
        </p:spPr>
        <p:txBody>
          <a:bodyPr wrap="square" lIns="0" tIns="0" rIns="0" bIns="0" rtlCol="0"/>
          <a:lstStyle/>
          <a:p/>
        </p:txBody>
      </p:sp>
      <p:sp>
        <p:nvSpPr>
          <p:cNvPr id="76" name="object 76"/>
          <p:cNvSpPr/>
          <p:nvPr/>
        </p:nvSpPr>
        <p:spPr>
          <a:xfrm>
            <a:off x="4079366" y="5203959"/>
            <a:ext cx="321310" cy="90170"/>
          </a:xfrm>
          <a:custGeom>
            <a:avLst/>
            <a:gdLst/>
            <a:ahLst/>
            <a:cxnLst/>
            <a:rect l="l" t="t" r="r" b="b"/>
            <a:pathLst>
              <a:path w="321310" h="90170">
                <a:moveTo>
                  <a:pt x="0" y="89654"/>
                </a:moveTo>
                <a:lnTo>
                  <a:pt x="321170" y="89654"/>
                </a:lnTo>
                <a:lnTo>
                  <a:pt x="321170" y="0"/>
                </a:lnTo>
                <a:lnTo>
                  <a:pt x="0" y="0"/>
                </a:lnTo>
                <a:lnTo>
                  <a:pt x="0" y="89654"/>
                </a:lnTo>
                <a:close/>
              </a:path>
            </a:pathLst>
          </a:custGeom>
          <a:ln w="9525">
            <a:solidFill>
              <a:srgbClr val="000000"/>
            </a:solidFill>
          </a:ln>
        </p:spPr>
        <p:txBody>
          <a:bodyPr wrap="square" lIns="0" tIns="0" rIns="0" bIns="0" rtlCol="0"/>
          <a:lstStyle/>
          <a:p/>
        </p:txBody>
      </p:sp>
      <p:sp>
        <p:nvSpPr>
          <p:cNvPr id="77" name="object 77"/>
          <p:cNvSpPr/>
          <p:nvPr/>
        </p:nvSpPr>
        <p:spPr>
          <a:xfrm>
            <a:off x="3115817" y="5512150"/>
            <a:ext cx="321170" cy="89654"/>
          </a:xfrm>
          <a:prstGeom prst="rect">
            <a:avLst/>
          </a:prstGeom>
          <a:blipFill>
            <a:blip r:embed="rId37" cstate="print"/>
            <a:stretch>
              <a:fillRect/>
            </a:stretch>
          </a:blipFill>
        </p:spPr>
        <p:txBody>
          <a:bodyPr wrap="square" lIns="0" tIns="0" rIns="0" bIns="0" rtlCol="0"/>
          <a:lstStyle/>
          <a:p/>
        </p:txBody>
      </p:sp>
      <p:sp>
        <p:nvSpPr>
          <p:cNvPr id="78" name="object 78"/>
          <p:cNvSpPr/>
          <p:nvPr/>
        </p:nvSpPr>
        <p:spPr>
          <a:xfrm>
            <a:off x="3115817" y="5512150"/>
            <a:ext cx="321310" cy="90170"/>
          </a:xfrm>
          <a:custGeom>
            <a:avLst/>
            <a:gdLst/>
            <a:ahLst/>
            <a:cxnLst/>
            <a:rect l="l" t="t" r="r" b="b"/>
            <a:pathLst>
              <a:path w="321310" h="90170">
                <a:moveTo>
                  <a:pt x="0" y="89654"/>
                </a:moveTo>
                <a:lnTo>
                  <a:pt x="321170" y="89654"/>
                </a:lnTo>
                <a:lnTo>
                  <a:pt x="321170" y="0"/>
                </a:lnTo>
                <a:lnTo>
                  <a:pt x="0" y="0"/>
                </a:lnTo>
                <a:lnTo>
                  <a:pt x="0" y="89654"/>
                </a:lnTo>
                <a:close/>
              </a:path>
            </a:pathLst>
          </a:custGeom>
          <a:ln w="9525">
            <a:solidFill>
              <a:srgbClr val="000000"/>
            </a:solidFill>
          </a:ln>
        </p:spPr>
        <p:txBody>
          <a:bodyPr wrap="square" lIns="0" tIns="0" rIns="0" bIns="0" rtlCol="0"/>
          <a:lstStyle/>
          <a:p/>
        </p:txBody>
      </p:sp>
      <p:sp>
        <p:nvSpPr>
          <p:cNvPr id="79" name="object 79"/>
          <p:cNvSpPr/>
          <p:nvPr/>
        </p:nvSpPr>
        <p:spPr>
          <a:xfrm>
            <a:off x="3416934" y="5512150"/>
            <a:ext cx="615581" cy="89654"/>
          </a:xfrm>
          <a:prstGeom prst="rect">
            <a:avLst/>
          </a:prstGeom>
          <a:blipFill>
            <a:blip r:embed="rId38" cstate="print"/>
            <a:stretch>
              <a:fillRect/>
            </a:stretch>
          </a:blipFill>
        </p:spPr>
        <p:txBody>
          <a:bodyPr wrap="square" lIns="0" tIns="0" rIns="0" bIns="0" rtlCol="0"/>
          <a:lstStyle/>
          <a:p/>
        </p:txBody>
      </p:sp>
      <p:sp>
        <p:nvSpPr>
          <p:cNvPr id="80" name="object 80"/>
          <p:cNvSpPr/>
          <p:nvPr/>
        </p:nvSpPr>
        <p:spPr>
          <a:xfrm>
            <a:off x="3416934" y="5512150"/>
            <a:ext cx="615950" cy="90170"/>
          </a:xfrm>
          <a:custGeom>
            <a:avLst/>
            <a:gdLst/>
            <a:ahLst/>
            <a:cxnLst/>
            <a:rect l="l" t="t" r="r" b="b"/>
            <a:pathLst>
              <a:path w="615950" h="90170">
                <a:moveTo>
                  <a:pt x="0" y="89654"/>
                </a:moveTo>
                <a:lnTo>
                  <a:pt x="615581" y="89654"/>
                </a:lnTo>
                <a:lnTo>
                  <a:pt x="615581" y="0"/>
                </a:lnTo>
                <a:lnTo>
                  <a:pt x="0" y="0"/>
                </a:lnTo>
                <a:lnTo>
                  <a:pt x="0" y="89654"/>
                </a:lnTo>
                <a:close/>
              </a:path>
            </a:pathLst>
          </a:custGeom>
          <a:ln w="9525">
            <a:solidFill>
              <a:srgbClr val="000000"/>
            </a:solidFill>
          </a:ln>
        </p:spPr>
        <p:txBody>
          <a:bodyPr wrap="square" lIns="0" tIns="0" rIns="0" bIns="0" rtlCol="0"/>
          <a:lstStyle/>
          <a:p/>
        </p:txBody>
      </p:sp>
      <p:sp>
        <p:nvSpPr>
          <p:cNvPr id="81" name="object 81"/>
          <p:cNvSpPr/>
          <p:nvPr/>
        </p:nvSpPr>
        <p:spPr>
          <a:xfrm>
            <a:off x="4020820" y="5512150"/>
            <a:ext cx="321170" cy="89654"/>
          </a:xfrm>
          <a:prstGeom prst="rect">
            <a:avLst/>
          </a:prstGeom>
          <a:blipFill>
            <a:blip r:embed="rId39" cstate="print"/>
            <a:stretch>
              <a:fillRect/>
            </a:stretch>
          </a:blipFill>
        </p:spPr>
        <p:txBody>
          <a:bodyPr wrap="square" lIns="0" tIns="0" rIns="0" bIns="0" rtlCol="0"/>
          <a:lstStyle/>
          <a:p/>
        </p:txBody>
      </p:sp>
      <p:sp>
        <p:nvSpPr>
          <p:cNvPr id="82" name="object 82"/>
          <p:cNvSpPr/>
          <p:nvPr/>
        </p:nvSpPr>
        <p:spPr>
          <a:xfrm>
            <a:off x="2778860" y="2490777"/>
            <a:ext cx="1769430" cy="3115790"/>
          </a:xfrm>
          <a:prstGeom prst="rect">
            <a:avLst/>
          </a:prstGeom>
          <a:blipFill>
            <a:blip r:embed="rId40" cstate="print"/>
            <a:stretch>
              <a:fillRect/>
            </a:stretch>
          </a:blipFill>
        </p:spPr>
        <p:txBody>
          <a:bodyPr wrap="square" lIns="0" tIns="0" rIns="0" bIns="0" rtlCol="0"/>
          <a:lstStyle/>
          <a:p/>
        </p:txBody>
      </p:sp>
      <p:sp>
        <p:nvSpPr>
          <p:cNvPr id="83" name="object 83"/>
          <p:cNvSpPr txBox="1"/>
          <p:nvPr/>
        </p:nvSpPr>
        <p:spPr>
          <a:xfrm>
            <a:off x="3950334" y="4268723"/>
            <a:ext cx="1381125" cy="831850"/>
          </a:xfrm>
          <a:prstGeom prst="rect">
            <a:avLst/>
          </a:prstGeom>
        </p:spPr>
        <p:txBody>
          <a:bodyPr wrap="square" lIns="0" tIns="0" rIns="0" bIns="0" rtlCol="0" vert="horz">
            <a:spAutoFit/>
          </a:bodyPr>
          <a:lstStyle/>
          <a:p>
            <a:pPr marL="12700" marR="232410">
              <a:lnSpc>
                <a:spcPct val="100000"/>
              </a:lnSpc>
            </a:pPr>
            <a:r>
              <a:rPr dirty="0" sz="1200" spc="-5" b="1">
                <a:latin typeface="Verdana"/>
                <a:cs typeface="Verdana"/>
              </a:rPr>
              <a:t>Larger</a:t>
            </a:r>
            <a:r>
              <a:rPr dirty="0" sz="1200" spc="-55" b="1">
                <a:latin typeface="Verdana"/>
                <a:cs typeface="Verdana"/>
              </a:rPr>
              <a:t> </a:t>
            </a:r>
            <a:r>
              <a:rPr dirty="0" sz="1200" spc="-5" b="1">
                <a:latin typeface="Verdana"/>
                <a:cs typeface="Verdana"/>
              </a:rPr>
              <a:t>motor  </a:t>
            </a:r>
            <a:r>
              <a:rPr dirty="0" sz="1200" spc="-5" b="1">
                <a:latin typeface="Verdana"/>
                <a:cs typeface="Verdana"/>
              </a:rPr>
              <a:t>units</a:t>
            </a:r>
            <a:endParaRPr sz="1200">
              <a:latin typeface="Verdana"/>
              <a:cs typeface="Verdana"/>
            </a:endParaRPr>
          </a:p>
          <a:p>
            <a:pPr marL="12700">
              <a:lnSpc>
                <a:spcPct val="100000"/>
              </a:lnSpc>
              <a:spcBef>
                <a:spcPts val="720"/>
              </a:spcBef>
            </a:pPr>
            <a:r>
              <a:rPr dirty="0" sz="1200" spc="-5" b="1">
                <a:latin typeface="Verdana"/>
                <a:cs typeface="Verdana"/>
              </a:rPr>
              <a:t>Higher</a:t>
            </a:r>
            <a:r>
              <a:rPr dirty="0" sz="1200" spc="-75" b="1">
                <a:latin typeface="Verdana"/>
                <a:cs typeface="Verdana"/>
              </a:rPr>
              <a:t> </a:t>
            </a:r>
            <a:r>
              <a:rPr dirty="0" sz="1200" spc="-5" b="1">
                <a:latin typeface="Verdana"/>
                <a:cs typeface="Verdana"/>
              </a:rPr>
              <a:t>stimulus</a:t>
            </a:r>
            <a:endParaRPr sz="1200">
              <a:latin typeface="Verdana"/>
              <a:cs typeface="Verdana"/>
            </a:endParaRPr>
          </a:p>
          <a:p>
            <a:pPr marL="12700">
              <a:lnSpc>
                <a:spcPct val="100000"/>
              </a:lnSpc>
            </a:pPr>
            <a:r>
              <a:rPr dirty="0" sz="1200" spc="-5" b="1">
                <a:latin typeface="Verdana"/>
                <a:cs typeface="Verdana"/>
              </a:rPr>
              <a:t>threshold</a:t>
            </a:r>
            <a:endParaRPr sz="1200">
              <a:latin typeface="Verdana"/>
              <a:cs typeface="Verdana"/>
            </a:endParaRPr>
          </a:p>
        </p:txBody>
      </p:sp>
      <p:sp>
        <p:nvSpPr>
          <p:cNvPr id="84" name="object 84"/>
          <p:cNvSpPr/>
          <p:nvPr/>
        </p:nvSpPr>
        <p:spPr>
          <a:xfrm>
            <a:off x="228600" y="6391273"/>
            <a:ext cx="8610600" cy="381000"/>
          </a:xfrm>
          <a:prstGeom prst="rect">
            <a:avLst/>
          </a:prstGeom>
          <a:blipFill>
            <a:blip r:embed="rId41" cstate="print"/>
            <a:stretch>
              <a:fillRect/>
            </a:stretch>
          </a:blipFill>
        </p:spPr>
        <p:txBody>
          <a:bodyPr wrap="square" lIns="0" tIns="0" rIns="0" bIns="0" rtlCol="0"/>
          <a:lstStyle/>
          <a:p/>
        </p:txBody>
      </p:sp>
      <p:sp>
        <p:nvSpPr>
          <p:cNvPr id="85" name="object 85"/>
          <p:cNvSpPr/>
          <p:nvPr/>
        </p:nvSpPr>
        <p:spPr>
          <a:xfrm>
            <a:off x="1833372" y="6371842"/>
            <a:ext cx="5420868" cy="486156"/>
          </a:xfrm>
          <a:prstGeom prst="rect">
            <a:avLst/>
          </a:prstGeom>
          <a:blipFill>
            <a:blip r:embed="rId42" cstate="print"/>
            <a:stretch>
              <a:fillRect/>
            </a:stretch>
          </a:blipFill>
        </p:spPr>
        <p:txBody>
          <a:bodyPr wrap="square" lIns="0" tIns="0" rIns="0" bIns="0" rtlCol="0"/>
          <a:lstStyle/>
          <a:p/>
        </p:txBody>
      </p:sp>
      <p:sp>
        <p:nvSpPr>
          <p:cNvPr id="86" name="object 86"/>
          <p:cNvSpPr/>
          <p:nvPr/>
        </p:nvSpPr>
        <p:spPr>
          <a:xfrm>
            <a:off x="6946392" y="6371842"/>
            <a:ext cx="388620" cy="486156"/>
          </a:xfrm>
          <a:prstGeom prst="rect">
            <a:avLst/>
          </a:prstGeom>
          <a:blipFill>
            <a:blip r:embed="rId43" cstate="print"/>
            <a:stretch>
              <a:fillRect/>
            </a:stretch>
          </a:blipFill>
        </p:spPr>
        <p:txBody>
          <a:bodyPr wrap="square" lIns="0" tIns="0" rIns="0" bIns="0" rtlCol="0"/>
          <a:lstStyle/>
          <a:p/>
        </p:txBody>
      </p:sp>
      <p:sp>
        <p:nvSpPr>
          <p:cNvPr id="87" name="object 87"/>
          <p:cNvSpPr txBox="1"/>
          <p:nvPr/>
        </p:nvSpPr>
        <p:spPr>
          <a:xfrm>
            <a:off x="1964817" y="6446520"/>
            <a:ext cx="5137785" cy="281305"/>
          </a:xfrm>
          <a:prstGeom prst="rect">
            <a:avLst/>
          </a:prstGeom>
        </p:spPr>
        <p:txBody>
          <a:bodyPr wrap="square" lIns="0" tIns="0" rIns="0" bIns="0" rtlCol="0" vert="horz">
            <a:spAutoFit/>
          </a:bodyPr>
          <a:lstStyle/>
          <a:p>
            <a:pPr marL="12700">
              <a:lnSpc>
                <a:spcPct val="100000"/>
              </a:lnSpc>
            </a:pPr>
            <a:r>
              <a:rPr dirty="0" sz="1800">
                <a:latin typeface="Verdana"/>
                <a:cs typeface="Verdana"/>
              </a:rPr>
              <a:t>Amount of </a:t>
            </a:r>
            <a:r>
              <a:rPr dirty="0" sz="1800" spc="-10">
                <a:latin typeface="Verdana"/>
                <a:cs typeface="Verdana"/>
              </a:rPr>
              <a:t>Force Required </a:t>
            </a:r>
            <a:r>
              <a:rPr dirty="0" sz="1800">
                <a:latin typeface="Verdana"/>
                <a:cs typeface="Verdana"/>
              </a:rPr>
              <a:t>During</a:t>
            </a:r>
            <a:r>
              <a:rPr dirty="0" sz="1800" spc="-60">
                <a:latin typeface="Verdana"/>
                <a:cs typeface="Verdana"/>
              </a:rPr>
              <a:t> </a:t>
            </a:r>
            <a:r>
              <a:rPr dirty="0" sz="1800" spc="-5">
                <a:latin typeface="Verdana"/>
                <a:cs typeface="Verdana"/>
              </a:rPr>
              <a:t>Movement</a:t>
            </a:r>
            <a:endParaRPr sz="1800">
              <a:latin typeface="Verdana"/>
              <a:cs typeface="Verdana"/>
            </a:endParaRPr>
          </a:p>
        </p:txBody>
      </p:sp>
      <p:sp>
        <p:nvSpPr>
          <p:cNvPr id="88" name="object 88"/>
          <p:cNvSpPr/>
          <p:nvPr/>
        </p:nvSpPr>
        <p:spPr>
          <a:xfrm>
            <a:off x="0" y="6141718"/>
            <a:ext cx="711708" cy="716280"/>
          </a:xfrm>
          <a:prstGeom prst="rect">
            <a:avLst/>
          </a:prstGeom>
          <a:blipFill>
            <a:blip r:embed="rId44" cstate="print"/>
            <a:stretch>
              <a:fillRect/>
            </a:stretch>
          </a:blipFill>
        </p:spPr>
        <p:txBody>
          <a:bodyPr wrap="square" lIns="0" tIns="0" rIns="0" bIns="0" rtlCol="0"/>
          <a:lstStyle/>
          <a:p/>
        </p:txBody>
      </p:sp>
      <p:sp>
        <p:nvSpPr>
          <p:cNvPr id="89" name="object 89"/>
          <p:cNvSpPr/>
          <p:nvPr/>
        </p:nvSpPr>
        <p:spPr>
          <a:xfrm>
            <a:off x="178307" y="6141718"/>
            <a:ext cx="635508" cy="716280"/>
          </a:xfrm>
          <a:prstGeom prst="rect">
            <a:avLst/>
          </a:prstGeom>
          <a:blipFill>
            <a:blip r:embed="rId45" cstate="print"/>
            <a:stretch>
              <a:fillRect/>
            </a:stretch>
          </a:blipFill>
        </p:spPr>
        <p:txBody>
          <a:bodyPr wrap="square" lIns="0" tIns="0" rIns="0" bIns="0" rtlCol="0"/>
          <a:lstStyle/>
          <a:p/>
        </p:txBody>
      </p:sp>
      <p:sp>
        <p:nvSpPr>
          <p:cNvPr id="90" name="object 90"/>
          <p:cNvSpPr txBox="1"/>
          <p:nvPr/>
        </p:nvSpPr>
        <p:spPr>
          <a:xfrm>
            <a:off x="212547" y="6258661"/>
            <a:ext cx="229235" cy="499109"/>
          </a:xfrm>
          <a:prstGeom prst="rect">
            <a:avLst/>
          </a:prstGeom>
        </p:spPr>
        <p:txBody>
          <a:bodyPr wrap="square" lIns="0" tIns="0" rIns="0" bIns="0" rtlCol="0" vert="horz">
            <a:spAutoFit/>
          </a:bodyPr>
          <a:lstStyle/>
          <a:p>
            <a:pPr marL="12700">
              <a:lnSpc>
                <a:spcPct val="100000"/>
              </a:lnSpc>
            </a:pPr>
            <a:r>
              <a:rPr dirty="0" sz="3200" b="1">
                <a:latin typeface="Times New Roman"/>
                <a:cs typeface="Times New Roman"/>
              </a:rPr>
              <a:t>↓</a:t>
            </a:r>
            <a:endParaRPr sz="3200">
              <a:latin typeface="Times New Roman"/>
              <a:cs typeface="Times New Roman"/>
            </a:endParaRPr>
          </a:p>
        </p:txBody>
      </p:sp>
      <p:sp>
        <p:nvSpPr>
          <p:cNvPr id="91" name="object 91"/>
          <p:cNvSpPr/>
          <p:nvPr/>
        </p:nvSpPr>
        <p:spPr>
          <a:xfrm>
            <a:off x="8359140" y="6161530"/>
            <a:ext cx="737616" cy="696468"/>
          </a:xfrm>
          <a:prstGeom prst="rect">
            <a:avLst/>
          </a:prstGeom>
          <a:blipFill>
            <a:blip r:embed="rId46" cstate="print"/>
            <a:stretch>
              <a:fillRect/>
            </a:stretch>
          </a:blipFill>
        </p:spPr>
        <p:txBody>
          <a:bodyPr wrap="square" lIns="0" tIns="0" rIns="0" bIns="0" rtlCol="0"/>
          <a:lstStyle/>
          <a:p/>
        </p:txBody>
      </p:sp>
      <p:sp>
        <p:nvSpPr>
          <p:cNvPr id="92" name="object 92"/>
          <p:cNvSpPr/>
          <p:nvPr/>
        </p:nvSpPr>
        <p:spPr>
          <a:xfrm>
            <a:off x="8563356" y="6161530"/>
            <a:ext cx="580644" cy="696468"/>
          </a:xfrm>
          <a:prstGeom prst="rect">
            <a:avLst/>
          </a:prstGeom>
          <a:blipFill>
            <a:blip r:embed="rId47" cstate="print"/>
            <a:stretch>
              <a:fillRect/>
            </a:stretch>
          </a:blipFill>
        </p:spPr>
        <p:txBody>
          <a:bodyPr wrap="square" lIns="0" tIns="0" rIns="0" bIns="0" rtlCol="0"/>
          <a:lstStyle/>
          <a:p/>
        </p:txBody>
      </p:sp>
      <p:sp>
        <p:nvSpPr>
          <p:cNvPr id="93" name="object 93"/>
          <p:cNvSpPr txBox="1"/>
          <p:nvPr/>
        </p:nvSpPr>
        <p:spPr>
          <a:xfrm>
            <a:off x="8599423" y="6277864"/>
            <a:ext cx="229235" cy="499109"/>
          </a:xfrm>
          <a:prstGeom prst="rect">
            <a:avLst/>
          </a:prstGeom>
        </p:spPr>
        <p:txBody>
          <a:bodyPr wrap="square" lIns="0" tIns="0" rIns="0" bIns="0" rtlCol="0" vert="horz">
            <a:spAutoFit/>
          </a:bodyPr>
          <a:lstStyle/>
          <a:p>
            <a:pPr marL="12700">
              <a:lnSpc>
                <a:spcPct val="100000"/>
              </a:lnSpc>
            </a:pPr>
            <a:r>
              <a:rPr dirty="0" sz="3200" b="1">
                <a:latin typeface="Times New Roman"/>
                <a:cs typeface="Times New Roman"/>
              </a:rPr>
              <a:t>↑</a:t>
            </a:r>
            <a:endParaRPr sz="3200">
              <a:latin typeface="Times New Roman"/>
              <a:cs typeface="Times New Roman"/>
            </a:endParaRPr>
          </a:p>
        </p:txBody>
      </p:sp>
      <p:sp>
        <p:nvSpPr>
          <p:cNvPr id="94" name="object 94"/>
          <p:cNvSpPr/>
          <p:nvPr/>
        </p:nvSpPr>
        <p:spPr>
          <a:xfrm>
            <a:off x="239712" y="5857875"/>
            <a:ext cx="8610600" cy="438150"/>
          </a:xfrm>
          <a:custGeom>
            <a:avLst/>
            <a:gdLst/>
            <a:ahLst/>
            <a:cxnLst/>
            <a:rect l="l" t="t" r="r" b="b"/>
            <a:pathLst>
              <a:path w="8610600" h="438150">
                <a:moveTo>
                  <a:pt x="0" y="438150"/>
                </a:moveTo>
                <a:lnTo>
                  <a:pt x="8610600" y="438150"/>
                </a:lnTo>
                <a:lnTo>
                  <a:pt x="8610600" y="0"/>
                </a:lnTo>
                <a:lnTo>
                  <a:pt x="0" y="0"/>
                </a:lnTo>
                <a:lnTo>
                  <a:pt x="0" y="438150"/>
                </a:lnTo>
                <a:close/>
              </a:path>
            </a:pathLst>
          </a:custGeom>
          <a:solidFill>
            <a:srgbClr val="FFFF00"/>
          </a:solidFill>
        </p:spPr>
        <p:txBody>
          <a:bodyPr wrap="square" lIns="0" tIns="0" rIns="0" bIns="0" rtlCol="0"/>
          <a:lstStyle/>
          <a:p/>
        </p:txBody>
      </p:sp>
      <p:sp>
        <p:nvSpPr>
          <p:cNvPr id="95" name="object 95"/>
          <p:cNvSpPr/>
          <p:nvPr/>
        </p:nvSpPr>
        <p:spPr>
          <a:xfrm>
            <a:off x="2554223" y="5701284"/>
            <a:ext cx="4011168" cy="902208"/>
          </a:xfrm>
          <a:prstGeom prst="rect">
            <a:avLst/>
          </a:prstGeom>
          <a:blipFill>
            <a:blip r:embed="rId48" cstate="print"/>
            <a:stretch>
              <a:fillRect/>
            </a:stretch>
          </a:blipFill>
        </p:spPr>
        <p:txBody>
          <a:bodyPr wrap="square" lIns="0" tIns="0" rIns="0" bIns="0" rtlCol="0"/>
          <a:lstStyle/>
          <a:p/>
        </p:txBody>
      </p:sp>
      <p:sp>
        <p:nvSpPr>
          <p:cNvPr id="96" name="object 96"/>
          <p:cNvSpPr/>
          <p:nvPr/>
        </p:nvSpPr>
        <p:spPr>
          <a:xfrm>
            <a:off x="6028944" y="5701284"/>
            <a:ext cx="649224" cy="902208"/>
          </a:xfrm>
          <a:prstGeom prst="rect">
            <a:avLst/>
          </a:prstGeom>
          <a:blipFill>
            <a:blip r:embed="rId49" cstate="print"/>
            <a:stretch>
              <a:fillRect/>
            </a:stretch>
          </a:blipFill>
        </p:spPr>
        <p:txBody>
          <a:bodyPr wrap="square" lIns="0" tIns="0" rIns="0" bIns="0" rtlCol="0"/>
          <a:lstStyle/>
          <a:p/>
        </p:txBody>
      </p:sp>
      <p:sp>
        <p:nvSpPr>
          <p:cNvPr id="97" name="object 97"/>
          <p:cNvSpPr txBox="1"/>
          <p:nvPr/>
        </p:nvSpPr>
        <p:spPr>
          <a:xfrm>
            <a:off x="2794507" y="5370321"/>
            <a:ext cx="5320030" cy="949325"/>
          </a:xfrm>
          <a:prstGeom prst="rect">
            <a:avLst/>
          </a:prstGeom>
        </p:spPr>
        <p:txBody>
          <a:bodyPr wrap="square" lIns="0" tIns="0" rIns="0" bIns="0" rtlCol="0" vert="horz">
            <a:spAutoFit/>
          </a:bodyPr>
          <a:lstStyle/>
          <a:p>
            <a:pPr algn="r" marR="5080">
              <a:lnSpc>
                <a:spcPct val="100000"/>
              </a:lnSpc>
            </a:pPr>
            <a:r>
              <a:rPr dirty="0" sz="1200" b="1">
                <a:latin typeface="Verdana"/>
                <a:cs typeface="Verdana"/>
              </a:rPr>
              <a:t>t</a:t>
            </a:r>
            <a:r>
              <a:rPr dirty="0" sz="1200" spc="-5" b="1">
                <a:latin typeface="Verdana"/>
                <a:cs typeface="Verdana"/>
              </a:rPr>
              <a:t>h</a:t>
            </a:r>
            <a:r>
              <a:rPr dirty="0" sz="1200" b="1">
                <a:latin typeface="Verdana"/>
                <a:cs typeface="Verdana"/>
              </a:rPr>
              <a:t>r</a:t>
            </a:r>
            <a:r>
              <a:rPr dirty="0" sz="1200" spc="-5" b="1">
                <a:latin typeface="Verdana"/>
                <a:cs typeface="Verdana"/>
              </a:rPr>
              <a:t>e</a:t>
            </a:r>
            <a:r>
              <a:rPr dirty="0" sz="1200" spc="-10" b="1">
                <a:latin typeface="Verdana"/>
                <a:cs typeface="Verdana"/>
              </a:rPr>
              <a:t>s</a:t>
            </a:r>
            <a:r>
              <a:rPr dirty="0" sz="1200" spc="-5" b="1">
                <a:latin typeface="Verdana"/>
                <a:cs typeface="Verdana"/>
              </a:rPr>
              <a:t>h</a:t>
            </a:r>
            <a:r>
              <a:rPr dirty="0" sz="1200" b="1">
                <a:latin typeface="Verdana"/>
                <a:cs typeface="Verdana"/>
              </a:rPr>
              <a:t>old</a:t>
            </a:r>
            <a:endParaRPr sz="1200">
              <a:latin typeface="Verdana"/>
              <a:cs typeface="Verdana"/>
            </a:endParaRPr>
          </a:p>
          <a:p>
            <a:pPr>
              <a:lnSpc>
                <a:spcPct val="100000"/>
              </a:lnSpc>
            </a:pPr>
            <a:endParaRPr sz="1200">
              <a:latin typeface="Times New Roman"/>
              <a:cs typeface="Times New Roman"/>
            </a:endParaRPr>
          </a:p>
          <a:p>
            <a:pPr marL="12700">
              <a:lnSpc>
                <a:spcPct val="100000"/>
              </a:lnSpc>
              <a:spcBef>
                <a:spcPts val="745"/>
              </a:spcBef>
            </a:pPr>
            <a:r>
              <a:rPr dirty="0" sz="3200" b="1">
                <a:latin typeface="Arial"/>
                <a:cs typeface="Arial"/>
              </a:rPr>
              <a:t>The Size</a:t>
            </a:r>
            <a:r>
              <a:rPr dirty="0" sz="3200" spc="-130" b="1">
                <a:latin typeface="Arial"/>
                <a:cs typeface="Arial"/>
              </a:rPr>
              <a:t> </a:t>
            </a:r>
            <a:r>
              <a:rPr dirty="0" sz="3200" b="1">
                <a:latin typeface="Arial"/>
                <a:cs typeface="Arial"/>
              </a:rPr>
              <a:t>Principle</a:t>
            </a:r>
            <a:endParaRPr sz="32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7217" y="265429"/>
            <a:ext cx="4303395" cy="487680"/>
          </a:xfrm>
          <a:prstGeom prst="rect"/>
        </p:spPr>
        <p:txBody>
          <a:bodyPr wrap="square" lIns="0" tIns="0" rIns="0" bIns="0" rtlCol="0" vert="horz">
            <a:spAutoFit/>
          </a:bodyPr>
          <a:lstStyle/>
          <a:p>
            <a:pPr marL="12700">
              <a:lnSpc>
                <a:spcPct val="100000"/>
              </a:lnSpc>
            </a:pPr>
            <a:r>
              <a:rPr dirty="0" spc="-5">
                <a:latin typeface="Calibri"/>
                <a:cs typeface="Calibri"/>
              </a:rPr>
              <a:t>1-Motor </a:t>
            </a:r>
            <a:r>
              <a:rPr dirty="0">
                <a:latin typeface="Calibri"/>
                <a:cs typeface="Calibri"/>
              </a:rPr>
              <a:t>unit</a:t>
            </a:r>
            <a:r>
              <a:rPr dirty="0" spc="-55">
                <a:latin typeface="Calibri"/>
                <a:cs typeface="Calibri"/>
              </a:rPr>
              <a:t> </a:t>
            </a:r>
            <a:r>
              <a:rPr dirty="0" spc="-10">
                <a:latin typeface="Calibri"/>
                <a:cs typeface="Calibri"/>
              </a:rPr>
              <a:t>recruitment</a:t>
            </a:r>
          </a:p>
        </p:txBody>
      </p:sp>
      <p:sp>
        <p:nvSpPr>
          <p:cNvPr id="3" name="object 3"/>
          <p:cNvSpPr txBox="1"/>
          <p:nvPr/>
        </p:nvSpPr>
        <p:spPr>
          <a:xfrm>
            <a:off x="545693" y="760984"/>
            <a:ext cx="5563870" cy="5133975"/>
          </a:xfrm>
          <a:prstGeom prst="rect">
            <a:avLst/>
          </a:prstGeom>
        </p:spPr>
        <p:txBody>
          <a:bodyPr wrap="square" lIns="0" tIns="0" rIns="0" bIns="0" rtlCol="0" vert="horz">
            <a:spAutoFit/>
          </a:bodyPr>
          <a:lstStyle/>
          <a:p>
            <a:pPr marL="12700">
              <a:lnSpc>
                <a:spcPct val="100000"/>
              </a:lnSpc>
            </a:pPr>
            <a:r>
              <a:rPr dirty="0" sz="2000" spc="-220" b="1">
                <a:latin typeface="Arial"/>
                <a:cs typeface="Arial"/>
              </a:rPr>
              <a:t>ةيكرحلا </a:t>
            </a:r>
            <a:r>
              <a:rPr dirty="0" sz="2000" spc="-80" b="1">
                <a:latin typeface="Arial"/>
                <a:cs typeface="Arial"/>
              </a:rPr>
              <a:t>تادحولا</a:t>
            </a:r>
            <a:r>
              <a:rPr dirty="0" sz="2000" spc="35" b="1">
                <a:latin typeface="Arial"/>
                <a:cs typeface="Arial"/>
              </a:rPr>
              <a:t> </a:t>
            </a:r>
            <a:r>
              <a:rPr dirty="0" sz="2000" spc="-300" b="1">
                <a:latin typeface="Arial"/>
                <a:cs typeface="Arial"/>
              </a:rPr>
              <a:t>فيظوت</a:t>
            </a:r>
            <a:endParaRPr sz="2000">
              <a:latin typeface="Arial"/>
              <a:cs typeface="Arial"/>
            </a:endParaRPr>
          </a:p>
          <a:p>
            <a:pPr marL="13970" marR="5080">
              <a:lnSpc>
                <a:spcPct val="80000"/>
              </a:lnSpc>
              <a:spcBef>
                <a:spcPts val="439"/>
              </a:spcBef>
            </a:pPr>
            <a:r>
              <a:rPr dirty="0" sz="1600" spc="-5" b="1">
                <a:latin typeface="Times New Roman"/>
                <a:cs typeface="Times New Roman"/>
              </a:rPr>
              <a:t>-</a:t>
            </a:r>
            <a:r>
              <a:rPr dirty="0" sz="1800" spc="-5" b="1">
                <a:latin typeface="Times New Roman"/>
                <a:cs typeface="Times New Roman"/>
              </a:rPr>
              <a:t>Motor unit recruitment is </a:t>
            </a:r>
            <a:r>
              <a:rPr dirty="0" sz="1800" b="1">
                <a:latin typeface="Times New Roman"/>
                <a:cs typeface="Times New Roman"/>
              </a:rPr>
              <a:t>the </a:t>
            </a:r>
            <a:r>
              <a:rPr dirty="0" sz="1800" spc="-10" b="1">
                <a:latin typeface="Times New Roman"/>
                <a:cs typeface="Times New Roman"/>
              </a:rPr>
              <a:t>progressive </a:t>
            </a:r>
            <a:r>
              <a:rPr dirty="0" sz="1800" b="1">
                <a:latin typeface="Times New Roman"/>
                <a:cs typeface="Times New Roman"/>
              </a:rPr>
              <a:t>activation of a  </a:t>
            </a:r>
            <a:r>
              <a:rPr dirty="0" sz="1800" spc="-5" b="1" u="heavy">
                <a:solidFill>
                  <a:srgbClr val="DB5252"/>
                </a:solidFill>
                <a:latin typeface="Times New Roman"/>
                <a:cs typeface="Times New Roman"/>
                <a:hlinkClick r:id="rId2"/>
              </a:rPr>
              <a:t>muscle </a:t>
            </a:r>
            <a:r>
              <a:rPr dirty="0" sz="1800" spc="-5" b="1">
                <a:latin typeface="Times New Roman"/>
                <a:cs typeface="Times New Roman"/>
              </a:rPr>
              <a:t>by successive recruitment </a:t>
            </a:r>
            <a:r>
              <a:rPr dirty="0" sz="1800" b="1">
                <a:latin typeface="Times New Roman"/>
                <a:cs typeface="Times New Roman"/>
              </a:rPr>
              <a:t>of </a:t>
            </a:r>
            <a:r>
              <a:rPr dirty="0" sz="1800" spc="-10" b="1">
                <a:latin typeface="Times New Roman"/>
                <a:cs typeface="Times New Roman"/>
              </a:rPr>
              <a:t>more </a:t>
            </a:r>
            <a:r>
              <a:rPr dirty="0" sz="1800" spc="-5" b="1">
                <a:latin typeface="Times New Roman"/>
                <a:cs typeface="Times New Roman"/>
              </a:rPr>
              <a:t>(</a:t>
            </a:r>
            <a:r>
              <a:rPr dirty="0" sz="1800" spc="-5" b="1" u="heavy">
                <a:solidFill>
                  <a:srgbClr val="DB5252"/>
                </a:solidFill>
                <a:latin typeface="Times New Roman"/>
                <a:cs typeface="Times New Roman"/>
                <a:hlinkClick r:id="rId3"/>
              </a:rPr>
              <a:t>motor</a:t>
            </a:r>
            <a:r>
              <a:rPr dirty="0" sz="1800" spc="-5" b="1" u="heavy">
                <a:solidFill>
                  <a:srgbClr val="DB5252"/>
                </a:solidFill>
                <a:latin typeface="Times New Roman"/>
                <a:cs typeface="Times New Roman"/>
              </a:rPr>
              <a:t> </a:t>
            </a:r>
            <a:r>
              <a:rPr dirty="0" sz="1800" spc="-5" b="1" u="heavy">
                <a:solidFill>
                  <a:srgbClr val="DB5252"/>
                </a:solidFill>
                <a:latin typeface="Times New Roman"/>
                <a:cs typeface="Times New Roman"/>
                <a:hlinkClick r:id="rId3"/>
              </a:rPr>
              <a:t>units</a:t>
            </a:r>
            <a:r>
              <a:rPr dirty="0" sz="1800" spc="-5" b="1">
                <a:latin typeface="Times New Roman"/>
                <a:cs typeface="Times New Roman"/>
              </a:rPr>
              <a:t>)  </a:t>
            </a:r>
            <a:r>
              <a:rPr dirty="0" sz="1800" b="1">
                <a:latin typeface="Times New Roman"/>
                <a:cs typeface="Times New Roman"/>
              </a:rPr>
              <a:t>to accomplish </a:t>
            </a:r>
            <a:r>
              <a:rPr dirty="0" sz="1800" spc="-5" b="1">
                <a:latin typeface="Times New Roman"/>
                <a:cs typeface="Times New Roman"/>
              </a:rPr>
              <a:t>increasing </a:t>
            </a:r>
            <a:r>
              <a:rPr dirty="0" sz="1800" b="1">
                <a:latin typeface="Times New Roman"/>
                <a:cs typeface="Times New Roman"/>
              </a:rPr>
              <a:t>grades of contractile </a:t>
            </a:r>
            <a:r>
              <a:rPr dirty="0" sz="1800" spc="-5" b="1">
                <a:latin typeface="Times New Roman"/>
                <a:cs typeface="Times New Roman"/>
              </a:rPr>
              <a:t>strength </a:t>
            </a:r>
            <a:r>
              <a:rPr dirty="0" sz="1800" b="1">
                <a:latin typeface="Times New Roman"/>
                <a:cs typeface="Times New Roman"/>
              </a:rPr>
              <a:t>(  </a:t>
            </a:r>
            <a:r>
              <a:rPr dirty="0" sz="1800" spc="-5" b="1">
                <a:latin typeface="Times New Roman"/>
                <a:cs typeface="Times New Roman"/>
              </a:rPr>
              <a:t>force).</a:t>
            </a:r>
            <a:endParaRPr sz="1800">
              <a:latin typeface="Times New Roman"/>
              <a:cs typeface="Times New Roman"/>
            </a:endParaRPr>
          </a:p>
          <a:p>
            <a:pPr marL="70485">
              <a:lnSpc>
                <a:spcPts val="1945"/>
              </a:lnSpc>
            </a:pPr>
            <a:r>
              <a:rPr dirty="0" sz="1800" b="1">
                <a:latin typeface="Times New Roman"/>
                <a:cs typeface="Times New Roman"/>
              </a:rPr>
              <a:t>- All </a:t>
            </a:r>
            <a:r>
              <a:rPr dirty="0" sz="1800" spc="-5" b="1">
                <a:latin typeface="Times New Roman"/>
                <a:cs typeface="Times New Roman"/>
              </a:rPr>
              <a:t>muscles consist </a:t>
            </a:r>
            <a:r>
              <a:rPr dirty="0" sz="1800" b="1">
                <a:latin typeface="Times New Roman"/>
                <a:cs typeface="Times New Roman"/>
              </a:rPr>
              <a:t>of a </a:t>
            </a:r>
            <a:r>
              <a:rPr dirty="0" sz="1800" spc="-5" b="1">
                <a:latin typeface="Times New Roman"/>
                <a:cs typeface="Times New Roman"/>
              </a:rPr>
              <a:t>number </a:t>
            </a:r>
            <a:r>
              <a:rPr dirty="0" sz="1800" b="1">
                <a:latin typeface="Times New Roman"/>
                <a:cs typeface="Times New Roman"/>
              </a:rPr>
              <a:t>of motor </a:t>
            </a:r>
            <a:r>
              <a:rPr dirty="0" sz="1800" spc="-5" b="1">
                <a:latin typeface="Times New Roman"/>
                <a:cs typeface="Times New Roman"/>
              </a:rPr>
              <a:t>units</a:t>
            </a:r>
            <a:r>
              <a:rPr dirty="0" sz="1800" spc="-170" b="1">
                <a:latin typeface="Times New Roman"/>
                <a:cs typeface="Times New Roman"/>
              </a:rPr>
              <a:t> </a:t>
            </a:r>
            <a:r>
              <a:rPr dirty="0" sz="1800" b="1">
                <a:latin typeface="Times New Roman"/>
                <a:cs typeface="Times New Roman"/>
              </a:rPr>
              <a:t>each</a:t>
            </a:r>
            <a:endParaRPr sz="1800">
              <a:latin typeface="Times New Roman"/>
              <a:cs typeface="Times New Roman"/>
            </a:endParaRPr>
          </a:p>
          <a:p>
            <a:pPr marL="13970">
              <a:lnSpc>
                <a:spcPts val="1945"/>
              </a:lnSpc>
            </a:pPr>
            <a:r>
              <a:rPr dirty="0" sz="1800" b="1">
                <a:latin typeface="Times New Roman"/>
                <a:cs typeface="Times New Roman"/>
              </a:rPr>
              <a:t>one </a:t>
            </a:r>
            <a:r>
              <a:rPr dirty="0" sz="1800" spc="-5" b="1">
                <a:latin typeface="Times New Roman"/>
                <a:cs typeface="Times New Roman"/>
              </a:rPr>
              <a:t>has its </a:t>
            </a:r>
            <a:r>
              <a:rPr dirty="0" sz="1800" b="1">
                <a:latin typeface="Times New Roman"/>
                <a:cs typeface="Times New Roman"/>
              </a:rPr>
              <a:t>own </a:t>
            </a:r>
            <a:r>
              <a:rPr dirty="0" sz="1800" spc="-5" b="1">
                <a:latin typeface="Times New Roman"/>
                <a:cs typeface="Times New Roman"/>
              </a:rPr>
              <a:t>muscle </a:t>
            </a:r>
            <a:r>
              <a:rPr dirty="0" sz="1800" b="1">
                <a:latin typeface="Times New Roman"/>
                <a:cs typeface="Times New Roman"/>
              </a:rPr>
              <a:t>fibers belonging to</a:t>
            </a:r>
            <a:r>
              <a:rPr dirty="0" sz="1800" spc="-60" b="1">
                <a:latin typeface="Times New Roman"/>
                <a:cs typeface="Times New Roman"/>
              </a:rPr>
              <a:t> </a:t>
            </a:r>
            <a:r>
              <a:rPr dirty="0" sz="1800" b="1">
                <a:latin typeface="Times New Roman"/>
                <a:cs typeface="Times New Roman"/>
              </a:rPr>
              <a:t>it.</a:t>
            </a:r>
            <a:endParaRPr sz="1800">
              <a:latin typeface="Times New Roman"/>
              <a:cs typeface="Times New Roman"/>
            </a:endParaRPr>
          </a:p>
          <a:p>
            <a:pPr marL="13970" marR="301625">
              <a:lnSpc>
                <a:spcPct val="80000"/>
              </a:lnSpc>
              <a:spcBef>
                <a:spcPts val="430"/>
              </a:spcBef>
            </a:pPr>
            <a:r>
              <a:rPr dirty="0" sz="1800" b="1">
                <a:latin typeface="Times New Roman"/>
                <a:cs typeface="Times New Roman"/>
              </a:rPr>
              <a:t>-When a motor </a:t>
            </a:r>
            <a:r>
              <a:rPr dirty="0" sz="1800" spc="-10" b="1">
                <a:latin typeface="Times New Roman"/>
                <a:cs typeface="Times New Roman"/>
              </a:rPr>
              <a:t>neuron </a:t>
            </a:r>
            <a:r>
              <a:rPr dirty="0" sz="1800" spc="-5" b="1">
                <a:latin typeface="Times New Roman"/>
                <a:cs typeface="Times New Roman"/>
              </a:rPr>
              <a:t>is </a:t>
            </a:r>
            <a:r>
              <a:rPr dirty="0" sz="1800" b="1">
                <a:latin typeface="Times New Roman"/>
                <a:cs typeface="Times New Roman"/>
              </a:rPr>
              <a:t>activated, all of </a:t>
            </a:r>
            <a:r>
              <a:rPr dirty="0" sz="1800" spc="-5" b="1">
                <a:latin typeface="Times New Roman"/>
                <a:cs typeface="Times New Roman"/>
              </a:rPr>
              <a:t>the muscle  </a:t>
            </a:r>
            <a:r>
              <a:rPr dirty="0" sz="1800" b="1">
                <a:latin typeface="Times New Roman"/>
                <a:cs typeface="Times New Roman"/>
              </a:rPr>
              <a:t>fibers </a:t>
            </a:r>
            <a:r>
              <a:rPr dirty="0" sz="1800" spc="-5" b="1">
                <a:latin typeface="Times New Roman"/>
                <a:cs typeface="Times New Roman"/>
              </a:rPr>
              <a:t>innervated by this </a:t>
            </a:r>
            <a:r>
              <a:rPr dirty="0" sz="1800" b="1">
                <a:latin typeface="Times New Roman"/>
                <a:cs typeface="Times New Roman"/>
              </a:rPr>
              <a:t>motor </a:t>
            </a:r>
            <a:r>
              <a:rPr dirty="0" sz="1800" spc="-10" b="1">
                <a:latin typeface="Times New Roman"/>
                <a:cs typeface="Times New Roman"/>
              </a:rPr>
              <a:t>neuron </a:t>
            </a:r>
            <a:r>
              <a:rPr dirty="0" sz="1800" spc="-15" b="1">
                <a:latin typeface="Times New Roman"/>
                <a:cs typeface="Times New Roman"/>
              </a:rPr>
              <a:t>are </a:t>
            </a:r>
            <a:r>
              <a:rPr dirty="0" sz="1800" spc="-5" b="1">
                <a:latin typeface="Times New Roman"/>
                <a:cs typeface="Times New Roman"/>
              </a:rPr>
              <a:t>stimulated  </a:t>
            </a:r>
            <a:r>
              <a:rPr dirty="0" sz="1800" spc="-5" b="1">
                <a:latin typeface="Times New Roman"/>
                <a:cs typeface="Times New Roman"/>
              </a:rPr>
              <a:t>and</a:t>
            </a:r>
            <a:r>
              <a:rPr dirty="0" sz="1800" spc="-100" b="1">
                <a:latin typeface="Times New Roman"/>
                <a:cs typeface="Times New Roman"/>
              </a:rPr>
              <a:t> </a:t>
            </a:r>
            <a:r>
              <a:rPr dirty="0" sz="1800" b="1">
                <a:latin typeface="Times New Roman"/>
                <a:cs typeface="Times New Roman"/>
              </a:rPr>
              <a:t>contract.</a:t>
            </a:r>
            <a:endParaRPr sz="1800">
              <a:latin typeface="Times New Roman"/>
              <a:cs typeface="Times New Roman"/>
            </a:endParaRPr>
          </a:p>
          <a:p>
            <a:pPr marL="13970">
              <a:lnSpc>
                <a:spcPts val="1945"/>
              </a:lnSpc>
            </a:pPr>
            <a:r>
              <a:rPr dirty="0" sz="1800" spc="-5" b="1">
                <a:latin typeface="Times New Roman"/>
                <a:cs typeface="Times New Roman"/>
              </a:rPr>
              <a:t>-The </a:t>
            </a:r>
            <a:r>
              <a:rPr dirty="0" sz="1800" b="1">
                <a:latin typeface="Times New Roman"/>
                <a:cs typeface="Times New Roman"/>
              </a:rPr>
              <a:t>activation of </a:t>
            </a:r>
            <a:r>
              <a:rPr dirty="0" sz="1800" spc="-5" b="1">
                <a:solidFill>
                  <a:srgbClr val="FF0000"/>
                </a:solidFill>
                <a:latin typeface="Times New Roman"/>
                <a:cs typeface="Times New Roman"/>
              </a:rPr>
              <a:t>one motor </a:t>
            </a:r>
            <a:r>
              <a:rPr dirty="0" sz="1800" spc="-10" b="1">
                <a:solidFill>
                  <a:srgbClr val="FF0000"/>
                </a:solidFill>
                <a:latin typeface="Times New Roman"/>
                <a:cs typeface="Times New Roman"/>
              </a:rPr>
              <a:t>neuron </a:t>
            </a:r>
            <a:r>
              <a:rPr dirty="0" sz="1800" b="1">
                <a:latin typeface="Times New Roman"/>
                <a:cs typeface="Times New Roman"/>
              </a:rPr>
              <a:t>(motor </a:t>
            </a:r>
            <a:r>
              <a:rPr dirty="0" sz="1800" spc="-5" b="1">
                <a:latin typeface="Times New Roman"/>
                <a:cs typeface="Times New Roman"/>
              </a:rPr>
              <a:t>unit)</a:t>
            </a:r>
            <a:r>
              <a:rPr dirty="0" sz="1800" spc="-55" b="1">
                <a:latin typeface="Times New Roman"/>
                <a:cs typeface="Times New Roman"/>
              </a:rPr>
              <a:t> </a:t>
            </a:r>
            <a:r>
              <a:rPr dirty="0" sz="1800" b="1">
                <a:latin typeface="Times New Roman"/>
                <a:cs typeface="Times New Roman"/>
              </a:rPr>
              <a:t>will</a:t>
            </a:r>
            <a:endParaRPr sz="1800">
              <a:latin typeface="Times New Roman"/>
              <a:cs typeface="Times New Roman"/>
            </a:endParaRPr>
          </a:p>
          <a:p>
            <a:pPr marL="13970">
              <a:lnSpc>
                <a:spcPts val="1945"/>
              </a:lnSpc>
            </a:pPr>
            <a:r>
              <a:rPr dirty="0" sz="1800" spc="-10" b="1">
                <a:latin typeface="Times New Roman"/>
                <a:cs typeface="Times New Roman"/>
              </a:rPr>
              <a:t>result </a:t>
            </a:r>
            <a:r>
              <a:rPr dirty="0" sz="1800" spc="-5" b="1">
                <a:solidFill>
                  <a:srgbClr val="FF0000"/>
                </a:solidFill>
                <a:latin typeface="Times New Roman"/>
                <a:cs typeface="Times New Roman"/>
              </a:rPr>
              <a:t>in </a:t>
            </a:r>
            <a:r>
              <a:rPr dirty="0" sz="1800" b="1">
                <a:solidFill>
                  <a:srgbClr val="FF0000"/>
                </a:solidFill>
                <a:latin typeface="Times New Roman"/>
                <a:cs typeface="Times New Roman"/>
              </a:rPr>
              <a:t>a weak </a:t>
            </a:r>
            <a:r>
              <a:rPr dirty="0" sz="1800" spc="-5" b="1">
                <a:solidFill>
                  <a:srgbClr val="FF0000"/>
                </a:solidFill>
                <a:latin typeface="Times New Roman"/>
                <a:cs typeface="Times New Roman"/>
              </a:rPr>
              <a:t>muscle</a:t>
            </a:r>
            <a:r>
              <a:rPr dirty="0" sz="1800" spc="-40" b="1">
                <a:solidFill>
                  <a:srgbClr val="FF0000"/>
                </a:solidFill>
                <a:latin typeface="Times New Roman"/>
                <a:cs typeface="Times New Roman"/>
              </a:rPr>
              <a:t> </a:t>
            </a:r>
            <a:r>
              <a:rPr dirty="0" sz="1800" b="1">
                <a:solidFill>
                  <a:srgbClr val="FF0000"/>
                </a:solidFill>
                <a:latin typeface="Times New Roman"/>
                <a:cs typeface="Times New Roman"/>
              </a:rPr>
              <a:t>contraction.</a:t>
            </a:r>
            <a:endParaRPr sz="1800">
              <a:latin typeface="Times New Roman"/>
              <a:cs typeface="Times New Roman"/>
            </a:endParaRPr>
          </a:p>
          <a:p>
            <a:pPr marL="13970" marR="15240">
              <a:lnSpc>
                <a:spcPct val="80000"/>
              </a:lnSpc>
              <a:spcBef>
                <a:spcPts val="430"/>
              </a:spcBef>
            </a:pPr>
            <a:r>
              <a:rPr dirty="0" sz="1800" spc="-5" b="1">
                <a:latin typeface="Times New Roman"/>
                <a:cs typeface="Times New Roman"/>
              </a:rPr>
              <a:t>-The </a:t>
            </a:r>
            <a:r>
              <a:rPr dirty="0" sz="1800" b="1">
                <a:latin typeface="Times New Roman"/>
                <a:cs typeface="Times New Roman"/>
              </a:rPr>
              <a:t>activation </a:t>
            </a:r>
            <a:r>
              <a:rPr dirty="0" sz="1800" b="1">
                <a:solidFill>
                  <a:srgbClr val="FF0000"/>
                </a:solidFill>
                <a:latin typeface="Times New Roman"/>
                <a:cs typeface="Times New Roman"/>
              </a:rPr>
              <a:t>( multiple motor units)</a:t>
            </a:r>
            <a:r>
              <a:rPr dirty="0" sz="1800" b="1">
                <a:latin typeface="Times New Roman"/>
                <a:cs typeface="Times New Roman"/>
              </a:rPr>
              <a:t>will </a:t>
            </a:r>
            <a:r>
              <a:rPr dirty="0" sz="1800" spc="-10" b="1">
                <a:latin typeface="Times New Roman"/>
                <a:cs typeface="Times New Roman"/>
              </a:rPr>
              <a:t>result </a:t>
            </a:r>
            <a:r>
              <a:rPr dirty="0" sz="1800" spc="-5" b="1">
                <a:latin typeface="Times New Roman"/>
                <a:cs typeface="Times New Roman"/>
              </a:rPr>
              <a:t>in</a:t>
            </a:r>
            <a:r>
              <a:rPr dirty="0" sz="1800" spc="-85" b="1">
                <a:latin typeface="Times New Roman"/>
                <a:cs typeface="Times New Roman"/>
              </a:rPr>
              <a:t> </a:t>
            </a:r>
            <a:r>
              <a:rPr dirty="0" sz="1800" spc="-10" b="1">
                <a:latin typeface="Times New Roman"/>
                <a:cs typeface="Times New Roman"/>
              </a:rPr>
              <a:t>more  </a:t>
            </a:r>
            <a:r>
              <a:rPr dirty="0" sz="1800" spc="-5" b="1">
                <a:latin typeface="Times New Roman"/>
                <a:cs typeface="Times New Roman"/>
              </a:rPr>
              <a:t>muscle </a:t>
            </a:r>
            <a:r>
              <a:rPr dirty="0" sz="1800" b="1">
                <a:latin typeface="Times New Roman"/>
                <a:cs typeface="Times New Roman"/>
              </a:rPr>
              <a:t>fibers </a:t>
            </a:r>
            <a:r>
              <a:rPr dirty="0" sz="1800" spc="-5" b="1">
                <a:latin typeface="Times New Roman"/>
                <a:cs typeface="Times New Roman"/>
              </a:rPr>
              <a:t>being </a:t>
            </a:r>
            <a:r>
              <a:rPr dirty="0" sz="1800" b="1">
                <a:latin typeface="Times New Roman"/>
                <a:cs typeface="Times New Roman"/>
              </a:rPr>
              <a:t>activated, </a:t>
            </a:r>
            <a:r>
              <a:rPr dirty="0" sz="1800" spc="-5" b="1">
                <a:latin typeface="Times New Roman"/>
                <a:cs typeface="Times New Roman"/>
              </a:rPr>
              <a:t>and </a:t>
            </a:r>
            <a:r>
              <a:rPr dirty="0" sz="1800" spc="-10" b="1">
                <a:latin typeface="Times New Roman"/>
                <a:cs typeface="Times New Roman"/>
              </a:rPr>
              <a:t>therefore </a:t>
            </a:r>
            <a:r>
              <a:rPr dirty="0" sz="1800" b="1">
                <a:solidFill>
                  <a:srgbClr val="FF0000"/>
                </a:solidFill>
                <a:latin typeface="Times New Roman"/>
                <a:cs typeface="Times New Roman"/>
              </a:rPr>
              <a:t>a </a:t>
            </a:r>
            <a:r>
              <a:rPr dirty="0" sz="1800" spc="-5" b="1">
                <a:solidFill>
                  <a:srgbClr val="FF0000"/>
                </a:solidFill>
                <a:latin typeface="Times New Roman"/>
                <a:cs typeface="Times New Roman"/>
              </a:rPr>
              <a:t>stronger  </a:t>
            </a:r>
            <a:r>
              <a:rPr dirty="0" sz="1800" spc="-5" b="1">
                <a:solidFill>
                  <a:srgbClr val="FF0000"/>
                </a:solidFill>
                <a:latin typeface="Times New Roman"/>
                <a:cs typeface="Times New Roman"/>
              </a:rPr>
              <a:t>muscle</a:t>
            </a:r>
            <a:r>
              <a:rPr dirty="0" sz="1800" spc="-80" b="1">
                <a:solidFill>
                  <a:srgbClr val="FF0000"/>
                </a:solidFill>
                <a:latin typeface="Times New Roman"/>
                <a:cs typeface="Times New Roman"/>
              </a:rPr>
              <a:t> </a:t>
            </a:r>
            <a:r>
              <a:rPr dirty="0" sz="1800" b="1">
                <a:solidFill>
                  <a:srgbClr val="FF0000"/>
                </a:solidFill>
                <a:latin typeface="Times New Roman"/>
                <a:cs typeface="Times New Roman"/>
              </a:rPr>
              <a:t>contraction</a:t>
            </a:r>
            <a:endParaRPr sz="1800">
              <a:latin typeface="Times New Roman"/>
              <a:cs typeface="Times New Roman"/>
            </a:endParaRPr>
          </a:p>
          <a:p>
            <a:pPr marL="13970" marR="30480">
              <a:lnSpc>
                <a:spcPts val="1730"/>
              </a:lnSpc>
              <a:spcBef>
                <a:spcPts val="415"/>
              </a:spcBef>
            </a:pPr>
            <a:r>
              <a:rPr dirty="0" sz="1800" b="1" u="heavy">
                <a:solidFill>
                  <a:srgbClr val="9D3131"/>
                </a:solidFill>
                <a:latin typeface="Times New Roman"/>
                <a:cs typeface="Times New Roman"/>
              </a:rPr>
              <a:t>-Motor </a:t>
            </a:r>
            <a:r>
              <a:rPr dirty="0" sz="1800" spc="-5" b="1" u="heavy">
                <a:solidFill>
                  <a:srgbClr val="9D3131"/>
                </a:solidFill>
                <a:latin typeface="Times New Roman"/>
                <a:cs typeface="Times New Roman"/>
              </a:rPr>
              <a:t>unit recruitment </a:t>
            </a:r>
            <a:r>
              <a:rPr dirty="0" sz="1800" b="1">
                <a:latin typeface="Times New Roman"/>
                <a:cs typeface="Times New Roman"/>
              </a:rPr>
              <a:t>is a </a:t>
            </a:r>
            <a:r>
              <a:rPr dirty="0" sz="1800" spc="-10" b="1">
                <a:latin typeface="Times New Roman"/>
                <a:cs typeface="Times New Roman"/>
              </a:rPr>
              <a:t>measure </a:t>
            </a:r>
            <a:r>
              <a:rPr dirty="0" sz="1800" b="1">
                <a:latin typeface="Times New Roman"/>
                <a:cs typeface="Times New Roman"/>
              </a:rPr>
              <a:t>of </a:t>
            </a:r>
            <a:r>
              <a:rPr dirty="0" sz="1800" spc="-5" b="1">
                <a:latin typeface="Times New Roman"/>
                <a:cs typeface="Times New Roman"/>
              </a:rPr>
              <a:t>how many  </a:t>
            </a:r>
            <a:r>
              <a:rPr dirty="0" sz="1800" b="1">
                <a:latin typeface="Times New Roman"/>
                <a:cs typeface="Times New Roman"/>
              </a:rPr>
              <a:t>motor </a:t>
            </a:r>
            <a:r>
              <a:rPr dirty="0" sz="1800" spc="-10" b="1">
                <a:latin typeface="Times New Roman"/>
                <a:cs typeface="Times New Roman"/>
              </a:rPr>
              <a:t>neurons </a:t>
            </a:r>
            <a:r>
              <a:rPr dirty="0" sz="1800" spc="-15" b="1">
                <a:latin typeface="Times New Roman"/>
                <a:cs typeface="Times New Roman"/>
              </a:rPr>
              <a:t>are </a:t>
            </a:r>
            <a:r>
              <a:rPr dirty="0" sz="1800" b="1">
                <a:latin typeface="Times New Roman"/>
                <a:cs typeface="Times New Roman"/>
              </a:rPr>
              <a:t>activated </a:t>
            </a:r>
            <a:r>
              <a:rPr dirty="0" sz="1800" spc="-5" b="1">
                <a:latin typeface="Times New Roman"/>
                <a:cs typeface="Times New Roman"/>
              </a:rPr>
              <a:t>in </a:t>
            </a:r>
            <a:r>
              <a:rPr dirty="0" sz="1800" b="1">
                <a:latin typeface="Times New Roman"/>
                <a:cs typeface="Times New Roman"/>
              </a:rPr>
              <a:t>a particular </a:t>
            </a:r>
            <a:r>
              <a:rPr dirty="0" sz="1800" spc="-5" b="1">
                <a:latin typeface="Times New Roman"/>
                <a:cs typeface="Times New Roman"/>
              </a:rPr>
              <a:t>muscle, and  </a:t>
            </a:r>
            <a:r>
              <a:rPr dirty="0" sz="1800" spc="-10" b="1">
                <a:latin typeface="Times New Roman"/>
                <a:cs typeface="Times New Roman"/>
              </a:rPr>
              <a:t>therefore </a:t>
            </a:r>
            <a:r>
              <a:rPr dirty="0" sz="1800" spc="-5" b="1">
                <a:latin typeface="Times New Roman"/>
                <a:cs typeface="Times New Roman"/>
              </a:rPr>
              <a:t>is </a:t>
            </a:r>
            <a:r>
              <a:rPr dirty="0" sz="1800" b="1">
                <a:latin typeface="Times New Roman"/>
                <a:cs typeface="Times New Roman"/>
              </a:rPr>
              <a:t>a </a:t>
            </a:r>
            <a:r>
              <a:rPr dirty="0" sz="1800" spc="-10" b="1">
                <a:latin typeface="Times New Roman"/>
                <a:cs typeface="Times New Roman"/>
              </a:rPr>
              <a:t>measure </a:t>
            </a:r>
            <a:r>
              <a:rPr dirty="0" sz="1800" b="1">
                <a:latin typeface="Times New Roman"/>
                <a:cs typeface="Times New Roman"/>
              </a:rPr>
              <a:t>of </a:t>
            </a:r>
            <a:r>
              <a:rPr dirty="0" sz="1800" spc="-5" b="1">
                <a:latin typeface="Times New Roman"/>
                <a:cs typeface="Times New Roman"/>
              </a:rPr>
              <a:t>how </a:t>
            </a:r>
            <a:r>
              <a:rPr dirty="0" sz="1800" b="1">
                <a:latin typeface="Times New Roman"/>
                <a:cs typeface="Times New Roman"/>
              </a:rPr>
              <a:t>many </a:t>
            </a:r>
            <a:r>
              <a:rPr dirty="0" sz="1800" spc="-5" b="1">
                <a:latin typeface="Times New Roman"/>
                <a:cs typeface="Times New Roman"/>
              </a:rPr>
              <a:t>muscle </a:t>
            </a:r>
            <a:r>
              <a:rPr dirty="0" sz="1800" b="1">
                <a:latin typeface="Times New Roman"/>
                <a:cs typeface="Times New Roman"/>
              </a:rPr>
              <a:t>fibers of that  </a:t>
            </a:r>
            <a:r>
              <a:rPr dirty="0" sz="1800" spc="-5" b="1">
                <a:latin typeface="Times New Roman"/>
                <a:cs typeface="Times New Roman"/>
              </a:rPr>
              <a:t>muscle </a:t>
            </a:r>
            <a:r>
              <a:rPr dirty="0" sz="1800" spc="-15" b="1">
                <a:latin typeface="Times New Roman"/>
                <a:cs typeface="Times New Roman"/>
              </a:rPr>
              <a:t>are</a:t>
            </a:r>
            <a:r>
              <a:rPr dirty="0" sz="1800" spc="-60" b="1">
                <a:latin typeface="Times New Roman"/>
                <a:cs typeface="Times New Roman"/>
              </a:rPr>
              <a:t> </a:t>
            </a:r>
            <a:r>
              <a:rPr dirty="0" sz="1800" b="1">
                <a:latin typeface="Times New Roman"/>
                <a:cs typeface="Times New Roman"/>
              </a:rPr>
              <a:t>activated.</a:t>
            </a:r>
            <a:endParaRPr sz="1800">
              <a:latin typeface="Times New Roman"/>
              <a:cs typeface="Times New Roman"/>
            </a:endParaRPr>
          </a:p>
          <a:p>
            <a:pPr marL="13970">
              <a:lnSpc>
                <a:spcPts val="2160"/>
              </a:lnSpc>
              <a:spcBef>
                <a:spcPts val="5"/>
              </a:spcBef>
            </a:pPr>
            <a:r>
              <a:rPr dirty="0" sz="2000" b="1" u="heavy">
                <a:solidFill>
                  <a:srgbClr val="FF0000"/>
                </a:solidFill>
                <a:latin typeface="Times New Roman"/>
                <a:cs typeface="Times New Roman"/>
              </a:rPr>
              <a:t>-The higher the </a:t>
            </a:r>
            <a:r>
              <a:rPr dirty="0" sz="2000" spc="-5" b="1" u="heavy">
                <a:solidFill>
                  <a:srgbClr val="FF0000"/>
                </a:solidFill>
                <a:latin typeface="Times New Roman"/>
                <a:cs typeface="Times New Roman"/>
              </a:rPr>
              <a:t>recruitment  </a:t>
            </a:r>
            <a:r>
              <a:rPr dirty="0" sz="2000" b="1" u="heavy">
                <a:solidFill>
                  <a:srgbClr val="FF0000"/>
                </a:solidFill>
                <a:latin typeface="Times New Roman"/>
                <a:cs typeface="Times New Roman"/>
              </a:rPr>
              <a:t>of motor units</a:t>
            </a:r>
            <a:r>
              <a:rPr dirty="0" sz="2000" spc="-220" b="1" u="heavy">
                <a:solidFill>
                  <a:srgbClr val="FF0000"/>
                </a:solidFill>
                <a:latin typeface="Times New Roman"/>
                <a:cs typeface="Times New Roman"/>
              </a:rPr>
              <a:t> </a:t>
            </a:r>
            <a:r>
              <a:rPr dirty="0" sz="2000" b="1" u="heavy">
                <a:solidFill>
                  <a:srgbClr val="FF0000"/>
                </a:solidFill>
                <a:latin typeface="Times New Roman"/>
                <a:cs typeface="Times New Roman"/>
              </a:rPr>
              <a:t>the</a:t>
            </a:r>
            <a:endParaRPr sz="2000">
              <a:latin typeface="Times New Roman"/>
              <a:cs typeface="Times New Roman"/>
            </a:endParaRPr>
          </a:p>
          <a:p>
            <a:pPr marL="13970">
              <a:lnSpc>
                <a:spcPts val="2160"/>
              </a:lnSpc>
            </a:pPr>
            <a:r>
              <a:rPr dirty="0" sz="2000" spc="-5" b="1" u="heavy">
                <a:solidFill>
                  <a:srgbClr val="FF0000"/>
                </a:solidFill>
                <a:latin typeface="Times New Roman"/>
                <a:cs typeface="Times New Roman"/>
              </a:rPr>
              <a:t>stronger </a:t>
            </a:r>
            <a:r>
              <a:rPr dirty="0" sz="2000" b="1" u="heavy">
                <a:solidFill>
                  <a:srgbClr val="FF0000"/>
                </a:solidFill>
                <a:latin typeface="Times New Roman"/>
                <a:cs typeface="Times New Roman"/>
              </a:rPr>
              <a:t>the </a:t>
            </a:r>
            <a:r>
              <a:rPr dirty="0" sz="2000" spc="-5" b="1" u="heavy">
                <a:solidFill>
                  <a:srgbClr val="FF0000"/>
                </a:solidFill>
                <a:latin typeface="Times New Roman"/>
                <a:cs typeface="Times New Roman"/>
              </a:rPr>
              <a:t>force </a:t>
            </a:r>
            <a:r>
              <a:rPr dirty="0" sz="2000" b="1" u="heavy">
                <a:solidFill>
                  <a:srgbClr val="FF0000"/>
                </a:solidFill>
                <a:latin typeface="Times New Roman"/>
                <a:cs typeface="Times New Roman"/>
              </a:rPr>
              <a:t>of muscle</a:t>
            </a:r>
            <a:r>
              <a:rPr dirty="0" sz="2000" spc="-175" b="1" u="heavy">
                <a:solidFill>
                  <a:srgbClr val="FF0000"/>
                </a:solidFill>
                <a:latin typeface="Times New Roman"/>
                <a:cs typeface="Times New Roman"/>
              </a:rPr>
              <a:t> </a:t>
            </a:r>
            <a:r>
              <a:rPr dirty="0" sz="2000" b="1" u="heavy">
                <a:solidFill>
                  <a:srgbClr val="FF0000"/>
                </a:solidFill>
                <a:latin typeface="Times New Roman"/>
                <a:cs typeface="Times New Roman"/>
              </a:rPr>
              <a:t>contraction</a:t>
            </a:r>
            <a:endParaRPr sz="2000">
              <a:latin typeface="Times New Roman"/>
              <a:cs typeface="Times New Roman"/>
            </a:endParaRPr>
          </a:p>
        </p:txBody>
      </p:sp>
      <p:sp>
        <p:nvSpPr>
          <p:cNvPr id="4" name="object 4"/>
          <p:cNvSpPr/>
          <p:nvPr/>
        </p:nvSpPr>
        <p:spPr>
          <a:xfrm>
            <a:off x="6443598" y="476250"/>
            <a:ext cx="2449449" cy="4608449"/>
          </a:xfrm>
          <a:prstGeom prst="rect">
            <a:avLst/>
          </a:prstGeom>
          <a:blipFill>
            <a:blip r:embed="rId4" cstate="print"/>
            <a:stretch>
              <a:fillRect/>
            </a:stretch>
          </a:blipFill>
        </p:spPr>
        <p:txBody>
          <a:bodyPr wrap="square" lIns="0" tIns="0" rIns="0" bIns="0" rtlCol="0"/>
          <a:lstStyle/>
          <a:p/>
        </p:txBody>
      </p:sp>
      <p:sp>
        <p:nvSpPr>
          <p:cNvPr id="5" name="object 5"/>
          <p:cNvSpPr/>
          <p:nvPr/>
        </p:nvSpPr>
        <p:spPr>
          <a:xfrm>
            <a:off x="6432550" y="465201"/>
            <a:ext cx="2472055" cy="4631055"/>
          </a:xfrm>
          <a:custGeom>
            <a:avLst/>
            <a:gdLst/>
            <a:ahLst/>
            <a:cxnLst/>
            <a:rect l="l" t="t" r="r" b="b"/>
            <a:pathLst>
              <a:path w="2472054" h="4631055">
                <a:moveTo>
                  <a:pt x="0" y="4630674"/>
                </a:moveTo>
                <a:lnTo>
                  <a:pt x="2471674" y="4630674"/>
                </a:lnTo>
                <a:lnTo>
                  <a:pt x="2471674" y="0"/>
                </a:lnTo>
                <a:lnTo>
                  <a:pt x="0" y="0"/>
                </a:lnTo>
                <a:lnTo>
                  <a:pt x="0" y="4630674"/>
                </a:lnTo>
                <a:close/>
              </a:path>
            </a:pathLst>
          </a:custGeom>
          <a:ln w="22225">
            <a:solidFill>
              <a:srgbClr val="000000"/>
            </a:solidFill>
          </a:ln>
        </p:spPr>
        <p:txBody>
          <a:bodyPr wrap="square" lIns="0" tIns="0" rIns="0" bIns="0" rtlCol="0"/>
          <a:lstStyle/>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7217" y="377952"/>
            <a:ext cx="5462905" cy="835025"/>
          </a:xfrm>
          <a:prstGeom prst="rect"/>
        </p:spPr>
        <p:txBody>
          <a:bodyPr wrap="square" lIns="0" tIns="0" rIns="0" bIns="0" rtlCol="0" vert="horz">
            <a:spAutoFit/>
          </a:bodyPr>
          <a:lstStyle/>
          <a:p>
            <a:pPr marL="12700">
              <a:lnSpc>
                <a:spcPct val="100000"/>
              </a:lnSpc>
            </a:pPr>
            <a:r>
              <a:rPr dirty="0" sz="1800" spc="-5" u="none"/>
              <a:t>- </a:t>
            </a:r>
            <a:r>
              <a:rPr dirty="0" sz="1800" u="heavy">
                <a:solidFill>
                  <a:srgbClr val="FF0000"/>
                </a:solidFill>
              </a:rPr>
              <a:t>Motor </a:t>
            </a:r>
            <a:r>
              <a:rPr dirty="0" sz="1800" spc="-5" u="heavy">
                <a:solidFill>
                  <a:srgbClr val="FF0000"/>
                </a:solidFill>
              </a:rPr>
              <a:t>unit firing </a:t>
            </a:r>
            <a:r>
              <a:rPr dirty="0" sz="1800" u="heavy">
                <a:solidFill>
                  <a:srgbClr val="FF0000"/>
                </a:solidFill>
              </a:rPr>
              <a:t>rate</a:t>
            </a:r>
            <a:r>
              <a:rPr dirty="0" sz="1800" spc="-95" u="heavy">
                <a:solidFill>
                  <a:srgbClr val="FF0000"/>
                </a:solidFill>
              </a:rPr>
              <a:t> </a:t>
            </a:r>
            <a:r>
              <a:rPr dirty="0" sz="1800" spc="-5" u="heavy">
                <a:solidFill>
                  <a:srgbClr val="FF0000"/>
                </a:solidFill>
              </a:rPr>
              <a:t>:_</a:t>
            </a:r>
            <a:endParaRPr sz="1800"/>
          </a:p>
          <a:p>
            <a:pPr marL="12700" marR="5080">
              <a:lnSpc>
                <a:spcPct val="100000"/>
              </a:lnSpc>
            </a:pPr>
            <a:r>
              <a:rPr dirty="0" sz="1800" spc="-5" u="none"/>
              <a:t>The </a:t>
            </a:r>
            <a:r>
              <a:rPr dirty="0" sz="1800" u="none"/>
              <a:t>rate at which </a:t>
            </a:r>
            <a:r>
              <a:rPr dirty="0" sz="1800" spc="-5" u="none"/>
              <a:t>the </a:t>
            </a:r>
            <a:r>
              <a:rPr dirty="0" sz="1800" u="none"/>
              <a:t>nerve </a:t>
            </a:r>
            <a:r>
              <a:rPr dirty="0" sz="1800" spc="-5" u="none"/>
              <a:t>impulses </a:t>
            </a:r>
            <a:r>
              <a:rPr dirty="0" sz="1800" u="none"/>
              <a:t>arrive </a:t>
            </a:r>
            <a:r>
              <a:rPr dirty="0" sz="1800" spc="-10" u="none"/>
              <a:t>from </a:t>
            </a:r>
            <a:r>
              <a:rPr dirty="0" sz="1800" u="none"/>
              <a:t>motor  </a:t>
            </a:r>
            <a:r>
              <a:rPr dirty="0" sz="1800" spc="-10" u="none"/>
              <a:t>neurons </a:t>
            </a:r>
            <a:r>
              <a:rPr dirty="0" sz="1800" u="none"/>
              <a:t>to  </a:t>
            </a:r>
            <a:r>
              <a:rPr dirty="0" sz="1800" spc="-5" u="none"/>
              <a:t>muscle fibresand </a:t>
            </a:r>
            <a:r>
              <a:rPr dirty="0" sz="1800" u="none"/>
              <a:t>, </a:t>
            </a:r>
            <a:r>
              <a:rPr dirty="0" sz="1800" spc="-5" u="none"/>
              <a:t>the </a:t>
            </a:r>
            <a:r>
              <a:rPr dirty="0" sz="1800" u="none"/>
              <a:t>rate may vary</a:t>
            </a:r>
            <a:r>
              <a:rPr dirty="0" sz="1800" spc="15" u="none"/>
              <a:t> </a:t>
            </a:r>
            <a:r>
              <a:rPr dirty="0" sz="1800" spc="-10" u="none"/>
              <a:t>from:-</a:t>
            </a:r>
            <a:endParaRPr sz="1800"/>
          </a:p>
        </p:txBody>
      </p:sp>
      <p:sp>
        <p:nvSpPr>
          <p:cNvPr id="3" name="object 3"/>
          <p:cNvSpPr txBox="1"/>
          <p:nvPr/>
        </p:nvSpPr>
        <p:spPr>
          <a:xfrm>
            <a:off x="547217" y="1475232"/>
            <a:ext cx="5942330" cy="3758565"/>
          </a:xfrm>
          <a:prstGeom prst="rect">
            <a:avLst/>
          </a:prstGeom>
        </p:spPr>
        <p:txBody>
          <a:bodyPr wrap="square" lIns="0" tIns="0" rIns="0" bIns="0" rtlCol="0" vert="horz">
            <a:spAutoFit/>
          </a:bodyPr>
          <a:lstStyle/>
          <a:p>
            <a:pPr marL="12700" marR="125730">
              <a:lnSpc>
                <a:spcPct val="100000"/>
              </a:lnSpc>
              <a:buClr>
                <a:srgbClr val="000000"/>
              </a:buClr>
              <a:buAutoNum type="arabicPlain"/>
              <a:tabLst>
                <a:tab pos="259715" algn="l"/>
              </a:tabLst>
            </a:pPr>
            <a:r>
              <a:rPr dirty="0" sz="1800" spc="-5" b="1" u="heavy">
                <a:solidFill>
                  <a:srgbClr val="00AFEF"/>
                </a:solidFill>
                <a:latin typeface="Times New Roman"/>
                <a:cs typeface="Times New Roman"/>
              </a:rPr>
              <a:t>Low </a:t>
            </a:r>
            <a:r>
              <a:rPr dirty="0" sz="1800" spc="-5" b="1">
                <a:latin typeface="Times New Roman"/>
                <a:cs typeface="Times New Roman"/>
              </a:rPr>
              <a:t>frequencies </a:t>
            </a:r>
            <a:r>
              <a:rPr dirty="0" sz="1800" b="1">
                <a:latin typeface="Times New Roman"/>
                <a:cs typeface="Times New Roman"/>
              </a:rPr>
              <a:t>firing rate </a:t>
            </a:r>
            <a:r>
              <a:rPr dirty="0" sz="1800" spc="-5" b="1">
                <a:solidFill>
                  <a:srgbClr val="00AFEF"/>
                </a:solidFill>
                <a:latin typeface="Times New Roman"/>
                <a:cs typeface="Times New Roman"/>
              </a:rPr>
              <a:t>enough </a:t>
            </a:r>
            <a:r>
              <a:rPr dirty="0" sz="1800" b="1">
                <a:latin typeface="Times New Roman"/>
                <a:cs typeface="Times New Roman"/>
              </a:rPr>
              <a:t>to </a:t>
            </a:r>
            <a:r>
              <a:rPr dirty="0" sz="1800" spc="-10" b="1">
                <a:latin typeface="Times New Roman"/>
                <a:cs typeface="Times New Roman"/>
              </a:rPr>
              <a:t>produce </a:t>
            </a:r>
            <a:r>
              <a:rPr dirty="0" sz="1800" b="1">
                <a:latin typeface="Times New Roman"/>
                <a:cs typeface="Times New Roman"/>
              </a:rPr>
              <a:t>a </a:t>
            </a:r>
            <a:r>
              <a:rPr dirty="0" sz="1800" b="1">
                <a:solidFill>
                  <a:srgbClr val="00AFEF"/>
                </a:solidFill>
                <a:latin typeface="Times New Roman"/>
                <a:cs typeface="Times New Roman"/>
              </a:rPr>
              <a:t>series of  </a:t>
            </a:r>
            <a:r>
              <a:rPr dirty="0" sz="1800" spc="-5" b="1">
                <a:solidFill>
                  <a:srgbClr val="00AFEF"/>
                </a:solidFill>
                <a:latin typeface="Times New Roman"/>
                <a:cs typeface="Times New Roman"/>
              </a:rPr>
              <a:t>single </a:t>
            </a:r>
            <a:r>
              <a:rPr dirty="0" sz="1800" b="1">
                <a:solidFill>
                  <a:srgbClr val="00AFEF"/>
                </a:solidFill>
                <a:latin typeface="Times New Roman"/>
                <a:cs typeface="Times New Roman"/>
              </a:rPr>
              <a:t>twitch  </a:t>
            </a:r>
            <a:r>
              <a:rPr dirty="0" sz="1800" spc="-5" b="1">
                <a:solidFill>
                  <a:srgbClr val="00AFEF"/>
                </a:solidFill>
                <a:latin typeface="Times New Roman"/>
                <a:cs typeface="Times New Roman"/>
              </a:rPr>
              <a:t>muscle</a:t>
            </a:r>
            <a:r>
              <a:rPr dirty="0" sz="1800" spc="-60" b="1">
                <a:solidFill>
                  <a:srgbClr val="00AFEF"/>
                </a:solidFill>
                <a:latin typeface="Times New Roman"/>
                <a:cs typeface="Times New Roman"/>
              </a:rPr>
              <a:t> </a:t>
            </a:r>
            <a:r>
              <a:rPr dirty="0" sz="1800" b="1">
                <a:latin typeface="Times New Roman"/>
                <a:cs typeface="Times New Roman"/>
              </a:rPr>
              <a:t>contractions</a:t>
            </a:r>
            <a:endParaRPr sz="1800">
              <a:latin typeface="Times New Roman"/>
              <a:cs typeface="Times New Roman"/>
            </a:endParaRPr>
          </a:p>
          <a:p>
            <a:pPr marL="12700" marR="43815">
              <a:lnSpc>
                <a:spcPct val="100000"/>
              </a:lnSpc>
            </a:pPr>
            <a:r>
              <a:rPr dirty="0" sz="1800" spc="-5" b="1">
                <a:latin typeface="Times New Roman"/>
                <a:cs typeface="Times New Roman"/>
              </a:rPr>
              <a:t>-</a:t>
            </a:r>
            <a:r>
              <a:rPr dirty="0" sz="1800" spc="-5">
                <a:latin typeface="Times New Roman"/>
                <a:cs typeface="Times New Roman"/>
              </a:rPr>
              <a:t>When </a:t>
            </a:r>
            <a:r>
              <a:rPr dirty="0" sz="1800">
                <a:latin typeface="Times New Roman"/>
                <a:cs typeface="Times New Roman"/>
              </a:rPr>
              <a:t>the </a:t>
            </a:r>
            <a:r>
              <a:rPr dirty="0" sz="1800" spc="-5">
                <a:latin typeface="Times New Roman"/>
                <a:cs typeface="Times New Roman"/>
              </a:rPr>
              <a:t>AHC </a:t>
            </a:r>
            <a:r>
              <a:rPr dirty="0" sz="1800">
                <a:latin typeface="Times New Roman"/>
                <a:cs typeface="Times New Roman"/>
              </a:rPr>
              <a:t>fires at </a:t>
            </a:r>
            <a:r>
              <a:rPr dirty="0" sz="1800" spc="-5">
                <a:latin typeface="Times New Roman"/>
                <a:cs typeface="Times New Roman"/>
              </a:rPr>
              <a:t>slow </a:t>
            </a:r>
            <a:r>
              <a:rPr dirty="0" sz="1800">
                <a:latin typeface="Times New Roman"/>
                <a:cs typeface="Times New Roman"/>
              </a:rPr>
              <a:t>rates , </a:t>
            </a:r>
            <a:r>
              <a:rPr dirty="0" sz="1800" spc="-5">
                <a:latin typeface="Times New Roman"/>
                <a:cs typeface="Times New Roman"/>
              </a:rPr>
              <a:t>motor </a:t>
            </a:r>
            <a:r>
              <a:rPr dirty="0" sz="1800">
                <a:latin typeface="Times New Roman"/>
                <a:cs typeface="Times New Roman"/>
              </a:rPr>
              <a:t>unit potentials  </a:t>
            </a:r>
            <a:r>
              <a:rPr dirty="0" sz="1800" spc="-5">
                <a:latin typeface="Times New Roman"/>
                <a:cs typeface="Times New Roman"/>
              </a:rPr>
              <a:t>(MUPs </a:t>
            </a:r>
            <a:r>
              <a:rPr dirty="0" sz="1800">
                <a:latin typeface="Times New Roman"/>
                <a:cs typeface="Times New Roman"/>
              </a:rPr>
              <a:t>)will be at </a:t>
            </a:r>
            <a:r>
              <a:rPr dirty="0" sz="1800" spc="-5">
                <a:latin typeface="Times New Roman"/>
                <a:cs typeface="Times New Roman"/>
              </a:rPr>
              <a:t>slow </a:t>
            </a:r>
            <a:r>
              <a:rPr dirty="0" sz="1800">
                <a:latin typeface="Times New Roman"/>
                <a:cs typeface="Times New Roman"/>
              </a:rPr>
              <a:t>rate &amp; the force of </a:t>
            </a:r>
            <a:r>
              <a:rPr dirty="0" sz="1800" spc="-5">
                <a:latin typeface="Times New Roman"/>
                <a:cs typeface="Times New Roman"/>
              </a:rPr>
              <a:t>muscle </a:t>
            </a:r>
            <a:r>
              <a:rPr dirty="0" sz="1800">
                <a:latin typeface="Times New Roman"/>
                <a:cs typeface="Times New Roman"/>
              </a:rPr>
              <a:t>contraction</a:t>
            </a:r>
            <a:r>
              <a:rPr dirty="0" sz="1800" spc="-85">
                <a:latin typeface="Times New Roman"/>
                <a:cs typeface="Times New Roman"/>
              </a:rPr>
              <a:t> </a:t>
            </a:r>
            <a:r>
              <a:rPr dirty="0" sz="1800">
                <a:latin typeface="Times New Roman"/>
                <a:cs typeface="Times New Roman"/>
              </a:rPr>
              <a:t>is  </a:t>
            </a:r>
            <a:r>
              <a:rPr dirty="0" sz="1800" spc="-5">
                <a:latin typeface="Times New Roman"/>
                <a:cs typeface="Times New Roman"/>
              </a:rPr>
              <a:t>weak</a:t>
            </a:r>
            <a:endParaRPr sz="1800">
              <a:latin typeface="Times New Roman"/>
              <a:cs typeface="Times New Roman"/>
            </a:endParaRPr>
          </a:p>
          <a:p>
            <a:pPr marL="12700" marR="257175">
              <a:lnSpc>
                <a:spcPct val="100000"/>
              </a:lnSpc>
              <a:buClr>
                <a:srgbClr val="000000"/>
              </a:buClr>
              <a:buAutoNum type="arabicPlain" startAt="2"/>
              <a:tabLst>
                <a:tab pos="259715" algn="l"/>
              </a:tabLst>
            </a:pPr>
            <a:r>
              <a:rPr dirty="0" sz="1800" b="1">
                <a:solidFill>
                  <a:srgbClr val="00AFEF"/>
                </a:solidFill>
                <a:latin typeface="Times New Roman"/>
                <a:cs typeface="Times New Roman"/>
              </a:rPr>
              <a:t>High </a:t>
            </a:r>
            <a:r>
              <a:rPr dirty="0" sz="1800" spc="-5" b="1">
                <a:latin typeface="Times New Roman"/>
                <a:cs typeface="Times New Roman"/>
              </a:rPr>
              <a:t>frequencies </a:t>
            </a:r>
            <a:r>
              <a:rPr dirty="0" sz="1800" b="1">
                <a:latin typeface="Times New Roman"/>
                <a:cs typeface="Times New Roman"/>
              </a:rPr>
              <a:t>firing rate </a:t>
            </a:r>
            <a:r>
              <a:rPr dirty="0" sz="1800" spc="-5" b="1">
                <a:solidFill>
                  <a:srgbClr val="00AFEF"/>
                </a:solidFill>
                <a:latin typeface="Times New Roman"/>
                <a:cs typeface="Times New Roman"/>
              </a:rPr>
              <a:t>enough </a:t>
            </a:r>
            <a:r>
              <a:rPr dirty="0" sz="1800" b="1">
                <a:latin typeface="Times New Roman"/>
                <a:cs typeface="Times New Roman"/>
              </a:rPr>
              <a:t>to </a:t>
            </a:r>
            <a:r>
              <a:rPr dirty="0" sz="1800" spc="-10" b="1">
                <a:latin typeface="Times New Roman"/>
                <a:cs typeface="Times New Roman"/>
              </a:rPr>
              <a:t>produce </a:t>
            </a:r>
            <a:r>
              <a:rPr dirty="0" sz="1800" b="1" u="heavy">
                <a:solidFill>
                  <a:srgbClr val="00AFEF"/>
                </a:solidFill>
                <a:latin typeface="Times New Roman"/>
                <a:cs typeface="Times New Roman"/>
              </a:rPr>
              <a:t>a </a:t>
            </a:r>
            <a:r>
              <a:rPr dirty="0" sz="1800" spc="-5" b="1" u="heavy">
                <a:solidFill>
                  <a:srgbClr val="00AFEF"/>
                </a:solidFill>
                <a:latin typeface="Times New Roman"/>
                <a:cs typeface="Times New Roman"/>
              </a:rPr>
              <a:t>fused  </a:t>
            </a:r>
            <a:r>
              <a:rPr dirty="0" sz="1800" b="1" u="heavy">
                <a:solidFill>
                  <a:srgbClr val="DB5252"/>
                </a:solidFill>
                <a:latin typeface="Times New Roman"/>
                <a:cs typeface="Times New Roman"/>
                <a:hlinkClick r:id="rId2"/>
              </a:rPr>
              <a:t>tetanic contraction</a:t>
            </a:r>
            <a:r>
              <a:rPr dirty="0" sz="1800" b="1">
                <a:solidFill>
                  <a:srgbClr val="00AFEF"/>
                </a:solidFill>
                <a:latin typeface="Times New Roman"/>
                <a:cs typeface="Times New Roman"/>
              </a:rPr>
              <a:t>. </a:t>
            </a:r>
            <a:r>
              <a:rPr dirty="0" sz="1800" spc="35" b="1">
                <a:solidFill>
                  <a:srgbClr val="00AFEF"/>
                </a:solidFill>
                <a:latin typeface="Times New Roman"/>
                <a:cs typeface="Times New Roman"/>
              </a:rPr>
              <a:t>جومدم </a:t>
            </a:r>
            <a:r>
              <a:rPr dirty="0" sz="1800" spc="-455" b="1">
                <a:solidFill>
                  <a:srgbClr val="00AFEF"/>
                </a:solidFill>
                <a:latin typeface="Times New Roman"/>
                <a:cs typeface="Times New Roman"/>
              </a:rPr>
              <a:t>ىصلقت</a:t>
            </a:r>
            <a:r>
              <a:rPr dirty="0" sz="1800" spc="-10" b="1">
                <a:solidFill>
                  <a:srgbClr val="00AFEF"/>
                </a:solidFill>
                <a:latin typeface="Times New Roman"/>
                <a:cs typeface="Times New Roman"/>
              </a:rPr>
              <a:t> </a:t>
            </a:r>
            <a:r>
              <a:rPr dirty="0" sz="1800" spc="-235" b="1">
                <a:solidFill>
                  <a:srgbClr val="00AFEF"/>
                </a:solidFill>
                <a:latin typeface="Times New Roman"/>
                <a:cs typeface="Times New Roman"/>
              </a:rPr>
              <a:t>ضابقنا</a:t>
            </a:r>
            <a:r>
              <a:rPr dirty="0" sz="1800" spc="-235" b="1">
                <a:solidFill>
                  <a:srgbClr val="00AFEF"/>
                </a:solidFill>
                <a:latin typeface="Times New Roman"/>
                <a:cs typeface="Times New Roman"/>
              </a:rPr>
              <a:t>( </a:t>
            </a:r>
            <a:r>
              <a:rPr dirty="0" sz="1800" b="1">
                <a:solidFill>
                  <a:srgbClr val="00AFEF"/>
                </a:solidFill>
                <a:latin typeface="Times New Roman"/>
                <a:cs typeface="Times New Roman"/>
              </a:rPr>
              <a:t>contraction</a:t>
            </a:r>
            <a:r>
              <a:rPr dirty="0" sz="1800" spc="-105" b="1">
                <a:solidFill>
                  <a:srgbClr val="00AFEF"/>
                </a:solidFill>
                <a:latin typeface="Times New Roman"/>
                <a:cs typeface="Times New Roman"/>
              </a:rPr>
              <a:t> </a:t>
            </a:r>
            <a:r>
              <a:rPr dirty="0" sz="1800" b="1">
                <a:solidFill>
                  <a:srgbClr val="00AFEF"/>
                </a:solidFill>
                <a:latin typeface="Times New Roman"/>
                <a:cs typeface="Times New Roman"/>
              </a:rPr>
              <a:t>without  </a:t>
            </a:r>
            <a:r>
              <a:rPr dirty="0" sz="1800" spc="-5" b="1">
                <a:solidFill>
                  <a:srgbClr val="00AFEF"/>
                </a:solidFill>
                <a:latin typeface="Times New Roman"/>
                <a:cs typeface="Times New Roman"/>
              </a:rPr>
              <a:t>relaxation)</a:t>
            </a:r>
            <a:endParaRPr sz="1800">
              <a:latin typeface="Times New Roman"/>
              <a:cs typeface="Times New Roman"/>
            </a:endParaRPr>
          </a:p>
          <a:p>
            <a:pPr marL="12700" marR="743585">
              <a:lnSpc>
                <a:spcPct val="100000"/>
              </a:lnSpc>
            </a:pPr>
            <a:r>
              <a:rPr dirty="0" sz="1800" b="1">
                <a:solidFill>
                  <a:srgbClr val="00AFEF"/>
                </a:solidFill>
                <a:latin typeface="Times New Roman"/>
                <a:cs typeface="Times New Roman"/>
              </a:rPr>
              <a:t>-</a:t>
            </a:r>
            <a:r>
              <a:rPr dirty="0" sz="1800">
                <a:latin typeface="Times New Roman"/>
                <a:cs typeface="Times New Roman"/>
              </a:rPr>
              <a:t>If </a:t>
            </a:r>
            <a:r>
              <a:rPr dirty="0" sz="1800" spc="-5">
                <a:latin typeface="Times New Roman"/>
                <a:cs typeface="Times New Roman"/>
              </a:rPr>
              <a:t>AHCs </a:t>
            </a:r>
            <a:r>
              <a:rPr dirty="0" sz="1800">
                <a:latin typeface="Times New Roman"/>
                <a:cs typeface="Times New Roman"/>
              </a:rPr>
              <a:t>fire at very fast rates </a:t>
            </a:r>
            <a:r>
              <a:rPr dirty="0" sz="1800" spc="-5">
                <a:latin typeface="Wingdings"/>
                <a:cs typeface="Wingdings"/>
              </a:rPr>
              <a:t></a:t>
            </a:r>
            <a:r>
              <a:rPr dirty="0" sz="1800" spc="-5">
                <a:latin typeface="Times New Roman"/>
                <a:cs typeface="Times New Roman"/>
              </a:rPr>
              <a:t> </a:t>
            </a:r>
            <a:r>
              <a:rPr dirty="0" sz="1800">
                <a:latin typeface="Times New Roman"/>
                <a:cs typeface="Times New Roman"/>
              </a:rPr>
              <a:t>fast </a:t>
            </a:r>
            <a:r>
              <a:rPr dirty="0" sz="1800" spc="-10">
                <a:latin typeface="Times New Roman"/>
                <a:cs typeface="Times New Roman"/>
              </a:rPr>
              <a:t>MUPs </a:t>
            </a:r>
            <a:r>
              <a:rPr dirty="0" sz="1800" spc="-5">
                <a:latin typeface="Wingdings"/>
                <a:cs typeface="Wingdings"/>
              </a:rPr>
              <a:t></a:t>
            </a:r>
            <a:r>
              <a:rPr dirty="0" sz="1800" spc="-150">
                <a:latin typeface="Times New Roman"/>
                <a:cs typeface="Times New Roman"/>
              </a:rPr>
              <a:t> </a:t>
            </a:r>
            <a:r>
              <a:rPr dirty="0" sz="1800" spc="-5">
                <a:latin typeface="Times New Roman"/>
                <a:cs typeface="Times New Roman"/>
              </a:rPr>
              <a:t>stronger  </a:t>
            </a:r>
            <a:r>
              <a:rPr dirty="0" sz="1800">
                <a:latin typeface="Times New Roman"/>
                <a:cs typeface="Times New Roman"/>
              </a:rPr>
              <a:t>contraction</a:t>
            </a:r>
            <a:endParaRPr sz="1800">
              <a:latin typeface="Times New Roman"/>
              <a:cs typeface="Times New Roman"/>
            </a:endParaRPr>
          </a:p>
          <a:p>
            <a:pPr>
              <a:lnSpc>
                <a:spcPct val="100000"/>
              </a:lnSpc>
              <a:spcBef>
                <a:spcPts val="2"/>
              </a:spcBef>
            </a:pPr>
            <a:endParaRPr sz="1900">
              <a:latin typeface="Times New Roman"/>
              <a:cs typeface="Times New Roman"/>
            </a:endParaRPr>
          </a:p>
          <a:p>
            <a:pPr marL="12700" marR="5080">
              <a:lnSpc>
                <a:spcPct val="99100"/>
              </a:lnSpc>
            </a:pPr>
            <a:r>
              <a:rPr dirty="0" sz="1600" spc="-5" b="1">
                <a:latin typeface="Times New Roman"/>
                <a:cs typeface="Times New Roman"/>
              </a:rPr>
              <a:t>- In general, the </a:t>
            </a:r>
            <a:r>
              <a:rPr dirty="0" sz="1600" spc="-10" b="1">
                <a:latin typeface="Times New Roman"/>
                <a:cs typeface="Times New Roman"/>
              </a:rPr>
              <a:t>motor </a:t>
            </a:r>
            <a:r>
              <a:rPr dirty="0" sz="1600" spc="-5" b="1">
                <a:latin typeface="Times New Roman"/>
                <a:cs typeface="Times New Roman"/>
              </a:rPr>
              <a:t>unit firing rate ( firing of nerve impulses) of  </a:t>
            </a:r>
            <a:r>
              <a:rPr dirty="0" sz="1600" spc="-5" b="1">
                <a:latin typeface="Times New Roman"/>
                <a:cs typeface="Times New Roman"/>
              </a:rPr>
              <a:t>each individual </a:t>
            </a:r>
            <a:r>
              <a:rPr dirty="0" sz="1600" spc="-10" b="1">
                <a:latin typeface="Times New Roman"/>
                <a:cs typeface="Times New Roman"/>
              </a:rPr>
              <a:t>motor </a:t>
            </a:r>
            <a:r>
              <a:rPr dirty="0" sz="1600" spc="-5" b="1">
                <a:latin typeface="Times New Roman"/>
                <a:cs typeface="Times New Roman"/>
              </a:rPr>
              <a:t>unit increases </a:t>
            </a:r>
            <a:r>
              <a:rPr dirty="0" sz="1600" b="1">
                <a:latin typeface="Times New Roman"/>
                <a:cs typeface="Times New Roman"/>
              </a:rPr>
              <a:t>with </a:t>
            </a:r>
            <a:r>
              <a:rPr dirty="0" sz="1600" spc="-5" b="1">
                <a:latin typeface="Times New Roman"/>
                <a:cs typeface="Times New Roman"/>
              </a:rPr>
              <a:t>increasing muscular effort  </a:t>
            </a:r>
            <a:r>
              <a:rPr dirty="0" sz="1600" spc="-5" b="1">
                <a:latin typeface="Times New Roman"/>
                <a:cs typeface="Times New Roman"/>
              </a:rPr>
              <a:t>until a </a:t>
            </a:r>
            <a:r>
              <a:rPr dirty="0" sz="1600" spc="-10" b="1">
                <a:latin typeface="Times New Roman"/>
                <a:cs typeface="Times New Roman"/>
              </a:rPr>
              <a:t>maximum </a:t>
            </a:r>
            <a:r>
              <a:rPr dirty="0" sz="1600" spc="-5" b="1">
                <a:latin typeface="Times New Roman"/>
                <a:cs typeface="Times New Roman"/>
              </a:rPr>
              <a:t>rate is</a:t>
            </a:r>
            <a:r>
              <a:rPr dirty="0" sz="1600" spc="55" b="1">
                <a:latin typeface="Times New Roman"/>
                <a:cs typeface="Times New Roman"/>
              </a:rPr>
              <a:t> </a:t>
            </a:r>
            <a:r>
              <a:rPr dirty="0" sz="1600" spc="-5" b="1">
                <a:latin typeface="Times New Roman"/>
                <a:cs typeface="Times New Roman"/>
              </a:rPr>
              <a:t>reached.</a:t>
            </a:r>
            <a:endParaRPr sz="1600">
              <a:latin typeface="Times New Roman"/>
              <a:cs typeface="Times New Roman"/>
            </a:endParaRPr>
          </a:p>
        </p:txBody>
      </p:sp>
      <p:sp>
        <p:nvSpPr>
          <p:cNvPr id="4" name="object 4"/>
          <p:cNvSpPr/>
          <p:nvPr/>
        </p:nvSpPr>
        <p:spPr>
          <a:xfrm>
            <a:off x="6875398" y="4724363"/>
            <a:ext cx="1801825" cy="1943136"/>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7140575" y="188848"/>
            <a:ext cx="1968500" cy="1800225"/>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7127875" y="176276"/>
            <a:ext cx="1993900" cy="1825625"/>
          </a:xfrm>
          <a:custGeom>
            <a:avLst/>
            <a:gdLst/>
            <a:ahLst/>
            <a:cxnLst/>
            <a:rect l="l" t="t" r="r" b="b"/>
            <a:pathLst>
              <a:path w="1993900" h="1825625">
                <a:moveTo>
                  <a:pt x="0" y="1825625"/>
                </a:moveTo>
                <a:lnTo>
                  <a:pt x="1993900" y="1825625"/>
                </a:lnTo>
                <a:lnTo>
                  <a:pt x="1993900" y="0"/>
                </a:lnTo>
                <a:lnTo>
                  <a:pt x="0" y="0"/>
                </a:lnTo>
                <a:lnTo>
                  <a:pt x="0" y="1825625"/>
                </a:lnTo>
                <a:close/>
              </a:path>
            </a:pathLst>
          </a:custGeom>
          <a:ln w="25400">
            <a:solidFill>
              <a:srgbClr val="DB5252"/>
            </a:solidFill>
          </a:ln>
        </p:spPr>
        <p:txBody>
          <a:bodyPr wrap="square" lIns="0" tIns="0" rIns="0" bIns="0" rtlCol="0"/>
          <a:lstStyle/>
          <a:p/>
        </p:txBody>
      </p:sp>
      <p:sp>
        <p:nvSpPr>
          <p:cNvPr id="7" name="object 7"/>
          <p:cNvSpPr/>
          <p:nvPr/>
        </p:nvSpPr>
        <p:spPr>
          <a:xfrm>
            <a:off x="6661150" y="2636773"/>
            <a:ext cx="2403475" cy="1587500"/>
          </a:xfrm>
          <a:prstGeom prst="rect">
            <a:avLst/>
          </a:prstGeom>
          <a:blipFill>
            <a:blip r:embed="rId5" cstate="print"/>
            <a:stretch>
              <a:fillRect/>
            </a:stretch>
          </a:blipFill>
        </p:spPr>
        <p:txBody>
          <a:bodyPr wrap="square" lIns="0" tIns="0" rIns="0" bIns="0" rtlCol="0"/>
          <a:lstStyle/>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950" y="584200"/>
            <a:ext cx="5073650" cy="6273800"/>
          </a:xfrm>
          <a:custGeom>
            <a:avLst/>
            <a:gdLst/>
            <a:ahLst/>
            <a:cxnLst/>
            <a:rect l="l" t="t" r="r" b="b"/>
            <a:pathLst>
              <a:path w="5073650" h="6273800">
                <a:moveTo>
                  <a:pt x="0" y="6273800"/>
                </a:moveTo>
                <a:lnTo>
                  <a:pt x="5073650" y="6273800"/>
                </a:lnTo>
                <a:lnTo>
                  <a:pt x="5073650" y="0"/>
                </a:lnTo>
                <a:lnTo>
                  <a:pt x="0" y="0"/>
                </a:lnTo>
                <a:lnTo>
                  <a:pt x="0" y="6273800"/>
                </a:lnTo>
                <a:close/>
              </a:path>
            </a:pathLst>
          </a:custGeom>
          <a:ln w="25400">
            <a:solidFill>
              <a:srgbClr val="676A54"/>
            </a:solidFill>
          </a:ln>
        </p:spPr>
        <p:txBody>
          <a:bodyPr wrap="square" lIns="0" tIns="0" rIns="0" bIns="0" rtlCol="0"/>
          <a:lstStyle/>
          <a:p/>
        </p:txBody>
      </p:sp>
      <p:sp>
        <p:nvSpPr>
          <p:cNvPr id="3" name="object 3"/>
          <p:cNvSpPr txBox="1"/>
          <p:nvPr/>
        </p:nvSpPr>
        <p:spPr>
          <a:xfrm>
            <a:off x="186639" y="621410"/>
            <a:ext cx="4914900" cy="4402455"/>
          </a:xfrm>
          <a:prstGeom prst="rect">
            <a:avLst/>
          </a:prstGeom>
        </p:spPr>
        <p:txBody>
          <a:bodyPr wrap="square" lIns="0" tIns="0" rIns="0" bIns="0" rtlCol="0" vert="horz">
            <a:spAutoFit/>
          </a:bodyPr>
          <a:lstStyle/>
          <a:p>
            <a:pPr marL="12700" marR="5080">
              <a:lnSpc>
                <a:spcPct val="100000"/>
              </a:lnSpc>
            </a:pPr>
            <a:r>
              <a:rPr dirty="0" sz="2000">
                <a:solidFill>
                  <a:srgbClr val="C00000"/>
                </a:solidFill>
                <a:latin typeface="Times New Roman"/>
                <a:cs typeface="Times New Roman"/>
              </a:rPr>
              <a:t>Increasing </a:t>
            </a:r>
            <a:r>
              <a:rPr dirty="0" sz="2000" spc="-5">
                <a:solidFill>
                  <a:srgbClr val="C00000"/>
                </a:solidFill>
                <a:latin typeface="Times New Roman"/>
                <a:cs typeface="Times New Roman"/>
              </a:rPr>
              <a:t>stimulation </a:t>
            </a:r>
            <a:r>
              <a:rPr dirty="0" sz="2000">
                <a:solidFill>
                  <a:srgbClr val="C00000"/>
                </a:solidFill>
                <a:latin typeface="Times New Roman"/>
                <a:cs typeface="Times New Roman"/>
              </a:rPr>
              <a:t>frequency (Motor</a:t>
            </a:r>
            <a:r>
              <a:rPr dirty="0" sz="2000" spc="-125">
                <a:solidFill>
                  <a:srgbClr val="C00000"/>
                </a:solidFill>
                <a:latin typeface="Times New Roman"/>
                <a:cs typeface="Times New Roman"/>
              </a:rPr>
              <a:t> </a:t>
            </a:r>
            <a:r>
              <a:rPr dirty="0" sz="2000">
                <a:solidFill>
                  <a:srgbClr val="C00000"/>
                </a:solidFill>
                <a:latin typeface="Times New Roman"/>
                <a:cs typeface="Times New Roman"/>
              </a:rPr>
              <a:t>neuron  </a:t>
            </a:r>
            <a:r>
              <a:rPr dirty="0" sz="2000">
                <a:solidFill>
                  <a:srgbClr val="C00000"/>
                </a:solidFill>
                <a:latin typeface="Times New Roman"/>
                <a:cs typeface="Times New Roman"/>
              </a:rPr>
              <a:t>firing rate of nerve impulses)</a:t>
            </a:r>
            <a:r>
              <a:rPr dirty="0" sz="2000">
                <a:latin typeface="Times New Roman"/>
                <a:cs typeface="Times New Roman"/>
              </a:rPr>
              <a:t>(rate coding)  </a:t>
            </a:r>
            <a:r>
              <a:rPr dirty="0" sz="2000">
                <a:latin typeface="Times New Roman"/>
                <a:cs typeface="Times New Roman"/>
              </a:rPr>
              <a:t>causes that Active </a:t>
            </a:r>
            <a:r>
              <a:rPr dirty="0" sz="2000" spc="-5">
                <a:latin typeface="Times New Roman"/>
                <a:cs typeface="Times New Roman"/>
              </a:rPr>
              <a:t>motor </a:t>
            </a:r>
            <a:r>
              <a:rPr dirty="0" sz="2000">
                <a:latin typeface="Times New Roman"/>
                <a:cs typeface="Times New Roman"/>
              </a:rPr>
              <a:t>units can </a:t>
            </a:r>
            <a:r>
              <a:rPr dirty="0" sz="2000" spc="-5">
                <a:latin typeface="Times New Roman"/>
                <a:cs typeface="Times New Roman"/>
              </a:rPr>
              <a:t>discharge </a:t>
            </a:r>
            <a:r>
              <a:rPr dirty="0" sz="2000">
                <a:latin typeface="Times New Roman"/>
                <a:cs typeface="Times New Roman"/>
              </a:rPr>
              <a:t>at  </a:t>
            </a:r>
            <a:r>
              <a:rPr dirty="0" sz="2000">
                <a:latin typeface="Times New Roman"/>
                <a:cs typeface="Times New Roman"/>
              </a:rPr>
              <a:t>higher frequencies to generate greater</a:t>
            </a:r>
            <a:r>
              <a:rPr dirty="0" sz="2000" spc="-185">
                <a:latin typeface="Times New Roman"/>
                <a:cs typeface="Times New Roman"/>
              </a:rPr>
              <a:t> </a:t>
            </a:r>
            <a:r>
              <a:rPr dirty="0" sz="2000">
                <a:latin typeface="Times New Roman"/>
                <a:cs typeface="Times New Roman"/>
              </a:rPr>
              <a:t>tensions.</a:t>
            </a:r>
            <a:endParaRPr sz="2000">
              <a:latin typeface="Times New Roman"/>
              <a:cs typeface="Times New Roman"/>
            </a:endParaRPr>
          </a:p>
          <a:p>
            <a:pPr>
              <a:lnSpc>
                <a:spcPct val="100000"/>
              </a:lnSpc>
            </a:pPr>
            <a:endParaRPr sz="2000">
              <a:latin typeface="Times New Roman"/>
              <a:cs typeface="Times New Roman"/>
            </a:endParaRPr>
          </a:p>
          <a:p>
            <a:pPr>
              <a:lnSpc>
                <a:spcPct val="100000"/>
              </a:lnSpc>
              <a:spcBef>
                <a:spcPts val="50"/>
              </a:spcBef>
            </a:pPr>
            <a:endParaRPr sz="2550">
              <a:latin typeface="Times New Roman"/>
              <a:cs typeface="Times New Roman"/>
            </a:endParaRPr>
          </a:p>
          <a:p>
            <a:pPr marL="12700" marR="60325">
              <a:lnSpc>
                <a:spcPct val="80000"/>
              </a:lnSpc>
            </a:pPr>
            <a:r>
              <a:rPr dirty="0" sz="2000" b="1" u="heavy">
                <a:solidFill>
                  <a:srgbClr val="C00000"/>
                </a:solidFill>
                <a:latin typeface="Times New Roman"/>
                <a:cs typeface="Times New Roman"/>
              </a:rPr>
              <a:t>Recruitment vs. rate coding to </a:t>
            </a:r>
            <a:r>
              <a:rPr dirty="0" sz="2000" spc="-5" b="1" u="heavy">
                <a:solidFill>
                  <a:srgbClr val="C00000"/>
                </a:solidFill>
                <a:latin typeface="Times New Roman"/>
                <a:cs typeface="Times New Roman"/>
              </a:rPr>
              <a:t>increase</a:t>
            </a:r>
            <a:r>
              <a:rPr dirty="0" sz="2000" spc="-145" b="1" u="heavy">
                <a:solidFill>
                  <a:srgbClr val="C00000"/>
                </a:solidFill>
                <a:latin typeface="Times New Roman"/>
                <a:cs typeface="Times New Roman"/>
              </a:rPr>
              <a:t> </a:t>
            </a:r>
            <a:r>
              <a:rPr dirty="0" sz="2000" spc="-10" b="1" u="heavy">
                <a:solidFill>
                  <a:srgbClr val="C00000"/>
                </a:solidFill>
                <a:latin typeface="Times New Roman"/>
                <a:cs typeface="Times New Roman"/>
              </a:rPr>
              <a:t>force  </a:t>
            </a:r>
            <a:r>
              <a:rPr dirty="0" sz="2000" b="1" u="heavy">
                <a:solidFill>
                  <a:srgbClr val="C00000"/>
                </a:solidFill>
                <a:latin typeface="Times New Roman"/>
                <a:cs typeface="Times New Roman"/>
              </a:rPr>
              <a:t>of</a:t>
            </a:r>
            <a:r>
              <a:rPr dirty="0" sz="2000" spc="-100" b="1" u="heavy">
                <a:solidFill>
                  <a:srgbClr val="C00000"/>
                </a:solidFill>
                <a:latin typeface="Times New Roman"/>
                <a:cs typeface="Times New Roman"/>
              </a:rPr>
              <a:t> </a:t>
            </a:r>
            <a:r>
              <a:rPr dirty="0" sz="2000" b="1" u="heavy">
                <a:solidFill>
                  <a:srgbClr val="C00000"/>
                </a:solidFill>
                <a:latin typeface="Times New Roman"/>
                <a:cs typeface="Times New Roman"/>
              </a:rPr>
              <a:t>contraction:-</a:t>
            </a:r>
            <a:endParaRPr sz="2000">
              <a:latin typeface="Times New Roman"/>
              <a:cs typeface="Times New Roman"/>
            </a:endParaRPr>
          </a:p>
          <a:p>
            <a:pPr>
              <a:lnSpc>
                <a:spcPct val="100000"/>
              </a:lnSpc>
              <a:spcBef>
                <a:spcPts val="44"/>
              </a:spcBef>
            </a:pPr>
            <a:endParaRPr sz="2050">
              <a:latin typeface="Times New Roman"/>
              <a:cs typeface="Times New Roman"/>
            </a:endParaRPr>
          </a:p>
          <a:p>
            <a:pPr marL="469900">
              <a:lnSpc>
                <a:spcPts val="2160"/>
              </a:lnSpc>
            </a:pPr>
            <a:r>
              <a:rPr dirty="0" sz="2000" spc="-5">
                <a:latin typeface="Times New Roman"/>
                <a:cs typeface="Times New Roman"/>
              </a:rPr>
              <a:t>-Smaller muscles </a:t>
            </a:r>
            <a:r>
              <a:rPr dirty="0" sz="2000">
                <a:latin typeface="Times New Roman"/>
                <a:cs typeface="Times New Roman"/>
              </a:rPr>
              <a:t>(ex: first</a:t>
            </a:r>
            <a:r>
              <a:rPr dirty="0" sz="2000" spc="-90">
                <a:latin typeface="Times New Roman"/>
                <a:cs typeface="Times New Roman"/>
              </a:rPr>
              <a:t> </a:t>
            </a:r>
            <a:r>
              <a:rPr dirty="0" sz="2000">
                <a:latin typeface="Times New Roman"/>
                <a:cs typeface="Times New Roman"/>
              </a:rPr>
              <a:t>dorsal</a:t>
            </a:r>
            <a:endParaRPr sz="2000">
              <a:latin typeface="Times New Roman"/>
              <a:cs typeface="Times New Roman"/>
            </a:endParaRPr>
          </a:p>
          <a:p>
            <a:pPr marL="469900">
              <a:lnSpc>
                <a:spcPts val="2160"/>
              </a:lnSpc>
            </a:pPr>
            <a:r>
              <a:rPr dirty="0" sz="2000">
                <a:latin typeface="Times New Roman"/>
                <a:cs typeface="Times New Roman"/>
              </a:rPr>
              <a:t>interosseous) rely </a:t>
            </a:r>
            <a:r>
              <a:rPr dirty="0" sz="2000" spc="-5">
                <a:latin typeface="Times New Roman"/>
                <a:cs typeface="Times New Roman"/>
              </a:rPr>
              <a:t>more </a:t>
            </a:r>
            <a:r>
              <a:rPr dirty="0" sz="2000">
                <a:latin typeface="Times New Roman"/>
                <a:cs typeface="Times New Roman"/>
              </a:rPr>
              <a:t>on rate</a:t>
            </a:r>
            <a:r>
              <a:rPr dirty="0" sz="2000" spc="-130">
                <a:latin typeface="Times New Roman"/>
                <a:cs typeface="Times New Roman"/>
              </a:rPr>
              <a:t> </a:t>
            </a:r>
            <a:r>
              <a:rPr dirty="0" sz="2000">
                <a:latin typeface="Times New Roman"/>
                <a:cs typeface="Times New Roman"/>
              </a:rPr>
              <a:t>coding</a:t>
            </a:r>
            <a:endParaRPr sz="2000">
              <a:latin typeface="Times New Roman"/>
              <a:cs typeface="Times New Roman"/>
            </a:endParaRPr>
          </a:p>
          <a:p>
            <a:pPr>
              <a:lnSpc>
                <a:spcPct val="100000"/>
              </a:lnSpc>
            </a:pPr>
            <a:endParaRPr sz="2000">
              <a:latin typeface="Times New Roman"/>
              <a:cs typeface="Times New Roman"/>
            </a:endParaRPr>
          </a:p>
          <a:p>
            <a:pPr>
              <a:lnSpc>
                <a:spcPct val="100000"/>
              </a:lnSpc>
              <a:spcBef>
                <a:spcPts val="31"/>
              </a:spcBef>
            </a:pPr>
            <a:endParaRPr sz="2550">
              <a:latin typeface="Times New Roman"/>
              <a:cs typeface="Times New Roman"/>
            </a:endParaRPr>
          </a:p>
          <a:p>
            <a:pPr marL="469900" marR="231140">
              <a:lnSpc>
                <a:spcPts val="1920"/>
              </a:lnSpc>
            </a:pPr>
            <a:r>
              <a:rPr dirty="0" sz="2000" spc="-5">
                <a:latin typeface="Times New Roman"/>
                <a:cs typeface="Times New Roman"/>
              </a:rPr>
              <a:t>-Larger muscles </a:t>
            </a:r>
            <a:r>
              <a:rPr dirty="0" sz="2000">
                <a:latin typeface="Times New Roman"/>
                <a:cs typeface="Times New Roman"/>
              </a:rPr>
              <a:t>of </a:t>
            </a:r>
            <a:r>
              <a:rPr dirty="0" sz="2000" spc="-5">
                <a:latin typeface="Times New Roman"/>
                <a:cs typeface="Times New Roman"/>
              </a:rPr>
              <a:t>mixed </a:t>
            </a:r>
            <a:r>
              <a:rPr dirty="0" sz="2000">
                <a:latin typeface="Times New Roman"/>
                <a:cs typeface="Times New Roman"/>
              </a:rPr>
              <a:t>fiber </a:t>
            </a:r>
            <a:r>
              <a:rPr dirty="0" sz="2000" spc="-5">
                <a:latin typeface="Times New Roman"/>
                <a:cs typeface="Times New Roman"/>
              </a:rPr>
              <a:t>types</a:t>
            </a:r>
            <a:r>
              <a:rPr dirty="0" sz="2000" spc="-100">
                <a:latin typeface="Times New Roman"/>
                <a:cs typeface="Times New Roman"/>
              </a:rPr>
              <a:t> </a:t>
            </a:r>
            <a:r>
              <a:rPr dirty="0" sz="2000">
                <a:latin typeface="Times New Roman"/>
                <a:cs typeface="Times New Roman"/>
              </a:rPr>
              <a:t>(ex:  </a:t>
            </a:r>
            <a:r>
              <a:rPr dirty="0" sz="2000">
                <a:latin typeface="Times New Roman"/>
                <a:cs typeface="Times New Roman"/>
              </a:rPr>
              <a:t>deltoid) rely </a:t>
            </a:r>
            <a:r>
              <a:rPr dirty="0" sz="2000" spc="-5">
                <a:latin typeface="Times New Roman"/>
                <a:cs typeface="Times New Roman"/>
              </a:rPr>
              <a:t>more </a:t>
            </a:r>
            <a:r>
              <a:rPr dirty="0" sz="2000">
                <a:latin typeface="Times New Roman"/>
                <a:cs typeface="Times New Roman"/>
              </a:rPr>
              <a:t>on</a:t>
            </a:r>
            <a:r>
              <a:rPr dirty="0" sz="2000" spc="-85">
                <a:latin typeface="Times New Roman"/>
                <a:cs typeface="Times New Roman"/>
              </a:rPr>
              <a:t> </a:t>
            </a:r>
            <a:r>
              <a:rPr dirty="0" sz="2000" spc="-5">
                <a:latin typeface="Times New Roman"/>
                <a:cs typeface="Times New Roman"/>
              </a:rPr>
              <a:t>recruitment</a:t>
            </a:r>
            <a:endParaRPr sz="2000">
              <a:latin typeface="Times New Roman"/>
              <a:cs typeface="Times New Roman"/>
            </a:endParaRPr>
          </a:p>
        </p:txBody>
      </p:sp>
      <p:sp>
        <p:nvSpPr>
          <p:cNvPr id="4" name="object 4"/>
          <p:cNvSpPr txBox="1"/>
          <p:nvPr/>
        </p:nvSpPr>
        <p:spPr>
          <a:xfrm>
            <a:off x="8427211" y="6439814"/>
            <a:ext cx="180975" cy="203200"/>
          </a:xfrm>
          <a:prstGeom prst="rect">
            <a:avLst/>
          </a:prstGeom>
        </p:spPr>
        <p:txBody>
          <a:bodyPr wrap="square" lIns="0" tIns="0" rIns="0" bIns="0" rtlCol="0" vert="horz">
            <a:spAutoFit/>
          </a:bodyPr>
          <a:lstStyle/>
          <a:p>
            <a:pPr marL="12700">
              <a:lnSpc>
                <a:spcPct val="100000"/>
              </a:lnSpc>
            </a:pPr>
            <a:r>
              <a:rPr dirty="0" sz="1200">
                <a:solidFill>
                  <a:srgbClr val="888888"/>
                </a:solidFill>
                <a:latin typeface="Calibri"/>
                <a:cs typeface="Calibri"/>
              </a:rPr>
              <a:t>28</a:t>
            </a:r>
            <a:endParaRPr sz="1200">
              <a:latin typeface="Calibri"/>
              <a:cs typeface="Calibri"/>
            </a:endParaRPr>
          </a:p>
        </p:txBody>
      </p:sp>
      <p:sp>
        <p:nvSpPr>
          <p:cNvPr id="5" name="object 5"/>
          <p:cNvSpPr/>
          <p:nvPr/>
        </p:nvSpPr>
        <p:spPr>
          <a:xfrm>
            <a:off x="5410200" y="3733800"/>
            <a:ext cx="3581400" cy="1371600"/>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5715000" y="5172221"/>
            <a:ext cx="2896235" cy="171450"/>
          </a:xfrm>
          <a:custGeom>
            <a:avLst/>
            <a:gdLst/>
            <a:ahLst/>
            <a:cxnLst/>
            <a:rect l="l" t="t" r="r" b="b"/>
            <a:pathLst>
              <a:path w="2896234" h="171450">
                <a:moveTo>
                  <a:pt x="2819926" y="85578"/>
                </a:moveTo>
                <a:lnTo>
                  <a:pt x="2733929" y="135743"/>
                </a:lnTo>
                <a:lnTo>
                  <a:pt x="2728321" y="140795"/>
                </a:lnTo>
                <a:lnTo>
                  <a:pt x="2725166" y="147395"/>
                </a:lnTo>
                <a:lnTo>
                  <a:pt x="2724677" y="154709"/>
                </a:lnTo>
                <a:lnTo>
                  <a:pt x="2727071" y="161905"/>
                </a:lnTo>
                <a:lnTo>
                  <a:pt x="2732123" y="167513"/>
                </a:lnTo>
                <a:lnTo>
                  <a:pt x="2738723" y="170668"/>
                </a:lnTo>
                <a:lnTo>
                  <a:pt x="2746037" y="171156"/>
                </a:lnTo>
                <a:lnTo>
                  <a:pt x="2753232" y="168763"/>
                </a:lnTo>
                <a:lnTo>
                  <a:pt x="2863094" y="104628"/>
                </a:lnTo>
                <a:lnTo>
                  <a:pt x="2857880" y="104628"/>
                </a:lnTo>
                <a:lnTo>
                  <a:pt x="2857880" y="102088"/>
                </a:lnTo>
                <a:lnTo>
                  <a:pt x="2848229" y="102088"/>
                </a:lnTo>
                <a:lnTo>
                  <a:pt x="2819926" y="85578"/>
                </a:lnTo>
                <a:close/>
              </a:path>
              <a:path w="2896234" h="171450">
                <a:moveTo>
                  <a:pt x="2787269" y="66528"/>
                </a:moveTo>
                <a:lnTo>
                  <a:pt x="0" y="66528"/>
                </a:lnTo>
                <a:lnTo>
                  <a:pt x="0" y="104628"/>
                </a:lnTo>
                <a:lnTo>
                  <a:pt x="2787269" y="104628"/>
                </a:lnTo>
                <a:lnTo>
                  <a:pt x="2819926" y="85578"/>
                </a:lnTo>
                <a:lnTo>
                  <a:pt x="2787269" y="66528"/>
                </a:lnTo>
                <a:close/>
              </a:path>
              <a:path w="2896234" h="171450">
                <a:moveTo>
                  <a:pt x="2863094" y="66528"/>
                </a:moveTo>
                <a:lnTo>
                  <a:pt x="2857880" y="66528"/>
                </a:lnTo>
                <a:lnTo>
                  <a:pt x="2857880" y="104628"/>
                </a:lnTo>
                <a:lnTo>
                  <a:pt x="2863094" y="104628"/>
                </a:lnTo>
                <a:lnTo>
                  <a:pt x="2895727" y="85578"/>
                </a:lnTo>
                <a:lnTo>
                  <a:pt x="2863094" y="66528"/>
                </a:lnTo>
                <a:close/>
              </a:path>
              <a:path w="2896234" h="171450">
                <a:moveTo>
                  <a:pt x="2848229" y="69068"/>
                </a:moveTo>
                <a:lnTo>
                  <a:pt x="2819926" y="85578"/>
                </a:lnTo>
                <a:lnTo>
                  <a:pt x="2848229" y="102088"/>
                </a:lnTo>
                <a:lnTo>
                  <a:pt x="2848229" y="69068"/>
                </a:lnTo>
                <a:close/>
              </a:path>
              <a:path w="2896234" h="171450">
                <a:moveTo>
                  <a:pt x="2857880" y="69068"/>
                </a:moveTo>
                <a:lnTo>
                  <a:pt x="2848229" y="69068"/>
                </a:lnTo>
                <a:lnTo>
                  <a:pt x="2848229" y="102088"/>
                </a:lnTo>
                <a:lnTo>
                  <a:pt x="2857880" y="102088"/>
                </a:lnTo>
                <a:lnTo>
                  <a:pt x="2857880" y="69068"/>
                </a:lnTo>
                <a:close/>
              </a:path>
              <a:path w="2896234" h="171450">
                <a:moveTo>
                  <a:pt x="2746037" y="0"/>
                </a:moveTo>
                <a:lnTo>
                  <a:pt x="2738723" y="488"/>
                </a:lnTo>
                <a:lnTo>
                  <a:pt x="2732123" y="3643"/>
                </a:lnTo>
                <a:lnTo>
                  <a:pt x="2727071" y="9251"/>
                </a:lnTo>
                <a:lnTo>
                  <a:pt x="2724677" y="16446"/>
                </a:lnTo>
                <a:lnTo>
                  <a:pt x="2725165" y="23760"/>
                </a:lnTo>
                <a:lnTo>
                  <a:pt x="2728321" y="30360"/>
                </a:lnTo>
                <a:lnTo>
                  <a:pt x="2733929" y="35413"/>
                </a:lnTo>
                <a:lnTo>
                  <a:pt x="2819926" y="85578"/>
                </a:lnTo>
                <a:lnTo>
                  <a:pt x="2848229" y="69068"/>
                </a:lnTo>
                <a:lnTo>
                  <a:pt x="2857880" y="69068"/>
                </a:lnTo>
                <a:lnTo>
                  <a:pt x="2857880" y="66528"/>
                </a:lnTo>
                <a:lnTo>
                  <a:pt x="2863094" y="66528"/>
                </a:lnTo>
                <a:lnTo>
                  <a:pt x="2753232" y="2393"/>
                </a:lnTo>
                <a:lnTo>
                  <a:pt x="2746037" y="0"/>
                </a:lnTo>
                <a:close/>
              </a:path>
            </a:pathLst>
          </a:custGeom>
          <a:solidFill>
            <a:srgbClr val="0D0D0D"/>
          </a:solidFill>
        </p:spPr>
        <p:txBody>
          <a:bodyPr wrap="square" lIns="0" tIns="0" rIns="0" bIns="0" rtlCol="0"/>
          <a:lstStyle/>
          <a:p/>
        </p:txBody>
      </p:sp>
      <p:sp>
        <p:nvSpPr>
          <p:cNvPr id="7" name="object 7"/>
          <p:cNvSpPr txBox="1"/>
          <p:nvPr/>
        </p:nvSpPr>
        <p:spPr>
          <a:xfrm>
            <a:off x="5794628" y="5604764"/>
            <a:ext cx="2805430" cy="742315"/>
          </a:xfrm>
          <a:prstGeom prst="rect">
            <a:avLst/>
          </a:prstGeom>
        </p:spPr>
        <p:txBody>
          <a:bodyPr wrap="square" lIns="0" tIns="0" rIns="0" bIns="0" rtlCol="0" vert="horz">
            <a:spAutoFit/>
          </a:bodyPr>
          <a:lstStyle/>
          <a:p>
            <a:pPr marL="12700" marR="493395">
              <a:lnSpc>
                <a:spcPct val="100000"/>
              </a:lnSpc>
            </a:pPr>
            <a:r>
              <a:rPr dirty="0" sz="1600" spc="-5" b="1">
                <a:latin typeface="Arial"/>
                <a:cs typeface="Arial"/>
              </a:rPr>
              <a:t>Increasing frequency of  action</a:t>
            </a:r>
            <a:r>
              <a:rPr dirty="0" sz="1600" spc="-65" b="1">
                <a:latin typeface="Arial"/>
                <a:cs typeface="Arial"/>
              </a:rPr>
              <a:t> </a:t>
            </a:r>
            <a:r>
              <a:rPr dirty="0" sz="1600" spc="-5" b="1">
                <a:latin typeface="Arial"/>
                <a:cs typeface="Arial"/>
              </a:rPr>
              <a:t>potentials</a:t>
            </a:r>
            <a:endParaRPr sz="1600">
              <a:latin typeface="Arial"/>
              <a:cs typeface="Arial"/>
            </a:endParaRPr>
          </a:p>
          <a:p>
            <a:pPr marL="12700">
              <a:lnSpc>
                <a:spcPct val="100000"/>
              </a:lnSpc>
            </a:pPr>
            <a:r>
              <a:rPr dirty="0" sz="1600" spc="-5" b="1">
                <a:latin typeface="Arial"/>
                <a:cs typeface="Arial"/>
              </a:rPr>
              <a:t>resulting in stronger force</a:t>
            </a:r>
            <a:r>
              <a:rPr dirty="0" sz="1600" spc="45" b="1">
                <a:latin typeface="Arial"/>
                <a:cs typeface="Arial"/>
              </a:rPr>
              <a:t> </a:t>
            </a:r>
            <a:r>
              <a:rPr dirty="0" sz="1600" spc="-5" b="1">
                <a:latin typeface="Arial"/>
                <a:cs typeface="Arial"/>
              </a:rPr>
              <a:t>of</a:t>
            </a:r>
            <a:endParaRPr sz="1600">
              <a:latin typeface="Arial"/>
              <a:cs typeface="Arial"/>
            </a:endParaRPr>
          </a:p>
        </p:txBody>
      </p:sp>
      <p:sp>
        <p:nvSpPr>
          <p:cNvPr id="8" name="object 8"/>
          <p:cNvSpPr txBox="1"/>
          <p:nvPr/>
        </p:nvSpPr>
        <p:spPr>
          <a:xfrm>
            <a:off x="5794628" y="6336284"/>
            <a:ext cx="1127760" cy="254635"/>
          </a:xfrm>
          <a:prstGeom prst="rect">
            <a:avLst/>
          </a:prstGeom>
        </p:spPr>
        <p:txBody>
          <a:bodyPr wrap="square" lIns="0" tIns="0" rIns="0" bIns="0" rtlCol="0" vert="horz">
            <a:spAutoFit/>
          </a:bodyPr>
          <a:lstStyle/>
          <a:p>
            <a:pPr marL="12700">
              <a:lnSpc>
                <a:spcPct val="100000"/>
              </a:lnSpc>
            </a:pPr>
            <a:r>
              <a:rPr dirty="0" sz="1600" spc="-5" b="1">
                <a:latin typeface="Arial"/>
                <a:cs typeface="Arial"/>
              </a:rPr>
              <a:t>co</a:t>
            </a:r>
            <a:r>
              <a:rPr dirty="0" sz="1600" spc="-15" b="1">
                <a:latin typeface="Arial"/>
                <a:cs typeface="Arial"/>
              </a:rPr>
              <a:t>n</a:t>
            </a:r>
            <a:r>
              <a:rPr dirty="0" sz="1600" spc="-5" b="1">
                <a:latin typeface="Arial"/>
                <a:cs typeface="Arial"/>
              </a:rPr>
              <a:t>tracti</a:t>
            </a:r>
            <a:r>
              <a:rPr dirty="0" sz="1600" spc="-10" b="1">
                <a:latin typeface="Arial"/>
                <a:cs typeface="Arial"/>
              </a:rPr>
              <a:t>o</a:t>
            </a:r>
            <a:r>
              <a:rPr dirty="0" sz="1600" spc="-5" b="1">
                <a:latin typeface="Arial"/>
                <a:cs typeface="Arial"/>
              </a:rPr>
              <a:t>n</a:t>
            </a:r>
            <a:endParaRPr sz="1600">
              <a:latin typeface="Arial"/>
              <a:cs typeface="Arial"/>
            </a:endParaRPr>
          </a:p>
        </p:txBody>
      </p:sp>
      <p:sp>
        <p:nvSpPr>
          <p:cNvPr id="9" name="object 9"/>
          <p:cNvSpPr/>
          <p:nvPr/>
        </p:nvSpPr>
        <p:spPr>
          <a:xfrm>
            <a:off x="5410200" y="1066800"/>
            <a:ext cx="3505200" cy="2590800"/>
          </a:xfrm>
          <a:prstGeom prst="rect">
            <a:avLst/>
          </a:prstGeom>
          <a:blipFill>
            <a:blip r:embed="rId3" cstate="print"/>
            <a:stretch>
              <a:fillRect/>
            </a:stretch>
          </a:blipFill>
        </p:spPr>
        <p:txBody>
          <a:bodyPr wrap="square" lIns="0" tIns="0" rIns="0" bIns="0" rtlCol="0"/>
          <a:lstStyle/>
          <a:p/>
        </p:txBody>
      </p:sp>
      <p:sp>
        <p:nvSpPr>
          <p:cNvPr id="10" name="object 10"/>
          <p:cNvSpPr/>
          <p:nvPr/>
        </p:nvSpPr>
        <p:spPr>
          <a:xfrm>
            <a:off x="5397500" y="1054100"/>
            <a:ext cx="3530600" cy="2616200"/>
          </a:xfrm>
          <a:custGeom>
            <a:avLst/>
            <a:gdLst/>
            <a:ahLst/>
            <a:cxnLst/>
            <a:rect l="l" t="t" r="r" b="b"/>
            <a:pathLst>
              <a:path w="3530600" h="2616200">
                <a:moveTo>
                  <a:pt x="0" y="2616200"/>
                </a:moveTo>
                <a:lnTo>
                  <a:pt x="3530600" y="2616200"/>
                </a:lnTo>
                <a:lnTo>
                  <a:pt x="3530600" y="0"/>
                </a:lnTo>
                <a:lnTo>
                  <a:pt x="0" y="0"/>
                </a:lnTo>
                <a:lnTo>
                  <a:pt x="0" y="2616200"/>
                </a:lnTo>
                <a:close/>
              </a:path>
            </a:pathLst>
          </a:custGeom>
          <a:ln w="25400">
            <a:solidFill>
              <a:srgbClr val="DB5252"/>
            </a:solidFill>
          </a:ln>
        </p:spPr>
        <p:txBody>
          <a:bodyPr wrap="square" lIns="0" tIns="0" rIns="0" bIns="0" rtlCol="0"/>
          <a:lstStyle/>
          <a:p/>
        </p:txBody>
      </p:sp>
      <p:sp>
        <p:nvSpPr>
          <p:cNvPr id="11" name="object 11"/>
          <p:cNvSpPr txBox="1">
            <a:spLocks noGrp="1"/>
          </p:cNvSpPr>
          <p:nvPr>
            <p:ph type="title"/>
          </p:nvPr>
        </p:nvSpPr>
        <p:spPr>
          <a:prstGeom prst="rect"/>
        </p:spPr>
        <p:txBody>
          <a:bodyPr wrap="square" lIns="0" tIns="0" rIns="0" bIns="0" rtlCol="0" vert="horz">
            <a:spAutoFit/>
          </a:bodyPr>
          <a:lstStyle/>
          <a:p>
            <a:pPr marL="191770">
              <a:lnSpc>
                <a:spcPct val="100000"/>
              </a:lnSpc>
            </a:pPr>
            <a:r>
              <a:rPr dirty="0"/>
              <a:t>Rate</a:t>
            </a:r>
            <a:r>
              <a:rPr dirty="0" spc="-95"/>
              <a:t> </a:t>
            </a:r>
            <a:r>
              <a:rPr dirty="0"/>
              <a:t>Coding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2742" y="1165605"/>
            <a:ext cx="6021070" cy="1372235"/>
          </a:xfrm>
          <a:prstGeom prst="rect"/>
        </p:spPr>
        <p:txBody>
          <a:bodyPr wrap="square" lIns="0" tIns="0" rIns="0" bIns="0" rtlCol="0" vert="horz">
            <a:spAutoFit/>
          </a:bodyPr>
          <a:lstStyle/>
          <a:p>
            <a:pPr marL="12700" marR="5080">
              <a:lnSpc>
                <a:spcPct val="100000"/>
              </a:lnSpc>
            </a:pPr>
            <a:r>
              <a:rPr dirty="0" sz="1800" spc="-65" b="0" u="none">
                <a:latin typeface="Arial"/>
                <a:cs typeface="Arial"/>
              </a:rPr>
              <a:t>-To </a:t>
            </a:r>
            <a:r>
              <a:rPr dirty="0" sz="1800" b="0" u="none">
                <a:latin typeface="Arial"/>
                <a:cs typeface="Arial"/>
              </a:rPr>
              <a:t>test </a:t>
            </a:r>
            <a:r>
              <a:rPr dirty="0" sz="1800" spc="-5" b="0" u="none">
                <a:latin typeface="Arial"/>
                <a:cs typeface="Arial"/>
              </a:rPr>
              <a:t>motor unit stimulation, </a:t>
            </a:r>
            <a:r>
              <a:rPr dirty="0" sz="1800" spc="-5" b="0" u="heavy">
                <a:solidFill>
                  <a:srgbClr val="DB5252"/>
                </a:solidFill>
                <a:latin typeface="Arial"/>
                <a:cs typeface="Arial"/>
                <a:hlinkClick r:id="rId2"/>
              </a:rPr>
              <a:t>electrodes </a:t>
            </a:r>
            <a:r>
              <a:rPr dirty="0" sz="1800" spc="-5" b="0" u="none">
                <a:latin typeface="Arial"/>
                <a:cs typeface="Arial"/>
              </a:rPr>
              <a:t>are placed on </a:t>
            </a:r>
            <a:r>
              <a:rPr dirty="0" sz="1800" b="0" u="none">
                <a:latin typeface="Arial"/>
                <a:cs typeface="Arial"/>
              </a:rPr>
              <a:t>the  </a:t>
            </a:r>
            <a:r>
              <a:rPr dirty="0" sz="1800" spc="-5" b="0" u="none">
                <a:latin typeface="Arial"/>
                <a:cs typeface="Arial"/>
              </a:rPr>
              <a:t>skin and an intramuscular stimulation is applied. </a:t>
            </a:r>
            <a:r>
              <a:rPr dirty="0" sz="1800" b="0" u="none">
                <a:latin typeface="Arial"/>
                <a:cs typeface="Arial"/>
              </a:rPr>
              <a:t>After the  </a:t>
            </a:r>
            <a:r>
              <a:rPr dirty="0" sz="1800" spc="-5" b="0" u="none">
                <a:latin typeface="Arial"/>
                <a:cs typeface="Arial"/>
              </a:rPr>
              <a:t>motor unit is stimulated, </a:t>
            </a:r>
            <a:r>
              <a:rPr dirty="0" sz="1800" b="0" u="none">
                <a:latin typeface="Arial"/>
                <a:cs typeface="Arial"/>
              </a:rPr>
              <a:t>its </a:t>
            </a:r>
            <a:r>
              <a:rPr dirty="0" sz="1800" spc="-5" b="0" u="none">
                <a:latin typeface="Arial"/>
                <a:cs typeface="Arial"/>
              </a:rPr>
              <a:t>pulse is then recorded by </a:t>
            </a:r>
            <a:r>
              <a:rPr dirty="0" sz="1800" b="0" u="none">
                <a:latin typeface="Arial"/>
                <a:cs typeface="Arial"/>
              </a:rPr>
              <a:t>the  </a:t>
            </a:r>
            <a:r>
              <a:rPr dirty="0" sz="1800" spc="-5" b="0" u="none">
                <a:latin typeface="Arial"/>
                <a:cs typeface="Arial"/>
              </a:rPr>
              <a:t>electrode </a:t>
            </a:r>
            <a:r>
              <a:rPr dirty="0" sz="1800" spc="-10" b="0" u="none">
                <a:latin typeface="Arial"/>
                <a:cs typeface="Arial"/>
              </a:rPr>
              <a:t>and displayed </a:t>
            </a:r>
            <a:r>
              <a:rPr dirty="0" sz="1800" spc="-5" b="0" u="none">
                <a:latin typeface="Arial"/>
                <a:cs typeface="Arial"/>
              </a:rPr>
              <a:t>as </a:t>
            </a:r>
            <a:r>
              <a:rPr dirty="0" sz="1800" b="0" u="none">
                <a:latin typeface="Arial"/>
                <a:cs typeface="Arial"/>
              </a:rPr>
              <a:t>an </a:t>
            </a:r>
            <a:r>
              <a:rPr dirty="0" sz="1800" spc="-5" b="0" u="heavy">
                <a:solidFill>
                  <a:srgbClr val="DB5252"/>
                </a:solidFill>
                <a:latin typeface="Arial"/>
                <a:cs typeface="Arial"/>
                <a:hlinkClick r:id="rId3"/>
              </a:rPr>
              <a:t>action potential</a:t>
            </a:r>
            <a:r>
              <a:rPr dirty="0" sz="1800" spc="-5" b="0" u="none">
                <a:latin typeface="Arial"/>
                <a:cs typeface="Arial"/>
              </a:rPr>
              <a:t>, </a:t>
            </a:r>
            <a:r>
              <a:rPr dirty="0" sz="1800" spc="-15" b="0" u="none">
                <a:latin typeface="Arial"/>
                <a:cs typeface="Arial"/>
              </a:rPr>
              <a:t>known </a:t>
            </a:r>
            <a:r>
              <a:rPr dirty="0" sz="1800" spc="-5" b="0" u="none">
                <a:latin typeface="Arial"/>
                <a:cs typeface="Arial"/>
              </a:rPr>
              <a:t>as </a:t>
            </a:r>
            <a:r>
              <a:rPr dirty="0" sz="1800" b="0" u="none">
                <a:latin typeface="Arial"/>
                <a:cs typeface="Arial"/>
              </a:rPr>
              <a:t>a  </a:t>
            </a:r>
            <a:r>
              <a:rPr dirty="0" sz="1800" spc="-5" u="none">
                <a:latin typeface="Arial"/>
                <a:cs typeface="Arial"/>
              </a:rPr>
              <a:t>motor </a:t>
            </a:r>
            <a:r>
              <a:rPr dirty="0" sz="1800" u="none">
                <a:latin typeface="Arial"/>
                <a:cs typeface="Arial"/>
              </a:rPr>
              <a:t>unit </a:t>
            </a:r>
            <a:r>
              <a:rPr dirty="0" sz="1800" spc="-5" u="none">
                <a:latin typeface="Arial"/>
                <a:cs typeface="Arial"/>
              </a:rPr>
              <a:t>action </a:t>
            </a:r>
            <a:r>
              <a:rPr dirty="0" sz="1800" u="none">
                <a:latin typeface="Arial"/>
                <a:cs typeface="Arial"/>
              </a:rPr>
              <a:t>potential</a:t>
            </a:r>
            <a:r>
              <a:rPr dirty="0" sz="1800" spc="-55" u="none">
                <a:latin typeface="Arial"/>
                <a:cs typeface="Arial"/>
              </a:rPr>
              <a:t> </a:t>
            </a:r>
            <a:r>
              <a:rPr dirty="0" sz="1800" b="0" u="none">
                <a:latin typeface="Arial"/>
                <a:cs typeface="Arial"/>
              </a:rPr>
              <a:t>(MUAP).</a:t>
            </a:r>
            <a:endParaRPr sz="1800">
              <a:latin typeface="Arial"/>
              <a:cs typeface="Arial"/>
            </a:endParaRPr>
          </a:p>
        </p:txBody>
      </p:sp>
      <p:sp>
        <p:nvSpPr>
          <p:cNvPr id="3" name="object 3"/>
          <p:cNvSpPr txBox="1"/>
          <p:nvPr/>
        </p:nvSpPr>
        <p:spPr>
          <a:xfrm>
            <a:off x="401218" y="2537460"/>
            <a:ext cx="6312535" cy="1462405"/>
          </a:xfrm>
          <a:prstGeom prst="rect">
            <a:avLst/>
          </a:prstGeom>
        </p:spPr>
        <p:txBody>
          <a:bodyPr wrap="square" lIns="0" tIns="0" rIns="0" bIns="0" rtlCol="0" vert="horz">
            <a:spAutoFit/>
          </a:bodyPr>
          <a:lstStyle/>
          <a:p>
            <a:pPr marL="83820">
              <a:lnSpc>
                <a:spcPts val="2390"/>
              </a:lnSpc>
              <a:tabLst>
                <a:tab pos="307975" algn="l"/>
              </a:tabLst>
            </a:pPr>
            <a:r>
              <a:rPr dirty="0" sz="2000" b="1">
                <a:latin typeface="Arial"/>
                <a:cs typeface="Arial"/>
              </a:rPr>
              <a:t>-	</a:t>
            </a:r>
            <a:r>
              <a:rPr dirty="0" sz="1800" spc="-5" b="1">
                <a:latin typeface="Times New Roman"/>
                <a:cs typeface="Times New Roman"/>
              </a:rPr>
              <a:t>In </a:t>
            </a:r>
            <a:r>
              <a:rPr dirty="0" sz="1800" b="1">
                <a:latin typeface="Times New Roman"/>
                <a:cs typeface="Times New Roman"/>
              </a:rPr>
              <a:t>medical </a:t>
            </a:r>
            <a:r>
              <a:rPr dirty="0" sz="1800" spc="-5" b="1" u="heavy">
                <a:solidFill>
                  <a:srgbClr val="DB5252"/>
                </a:solidFill>
                <a:latin typeface="Times New Roman"/>
                <a:cs typeface="Times New Roman"/>
                <a:hlinkClick r:id="rId4"/>
              </a:rPr>
              <a:t>electrodiagnostic </a:t>
            </a:r>
            <a:r>
              <a:rPr dirty="0" sz="1800" b="1" u="heavy">
                <a:solidFill>
                  <a:srgbClr val="DB5252"/>
                </a:solidFill>
                <a:latin typeface="Times New Roman"/>
                <a:cs typeface="Times New Roman"/>
                <a:hlinkClick r:id="rId4"/>
              </a:rPr>
              <a:t>testing </a:t>
            </a:r>
            <a:r>
              <a:rPr dirty="0" sz="1800" b="1">
                <a:latin typeface="Times New Roman"/>
                <a:cs typeface="Times New Roman"/>
              </a:rPr>
              <a:t>for a patient with</a:t>
            </a:r>
            <a:r>
              <a:rPr dirty="0" sz="1800" spc="-75" b="1">
                <a:latin typeface="Times New Roman"/>
                <a:cs typeface="Times New Roman"/>
              </a:rPr>
              <a:t> </a:t>
            </a:r>
            <a:r>
              <a:rPr dirty="0" sz="1800" spc="-5" b="1">
                <a:latin typeface="Times New Roman"/>
                <a:cs typeface="Times New Roman"/>
              </a:rPr>
              <a:t>muscle</a:t>
            </a:r>
            <a:endParaRPr sz="1800">
              <a:latin typeface="Times New Roman"/>
              <a:cs typeface="Times New Roman"/>
            </a:endParaRPr>
          </a:p>
          <a:p>
            <a:pPr marL="13970" marR="5080">
              <a:lnSpc>
                <a:spcPts val="2160"/>
              </a:lnSpc>
              <a:spcBef>
                <a:spcPts val="70"/>
              </a:spcBef>
            </a:pPr>
            <a:r>
              <a:rPr dirty="0" sz="1800" b="1" u="heavy">
                <a:solidFill>
                  <a:srgbClr val="DB5252"/>
                </a:solidFill>
                <a:latin typeface="Times New Roman"/>
                <a:cs typeface="Times New Roman"/>
                <a:hlinkClick r:id="rId5"/>
              </a:rPr>
              <a:t>weakness</a:t>
            </a:r>
            <a:r>
              <a:rPr dirty="0" sz="1800" b="1">
                <a:latin typeface="Times New Roman"/>
                <a:cs typeface="Times New Roman"/>
              </a:rPr>
              <a:t>, </a:t>
            </a:r>
            <a:r>
              <a:rPr dirty="0" sz="1800" spc="-5" b="1">
                <a:latin typeface="Times New Roman"/>
                <a:cs typeface="Times New Roman"/>
              </a:rPr>
              <a:t>careful analysis </a:t>
            </a:r>
            <a:r>
              <a:rPr dirty="0" sz="1800" b="1">
                <a:latin typeface="Times New Roman"/>
                <a:cs typeface="Times New Roman"/>
              </a:rPr>
              <a:t>of </a:t>
            </a:r>
            <a:r>
              <a:rPr dirty="0" sz="1800" spc="-5" b="1">
                <a:latin typeface="Times New Roman"/>
                <a:cs typeface="Times New Roman"/>
              </a:rPr>
              <a:t>the </a:t>
            </a:r>
            <a:r>
              <a:rPr dirty="0" sz="1800" b="1">
                <a:latin typeface="Times New Roman"/>
                <a:cs typeface="Times New Roman"/>
              </a:rPr>
              <a:t>motor </a:t>
            </a:r>
            <a:r>
              <a:rPr dirty="0" sz="1800" spc="-5" b="1">
                <a:latin typeface="Times New Roman"/>
                <a:cs typeface="Times New Roman"/>
              </a:rPr>
              <a:t>unit </a:t>
            </a:r>
            <a:r>
              <a:rPr dirty="0" sz="1800" b="1">
                <a:latin typeface="Times New Roman"/>
                <a:cs typeface="Times New Roman"/>
              </a:rPr>
              <a:t>action potential  </a:t>
            </a:r>
            <a:r>
              <a:rPr dirty="0" sz="1800" spc="-5" b="1">
                <a:latin typeface="Times New Roman"/>
                <a:cs typeface="Times New Roman"/>
              </a:rPr>
              <a:t>(MUAP) size, shape, and recruitment </a:t>
            </a:r>
            <a:r>
              <a:rPr dirty="0" sz="1800" b="1">
                <a:latin typeface="Times New Roman"/>
                <a:cs typeface="Times New Roman"/>
              </a:rPr>
              <a:t>pattern can </a:t>
            </a:r>
            <a:r>
              <a:rPr dirty="0" sz="1800" spc="-5" b="1">
                <a:latin typeface="Times New Roman"/>
                <a:cs typeface="Times New Roman"/>
              </a:rPr>
              <a:t>help</a:t>
            </a:r>
            <a:r>
              <a:rPr dirty="0" sz="1800" spc="10" b="1">
                <a:latin typeface="Times New Roman"/>
                <a:cs typeface="Times New Roman"/>
              </a:rPr>
              <a:t> </a:t>
            </a:r>
            <a:r>
              <a:rPr dirty="0" sz="1800" b="1">
                <a:latin typeface="Times New Roman"/>
                <a:cs typeface="Times New Roman"/>
              </a:rPr>
              <a:t>in</a:t>
            </a:r>
            <a:endParaRPr sz="1800">
              <a:latin typeface="Times New Roman"/>
              <a:cs typeface="Times New Roman"/>
            </a:endParaRPr>
          </a:p>
          <a:p>
            <a:pPr marL="13970">
              <a:lnSpc>
                <a:spcPts val="2335"/>
              </a:lnSpc>
              <a:tabLst>
                <a:tab pos="2983230" algn="l"/>
              </a:tabLst>
            </a:pPr>
            <a:r>
              <a:rPr dirty="0" sz="1800" spc="-5" b="1">
                <a:latin typeface="Times New Roman"/>
                <a:cs typeface="Times New Roman"/>
              </a:rPr>
              <a:t>distinguishing </a:t>
            </a:r>
            <a:r>
              <a:rPr dirty="0" sz="1800" spc="25" b="1">
                <a:latin typeface="Times New Roman"/>
                <a:cs typeface="Times New Roman"/>
              </a:rPr>
              <a:t> </a:t>
            </a:r>
            <a:r>
              <a:rPr dirty="0" sz="2000" b="1">
                <a:latin typeface="Arial"/>
                <a:cs typeface="Arial"/>
              </a:rPr>
              <a:t>a </a:t>
            </a:r>
            <a:r>
              <a:rPr dirty="0" sz="2000" spc="80" b="1">
                <a:latin typeface="Arial"/>
                <a:cs typeface="Arial"/>
              </a:rPr>
              <a:t> </a:t>
            </a:r>
            <a:r>
              <a:rPr dirty="0" sz="2000" spc="-5" b="1" u="heavy">
                <a:solidFill>
                  <a:srgbClr val="DB5252"/>
                </a:solidFill>
                <a:latin typeface="Arial"/>
                <a:cs typeface="Arial"/>
                <a:hlinkClick r:id="rId6"/>
              </a:rPr>
              <a:t>myopathy</a:t>
            </a:r>
            <a:r>
              <a:rPr dirty="0" sz="2000" spc="-5" b="1">
                <a:solidFill>
                  <a:srgbClr val="DB5252"/>
                </a:solidFill>
                <a:latin typeface="Arial"/>
                <a:cs typeface="Arial"/>
              </a:rPr>
              <a:t>	</a:t>
            </a:r>
            <a:r>
              <a:rPr dirty="0" sz="2000" spc="-300" b="1">
                <a:latin typeface="Arial"/>
                <a:cs typeface="Arial"/>
              </a:rPr>
              <a:t>ىلضع  </a:t>
            </a:r>
            <a:r>
              <a:rPr dirty="0" sz="2000" spc="15" b="1">
                <a:latin typeface="Arial"/>
                <a:cs typeface="Arial"/>
              </a:rPr>
              <a:t>ضرم</a:t>
            </a:r>
            <a:r>
              <a:rPr dirty="0" sz="2000" spc="15" b="1">
                <a:latin typeface="Arial"/>
                <a:cs typeface="Arial"/>
              </a:rPr>
              <a:t>from </a:t>
            </a:r>
            <a:r>
              <a:rPr dirty="0" sz="2000" b="1">
                <a:latin typeface="Arial"/>
                <a:cs typeface="Arial"/>
              </a:rPr>
              <a:t>a</a:t>
            </a:r>
            <a:r>
              <a:rPr dirty="0" sz="2000" spc="-105" b="1">
                <a:latin typeface="Arial"/>
                <a:cs typeface="Arial"/>
              </a:rPr>
              <a:t> </a:t>
            </a:r>
            <a:r>
              <a:rPr dirty="0" sz="2000" b="1" u="heavy">
                <a:solidFill>
                  <a:srgbClr val="DB5252"/>
                </a:solidFill>
                <a:latin typeface="Arial"/>
                <a:cs typeface="Arial"/>
                <a:hlinkClick r:id="rId7"/>
              </a:rPr>
              <a:t>neuropathy</a:t>
            </a:r>
            <a:endParaRPr sz="2000">
              <a:latin typeface="Arial"/>
              <a:cs typeface="Arial"/>
            </a:endParaRPr>
          </a:p>
          <a:p>
            <a:pPr marL="12700">
              <a:lnSpc>
                <a:spcPct val="100000"/>
              </a:lnSpc>
            </a:pPr>
            <a:r>
              <a:rPr dirty="0" sz="2000" spc="-135" b="1">
                <a:latin typeface="Arial"/>
                <a:cs typeface="Arial"/>
              </a:rPr>
              <a:t>باصعلاا </a:t>
            </a:r>
            <a:r>
              <a:rPr dirty="0" sz="2000" spc="-545" b="1">
                <a:latin typeface="Arial"/>
                <a:cs typeface="Arial"/>
              </a:rPr>
              <a:t>ىف                                                         </a:t>
            </a:r>
            <a:r>
              <a:rPr dirty="0" sz="2000" spc="-540" b="1">
                <a:latin typeface="Arial"/>
                <a:cs typeface="Arial"/>
              </a:rPr>
              <a:t> </a:t>
            </a:r>
            <a:r>
              <a:rPr dirty="0" sz="2000" spc="30" b="1">
                <a:latin typeface="Arial"/>
                <a:cs typeface="Arial"/>
              </a:rPr>
              <a:t>ضرم</a:t>
            </a:r>
            <a:endParaRPr sz="20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123822"/>
            <a:ext cx="4877435" cy="760095"/>
          </a:xfrm>
          <a:prstGeom prst="rect"/>
        </p:spPr>
        <p:txBody>
          <a:bodyPr wrap="square" lIns="0" tIns="0" rIns="0" bIns="0" rtlCol="0" vert="horz">
            <a:spAutoFit/>
          </a:bodyPr>
          <a:lstStyle/>
          <a:p>
            <a:pPr marL="12700">
              <a:lnSpc>
                <a:spcPct val="100000"/>
              </a:lnSpc>
            </a:pPr>
            <a:r>
              <a:rPr dirty="0" sz="2400" spc="-10" u="heavy">
                <a:solidFill>
                  <a:srgbClr val="FF0000"/>
                </a:solidFill>
                <a:latin typeface="Calibri"/>
                <a:cs typeface="Calibri"/>
              </a:rPr>
              <a:t>Organization </a:t>
            </a:r>
            <a:r>
              <a:rPr dirty="0" sz="2400" u="heavy">
                <a:solidFill>
                  <a:srgbClr val="FF0000"/>
                </a:solidFill>
                <a:latin typeface="Calibri"/>
                <a:cs typeface="Calibri"/>
              </a:rPr>
              <a:t>of the Nervous</a:t>
            </a:r>
            <a:r>
              <a:rPr dirty="0" sz="2400" spc="-85" u="heavy">
                <a:solidFill>
                  <a:srgbClr val="FF0000"/>
                </a:solidFill>
                <a:latin typeface="Calibri"/>
                <a:cs typeface="Calibri"/>
              </a:rPr>
              <a:t> </a:t>
            </a:r>
            <a:r>
              <a:rPr dirty="0" sz="2400" spc="-20" u="heavy">
                <a:solidFill>
                  <a:srgbClr val="FF0000"/>
                </a:solidFill>
                <a:latin typeface="Calibri"/>
                <a:cs typeface="Calibri"/>
              </a:rPr>
              <a:t>System</a:t>
            </a:r>
            <a:endParaRPr sz="2400">
              <a:latin typeface="Calibri"/>
              <a:cs typeface="Calibri"/>
            </a:endParaRPr>
          </a:p>
          <a:p>
            <a:pPr marL="12700">
              <a:lnSpc>
                <a:spcPct val="100000"/>
              </a:lnSpc>
            </a:pPr>
            <a:r>
              <a:rPr dirty="0" sz="2400" spc="-5">
                <a:latin typeface="Calibri"/>
                <a:cs typeface="Calibri"/>
              </a:rPr>
              <a:t>The </a:t>
            </a:r>
            <a:r>
              <a:rPr dirty="0" sz="2400">
                <a:latin typeface="Calibri"/>
                <a:cs typeface="Calibri"/>
              </a:rPr>
              <a:t>nervous </a:t>
            </a:r>
            <a:r>
              <a:rPr dirty="0" sz="2400" spc="-15">
                <a:latin typeface="Calibri"/>
                <a:cs typeface="Calibri"/>
              </a:rPr>
              <a:t>system </a:t>
            </a:r>
            <a:r>
              <a:rPr dirty="0" sz="2400">
                <a:latin typeface="Calibri"/>
                <a:cs typeface="Calibri"/>
              </a:rPr>
              <a:t>is divided </a:t>
            </a:r>
            <a:r>
              <a:rPr dirty="0" sz="2400" spc="-15">
                <a:latin typeface="Calibri"/>
                <a:cs typeface="Calibri"/>
              </a:rPr>
              <a:t>into</a:t>
            </a:r>
            <a:r>
              <a:rPr dirty="0" sz="2400" spc="-45">
                <a:latin typeface="Calibri"/>
                <a:cs typeface="Calibri"/>
              </a:rPr>
              <a:t> </a:t>
            </a:r>
            <a:r>
              <a:rPr dirty="0" sz="2400">
                <a:latin typeface="Calibri"/>
                <a:cs typeface="Calibri"/>
              </a:rPr>
              <a:t>the</a:t>
            </a:r>
            <a:endParaRPr sz="2400">
              <a:latin typeface="Calibri"/>
              <a:cs typeface="Calibri"/>
            </a:endParaRPr>
          </a:p>
        </p:txBody>
      </p:sp>
      <p:sp>
        <p:nvSpPr>
          <p:cNvPr id="3" name="object 3"/>
          <p:cNvSpPr txBox="1">
            <a:spLocks noGrp="1"/>
          </p:cNvSpPr>
          <p:nvPr>
            <p:ph type="body" idx="1"/>
          </p:nvPr>
        </p:nvSpPr>
        <p:spPr>
          <a:prstGeom prst="rect"/>
        </p:spPr>
        <p:txBody>
          <a:bodyPr wrap="square" lIns="0" tIns="0" rIns="0" bIns="0" rtlCol="0" vert="horz">
            <a:spAutoFit/>
          </a:bodyPr>
          <a:lstStyle/>
          <a:p>
            <a:pPr marL="328295" indent="-315595">
              <a:lnSpc>
                <a:spcPct val="100000"/>
              </a:lnSpc>
              <a:buAutoNum type="arabicPlain"/>
              <a:tabLst>
                <a:tab pos="328930" algn="l"/>
              </a:tabLst>
            </a:pPr>
            <a:r>
              <a:rPr dirty="0" spc="-15"/>
              <a:t>central </a:t>
            </a:r>
            <a:r>
              <a:rPr dirty="0"/>
              <a:t>nervous </a:t>
            </a:r>
            <a:r>
              <a:rPr dirty="0" spc="-20"/>
              <a:t>system</a:t>
            </a:r>
            <a:r>
              <a:rPr dirty="0" spc="-30"/>
              <a:t> </a:t>
            </a:r>
            <a:r>
              <a:rPr dirty="0"/>
              <a:t>(CNS)</a:t>
            </a:r>
          </a:p>
          <a:p>
            <a:pPr marL="260350" indent="-247650">
              <a:lnSpc>
                <a:spcPts val="2865"/>
              </a:lnSpc>
              <a:buAutoNum type="arabicPlain"/>
              <a:tabLst>
                <a:tab pos="260985" algn="l"/>
              </a:tabLst>
            </a:pPr>
            <a:r>
              <a:rPr dirty="0" spc="-5"/>
              <a:t>peripheral </a:t>
            </a:r>
            <a:r>
              <a:rPr dirty="0"/>
              <a:t>nervous </a:t>
            </a:r>
            <a:r>
              <a:rPr dirty="0" spc="-20"/>
              <a:t>system</a:t>
            </a:r>
            <a:r>
              <a:rPr dirty="0" spc="-70"/>
              <a:t> </a:t>
            </a:r>
            <a:r>
              <a:rPr dirty="0"/>
              <a:t>(PNS)</a:t>
            </a:r>
          </a:p>
          <a:p>
            <a:pPr marL="12700">
              <a:lnSpc>
                <a:spcPts val="3350"/>
              </a:lnSpc>
            </a:pPr>
            <a:r>
              <a:rPr dirty="0" sz="2800" spc="-5" u="heavy">
                <a:solidFill>
                  <a:srgbClr val="6F2F9F"/>
                </a:solidFill>
              </a:rPr>
              <a:t>1- </a:t>
            </a:r>
            <a:r>
              <a:rPr dirty="0" sz="2800" spc="-15" u="heavy">
                <a:solidFill>
                  <a:srgbClr val="6F2F9F"/>
                </a:solidFill>
              </a:rPr>
              <a:t>Central </a:t>
            </a:r>
            <a:r>
              <a:rPr dirty="0" sz="2800" spc="-5" u="heavy">
                <a:solidFill>
                  <a:srgbClr val="6F2F9F"/>
                </a:solidFill>
              </a:rPr>
              <a:t>nervous </a:t>
            </a:r>
            <a:r>
              <a:rPr dirty="0" sz="2800" spc="-25" u="heavy">
                <a:solidFill>
                  <a:srgbClr val="6F2F9F"/>
                </a:solidFill>
              </a:rPr>
              <a:t>system</a:t>
            </a:r>
            <a:r>
              <a:rPr dirty="0" sz="2800" spc="25" u="heavy">
                <a:solidFill>
                  <a:srgbClr val="6F2F9F"/>
                </a:solidFill>
              </a:rPr>
              <a:t> </a:t>
            </a:r>
            <a:r>
              <a:rPr dirty="0" sz="2800" spc="-5">
                <a:solidFill>
                  <a:srgbClr val="6F2F9F"/>
                </a:solidFill>
              </a:rPr>
              <a:t>(CNS)</a:t>
            </a:r>
            <a:endParaRPr sz="2800"/>
          </a:p>
          <a:p>
            <a:pPr marL="12700" marR="5080">
              <a:lnSpc>
                <a:spcPct val="100000"/>
              </a:lnSpc>
              <a:spcBef>
                <a:spcPts val="60"/>
              </a:spcBef>
            </a:pPr>
            <a:r>
              <a:rPr dirty="0" sz="1800"/>
              <a:t>- It is the part </a:t>
            </a:r>
            <a:r>
              <a:rPr dirty="0" sz="1800" spc="-5"/>
              <a:t>that </a:t>
            </a:r>
            <a:r>
              <a:rPr dirty="0" sz="1800" spc="-15"/>
              <a:t>integrates </a:t>
            </a:r>
            <a:r>
              <a:rPr dirty="0" sz="1800"/>
              <a:t>the sensory </a:t>
            </a:r>
            <a:r>
              <a:rPr dirty="0" sz="1800" spc="-5"/>
              <a:t>information that </a:t>
            </a:r>
            <a:r>
              <a:rPr dirty="0" sz="1800"/>
              <a:t>it </a:t>
            </a:r>
            <a:r>
              <a:rPr dirty="0" sz="1800" spc="-5"/>
              <a:t>receives </a:t>
            </a:r>
            <a:r>
              <a:rPr dirty="0" sz="1800" spc="-10"/>
              <a:t>from </a:t>
            </a:r>
            <a:r>
              <a:rPr dirty="0" sz="1800"/>
              <a:t>diff  </a:t>
            </a:r>
            <a:r>
              <a:rPr dirty="0" sz="1800"/>
              <a:t>parts of body , and </a:t>
            </a:r>
            <a:r>
              <a:rPr dirty="0" sz="1800" spc="-10"/>
              <a:t>coordinates </a:t>
            </a:r>
            <a:r>
              <a:rPr dirty="0" sz="1800"/>
              <a:t>the activity of all parts of the body</a:t>
            </a:r>
            <a:r>
              <a:rPr dirty="0" sz="1800" spc="-175"/>
              <a:t> </a:t>
            </a:r>
            <a:r>
              <a:rPr dirty="0" sz="1800"/>
              <a:t>.</a:t>
            </a:r>
            <a:endParaRPr sz="1800"/>
          </a:p>
          <a:p>
            <a:pPr marL="12700">
              <a:lnSpc>
                <a:spcPct val="100000"/>
              </a:lnSpc>
            </a:pPr>
            <a:r>
              <a:rPr dirty="0" sz="1800"/>
              <a:t>It  </a:t>
            </a:r>
            <a:r>
              <a:rPr dirty="0" sz="1800" spc="-5"/>
              <a:t>consists </a:t>
            </a:r>
            <a:r>
              <a:rPr dirty="0" sz="1800"/>
              <a:t>of</a:t>
            </a:r>
            <a:r>
              <a:rPr dirty="0" sz="1800" spc="-120"/>
              <a:t> </a:t>
            </a:r>
            <a:r>
              <a:rPr dirty="0" sz="1800" spc="-10"/>
              <a:t>:-</a:t>
            </a:r>
            <a:endParaRPr sz="1800"/>
          </a:p>
          <a:p>
            <a:pPr marL="303530" indent="-290830">
              <a:lnSpc>
                <a:spcPct val="100000"/>
              </a:lnSpc>
              <a:buAutoNum type="arabicPlain"/>
              <a:tabLst>
                <a:tab pos="304165" algn="l"/>
              </a:tabLst>
            </a:pPr>
            <a:r>
              <a:rPr dirty="0" sz="1800"/>
              <a:t>the</a:t>
            </a:r>
            <a:r>
              <a:rPr dirty="0" sz="1800" spc="-100"/>
              <a:t> </a:t>
            </a:r>
            <a:r>
              <a:rPr dirty="0" sz="1800" spc="-10" u="heavy">
                <a:solidFill>
                  <a:srgbClr val="DB5252"/>
                </a:solidFill>
                <a:hlinkClick r:id="rId2"/>
              </a:rPr>
              <a:t>brain</a:t>
            </a:r>
            <a:endParaRPr sz="1800"/>
          </a:p>
          <a:p>
            <a:pPr marL="199390" indent="-186690">
              <a:lnSpc>
                <a:spcPct val="100000"/>
              </a:lnSpc>
              <a:buAutoNum type="arabicPlain"/>
              <a:tabLst>
                <a:tab pos="200025" algn="l"/>
              </a:tabLst>
            </a:pPr>
            <a:r>
              <a:rPr dirty="0" sz="1800"/>
              <a:t>the </a:t>
            </a:r>
            <a:r>
              <a:rPr dirty="0" sz="1800" u="heavy">
                <a:solidFill>
                  <a:srgbClr val="DB5252"/>
                </a:solidFill>
                <a:hlinkClick r:id="rId3"/>
              </a:rPr>
              <a:t>spinal</a:t>
            </a:r>
            <a:r>
              <a:rPr dirty="0" sz="1800" spc="-85" u="heavy">
                <a:solidFill>
                  <a:srgbClr val="DB5252"/>
                </a:solidFill>
                <a:hlinkClick r:id="rId3"/>
              </a:rPr>
              <a:t> </a:t>
            </a:r>
            <a:r>
              <a:rPr dirty="0" sz="1800" spc="-15" u="heavy">
                <a:solidFill>
                  <a:srgbClr val="DB5252"/>
                </a:solidFill>
                <a:hlinkClick r:id="rId3"/>
              </a:rPr>
              <a:t>cord</a:t>
            </a:r>
            <a:r>
              <a:rPr dirty="0" sz="1800" spc="-15"/>
              <a:t>.</a:t>
            </a:r>
            <a:endParaRPr sz="1800"/>
          </a:p>
          <a:p>
            <a:pPr marL="12700" marR="314325">
              <a:lnSpc>
                <a:spcPct val="100000"/>
              </a:lnSpc>
            </a:pPr>
            <a:r>
              <a:rPr dirty="0" sz="1800"/>
              <a:t>-the </a:t>
            </a:r>
            <a:r>
              <a:rPr dirty="0" sz="1800" spc="-10"/>
              <a:t>brain </a:t>
            </a:r>
            <a:r>
              <a:rPr dirty="0" sz="1800"/>
              <a:t>is </a:t>
            </a:r>
            <a:r>
              <a:rPr dirty="0" sz="1800" spc="-10"/>
              <a:t>protected </a:t>
            </a:r>
            <a:r>
              <a:rPr dirty="0" sz="1800"/>
              <a:t>by the </a:t>
            </a:r>
            <a:r>
              <a:rPr dirty="0" sz="1800" spc="-5" u="heavy">
                <a:solidFill>
                  <a:srgbClr val="FF0000"/>
                </a:solidFill>
              </a:rPr>
              <a:t>skull</a:t>
            </a:r>
            <a:r>
              <a:rPr dirty="0" sz="1800" spc="-5"/>
              <a:t>, </a:t>
            </a:r>
            <a:r>
              <a:rPr dirty="0" sz="1800"/>
              <a:t>while the spinal </a:t>
            </a:r>
            <a:r>
              <a:rPr dirty="0" sz="1800" spc="-10"/>
              <a:t>cord </a:t>
            </a:r>
            <a:r>
              <a:rPr dirty="0" sz="1800"/>
              <a:t>is </a:t>
            </a:r>
            <a:r>
              <a:rPr dirty="0" sz="1800" spc="-10"/>
              <a:t>protected </a:t>
            </a:r>
            <a:r>
              <a:rPr dirty="0" sz="1800"/>
              <a:t>by</a:t>
            </a:r>
            <a:r>
              <a:rPr dirty="0" sz="1800" spc="-229"/>
              <a:t> </a:t>
            </a:r>
            <a:r>
              <a:rPr dirty="0" sz="1800"/>
              <a:t>the  </a:t>
            </a:r>
            <a:r>
              <a:rPr dirty="0" sz="1800" spc="-10" u="heavy">
                <a:solidFill>
                  <a:srgbClr val="FF0000"/>
                </a:solidFill>
              </a:rPr>
              <a:t>vertebrae</a:t>
            </a:r>
            <a:r>
              <a:rPr dirty="0" sz="1800" spc="-10"/>
              <a:t>, </a:t>
            </a:r>
            <a:r>
              <a:rPr dirty="0" sz="1800"/>
              <a:t>and both </a:t>
            </a:r>
            <a:r>
              <a:rPr dirty="0" sz="1800" spc="-10"/>
              <a:t>are </a:t>
            </a:r>
            <a:r>
              <a:rPr dirty="0" sz="1800"/>
              <a:t>enclosed in the</a:t>
            </a:r>
            <a:r>
              <a:rPr dirty="0" sz="1800" spc="-165"/>
              <a:t> </a:t>
            </a:r>
            <a:r>
              <a:rPr dirty="0" sz="1800" spc="-5" u="heavy">
                <a:solidFill>
                  <a:srgbClr val="DB5252"/>
                </a:solidFill>
                <a:hlinkClick r:id="rId4"/>
              </a:rPr>
              <a:t>meninges</a:t>
            </a: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4998" y="6058408"/>
            <a:ext cx="3329940" cy="441325"/>
          </a:xfrm>
          <a:prstGeom prst="rect">
            <a:avLst/>
          </a:prstGeom>
        </p:spPr>
        <p:txBody>
          <a:bodyPr wrap="square" lIns="0" tIns="0" rIns="0" bIns="0" rtlCol="0" vert="horz">
            <a:spAutoFit/>
          </a:bodyPr>
          <a:lstStyle/>
          <a:p>
            <a:pPr marL="12700" marR="5080" indent="263525">
              <a:lnSpc>
                <a:spcPct val="100000"/>
              </a:lnSpc>
              <a:tabLst>
                <a:tab pos="1875789" algn="l"/>
              </a:tabLst>
            </a:pPr>
            <a:r>
              <a:rPr dirty="0" sz="1400" b="1">
                <a:solidFill>
                  <a:srgbClr val="0D0D0D"/>
                </a:solidFill>
                <a:latin typeface="Comic Sans MS"/>
                <a:cs typeface="Comic Sans MS"/>
              </a:rPr>
              <a:t>During </a:t>
            </a:r>
            <a:r>
              <a:rPr dirty="0" sz="1400" spc="395" b="1">
                <a:solidFill>
                  <a:srgbClr val="0D0D0D"/>
                </a:solidFill>
                <a:latin typeface="Comic Sans MS"/>
                <a:cs typeface="Comic Sans MS"/>
              </a:rPr>
              <a:t> </a:t>
            </a:r>
            <a:r>
              <a:rPr dirty="0" sz="1400" spc="-5" b="1">
                <a:solidFill>
                  <a:srgbClr val="0D0D0D"/>
                </a:solidFill>
                <a:latin typeface="Comic Sans MS"/>
                <a:cs typeface="Comic Sans MS"/>
              </a:rPr>
              <a:t>Moderate	Effort</a:t>
            </a:r>
            <a:r>
              <a:rPr dirty="0" sz="1400" spc="-15" b="1">
                <a:solidFill>
                  <a:srgbClr val="0D0D0D"/>
                </a:solidFill>
                <a:latin typeface="Comic Sans MS"/>
                <a:cs typeface="Comic Sans MS"/>
              </a:rPr>
              <a:t> </a:t>
            </a:r>
            <a:r>
              <a:rPr dirty="0" sz="1400" b="1">
                <a:solidFill>
                  <a:srgbClr val="0D0D0D"/>
                </a:solidFill>
                <a:latin typeface="Wingdings"/>
                <a:cs typeface="Wingdings"/>
              </a:rPr>
              <a:t></a:t>
            </a:r>
            <a:r>
              <a:rPr dirty="0" sz="1400" spc="220" b="1">
                <a:solidFill>
                  <a:srgbClr val="0D0D0D"/>
                </a:solidFill>
                <a:latin typeface="Times New Roman"/>
                <a:cs typeface="Times New Roman"/>
              </a:rPr>
              <a:t> </a:t>
            </a:r>
            <a:r>
              <a:rPr dirty="0" sz="1400" spc="-5" b="1">
                <a:solidFill>
                  <a:srgbClr val="0D0D0D"/>
                </a:solidFill>
                <a:latin typeface="Comic Sans MS"/>
                <a:cs typeface="Comic Sans MS"/>
              </a:rPr>
              <a:t>note </a:t>
            </a:r>
            <a:r>
              <a:rPr dirty="0" sz="1400" spc="-5" b="1">
                <a:solidFill>
                  <a:srgbClr val="0D0D0D"/>
                </a:solidFill>
                <a:latin typeface="Comic Sans MS"/>
                <a:cs typeface="Comic Sans MS"/>
              </a:rPr>
              <a:t> </a:t>
            </a:r>
            <a:r>
              <a:rPr dirty="0" sz="1400" spc="-5" b="1">
                <a:solidFill>
                  <a:srgbClr val="0D0D0D"/>
                </a:solidFill>
                <a:latin typeface="Comic Sans MS"/>
                <a:cs typeface="Comic Sans MS"/>
              </a:rPr>
              <a:t>recruitment </a:t>
            </a:r>
            <a:r>
              <a:rPr dirty="0" sz="1400" b="1">
                <a:solidFill>
                  <a:srgbClr val="0D0D0D"/>
                </a:solidFill>
                <a:latin typeface="Comic Sans MS"/>
                <a:cs typeface="Comic Sans MS"/>
              </a:rPr>
              <a:t>of additional </a:t>
            </a:r>
            <a:r>
              <a:rPr dirty="0" sz="1400" spc="-5" b="1">
                <a:solidFill>
                  <a:srgbClr val="0D0D0D"/>
                </a:solidFill>
                <a:latin typeface="Comic Sans MS"/>
                <a:cs typeface="Comic Sans MS"/>
              </a:rPr>
              <a:t>motoneurons</a:t>
            </a:r>
            <a:endParaRPr sz="1400">
              <a:latin typeface="Comic Sans MS"/>
              <a:cs typeface="Comic Sans MS"/>
            </a:endParaRPr>
          </a:p>
        </p:txBody>
      </p:sp>
      <p:sp>
        <p:nvSpPr>
          <p:cNvPr id="3" name="object 3"/>
          <p:cNvSpPr txBox="1"/>
          <p:nvPr/>
        </p:nvSpPr>
        <p:spPr>
          <a:xfrm>
            <a:off x="4545584" y="5767425"/>
            <a:ext cx="3643629" cy="838200"/>
          </a:xfrm>
          <a:prstGeom prst="rect">
            <a:avLst/>
          </a:prstGeom>
        </p:spPr>
        <p:txBody>
          <a:bodyPr wrap="square" lIns="0" tIns="0" rIns="0" bIns="0" rtlCol="0" vert="horz">
            <a:spAutoFit/>
          </a:bodyPr>
          <a:lstStyle/>
          <a:p>
            <a:pPr algn="ctr">
              <a:lnSpc>
                <a:spcPct val="100000"/>
              </a:lnSpc>
            </a:pPr>
            <a:r>
              <a:rPr dirty="0" sz="1800" b="1">
                <a:solidFill>
                  <a:srgbClr val="0D0D0D"/>
                </a:solidFill>
                <a:latin typeface="Comic Sans MS"/>
                <a:cs typeface="Comic Sans MS"/>
              </a:rPr>
              <a:t>During Full Voluntary Effort</a:t>
            </a:r>
            <a:r>
              <a:rPr dirty="0" sz="1800" spc="-185" b="1">
                <a:solidFill>
                  <a:srgbClr val="0D0D0D"/>
                </a:solidFill>
                <a:latin typeface="Comic Sans MS"/>
                <a:cs typeface="Comic Sans MS"/>
              </a:rPr>
              <a:t> </a:t>
            </a:r>
            <a:r>
              <a:rPr dirty="0" sz="1800" b="1">
                <a:solidFill>
                  <a:srgbClr val="0D0D0D"/>
                </a:solidFill>
                <a:latin typeface="Comic Sans MS"/>
                <a:cs typeface="Comic Sans MS"/>
              </a:rPr>
              <a:t>.</a:t>
            </a:r>
            <a:endParaRPr sz="1800">
              <a:latin typeface="Comic Sans MS"/>
              <a:cs typeface="Comic Sans MS"/>
            </a:endParaRPr>
          </a:p>
          <a:p>
            <a:pPr algn="ctr">
              <a:lnSpc>
                <a:spcPct val="100000"/>
              </a:lnSpc>
              <a:tabLst>
                <a:tab pos="1584960" algn="l"/>
                <a:tab pos="3070225" algn="l"/>
              </a:tabLst>
            </a:pPr>
            <a:r>
              <a:rPr dirty="0" sz="1800" b="1">
                <a:solidFill>
                  <a:srgbClr val="0D0D0D"/>
                </a:solidFill>
                <a:latin typeface="Comic Sans MS"/>
                <a:cs typeface="Comic Sans MS"/>
              </a:rPr>
              <a:t>There</a:t>
            </a:r>
            <a:r>
              <a:rPr dirty="0" sz="1800" spc="630" b="1">
                <a:solidFill>
                  <a:srgbClr val="0D0D0D"/>
                </a:solidFill>
                <a:latin typeface="Comic Sans MS"/>
                <a:cs typeface="Comic Sans MS"/>
              </a:rPr>
              <a:t> </a:t>
            </a:r>
            <a:r>
              <a:rPr dirty="0" sz="1800" spc="-5" b="1">
                <a:solidFill>
                  <a:srgbClr val="0D0D0D"/>
                </a:solidFill>
                <a:latin typeface="Comic Sans MS"/>
                <a:cs typeface="Comic Sans MS"/>
              </a:rPr>
              <a:t>is</a:t>
            </a:r>
            <a:r>
              <a:rPr dirty="0" sz="1800" spc="610" b="1">
                <a:solidFill>
                  <a:srgbClr val="0D0D0D"/>
                </a:solidFill>
                <a:latin typeface="Comic Sans MS"/>
                <a:cs typeface="Comic Sans MS"/>
              </a:rPr>
              <a:t> </a:t>
            </a:r>
            <a:r>
              <a:rPr dirty="0" sz="1800" spc="-5" b="1">
                <a:solidFill>
                  <a:srgbClr val="0D0D0D"/>
                </a:solidFill>
                <a:latin typeface="Comic Sans MS"/>
                <a:cs typeface="Comic Sans MS"/>
              </a:rPr>
              <a:t>full	recruitment	</a:t>
            </a:r>
            <a:r>
              <a:rPr dirty="0" sz="1800" b="1">
                <a:solidFill>
                  <a:srgbClr val="0D0D0D"/>
                </a:solidFill>
                <a:latin typeface="Comic Sans MS"/>
                <a:cs typeface="Comic Sans MS"/>
              </a:rPr>
              <a:t>(</a:t>
            </a:r>
            <a:r>
              <a:rPr dirty="0" sz="1800" spc="-114" b="1">
                <a:solidFill>
                  <a:srgbClr val="0D0D0D"/>
                </a:solidFill>
                <a:latin typeface="Comic Sans MS"/>
                <a:cs typeface="Comic Sans MS"/>
              </a:rPr>
              <a:t> </a:t>
            </a:r>
            <a:r>
              <a:rPr dirty="0" sz="1800" b="1">
                <a:solidFill>
                  <a:srgbClr val="0D0D0D"/>
                </a:solidFill>
                <a:latin typeface="Comic Sans MS"/>
                <a:cs typeface="Comic Sans MS"/>
              </a:rPr>
              <a:t>you</a:t>
            </a:r>
            <a:endParaRPr sz="1800">
              <a:latin typeface="Comic Sans MS"/>
              <a:cs typeface="Comic Sans MS"/>
            </a:endParaRPr>
          </a:p>
          <a:p>
            <a:pPr algn="ctr" marR="81915">
              <a:lnSpc>
                <a:spcPct val="100000"/>
              </a:lnSpc>
            </a:pPr>
            <a:r>
              <a:rPr dirty="0" sz="1800" spc="-5" b="1">
                <a:solidFill>
                  <a:srgbClr val="0D0D0D"/>
                </a:solidFill>
                <a:latin typeface="Comic Sans MS"/>
                <a:cs typeface="Comic Sans MS"/>
              </a:rPr>
              <a:t>can not </a:t>
            </a:r>
            <a:r>
              <a:rPr dirty="0" sz="1800" b="1">
                <a:solidFill>
                  <a:srgbClr val="0D0D0D"/>
                </a:solidFill>
                <a:latin typeface="Comic Sans MS"/>
                <a:cs typeface="Comic Sans MS"/>
              </a:rPr>
              <a:t>see </a:t>
            </a:r>
            <a:r>
              <a:rPr dirty="0" sz="1800" spc="-5" b="1">
                <a:solidFill>
                  <a:srgbClr val="0D0D0D"/>
                </a:solidFill>
                <a:latin typeface="Comic Sans MS"/>
                <a:cs typeface="Comic Sans MS"/>
              </a:rPr>
              <a:t>the </a:t>
            </a:r>
            <a:r>
              <a:rPr dirty="0" sz="1600" spc="-10" b="1">
                <a:solidFill>
                  <a:srgbClr val="0D0D0D"/>
                </a:solidFill>
                <a:latin typeface="Comic Sans MS"/>
                <a:cs typeface="Comic Sans MS"/>
              </a:rPr>
              <a:t>baseline </a:t>
            </a:r>
            <a:r>
              <a:rPr dirty="0" sz="1600" spc="-5" b="1">
                <a:solidFill>
                  <a:srgbClr val="0D0D0D"/>
                </a:solidFill>
                <a:latin typeface="Comic Sans MS"/>
                <a:cs typeface="Comic Sans MS"/>
              </a:rPr>
              <a:t>)</a:t>
            </a:r>
            <a:endParaRPr sz="1600">
              <a:latin typeface="Comic Sans MS"/>
              <a:cs typeface="Comic Sans MS"/>
            </a:endParaRPr>
          </a:p>
        </p:txBody>
      </p:sp>
      <p:sp>
        <p:nvSpPr>
          <p:cNvPr id="4" name="object 4"/>
          <p:cNvSpPr/>
          <p:nvPr/>
        </p:nvSpPr>
        <p:spPr>
          <a:xfrm>
            <a:off x="609600" y="990600"/>
            <a:ext cx="2805049" cy="1579499"/>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4284726" y="2997263"/>
            <a:ext cx="4357624" cy="2808224"/>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6120969" y="2666873"/>
            <a:ext cx="257175" cy="381635"/>
          </a:xfrm>
          <a:custGeom>
            <a:avLst/>
            <a:gdLst/>
            <a:ahLst/>
            <a:cxnLst/>
            <a:rect l="l" t="t" r="r" b="b"/>
            <a:pathLst>
              <a:path w="257175" h="381635">
                <a:moveTo>
                  <a:pt x="24810" y="124285"/>
                </a:moveTo>
                <a:lnTo>
                  <a:pt x="14019" y="127888"/>
                </a:lnTo>
                <a:lnTo>
                  <a:pt x="5552" y="135447"/>
                </a:lnTo>
                <a:lnTo>
                  <a:pt x="763" y="145303"/>
                </a:lnTo>
                <a:lnTo>
                  <a:pt x="0" y="156231"/>
                </a:lnTo>
                <a:lnTo>
                  <a:pt x="3605" y="167004"/>
                </a:lnTo>
                <a:lnTo>
                  <a:pt x="127430" y="381253"/>
                </a:lnTo>
                <a:lnTo>
                  <a:pt x="160795" y="324612"/>
                </a:lnTo>
                <a:lnTo>
                  <a:pt x="99109" y="324485"/>
                </a:lnTo>
                <a:lnTo>
                  <a:pt x="99564" y="218760"/>
                </a:lnTo>
                <a:lnTo>
                  <a:pt x="53135" y="138429"/>
                </a:lnTo>
                <a:lnTo>
                  <a:pt x="45630" y="129889"/>
                </a:lnTo>
                <a:lnTo>
                  <a:pt x="35768" y="125063"/>
                </a:lnTo>
                <a:lnTo>
                  <a:pt x="24810" y="124285"/>
                </a:lnTo>
                <a:close/>
              </a:path>
              <a:path w="257175" h="381635">
                <a:moveTo>
                  <a:pt x="99564" y="218760"/>
                </a:moveTo>
                <a:lnTo>
                  <a:pt x="99109" y="324485"/>
                </a:lnTo>
                <a:lnTo>
                  <a:pt x="156259" y="324612"/>
                </a:lnTo>
                <a:lnTo>
                  <a:pt x="156321" y="310261"/>
                </a:lnTo>
                <a:lnTo>
                  <a:pt x="152449" y="310261"/>
                </a:lnTo>
                <a:lnTo>
                  <a:pt x="103046" y="310006"/>
                </a:lnTo>
                <a:lnTo>
                  <a:pt x="127910" y="267804"/>
                </a:lnTo>
                <a:lnTo>
                  <a:pt x="99564" y="218760"/>
                </a:lnTo>
                <a:close/>
              </a:path>
              <a:path w="257175" h="381635">
                <a:moveTo>
                  <a:pt x="232154" y="125206"/>
                </a:moveTo>
                <a:lnTo>
                  <a:pt x="156714" y="218913"/>
                </a:lnTo>
                <a:lnTo>
                  <a:pt x="156259" y="324612"/>
                </a:lnTo>
                <a:lnTo>
                  <a:pt x="160795" y="324612"/>
                </a:lnTo>
                <a:lnTo>
                  <a:pt x="253033" y="168021"/>
                </a:lnTo>
                <a:lnTo>
                  <a:pt x="256732" y="157301"/>
                </a:lnTo>
                <a:lnTo>
                  <a:pt x="256049" y="146367"/>
                </a:lnTo>
                <a:lnTo>
                  <a:pt x="251319" y="136481"/>
                </a:lnTo>
                <a:lnTo>
                  <a:pt x="242873" y="128904"/>
                </a:lnTo>
                <a:lnTo>
                  <a:pt x="232154" y="125206"/>
                </a:lnTo>
                <a:close/>
              </a:path>
              <a:path w="257175" h="381635">
                <a:moveTo>
                  <a:pt x="127910" y="267804"/>
                </a:moveTo>
                <a:lnTo>
                  <a:pt x="103046" y="310006"/>
                </a:lnTo>
                <a:lnTo>
                  <a:pt x="152449" y="310261"/>
                </a:lnTo>
                <a:lnTo>
                  <a:pt x="127910" y="267804"/>
                </a:lnTo>
                <a:close/>
              </a:path>
              <a:path w="257175" h="381635">
                <a:moveTo>
                  <a:pt x="156714" y="218913"/>
                </a:moveTo>
                <a:lnTo>
                  <a:pt x="127910" y="267804"/>
                </a:lnTo>
                <a:lnTo>
                  <a:pt x="152449" y="310261"/>
                </a:lnTo>
                <a:lnTo>
                  <a:pt x="156321" y="310261"/>
                </a:lnTo>
                <a:lnTo>
                  <a:pt x="156714" y="218913"/>
                </a:lnTo>
                <a:close/>
              </a:path>
              <a:path w="257175" h="381635">
                <a:moveTo>
                  <a:pt x="100506" y="0"/>
                </a:moveTo>
                <a:lnTo>
                  <a:pt x="99564" y="218760"/>
                </a:lnTo>
                <a:lnTo>
                  <a:pt x="127910" y="267804"/>
                </a:lnTo>
                <a:lnTo>
                  <a:pt x="156714" y="218913"/>
                </a:lnTo>
                <a:lnTo>
                  <a:pt x="157656" y="253"/>
                </a:lnTo>
                <a:lnTo>
                  <a:pt x="100506" y="0"/>
                </a:lnTo>
                <a:close/>
              </a:path>
            </a:pathLst>
          </a:custGeom>
          <a:solidFill>
            <a:srgbClr val="0D0D0D"/>
          </a:solidFill>
        </p:spPr>
        <p:txBody>
          <a:bodyPr wrap="square" lIns="0" tIns="0" rIns="0" bIns="0" rtlCol="0"/>
          <a:lstStyle/>
          <a:p/>
        </p:txBody>
      </p:sp>
      <p:sp>
        <p:nvSpPr>
          <p:cNvPr id="7" name="object 7"/>
          <p:cNvSpPr txBox="1"/>
          <p:nvPr/>
        </p:nvSpPr>
        <p:spPr>
          <a:xfrm>
            <a:off x="1171752" y="36068"/>
            <a:ext cx="4267835" cy="808355"/>
          </a:xfrm>
          <a:prstGeom prst="rect">
            <a:avLst/>
          </a:prstGeom>
        </p:spPr>
        <p:txBody>
          <a:bodyPr wrap="square" lIns="0" tIns="0" rIns="0" bIns="0" rtlCol="0" vert="horz">
            <a:spAutoFit/>
          </a:bodyPr>
          <a:lstStyle/>
          <a:p>
            <a:pPr algn="r" marR="5080">
              <a:lnSpc>
                <a:spcPct val="100000"/>
              </a:lnSpc>
            </a:pPr>
            <a:r>
              <a:rPr dirty="0" sz="1600" spc="-5">
                <a:solidFill>
                  <a:srgbClr val="0D0D0D"/>
                </a:solidFill>
                <a:latin typeface="Comic Sans MS"/>
                <a:cs typeface="Comic Sans MS"/>
              </a:rPr>
              <a:t>MUPs</a:t>
            </a:r>
            <a:r>
              <a:rPr dirty="0" sz="1600" spc="385">
                <a:solidFill>
                  <a:srgbClr val="0D0D0D"/>
                </a:solidFill>
                <a:latin typeface="Comic Sans MS"/>
                <a:cs typeface="Comic Sans MS"/>
              </a:rPr>
              <a:t> </a:t>
            </a:r>
            <a:r>
              <a:rPr dirty="0" sz="1600" spc="-5">
                <a:solidFill>
                  <a:srgbClr val="0D0D0D"/>
                </a:solidFill>
                <a:latin typeface="Comic Sans MS"/>
                <a:cs typeface="Comic Sans MS"/>
              </a:rPr>
              <a:t>(2)</a:t>
            </a:r>
            <a:endParaRPr sz="1600">
              <a:latin typeface="Comic Sans MS"/>
              <a:cs typeface="Comic Sans MS"/>
            </a:endParaRPr>
          </a:p>
          <a:p>
            <a:pPr>
              <a:lnSpc>
                <a:spcPct val="100000"/>
              </a:lnSpc>
              <a:spcBef>
                <a:spcPts val="49"/>
              </a:spcBef>
            </a:pPr>
            <a:endParaRPr sz="2050">
              <a:latin typeface="Times New Roman"/>
              <a:cs typeface="Times New Roman"/>
            </a:endParaRPr>
          </a:p>
          <a:p>
            <a:pPr marL="12700">
              <a:lnSpc>
                <a:spcPct val="100000"/>
              </a:lnSpc>
            </a:pPr>
            <a:r>
              <a:rPr dirty="0" sz="1600" spc="-5">
                <a:solidFill>
                  <a:srgbClr val="0D0D0D"/>
                </a:solidFill>
                <a:latin typeface="Comic Sans MS"/>
                <a:cs typeface="Comic Sans MS"/>
              </a:rPr>
              <a:t>During </a:t>
            </a:r>
            <a:r>
              <a:rPr dirty="0" sz="1600" spc="-10">
                <a:solidFill>
                  <a:srgbClr val="0D0D0D"/>
                </a:solidFill>
                <a:latin typeface="Comic Sans MS"/>
                <a:cs typeface="Comic Sans MS"/>
              </a:rPr>
              <a:t>Mild</a:t>
            </a:r>
            <a:r>
              <a:rPr dirty="0" sz="1600" spc="-25">
                <a:solidFill>
                  <a:srgbClr val="0D0D0D"/>
                </a:solidFill>
                <a:latin typeface="Comic Sans MS"/>
                <a:cs typeface="Comic Sans MS"/>
              </a:rPr>
              <a:t> </a:t>
            </a:r>
            <a:r>
              <a:rPr dirty="0" sz="1600" spc="-5">
                <a:solidFill>
                  <a:srgbClr val="0D0D0D"/>
                </a:solidFill>
                <a:latin typeface="Comic Sans MS"/>
                <a:cs typeface="Comic Sans MS"/>
              </a:rPr>
              <a:t>Effort</a:t>
            </a:r>
            <a:endParaRPr sz="1600">
              <a:latin typeface="Comic Sans MS"/>
              <a:cs typeface="Comic Sans MS"/>
            </a:endParaRPr>
          </a:p>
        </p:txBody>
      </p:sp>
      <p:sp>
        <p:nvSpPr>
          <p:cNvPr id="8" name="object 8"/>
          <p:cNvSpPr/>
          <p:nvPr/>
        </p:nvSpPr>
        <p:spPr>
          <a:xfrm>
            <a:off x="228600" y="2819400"/>
            <a:ext cx="3943350" cy="3124200"/>
          </a:xfrm>
          <a:prstGeom prst="rect">
            <a:avLst/>
          </a:prstGeom>
          <a:blipFill>
            <a:blip r:embed="rId4" cstate="print"/>
            <a:stretch>
              <a:fillRect/>
            </a:stretch>
          </a:blipFill>
        </p:spPr>
        <p:txBody>
          <a:bodyPr wrap="square" lIns="0" tIns="0" rIns="0" bIns="0" rtlCol="0"/>
          <a:lstStyl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2900" y="404749"/>
            <a:ext cx="8458200" cy="5181600"/>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92725" y="458786"/>
            <a:ext cx="3384550" cy="638175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609600" y="2204973"/>
            <a:ext cx="3962400" cy="1981200"/>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596900" y="2192273"/>
            <a:ext cx="3987800" cy="2006600"/>
          </a:xfrm>
          <a:custGeom>
            <a:avLst/>
            <a:gdLst/>
            <a:ahLst/>
            <a:cxnLst/>
            <a:rect l="l" t="t" r="r" b="b"/>
            <a:pathLst>
              <a:path w="3987800" h="2006600">
                <a:moveTo>
                  <a:pt x="0" y="2006600"/>
                </a:moveTo>
                <a:lnTo>
                  <a:pt x="3987800" y="2006600"/>
                </a:lnTo>
                <a:lnTo>
                  <a:pt x="3987800" y="0"/>
                </a:lnTo>
                <a:lnTo>
                  <a:pt x="0" y="0"/>
                </a:lnTo>
                <a:lnTo>
                  <a:pt x="0" y="2006600"/>
                </a:lnTo>
                <a:close/>
              </a:path>
            </a:pathLst>
          </a:custGeom>
          <a:ln w="25400">
            <a:solidFill>
              <a:srgbClr val="000000"/>
            </a:solidFill>
          </a:ln>
        </p:spPr>
        <p:txBody>
          <a:bodyPr wrap="square" lIns="0" tIns="0" rIns="0" bIns="0" rtlCol="0"/>
          <a:lstStyl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7217" y="435609"/>
            <a:ext cx="3683000" cy="559435"/>
          </a:xfrm>
          <a:prstGeom prst="rect"/>
        </p:spPr>
        <p:txBody>
          <a:bodyPr wrap="square" lIns="0" tIns="0" rIns="0" bIns="0" rtlCol="0" vert="horz">
            <a:spAutoFit/>
          </a:bodyPr>
          <a:lstStyle/>
          <a:p>
            <a:pPr marL="355600" indent="-342900">
              <a:lnSpc>
                <a:spcPct val="100000"/>
              </a:lnSpc>
              <a:buFont typeface="Arial"/>
              <a:buChar char="•"/>
              <a:tabLst>
                <a:tab pos="355600" algn="l"/>
              </a:tabLst>
            </a:pPr>
            <a:r>
              <a:rPr dirty="0" sz="3600" b="0" u="none">
                <a:solidFill>
                  <a:srgbClr val="FF0000"/>
                </a:solidFill>
                <a:latin typeface="Times New Roman"/>
                <a:cs typeface="Times New Roman"/>
              </a:rPr>
              <a:t>Brain </a:t>
            </a:r>
            <a:r>
              <a:rPr dirty="0" sz="3600" spc="-5" b="0" u="heavy">
                <a:solidFill>
                  <a:srgbClr val="FF0000"/>
                </a:solidFill>
                <a:latin typeface="Times New Roman"/>
                <a:cs typeface="Times New Roman"/>
              </a:rPr>
              <a:t>consists </a:t>
            </a:r>
            <a:r>
              <a:rPr dirty="0" sz="3600" b="0" u="none">
                <a:solidFill>
                  <a:srgbClr val="FF0000"/>
                </a:solidFill>
                <a:latin typeface="Times New Roman"/>
                <a:cs typeface="Times New Roman"/>
              </a:rPr>
              <a:t>of</a:t>
            </a:r>
            <a:r>
              <a:rPr dirty="0" sz="3600" spc="-65" b="0" u="heavy">
                <a:solidFill>
                  <a:srgbClr val="FF0000"/>
                </a:solidFill>
                <a:latin typeface="Times New Roman"/>
                <a:cs typeface="Times New Roman"/>
              </a:rPr>
              <a:t> </a:t>
            </a:r>
            <a:r>
              <a:rPr dirty="0" sz="3600" b="0" u="none">
                <a:solidFill>
                  <a:srgbClr val="FF0000"/>
                </a:solidFill>
                <a:latin typeface="Times New Roman"/>
                <a:cs typeface="Times New Roman"/>
              </a:rPr>
              <a:t>:</a:t>
            </a:r>
            <a:endParaRPr sz="3600">
              <a:latin typeface="Times New Roman"/>
              <a:cs typeface="Times New Roman"/>
            </a:endParaRPr>
          </a:p>
        </p:txBody>
      </p:sp>
      <p:sp>
        <p:nvSpPr>
          <p:cNvPr id="3" name="object 3"/>
          <p:cNvSpPr txBox="1"/>
          <p:nvPr/>
        </p:nvSpPr>
        <p:spPr>
          <a:xfrm>
            <a:off x="547217" y="1061973"/>
            <a:ext cx="4451985" cy="4697095"/>
          </a:xfrm>
          <a:prstGeom prst="rect">
            <a:avLst/>
          </a:prstGeom>
        </p:spPr>
        <p:txBody>
          <a:bodyPr wrap="square" lIns="0" tIns="0" rIns="0" bIns="0" rtlCol="0" vert="horz">
            <a:spAutoFit/>
          </a:bodyPr>
          <a:lstStyle/>
          <a:p>
            <a:pPr algn="just" marL="355600" marR="508000" indent="-342900">
              <a:lnSpc>
                <a:spcPct val="100000"/>
              </a:lnSpc>
              <a:buFont typeface="Arial"/>
              <a:buChar char="•"/>
              <a:tabLst>
                <a:tab pos="355600" algn="l"/>
              </a:tabLst>
            </a:pPr>
            <a:r>
              <a:rPr dirty="0" sz="2400">
                <a:latin typeface="Times New Roman"/>
                <a:cs typeface="Times New Roman"/>
              </a:rPr>
              <a:t>- </a:t>
            </a:r>
            <a:r>
              <a:rPr dirty="0" sz="2400" spc="-70" b="1">
                <a:latin typeface="Times New Roman"/>
                <a:cs typeface="Times New Roman"/>
              </a:rPr>
              <a:t>Two </a:t>
            </a:r>
            <a:r>
              <a:rPr dirty="0" sz="2400" spc="-5" b="1">
                <a:latin typeface="Times New Roman"/>
                <a:cs typeface="Times New Roman"/>
              </a:rPr>
              <a:t>cerebral hemispheres  </a:t>
            </a:r>
            <a:r>
              <a:rPr dirty="0" sz="2400">
                <a:latin typeface="Times New Roman"/>
                <a:cs typeface="Times New Roman"/>
              </a:rPr>
              <a:t>connected together by</a:t>
            </a:r>
            <a:r>
              <a:rPr dirty="0" sz="2400" spc="-130">
                <a:latin typeface="Times New Roman"/>
                <a:cs typeface="Times New Roman"/>
              </a:rPr>
              <a:t> </a:t>
            </a:r>
            <a:r>
              <a:rPr dirty="0" sz="2400">
                <a:latin typeface="Times New Roman"/>
                <a:cs typeface="Times New Roman"/>
              </a:rPr>
              <a:t>corpus  </a:t>
            </a:r>
            <a:r>
              <a:rPr dirty="0" sz="2400">
                <a:latin typeface="Times New Roman"/>
                <a:cs typeface="Times New Roman"/>
              </a:rPr>
              <a:t>callosum</a:t>
            </a:r>
            <a:endParaRPr sz="2400">
              <a:latin typeface="Times New Roman"/>
              <a:cs typeface="Times New Roman"/>
            </a:endParaRPr>
          </a:p>
          <a:p>
            <a:pPr algn="just" marL="355600" marR="528320" indent="-342900">
              <a:lnSpc>
                <a:spcPct val="100000"/>
              </a:lnSpc>
              <a:spcBef>
                <a:spcPts val="575"/>
              </a:spcBef>
              <a:buFont typeface="Arial"/>
              <a:buChar char="•"/>
              <a:tabLst>
                <a:tab pos="355600" algn="l"/>
              </a:tabLst>
            </a:pPr>
            <a:r>
              <a:rPr dirty="0" sz="2400">
                <a:latin typeface="Times New Roman"/>
                <a:cs typeface="Times New Roman"/>
              </a:rPr>
              <a:t>-Each </a:t>
            </a:r>
            <a:r>
              <a:rPr dirty="0" sz="2400" spc="-5">
                <a:latin typeface="Times New Roman"/>
                <a:cs typeface="Times New Roman"/>
              </a:rPr>
              <a:t>hemisphere </a:t>
            </a:r>
            <a:r>
              <a:rPr dirty="0" sz="2400">
                <a:latin typeface="Times New Roman"/>
                <a:cs typeface="Times New Roman"/>
              </a:rPr>
              <a:t>consists</a:t>
            </a:r>
            <a:r>
              <a:rPr dirty="0" sz="2400" spc="-90">
                <a:latin typeface="Times New Roman"/>
                <a:cs typeface="Times New Roman"/>
              </a:rPr>
              <a:t> </a:t>
            </a:r>
            <a:r>
              <a:rPr dirty="0" sz="2400">
                <a:latin typeface="Times New Roman"/>
                <a:cs typeface="Times New Roman"/>
              </a:rPr>
              <a:t>of  </a:t>
            </a:r>
            <a:r>
              <a:rPr dirty="0" sz="2400" spc="-5">
                <a:latin typeface="Times New Roman"/>
                <a:cs typeface="Times New Roman"/>
              </a:rPr>
              <a:t>frontal </a:t>
            </a:r>
            <a:r>
              <a:rPr dirty="0" sz="2400">
                <a:latin typeface="Times New Roman"/>
                <a:cs typeface="Times New Roman"/>
              </a:rPr>
              <a:t>, parietal, </a:t>
            </a:r>
            <a:r>
              <a:rPr dirty="0" sz="2400" spc="-5">
                <a:latin typeface="Times New Roman"/>
                <a:cs typeface="Times New Roman"/>
              </a:rPr>
              <a:t>temporal </a:t>
            </a:r>
            <a:r>
              <a:rPr dirty="0" sz="2400">
                <a:latin typeface="Times New Roman"/>
                <a:cs typeface="Times New Roman"/>
              </a:rPr>
              <a:t>&amp;  </a:t>
            </a:r>
            <a:r>
              <a:rPr dirty="0" sz="2400">
                <a:latin typeface="Times New Roman"/>
                <a:cs typeface="Times New Roman"/>
              </a:rPr>
              <a:t>occipital</a:t>
            </a:r>
            <a:r>
              <a:rPr dirty="0" sz="2400" spc="-145">
                <a:latin typeface="Times New Roman"/>
                <a:cs typeface="Times New Roman"/>
              </a:rPr>
              <a:t> </a:t>
            </a:r>
            <a:r>
              <a:rPr dirty="0" sz="2400">
                <a:latin typeface="Times New Roman"/>
                <a:cs typeface="Times New Roman"/>
              </a:rPr>
              <a:t>lobes</a:t>
            </a:r>
            <a:endParaRPr sz="2400">
              <a:latin typeface="Times New Roman"/>
              <a:cs typeface="Times New Roman"/>
            </a:endParaRPr>
          </a:p>
          <a:p>
            <a:pPr marL="355600" marR="90170" indent="-342900">
              <a:lnSpc>
                <a:spcPct val="100000"/>
              </a:lnSpc>
              <a:spcBef>
                <a:spcPts val="575"/>
              </a:spcBef>
              <a:buFont typeface="Arial"/>
              <a:buChar char="•"/>
              <a:tabLst>
                <a:tab pos="355600" algn="l"/>
              </a:tabLst>
            </a:pPr>
            <a:r>
              <a:rPr dirty="0" sz="2400">
                <a:latin typeface="Times New Roman"/>
                <a:cs typeface="Times New Roman"/>
              </a:rPr>
              <a:t>-Cerebral cortex </a:t>
            </a:r>
            <a:r>
              <a:rPr dirty="0" sz="2400" spc="-5">
                <a:latin typeface="Times New Roman"/>
                <a:cs typeface="Times New Roman"/>
              </a:rPr>
              <a:t>has </a:t>
            </a:r>
            <a:r>
              <a:rPr dirty="0" sz="2400">
                <a:latin typeface="Times New Roman"/>
                <a:cs typeface="Times New Roman"/>
              </a:rPr>
              <a:t>sulci &amp;</a:t>
            </a:r>
            <a:r>
              <a:rPr dirty="0" sz="2400" spc="-150">
                <a:latin typeface="Times New Roman"/>
                <a:cs typeface="Times New Roman"/>
              </a:rPr>
              <a:t> </a:t>
            </a:r>
            <a:r>
              <a:rPr dirty="0" sz="2400">
                <a:latin typeface="Times New Roman"/>
                <a:cs typeface="Times New Roman"/>
              </a:rPr>
              <a:t>gyri  </a:t>
            </a:r>
            <a:r>
              <a:rPr dirty="0" sz="2400">
                <a:latin typeface="Times New Roman"/>
                <a:cs typeface="Times New Roman"/>
              </a:rPr>
              <a:t>to increase brain surface</a:t>
            </a:r>
            <a:r>
              <a:rPr dirty="0" sz="2400" spc="-155">
                <a:latin typeface="Times New Roman"/>
                <a:cs typeface="Times New Roman"/>
              </a:rPr>
              <a:t> </a:t>
            </a:r>
            <a:r>
              <a:rPr dirty="0" sz="2400">
                <a:latin typeface="Times New Roman"/>
                <a:cs typeface="Times New Roman"/>
              </a:rPr>
              <a:t>area</a:t>
            </a:r>
            <a:endParaRPr sz="2400">
              <a:latin typeface="Times New Roman"/>
              <a:cs typeface="Times New Roman"/>
            </a:endParaRPr>
          </a:p>
          <a:p>
            <a:pPr marL="355600" indent="-342900">
              <a:lnSpc>
                <a:spcPct val="100000"/>
              </a:lnSpc>
              <a:spcBef>
                <a:spcPts val="575"/>
              </a:spcBef>
              <a:buFont typeface="Arial"/>
              <a:buChar char="•"/>
              <a:tabLst>
                <a:tab pos="355600" algn="l"/>
              </a:tabLst>
            </a:pPr>
            <a:r>
              <a:rPr dirty="0" sz="2400">
                <a:latin typeface="Times New Roman"/>
                <a:cs typeface="Times New Roman"/>
              </a:rPr>
              <a:t>-Deep </a:t>
            </a:r>
            <a:r>
              <a:rPr dirty="0" sz="2400" spc="-5">
                <a:latin typeface="Times New Roman"/>
                <a:cs typeface="Times New Roman"/>
              </a:rPr>
              <a:t>white matter </a:t>
            </a:r>
            <a:r>
              <a:rPr dirty="0" sz="2400">
                <a:latin typeface="Times New Roman"/>
                <a:cs typeface="Times New Roman"/>
              </a:rPr>
              <a:t>has groups</a:t>
            </a:r>
            <a:r>
              <a:rPr dirty="0" sz="2400" spc="-90">
                <a:latin typeface="Times New Roman"/>
                <a:cs typeface="Times New Roman"/>
              </a:rPr>
              <a:t> </a:t>
            </a:r>
            <a:r>
              <a:rPr dirty="0" sz="2400">
                <a:latin typeface="Times New Roman"/>
                <a:cs typeface="Times New Roman"/>
              </a:rPr>
              <a:t>of</a:t>
            </a:r>
            <a:endParaRPr sz="2400">
              <a:latin typeface="Times New Roman"/>
              <a:cs typeface="Times New Roman"/>
            </a:endParaRPr>
          </a:p>
          <a:p>
            <a:pPr marL="354965">
              <a:lnSpc>
                <a:spcPct val="100000"/>
              </a:lnSpc>
            </a:pPr>
            <a:r>
              <a:rPr dirty="0" sz="2400">
                <a:latin typeface="Times New Roman"/>
                <a:cs typeface="Times New Roman"/>
              </a:rPr>
              <a:t>nuclei </a:t>
            </a:r>
            <a:r>
              <a:rPr dirty="0" sz="2400" spc="-5">
                <a:latin typeface="Times New Roman"/>
                <a:cs typeface="Times New Roman"/>
              </a:rPr>
              <a:t>as </a:t>
            </a:r>
            <a:r>
              <a:rPr dirty="0" sz="2400">
                <a:latin typeface="Times New Roman"/>
                <a:cs typeface="Times New Roman"/>
              </a:rPr>
              <a:t>basal ganglia and</a:t>
            </a:r>
            <a:r>
              <a:rPr dirty="0" sz="2400" spc="-145">
                <a:latin typeface="Times New Roman"/>
                <a:cs typeface="Times New Roman"/>
              </a:rPr>
              <a:t> </a:t>
            </a:r>
            <a:r>
              <a:rPr dirty="0" sz="2400">
                <a:latin typeface="Times New Roman"/>
                <a:cs typeface="Times New Roman"/>
              </a:rPr>
              <a:t>others</a:t>
            </a:r>
            <a:endParaRPr sz="2400">
              <a:latin typeface="Times New Roman"/>
              <a:cs typeface="Times New Roman"/>
            </a:endParaRPr>
          </a:p>
          <a:p>
            <a:pPr marL="355600" indent="-342900">
              <a:lnSpc>
                <a:spcPct val="100000"/>
              </a:lnSpc>
              <a:spcBef>
                <a:spcPts val="575"/>
              </a:spcBef>
              <a:buFont typeface="Arial"/>
              <a:buChar char="•"/>
              <a:tabLst>
                <a:tab pos="355600" algn="l"/>
              </a:tabLst>
            </a:pPr>
            <a:r>
              <a:rPr dirty="0" sz="2400">
                <a:latin typeface="Times New Roman"/>
                <a:cs typeface="Times New Roman"/>
              </a:rPr>
              <a:t>-</a:t>
            </a:r>
            <a:r>
              <a:rPr dirty="0" sz="2400" b="1">
                <a:latin typeface="Times New Roman"/>
                <a:cs typeface="Times New Roman"/>
              </a:rPr>
              <a:t>Brain</a:t>
            </a:r>
            <a:r>
              <a:rPr dirty="0" sz="2400" spc="-100" b="1">
                <a:latin typeface="Times New Roman"/>
                <a:cs typeface="Times New Roman"/>
              </a:rPr>
              <a:t> </a:t>
            </a:r>
            <a:r>
              <a:rPr dirty="0" sz="2400" spc="-5" b="1">
                <a:latin typeface="Times New Roman"/>
                <a:cs typeface="Times New Roman"/>
              </a:rPr>
              <a:t>stem</a:t>
            </a:r>
            <a:endParaRPr sz="2400">
              <a:latin typeface="Times New Roman"/>
              <a:cs typeface="Times New Roman"/>
            </a:endParaRPr>
          </a:p>
          <a:p>
            <a:pPr marL="355600" indent="-342900">
              <a:lnSpc>
                <a:spcPct val="100000"/>
              </a:lnSpc>
              <a:spcBef>
                <a:spcPts val="495"/>
              </a:spcBef>
              <a:buFont typeface="Arial"/>
              <a:buChar char="•"/>
              <a:tabLst>
                <a:tab pos="355600" algn="l"/>
              </a:tabLst>
            </a:pPr>
            <a:r>
              <a:rPr dirty="0" sz="2000" b="1">
                <a:latin typeface="Times New Roman"/>
                <a:cs typeface="Times New Roman"/>
              </a:rPr>
              <a:t>-</a:t>
            </a:r>
            <a:r>
              <a:rPr dirty="0" sz="2000" spc="-75" b="1">
                <a:latin typeface="Times New Roman"/>
                <a:cs typeface="Times New Roman"/>
              </a:rPr>
              <a:t> </a:t>
            </a:r>
            <a:r>
              <a:rPr dirty="0" sz="2000" spc="-5" b="1">
                <a:latin typeface="Times New Roman"/>
                <a:cs typeface="Times New Roman"/>
              </a:rPr>
              <a:t>Cerebellum</a:t>
            </a:r>
            <a:endParaRPr sz="2000">
              <a:latin typeface="Times New Roman"/>
              <a:cs typeface="Times New Roman"/>
            </a:endParaRPr>
          </a:p>
        </p:txBody>
      </p:sp>
      <p:sp>
        <p:nvSpPr>
          <p:cNvPr id="4" name="object 4"/>
          <p:cNvSpPr/>
          <p:nvPr/>
        </p:nvSpPr>
        <p:spPr>
          <a:xfrm>
            <a:off x="5148326" y="115823"/>
            <a:ext cx="3995673" cy="3889375"/>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9590" y="280923"/>
            <a:ext cx="5438775" cy="5204460"/>
          </a:xfrm>
          <a:prstGeom prst="rect">
            <a:avLst/>
          </a:prstGeom>
        </p:spPr>
        <p:txBody>
          <a:bodyPr wrap="square" lIns="0" tIns="0" rIns="0" bIns="0" rtlCol="0" vert="horz">
            <a:spAutoFit/>
          </a:bodyPr>
          <a:lstStyle/>
          <a:p>
            <a:pPr marL="355600" indent="-342900">
              <a:lnSpc>
                <a:spcPct val="100000"/>
              </a:lnSpc>
              <a:buFont typeface="Arial"/>
              <a:buChar char="•"/>
              <a:tabLst>
                <a:tab pos="355600" algn="l"/>
              </a:tabLst>
            </a:pPr>
            <a:r>
              <a:rPr dirty="0" sz="3200" b="1" u="heavy">
                <a:latin typeface="Calibri"/>
                <a:cs typeface="Calibri"/>
              </a:rPr>
              <a:t>Spinal</a:t>
            </a:r>
            <a:r>
              <a:rPr dirty="0" sz="3200" spc="-105" b="1" u="heavy">
                <a:latin typeface="Calibri"/>
                <a:cs typeface="Calibri"/>
              </a:rPr>
              <a:t> </a:t>
            </a:r>
            <a:r>
              <a:rPr dirty="0" sz="3200" spc="-10" b="1" u="heavy">
                <a:latin typeface="Calibri"/>
                <a:cs typeface="Calibri"/>
              </a:rPr>
              <a:t>cord:-</a:t>
            </a:r>
            <a:endParaRPr sz="3200">
              <a:latin typeface="Calibri"/>
              <a:cs typeface="Calibri"/>
            </a:endParaRPr>
          </a:p>
          <a:p>
            <a:pPr marL="355600" marR="729615" indent="-342900">
              <a:lnSpc>
                <a:spcPct val="100000"/>
              </a:lnSpc>
              <a:spcBef>
                <a:spcPts val="765"/>
              </a:spcBef>
              <a:buFont typeface="Arial"/>
              <a:buChar char="•"/>
              <a:tabLst>
                <a:tab pos="355600" algn="l"/>
              </a:tabLst>
            </a:pPr>
            <a:r>
              <a:rPr dirty="0" sz="3200">
                <a:latin typeface="Calibri"/>
                <a:cs typeface="Calibri"/>
              </a:rPr>
              <a:t>- </a:t>
            </a:r>
            <a:r>
              <a:rPr dirty="0" sz="3200" spc="-10">
                <a:latin typeface="Calibri"/>
                <a:cs typeface="Calibri"/>
              </a:rPr>
              <a:t>Consists </a:t>
            </a:r>
            <a:r>
              <a:rPr dirty="0" sz="3200" spc="-5">
                <a:latin typeface="Calibri"/>
                <a:cs typeface="Calibri"/>
              </a:rPr>
              <a:t>of H- shape </a:t>
            </a:r>
            <a:r>
              <a:rPr dirty="0" sz="3200" spc="-15">
                <a:latin typeface="Calibri"/>
                <a:cs typeface="Calibri"/>
              </a:rPr>
              <a:t>grey  </a:t>
            </a:r>
            <a:r>
              <a:rPr dirty="0" sz="3200" spc="-20">
                <a:latin typeface="Calibri"/>
                <a:cs typeface="Calibri"/>
              </a:rPr>
              <a:t>matter </a:t>
            </a:r>
            <a:r>
              <a:rPr dirty="0" sz="3200" spc="-15">
                <a:latin typeface="Calibri"/>
                <a:cs typeface="Calibri"/>
              </a:rPr>
              <a:t>formed </a:t>
            </a:r>
            <a:r>
              <a:rPr dirty="0" sz="3200" spc="-5">
                <a:latin typeface="Calibri"/>
                <a:cs typeface="Calibri"/>
              </a:rPr>
              <a:t>of  </a:t>
            </a:r>
            <a:r>
              <a:rPr dirty="0" sz="3200" spc="-10">
                <a:latin typeface="Calibri"/>
                <a:cs typeface="Calibri"/>
              </a:rPr>
              <a:t>neurons(nerve</a:t>
            </a:r>
            <a:r>
              <a:rPr dirty="0" sz="3200" spc="-55">
                <a:latin typeface="Calibri"/>
                <a:cs typeface="Calibri"/>
              </a:rPr>
              <a:t> </a:t>
            </a:r>
            <a:r>
              <a:rPr dirty="0" sz="3200">
                <a:latin typeface="Calibri"/>
                <a:cs typeface="Calibri"/>
              </a:rPr>
              <a:t>cells)</a:t>
            </a:r>
            <a:endParaRPr sz="3200">
              <a:latin typeface="Calibri"/>
              <a:cs typeface="Calibri"/>
            </a:endParaRPr>
          </a:p>
          <a:p>
            <a:pPr marL="355600" marR="666750" indent="-342900">
              <a:lnSpc>
                <a:spcPct val="100000"/>
              </a:lnSpc>
              <a:spcBef>
                <a:spcPts val="765"/>
              </a:spcBef>
              <a:buFont typeface="Arial"/>
              <a:buChar char="•"/>
              <a:tabLst>
                <a:tab pos="355600" algn="l"/>
              </a:tabLst>
            </a:pPr>
            <a:r>
              <a:rPr dirty="0" sz="3200" spc="-10">
                <a:latin typeface="Calibri"/>
                <a:cs typeface="Calibri"/>
              </a:rPr>
              <a:t>-(dorsal </a:t>
            </a:r>
            <a:r>
              <a:rPr dirty="0" sz="3200" spc="-5">
                <a:latin typeface="Calibri"/>
                <a:cs typeface="Calibri"/>
              </a:rPr>
              <a:t>horn has sensory  </a:t>
            </a:r>
            <a:r>
              <a:rPr dirty="0" sz="3200" spc="-10">
                <a:latin typeface="Calibri"/>
                <a:cs typeface="Calibri"/>
              </a:rPr>
              <a:t>neurons&amp; </a:t>
            </a:r>
            <a:r>
              <a:rPr dirty="0" sz="3200" spc="-20">
                <a:latin typeface="Calibri"/>
                <a:cs typeface="Calibri"/>
              </a:rPr>
              <a:t>ventral </a:t>
            </a:r>
            <a:r>
              <a:rPr dirty="0" sz="3200" spc="-5">
                <a:latin typeface="Calibri"/>
                <a:cs typeface="Calibri"/>
              </a:rPr>
              <a:t>horn has  </a:t>
            </a:r>
            <a:r>
              <a:rPr dirty="0" sz="3200" spc="-10">
                <a:latin typeface="Calibri"/>
                <a:cs typeface="Calibri"/>
              </a:rPr>
              <a:t>motor</a:t>
            </a:r>
            <a:r>
              <a:rPr dirty="0" sz="3200" spc="-75">
                <a:latin typeface="Calibri"/>
                <a:cs typeface="Calibri"/>
              </a:rPr>
              <a:t> </a:t>
            </a:r>
            <a:r>
              <a:rPr dirty="0" sz="3200" spc="-10">
                <a:latin typeface="Calibri"/>
                <a:cs typeface="Calibri"/>
              </a:rPr>
              <a:t>neurons)</a:t>
            </a:r>
            <a:endParaRPr sz="3200">
              <a:latin typeface="Calibri"/>
              <a:cs typeface="Calibri"/>
            </a:endParaRPr>
          </a:p>
          <a:p>
            <a:pPr marL="355600" marR="5080" indent="-342900">
              <a:lnSpc>
                <a:spcPct val="100000"/>
              </a:lnSpc>
              <a:spcBef>
                <a:spcPts val="770"/>
              </a:spcBef>
              <a:buFont typeface="Arial"/>
              <a:buChar char="•"/>
              <a:tabLst>
                <a:tab pos="355600" algn="l"/>
              </a:tabLst>
            </a:pPr>
            <a:r>
              <a:rPr dirty="0" sz="3200">
                <a:latin typeface="Calibri"/>
                <a:cs typeface="Calibri"/>
              </a:rPr>
              <a:t>- </a:t>
            </a:r>
            <a:r>
              <a:rPr dirty="0" sz="3200" spc="-10">
                <a:latin typeface="Calibri"/>
                <a:cs typeface="Calibri"/>
              </a:rPr>
              <a:t>Surrounded </a:t>
            </a:r>
            <a:r>
              <a:rPr dirty="0" sz="3200">
                <a:latin typeface="Calibri"/>
                <a:cs typeface="Calibri"/>
              </a:rPr>
              <a:t>by </a:t>
            </a:r>
            <a:r>
              <a:rPr dirty="0" sz="3200" spc="-10">
                <a:latin typeface="Calibri"/>
                <a:cs typeface="Calibri"/>
              </a:rPr>
              <a:t>white </a:t>
            </a:r>
            <a:r>
              <a:rPr dirty="0" sz="3200" spc="-20">
                <a:latin typeface="Calibri"/>
                <a:cs typeface="Calibri"/>
              </a:rPr>
              <a:t>matter  </a:t>
            </a:r>
            <a:r>
              <a:rPr dirty="0" sz="3200" spc="-5">
                <a:latin typeface="Calibri"/>
                <a:cs typeface="Calibri"/>
              </a:rPr>
              <a:t>of </a:t>
            </a:r>
            <a:r>
              <a:rPr dirty="0" sz="3200" spc="-10">
                <a:latin typeface="Calibri"/>
                <a:cs typeface="Calibri"/>
              </a:rPr>
              <a:t>nerve </a:t>
            </a:r>
            <a:r>
              <a:rPr dirty="0" sz="3200" spc="-15">
                <a:latin typeface="Calibri"/>
                <a:cs typeface="Calibri"/>
              </a:rPr>
              <a:t>fibres </a:t>
            </a:r>
            <a:r>
              <a:rPr dirty="0" sz="3200">
                <a:latin typeface="Calibri"/>
                <a:cs typeface="Calibri"/>
              </a:rPr>
              <a:t>( ascending and  </a:t>
            </a:r>
            <a:r>
              <a:rPr dirty="0" sz="3200" spc="-5">
                <a:latin typeface="Calibri"/>
                <a:cs typeface="Calibri"/>
              </a:rPr>
              <a:t>descending</a:t>
            </a:r>
            <a:r>
              <a:rPr dirty="0" sz="3200" spc="-45">
                <a:latin typeface="Calibri"/>
                <a:cs typeface="Calibri"/>
              </a:rPr>
              <a:t> </a:t>
            </a:r>
            <a:r>
              <a:rPr dirty="0" sz="3200" spc="-10">
                <a:latin typeface="Calibri"/>
                <a:cs typeface="Calibri"/>
              </a:rPr>
              <a:t>tracts)</a:t>
            </a:r>
            <a:endParaRPr sz="3200">
              <a:latin typeface="Calibri"/>
              <a:cs typeface="Calibri"/>
            </a:endParaRPr>
          </a:p>
        </p:txBody>
      </p:sp>
      <p:sp>
        <p:nvSpPr>
          <p:cNvPr id="3" name="object 3"/>
          <p:cNvSpPr/>
          <p:nvPr/>
        </p:nvSpPr>
        <p:spPr>
          <a:xfrm>
            <a:off x="6084951" y="765175"/>
            <a:ext cx="2951099" cy="5791200"/>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9387" y="1700276"/>
            <a:ext cx="8353425" cy="4249673"/>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4065" y="968502"/>
            <a:ext cx="7839709" cy="2179955"/>
          </a:xfrm>
          <a:prstGeom prst="rect">
            <a:avLst/>
          </a:prstGeom>
        </p:spPr>
        <p:txBody>
          <a:bodyPr wrap="square" lIns="0" tIns="0" rIns="0" bIns="0" rtlCol="0" vert="horz">
            <a:spAutoFit/>
          </a:bodyPr>
          <a:lstStyle/>
          <a:p>
            <a:pPr marL="355600" indent="-342900">
              <a:lnSpc>
                <a:spcPct val="100000"/>
              </a:lnSpc>
              <a:buFont typeface="Arial"/>
              <a:buChar char="•"/>
              <a:tabLst>
                <a:tab pos="355600" algn="l"/>
              </a:tabLst>
            </a:pPr>
            <a:r>
              <a:rPr dirty="0" sz="3200" b="1" u="heavy">
                <a:solidFill>
                  <a:srgbClr val="FF0000"/>
                </a:solidFill>
                <a:latin typeface="Calibri"/>
                <a:cs typeface="Calibri"/>
              </a:rPr>
              <a:t>The </a:t>
            </a:r>
            <a:r>
              <a:rPr dirty="0" sz="3200" spc="-10" b="1" u="heavy">
                <a:solidFill>
                  <a:srgbClr val="FF0000"/>
                </a:solidFill>
                <a:latin typeface="Calibri"/>
                <a:cs typeface="Calibri"/>
              </a:rPr>
              <a:t>peripheral </a:t>
            </a:r>
            <a:r>
              <a:rPr dirty="0" sz="3200" b="1" u="heavy">
                <a:solidFill>
                  <a:srgbClr val="FF0000"/>
                </a:solidFill>
                <a:latin typeface="Calibri"/>
                <a:cs typeface="Calibri"/>
              </a:rPr>
              <a:t>nervous </a:t>
            </a:r>
            <a:r>
              <a:rPr dirty="0" sz="3200" spc="-25" b="1" u="heavy">
                <a:solidFill>
                  <a:srgbClr val="FF0000"/>
                </a:solidFill>
                <a:latin typeface="Calibri"/>
                <a:cs typeface="Calibri"/>
              </a:rPr>
              <a:t>system </a:t>
            </a:r>
            <a:r>
              <a:rPr dirty="0" sz="3200" b="1" u="heavy">
                <a:solidFill>
                  <a:srgbClr val="FF0000"/>
                </a:solidFill>
                <a:latin typeface="Calibri"/>
                <a:cs typeface="Calibri"/>
              </a:rPr>
              <a:t>is</a:t>
            </a:r>
            <a:r>
              <a:rPr dirty="0" sz="3200" spc="-95" b="1" u="heavy">
                <a:solidFill>
                  <a:srgbClr val="FF0000"/>
                </a:solidFill>
                <a:latin typeface="Calibri"/>
                <a:cs typeface="Calibri"/>
              </a:rPr>
              <a:t> </a:t>
            </a:r>
            <a:r>
              <a:rPr dirty="0" sz="3200" b="1" u="heavy">
                <a:solidFill>
                  <a:srgbClr val="FF0000"/>
                </a:solidFill>
                <a:latin typeface="Calibri"/>
                <a:cs typeface="Calibri"/>
              </a:rPr>
              <a:t>subdivided</a:t>
            </a:r>
            <a:endParaRPr sz="3200">
              <a:latin typeface="Calibri"/>
              <a:cs typeface="Calibri"/>
            </a:endParaRPr>
          </a:p>
          <a:p>
            <a:pPr marL="355600">
              <a:lnSpc>
                <a:spcPct val="100000"/>
              </a:lnSpc>
            </a:pPr>
            <a:r>
              <a:rPr dirty="0" sz="3200" spc="-15" b="1" u="heavy">
                <a:solidFill>
                  <a:srgbClr val="FF0000"/>
                </a:solidFill>
                <a:latin typeface="Calibri"/>
                <a:cs typeface="Calibri"/>
              </a:rPr>
              <a:t>into </a:t>
            </a:r>
            <a:r>
              <a:rPr dirty="0" sz="3200" b="1" u="heavy">
                <a:solidFill>
                  <a:srgbClr val="FF0000"/>
                </a:solidFill>
                <a:latin typeface="Calibri"/>
                <a:cs typeface="Calibri"/>
              </a:rPr>
              <a:t>the</a:t>
            </a:r>
            <a:r>
              <a:rPr dirty="0" sz="3200" spc="-95" b="1" u="heavy">
                <a:solidFill>
                  <a:srgbClr val="FF0000"/>
                </a:solidFill>
                <a:latin typeface="Calibri"/>
                <a:cs typeface="Calibri"/>
              </a:rPr>
              <a:t> </a:t>
            </a:r>
            <a:r>
              <a:rPr dirty="0" sz="3200" b="1" u="heavy">
                <a:solidFill>
                  <a:srgbClr val="FF0000"/>
                </a:solidFill>
                <a:latin typeface="Calibri"/>
                <a:cs typeface="Calibri"/>
              </a:rPr>
              <a:t>:-</a:t>
            </a:r>
            <a:endParaRPr sz="3200">
              <a:latin typeface="Calibri"/>
              <a:cs typeface="Calibri"/>
            </a:endParaRPr>
          </a:p>
          <a:p>
            <a:pPr marL="355600" indent="-342900">
              <a:lnSpc>
                <a:spcPct val="100000"/>
              </a:lnSpc>
              <a:spcBef>
                <a:spcPts val="765"/>
              </a:spcBef>
              <a:buFont typeface="Arial"/>
              <a:buChar char="•"/>
              <a:tabLst>
                <a:tab pos="355600" algn="l"/>
              </a:tabLst>
            </a:pPr>
            <a:r>
              <a:rPr dirty="0" sz="3200" b="1">
                <a:latin typeface="Calibri"/>
                <a:cs typeface="Calibri"/>
              </a:rPr>
              <a:t>1-sensory-somatic </a:t>
            </a:r>
            <a:r>
              <a:rPr dirty="0" sz="3200" spc="-5" b="1">
                <a:latin typeface="Calibri"/>
                <a:cs typeface="Calibri"/>
              </a:rPr>
              <a:t>nervous</a:t>
            </a:r>
            <a:r>
              <a:rPr dirty="0" sz="3200" spc="-125" b="1">
                <a:latin typeface="Calibri"/>
                <a:cs typeface="Calibri"/>
              </a:rPr>
              <a:t> </a:t>
            </a:r>
            <a:r>
              <a:rPr dirty="0" sz="3200" spc="-25" b="1">
                <a:latin typeface="Calibri"/>
                <a:cs typeface="Calibri"/>
              </a:rPr>
              <a:t>system</a:t>
            </a:r>
            <a:endParaRPr sz="3200">
              <a:latin typeface="Calibri"/>
              <a:cs typeface="Calibri"/>
            </a:endParaRPr>
          </a:p>
          <a:p>
            <a:pPr marL="355600" indent="-342900">
              <a:lnSpc>
                <a:spcPct val="100000"/>
              </a:lnSpc>
              <a:spcBef>
                <a:spcPts val="770"/>
              </a:spcBef>
              <a:buFont typeface="Arial"/>
              <a:buChar char="•"/>
              <a:tabLst>
                <a:tab pos="355600" algn="l"/>
              </a:tabLst>
            </a:pPr>
            <a:r>
              <a:rPr dirty="0" sz="3200" spc="-5" b="1">
                <a:latin typeface="Calibri"/>
                <a:cs typeface="Calibri"/>
              </a:rPr>
              <a:t>2- autonomic nervous</a:t>
            </a:r>
            <a:r>
              <a:rPr dirty="0" sz="3200" spc="-85" b="1">
                <a:latin typeface="Calibri"/>
                <a:cs typeface="Calibri"/>
              </a:rPr>
              <a:t> </a:t>
            </a:r>
            <a:r>
              <a:rPr dirty="0" sz="3200" spc="-25" b="1">
                <a:latin typeface="Calibri"/>
                <a:cs typeface="Calibri"/>
              </a:rPr>
              <a:t>system</a:t>
            </a:r>
            <a:endParaRPr sz="3200">
              <a:latin typeface="Calibri"/>
              <a:cs typeface="Calibri"/>
            </a:endParaRPr>
          </a:p>
        </p:txBody>
      </p:sp>
      <p:sp>
        <p:nvSpPr>
          <p:cNvPr id="3" name="object 3"/>
          <p:cNvSpPr/>
          <p:nvPr/>
        </p:nvSpPr>
        <p:spPr>
          <a:xfrm>
            <a:off x="827087" y="4221226"/>
            <a:ext cx="7416800" cy="1728724"/>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B525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(4:3)</PresentationFormat>
  <ScaleCrop>false</ScaleCrop>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faten</dc:creator>
  <dc:title>Organization of the Nervous System  The nervous system is divided into the  1- central nervous system (CNS)  2-peripheral nervous system (PNS) and the   1- Central nervous system The central nervous system (CNS) is the part of the nervous system that integrates the information that it receives from, and coordinates the activity of all parts of the bodies  ;It contains the majority of the nervous system and consists of the brain and the spinal cord.  Together with the peripheral nervous system, it has a fundamental role in the control of behavior.  -the brain is protected by the skull, while the spinal cord is protected by the vertebrae, and both are enclosed in the meninges</dc:title>
  <dcterms:created xsi:type="dcterms:W3CDTF">2015-11-25T13:25:03Z</dcterms:created>
  <dcterms:modified xsi:type="dcterms:W3CDTF">2015-11-25T13:25:03Z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2015-11-23T00:00:00Z</vt:filetime>
  </property>
  <property fmtid="{D5CDD505-2E9C-101B-9397-08002B2CF9AE}" pid="3" name="Creator">
    <vt:lpwstr>Microsoft® PowerPoint® 2010</vt:lpwstr>
  </property>
  <property fmtid="{D5CDD505-2E9C-101B-9397-08002B2CF9AE}" pid="4" name="LastSaved">
    <vt:filetime>2015-11-25T00:00:00Z</vt:filetime>
  </property>
</Properties>
</file>