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746" y="247711"/>
            <a:ext cx="8528507" cy="175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23186"/>
            <a:ext cx="8072119" cy="139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42.png"/><Relationship Id="rId6" Type="http://schemas.openxmlformats.org/officeDocument/2006/relationships/image" Target="../media/image4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jpg"/><Relationship Id="rId21" Type="http://schemas.openxmlformats.org/officeDocument/2006/relationships/image" Target="../media/image23.jpg"/><Relationship Id="rId22" Type="http://schemas.openxmlformats.org/officeDocument/2006/relationships/image" Target="../media/image2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3970" marR="5080">
              <a:lnSpc>
                <a:spcPct val="100899"/>
              </a:lnSpc>
            </a:pPr>
            <a:r>
              <a:rPr dirty="0" b="1">
                <a:latin typeface="Calibri"/>
                <a:cs typeface="Calibri"/>
              </a:rPr>
              <a:t>Applied Nerve &amp; Muscle </a:t>
            </a:r>
            <a:r>
              <a:rPr dirty="0" spc="-15" b="1">
                <a:latin typeface="Calibri"/>
                <a:cs typeface="Calibri"/>
              </a:rPr>
              <a:t>Physiology</a:t>
            </a:r>
            <a:r>
              <a:rPr dirty="0" spc="-140" b="1">
                <a:latin typeface="Calibri"/>
                <a:cs typeface="Calibri"/>
              </a:rPr>
              <a:t> </a:t>
            </a:r>
            <a:r>
              <a:rPr dirty="0"/>
              <a:t>:  </a:t>
            </a:r>
            <a:r>
              <a:rPr dirty="0" sz="3600"/>
              <a:t>Nerve </a:t>
            </a:r>
            <a:r>
              <a:rPr dirty="0" sz="3600" spc="-5"/>
              <a:t>Conduction Study </a:t>
            </a:r>
            <a:r>
              <a:rPr dirty="0" sz="3600"/>
              <a:t>( NCS) </a:t>
            </a:r>
            <a:r>
              <a:rPr dirty="0" sz="3600" spc="-5"/>
              <a:t>)and  </a:t>
            </a:r>
            <a:r>
              <a:rPr dirty="0" sz="3200" spc="-20"/>
              <a:t>Electromyography </a:t>
            </a:r>
            <a:r>
              <a:rPr dirty="0" sz="3200"/>
              <a:t>(</a:t>
            </a:r>
            <a:r>
              <a:rPr dirty="0" sz="3200" spc="-40"/>
              <a:t> </a:t>
            </a:r>
            <a:r>
              <a:rPr dirty="0" sz="3200" spc="-5"/>
              <a:t>EMG</a:t>
            </a:r>
            <a:r>
              <a:rPr dirty="0" sz="2800" spc="-5"/>
              <a:t>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01954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4276" y="5661659"/>
            <a:ext cx="1440180" cy="58547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4925" rIns="0" bIns="0" rtlCol="0" vert="horz">
            <a:spAutoFit/>
          </a:bodyPr>
          <a:lstStyle/>
          <a:p>
            <a:pPr marL="485140">
              <a:lnSpc>
                <a:spcPct val="100000"/>
              </a:lnSpc>
              <a:spcBef>
                <a:spcPts val="275"/>
              </a:spcBef>
            </a:pPr>
            <a:r>
              <a:rPr dirty="0" sz="3200" spc="-5" b="1">
                <a:solidFill>
                  <a:srgbClr val="0D090F"/>
                </a:solidFill>
                <a:latin typeface="Arial"/>
                <a:cs typeface="Arial"/>
              </a:rPr>
              <a:t>L2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611" y="2276855"/>
            <a:ext cx="1438910" cy="58547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4290" rIns="0" bIns="0" rtlCol="0" vert="horz">
            <a:spAutoFit/>
          </a:bodyPr>
          <a:lstStyle/>
          <a:p>
            <a:pPr marL="484505">
              <a:lnSpc>
                <a:spcPct val="100000"/>
              </a:lnSpc>
              <a:spcBef>
                <a:spcPts val="270"/>
              </a:spcBef>
            </a:pPr>
            <a:r>
              <a:rPr dirty="0" sz="3200" b="1">
                <a:solidFill>
                  <a:srgbClr val="0D090F"/>
                </a:solidFill>
                <a:latin typeface="Arial"/>
                <a:cs typeface="Arial"/>
              </a:rPr>
              <a:t>L1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7395" rIns="0" bIns="0" rtlCol="0" vert="horz">
            <a:spAutoFit/>
          </a:bodyPr>
          <a:lstStyle/>
          <a:p>
            <a:pPr marL="3536950">
              <a:lnSpc>
                <a:spcPct val="100000"/>
              </a:lnSpc>
            </a:pPr>
            <a:r>
              <a:rPr dirty="0"/>
              <a:t>MNCV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pc="-10"/>
              <a:t>MNCV </a:t>
            </a:r>
            <a:r>
              <a:rPr dirty="0" spc="-5"/>
              <a:t>will</a:t>
            </a:r>
            <a:r>
              <a:rPr dirty="0" spc="-30"/>
              <a:t> </a:t>
            </a:r>
            <a:r>
              <a:rPr dirty="0" spc="-45"/>
              <a:t>appear.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dirty="0" spc="-5"/>
              <a:t>It </a:t>
            </a:r>
            <a:r>
              <a:rPr dirty="0" spc="-10"/>
              <a:t>can </a:t>
            </a:r>
            <a:r>
              <a:rPr dirty="0" spc="-5"/>
              <a:t>also be</a:t>
            </a:r>
            <a:r>
              <a:rPr dirty="0" spc="-55"/>
              <a:t> </a:t>
            </a:r>
            <a:r>
              <a:rPr dirty="0" spc="-10"/>
              <a:t>calculated</a:t>
            </a:r>
          </a:p>
          <a:p>
            <a:pPr marL="355600">
              <a:lnSpc>
                <a:spcPct val="100000"/>
              </a:lnSpc>
            </a:pPr>
            <a:r>
              <a:rPr dirty="0" spc="-15"/>
              <a:t>by</a:t>
            </a:r>
            <a:r>
              <a:rPr dirty="0" spc="-75"/>
              <a:t> </a:t>
            </a:r>
            <a:r>
              <a:rPr dirty="0" spc="-15"/>
              <a:t>formula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3586353"/>
            <a:ext cx="264795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2800" spc="-5">
                <a:latin typeface="Calibri"/>
                <a:cs typeface="Calibri"/>
              </a:rPr>
              <a:t>MNCV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(m/sec)=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610861"/>
            <a:ext cx="3406775" cy="9696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2800" spc="-5">
                <a:latin typeface="Calibri"/>
                <a:cs typeface="Calibri"/>
              </a:rPr>
              <a:t>L1 = </a:t>
            </a:r>
            <a:r>
              <a:rPr dirty="0" sz="2800" spc="-10">
                <a:latin typeface="Calibri"/>
                <a:cs typeface="Calibri"/>
              </a:rPr>
              <a:t>latency </a:t>
            </a:r>
            <a:r>
              <a:rPr dirty="0" sz="2800" spc="-15">
                <a:latin typeface="Calibri"/>
                <a:cs typeface="Calibri"/>
              </a:rPr>
              <a:t>at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wrist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2800" spc="-5">
                <a:latin typeface="Calibri"/>
                <a:cs typeface="Calibri"/>
              </a:rPr>
              <a:t>L2 = </a:t>
            </a:r>
            <a:r>
              <a:rPr dirty="0" sz="2800" spc="-10">
                <a:latin typeface="Calibri"/>
                <a:cs typeface="Calibri"/>
              </a:rPr>
              <a:t>latency </a:t>
            </a:r>
            <a:r>
              <a:rPr dirty="0" sz="2800" spc="-15">
                <a:latin typeface="Calibri"/>
                <a:cs typeface="Calibri"/>
              </a:rPr>
              <a:t>at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elbow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4164" y="6444386"/>
            <a:ext cx="17526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85">
                <a:solidFill>
                  <a:srgbClr val="888888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39058" y="3469513"/>
            <a:ext cx="2006600" cy="833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20066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Distance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(mm)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--------------------------</a:t>
            </a:r>
            <a:endParaRPr sz="1800">
              <a:latin typeface="Arial"/>
              <a:cs typeface="Arial"/>
            </a:endParaRPr>
          </a:p>
          <a:p>
            <a:pPr algn="ctr" marR="26543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L2-L1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(ms)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431" rIns="0" bIns="0" rtlCol="0" vert="horz">
            <a:spAutoFit/>
          </a:bodyPr>
          <a:lstStyle/>
          <a:p>
            <a:pPr marL="366395">
              <a:lnSpc>
                <a:spcPct val="100000"/>
              </a:lnSpc>
            </a:pPr>
            <a:r>
              <a:rPr dirty="0" sz="4000" spc="-5"/>
              <a:t>Normal </a:t>
            </a:r>
            <a:r>
              <a:rPr dirty="0" sz="4000" spc="-15"/>
              <a:t>values </a:t>
            </a:r>
            <a:r>
              <a:rPr dirty="0" sz="4000" spc="-30"/>
              <a:t>for </a:t>
            </a:r>
            <a:r>
              <a:rPr dirty="0" sz="4000" spc="-10"/>
              <a:t>conduction</a:t>
            </a:r>
            <a:r>
              <a:rPr dirty="0" sz="4000" spc="25"/>
              <a:t> </a:t>
            </a:r>
            <a:r>
              <a:rPr dirty="0" sz="4000" spc="-10"/>
              <a:t>velocity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3053715" cy="2129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60">
                <a:latin typeface="Wingdings"/>
                <a:cs typeface="Wingdings"/>
              </a:rPr>
              <a:t></a:t>
            </a:r>
            <a:r>
              <a:rPr dirty="0" sz="3200" spc="60">
                <a:latin typeface="Calibri"/>
                <a:cs typeface="Calibri"/>
              </a:rPr>
              <a:t>In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arm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85"/>
              </a:spcBef>
            </a:pPr>
            <a:r>
              <a:rPr dirty="0" sz="2800" spc="-5">
                <a:latin typeface="Arial"/>
                <a:cs typeface="Arial"/>
              </a:rPr>
              <a:t>– </a:t>
            </a:r>
            <a:r>
              <a:rPr dirty="0" sz="2800" spc="-5">
                <a:latin typeface="Calibri"/>
                <a:cs typeface="Calibri"/>
              </a:rPr>
              <a:t>50 </a:t>
            </a:r>
            <a:r>
              <a:rPr dirty="0" sz="2800" spc="-5">
                <a:latin typeface="Calibri"/>
                <a:cs typeface="Calibri"/>
              </a:rPr>
              <a:t>– </a:t>
            </a:r>
            <a:r>
              <a:rPr dirty="0" sz="2800" spc="-5">
                <a:latin typeface="Calibri"/>
                <a:cs typeface="Calibri"/>
              </a:rPr>
              <a:t>70 m /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sec.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3200" spc="60">
                <a:latin typeface="Wingdings"/>
                <a:cs typeface="Wingdings"/>
              </a:rPr>
              <a:t></a:t>
            </a:r>
            <a:r>
              <a:rPr dirty="0" sz="3200" spc="60">
                <a:latin typeface="Calibri"/>
                <a:cs typeface="Calibri"/>
              </a:rPr>
              <a:t>In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leg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85"/>
              </a:spcBef>
            </a:pPr>
            <a:r>
              <a:rPr dirty="0" sz="2800" spc="-5">
                <a:latin typeface="Arial"/>
                <a:cs typeface="Arial"/>
              </a:rPr>
              <a:t>– </a:t>
            </a:r>
            <a:r>
              <a:rPr dirty="0" sz="2800" spc="-5">
                <a:latin typeface="Calibri"/>
                <a:cs typeface="Calibri"/>
              </a:rPr>
              <a:t>40 </a:t>
            </a:r>
            <a:r>
              <a:rPr dirty="0" sz="2800" spc="-5">
                <a:latin typeface="Calibri"/>
                <a:cs typeface="Calibri"/>
              </a:rPr>
              <a:t>– </a:t>
            </a:r>
            <a:r>
              <a:rPr dirty="0" sz="2800" spc="-5">
                <a:latin typeface="Calibri"/>
                <a:cs typeface="Calibri"/>
              </a:rPr>
              <a:t>60 m /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sec.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3495" y="6444386"/>
            <a:ext cx="19621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522" y="2410714"/>
            <a:ext cx="7285990" cy="8699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400" spc="-35" b="1">
                <a:latin typeface="Calibri"/>
                <a:cs typeface="Calibri"/>
              </a:rPr>
              <a:t>Electromyography </a:t>
            </a:r>
            <a:r>
              <a:rPr dirty="0" sz="5400" b="1">
                <a:latin typeface="Calibri"/>
                <a:cs typeface="Calibri"/>
              </a:rPr>
              <a:t>(</a:t>
            </a:r>
            <a:r>
              <a:rPr dirty="0" sz="5400" spc="25" b="1">
                <a:latin typeface="Calibri"/>
                <a:cs typeface="Calibri"/>
              </a:rPr>
              <a:t> </a:t>
            </a:r>
            <a:r>
              <a:rPr dirty="0" sz="5400" b="1">
                <a:latin typeface="Calibri"/>
                <a:cs typeface="Calibri"/>
              </a:rPr>
              <a:t>EMG)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90" y="427482"/>
            <a:ext cx="8234045" cy="12801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 spc="-25"/>
              <a:t>Electromyography </a:t>
            </a:r>
            <a:r>
              <a:rPr dirty="0" sz="2800" spc="-10"/>
              <a:t>(EMG) </a:t>
            </a:r>
            <a:r>
              <a:rPr dirty="0" sz="2800" spc="-5"/>
              <a:t>is a </a:t>
            </a:r>
            <a:r>
              <a:rPr dirty="0" sz="2800" spc="-10"/>
              <a:t>technique </a:t>
            </a:r>
            <a:r>
              <a:rPr dirty="0" sz="2800" spc="-25"/>
              <a:t>for </a:t>
            </a:r>
            <a:r>
              <a:rPr dirty="0" sz="2800" spc="-15"/>
              <a:t>evaluating  </a:t>
            </a:r>
            <a:r>
              <a:rPr dirty="0" sz="2800" spc="-5"/>
              <a:t>and </a:t>
            </a:r>
            <a:r>
              <a:rPr dirty="0" sz="2800" spc="-20"/>
              <a:t>recording </a:t>
            </a:r>
            <a:r>
              <a:rPr dirty="0" sz="2800" spc="-15"/>
              <a:t>physiologic properties </a:t>
            </a:r>
            <a:r>
              <a:rPr dirty="0" sz="2800" spc="-5"/>
              <a:t>of muscles </a:t>
            </a:r>
            <a:r>
              <a:rPr dirty="0" sz="2800" spc="-15"/>
              <a:t>at </a:t>
            </a:r>
            <a:r>
              <a:rPr dirty="0" sz="2800" spc="-25"/>
              <a:t>rest  </a:t>
            </a:r>
            <a:r>
              <a:rPr dirty="0" sz="2800" spc="-5"/>
              <a:t>and while</a:t>
            </a:r>
            <a:r>
              <a:rPr dirty="0" sz="2800" spc="-20"/>
              <a:t> </a:t>
            </a:r>
            <a:r>
              <a:rPr dirty="0" sz="2800" spc="-15"/>
              <a:t>contracting.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29590" y="1797811"/>
            <a:ext cx="8234680" cy="3585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latin typeface="Comic Sans MS"/>
                <a:cs typeface="Comic Sans MS"/>
              </a:rPr>
              <a:t>It’s a recording of electrical activity of the  </a:t>
            </a:r>
            <a:r>
              <a:rPr dirty="0" sz="2800" spc="-5">
                <a:latin typeface="Comic Sans MS"/>
                <a:cs typeface="Comic Sans MS"/>
              </a:rPr>
              <a:t>muscle by inserting needle electrode in </a:t>
            </a:r>
            <a:r>
              <a:rPr dirty="0" sz="2800" spc="-10">
                <a:latin typeface="Comic Sans MS"/>
                <a:cs typeface="Comic Sans MS"/>
              </a:rPr>
              <a:t>the  </a:t>
            </a:r>
            <a:r>
              <a:rPr dirty="0" sz="2800" spc="-10">
                <a:latin typeface="Comic Sans MS"/>
                <a:cs typeface="Comic Sans MS"/>
              </a:rPr>
              <a:t>belly </a:t>
            </a:r>
            <a:r>
              <a:rPr dirty="0" sz="2800">
                <a:latin typeface="Comic Sans MS"/>
                <a:cs typeface="Comic Sans MS"/>
              </a:rPr>
              <a:t>of </a:t>
            </a:r>
            <a:r>
              <a:rPr dirty="0" sz="2800" spc="-10">
                <a:latin typeface="Comic Sans MS"/>
                <a:cs typeface="Comic Sans MS"/>
              </a:rPr>
              <a:t>the </a:t>
            </a:r>
            <a:r>
              <a:rPr dirty="0" sz="2800" spc="-5">
                <a:latin typeface="Comic Sans MS"/>
                <a:cs typeface="Comic Sans MS"/>
              </a:rPr>
              <a:t>muscles ( needle emg ) or </a:t>
            </a:r>
            <a:r>
              <a:rPr dirty="0" sz="2800" spc="-10">
                <a:latin typeface="Comic Sans MS"/>
                <a:cs typeface="Comic Sans MS"/>
              </a:rPr>
              <a:t>by  </a:t>
            </a:r>
            <a:r>
              <a:rPr dirty="0" sz="2800" spc="-5">
                <a:latin typeface="Comic Sans MS"/>
                <a:cs typeface="Comic Sans MS"/>
              </a:rPr>
              <a:t>applying </a:t>
            </a:r>
            <a:r>
              <a:rPr dirty="0" sz="2800" spc="-10">
                <a:latin typeface="Comic Sans MS"/>
                <a:cs typeface="Comic Sans MS"/>
              </a:rPr>
              <a:t>the </a:t>
            </a:r>
            <a:r>
              <a:rPr dirty="0" sz="2800" spc="-5">
                <a:latin typeface="Comic Sans MS"/>
                <a:cs typeface="Comic Sans MS"/>
              </a:rPr>
              <a:t>surface electrodes ( surface emg</a:t>
            </a:r>
            <a:r>
              <a:rPr dirty="0" sz="2800" spc="110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)</a:t>
            </a:r>
            <a:endParaRPr sz="2800">
              <a:latin typeface="Comic Sans MS"/>
              <a:cs typeface="Comic Sans MS"/>
            </a:endParaRPr>
          </a:p>
          <a:p>
            <a:pPr marL="355600" marR="14986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latin typeface="Comic Sans MS"/>
                <a:cs typeface="Comic Sans MS"/>
              </a:rPr>
              <a:t>The potentials recorded in needle emg are  derived </a:t>
            </a:r>
            <a:r>
              <a:rPr dirty="0" sz="2800" spc="-10">
                <a:latin typeface="Comic Sans MS"/>
                <a:cs typeface="Comic Sans MS"/>
              </a:rPr>
              <a:t>from </a:t>
            </a:r>
            <a:r>
              <a:rPr dirty="0" sz="2800" spc="-5">
                <a:latin typeface="Comic Sans MS"/>
                <a:cs typeface="Comic Sans MS"/>
              </a:rPr>
              <a:t>motor </a:t>
            </a:r>
            <a:r>
              <a:rPr dirty="0" sz="2800" spc="-10">
                <a:latin typeface="Comic Sans MS"/>
                <a:cs typeface="Comic Sans MS"/>
              </a:rPr>
              <a:t>units </a:t>
            </a:r>
            <a:r>
              <a:rPr dirty="0" sz="2800" spc="-5">
                <a:latin typeface="Comic Sans MS"/>
                <a:cs typeface="Comic Sans MS"/>
              </a:rPr>
              <a:t>of the muscle, hence  </a:t>
            </a:r>
            <a:r>
              <a:rPr dirty="0" sz="2800" spc="-10">
                <a:latin typeface="Comic Sans MS"/>
                <a:cs typeface="Comic Sans MS"/>
              </a:rPr>
              <a:t>known </a:t>
            </a:r>
            <a:r>
              <a:rPr dirty="0" sz="2800" spc="-5">
                <a:latin typeface="Comic Sans MS"/>
                <a:cs typeface="Comic Sans MS"/>
              </a:rPr>
              <a:t>as motor </a:t>
            </a:r>
            <a:r>
              <a:rPr dirty="0" sz="2800" spc="-10">
                <a:latin typeface="Comic Sans MS"/>
                <a:cs typeface="Comic Sans MS"/>
              </a:rPr>
              <a:t>unit </a:t>
            </a:r>
            <a:r>
              <a:rPr dirty="0" sz="2800" spc="-5">
                <a:latin typeface="Comic Sans MS"/>
                <a:cs typeface="Comic Sans MS"/>
              </a:rPr>
              <a:t>potentials</a:t>
            </a:r>
            <a:r>
              <a:rPr dirty="0" sz="2800" spc="50">
                <a:latin typeface="Comic Sans MS"/>
                <a:cs typeface="Comic Sans MS"/>
              </a:rPr>
              <a:t> </a:t>
            </a:r>
            <a:r>
              <a:rPr dirty="0" sz="2800" spc="-10">
                <a:latin typeface="Comic Sans MS"/>
                <a:cs typeface="Comic Sans MS"/>
              </a:rPr>
              <a:t>(MUPs).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latin typeface="Comic Sans MS"/>
                <a:cs typeface="Comic Sans MS"/>
              </a:rPr>
              <a:t>Q: Define what is </a:t>
            </a:r>
            <a:r>
              <a:rPr dirty="0" sz="2800">
                <a:latin typeface="Comic Sans MS"/>
                <a:cs typeface="Comic Sans MS"/>
              </a:rPr>
              <a:t>a “ motor </a:t>
            </a:r>
            <a:r>
              <a:rPr dirty="0" sz="2800" spc="-5">
                <a:latin typeface="Comic Sans MS"/>
                <a:cs typeface="Comic Sans MS"/>
              </a:rPr>
              <a:t>unit</a:t>
            </a:r>
            <a:r>
              <a:rPr dirty="0" sz="2800" spc="25">
                <a:latin typeface="Comic Sans MS"/>
                <a:cs typeface="Comic Sans MS"/>
              </a:rPr>
              <a:t> </a:t>
            </a:r>
            <a:r>
              <a:rPr dirty="0" sz="2800">
                <a:latin typeface="Comic Sans MS"/>
                <a:cs typeface="Comic Sans MS"/>
              </a:rPr>
              <a:t>”?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3495" y="6444386"/>
            <a:ext cx="19621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406146"/>
            <a:ext cx="7403465" cy="14801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3200">
                <a:latin typeface="Comic Sans MS"/>
                <a:cs typeface="Comic Sans MS"/>
              </a:rPr>
              <a:t>A </a:t>
            </a:r>
            <a:r>
              <a:rPr dirty="0" sz="3200" spc="-5">
                <a:latin typeface="Comic Sans MS"/>
                <a:cs typeface="Comic Sans MS"/>
              </a:rPr>
              <a:t>motor </a:t>
            </a:r>
            <a:r>
              <a:rPr dirty="0" sz="3200">
                <a:latin typeface="Comic Sans MS"/>
                <a:cs typeface="Comic Sans MS"/>
              </a:rPr>
              <a:t>unit </a:t>
            </a:r>
            <a:r>
              <a:rPr dirty="0" sz="3200" spc="-5">
                <a:latin typeface="Comic Sans MS"/>
                <a:cs typeface="Comic Sans MS"/>
              </a:rPr>
              <a:t>is </a:t>
            </a:r>
            <a:r>
              <a:rPr dirty="0" sz="3200">
                <a:latin typeface="Comic Sans MS"/>
                <a:cs typeface="Comic Sans MS"/>
              </a:rPr>
              <a:t>defined as one </a:t>
            </a:r>
            <a:r>
              <a:rPr dirty="0" sz="3200" spc="-5">
                <a:latin typeface="Comic Sans MS"/>
                <a:cs typeface="Comic Sans MS"/>
              </a:rPr>
              <a:t>motor  </a:t>
            </a:r>
            <a:r>
              <a:rPr dirty="0" sz="3200" spc="-5">
                <a:latin typeface="Comic Sans MS"/>
                <a:cs typeface="Comic Sans MS"/>
              </a:rPr>
              <a:t>neuron </a:t>
            </a:r>
            <a:r>
              <a:rPr dirty="0" sz="3200">
                <a:latin typeface="Comic Sans MS"/>
                <a:cs typeface="Comic Sans MS"/>
              </a:rPr>
              <a:t>and all of </a:t>
            </a:r>
            <a:r>
              <a:rPr dirty="0" sz="3200" spc="-5">
                <a:latin typeface="Comic Sans MS"/>
                <a:cs typeface="Comic Sans MS"/>
              </a:rPr>
              <a:t>the </a:t>
            </a:r>
            <a:r>
              <a:rPr dirty="0" sz="3200">
                <a:latin typeface="Comic Sans MS"/>
                <a:cs typeface="Comic Sans MS"/>
              </a:rPr>
              <a:t>muscle </a:t>
            </a:r>
            <a:r>
              <a:rPr dirty="0" sz="3200" spc="-5">
                <a:latin typeface="Comic Sans MS"/>
                <a:cs typeface="Comic Sans MS"/>
              </a:rPr>
              <a:t>fibers it  </a:t>
            </a:r>
            <a:r>
              <a:rPr dirty="0" sz="3200" spc="-5">
                <a:latin typeface="Comic Sans MS"/>
                <a:cs typeface="Comic Sans MS"/>
              </a:rPr>
              <a:t>innervates.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3495" y="6444386"/>
            <a:ext cx="19621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7800" y="2077211"/>
            <a:ext cx="5562600" cy="4552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623186"/>
            <a:ext cx="149860" cy="948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4276" y="548640"/>
            <a:ext cx="7801609" cy="5852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08225">
              <a:lnSpc>
                <a:spcPts val="4700"/>
              </a:lnSpc>
            </a:pPr>
            <a:r>
              <a:rPr dirty="0" sz="4400">
                <a:latin typeface="Calibri"/>
                <a:cs typeface="Calibri"/>
              </a:rPr>
              <a:t>Normal</a:t>
            </a:r>
            <a:r>
              <a:rPr dirty="0" sz="4400" spc="-95">
                <a:latin typeface="Calibri"/>
                <a:cs typeface="Calibri"/>
              </a:rPr>
              <a:t> </a:t>
            </a:r>
            <a:r>
              <a:rPr dirty="0" sz="4400" spc="-20">
                <a:latin typeface="Calibri"/>
                <a:cs typeface="Calibri"/>
              </a:rPr>
              <a:t>MUPs</a:t>
            </a:r>
            <a:endParaRPr sz="4400">
              <a:latin typeface="Calibri"/>
              <a:cs typeface="Calibri"/>
            </a:endParaRPr>
          </a:p>
          <a:p>
            <a:pPr marL="54610" marR="453390">
              <a:lnSpc>
                <a:spcPct val="120000"/>
              </a:lnSpc>
              <a:spcBef>
                <a:spcPts val="3085"/>
              </a:spcBef>
            </a:pPr>
            <a:r>
              <a:rPr dirty="0" sz="2800" spc="-5">
                <a:latin typeface="Calibri"/>
                <a:cs typeface="Calibri"/>
              </a:rPr>
              <a:t>Amplitude : 300 </a:t>
            </a:r>
            <a:r>
              <a:rPr dirty="0" sz="2800" spc="-5">
                <a:latin typeface="Calibri"/>
                <a:cs typeface="Calibri"/>
              </a:rPr>
              <a:t>μ</a:t>
            </a:r>
            <a:r>
              <a:rPr dirty="0" sz="2800" spc="-5">
                <a:latin typeface="Calibri"/>
                <a:cs typeface="Calibri"/>
              </a:rPr>
              <a:t>V ( </a:t>
            </a:r>
            <a:r>
              <a:rPr dirty="0" sz="2800" spc="-15">
                <a:latin typeface="Calibri"/>
                <a:cs typeface="Calibri"/>
              </a:rPr>
              <a:t>microvolt) </a:t>
            </a:r>
            <a:r>
              <a:rPr dirty="0" sz="2800" spc="-5">
                <a:latin typeface="Calibri"/>
                <a:cs typeface="Calibri"/>
              </a:rPr>
              <a:t>– </a:t>
            </a:r>
            <a:r>
              <a:rPr dirty="0" sz="2800" spc="-5">
                <a:latin typeface="Calibri"/>
                <a:cs typeface="Calibri"/>
              </a:rPr>
              <a:t>5 mV ( </a:t>
            </a:r>
            <a:r>
              <a:rPr dirty="0" sz="2800" spc="-10">
                <a:latin typeface="Calibri"/>
                <a:cs typeface="Calibri"/>
              </a:rPr>
              <a:t>millivolts)  </a:t>
            </a:r>
            <a:r>
              <a:rPr dirty="0" sz="2800" spc="-15">
                <a:latin typeface="Calibri"/>
                <a:cs typeface="Calibri"/>
              </a:rPr>
              <a:t>Duration </a:t>
            </a:r>
            <a:r>
              <a:rPr dirty="0" sz="2800" spc="-5">
                <a:latin typeface="Calibri"/>
                <a:cs typeface="Calibri"/>
              </a:rPr>
              <a:t>: 3 </a:t>
            </a:r>
            <a:r>
              <a:rPr dirty="0" sz="2800" spc="-5">
                <a:latin typeface="Calibri"/>
                <a:cs typeface="Calibri"/>
              </a:rPr>
              <a:t>– </a:t>
            </a:r>
            <a:r>
              <a:rPr dirty="0" sz="2800" spc="-5">
                <a:latin typeface="Calibri"/>
                <a:cs typeface="Calibri"/>
              </a:rPr>
              <a:t>15 </a:t>
            </a:r>
            <a:r>
              <a:rPr dirty="0" sz="2800" spc="-10">
                <a:latin typeface="Calibri"/>
                <a:cs typeface="Calibri"/>
              </a:rPr>
              <a:t>ms(milliseconds</a:t>
            </a:r>
            <a:r>
              <a:rPr dirty="0" sz="2800" spc="1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3495" y="6444386"/>
            <a:ext cx="19621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4276" y="548640"/>
            <a:ext cx="7801356" cy="585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28522" y="2410714"/>
            <a:ext cx="7285990" cy="869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400" spc="-35" b="1">
                <a:latin typeface="Calibri"/>
                <a:cs typeface="Calibri"/>
              </a:rPr>
              <a:t>Electromyography </a:t>
            </a:r>
            <a:r>
              <a:rPr dirty="0" sz="5400" b="1">
                <a:latin typeface="Calibri"/>
                <a:cs typeface="Calibri"/>
              </a:rPr>
              <a:t>(</a:t>
            </a:r>
            <a:r>
              <a:rPr dirty="0" sz="5400" spc="25" b="1">
                <a:latin typeface="Calibri"/>
                <a:cs typeface="Calibri"/>
              </a:rPr>
              <a:t> </a:t>
            </a:r>
            <a:r>
              <a:rPr dirty="0" sz="5400" b="1">
                <a:latin typeface="Calibri"/>
                <a:cs typeface="Calibri"/>
              </a:rPr>
              <a:t>EMG)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998" y="6058408"/>
            <a:ext cx="3329940" cy="441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63525">
              <a:lnSpc>
                <a:spcPct val="100000"/>
              </a:lnSpc>
              <a:tabLst>
                <a:tab pos="1875789" algn="l"/>
              </a:tabLst>
            </a:pPr>
            <a:r>
              <a:rPr dirty="0" sz="1400" b="1">
                <a:solidFill>
                  <a:srgbClr val="0D0D0D"/>
                </a:solidFill>
                <a:latin typeface="Comic Sans MS"/>
                <a:cs typeface="Comic Sans MS"/>
              </a:rPr>
              <a:t>During </a:t>
            </a:r>
            <a:r>
              <a:rPr dirty="0" sz="1400" spc="395" b="1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dirty="0" sz="1400" spc="-5" b="1">
                <a:solidFill>
                  <a:srgbClr val="0D0D0D"/>
                </a:solidFill>
                <a:latin typeface="Comic Sans MS"/>
                <a:cs typeface="Comic Sans MS"/>
              </a:rPr>
              <a:t>Moderate	Effort</a:t>
            </a:r>
            <a:r>
              <a:rPr dirty="0" sz="1400" spc="-15" b="1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dirty="0" sz="1400" b="1">
                <a:solidFill>
                  <a:srgbClr val="0D0D0D"/>
                </a:solidFill>
                <a:latin typeface="Wingdings"/>
                <a:cs typeface="Wingdings"/>
              </a:rPr>
              <a:t></a:t>
            </a:r>
            <a:r>
              <a:rPr dirty="0" sz="1400" spc="220" b="1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0D0D0D"/>
                </a:solidFill>
                <a:latin typeface="Comic Sans MS"/>
                <a:cs typeface="Comic Sans MS"/>
              </a:rPr>
              <a:t>note </a:t>
            </a:r>
            <a:r>
              <a:rPr dirty="0" sz="1400" spc="-5" b="1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dirty="0" sz="1400" spc="-5" b="1">
                <a:solidFill>
                  <a:srgbClr val="0D0D0D"/>
                </a:solidFill>
                <a:latin typeface="Comic Sans MS"/>
                <a:cs typeface="Comic Sans MS"/>
              </a:rPr>
              <a:t>recruitment </a:t>
            </a:r>
            <a:r>
              <a:rPr dirty="0" sz="1400" b="1">
                <a:solidFill>
                  <a:srgbClr val="0D0D0D"/>
                </a:solidFill>
                <a:latin typeface="Comic Sans MS"/>
                <a:cs typeface="Comic Sans MS"/>
              </a:rPr>
              <a:t>of additional </a:t>
            </a:r>
            <a:r>
              <a:rPr dirty="0" sz="1400" spc="-5" b="1">
                <a:solidFill>
                  <a:srgbClr val="0D0D0D"/>
                </a:solidFill>
                <a:latin typeface="Comic Sans MS"/>
                <a:cs typeface="Comic Sans MS"/>
              </a:rPr>
              <a:t>motoneurons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5584" y="5767425"/>
            <a:ext cx="3643629" cy="838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0D0D0D"/>
                </a:solidFill>
                <a:latin typeface="Comic Sans MS"/>
                <a:cs typeface="Comic Sans MS"/>
              </a:rPr>
              <a:t>During Full Voluntary Effort</a:t>
            </a:r>
            <a:r>
              <a:rPr dirty="0" sz="1800" spc="-185" b="1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dirty="0" sz="1800" b="1">
                <a:solidFill>
                  <a:srgbClr val="0D0D0D"/>
                </a:solidFill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tabLst>
                <a:tab pos="1584960" algn="l"/>
                <a:tab pos="3070225" algn="l"/>
              </a:tabLst>
            </a:pPr>
            <a:r>
              <a:rPr dirty="0" sz="1800" spc="-5" b="1">
                <a:solidFill>
                  <a:srgbClr val="0D0D0D"/>
                </a:solidFill>
                <a:latin typeface="Comic Sans MS"/>
                <a:cs typeface="Comic Sans MS"/>
              </a:rPr>
              <a:t>There</a:t>
            </a:r>
            <a:r>
              <a:rPr dirty="0" sz="1800" spc="640" b="1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dirty="0" sz="1800" spc="-5" b="1">
                <a:solidFill>
                  <a:srgbClr val="0D0D0D"/>
                </a:solidFill>
                <a:latin typeface="Comic Sans MS"/>
                <a:cs typeface="Comic Sans MS"/>
              </a:rPr>
              <a:t>is</a:t>
            </a:r>
            <a:r>
              <a:rPr dirty="0" sz="1800" spc="620" b="1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dirty="0" sz="1800" spc="-5" b="1">
                <a:solidFill>
                  <a:srgbClr val="0D0D0D"/>
                </a:solidFill>
                <a:latin typeface="Comic Sans MS"/>
                <a:cs typeface="Comic Sans MS"/>
              </a:rPr>
              <a:t>full	recruitment	</a:t>
            </a:r>
            <a:r>
              <a:rPr dirty="0" sz="1800" b="1">
                <a:solidFill>
                  <a:srgbClr val="0D0D0D"/>
                </a:solidFill>
                <a:latin typeface="Comic Sans MS"/>
                <a:cs typeface="Comic Sans MS"/>
              </a:rPr>
              <a:t>(</a:t>
            </a:r>
            <a:r>
              <a:rPr dirty="0" sz="1800" spc="-114" b="1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dirty="0" sz="1800" b="1">
                <a:solidFill>
                  <a:srgbClr val="0D0D0D"/>
                </a:solidFill>
                <a:latin typeface="Comic Sans MS"/>
                <a:cs typeface="Comic Sans MS"/>
              </a:rPr>
              <a:t>you</a:t>
            </a:r>
            <a:endParaRPr sz="1800">
              <a:latin typeface="Comic Sans MS"/>
              <a:cs typeface="Comic Sans MS"/>
            </a:endParaRPr>
          </a:p>
          <a:p>
            <a:pPr algn="ctr" marR="81280">
              <a:lnSpc>
                <a:spcPct val="100000"/>
              </a:lnSpc>
            </a:pPr>
            <a:r>
              <a:rPr dirty="0" sz="1800" b="1">
                <a:solidFill>
                  <a:srgbClr val="0D0D0D"/>
                </a:solidFill>
                <a:latin typeface="Comic Sans MS"/>
                <a:cs typeface="Comic Sans MS"/>
              </a:rPr>
              <a:t>can not see the </a:t>
            </a:r>
            <a:r>
              <a:rPr dirty="0" sz="1600" spc="-5" b="1">
                <a:solidFill>
                  <a:srgbClr val="0D0D0D"/>
                </a:solidFill>
                <a:latin typeface="Comic Sans MS"/>
                <a:cs typeface="Comic Sans MS"/>
              </a:rPr>
              <a:t>baseline</a:t>
            </a:r>
            <a:r>
              <a:rPr dirty="0" sz="1600" spc="-95" b="1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dirty="0" sz="1600" spc="-5" b="1">
                <a:solidFill>
                  <a:srgbClr val="0D0D0D"/>
                </a:solidFill>
                <a:latin typeface="Comic Sans MS"/>
                <a:cs typeface="Comic Sans MS"/>
              </a:rPr>
              <a:t>)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990600"/>
            <a:ext cx="2805683" cy="1578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83964" y="2997707"/>
            <a:ext cx="4358640" cy="2807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19250" y="2666873"/>
            <a:ext cx="260350" cy="381635"/>
          </a:xfrm>
          <a:custGeom>
            <a:avLst/>
            <a:gdLst/>
            <a:ahLst/>
            <a:cxnLst/>
            <a:rect l="l" t="t" r="r" b="b"/>
            <a:pathLst>
              <a:path w="260350" h="381635">
                <a:moveTo>
                  <a:pt x="25227" y="120911"/>
                </a:moveTo>
                <a:lnTo>
                  <a:pt x="14341" y="124587"/>
                </a:lnTo>
                <a:lnTo>
                  <a:pt x="5655" y="132187"/>
                </a:lnTo>
                <a:lnTo>
                  <a:pt x="767" y="142144"/>
                </a:lnTo>
                <a:lnTo>
                  <a:pt x="0" y="153197"/>
                </a:lnTo>
                <a:lnTo>
                  <a:pt x="3673" y="164084"/>
                </a:lnTo>
                <a:lnTo>
                  <a:pt x="129149" y="381253"/>
                </a:lnTo>
                <a:lnTo>
                  <a:pt x="162888" y="323976"/>
                </a:lnTo>
                <a:lnTo>
                  <a:pt x="158359" y="323976"/>
                </a:lnTo>
                <a:lnTo>
                  <a:pt x="100447" y="323723"/>
                </a:lnTo>
                <a:lnTo>
                  <a:pt x="100909" y="216611"/>
                </a:lnTo>
                <a:lnTo>
                  <a:pt x="53838" y="135127"/>
                </a:lnTo>
                <a:lnTo>
                  <a:pt x="46237" y="126515"/>
                </a:lnTo>
                <a:lnTo>
                  <a:pt x="36280" y="121665"/>
                </a:lnTo>
                <a:lnTo>
                  <a:pt x="25227" y="120911"/>
                </a:lnTo>
                <a:close/>
              </a:path>
              <a:path w="260350" h="381635">
                <a:moveTo>
                  <a:pt x="100909" y="216611"/>
                </a:moveTo>
                <a:lnTo>
                  <a:pt x="100447" y="323723"/>
                </a:lnTo>
                <a:lnTo>
                  <a:pt x="158359" y="323976"/>
                </a:lnTo>
                <a:lnTo>
                  <a:pt x="158422" y="309244"/>
                </a:lnTo>
                <a:lnTo>
                  <a:pt x="104384" y="309117"/>
                </a:lnTo>
                <a:lnTo>
                  <a:pt x="129609" y="266292"/>
                </a:lnTo>
                <a:lnTo>
                  <a:pt x="100909" y="216611"/>
                </a:lnTo>
                <a:close/>
              </a:path>
              <a:path w="260350" h="381635">
                <a:moveTo>
                  <a:pt x="235281" y="121779"/>
                </a:moveTo>
                <a:lnTo>
                  <a:pt x="158822" y="216695"/>
                </a:lnTo>
                <a:lnTo>
                  <a:pt x="158359" y="323976"/>
                </a:lnTo>
                <a:lnTo>
                  <a:pt x="162888" y="323976"/>
                </a:lnTo>
                <a:lnTo>
                  <a:pt x="256403" y="165226"/>
                </a:lnTo>
                <a:lnTo>
                  <a:pt x="260171" y="154318"/>
                </a:lnTo>
                <a:lnTo>
                  <a:pt x="259498" y="143208"/>
                </a:lnTo>
                <a:lnTo>
                  <a:pt x="254706" y="133169"/>
                </a:lnTo>
                <a:lnTo>
                  <a:pt x="246116" y="125475"/>
                </a:lnTo>
                <a:lnTo>
                  <a:pt x="235281" y="121779"/>
                </a:lnTo>
                <a:close/>
              </a:path>
              <a:path w="260350" h="381635">
                <a:moveTo>
                  <a:pt x="129609" y="266292"/>
                </a:moveTo>
                <a:lnTo>
                  <a:pt x="104384" y="309117"/>
                </a:lnTo>
                <a:lnTo>
                  <a:pt x="154422" y="309244"/>
                </a:lnTo>
                <a:lnTo>
                  <a:pt x="129609" y="266292"/>
                </a:lnTo>
                <a:close/>
              </a:path>
              <a:path w="260350" h="381635">
                <a:moveTo>
                  <a:pt x="158822" y="216695"/>
                </a:moveTo>
                <a:lnTo>
                  <a:pt x="129609" y="266292"/>
                </a:lnTo>
                <a:lnTo>
                  <a:pt x="154422" y="309244"/>
                </a:lnTo>
                <a:lnTo>
                  <a:pt x="158422" y="309244"/>
                </a:lnTo>
                <a:lnTo>
                  <a:pt x="158822" y="216695"/>
                </a:lnTo>
                <a:close/>
              </a:path>
              <a:path w="260350" h="381635">
                <a:moveTo>
                  <a:pt x="101844" y="0"/>
                </a:moveTo>
                <a:lnTo>
                  <a:pt x="100909" y="216611"/>
                </a:lnTo>
                <a:lnTo>
                  <a:pt x="129609" y="266292"/>
                </a:lnTo>
                <a:lnTo>
                  <a:pt x="158822" y="216695"/>
                </a:lnTo>
                <a:lnTo>
                  <a:pt x="159756" y="253"/>
                </a:lnTo>
                <a:lnTo>
                  <a:pt x="101844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71752" y="36068"/>
            <a:ext cx="4267835" cy="808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600" spc="-5">
                <a:solidFill>
                  <a:srgbClr val="0D0D0D"/>
                </a:solidFill>
                <a:latin typeface="Comic Sans MS"/>
                <a:cs typeface="Comic Sans MS"/>
              </a:rPr>
              <a:t>MUPs</a:t>
            </a:r>
            <a:r>
              <a:rPr dirty="0" sz="1600" spc="385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dirty="0" sz="1600" spc="-5">
                <a:solidFill>
                  <a:srgbClr val="0D0D0D"/>
                </a:solidFill>
                <a:latin typeface="Comic Sans MS"/>
                <a:cs typeface="Comic Sans MS"/>
              </a:rPr>
              <a:t>(2)</a:t>
            </a:r>
            <a:endParaRPr sz="1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0D0D0D"/>
                </a:solidFill>
                <a:latin typeface="Comic Sans MS"/>
                <a:cs typeface="Comic Sans MS"/>
              </a:rPr>
              <a:t>During </a:t>
            </a:r>
            <a:r>
              <a:rPr dirty="0" sz="1600" spc="-10">
                <a:solidFill>
                  <a:srgbClr val="0D0D0D"/>
                </a:solidFill>
                <a:latin typeface="Comic Sans MS"/>
                <a:cs typeface="Comic Sans MS"/>
              </a:rPr>
              <a:t>Mild</a:t>
            </a:r>
            <a:r>
              <a:rPr dirty="0" sz="1600" spc="-25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dirty="0" sz="1600" spc="-5">
                <a:solidFill>
                  <a:srgbClr val="0D0D0D"/>
                </a:solidFill>
                <a:latin typeface="Comic Sans MS"/>
                <a:cs typeface="Comic Sans MS"/>
              </a:rPr>
              <a:t>Effort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2819400"/>
            <a:ext cx="3944112" cy="312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3364" y="48768"/>
            <a:ext cx="5118735" cy="3816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Comic Sans MS"/>
                <a:cs typeface="Comic Sans MS"/>
              </a:rPr>
              <a:t>Examples </a:t>
            </a:r>
            <a:r>
              <a:rPr dirty="0" sz="2400">
                <a:latin typeface="Comic Sans MS"/>
                <a:cs typeface="Comic Sans MS"/>
              </a:rPr>
              <a:t>of </a:t>
            </a:r>
            <a:r>
              <a:rPr dirty="0" sz="2400" spc="-5">
                <a:latin typeface="Comic Sans MS"/>
                <a:cs typeface="Comic Sans MS"/>
              </a:rPr>
              <a:t>Abnormalities </a:t>
            </a:r>
            <a:r>
              <a:rPr dirty="0" sz="2400">
                <a:latin typeface="Comic Sans MS"/>
                <a:cs typeface="Comic Sans MS"/>
              </a:rPr>
              <a:t>of</a:t>
            </a:r>
            <a:r>
              <a:rPr dirty="0" sz="2400" spc="-5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MUPs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717422"/>
            <a:ext cx="7777480" cy="1592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79375" indent="-342900">
              <a:lnSpc>
                <a:spcPct val="100000"/>
              </a:lnSpc>
              <a:buFont typeface="Arial"/>
              <a:buChar char="•"/>
              <a:tabLst>
                <a:tab pos="356235" algn="l"/>
                <a:tab pos="5299075" algn="l"/>
              </a:tabLst>
            </a:pPr>
            <a:r>
              <a:rPr dirty="0" sz="3200" spc="-5">
                <a:latin typeface="Comic Sans MS"/>
                <a:cs typeface="Comic Sans MS"/>
              </a:rPr>
              <a:t>In  </a:t>
            </a:r>
            <a:r>
              <a:rPr dirty="0" sz="3200">
                <a:latin typeface="Comic Sans MS"/>
                <a:cs typeface="Comic Sans MS"/>
              </a:rPr>
              <a:t>nerve </a:t>
            </a:r>
            <a:r>
              <a:rPr dirty="0" sz="3200" spc="-5">
                <a:latin typeface="Comic Sans MS"/>
                <a:cs typeface="Comic Sans MS"/>
              </a:rPr>
              <a:t>diseases</a:t>
            </a:r>
            <a:r>
              <a:rPr dirty="0" sz="3200" spc="550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:</a:t>
            </a:r>
            <a:r>
              <a:rPr dirty="0" sz="3200" spc="495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Giant	MUPs</a:t>
            </a:r>
            <a:r>
              <a:rPr dirty="0" sz="3200" spc="-35">
                <a:latin typeface="Comic Sans MS"/>
                <a:cs typeface="Comic Sans MS"/>
              </a:rPr>
              <a:t> </a:t>
            </a:r>
            <a:r>
              <a:rPr dirty="0" sz="3200" spc="-5">
                <a:latin typeface="Comic Sans MS"/>
                <a:cs typeface="Comic Sans MS"/>
              </a:rPr>
              <a:t>due</a:t>
            </a:r>
            <a:r>
              <a:rPr dirty="0" sz="3200" spc="-45">
                <a:latin typeface="Comic Sans MS"/>
                <a:cs typeface="Comic Sans MS"/>
              </a:rPr>
              <a:t> </a:t>
            </a:r>
            <a:r>
              <a:rPr dirty="0" sz="3200" spc="-5">
                <a:latin typeface="Comic Sans MS"/>
                <a:cs typeface="Comic Sans MS"/>
              </a:rPr>
              <a:t>to </a:t>
            </a:r>
            <a:r>
              <a:rPr dirty="0" sz="3200" spc="-5">
                <a:latin typeface="Comic Sans MS"/>
                <a:cs typeface="Comic Sans MS"/>
              </a:rPr>
              <a:t> </a:t>
            </a:r>
            <a:r>
              <a:rPr dirty="0" sz="3200" spc="-5">
                <a:latin typeface="Comic Sans MS"/>
                <a:cs typeface="Comic Sans MS"/>
              </a:rPr>
              <a:t>reinnervation </a:t>
            </a:r>
            <a:r>
              <a:rPr dirty="0" sz="3200">
                <a:latin typeface="Comic Sans MS"/>
                <a:cs typeface="Comic Sans MS"/>
              </a:rPr>
              <a:t>&gt; 5</a:t>
            </a:r>
            <a:r>
              <a:rPr dirty="0" sz="3200" spc="-35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mV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3200" spc="-5">
                <a:latin typeface="Comic Sans MS"/>
                <a:cs typeface="Comic Sans MS"/>
              </a:rPr>
              <a:t>In </a:t>
            </a:r>
            <a:r>
              <a:rPr dirty="0" sz="3200">
                <a:latin typeface="Comic Sans MS"/>
                <a:cs typeface="Comic Sans MS"/>
              </a:rPr>
              <a:t>muscle </a:t>
            </a:r>
            <a:r>
              <a:rPr dirty="0" sz="3200" spc="-5">
                <a:latin typeface="Comic Sans MS"/>
                <a:cs typeface="Comic Sans MS"/>
              </a:rPr>
              <a:t>disease </a:t>
            </a:r>
            <a:r>
              <a:rPr dirty="0" sz="3200">
                <a:latin typeface="Comic Sans MS"/>
                <a:cs typeface="Comic Sans MS"/>
              </a:rPr>
              <a:t>: </a:t>
            </a:r>
            <a:r>
              <a:rPr dirty="0" sz="3200" spc="-5">
                <a:latin typeface="Comic Sans MS"/>
                <a:cs typeface="Comic Sans MS"/>
              </a:rPr>
              <a:t>Small </a:t>
            </a:r>
            <a:r>
              <a:rPr dirty="0" sz="3200">
                <a:latin typeface="Comic Sans MS"/>
                <a:cs typeface="Comic Sans MS"/>
              </a:rPr>
              <a:t>MUPs &lt;</a:t>
            </a:r>
            <a:r>
              <a:rPr dirty="0" sz="3200" spc="30">
                <a:latin typeface="Comic Sans MS"/>
                <a:cs typeface="Comic Sans MS"/>
              </a:rPr>
              <a:t> </a:t>
            </a:r>
            <a:r>
              <a:rPr dirty="0" sz="3200" spc="-5">
                <a:latin typeface="Calibri"/>
                <a:cs typeface="Calibri"/>
              </a:rPr>
              <a:t>300</a:t>
            </a:r>
            <a:r>
              <a:rPr dirty="0" sz="3200" spc="-5">
                <a:latin typeface="Calibri"/>
                <a:cs typeface="Calibri"/>
              </a:rPr>
              <a:t>μ</a:t>
            </a:r>
            <a:r>
              <a:rPr dirty="0" sz="3200" spc="-5">
                <a:latin typeface="Calibri"/>
                <a:cs typeface="Calibri"/>
              </a:rPr>
              <a:t>V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8682" y="1480946"/>
            <a:ext cx="4327525" cy="7118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Clinical Application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1967" rIns="0" bIns="0" rtlCol="0" vert="horz">
            <a:spAutoFit/>
          </a:bodyPr>
          <a:lstStyle/>
          <a:p>
            <a:pPr marL="3076575">
              <a:lnSpc>
                <a:spcPct val="100000"/>
              </a:lnSpc>
            </a:pPr>
            <a:r>
              <a:rPr dirty="0" spc="-10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6742"/>
            <a:ext cx="7833359" cy="314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1444625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2400" spc="-10">
                <a:latin typeface="Calibri"/>
                <a:cs typeface="Calibri"/>
              </a:rPr>
              <a:t>Define what </a:t>
            </a:r>
            <a:r>
              <a:rPr dirty="0" sz="2400">
                <a:latin typeface="Calibri"/>
                <a:cs typeface="Calibri"/>
              </a:rPr>
              <a:t>is </a:t>
            </a:r>
            <a:r>
              <a:rPr dirty="0" sz="2400" spc="-5">
                <a:latin typeface="Calibri"/>
                <a:cs typeface="Calibri"/>
              </a:rPr>
              <a:t>nerve </a:t>
            </a:r>
            <a:r>
              <a:rPr dirty="0" sz="2400" spc="-10">
                <a:latin typeface="Calibri"/>
                <a:cs typeface="Calibri"/>
              </a:rPr>
              <a:t>conduction study </a:t>
            </a:r>
            <a:r>
              <a:rPr dirty="0" sz="2400" spc="-5">
                <a:latin typeface="Calibri"/>
                <a:cs typeface="Calibri"/>
              </a:rPr>
              <a:t>(NCS) </a:t>
            </a:r>
            <a:r>
              <a:rPr dirty="0" sz="2400">
                <a:latin typeface="Calibri"/>
                <a:cs typeface="Calibri"/>
              </a:rPr>
              <a:t>and  </a:t>
            </a:r>
            <a:r>
              <a:rPr dirty="0" sz="2400" spc="-15">
                <a:latin typeface="Calibri"/>
                <a:cs typeface="Calibri"/>
              </a:rPr>
              <a:t>electromyography </a:t>
            </a:r>
            <a:r>
              <a:rPr dirty="0" sz="2400">
                <a:latin typeface="Calibri"/>
                <a:cs typeface="Calibri"/>
              </a:rPr>
              <a:t>( emg)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2400" spc="-5">
                <a:latin typeface="Calibri"/>
                <a:cs typeface="Calibri"/>
              </a:rPr>
              <a:t>Explain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procedure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>
                <a:latin typeface="Calibri"/>
                <a:cs typeface="Calibri"/>
              </a:rPr>
              <a:t>NCS </a:t>
            </a:r>
            <a:r>
              <a:rPr dirty="0" sz="2400" spc="-5">
                <a:latin typeface="Calibri"/>
                <a:cs typeface="Calibri"/>
              </a:rPr>
              <a:t>using Abductor </a:t>
            </a:r>
            <a:r>
              <a:rPr dirty="0" sz="2400" spc="-10">
                <a:latin typeface="Calibri"/>
                <a:cs typeface="Calibri"/>
              </a:rPr>
              <a:t>Pollicicis Brevis  </a:t>
            </a:r>
            <a:r>
              <a:rPr dirty="0" sz="2400">
                <a:latin typeface="Calibri"/>
                <a:cs typeface="Calibri"/>
              </a:rPr>
              <a:t>muscle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4876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2400" spc="-10">
                <a:latin typeface="Calibri"/>
                <a:cs typeface="Calibri"/>
              </a:rPr>
              <a:t>Define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5">
                <a:latin typeface="Calibri"/>
                <a:cs typeface="Calibri"/>
              </a:rPr>
              <a:t>normal </a:t>
            </a:r>
            <a:r>
              <a:rPr dirty="0" sz="2400" spc="-10">
                <a:latin typeface="Calibri"/>
                <a:cs typeface="Calibri"/>
              </a:rPr>
              <a:t>conduction </a:t>
            </a:r>
            <a:r>
              <a:rPr dirty="0" sz="2400" spc="-5">
                <a:latin typeface="Calibri"/>
                <a:cs typeface="Calibri"/>
              </a:rPr>
              <a:t>velocity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5">
                <a:latin typeface="Calibri"/>
                <a:cs typeface="Calibri"/>
              </a:rPr>
              <a:t>upper </a:t>
            </a:r>
            <a:r>
              <a:rPr dirty="0" sz="2400">
                <a:latin typeface="Calibri"/>
                <a:cs typeface="Calibri"/>
              </a:rPr>
              <a:t>limb and  </a:t>
            </a:r>
            <a:r>
              <a:rPr dirty="0" sz="2400" spc="-10">
                <a:latin typeface="Calibri"/>
                <a:cs typeface="Calibri"/>
              </a:rPr>
              <a:t>lower </a:t>
            </a:r>
            <a:r>
              <a:rPr dirty="0" sz="2400">
                <a:latin typeface="Calibri"/>
                <a:cs typeface="Calibri"/>
              </a:rPr>
              <a:t>limb </a:t>
            </a:r>
            <a:r>
              <a:rPr dirty="0" sz="2400" spc="-5">
                <a:latin typeface="Calibri"/>
                <a:cs typeface="Calibri"/>
              </a:rPr>
              <a:t>nerves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198120" indent="-342900">
              <a:lnSpc>
                <a:spcPct val="100800"/>
              </a:lnSpc>
              <a:spcBef>
                <a:spcPts val="55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2400" spc="-10">
                <a:latin typeface="Calibri"/>
                <a:cs typeface="Calibri"/>
              </a:rPr>
              <a:t>Define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motor </a:t>
            </a:r>
            <a:r>
              <a:rPr dirty="0" sz="2400" spc="-5">
                <a:latin typeface="Calibri"/>
                <a:cs typeface="Calibri"/>
              </a:rPr>
              <a:t>unit </a:t>
            </a:r>
            <a:r>
              <a:rPr dirty="0" sz="2400" spc="-10">
                <a:latin typeface="Calibri"/>
                <a:cs typeface="Calibri"/>
              </a:rPr>
              <a:t>potentials </a:t>
            </a:r>
            <a:r>
              <a:rPr dirty="0" sz="2400">
                <a:latin typeface="Calibri"/>
                <a:cs typeface="Calibri"/>
              </a:rPr>
              <a:t>( </a:t>
            </a:r>
            <a:r>
              <a:rPr dirty="0" sz="2400" spc="-10">
                <a:latin typeface="Calibri"/>
                <a:cs typeface="Calibri"/>
              </a:rPr>
              <a:t>MUPs)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10">
                <a:latin typeface="Calibri"/>
                <a:cs typeface="Calibri"/>
              </a:rPr>
              <a:t>how </a:t>
            </a:r>
            <a:r>
              <a:rPr dirty="0" sz="2400" spc="-5">
                <a:latin typeface="Calibri"/>
                <a:cs typeface="Calibri"/>
              </a:rPr>
              <a:t>they </a:t>
            </a:r>
            <a:r>
              <a:rPr dirty="0" sz="2400" spc="-15">
                <a:latin typeface="Calibri"/>
                <a:cs typeface="Calibri"/>
              </a:rPr>
              <a:t>are  </a:t>
            </a:r>
            <a:r>
              <a:rPr dirty="0" sz="2400" spc="-5">
                <a:latin typeface="Calibri"/>
                <a:cs typeface="Calibri"/>
              </a:rPr>
              <a:t>changed </a:t>
            </a:r>
            <a:r>
              <a:rPr dirty="0" sz="2400">
                <a:latin typeface="Calibri"/>
                <a:cs typeface="Calibri"/>
              </a:rPr>
              <a:t>in muscle and </a:t>
            </a:r>
            <a:r>
              <a:rPr dirty="0" sz="2400" spc="-5">
                <a:latin typeface="Calibri"/>
                <a:cs typeface="Calibri"/>
              </a:rPr>
              <a:t>nervediseases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7772" rIns="0" bIns="0" rtlCol="0" vert="horz">
            <a:spAutoFit/>
          </a:bodyPr>
          <a:lstStyle/>
          <a:p>
            <a:pPr marL="1544320">
              <a:lnSpc>
                <a:spcPct val="100000"/>
              </a:lnSpc>
            </a:pPr>
            <a:r>
              <a:rPr dirty="0" spc="-5"/>
              <a:t>Carpal </a:t>
            </a:r>
            <a:r>
              <a:rPr dirty="0"/>
              <a:t>tunnel</a:t>
            </a:r>
            <a:r>
              <a:rPr dirty="0" spc="-50"/>
              <a:t> </a:t>
            </a:r>
            <a:r>
              <a:rPr dirty="0" spc="-20"/>
              <a:t>syndrome</a:t>
            </a:r>
          </a:p>
        </p:txBody>
      </p:sp>
      <p:sp>
        <p:nvSpPr>
          <p:cNvPr id="3" name="object 3"/>
          <p:cNvSpPr/>
          <p:nvPr/>
        </p:nvSpPr>
        <p:spPr>
          <a:xfrm>
            <a:off x="4693920" y="2421635"/>
            <a:ext cx="3838955" cy="3070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58824" y="2060448"/>
            <a:ext cx="3089148" cy="3601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7772" rIns="0" bIns="0" rtlCol="0" vert="horz">
            <a:spAutoFit/>
          </a:bodyPr>
          <a:lstStyle/>
          <a:p>
            <a:pPr marL="2867660">
              <a:lnSpc>
                <a:spcPct val="100000"/>
              </a:lnSpc>
            </a:pPr>
            <a:r>
              <a:rPr dirty="0" spc="-5"/>
              <a:t>Nerve</a:t>
            </a:r>
            <a:r>
              <a:rPr dirty="0" spc="-80"/>
              <a:t> </a:t>
            </a:r>
            <a:r>
              <a:rPr dirty="0"/>
              <a:t>injury</a:t>
            </a:r>
          </a:p>
        </p:txBody>
      </p:sp>
      <p:sp>
        <p:nvSpPr>
          <p:cNvPr id="3" name="object 3"/>
          <p:cNvSpPr/>
          <p:nvPr/>
        </p:nvSpPr>
        <p:spPr>
          <a:xfrm>
            <a:off x="1403603" y="1557527"/>
            <a:ext cx="6635496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3511" rIns="0" bIns="0" rtlCol="0" vert="horz">
            <a:spAutoFit/>
          </a:bodyPr>
          <a:lstStyle/>
          <a:p>
            <a:pPr marL="2470785">
              <a:lnSpc>
                <a:spcPct val="100000"/>
              </a:lnSpc>
            </a:pPr>
            <a:r>
              <a:rPr dirty="0" spc="-10"/>
              <a:t>Myasthenia</a:t>
            </a:r>
            <a:r>
              <a:rPr dirty="0" spc="-105"/>
              <a:t> </a:t>
            </a:r>
            <a:r>
              <a:rPr dirty="0" spc="-25"/>
              <a:t>gravis</a:t>
            </a:r>
          </a:p>
        </p:txBody>
      </p:sp>
      <p:sp>
        <p:nvSpPr>
          <p:cNvPr id="3" name="object 3"/>
          <p:cNvSpPr/>
          <p:nvPr/>
        </p:nvSpPr>
        <p:spPr>
          <a:xfrm>
            <a:off x="1699260" y="1682495"/>
            <a:ext cx="2638043" cy="2019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16779" y="1700783"/>
            <a:ext cx="3928871" cy="439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7196" y="4293108"/>
            <a:ext cx="3357372" cy="1799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19200" y="4645152"/>
            <a:ext cx="1270000" cy="603885"/>
          </a:xfrm>
          <a:custGeom>
            <a:avLst/>
            <a:gdLst/>
            <a:ahLst/>
            <a:cxnLst/>
            <a:rect l="l" t="t" r="r" b="b"/>
            <a:pathLst>
              <a:path w="1270000" h="603885">
                <a:moveTo>
                  <a:pt x="0" y="603504"/>
                </a:moveTo>
                <a:lnTo>
                  <a:pt x="1269491" y="603504"/>
                </a:lnTo>
                <a:lnTo>
                  <a:pt x="1269491" y="0"/>
                </a:lnTo>
                <a:lnTo>
                  <a:pt x="0" y="0"/>
                </a:lnTo>
                <a:lnTo>
                  <a:pt x="0" y="603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19200" y="4645152"/>
            <a:ext cx="1270000" cy="603885"/>
          </a:xfrm>
          <a:custGeom>
            <a:avLst/>
            <a:gdLst/>
            <a:ahLst/>
            <a:cxnLst/>
            <a:rect l="l" t="t" r="r" b="b"/>
            <a:pathLst>
              <a:path w="1270000" h="603885">
                <a:moveTo>
                  <a:pt x="0" y="603504"/>
                </a:moveTo>
                <a:lnTo>
                  <a:pt x="1269491" y="603504"/>
                </a:lnTo>
                <a:lnTo>
                  <a:pt x="1269491" y="0"/>
                </a:lnTo>
                <a:lnTo>
                  <a:pt x="0" y="0"/>
                </a:lnTo>
                <a:lnTo>
                  <a:pt x="0" y="60350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41475" y="4827041"/>
            <a:ext cx="1266685" cy="10980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26307" y="4607052"/>
            <a:ext cx="1270000" cy="603885"/>
          </a:xfrm>
          <a:custGeom>
            <a:avLst/>
            <a:gdLst/>
            <a:ahLst/>
            <a:cxnLst/>
            <a:rect l="l" t="t" r="r" b="b"/>
            <a:pathLst>
              <a:path w="1270000" h="603885">
                <a:moveTo>
                  <a:pt x="0" y="603504"/>
                </a:moveTo>
                <a:lnTo>
                  <a:pt x="1269492" y="603504"/>
                </a:lnTo>
                <a:lnTo>
                  <a:pt x="1269492" y="0"/>
                </a:lnTo>
                <a:lnTo>
                  <a:pt x="0" y="0"/>
                </a:lnTo>
                <a:lnTo>
                  <a:pt x="0" y="603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26307" y="4607052"/>
            <a:ext cx="1270000" cy="603885"/>
          </a:xfrm>
          <a:custGeom>
            <a:avLst/>
            <a:gdLst/>
            <a:ahLst/>
            <a:cxnLst/>
            <a:rect l="l" t="t" r="r" b="b"/>
            <a:pathLst>
              <a:path w="1270000" h="603885">
                <a:moveTo>
                  <a:pt x="0" y="603504"/>
                </a:moveTo>
                <a:lnTo>
                  <a:pt x="1269492" y="603504"/>
                </a:lnTo>
                <a:lnTo>
                  <a:pt x="1269492" y="0"/>
                </a:lnTo>
                <a:lnTo>
                  <a:pt x="0" y="0"/>
                </a:lnTo>
                <a:lnTo>
                  <a:pt x="0" y="60350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72257" y="4755134"/>
            <a:ext cx="1278712" cy="10688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0470" y="2499614"/>
            <a:ext cx="1623060" cy="7118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Thanks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4669" y="199897"/>
            <a:ext cx="4537710" cy="5486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/>
              <a:t>Nerve Conduction</a:t>
            </a:r>
            <a:r>
              <a:rPr dirty="0" sz="3600" spc="-120"/>
              <a:t> </a:t>
            </a:r>
            <a:r>
              <a:rPr dirty="0" sz="3600" spc="-5"/>
              <a:t>Study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29590" y="753617"/>
            <a:ext cx="8675370" cy="5873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80975">
              <a:lnSpc>
                <a:spcPct val="100000"/>
              </a:lnSpc>
            </a:pPr>
            <a:r>
              <a:rPr dirty="0" sz="3200">
                <a:latin typeface="Calibri"/>
                <a:cs typeface="Calibri"/>
              </a:rPr>
              <a:t>(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NCS)</a:t>
            </a:r>
            <a:endParaRPr sz="3200">
              <a:latin typeface="Calibri"/>
              <a:cs typeface="Calibri"/>
            </a:endParaRPr>
          </a:p>
          <a:p>
            <a:pPr marL="355600" marR="153035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latin typeface="Comic Sans MS"/>
                <a:cs typeface="Comic Sans MS"/>
              </a:rPr>
              <a:t>A nerve conduction study (NCS) is an  electrophysiology </a:t>
            </a:r>
            <a:r>
              <a:rPr dirty="0" sz="2800" spc="-10">
                <a:latin typeface="Comic Sans MS"/>
                <a:cs typeface="Comic Sans MS"/>
              </a:rPr>
              <a:t>test test </a:t>
            </a:r>
            <a:r>
              <a:rPr dirty="0" sz="2800" spc="-5">
                <a:latin typeface="Comic Sans MS"/>
                <a:cs typeface="Comic Sans MS"/>
              </a:rPr>
              <a:t>commonly </a:t>
            </a:r>
            <a:r>
              <a:rPr dirty="0" sz="2800" spc="-10">
                <a:latin typeface="Comic Sans MS"/>
                <a:cs typeface="Comic Sans MS"/>
              </a:rPr>
              <a:t>used to  </a:t>
            </a:r>
            <a:r>
              <a:rPr dirty="0" sz="2800" spc="-5">
                <a:latin typeface="Comic Sans MS"/>
                <a:cs typeface="Comic Sans MS"/>
              </a:rPr>
              <a:t>evaluate </a:t>
            </a:r>
            <a:r>
              <a:rPr dirty="0" sz="2800" spc="-10">
                <a:latin typeface="Comic Sans MS"/>
                <a:cs typeface="Comic Sans MS"/>
              </a:rPr>
              <a:t>the function </a:t>
            </a:r>
            <a:r>
              <a:rPr dirty="0" sz="2800" spc="-5">
                <a:latin typeface="Comic Sans MS"/>
                <a:cs typeface="Comic Sans MS"/>
              </a:rPr>
              <a:t>of peripheral </a:t>
            </a:r>
            <a:r>
              <a:rPr dirty="0" sz="2800" spc="-10">
                <a:latin typeface="Comic Sans MS"/>
                <a:cs typeface="Comic Sans MS"/>
              </a:rPr>
              <a:t>nerves </a:t>
            </a:r>
            <a:r>
              <a:rPr dirty="0" sz="2800" spc="-5">
                <a:latin typeface="Comic Sans MS"/>
                <a:cs typeface="Comic Sans MS"/>
              </a:rPr>
              <a:t>of the  </a:t>
            </a:r>
            <a:r>
              <a:rPr dirty="0" sz="2800" spc="-5">
                <a:latin typeface="Comic Sans MS"/>
                <a:cs typeface="Comic Sans MS"/>
              </a:rPr>
              <a:t>human</a:t>
            </a:r>
            <a:r>
              <a:rPr dirty="0" sz="2800" spc="-70">
                <a:latin typeface="Comic Sans MS"/>
                <a:cs typeface="Comic Sans MS"/>
              </a:rPr>
              <a:t> </a:t>
            </a:r>
            <a:r>
              <a:rPr dirty="0" sz="2800" spc="-10">
                <a:latin typeface="Comic Sans MS"/>
                <a:cs typeface="Comic Sans MS"/>
              </a:rPr>
              <a:t>body.</a:t>
            </a:r>
            <a:endParaRPr sz="280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1896110" algn="l"/>
              </a:tabLst>
            </a:pPr>
            <a:r>
              <a:rPr dirty="0" sz="2800" spc="-5">
                <a:latin typeface="Comic Sans MS"/>
                <a:cs typeface="Comic Sans MS"/>
              </a:rPr>
              <a:t>It  </a:t>
            </a:r>
            <a:r>
              <a:rPr dirty="0" sz="2800" spc="25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could	be motor </a:t>
            </a:r>
            <a:r>
              <a:rPr dirty="0" sz="2800" spc="-10">
                <a:latin typeface="Comic Sans MS"/>
                <a:cs typeface="Comic Sans MS"/>
              </a:rPr>
              <a:t>nerve </a:t>
            </a:r>
            <a:r>
              <a:rPr dirty="0" sz="2800" spc="-5">
                <a:latin typeface="Comic Sans MS"/>
                <a:cs typeface="Comic Sans MS"/>
              </a:rPr>
              <a:t>conduction study</a:t>
            </a:r>
            <a:r>
              <a:rPr dirty="0" sz="2800" spc="85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( motor </a:t>
            </a:r>
            <a:r>
              <a:rPr dirty="0" sz="2800" spc="-5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NCS) , sensory </a:t>
            </a:r>
            <a:r>
              <a:rPr dirty="0" sz="2800" spc="-10">
                <a:latin typeface="Comic Sans MS"/>
                <a:cs typeface="Comic Sans MS"/>
              </a:rPr>
              <a:t>nerve </a:t>
            </a:r>
            <a:r>
              <a:rPr dirty="0" sz="2800" spc="-5">
                <a:latin typeface="Comic Sans MS"/>
                <a:cs typeface="Comic Sans MS"/>
              </a:rPr>
              <a:t>conduction study or mixed  </a:t>
            </a:r>
            <a:r>
              <a:rPr dirty="0" sz="2800" spc="-10">
                <a:latin typeface="Comic Sans MS"/>
                <a:cs typeface="Comic Sans MS"/>
              </a:rPr>
              <a:t>nerve </a:t>
            </a:r>
            <a:r>
              <a:rPr dirty="0" sz="2800" spc="-5">
                <a:latin typeface="Comic Sans MS"/>
                <a:cs typeface="Comic Sans MS"/>
              </a:rPr>
              <a:t>conduction study</a:t>
            </a:r>
            <a:r>
              <a:rPr dirty="0" sz="2800" spc="10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.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latin typeface="Comic Sans MS"/>
                <a:cs typeface="Comic Sans MS"/>
              </a:rPr>
              <a:t>In this lecture, </a:t>
            </a:r>
            <a:r>
              <a:rPr dirty="0" sz="2800" spc="-10">
                <a:latin typeface="Comic Sans MS"/>
                <a:cs typeface="Comic Sans MS"/>
              </a:rPr>
              <a:t>because </a:t>
            </a:r>
            <a:r>
              <a:rPr dirty="0" sz="2800" spc="-5">
                <a:latin typeface="Comic Sans MS"/>
                <a:cs typeface="Comic Sans MS"/>
              </a:rPr>
              <a:t>of </a:t>
            </a:r>
            <a:r>
              <a:rPr dirty="0" sz="2800" spc="-10">
                <a:latin typeface="Comic Sans MS"/>
                <a:cs typeface="Comic Sans MS"/>
              </a:rPr>
              <a:t>time </a:t>
            </a:r>
            <a:r>
              <a:rPr dirty="0" sz="2800" spc="-5">
                <a:latin typeface="Comic Sans MS"/>
                <a:cs typeface="Comic Sans MS"/>
              </a:rPr>
              <a:t>constraint,</a:t>
            </a:r>
            <a:r>
              <a:rPr dirty="0" sz="2800" spc="135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only</a:t>
            </a:r>
            <a:endParaRPr sz="2800">
              <a:latin typeface="Comic Sans MS"/>
              <a:cs typeface="Comic Sans MS"/>
            </a:endParaRPr>
          </a:p>
          <a:p>
            <a:pPr algn="ctr" marR="177165">
              <a:lnSpc>
                <a:spcPct val="100000"/>
              </a:lnSpc>
            </a:pPr>
            <a:r>
              <a:rPr dirty="0" sz="2800" spc="-5">
                <a:latin typeface="Comic Sans MS"/>
                <a:cs typeface="Comic Sans MS"/>
              </a:rPr>
              <a:t>motor nerve conduction study will be</a:t>
            </a:r>
            <a:r>
              <a:rPr dirty="0" sz="2800" spc="55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discussed</a:t>
            </a:r>
            <a:endParaRPr sz="2800">
              <a:latin typeface="Comic Sans MS"/>
              <a:cs typeface="Comic Sans MS"/>
            </a:endParaRPr>
          </a:p>
          <a:p>
            <a:pPr marL="355600" marR="3429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latin typeface="Comic Sans MS"/>
                <a:cs typeface="Comic Sans MS"/>
              </a:rPr>
              <a:t>In the motor </a:t>
            </a:r>
            <a:r>
              <a:rPr dirty="0" sz="2800" spc="-10">
                <a:latin typeface="Comic Sans MS"/>
                <a:cs typeface="Comic Sans MS"/>
              </a:rPr>
              <a:t>test the </a:t>
            </a:r>
            <a:r>
              <a:rPr dirty="0" sz="2800" spc="-5">
                <a:latin typeface="Comic Sans MS"/>
                <a:cs typeface="Comic Sans MS"/>
              </a:rPr>
              <a:t>recorded response is </a:t>
            </a:r>
            <a:r>
              <a:rPr dirty="0" sz="2800" spc="-10">
                <a:latin typeface="Comic Sans MS"/>
                <a:cs typeface="Comic Sans MS"/>
              </a:rPr>
              <a:t>the  </a:t>
            </a:r>
            <a:r>
              <a:rPr dirty="0" sz="2800" spc="-5">
                <a:latin typeface="Comic Sans MS"/>
                <a:cs typeface="Comic Sans MS"/>
              </a:rPr>
              <a:t>muscle CMAP ( compound muscle action potential</a:t>
            </a:r>
            <a:r>
              <a:rPr dirty="0" sz="2800" spc="60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)</a:t>
            </a:r>
            <a:endParaRPr sz="2800">
              <a:latin typeface="Comic Sans MS"/>
              <a:cs typeface="Comic Sans MS"/>
            </a:endParaRPr>
          </a:p>
          <a:p>
            <a:pPr algn="r" marR="400685">
              <a:lnSpc>
                <a:spcPct val="100000"/>
              </a:lnSpc>
              <a:spcBef>
                <a:spcPts val="134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600" y="243840"/>
            <a:ext cx="1981200" cy="1203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4673" y="0"/>
            <a:ext cx="1938655" cy="5486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5"/>
              <a:t>Procedure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58267" y="580009"/>
            <a:ext cx="6580505" cy="6292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334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latin typeface="Comic Sans MS"/>
                <a:cs typeface="Comic Sans MS"/>
              </a:rPr>
              <a:t>An electrical stimulus is applied over </a:t>
            </a:r>
            <a:r>
              <a:rPr dirty="0" sz="2400">
                <a:latin typeface="Comic Sans MS"/>
                <a:cs typeface="Comic Sans MS"/>
              </a:rPr>
              <a:t>a  </a:t>
            </a:r>
            <a:r>
              <a:rPr dirty="0" sz="2400" spc="-5">
                <a:latin typeface="Comic Sans MS"/>
                <a:cs typeface="Comic Sans MS"/>
              </a:rPr>
              <a:t>nerve </a:t>
            </a:r>
            <a:r>
              <a:rPr dirty="0" sz="2400">
                <a:latin typeface="Comic Sans MS"/>
                <a:cs typeface="Comic Sans MS"/>
              </a:rPr>
              <a:t>( e.g., </a:t>
            </a:r>
            <a:r>
              <a:rPr dirty="0" sz="2400" spc="-5">
                <a:latin typeface="Comic Sans MS"/>
                <a:cs typeface="Comic Sans MS"/>
              </a:rPr>
              <a:t>median nerve </a:t>
            </a:r>
            <a:r>
              <a:rPr dirty="0" sz="2400">
                <a:latin typeface="Comic Sans MS"/>
                <a:cs typeface="Comic Sans MS"/>
              </a:rPr>
              <a:t>) and a recording  </a:t>
            </a:r>
            <a:r>
              <a:rPr dirty="0" sz="2400" spc="-5">
                <a:latin typeface="Comic Sans MS"/>
                <a:cs typeface="Comic Sans MS"/>
              </a:rPr>
              <a:t>electrode is place over the muscle </a:t>
            </a:r>
            <a:r>
              <a:rPr dirty="0" sz="2400">
                <a:latin typeface="Comic Sans MS"/>
                <a:cs typeface="Comic Sans MS"/>
              </a:rPr>
              <a:t>suppllied  </a:t>
            </a:r>
            <a:r>
              <a:rPr dirty="0" sz="2400" spc="-5">
                <a:latin typeface="Comic Sans MS"/>
                <a:cs typeface="Comic Sans MS"/>
              </a:rPr>
              <a:t>by that motor nerve</a:t>
            </a:r>
            <a:r>
              <a:rPr dirty="0" sz="2400" spc="-9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omic Sans MS"/>
                <a:cs typeface="Comic Sans MS"/>
              </a:rPr>
              <a:t>The </a:t>
            </a:r>
            <a:r>
              <a:rPr dirty="0" sz="2400" spc="-5">
                <a:latin typeface="Comic Sans MS"/>
                <a:cs typeface="Comic Sans MS"/>
              </a:rPr>
              <a:t>stimulus is </a:t>
            </a:r>
            <a:r>
              <a:rPr dirty="0" sz="2400">
                <a:latin typeface="Comic Sans MS"/>
                <a:cs typeface="Comic Sans MS"/>
              </a:rPr>
              <a:t>applied at </a:t>
            </a:r>
            <a:r>
              <a:rPr dirty="0" sz="2400" spc="-5">
                <a:latin typeface="Comic Sans MS"/>
                <a:cs typeface="Comic Sans MS"/>
              </a:rPr>
              <a:t>two </a:t>
            </a:r>
            <a:r>
              <a:rPr dirty="0" sz="2400">
                <a:latin typeface="Comic Sans MS"/>
                <a:cs typeface="Comic Sans MS"/>
              </a:rPr>
              <a:t>sites :</a:t>
            </a:r>
            <a:r>
              <a:rPr dirty="0" sz="2400" spc="-14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a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dirty="0" sz="2400" spc="-10">
                <a:latin typeface="Comic Sans MS"/>
                <a:cs typeface="Comic Sans MS"/>
              </a:rPr>
              <a:t>distal</a:t>
            </a:r>
            <a:r>
              <a:rPr dirty="0" sz="2400" spc="-7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site</a:t>
            </a:r>
            <a:endParaRPr sz="2400">
              <a:latin typeface="Comic Sans MS"/>
              <a:cs typeface="Comic Sans MS"/>
            </a:endParaRPr>
          </a:p>
          <a:p>
            <a:pPr marL="355600" marR="560705" indent="-71755">
              <a:lnSpc>
                <a:spcPct val="100000"/>
              </a:lnSpc>
              <a:spcBef>
                <a:spcPts val="575"/>
              </a:spcBef>
            </a:pPr>
            <a:r>
              <a:rPr dirty="0" sz="2400">
                <a:latin typeface="Comic Sans MS"/>
                <a:cs typeface="Comic Sans MS"/>
              </a:rPr>
              <a:t>( </a:t>
            </a:r>
            <a:r>
              <a:rPr dirty="0" sz="2400" spc="-5">
                <a:latin typeface="Comic Sans MS"/>
                <a:cs typeface="Comic Sans MS"/>
              </a:rPr>
              <a:t>wrist </a:t>
            </a:r>
            <a:r>
              <a:rPr dirty="0" sz="2400">
                <a:latin typeface="Comic Sans MS"/>
                <a:cs typeface="Comic Sans MS"/>
              </a:rPr>
              <a:t>) and a </a:t>
            </a:r>
            <a:r>
              <a:rPr dirty="0" sz="2400" spc="-5">
                <a:latin typeface="Comic Sans MS"/>
                <a:cs typeface="Comic Sans MS"/>
              </a:rPr>
              <a:t>proximal </a:t>
            </a:r>
            <a:r>
              <a:rPr dirty="0" sz="2400">
                <a:latin typeface="Comic Sans MS"/>
                <a:cs typeface="Comic Sans MS"/>
              </a:rPr>
              <a:t>one (</a:t>
            </a:r>
            <a:r>
              <a:rPr dirty="0" sz="2400" spc="-10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antecubital  </a:t>
            </a:r>
            <a:r>
              <a:rPr dirty="0" sz="2400" spc="-5">
                <a:latin typeface="Comic Sans MS"/>
                <a:cs typeface="Comic Sans MS"/>
              </a:rPr>
              <a:t>fossa </a:t>
            </a:r>
            <a:r>
              <a:rPr dirty="0" sz="2400">
                <a:latin typeface="Comic Sans MS"/>
                <a:cs typeface="Comic Sans MS"/>
              </a:rPr>
              <a:t>, elbow)</a:t>
            </a:r>
            <a:r>
              <a:rPr dirty="0" sz="2400" spc="-13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omic Sans MS"/>
                <a:cs typeface="Comic Sans MS"/>
              </a:rPr>
              <a:t>The </a:t>
            </a:r>
            <a:r>
              <a:rPr dirty="0" sz="2400" spc="-5">
                <a:latin typeface="Comic Sans MS"/>
                <a:cs typeface="Comic Sans MS"/>
              </a:rPr>
              <a:t>muscle usually </a:t>
            </a:r>
            <a:r>
              <a:rPr dirty="0" sz="2400">
                <a:latin typeface="Comic Sans MS"/>
                <a:cs typeface="Comic Sans MS"/>
              </a:rPr>
              <a:t>chosen </a:t>
            </a:r>
            <a:r>
              <a:rPr dirty="0" sz="2400" spc="-5">
                <a:latin typeface="Comic Sans MS"/>
                <a:cs typeface="Comic Sans MS"/>
              </a:rPr>
              <a:t>in this</a:t>
            </a:r>
            <a:r>
              <a:rPr dirty="0" sz="2400" spc="-5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routine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latin typeface="Comic Sans MS"/>
                <a:cs typeface="Comic Sans MS"/>
              </a:rPr>
              <a:t>test is the Abductor </a:t>
            </a:r>
            <a:r>
              <a:rPr dirty="0" sz="2400">
                <a:latin typeface="Comic Sans MS"/>
                <a:cs typeface="Comic Sans MS"/>
              </a:rPr>
              <a:t>Pollicis</a:t>
            </a:r>
            <a:r>
              <a:rPr dirty="0" sz="2400" spc="-10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Brevis</a:t>
            </a:r>
            <a:endParaRPr sz="240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omic Sans MS"/>
                <a:cs typeface="Comic Sans MS"/>
              </a:rPr>
              <a:t>The </a:t>
            </a:r>
            <a:r>
              <a:rPr dirty="0" sz="2400" spc="-5">
                <a:latin typeface="Comic Sans MS"/>
                <a:cs typeface="Comic Sans MS"/>
              </a:rPr>
              <a:t>active recording electrode </a:t>
            </a:r>
            <a:r>
              <a:rPr dirty="0" sz="2400">
                <a:latin typeface="Comic Sans MS"/>
                <a:cs typeface="Comic Sans MS"/>
              </a:rPr>
              <a:t>(G1) </a:t>
            </a:r>
            <a:r>
              <a:rPr dirty="0" sz="2400" spc="-5">
                <a:latin typeface="Comic Sans MS"/>
                <a:cs typeface="Comic Sans MS"/>
              </a:rPr>
              <a:t>is </a:t>
            </a:r>
            <a:r>
              <a:rPr dirty="0" sz="2400">
                <a:latin typeface="Comic Sans MS"/>
                <a:cs typeface="Comic Sans MS"/>
              </a:rPr>
              <a:t>place  </a:t>
            </a:r>
            <a:r>
              <a:rPr dirty="0" sz="2400" spc="-5">
                <a:latin typeface="Comic Sans MS"/>
                <a:cs typeface="Comic Sans MS"/>
              </a:rPr>
              <a:t>over the thenar </a:t>
            </a:r>
            <a:r>
              <a:rPr dirty="0" sz="2400">
                <a:latin typeface="Comic Sans MS"/>
                <a:cs typeface="Comic Sans MS"/>
              </a:rPr>
              <a:t>eminence </a:t>
            </a:r>
            <a:r>
              <a:rPr dirty="0" sz="2400" spc="-5">
                <a:latin typeface="Comic Sans MS"/>
                <a:cs typeface="Comic Sans MS"/>
              </a:rPr>
              <a:t>which overlies  </a:t>
            </a:r>
            <a:r>
              <a:rPr dirty="0" sz="2400" spc="-5">
                <a:latin typeface="Comic Sans MS"/>
                <a:cs typeface="Comic Sans MS"/>
              </a:rPr>
              <a:t>the muscle</a:t>
            </a:r>
            <a:r>
              <a:rPr dirty="0" sz="2400" spc="-9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latin typeface="Comic Sans MS"/>
                <a:cs typeface="Comic Sans MS"/>
              </a:rPr>
              <a:t>And the </a:t>
            </a:r>
            <a:r>
              <a:rPr dirty="0" sz="2400">
                <a:latin typeface="Comic Sans MS"/>
                <a:cs typeface="Comic Sans MS"/>
              </a:rPr>
              <a:t>reference </a:t>
            </a:r>
            <a:r>
              <a:rPr dirty="0" sz="2400" spc="-5">
                <a:latin typeface="Comic Sans MS"/>
                <a:cs typeface="Comic Sans MS"/>
              </a:rPr>
              <a:t>recording</a:t>
            </a:r>
            <a:r>
              <a:rPr dirty="0" sz="2400" spc="-6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electrode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latin typeface="Comic Sans MS"/>
                <a:cs typeface="Comic Sans MS"/>
              </a:rPr>
              <a:t>(G2) about </a:t>
            </a:r>
            <a:r>
              <a:rPr dirty="0" sz="2400">
                <a:latin typeface="Comic Sans MS"/>
                <a:cs typeface="Comic Sans MS"/>
              </a:rPr>
              <a:t>3 cm </a:t>
            </a:r>
            <a:r>
              <a:rPr dirty="0" sz="2400" spc="-5">
                <a:latin typeface="Comic Sans MS"/>
                <a:cs typeface="Comic Sans MS"/>
              </a:rPr>
              <a:t>away</a:t>
            </a:r>
            <a:r>
              <a:rPr dirty="0" sz="2400" spc="-11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omic Sans MS"/>
                <a:cs typeface="Comic Sans MS"/>
              </a:rPr>
              <a:t>The </a:t>
            </a:r>
            <a:r>
              <a:rPr dirty="0" sz="2400" spc="-5">
                <a:latin typeface="Comic Sans MS"/>
                <a:cs typeface="Comic Sans MS"/>
              </a:rPr>
              <a:t>oscilloscope </a:t>
            </a:r>
            <a:r>
              <a:rPr dirty="0" sz="2400">
                <a:latin typeface="Comic Sans MS"/>
                <a:cs typeface="Comic Sans MS"/>
              </a:rPr>
              <a:t>( CRO) sweep speed</a:t>
            </a:r>
            <a:r>
              <a:rPr dirty="0" sz="2400" spc="-12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is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8840" y="6444386"/>
            <a:ext cx="110489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34200" y="65531"/>
            <a:ext cx="2052827" cy="2333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0480"/>
            <a:ext cx="8979535" cy="396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5699125" algn="l"/>
              </a:tabLst>
            </a:pPr>
            <a:r>
              <a:rPr dirty="0" sz="2400">
                <a:latin typeface="Comic Sans MS"/>
                <a:cs typeface="Comic Sans MS"/>
              </a:rPr>
              <a:t>The </a:t>
            </a:r>
            <a:r>
              <a:rPr dirty="0" sz="2400" spc="-5">
                <a:latin typeface="Comic Sans MS"/>
                <a:cs typeface="Comic Sans MS"/>
              </a:rPr>
              <a:t>stimulus duration </a:t>
            </a:r>
            <a:r>
              <a:rPr dirty="0" sz="2400">
                <a:latin typeface="Comic Sans MS"/>
                <a:cs typeface="Comic Sans MS"/>
              </a:rPr>
              <a:t>used </a:t>
            </a:r>
            <a:r>
              <a:rPr dirty="0" sz="2400" spc="-5">
                <a:latin typeface="Comic Sans MS"/>
                <a:cs typeface="Comic Sans MS"/>
              </a:rPr>
              <a:t>is </a:t>
            </a:r>
            <a:r>
              <a:rPr dirty="0" sz="2400" spc="53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0.2</a:t>
            </a:r>
            <a:r>
              <a:rPr dirty="0" sz="2400" spc="23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ms	and </a:t>
            </a:r>
            <a:r>
              <a:rPr dirty="0" sz="2400" spc="-5">
                <a:latin typeface="Comic Sans MS"/>
                <a:cs typeface="Comic Sans MS"/>
              </a:rPr>
              <a:t>stimulus</a:t>
            </a:r>
            <a:r>
              <a:rPr dirty="0" sz="2400" spc="-6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frequency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latin typeface="Comic Sans MS"/>
                <a:cs typeface="Comic Sans MS"/>
              </a:rPr>
              <a:t>to </a:t>
            </a:r>
            <a:r>
              <a:rPr dirty="0" sz="2400">
                <a:latin typeface="Comic Sans MS"/>
                <a:cs typeface="Comic Sans MS"/>
              </a:rPr>
              <a:t>1 /</a:t>
            </a:r>
            <a:r>
              <a:rPr dirty="0" sz="2400" spc="-10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sec.</a:t>
            </a:r>
            <a:endParaRPr sz="2400">
              <a:latin typeface="Comic Sans MS"/>
              <a:cs typeface="Comic Sans MS"/>
            </a:endParaRPr>
          </a:p>
          <a:p>
            <a:pPr marL="355600" marR="1647189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latin typeface="Comic Sans MS"/>
                <a:cs typeface="Comic Sans MS"/>
              </a:rPr>
              <a:t>Apply the stimulus </a:t>
            </a:r>
            <a:r>
              <a:rPr dirty="0" sz="2400">
                <a:latin typeface="Comic Sans MS"/>
                <a:cs typeface="Comic Sans MS"/>
              </a:rPr>
              <a:t>and </a:t>
            </a:r>
            <a:r>
              <a:rPr dirty="0" sz="2400" spc="-5">
                <a:latin typeface="Comic Sans MS"/>
                <a:cs typeface="Comic Sans MS"/>
              </a:rPr>
              <a:t>record the response from  </a:t>
            </a:r>
            <a:r>
              <a:rPr dirty="0" sz="2400" spc="-5">
                <a:latin typeface="Comic Sans MS"/>
                <a:cs typeface="Comic Sans MS"/>
              </a:rPr>
              <a:t>stimulation </a:t>
            </a:r>
            <a:r>
              <a:rPr dirty="0" sz="2400">
                <a:latin typeface="Comic Sans MS"/>
                <a:cs typeface="Comic Sans MS"/>
              </a:rPr>
              <a:t>at </a:t>
            </a:r>
            <a:r>
              <a:rPr dirty="0" sz="2400" spc="-5">
                <a:latin typeface="Comic Sans MS"/>
                <a:cs typeface="Comic Sans MS"/>
              </a:rPr>
              <a:t>the wrist</a:t>
            </a:r>
            <a:r>
              <a:rPr dirty="0" sz="2400" spc="-10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marR="15875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latin typeface="Comic Sans MS"/>
                <a:cs typeface="Comic Sans MS"/>
              </a:rPr>
              <a:t>Store the </a:t>
            </a:r>
            <a:r>
              <a:rPr dirty="0" sz="2400">
                <a:latin typeface="Comic Sans MS"/>
                <a:cs typeface="Comic Sans MS"/>
              </a:rPr>
              <a:t>CMAP ( </a:t>
            </a:r>
            <a:r>
              <a:rPr dirty="0" sz="2400" spc="-5">
                <a:latin typeface="Comic Sans MS"/>
                <a:cs typeface="Comic Sans MS"/>
              </a:rPr>
              <a:t>compound muscle </a:t>
            </a:r>
            <a:r>
              <a:rPr dirty="0" sz="2400">
                <a:latin typeface="Comic Sans MS"/>
                <a:cs typeface="Comic Sans MS"/>
              </a:rPr>
              <a:t>action potential ) </a:t>
            </a:r>
            <a:r>
              <a:rPr dirty="0" sz="2400" spc="-5">
                <a:latin typeface="Comic Sans MS"/>
                <a:cs typeface="Comic Sans MS"/>
              </a:rPr>
              <a:t>in the  </a:t>
            </a:r>
            <a:r>
              <a:rPr dirty="0" sz="2400" spc="-5">
                <a:latin typeface="Comic Sans MS"/>
                <a:cs typeface="Comic Sans MS"/>
              </a:rPr>
              <a:t>first </a:t>
            </a:r>
            <a:r>
              <a:rPr dirty="0" sz="2400">
                <a:latin typeface="Comic Sans MS"/>
                <a:cs typeface="Comic Sans MS"/>
              </a:rPr>
              <a:t>channel </a:t>
            </a:r>
            <a:r>
              <a:rPr dirty="0" sz="2400" spc="-5">
                <a:latin typeface="Comic Sans MS"/>
                <a:cs typeface="Comic Sans MS"/>
              </a:rPr>
              <a:t>of </a:t>
            </a:r>
            <a:r>
              <a:rPr dirty="0" sz="2400">
                <a:latin typeface="Comic Sans MS"/>
                <a:cs typeface="Comic Sans MS"/>
              </a:rPr>
              <a:t>the </a:t>
            </a:r>
            <a:r>
              <a:rPr dirty="0" sz="2400" spc="-5">
                <a:latin typeface="Comic Sans MS"/>
                <a:cs typeface="Comic Sans MS"/>
              </a:rPr>
              <a:t>oscilloscope</a:t>
            </a:r>
            <a:r>
              <a:rPr dirty="0" sz="2400" spc="-6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omic Sans MS"/>
                <a:cs typeface="Comic Sans MS"/>
              </a:rPr>
              <a:t>Change </a:t>
            </a:r>
            <a:r>
              <a:rPr dirty="0" sz="2400" spc="-5">
                <a:latin typeface="Comic Sans MS"/>
                <a:cs typeface="Comic Sans MS"/>
              </a:rPr>
              <a:t>the stimulating site from wrist to antecubital fossa</a:t>
            </a:r>
            <a:r>
              <a:rPr dirty="0" sz="2400" spc="-3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(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latin typeface="Comic Sans MS"/>
                <a:cs typeface="Comic Sans MS"/>
              </a:rPr>
              <a:t>elbow </a:t>
            </a:r>
            <a:r>
              <a:rPr dirty="0" sz="2400">
                <a:latin typeface="Comic Sans MS"/>
                <a:cs typeface="Comic Sans MS"/>
              </a:rPr>
              <a:t>)</a:t>
            </a:r>
            <a:r>
              <a:rPr dirty="0" sz="2400" spc="-9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marR="43370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latin typeface="Comic Sans MS"/>
                <a:cs typeface="Comic Sans MS"/>
              </a:rPr>
              <a:t>Stimulate the nerve </a:t>
            </a:r>
            <a:r>
              <a:rPr dirty="0" sz="2400">
                <a:latin typeface="Comic Sans MS"/>
                <a:cs typeface="Comic Sans MS"/>
              </a:rPr>
              <a:t>&amp; record </a:t>
            </a:r>
            <a:r>
              <a:rPr dirty="0" sz="2400" spc="-5">
                <a:latin typeface="Comic Sans MS"/>
                <a:cs typeface="Comic Sans MS"/>
              </a:rPr>
              <a:t>the </a:t>
            </a:r>
            <a:r>
              <a:rPr dirty="0" sz="2400">
                <a:latin typeface="Comic Sans MS"/>
                <a:cs typeface="Comic Sans MS"/>
              </a:rPr>
              <a:t>CMAP </a:t>
            </a:r>
            <a:r>
              <a:rPr dirty="0" sz="2400" spc="-5">
                <a:latin typeface="Comic Sans MS"/>
                <a:cs typeface="Comic Sans MS"/>
              </a:rPr>
              <a:t>for </a:t>
            </a:r>
            <a:r>
              <a:rPr dirty="0" sz="2400">
                <a:latin typeface="Comic Sans MS"/>
                <a:cs typeface="Comic Sans MS"/>
              </a:rPr>
              <a:t>median</a:t>
            </a:r>
            <a:r>
              <a:rPr dirty="0" sz="2400" spc="-14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nerve  </a:t>
            </a:r>
            <a:r>
              <a:rPr dirty="0" sz="2400" spc="-5">
                <a:latin typeface="Comic Sans MS"/>
                <a:cs typeface="Comic Sans MS"/>
              </a:rPr>
              <a:t>stimulation </a:t>
            </a:r>
            <a:r>
              <a:rPr dirty="0" sz="2400">
                <a:latin typeface="Comic Sans MS"/>
                <a:cs typeface="Comic Sans MS"/>
              </a:rPr>
              <a:t>at </a:t>
            </a:r>
            <a:r>
              <a:rPr dirty="0" sz="2400" spc="-5">
                <a:latin typeface="Comic Sans MS"/>
                <a:cs typeface="Comic Sans MS"/>
              </a:rPr>
              <a:t>the elbow</a:t>
            </a:r>
            <a:r>
              <a:rPr dirty="0" sz="2400" spc="-7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07891" y="4267200"/>
            <a:ext cx="2692908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05800" y="1523"/>
            <a:ext cx="838200" cy="6856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76400" y="0"/>
            <a:ext cx="304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43200" y="0"/>
            <a:ext cx="6858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814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09800" y="0"/>
            <a:ext cx="533400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2000" y="0"/>
            <a:ext cx="914400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" y="0"/>
            <a:ext cx="3048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29000" y="0"/>
            <a:ext cx="381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19600" y="0"/>
            <a:ext cx="838200" cy="6858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812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39511" y="0"/>
            <a:ext cx="399415" cy="6858000"/>
          </a:xfrm>
          <a:custGeom>
            <a:avLst/>
            <a:gdLst/>
            <a:ahLst/>
            <a:cxnLst/>
            <a:rect l="l" t="t" r="r" b="b"/>
            <a:pathLst>
              <a:path w="399414" h="6858000">
                <a:moveTo>
                  <a:pt x="0" y="6858000"/>
                </a:moveTo>
                <a:lnTo>
                  <a:pt x="399288" y="6858000"/>
                </a:lnTo>
                <a:lnTo>
                  <a:pt x="39928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91400" y="0"/>
            <a:ext cx="228600" cy="6858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315200" y="0"/>
            <a:ext cx="1066800" cy="6858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62600" y="0"/>
            <a:ext cx="990600" cy="6858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096000" y="0"/>
            <a:ext cx="838200" cy="6858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934200" y="0"/>
            <a:ext cx="381000" cy="6858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55008" y="0"/>
            <a:ext cx="240791" cy="6858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756659" y="0"/>
            <a:ext cx="533400" cy="6858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523" y="6150864"/>
            <a:ext cx="9144000" cy="707390"/>
          </a:xfrm>
          <a:custGeom>
            <a:avLst/>
            <a:gdLst/>
            <a:ahLst/>
            <a:cxnLst/>
            <a:rect l="l" t="t" r="r" b="b"/>
            <a:pathLst>
              <a:path w="9144000" h="707390">
                <a:moveTo>
                  <a:pt x="0" y="152552"/>
                </a:moveTo>
                <a:lnTo>
                  <a:pt x="0" y="707136"/>
                </a:lnTo>
                <a:lnTo>
                  <a:pt x="9144000" y="707136"/>
                </a:lnTo>
                <a:lnTo>
                  <a:pt x="9144000" y="236766"/>
                </a:lnTo>
                <a:lnTo>
                  <a:pt x="1304925" y="236766"/>
                </a:lnTo>
                <a:lnTo>
                  <a:pt x="1123950" y="219290"/>
                </a:lnTo>
                <a:lnTo>
                  <a:pt x="1038225" y="203403"/>
                </a:lnTo>
                <a:lnTo>
                  <a:pt x="971550" y="185915"/>
                </a:lnTo>
                <a:lnTo>
                  <a:pt x="190500" y="185915"/>
                </a:lnTo>
                <a:lnTo>
                  <a:pt x="142875" y="177977"/>
                </a:lnTo>
                <a:lnTo>
                  <a:pt x="104775" y="177977"/>
                </a:lnTo>
                <a:lnTo>
                  <a:pt x="66675" y="170027"/>
                </a:lnTo>
                <a:lnTo>
                  <a:pt x="38100" y="162090"/>
                </a:lnTo>
                <a:lnTo>
                  <a:pt x="0" y="152552"/>
                </a:lnTo>
                <a:close/>
              </a:path>
              <a:path w="9144000" h="707390">
                <a:moveTo>
                  <a:pt x="2219325" y="69913"/>
                </a:moveTo>
                <a:lnTo>
                  <a:pt x="2133600" y="69913"/>
                </a:lnTo>
                <a:lnTo>
                  <a:pt x="2114550" y="79451"/>
                </a:lnTo>
                <a:lnTo>
                  <a:pt x="2076450" y="87401"/>
                </a:lnTo>
                <a:lnTo>
                  <a:pt x="2000250" y="111239"/>
                </a:lnTo>
                <a:lnTo>
                  <a:pt x="1933575" y="136664"/>
                </a:lnTo>
                <a:lnTo>
                  <a:pt x="1866900" y="152552"/>
                </a:lnTo>
                <a:lnTo>
                  <a:pt x="1809750" y="170027"/>
                </a:lnTo>
                <a:lnTo>
                  <a:pt x="1743075" y="185915"/>
                </a:lnTo>
                <a:lnTo>
                  <a:pt x="1685925" y="203403"/>
                </a:lnTo>
                <a:lnTo>
                  <a:pt x="1619250" y="211340"/>
                </a:lnTo>
                <a:lnTo>
                  <a:pt x="1504950" y="227241"/>
                </a:lnTo>
                <a:lnTo>
                  <a:pt x="1400175" y="236766"/>
                </a:lnTo>
                <a:lnTo>
                  <a:pt x="9144000" y="236766"/>
                </a:lnTo>
                <a:lnTo>
                  <a:pt x="9144000" y="203403"/>
                </a:lnTo>
                <a:lnTo>
                  <a:pt x="4429125" y="203403"/>
                </a:lnTo>
                <a:lnTo>
                  <a:pt x="4391025" y="195453"/>
                </a:lnTo>
                <a:lnTo>
                  <a:pt x="4352925" y="185915"/>
                </a:lnTo>
                <a:lnTo>
                  <a:pt x="4312951" y="174802"/>
                </a:lnTo>
                <a:lnTo>
                  <a:pt x="3825875" y="174802"/>
                </a:lnTo>
                <a:lnTo>
                  <a:pt x="3768725" y="170027"/>
                </a:lnTo>
                <a:lnTo>
                  <a:pt x="3727450" y="163677"/>
                </a:lnTo>
                <a:lnTo>
                  <a:pt x="3724014" y="162090"/>
                </a:lnTo>
                <a:lnTo>
                  <a:pt x="2609850" y="162090"/>
                </a:lnTo>
                <a:lnTo>
                  <a:pt x="2543175" y="152552"/>
                </a:lnTo>
                <a:lnTo>
                  <a:pt x="2476500" y="144602"/>
                </a:lnTo>
                <a:lnTo>
                  <a:pt x="2419350" y="136664"/>
                </a:lnTo>
                <a:lnTo>
                  <a:pt x="2390775" y="136664"/>
                </a:lnTo>
                <a:lnTo>
                  <a:pt x="2352675" y="120764"/>
                </a:lnTo>
                <a:lnTo>
                  <a:pt x="2343150" y="111239"/>
                </a:lnTo>
                <a:lnTo>
                  <a:pt x="2314575" y="103289"/>
                </a:lnTo>
                <a:lnTo>
                  <a:pt x="2286000" y="87401"/>
                </a:lnTo>
                <a:lnTo>
                  <a:pt x="2266950" y="79451"/>
                </a:lnTo>
                <a:lnTo>
                  <a:pt x="2238375" y="79451"/>
                </a:lnTo>
                <a:lnTo>
                  <a:pt x="2219325" y="69913"/>
                </a:lnTo>
                <a:close/>
              </a:path>
              <a:path w="9144000" h="707390">
                <a:moveTo>
                  <a:pt x="5705475" y="79451"/>
                </a:moveTo>
                <a:lnTo>
                  <a:pt x="5562600" y="79451"/>
                </a:lnTo>
                <a:lnTo>
                  <a:pt x="5543550" y="87401"/>
                </a:lnTo>
                <a:lnTo>
                  <a:pt x="5524500" y="87401"/>
                </a:lnTo>
                <a:lnTo>
                  <a:pt x="5505450" y="103289"/>
                </a:lnTo>
                <a:lnTo>
                  <a:pt x="5486400" y="111239"/>
                </a:lnTo>
                <a:lnTo>
                  <a:pt x="5476875" y="111239"/>
                </a:lnTo>
                <a:lnTo>
                  <a:pt x="5429250" y="120764"/>
                </a:lnTo>
                <a:lnTo>
                  <a:pt x="5286375" y="128714"/>
                </a:lnTo>
                <a:lnTo>
                  <a:pt x="5086350" y="144602"/>
                </a:lnTo>
                <a:lnTo>
                  <a:pt x="4962525" y="162090"/>
                </a:lnTo>
                <a:lnTo>
                  <a:pt x="4838700" y="177977"/>
                </a:lnTo>
                <a:lnTo>
                  <a:pt x="4714875" y="195453"/>
                </a:lnTo>
                <a:lnTo>
                  <a:pt x="4610100" y="203403"/>
                </a:lnTo>
                <a:lnTo>
                  <a:pt x="9144000" y="203403"/>
                </a:lnTo>
                <a:lnTo>
                  <a:pt x="9144000" y="177977"/>
                </a:lnTo>
                <a:lnTo>
                  <a:pt x="7524750" y="177977"/>
                </a:lnTo>
                <a:lnTo>
                  <a:pt x="7486650" y="170027"/>
                </a:lnTo>
                <a:lnTo>
                  <a:pt x="7458075" y="162090"/>
                </a:lnTo>
                <a:lnTo>
                  <a:pt x="6048375" y="162090"/>
                </a:lnTo>
                <a:lnTo>
                  <a:pt x="5972175" y="152552"/>
                </a:lnTo>
                <a:lnTo>
                  <a:pt x="5915025" y="144602"/>
                </a:lnTo>
                <a:lnTo>
                  <a:pt x="5848350" y="128714"/>
                </a:lnTo>
                <a:lnTo>
                  <a:pt x="5800725" y="120764"/>
                </a:lnTo>
                <a:lnTo>
                  <a:pt x="5781675" y="111239"/>
                </a:lnTo>
                <a:lnTo>
                  <a:pt x="5762625" y="103289"/>
                </a:lnTo>
                <a:lnTo>
                  <a:pt x="5734050" y="95338"/>
                </a:lnTo>
                <a:lnTo>
                  <a:pt x="5705475" y="79451"/>
                </a:lnTo>
                <a:close/>
              </a:path>
              <a:path w="9144000" h="707390">
                <a:moveTo>
                  <a:pt x="647700" y="54025"/>
                </a:moveTo>
                <a:lnTo>
                  <a:pt x="609600" y="54025"/>
                </a:lnTo>
                <a:lnTo>
                  <a:pt x="590550" y="69913"/>
                </a:lnTo>
                <a:lnTo>
                  <a:pt x="571500" y="87401"/>
                </a:lnTo>
                <a:lnTo>
                  <a:pt x="542925" y="111239"/>
                </a:lnTo>
                <a:lnTo>
                  <a:pt x="514350" y="136664"/>
                </a:lnTo>
                <a:lnTo>
                  <a:pt x="457200" y="152552"/>
                </a:lnTo>
                <a:lnTo>
                  <a:pt x="419100" y="162090"/>
                </a:lnTo>
                <a:lnTo>
                  <a:pt x="342900" y="177977"/>
                </a:lnTo>
                <a:lnTo>
                  <a:pt x="304800" y="177977"/>
                </a:lnTo>
                <a:lnTo>
                  <a:pt x="266700" y="185915"/>
                </a:lnTo>
                <a:lnTo>
                  <a:pt x="971550" y="185915"/>
                </a:lnTo>
                <a:lnTo>
                  <a:pt x="904875" y="170027"/>
                </a:lnTo>
                <a:lnTo>
                  <a:pt x="847725" y="152552"/>
                </a:lnTo>
                <a:lnTo>
                  <a:pt x="800100" y="136664"/>
                </a:lnTo>
                <a:lnTo>
                  <a:pt x="762000" y="120764"/>
                </a:lnTo>
                <a:lnTo>
                  <a:pt x="733425" y="103289"/>
                </a:lnTo>
                <a:lnTo>
                  <a:pt x="704850" y="87401"/>
                </a:lnTo>
                <a:lnTo>
                  <a:pt x="676275" y="69913"/>
                </a:lnTo>
                <a:lnTo>
                  <a:pt x="647700" y="54025"/>
                </a:lnTo>
                <a:close/>
              </a:path>
              <a:path w="9144000" h="707390">
                <a:moveTo>
                  <a:pt x="8166100" y="11125"/>
                </a:moveTo>
                <a:lnTo>
                  <a:pt x="8080375" y="25425"/>
                </a:lnTo>
                <a:lnTo>
                  <a:pt x="8018399" y="34963"/>
                </a:lnTo>
                <a:lnTo>
                  <a:pt x="7994650" y="47675"/>
                </a:lnTo>
                <a:lnTo>
                  <a:pt x="7972425" y="61976"/>
                </a:lnTo>
                <a:lnTo>
                  <a:pt x="7953375" y="69913"/>
                </a:lnTo>
                <a:lnTo>
                  <a:pt x="7915275" y="87401"/>
                </a:lnTo>
                <a:lnTo>
                  <a:pt x="7858125" y="111239"/>
                </a:lnTo>
                <a:lnTo>
                  <a:pt x="7810500" y="136664"/>
                </a:lnTo>
                <a:lnTo>
                  <a:pt x="7753350" y="152552"/>
                </a:lnTo>
                <a:lnTo>
                  <a:pt x="7705725" y="162090"/>
                </a:lnTo>
                <a:lnTo>
                  <a:pt x="7610475" y="177977"/>
                </a:lnTo>
                <a:lnTo>
                  <a:pt x="9144000" y="177977"/>
                </a:lnTo>
                <a:lnTo>
                  <a:pt x="9144000" y="144602"/>
                </a:lnTo>
                <a:lnTo>
                  <a:pt x="8801100" y="144602"/>
                </a:lnTo>
                <a:lnTo>
                  <a:pt x="8743950" y="136664"/>
                </a:lnTo>
                <a:lnTo>
                  <a:pt x="8715375" y="136664"/>
                </a:lnTo>
                <a:lnTo>
                  <a:pt x="8677275" y="120764"/>
                </a:lnTo>
                <a:lnTo>
                  <a:pt x="8658225" y="120764"/>
                </a:lnTo>
                <a:lnTo>
                  <a:pt x="8658225" y="111239"/>
                </a:lnTo>
                <a:lnTo>
                  <a:pt x="8648700" y="111239"/>
                </a:lnTo>
                <a:lnTo>
                  <a:pt x="8648700" y="87401"/>
                </a:lnTo>
                <a:lnTo>
                  <a:pt x="8639175" y="79451"/>
                </a:lnTo>
                <a:lnTo>
                  <a:pt x="8639175" y="69913"/>
                </a:lnTo>
                <a:lnTo>
                  <a:pt x="8629650" y="61976"/>
                </a:lnTo>
                <a:lnTo>
                  <a:pt x="8610600" y="54025"/>
                </a:lnTo>
                <a:lnTo>
                  <a:pt x="8601075" y="46088"/>
                </a:lnTo>
                <a:lnTo>
                  <a:pt x="8594725" y="28600"/>
                </a:lnTo>
                <a:lnTo>
                  <a:pt x="8574151" y="25425"/>
                </a:lnTo>
                <a:lnTo>
                  <a:pt x="8550275" y="15887"/>
                </a:lnTo>
                <a:lnTo>
                  <a:pt x="8328025" y="15887"/>
                </a:lnTo>
                <a:lnTo>
                  <a:pt x="8166100" y="11125"/>
                </a:lnTo>
                <a:close/>
              </a:path>
              <a:path w="9144000" h="707390">
                <a:moveTo>
                  <a:pt x="4279900" y="39725"/>
                </a:moveTo>
                <a:lnTo>
                  <a:pt x="4241800" y="57200"/>
                </a:lnTo>
                <a:lnTo>
                  <a:pt x="4219575" y="79451"/>
                </a:lnTo>
                <a:lnTo>
                  <a:pt x="4187825" y="95338"/>
                </a:lnTo>
                <a:lnTo>
                  <a:pt x="4149725" y="120764"/>
                </a:lnTo>
                <a:lnTo>
                  <a:pt x="4111625" y="133477"/>
                </a:lnTo>
                <a:lnTo>
                  <a:pt x="4060825" y="150964"/>
                </a:lnTo>
                <a:lnTo>
                  <a:pt x="3981450" y="162090"/>
                </a:lnTo>
                <a:lnTo>
                  <a:pt x="3933825" y="166852"/>
                </a:lnTo>
                <a:lnTo>
                  <a:pt x="3879850" y="173202"/>
                </a:lnTo>
                <a:lnTo>
                  <a:pt x="3825875" y="174802"/>
                </a:lnTo>
                <a:lnTo>
                  <a:pt x="4312951" y="174802"/>
                </a:lnTo>
                <a:lnTo>
                  <a:pt x="4295775" y="170027"/>
                </a:lnTo>
                <a:lnTo>
                  <a:pt x="4292600" y="131889"/>
                </a:lnTo>
                <a:lnTo>
                  <a:pt x="4302125" y="88988"/>
                </a:lnTo>
                <a:lnTo>
                  <a:pt x="4302125" y="57200"/>
                </a:lnTo>
                <a:lnTo>
                  <a:pt x="4279900" y="39725"/>
                </a:lnTo>
                <a:close/>
              </a:path>
              <a:path w="9144000" h="707390">
                <a:moveTo>
                  <a:pt x="3530600" y="0"/>
                </a:moveTo>
                <a:lnTo>
                  <a:pt x="3468624" y="4762"/>
                </a:lnTo>
                <a:lnTo>
                  <a:pt x="3422650" y="25425"/>
                </a:lnTo>
                <a:lnTo>
                  <a:pt x="3375025" y="34963"/>
                </a:lnTo>
                <a:lnTo>
                  <a:pt x="3303524" y="77863"/>
                </a:lnTo>
                <a:lnTo>
                  <a:pt x="3251200" y="101701"/>
                </a:lnTo>
                <a:lnTo>
                  <a:pt x="3203575" y="120764"/>
                </a:lnTo>
                <a:lnTo>
                  <a:pt x="3152775" y="152552"/>
                </a:lnTo>
                <a:lnTo>
                  <a:pt x="3009900" y="162090"/>
                </a:lnTo>
                <a:lnTo>
                  <a:pt x="3724014" y="162090"/>
                </a:lnTo>
                <a:lnTo>
                  <a:pt x="3686175" y="144602"/>
                </a:lnTo>
                <a:lnTo>
                  <a:pt x="3657600" y="136664"/>
                </a:lnTo>
                <a:lnTo>
                  <a:pt x="3638550" y="128714"/>
                </a:lnTo>
                <a:lnTo>
                  <a:pt x="3629025" y="120764"/>
                </a:lnTo>
                <a:lnTo>
                  <a:pt x="3609975" y="111239"/>
                </a:lnTo>
                <a:lnTo>
                  <a:pt x="3600450" y="103289"/>
                </a:lnTo>
                <a:lnTo>
                  <a:pt x="3565525" y="28600"/>
                </a:lnTo>
                <a:lnTo>
                  <a:pt x="3530600" y="0"/>
                </a:lnTo>
                <a:close/>
              </a:path>
              <a:path w="9144000" h="707390">
                <a:moveTo>
                  <a:pt x="7199249" y="4762"/>
                </a:moveTo>
                <a:lnTo>
                  <a:pt x="7165975" y="14300"/>
                </a:lnTo>
                <a:lnTo>
                  <a:pt x="7134225" y="28600"/>
                </a:lnTo>
                <a:lnTo>
                  <a:pt x="7097649" y="36550"/>
                </a:lnTo>
                <a:lnTo>
                  <a:pt x="7048500" y="46088"/>
                </a:lnTo>
                <a:lnTo>
                  <a:pt x="7000875" y="61976"/>
                </a:lnTo>
                <a:lnTo>
                  <a:pt x="6943725" y="79451"/>
                </a:lnTo>
                <a:lnTo>
                  <a:pt x="6877050" y="95338"/>
                </a:lnTo>
                <a:lnTo>
                  <a:pt x="6800850" y="120764"/>
                </a:lnTo>
                <a:lnTo>
                  <a:pt x="6724650" y="128714"/>
                </a:lnTo>
                <a:lnTo>
                  <a:pt x="6640449" y="144602"/>
                </a:lnTo>
                <a:lnTo>
                  <a:pt x="6553200" y="152552"/>
                </a:lnTo>
                <a:lnTo>
                  <a:pt x="6467475" y="162090"/>
                </a:lnTo>
                <a:lnTo>
                  <a:pt x="7458075" y="162090"/>
                </a:lnTo>
                <a:lnTo>
                  <a:pt x="7419975" y="152552"/>
                </a:lnTo>
                <a:lnTo>
                  <a:pt x="7400925" y="144602"/>
                </a:lnTo>
                <a:lnTo>
                  <a:pt x="7372350" y="136664"/>
                </a:lnTo>
                <a:lnTo>
                  <a:pt x="7351649" y="104876"/>
                </a:lnTo>
                <a:lnTo>
                  <a:pt x="7329424" y="66738"/>
                </a:lnTo>
                <a:lnTo>
                  <a:pt x="7299325" y="39725"/>
                </a:lnTo>
                <a:lnTo>
                  <a:pt x="7277100" y="20662"/>
                </a:lnTo>
                <a:lnTo>
                  <a:pt x="7246874" y="6350"/>
                </a:lnTo>
                <a:lnTo>
                  <a:pt x="7199249" y="4762"/>
                </a:lnTo>
                <a:close/>
              </a:path>
              <a:path w="9144000" h="707390">
                <a:moveTo>
                  <a:pt x="9144000" y="120764"/>
                </a:moveTo>
                <a:lnTo>
                  <a:pt x="9048750" y="136664"/>
                </a:lnTo>
                <a:lnTo>
                  <a:pt x="8963025" y="144602"/>
                </a:lnTo>
                <a:lnTo>
                  <a:pt x="9144000" y="144602"/>
                </a:lnTo>
                <a:lnTo>
                  <a:pt x="9144000" y="120764"/>
                </a:lnTo>
                <a:close/>
              </a:path>
              <a:path w="9144000" h="707390">
                <a:moveTo>
                  <a:pt x="5648325" y="69913"/>
                </a:moveTo>
                <a:lnTo>
                  <a:pt x="5600700" y="69913"/>
                </a:lnTo>
                <a:lnTo>
                  <a:pt x="5581650" y="79451"/>
                </a:lnTo>
                <a:lnTo>
                  <a:pt x="5676900" y="79451"/>
                </a:lnTo>
                <a:lnTo>
                  <a:pt x="5648325" y="69913"/>
                </a:lnTo>
                <a:close/>
              </a:path>
              <a:path w="9144000" h="707390">
                <a:moveTo>
                  <a:pt x="8521700" y="11125"/>
                </a:moveTo>
                <a:lnTo>
                  <a:pt x="8464550" y="11125"/>
                </a:lnTo>
                <a:lnTo>
                  <a:pt x="8328025" y="15887"/>
                </a:lnTo>
                <a:lnTo>
                  <a:pt x="8550275" y="15887"/>
                </a:lnTo>
                <a:lnTo>
                  <a:pt x="8521700" y="111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6138926"/>
            <a:ext cx="9144000" cy="27559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442959" y="6245352"/>
            <a:ext cx="246888" cy="2910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512556" y="6287516"/>
            <a:ext cx="9588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8600" y="243840"/>
            <a:ext cx="8839200" cy="269595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405371" y="3048000"/>
            <a:ext cx="2308860" cy="2438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14600" y="3048000"/>
            <a:ext cx="2382012" cy="25146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835655" y="5679947"/>
            <a:ext cx="150876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L1 Latency</a:t>
            </a:r>
            <a:r>
              <a:rPr dirty="0" sz="18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08096" y="5954267"/>
            <a:ext cx="56324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3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23692" y="6365747"/>
            <a:ext cx="93281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3.5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98691" y="5527547"/>
            <a:ext cx="1508760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8625" marR="5080" indent="-416559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L2 Latency</a:t>
            </a:r>
            <a:r>
              <a:rPr dirty="0" sz="18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At 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elbow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86727" y="6213347"/>
            <a:ext cx="93281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8.5</a:t>
            </a:r>
            <a:r>
              <a:rPr dirty="0" sz="1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5571" y="4261992"/>
            <a:ext cx="1275715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925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Distance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 =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284</a:t>
            </a:r>
            <a:r>
              <a:rPr dirty="0" sz="1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mm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432053"/>
            <a:ext cx="8463915" cy="8534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latin typeface="Comic Sans MS"/>
                <a:cs typeface="Comic Sans MS"/>
              </a:rPr>
              <a:t>Measure the distance from elbow to </a:t>
            </a:r>
            <a:r>
              <a:rPr dirty="0" sz="2800" spc="-10">
                <a:latin typeface="Comic Sans MS"/>
                <a:cs typeface="Comic Sans MS"/>
              </a:rPr>
              <a:t>wrist with </a:t>
            </a:r>
            <a:r>
              <a:rPr dirty="0" sz="2800" spc="-5">
                <a:latin typeface="Comic Sans MS"/>
                <a:cs typeface="Comic Sans MS"/>
              </a:rPr>
              <a:t>a  </a:t>
            </a:r>
            <a:r>
              <a:rPr dirty="0" sz="2800" spc="-5">
                <a:latin typeface="Comic Sans MS"/>
                <a:cs typeface="Comic Sans MS"/>
              </a:rPr>
              <a:t>measuring</a:t>
            </a:r>
            <a:r>
              <a:rPr dirty="0" sz="2800" spc="-45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tape.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371091"/>
            <a:ext cx="8411210" cy="1878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latin typeface="Comic Sans MS"/>
                <a:cs typeface="Comic Sans MS"/>
              </a:rPr>
              <a:t>Measure the latency in </a:t>
            </a:r>
            <a:r>
              <a:rPr dirty="0" sz="2800" spc="-10">
                <a:latin typeface="Comic Sans MS"/>
                <a:cs typeface="Comic Sans MS"/>
              </a:rPr>
              <a:t>first </a:t>
            </a:r>
            <a:r>
              <a:rPr dirty="0" sz="2800" spc="-5">
                <a:latin typeface="Comic Sans MS"/>
                <a:cs typeface="Comic Sans MS"/>
              </a:rPr>
              <a:t>CMAP &amp; in the next  </a:t>
            </a:r>
            <a:r>
              <a:rPr dirty="0" sz="2800" spc="-5">
                <a:latin typeface="Comic Sans MS"/>
                <a:cs typeface="Comic Sans MS"/>
              </a:rPr>
              <a:t>CAMP.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omic Sans MS"/>
                <a:cs typeface="Comic Sans MS"/>
              </a:rPr>
              <a:t>Enter </a:t>
            </a:r>
            <a:r>
              <a:rPr dirty="0" sz="2800" spc="-5">
                <a:latin typeface="Comic Sans MS"/>
                <a:cs typeface="Comic Sans MS"/>
              </a:rPr>
              <a:t>the </a:t>
            </a:r>
            <a:r>
              <a:rPr dirty="0" sz="2800" spc="-10">
                <a:latin typeface="Comic Sans MS"/>
                <a:cs typeface="Comic Sans MS"/>
              </a:rPr>
              <a:t>distance </a:t>
            </a:r>
            <a:r>
              <a:rPr dirty="0" sz="2800" spc="-5">
                <a:latin typeface="Comic Sans MS"/>
                <a:cs typeface="Comic Sans MS"/>
              </a:rPr>
              <a:t>between the elbow and</a:t>
            </a:r>
            <a:r>
              <a:rPr dirty="0" sz="2800" spc="135">
                <a:latin typeface="Comic Sans MS"/>
                <a:cs typeface="Comic Sans MS"/>
              </a:rPr>
              <a:t> </a:t>
            </a:r>
            <a:r>
              <a:rPr dirty="0" sz="2800" spc="-10">
                <a:latin typeface="Comic Sans MS"/>
                <a:cs typeface="Comic Sans MS"/>
              </a:rPr>
              <a:t>wrist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354965" algn="l"/>
              </a:tabLst>
            </a:pPr>
            <a:r>
              <a:rPr dirty="0" sz="2800" spc="-5">
                <a:latin typeface="Arial"/>
                <a:cs typeface="Arial"/>
              </a:rPr>
              <a:t>•	</a:t>
            </a:r>
            <a:r>
              <a:rPr dirty="0" sz="2800" spc="-5">
                <a:latin typeface="Comic Sans MS"/>
                <a:cs typeface="Comic Sans MS"/>
              </a:rPr>
              <a:t>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8840" y="6444386"/>
            <a:ext cx="110489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0789" y="374015"/>
            <a:ext cx="4125595" cy="937894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9955" marR="5080" indent="-897890">
              <a:lnSpc>
                <a:spcPts val="3600"/>
              </a:lnSpc>
            </a:pPr>
            <a:r>
              <a:rPr dirty="0" sz="3200" spc="-10"/>
              <a:t>Motor conduction study:  </a:t>
            </a:r>
            <a:r>
              <a:rPr dirty="0" sz="3200"/>
              <a:t>Median</a:t>
            </a:r>
            <a:r>
              <a:rPr dirty="0" sz="3200" spc="-80"/>
              <a:t> </a:t>
            </a:r>
            <a:r>
              <a:rPr dirty="0" sz="3200" spc="-5"/>
              <a:t>nerve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331975" y="1629155"/>
            <a:ext cx="7127747" cy="4657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9023" rIns="0" bIns="0" rtlCol="0" vert="horz">
            <a:spAutoFit/>
          </a:bodyPr>
          <a:lstStyle/>
          <a:p>
            <a:pPr marL="2112010">
              <a:lnSpc>
                <a:spcPct val="100000"/>
              </a:lnSpc>
            </a:pPr>
            <a:r>
              <a:rPr dirty="0" sz="3200" spc="-5"/>
              <a:t>Nerve </a:t>
            </a:r>
            <a:r>
              <a:rPr dirty="0" sz="3200" spc="-10"/>
              <a:t>conduction</a:t>
            </a:r>
            <a:r>
              <a:rPr dirty="0" sz="3200" spc="-35"/>
              <a:t> </a:t>
            </a:r>
            <a:r>
              <a:rPr dirty="0" sz="3200" spc="-5"/>
              <a:t>velocity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331975" y="1484375"/>
            <a:ext cx="4751832" cy="1889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31975" y="4942332"/>
            <a:ext cx="4753356" cy="1368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31975" y="3575303"/>
            <a:ext cx="4753356" cy="1077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06523" y="1557527"/>
            <a:ext cx="218440" cy="287020"/>
          </a:xfrm>
          <a:custGeom>
            <a:avLst/>
            <a:gdLst/>
            <a:ahLst/>
            <a:cxnLst/>
            <a:rect l="l" t="t" r="r" b="b"/>
            <a:pathLst>
              <a:path w="218439" h="287019">
                <a:moveTo>
                  <a:pt x="217931" y="214502"/>
                </a:moveTo>
                <a:lnTo>
                  <a:pt x="0" y="214502"/>
                </a:lnTo>
                <a:lnTo>
                  <a:pt x="108965" y="286512"/>
                </a:lnTo>
                <a:lnTo>
                  <a:pt x="217931" y="214502"/>
                </a:lnTo>
                <a:close/>
              </a:path>
              <a:path w="218439" h="287019">
                <a:moveTo>
                  <a:pt x="163449" y="0"/>
                </a:moveTo>
                <a:lnTo>
                  <a:pt x="54482" y="0"/>
                </a:lnTo>
                <a:lnTo>
                  <a:pt x="54482" y="214502"/>
                </a:lnTo>
                <a:lnTo>
                  <a:pt x="163449" y="214502"/>
                </a:lnTo>
                <a:lnTo>
                  <a:pt x="163449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06523" y="1557527"/>
            <a:ext cx="218440" cy="287020"/>
          </a:xfrm>
          <a:custGeom>
            <a:avLst/>
            <a:gdLst/>
            <a:ahLst/>
            <a:cxnLst/>
            <a:rect l="l" t="t" r="r" b="b"/>
            <a:pathLst>
              <a:path w="218439" h="287019">
                <a:moveTo>
                  <a:pt x="0" y="214502"/>
                </a:moveTo>
                <a:lnTo>
                  <a:pt x="54482" y="214502"/>
                </a:lnTo>
                <a:lnTo>
                  <a:pt x="54482" y="0"/>
                </a:lnTo>
                <a:lnTo>
                  <a:pt x="163449" y="0"/>
                </a:lnTo>
                <a:lnTo>
                  <a:pt x="163449" y="214502"/>
                </a:lnTo>
                <a:lnTo>
                  <a:pt x="217931" y="214502"/>
                </a:lnTo>
                <a:lnTo>
                  <a:pt x="108965" y="286512"/>
                </a:lnTo>
                <a:lnTo>
                  <a:pt x="0" y="21450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93948" y="1861566"/>
            <a:ext cx="2771775" cy="1052195"/>
          </a:xfrm>
          <a:custGeom>
            <a:avLst/>
            <a:gdLst/>
            <a:ahLst/>
            <a:cxnLst/>
            <a:rect l="l" t="t" r="r" b="b"/>
            <a:pathLst>
              <a:path w="2771775" h="1052195">
                <a:moveTo>
                  <a:pt x="2771599" y="967613"/>
                </a:moveTo>
                <a:lnTo>
                  <a:pt x="2726028" y="1022694"/>
                </a:lnTo>
                <a:lnTo>
                  <a:pt x="2689473" y="1039878"/>
                </a:lnTo>
                <a:lnTo>
                  <a:pt x="2645987" y="1049660"/>
                </a:lnTo>
                <a:lnTo>
                  <a:pt x="2597256" y="1051666"/>
                </a:lnTo>
                <a:lnTo>
                  <a:pt x="2544965" y="1045523"/>
                </a:lnTo>
                <a:lnTo>
                  <a:pt x="2490802" y="1030859"/>
                </a:lnTo>
                <a:lnTo>
                  <a:pt x="1568782" y="708279"/>
                </a:lnTo>
                <a:lnTo>
                  <a:pt x="1514572" y="693574"/>
                </a:lnTo>
                <a:lnTo>
                  <a:pt x="1462248" y="687416"/>
                </a:lnTo>
                <a:lnTo>
                  <a:pt x="1413494" y="689424"/>
                </a:lnTo>
                <a:lnTo>
                  <a:pt x="1369994" y="699219"/>
                </a:lnTo>
                <a:lnTo>
                  <a:pt x="1333432" y="716421"/>
                </a:lnTo>
                <a:lnTo>
                  <a:pt x="1305492" y="740649"/>
                </a:lnTo>
                <a:lnTo>
                  <a:pt x="1287858" y="771525"/>
                </a:lnTo>
                <a:lnTo>
                  <a:pt x="1293318" y="736393"/>
                </a:lnTo>
                <a:lnTo>
                  <a:pt x="1268714" y="663809"/>
                </a:lnTo>
                <a:lnTo>
                  <a:pt x="1240810" y="629045"/>
                </a:lnTo>
                <a:lnTo>
                  <a:pt x="1203944" y="597090"/>
                </a:lnTo>
                <a:lnTo>
                  <a:pt x="1159196" y="569290"/>
                </a:lnTo>
                <a:lnTo>
                  <a:pt x="1107645" y="546988"/>
                </a:lnTo>
                <a:lnTo>
                  <a:pt x="185625" y="224409"/>
                </a:lnTo>
                <a:lnTo>
                  <a:pt x="134121" y="202147"/>
                </a:lnTo>
                <a:lnTo>
                  <a:pt x="89405" y="174365"/>
                </a:lnTo>
                <a:lnTo>
                  <a:pt x="52554" y="142416"/>
                </a:lnTo>
                <a:lnTo>
                  <a:pt x="24650" y="107651"/>
                </a:lnTo>
                <a:lnTo>
                  <a:pt x="6772" y="71425"/>
                </a:lnTo>
                <a:lnTo>
                  <a:pt x="0" y="35090"/>
                </a:lnTo>
                <a:lnTo>
                  <a:pt x="5412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093847" y="2597784"/>
            <a:ext cx="31750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1800" spc="-5">
                <a:solidFill>
                  <a:srgbClr val="FFFF00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86554" y="2180844"/>
            <a:ext cx="758190" cy="429895"/>
          </a:xfrm>
          <a:custGeom>
            <a:avLst/>
            <a:gdLst/>
            <a:ahLst/>
            <a:cxnLst/>
            <a:rect l="l" t="t" r="r" b="b"/>
            <a:pathLst>
              <a:path w="758189" h="429894">
                <a:moveTo>
                  <a:pt x="0" y="137286"/>
                </a:moveTo>
                <a:lnTo>
                  <a:pt x="26677" y="84054"/>
                </a:lnTo>
                <a:lnTo>
                  <a:pt x="57689" y="44227"/>
                </a:lnTo>
                <a:lnTo>
                  <a:pt x="89225" y="21593"/>
                </a:lnTo>
                <a:lnTo>
                  <a:pt x="117475" y="19938"/>
                </a:lnTo>
                <a:lnTo>
                  <a:pt x="362966" y="117347"/>
                </a:lnTo>
                <a:lnTo>
                  <a:pt x="391271" y="115693"/>
                </a:lnTo>
                <a:lnTo>
                  <a:pt x="422814" y="93059"/>
                </a:lnTo>
                <a:lnTo>
                  <a:pt x="453834" y="53232"/>
                </a:lnTo>
                <a:lnTo>
                  <a:pt x="480568" y="0"/>
                </a:lnTo>
                <a:lnTo>
                  <a:pt x="463484" y="57046"/>
                </a:lnTo>
                <a:lnTo>
                  <a:pt x="458771" y="107283"/>
                </a:lnTo>
                <a:lnTo>
                  <a:pt x="466226" y="145375"/>
                </a:lnTo>
                <a:lnTo>
                  <a:pt x="485648" y="165988"/>
                </a:lnTo>
                <a:lnTo>
                  <a:pt x="731139" y="263397"/>
                </a:lnTo>
                <a:lnTo>
                  <a:pt x="750615" y="284011"/>
                </a:lnTo>
                <a:lnTo>
                  <a:pt x="758078" y="322103"/>
                </a:lnTo>
                <a:lnTo>
                  <a:pt x="753373" y="372340"/>
                </a:lnTo>
                <a:lnTo>
                  <a:pt x="736346" y="429386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67555" y="2060448"/>
            <a:ext cx="216535" cy="288290"/>
          </a:xfrm>
          <a:custGeom>
            <a:avLst/>
            <a:gdLst/>
            <a:ahLst/>
            <a:cxnLst/>
            <a:rect l="l" t="t" r="r" b="b"/>
            <a:pathLst>
              <a:path w="216535" h="288289">
                <a:moveTo>
                  <a:pt x="216408" y="216535"/>
                </a:moveTo>
                <a:lnTo>
                  <a:pt x="0" y="216535"/>
                </a:lnTo>
                <a:lnTo>
                  <a:pt x="108204" y="288036"/>
                </a:lnTo>
                <a:lnTo>
                  <a:pt x="216408" y="216535"/>
                </a:lnTo>
                <a:close/>
              </a:path>
              <a:path w="216535" h="288289">
                <a:moveTo>
                  <a:pt x="162306" y="0"/>
                </a:moveTo>
                <a:lnTo>
                  <a:pt x="54102" y="0"/>
                </a:lnTo>
                <a:lnTo>
                  <a:pt x="54102" y="216535"/>
                </a:lnTo>
                <a:lnTo>
                  <a:pt x="162306" y="216535"/>
                </a:lnTo>
                <a:lnTo>
                  <a:pt x="162306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67555" y="2060448"/>
            <a:ext cx="216535" cy="288290"/>
          </a:xfrm>
          <a:custGeom>
            <a:avLst/>
            <a:gdLst/>
            <a:ahLst/>
            <a:cxnLst/>
            <a:rect l="l" t="t" r="r" b="b"/>
            <a:pathLst>
              <a:path w="216535" h="288289">
                <a:moveTo>
                  <a:pt x="0" y="216535"/>
                </a:moveTo>
                <a:lnTo>
                  <a:pt x="54102" y="216535"/>
                </a:lnTo>
                <a:lnTo>
                  <a:pt x="54102" y="0"/>
                </a:lnTo>
                <a:lnTo>
                  <a:pt x="162306" y="0"/>
                </a:lnTo>
                <a:lnTo>
                  <a:pt x="162306" y="216535"/>
                </a:lnTo>
                <a:lnTo>
                  <a:pt x="216408" y="216535"/>
                </a:lnTo>
                <a:lnTo>
                  <a:pt x="108204" y="288036"/>
                </a:lnTo>
                <a:lnTo>
                  <a:pt x="0" y="21653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507229" y="1884934"/>
            <a:ext cx="31750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1800" spc="-5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31975" y="4149852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4" h="216535">
                <a:moveTo>
                  <a:pt x="162306" y="54102"/>
                </a:moveTo>
                <a:lnTo>
                  <a:pt x="54102" y="54102"/>
                </a:lnTo>
                <a:lnTo>
                  <a:pt x="54102" y="216408"/>
                </a:lnTo>
                <a:lnTo>
                  <a:pt x="162306" y="216408"/>
                </a:lnTo>
                <a:lnTo>
                  <a:pt x="162306" y="54102"/>
                </a:lnTo>
                <a:close/>
              </a:path>
              <a:path w="216534" h="216535">
                <a:moveTo>
                  <a:pt x="108204" y="0"/>
                </a:moveTo>
                <a:lnTo>
                  <a:pt x="0" y="54102"/>
                </a:lnTo>
                <a:lnTo>
                  <a:pt x="216408" y="54102"/>
                </a:lnTo>
                <a:lnTo>
                  <a:pt x="108204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31975" y="4149852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4" h="216535">
                <a:moveTo>
                  <a:pt x="0" y="54102"/>
                </a:moveTo>
                <a:lnTo>
                  <a:pt x="108204" y="0"/>
                </a:lnTo>
                <a:lnTo>
                  <a:pt x="216408" y="54102"/>
                </a:lnTo>
                <a:lnTo>
                  <a:pt x="162306" y="54102"/>
                </a:lnTo>
                <a:lnTo>
                  <a:pt x="162306" y="216408"/>
                </a:lnTo>
                <a:lnTo>
                  <a:pt x="54102" y="216408"/>
                </a:lnTo>
                <a:lnTo>
                  <a:pt x="54102" y="54102"/>
                </a:lnTo>
                <a:lnTo>
                  <a:pt x="0" y="5410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43783" y="4149852"/>
            <a:ext cx="215265" cy="216535"/>
          </a:xfrm>
          <a:custGeom>
            <a:avLst/>
            <a:gdLst/>
            <a:ahLst/>
            <a:cxnLst/>
            <a:rect l="l" t="t" r="r" b="b"/>
            <a:pathLst>
              <a:path w="215264" h="216535">
                <a:moveTo>
                  <a:pt x="161163" y="53721"/>
                </a:moveTo>
                <a:lnTo>
                  <a:pt x="53721" y="53721"/>
                </a:lnTo>
                <a:lnTo>
                  <a:pt x="53721" y="216408"/>
                </a:lnTo>
                <a:lnTo>
                  <a:pt x="161163" y="216408"/>
                </a:lnTo>
                <a:lnTo>
                  <a:pt x="161163" y="53721"/>
                </a:lnTo>
                <a:close/>
              </a:path>
              <a:path w="215264" h="216535">
                <a:moveTo>
                  <a:pt x="107442" y="0"/>
                </a:moveTo>
                <a:lnTo>
                  <a:pt x="0" y="53721"/>
                </a:lnTo>
                <a:lnTo>
                  <a:pt x="214884" y="53721"/>
                </a:lnTo>
                <a:lnTo>
                  <a:pt x="107442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43783" y="4149852"/>
            <a:ext cx="215265" cy="216535"/>
          </a:xfrm>
          <a:custGeom>
            <a:avLst/>
            <a:gdLst/>
            <a:ahLst/>
            <a:cxnLst/>
            <a:rect l="l" t="t" r="r" b="b"/>
            <a:pathLst>
              <a:path w="215264" h="216535">
                <a:moveTo>
                  <a:pt x="0" y="53721"/>
                </a:moveTo>
                <a:lnTo>
                  <a:pt x="107442" y="0"/>
                </a:lnTo>
                <a:lnTo>
                  <a:pt x="214884" y="53721"/>
                </a:lnTo>
                <a:lnTo>
                  <a:pt x="161163" y="53721"/>
                </a:lnTo>
                <a:lnTo>
                  <a:pt x="161163" y="216408"/>
                </a:lnTo>
                <a:lnTo>
                  <a:pt x="53721" y="216408"/>
                </a:lnTo>
                <a:lnTo>
                  <a:pt x="53721" y="53721"/>
                </a:lnTo>
                <a:lnTo>
                  <a:pt x="0" y="5372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04366" y="4293870"/>
            <a:ext cx="1511935" cy="142240"/>
          </a:xfrm>
          <a:custGeom>
            <a:avLst/>
            <a:gdLst/>
            <a:ahLst/>
            <a:cxnLst/>
            <a:rect l="l" t="t" r="r" b="b"/>
            <a:pathLst>
              <a:path w="1511935" h="142239">
                <a:moveTo>
                  <a:pt x="1511808" y="0"/>
                </a:moveTo>
                <a:lnTo>
                  <a:pt x="1501997" y="27574"/>
                </a:lnTo>
                <a:lnTo>
                  <a:pt x="1475232" y="50101"/>
                </a:lnTo>
                <a:lnTo>
                  <a:pt x="1435512" y="65293"/>
                </a:lnTo>
                <a:lnTo>
                  <a:pt x="1386840" y="70865"/>
                </a:lnTo>
                <a:lnTo>
                  <a:pt x="880872" y="70865"/>
                </a:lnTo>
                <a:lnTo>
                  <a:pt x="832199" y="76438"/>
                </a:lnTo>
                <a:lnTo>
                  <a:pt x="792479" y="91630"/>
                </a:lnTo>
                <a:lnTo>
                  <a:pt x="765714" y="114157"/>
                </a:lnTo>
                <a:lnTo>
                  <a:pt x="755904" y="141731"/>
                </a:lnTo>
                <a:lnTo>
                  <a:pt x="746093" y="114157"/>
                </a:lnTo>
                <a:lnTo>
                  <a:pt x="719327" y="91630"/>
                </a:lnTo>
                <a:lnTo>
                  <a:pt x="679608" y="76438"/>
                </a:lnTo>
                <a:lnTo>
                  <a:pt x="630935" y="70865"/>
                </a:lnTo>
                <a:lnTo>
                  <a:pt x="124968" y="70865"/>
                </a:lnTo>
                <a:lnTo>
                  <a:pt x="76295" y="65293"/>
                </a:lnTo>
                <a:lnTo>
                  <a:pt x="36576" y="50101"/>
                </a:lnTo>
                <a:lnTo>
                  <a:pt x="9810" y="27574"/>
                </a:ln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698117" y="4333367"/>
            <a:ext cx="166370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00175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(s)	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31975" y="5727191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4" h="216535">
                <a:moveTo>
                  <a:pt x="162306" y="54102"/>
                </a:moveTo>
                <a:lnTo>
                  <a:pt x="54102" y="54102"/>
                </a:lnTo>
                <a:lnTo>
                  <a:pt x="54102" y="216408"/>
                </a:lnTo>
                <a:lnTo>
                  <a:pt x="162306" y="216408"/>
                </a:lnTo>
                <a:lnTo>
                  <a:pt x="162306" y="54102"/>
                </a:lnTo>
                <a:close/>
              </a:path>
              <a:path w="216534" h="216535">
                <a:moveTo>
                  <a:pt x="108204" y="0"/>
                </a:moveTo>
                <a:lnTo>
                  <a:pt x="0" y="54102"/>
                </a:lnTo>
                <a:lnTo>
                  <a:pt x="216408" y="54102"/>
                </a:lnTo>
                <a:lnTo>
                  <a:pt x="108204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31975" y="5727191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4" h="216535">
                <a:moveTo>
                  <a:pt x="0" y="54102"/>
                </a:moveTo>
                <a:lnTo>
                  <a:pt x="108204" y="0"/>
                </a:lnTo>
                <a:lnTo>
                  <a:pt x="216408" y="54102"/>
                </a:lnTo>
                <a:lnTo>
                  <a:pt x="162306" y="54102"/>
                </a:lnTo>
                <a:lnTo>
                  <a:pt x="162306" y="216408"/>
                </a:lnTo>
                <a:lnTo>
                  <a:pt x="54102" y="216408"/>
                </a:lnTo>
                <a:lnTo>
                  <a:pt x="54102" y="54102"/>
                </a:lnTo>
                <a:lnTo>
                  <a:pt x="0" y="5410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979676" y="5727191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162306" y="54102"/>
                </a:moveTo>
                <a:lnTo>
                  <a:pt x="54101" y="54102"/>
                </a:lnTo>
                <a:lnTo>
                  <a:pt x="54101" y="216408"/>
                </a:lnTo>
                <a:lnTo>
                  <a:pt x="162306" y="216408"/>
                </a:lnTo>
                <a:lnTo>
                  <a:pt x="162306" y="54102"/>
                </a:lnTo>
                <a:close/>
              </a:path>
              <a:path w="216535" h="216535">
                <a:moveTo>
                  <a:pt x="108204" y="0"/>
                </a:moveTo>
                <a:lnTo>
                  <a:pt x="0" y="54102"/>
                </a:lnTo>
                <a:lnTo>
                  <a:pt x="216407" y="54102"/>
                </a:lnTo>
                <a:lnTo>
                  <a:pt x="108204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79676" y="5727191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0" y="54102"/>
                </a:moveTo>
                <a:lnTo>
                  <a:pt x="108204" y="0"/>
                </a:lnTo>
                <a:lnTo>
                  <a:pt x="216407" y="54102"/>
                </a:lnTo>
                <a:lnTo>
                  <a:pt x="162306" y="54102"/>
                </a:lnTo>
                <a:lnTo>
                  <a:pt x="162306" y="216408"/>
                </a:lnTo>
                <a:lnTo>
                  <a:pt x="54101" y="216408"/>
                </a:lnTo>
                <a:lnTo>
                  <a:pt x="54101" y="54102"/>
                </a:lnTo>
                <a:lnTo>
                  <a:pt x="0" y="5410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04366" y="5921502"/>
            <a:ext cx="721360" cy="93345"/>
          </a:xfrm>
          <a:custGeom>
            <a:avLst/>
            <a:gdLst/>
            <a:ahLst/>
            <a:cxnLst/>
            <a:rect l="l" t="t" r="r" b="b"/>
            <a:pathLst>
              <a:path w="721360" h="93345">
                <a:moveTo>
                  <a:pt x="720852" y="0"/>
                </a:moveTo>
                <a:lnTo>
                  <a:pt x="716083" y="18090"/>
                </a:lnTo>
                <a:lnTo>
                  <a:pt x="703087" y="32866"/>
                </a:lnTo>
                <a:lnTo>
                  <a:pt x="683829" y="42828"/>
                </a:lnTo>
                <a:lnTo>
                  <a:pt x="660272" y="46482"/>
                </a:lnTo>
                <a:lnTo>
                  <a:pt x="421004" y="46482"/>
                </a:lnTo>
                <a:lnTo>
                  <a:pt x="397448" y="50135"/>
                </a:lnTo>
                <a:lnTo>
                  <a:pt x="378190" y="60097"/>
                </a:lnTo>
                <a:lnTo>
                  <a:pt x="365194" y="74873"/>
                </a:lnTo>
                <a:lnTo>
                  <a:pt x="360426" y="92964"/>
                </a:lnTo>
                <a:lnTo>
                  <a:pt x="355657" y="74873"/>
                </a:lnTo>
                <a:lnTo>
                  <a:pt x="342661" y="60097"/>
                </a:lnTo>
                <a:lnTo>
                  <a:pt x="323403" y="50135"/>
                </a:lnTo>
                <a:lnTo>
                  <a:pt x="299847" y="46482"/>
                </a:lnTo>
                <a:lnTo>
                  <a:pt x="60578" y="46482"/>
                </a:lnTo>
                <a:lnTo>
                  <a:pt x="37022" y="42828"/>
                </a:lnTo>
                <a:lnTo>
                  <a:pt x="17764" y="32866"/>
                </a:lnTo>
                <a:lnTo>
                  <a:pt x="4768" y="18090"/>
                </a:ln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698117" y="5983223"/>
            <a:ext cx="27940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87057" y="1949830"/>
            <a:ext cx="1477645" cy="364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0061" sz="2700" spc="-7">
                <a:latin typeface="Arial"/>
                <a:cs typeface="Arial"/>
              </a:rPr>
              <a:t>NCV </a:t>
            </a:r>
            <a:r>
              <a:rPr dirty="0" baseline="-20061" sz="2700">
                <a:latin typeface="Arial"/>
                <a:cs typeface="Arial"/>
              </a:rPr>
              <a:t>=</a:t>
            </a:r>
            <a:r>
              <a:rPr dirty="0" baseline="-20061" sz="2700" spc="450">
                <a:latin typeface="Arial"/>
                <a:cs typeface="Arial"/>
              </a:rPr>
              <a:t> </a:t>
            </a:r>
            <a:r>
              <a:rPr dirty="0" sz="1800" spc="-5" u="heavy">
                <a:latin typeface="Arial"/>
                <a:cs typeface="Arial"/>
              </a:rPr>
              <a:t>D1-D2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03032" y="2165858"/>
            <a:ext cx="60896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L1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00215" y="3860291"/>
            <a:ext cx="2253995" cy="1655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Dr.Aysha</dc:creator>
  <dc:title>Slide 1</dc:title>
  <dcterms:created xsi:type="dcterms:W3CDTF">2015-12-06T07:23:51Z</dcterms:created>
  <dcterms:modified xsi:type="dcterms:W3CDTF">2015-12-06T07:23:51Z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2015-12-06T00:00:00Z</vt:filetime>
  </property>
</Properties>
</file>