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Default Extension="jpg" ContentType="image/jpg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 u="heavy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 u="heavy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 u="heavy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6023" y="582803"/>
            <a:ext cx="8251952" cy="822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 u="heavy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8863" y="1214882"/>
            <a:ext cx="8526272" cy="45554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16.png"/><Relationship Id="rId11" Type="http://schemas.openxmlformats.org/officeDocument/2006/relationships/image" Target="../media/image17.png"/><Relationship Id="rId12" Type="http://schemas.openxmlformats.org/officeDocument/2006/relationships/image" Target="../media/image18.png"/><Relationship Id="rId13" Type="http://schemas.openxmlformats.org/officeDocument/2006/relationships/image" Target="../media/image19.png"/><Relationship Id="rId14" Type="http://schemas.openxmlformats.org/officeDocument/2006/relationships/image" Target="../media/image20.png"/><Relationship Id="rId15" Type="http://schemas.openxmlformats.org/officeDocument/2006/relationships/image" Target="../media/image21.png"/><Relationship Id="rId16" Type="http://schemas.openxmlformats.org/officeDocument/2006/relationships/image" Target="../media/image22.png"/><Relationship Id="rId17" Type="http://schemas.openxmlformats.org/officeDocument/2006/relationships/image" Target="../media/image23.png"/><Relationship Id="rId18" Type="http://schemas.openxmlformats.org/officeDocument/2006/relationships/image" Target="../media/image24.png"/><Relationship Id="rId19" Type="http://schemas.openxmlformats.org/officeDocument/2006/relationships/image" Target="../media/image25.png"/><Relationship Id="rId20" Type="http://schemas.openxmlformats.org/officeDocument/2006/relationships/image" Target="../media/image26.png"/><Relationship Id="rId21" Type="http://schemas.openxmlformats.org/officeDocument/2006/relationships/image" Target="../media/image27.png"/><Relationship Id="rId22" Type="http://schemas.openxmlformats.org/officeDocument/2006/relationships/image" Target="../media/image28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30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35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84604" y="1228344"/>
            <a:ext cx="5349240" cy="22326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21483" y="1413068"/>
            <a:ext cx="4474845" cy="174434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ctr" marL="12065" marR="5080">
              <a:lnSpc>
                <a:spcPct val="86300"/>
              </a:lnSpc>
              <a:tabLst>
                <a:tab pos="2946400" algn="l"/>
              </a:tabLst>
            </a:pPr>
            <a:r>
              <a:rPr dirty="0" sz="3300" spc="-5" u="none">
                <a:solidFill>
                  <a:srgbClr val="FFFFFF"/>
                </a:solidFill>
              </a:rPr>
              <a:t>Physical </a:t>
            </a:r>
            <a:r>
              <a:rPr dirty="0" sz="3300" u="none">
                <a:solidFill>
                  <a:srgbClr val="FFFFFF"/>
                </a:solidFill>
              </a:rPr>
              <a:t>and  </a:t>
            </a:r>
            <a:r>
              <a:rPr dirty="0" sz="3300" u="none">
                <a:solidFill>
                  <a:srgbClr val="FFFFFF"/>
                </a:solidFill>
              </a:rPr>
              <a:t>Phys</a:t>
            </a:r>
            <a:r>
              <a:rPr dirty="0" sz="3300" spc="-15" u="none">
                <a:solidFill>
                  <a:srgbClr val="FFFFFF"/>
                </a:solidFill>
              </a:rPr>
              <a:t>i</a:t>
            </a:r>
            <a:r>
              <a:rPr dirty="0" sz="3300" u="none">
                <a:solidFill>
                  <a:srgbClr val="FFFFFF"/>
                </a:solidFill>
              </a:rPr>
              <a:t>olo</a:t>
            </a:r>
            <a:r>
              <a:rPr dirty="0" sz="3300" spc="-10" u="none">
                <a:solidFill>
                  <a:srgbClr val="FFFFFF"/>
                </a:solidFill>
              </a:rPr>
              <a:t>g</a:t>
            </a:r>
            <a:r>
              <a:rPr dirty="0" sz="3300" u="none">
                <a:solidFill>
                  <a:srgbClr val="FFFFFF"/>
                </a:solidFill>
              </a:rPr>
              <a:t>ical</a:t>
            </a:r>
            <a:r>
              <a:rPr dirty="0" sz="3300" u="none">
                <a:solidFill>
                  <a:srgbClr val="FFFFFF"/>
                </a:solidFill>
              </a:rPr>
              <a:t>	</a:t>
            </a:r>
            <a:r>
              <a:rPr dirty="0" sz="3300" u="none">
                <a:solidFill>
                  <a:srgbClr val="FFFFFF"/>
                </a:solidFill>
              </a:rPr>
              <a:t>Factors </a:t>
            </a:r>
            <a:r>
              <a:rPr dirty="0" sz="3300" u="none">
                <a:solidFill>
                  <a:srgbClr val="FFFFFF"/>
                </a:solidFill>
              </a:rPr>
              <a:t> </a:t>
            </a:r>
            <a:r>
              <a:rPr dirty="0" sz="3300" u="none">
                <a:solidFill>
                  <a:srgbClr val="FFFFFF"/>
                </a:solidFill>
              </a:rPr>
              <a:t>Affecting </a:t>
            </a:r>
            <a:r>
              <a:rPr dirty="0" sz="3300" spc="-5" u="none">
                <a:solidFill>
                  <a:srgbClr val="FFFFFF"/>
                </a:solidFill>
              </a:rPr>
              <a:t>atheletic  </a:t>
            </a:r>
            <a:r>
              <a:rPr dirty="0" sz="3300" spc="-5" u="none">
                <a:solidFill>
                  <a:srgbClr val="FFFFFF"/>
                </a:solidFill>
              </a:rPr>
              <a:t>Performance</a:t>
            </a:r>
            <a:endParaRPr sz="3300"/>
          </a:p>
        </p:txBody>
      </p:sp>
      <p:sp>
        <p:nvSpPr>
          <p:cNvPr id="4" name="object 4"/>
          <p:cNvSpPr txBox="1"/>
          <p:nvPr/>
        </p:nvSpPr>
        <p:spPr>
          <a:xfrm>
            <a:off x="2228469" y="3616325"/>
            <a:ext cx="4452620" cy="22529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3200">
                <a:latin typeface="Arial"/>
                <a:cs typeface="Arial"/>
              </a:rPr>
              <a:t>Prof/ FATEN</a:t>
            </a:r>
            <a:r>
              <a:rPr dirty="0" sz="3200" spc="-10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ZAKAREIA</a:t>
            </a:r>
            <a:endParaRPr sz="3200">
              <a:latin typeface="Arial"/>
              <a:cs typeface="Arial"/>
            </a:endParaRPr>
          </a:p>
          <a:p>
            <a:pPr algn="ctr" marL="71755" marR="171450">
              <a:lnSpc>
                <a:spcPct val="120000"/>
              </a:lnSpc>
            </a:pPr>
            <a:r>
              <a:rPr dirty="0" sz="3200">
                <a:latin typeface="Arial"/>
                <a:cs typeface="Arial"/>
              </a:rPr>
              <a:t>Physiology</a:t>
            </a:r>
            <a:r>
              <a:rPr dirty="0" sz="3200" spc="-65">
                <a:latin typeface="Arial"/>
                <a:cs typeface="Arial"/>
              </a:rPr>
              <a:t> </a:t>
            </a:r>
            <a:r>
              <a:rPr dirty="0" sz="3200" spc="-5">
                <a:latin typeface="Arial"/>
                <a:cs typeface="Arial"/>
              </a:rPr>
              <a:t>Department  </a:t>
            </a:r>
            <a:r>
              <a:rPr dirty="0" sz="3200" spc="-5">
                <a:latin typeface="Arial"/>
                <a:cs typeface="Arial"/>
              </a:rPr>
              <a:t>College </a:t>
            </a:r>
            <a:r>
              <a:rPr dirty="0" sz="3200">
                <a:latin typeface="Arial"/>
                <a:cs typeface="Arial"/>
              </a:rPr>
              <a:t>of </a:t>
            </a:r>
            <a:r>
              <a:rPr dirty="0" sz="3200" spc="-5">
                <a:latin typeface="Arial"/>
                <a:cs typeface="Arial"/>
              </a:rPr>
              <a:t>medicine  </a:t>
            </a:r>
            <a:r>
              <a:rPr dirty="0" sz="3200" spc="-5">
                <a:latin typeface="Arial"/>
                <a:cs typeface="Arial"/>
              </a:rPr>
              <a:t>KSU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4351" y="1767204"/>
            <a:ext cx="3222625" cy="45720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000" spc="-5" u="heavy">
                <a:solidFill>
                  <a:srgbClr val="000000"/>
                </a:solidFill>
              </a:rPr>
              <a:t>Moles </a:t>
            </a:r>
            <a:r>
              <a:rPr dirty="0" sz="3000" u="heavy">
                <a:solidFill>
                  <a:srgbClr val="000000"/>
                </a:solidFill>
              </a:rPr>
              <a:t>of</a:t>
            </a:r>
            <a:r>
              <a:rPr dirty="0" sz="3000" spc="-40" u="heavy">
                <a:solidFill>
                  <a:srgbClr val="000000"/>
                </a:solidFill>
              </a:rPr>
              <a:t> </a:t>
            </a:r>
            <a:r>
              <a:rPr dirty="0" sz="3000" spc="-5" u="heavy">
                <a:solidFill>
                  <a:srgbClr val="000000"/>
                </a:solidFill>
              </a:rPr>
              <a:t>ATP/min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537463" y="2506598"/>
            <a:ext cx="3096895" cy="26955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600">
                <a:latin typeface="Arial"/>
                <a:cs typeface="Arial"/>
              </a:rPr>
              <a:t>-phosphagen</a:t>
            </a:r>
            <a:r>
              <a:rPr dirty="0" sz="2600" spc="-7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system</a:t>
            </a:r>
            <a:endParaRPr sz="2600">
              <a:latin typeface="Arial"/>
              <a:cs typeface="Arial"/>
            </a:endParaRPr>
          </a:p>
          <a:p>
            <a:pPr marL="104139">
              <a:lnSpc>
                <a:spcPct val="100000"/>
              </a:lnSpc>
              <a:spcBef>
                <a:spcPts val="625"/>
              </a:spcBef>
            </a:pPr>
            <a:r>
              <a:rPr dirty="0" sz="2600">
                <a:latin typeface="Arial"/>
                <a:cs typeface="Arial"/>
              </a:rPr>
              <a:t>4</a:t>
            </a:r>
            <a:r>
              <a:rPr dirty="0" sz="2600" spc="-7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moles</a:t>
            </a:r>
            <a:endParaRPr sz="2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625"/>
              </a:spcBef>
              <a:tabLst>
                <a:tab pos="1426845" algn="l"/>
              </a:tabLst>
            </a:pPr>
            <a:r>
              <a:rPr dirty="0" sz="2600">
                <a:latin typeface="Arial"/>
                <a:cs typeface="Arial"/>
              </a:rPr>
              <a:t>-Glycogen-lactic</a:t>
            </a:r>
            <a:r>
              <a:rPr dirty="0" sz="2600" spc="-6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acid  </a:t>
            </a:r>
            <a:r>
              <a:rPr dirty="0" sz="2600">
                <a:latin typeface="Arial"/>
                <a:cs typeface="Arial"/>
              </a:rPr>
              <a:t>system	2.5</a:t>
            </a:r>
            <a:r>
              <a:rPr dirty="0" sz="2600" spc="-7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moles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dirty="0" sz="2600">
                <a:latin typeface="Arial"/>
                <a:cs typeface="Arial"/>
              </a:rPr>
              <a:t>-Aerobic</a:t>
            </a:r>
            <a:r>
              <a:rPr dirty="0" sz="2600" spc="-7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system</a:t>
            </a:r>
            <a:endParaRPr sz="2600">
              <a:latin typeface="Arial"/>
              <a:cs typeface="Arial"/>
            </a:endParaRPr>
          </a:p>
          <a:p>
            <a:pPr marL="104139">
              <a:lnSpc>
                <a:spcPct val="100000"/>
              </a:lnSpc>
              <a:spcBef>
                <a:spcPts val="625"/>
              </a:spcBef>
            </a:pPr>
            <a:r>
              <a:rPr dirty="0" sz="2600">
                <a:latin typeface="Arial"/>
                <a:cs typeface="Arial"/>
              </a:rPr>
              <a:t>1</a:t>
            </a:r>
            <a:r>
              <a:rPr dirty="0" sz="2600" spc="-7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moles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26051" y="1826895"/>
            <a:ext cx="4260850" cy="3384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52525">
              <a:lnSpc>
                <a:spcPct val="100000"/>
              </a:lnSpc>
            </a:pPr>
            <a:r>
              <a:rPr dirty="0" sz="2900" b="1" u="heavy">
                <a:latin typeface="Arial"/>
                <a:cs typeface="Arial"/>
              </a:rPr>
              <a:t>Endurance</a:t>
            </a:r>
            <a:r>
              <a:rPr dirty="0" sz="2900" spc="-100" b="1" u="heavy">
                <a:latin typeface="Arial"/>
                <a:cs typeface="Arial"/>
              </a:rPr>
              <a:t> </a:t>
            </a:r>
            <a:r>
              <a:rPr dirty="0" sz="2900" b="1" u="heavy">
                <a:latin typeface="Arial"/>
                <a:cs typeface="Arial"/>
              </a:rPr>
              <a:t>time</a:t>
            </a:r>
            <a:endParaRPr sz="2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70"/>
              </a:spcBef>
            </a:pPr>
            <a:r>
              <a:rPr dirty="0" sz="2600">
                <a:latin typeface="Arial"/>
                <a:cs typeface="Arial"/>
              </a:rPr>
              <a:t>-phosphagen</a:t>
            </a:r>
            <a:r>
              <a:rPr dirty="0" sz="2600" spc="-7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system</a:t>
            </a:r>
            <a:endParaRPr sz="2600">
              <a:latin typeface="Arial"/>
              <a:cs typeface="Arial"/>
            </a:endParaRPr>
          </a:p>
          <a:p>
            <a:pPr marL="103505">
              <a:lnSpc>
                <a:spcPct val="100000"/>
              </a:lnSpc>
              <a:spcBef>
                <a:spcPts val="625"/>
              </a:spcBef>
            </a:pPr>
            <a:r>
              <a:rPr dirty="0" sz="2600">
                <a:latin typeface="Arial"/>
                <a:cs typeface="Arial"/>
              </a:rPr>
              <a:t>8-10</a:t>
            </a:r>
            <a:r>
              <a:rPr dirty="0" sz="2600" spc="-95">
                <a:latin typeface="Arial"/>
                <a:cs typeface="Arial"/>
              </a:rPr>
              <a:t> </a:t>
            </a:r>
            <a:r>
              <a:rPr dirty="0" sz="2600" spc="5">
                <a:latin typeface="Arial"/>
                <a:cs typeface="Arial"/>
              </a:rPr>
              <a:t>seconds</a:t>
            </a:r>
            <a:endParaRPr sz="2600">
              <a:latin typeface="Arial"/>
              <a:cs typeface="Arial"/>
            </a:endParaRPr>
          </a:p>
          <a:p>
            <a:pPr marL="12700" marR="33020">
              <a:lnSpc>
                <a:spcPct val="120000"/>
              </a:lnSpc>
            </a:pPr>
            <a:r>
              <a:rPr dirty="0" sz="2600">
                <a:latin typeface="Arial"/>
                <a:cs typeface="Arial"/>
              </a:rPr>
              <a:t>-Glycogen-lactic acid</a:t>
            </a:r>
            <a:r>
              <a:rPr dirty="0" sz="2600" spc="-7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system  </a:t>
            </a:r>
            <a:r>
              <a:rPr dirty="0" sz="2600">
                <a:latin typeface="Arial"/>
                <a:cs typeface="Arial"/>
              </a:rPr>
              <a:t>1.3-1.6</a:t>
            </a:r>
            <a:r>
              <a:rPr dirty="0" sz="2600" spc="-7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minutes</a:t>
            </a:r>
            <a:endParaRPr sz="2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625"/>
              </a:spcBef>
              <a:tabLst>
                <a:tab pos="2655570" algn="l"/>
              </a:tabLst>
            </a:pPr>
            <a:r>
              <a:rPr dirty="0" sz="2600">
                <a:latin typeface="Arial"/>
                <a:cs typeface="Arial"/>
              </a:rPr>
              <a:t>-Aerobic  </a:t>
            </a:r>
            <a:r>
              <a:rPr dirty="0" sz="2600" spc="7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system	(unlimited  </a:t>
            </a:r>
            <a:r>
              <a:rPr dirty="0" sz="2600">
                <a:latin typeface="Arial"/>
                <a:cs typeface="Arial"/>
              </a:rPr>
              <a:t>time</a:t>
            </a:r>
            <a:r>
              <a:rPr dirty="0" sz="2600" spc="-13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as</a:t>
            </a:r>
            <a:r>
              <a:rPr dirty="0" sz="2600" spc="-12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long</a:t>
            </a:r>
            <a:r>
              <a:rPr dirty="0" sz="2600" spc="-10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as</a:t>
            </a:r>
            <a:r>
              <a:rPr dirty="0" sz="2600" spc="-12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nutrients</a:t>
            </a:r>
            <a:r>
              <a:rPr dirty="0" sz="2600" spc="-12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last)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6023" y="19811"/>
            <a:ext cx="6885940" cy="37719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5547360" algn="l"/>
              </a:tabLst>
            </a:pPr>
            <a:r>
              <a:rPr dirty="0" sz="2400" b="0">
                <a:latin typeface="Times New Roman"/>
                <a:cs typeface="Times New Roman"/>
              </a:rPr>
              <a:t>Recovery of </a:t>
            </a:r>
            <a:r>
              <a:rPr dirty="0" sz="2400" spc="-5" b="0">
                <a:latin typeface="Times New Roman"/>
                <a:cs typeface="Times New Roman"/>
              </a:rPr>
              <a:t>muscle metabolic </a:t>
            </a:r>
            <a:r>
              <a:rPr dirty="0" sz="2400" spc="365" b="0">
                <a:latin typeface="Times New Roman"/>
                <a:cs typeface="Times New Roman"/>
              </a:rPr>
              <a:t> </a:t>
            </a:r>
            <a:r>
              <a:rPr dirty="0" sz="2400" spc="-5" b="0">
                <a:latin typeface="Times New Roman"/>
                <a:cs typeface="Times New Roman"/>
              </a:rPr>
              <a:t>systems</a:t>
            </a:r>
            <a:r>
              <a:rPr dirty="0" sz="2400" spc="270" b="0">
                <a:latin typeface="Times New Roman"/>
                <a:cs typeface="Times New Roman"/>
              </a:rPr>
              <a:t> </a:t>
            </a:r>
            <a:r>
              <a:rPr dirty="0" sz="2400" b="0">
                <a:latin typeface="Times New Roman"/>
                <a:cs typeface="Times New Roman"/>
              </a:rPr>
              <a:t>after	ecxercise</a:t>
            </a:r>
            <a:r>
              <a:rPr dirty="0" sz="2400" b="0" u="none">
                <a:latin typeface="Times New Roman"/>
                <a:cs typeface="Times New Roman"/>
              </a:rPr>
              <a:t>:-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6023" y="862329"/>
            <a:ext cx="8085455" cy="37757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900" spc="-5">
                <a:latin typeface="Arial"/>
                <a:cs typeface="Arial"/>
              </a:rPr>
              <a:t>-Energy from CP reconstitute</a:t>
            </a:r>
            <a:r>
              <a:rPr dirty="0" sz="1900" spc="65">
                <a:latin typeface="Arial"/>
                <a:cs typeface="Arial"/>
              </a:rPr>
              <a:t> </a:t>
            </a:r>
            <a:r>
              <a:rPr dirty="0" sz="1900" spc="-5">
                <a:latin typeface="Arial"/>
                <a:cs typeface="Arial"/>
              </a:rPr>
              <a:t>ATP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900" spc="-5">
                <a:latin typeface="Arial"/>
                <a:cs typeface="Arial"/>
              </a:rPr>
              <a:t>-Energy from </a:t>
            </a:r>
            <a:r>
              <a:rPr dirty="0" sz="1900">
                <a:latin typeface="Arial"/>
                <a:cs typeface="Arial"/>
              </a:rPr>
              <a:t>glycogen-lactic </a:t>
            </a:r>
            <a:r>
              <a:rPr dirty="0" sz="1900" spc="-5">
                <a:latin typeface="Arial"/>
                <a:cs typeface="Arial"/>
              </a:rPr>
              <a:t>acid system reconstitute both</a:t>
            </a:r>
            <a:r>
              <a:rPr dirty="0" sz="1900" spc="185">
                <a:latin typeface="Arial"/>
                <a:cs typeface="Arial"/>
              </a:rPr>
              <a:t> </a:t>
            </a:r>
            <a:r>
              <a:rPr dirty="0" sz="1900" spc="-5">
                <a:latin typeface="Arial"/>
                <a:cs typeface="Arial"/>
              </a:rPr>
              <a:t>CP&amp;ATP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7214234" algn="l"/>
              </a:tabLst>
            </a:pPr>
            <a:r>
              <a:rPr dirty="0" sz="1900" spc="-5">
                <a:latin typeface="Arial"/>
                <a:cs typeface="Arial"/>
              </a:rPr>
              <a:t>- Energy from oxidative metabolism of aerobic  </a:t>
            </a:r>
            <a:r>
              <a:rPr dirty="0" sz="1900" spc="225">
                <a:latin typeface="Arial"/>
                <a:cs typeface="Arial"/>
              </a:rPr>
              <a:t> </a:t>
            </a:r>
            <a:r>
              <a:rPr dirty="0" sz="1900" spc="-5">
                <a:latin typeface="Arial"/>
                <a:cs typeface="Arial"/>
              </a:rPr>
              <a:t>system</a:t>
            </a:r>
            <a:r>
              <a:rPr dirty="0" sz="1900" spc="170">
                <a:latin typeface="Arial"/>
                <a:cs typeface="Arial"/>
              </a:rPr>
              <a:t> </a:t>
            </a:r>
            <a:r>
              <a:rPr dirty="0" sz="1900" spc="-5">
                <a:latin typeface="Arial"/>
                <a:cs typeface="Arial"/>
              </a:rPr>
              <a:t>reconstitute	all</a:t>
            </a:r>
            <a:r>
              <a:rPr dirty="0" sz="1900" spc="-65">
                <a:latin typeface="Arial"/>
                <a:cs typeface="Arial"/>
              </a:rPr>
              <a:t> </a:t>
            </a:r>
            <a:r>
              <a:rPr dirty="0" sz="1900" spc="-5">
                <a:latin typeface="Arial"/>
                <a:cs typeface="Arial"/>
              </a:rPr>
              <a:t>other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900" spc="-5">
                <a:latin typeface="Arial"/>
                <a:cs typeface="Arial"/>
              </a:rPr>
              <a:t>systems(glycogen-lactic acid system &amp;</a:t>
            </a:r>
            <a:r>
              <a:rPr dirty="0" sz="1900" spc="150">
                <a:latin typeface="Arial"/>
                <a:cs typeface="Arial"/>
              </a:rPr>
              <a:t> </a:t>
            </a:r>
            <a:r>
              <a:rPr dirty="0" sz="1900" spc="-10">
                <a:latin typeface="Arial"/>
                <a:cs typeface="Arial"/>
              </a:rPr>
              <a:t>CP&amp;ATP)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7"/>
              </a:spcBef>
            </a:pPr>
            <a:endParaRPr sz="1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900" spc="-5">
                <a:latin typeface="Arial"/>
                <a:cs typeface="Arial"/>
              </a:rPr>
              <a:t>-Lactic acid causes fatigue so it is removes </a:t>
            </a:r>
            <a:r>
              <a:rPr dirty="0" sz="1900" spc="-5" u="heavy">
                <a:latin typeface="Arial"/>
                <a:cs typeface="Arial"/>
              </a:rPr>
              <a:t>in 2</a:t>
            </a:r>
            <a:r>
              <a:rPr dirty="0" sz="1900" spc="190" u="heavy">
                <a:latin typeface="Arial"/>
                <a:cs typeface="Arial"/>
              </a:rPr>
              <a:t> </a:t>
            </a:r>
            <a:r>
              <a:rPr dirty="0" sz="1900" spc="-5" u="heavy">
                <a:latin typeface="Arial"/>
                <a:cs typeface="Arial"/>
              </a:rPr>
              <a:t>ways:-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9"/>
              </a:spcBef>
            </a:pPr>
            <a:endParaRPr sz="1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900" spc="-5" u="heavy">
                <a:latin typeface="Arial"/>
                <a:cs typeface="Arial"/>
              </a:rPr>
              <a:t>(lactic acid system reconstitution means</a:t>
            </a:r>
            <a:r>
              <a:rPr dirty="0" sz="1900" spc="155" u="heavy">
                <a:latin typeface="Arial"/>
                <a:cs typeface="Arial"/>
              </a:rPr>
              <a:t> </a:t>
            </a:r>
            <a:r>
              <a:rPr dirty="0" sz="1900" u="heavy">
                <a:latin typeface="Arial"/>
                <a:cs typeface="Arial"/>
              </a:rPr>
              <a:t>remova</a:t>
            </a:r>
            <a:r>
              <a:rPr dirty="0" sz="1900">
                <a:latin typeface="Arial"/>
                <a:cs typeface="Arial"/>
              </a:rPr>
              <a:t>l)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7"/>
              </a:spcBef>
            </a:pPr>
            <a:endParaRPr sz="1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buAutoNum type="arabicPlain"/>
              <a:tabLst>
                <a:tab pos="227965" algn="l"/>
              </a:tabLst>
            </a:pPr>
            <a:r>
              <a:rPr dirty="0" sz="1900" spc="-5">
                <a:latin typeface="Arial"/>
                <a:cs typeface="Arial"/>
              </a:rPr>
              <a:t>portion converted into pyruvic acid and oxidated by</a:t>
            </a:r>
            <a:r>
              <a:rPr dirty="0" sz="1900" spc="260">
                <a:latin typeface="Arial"/>
                <a:cs typeface="Arial"/>
              </a:rPr>
              <a:t> </a:t>
            </a:r>
            <a:r>
              <a:rPr dirty="0" sz="1900" spc="-5">
                <a:latin typeface="Arial"/>
                <a:cs typeface="Arial"/>
              </a:rPr>
              <a:t>tissues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7"/>
              </a:spcBef>
              <a:buFont typeface="Arial"/>
              <a:buAutoNum type="arabicPlain"/>
            </a:pPr>
            <a:endParaRPr sz="1950">
              <a:latin typeface="Times New Roman"/>
              <a:cs typeface="Times New Roman"/>
            </a:endParaRPr>
          </a:p>
          <a:p>
            <a:pPr marL="12700" marR="157480">
              <a:lnSpc>
                <a:spcPct val="100000"/>
              </a:lnSpc>
              <a:buAutoNum type="arabicPlain"/>
              <a:tabLst>
                <a:tab pos="227965" algn="l"/>
              </a:tabLst>
            </a:pPr>
            <a:r>
              <a:rPr dirty="0" sz="1900" spc="-5">
                <a:latin typeface="Arial"/>
                <a:cs typeface="Arial"/>
              </a:rPr>
              <a:t>remaining is changed into glucose in liver to replinish glycogen stores of  muscles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5780" y="0"/>
            <a:ext cx="8020811" cy="6595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18363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600" b="0" u="none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dirty="0" sz="2700" u="heavy">
                <a:solidFill>
                  <a:srgbClr val="000000"/>
                </a:solidFill>
                <a:latin typeface="Times New Roman"/>
                <a:cs typeface="Times New Roman"/>
              </a:rPr>
              <a:t>Recovery of muscle</a:t>
            </a:r>
            <a:r>
              <a:rPr dirty="0" sz="2700" spc="-90" u="none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 u="heavy">
                <a:solidFill>
                  <a:srgbClr val="000000"/>
                </a:solidFill>
                <a:latin typeface="Times New Roman"/>
                <a:cs typeface="Times New Roman"/>
              </a:rPr>
              <a:t>glycogen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419989" rIns="0" bIns="0" rtlCol="0" vert="horz">
            <a:spAutoFit/>
          </a:bodyPr>
          <a:lstStyle/>
          <a:p>
            <a:pPr marL="241300">
              <a:lnSpc>
                <a:spcPct val="100000"/>
              </a:lnSpc>
              <a:tabLst>
                <a:tab pos="4723765" algn="l"/>
              </a:tabLst>
            </a:pPr>
            <a:r>
              <a:rPr dirty="0" sz="3200">
                <a:latin typeface="Arial"/>
                <a:cs typeface="Arial"/>
              </a:rPr>
              <a:t>-</a:t>
            </a:r>
            <a:r>
              <a:rPr dirty="0" sz="2400" b="1">
                <a:latin typeface="Arial"/>
                <a:cs typeface="Arial"/>
              </a:rPr>
              <a:t>Depletion  of</a:t>
            </a:r>
            <a:r>
              <a:rPr dirty="0" sz="2400" spc="180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glycogen</a:t>
            </a:r>
            <a:r>
              <a:rPr dirty="0" sz="2400" spc="47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stores	by </a:t>
            </a:r>
            <a:r>
              <a:rPr dirty="0" sz="2400" spc="-5" b="1">
                <a:latin typeface="Arial"/>
                <a:cs typeface="Arial"/>
              </a:rPr>
              <a:t>heavy</a:t>
            </a:r>
            <a:r>
              <a:rPr dirty="0" sz="2400" spc="-65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exercise</a:t>
            </a:r>
            <a:endParaRPr sz="24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  <a:spcBef>
                <a:spcPts val="30"/>
              </a:spcBef>
            </a:pPr>
            <a:r>
              <a:rPr dirty="0" sz="2400" spc="-5" b="1">
                <a:latin typeface="Arial"/>
                <a:cs typeface="Arial"/>
              </a:rPr>
              <a:t>needs </a:t>
            </a:r>
            <a:r>
              <a:rPr dirty="0" sz="2400" spc="-10" b="1">
                <a:latin typeface="Arial"/>
                <a:cs typeface="Arial"/>
              </a:rPr>
              <a:t>days </a:t>
            </a:r>
            <a:r>
              <a:rPr dirty="0" sz="2400" b="1">
                <a:latin typeface="Arial"/>
                <a:cs typeface="Arial"/>
              </a:rPr>
              <a:t>to </a:t>
            </a:r>
            <a:r>
              <a:rPr dirty="0" sz="2400" spc="-5" b="1">
                <a:latin typeface="Arial"/>
                <a:cs typeface="Arial"/>
              </a:rPr>
              <a:t>be</a:t>
            </a:r>
            <a:r>
              <a:rPr dirty="0" sz="2400" spc="10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replenished</a:t>
            </a:r>
            <a:endParaRPr sz="24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  <a:spcBef>
                <a:spcPts val="575"/>
              </a:spcBef>
            </a:pPr>
            <a:r>
              <a:rPr dirty="0" sz="2400" b="1">
                <a:latin typeface="Arial"/>
                <a:cs typeface="Arial"/>
              </a:rPr>
              <a:t>-On high </a:t>
            </a:r>
            <a:r>
              <a:rPr dirty="0" sz="2400" spc="-5" b="1">
                <a:latin typeface="Arial"/>
                <a:cs typeface="Arial"/>
              </a:rPr>
              <a:t>CHO </a:t>
            </a:r>
            <a:r>
              <a:rPr dirty="0" sz="2400" b="1">
                <a:latin typeface="Arial"/>
                <a:cs typeface="Arial"/>
              </a:rPr>
              <a:t>diet </a:t>
            </a:r>
            <a:r>
              <a:rPr dirty="0" sz="2400" spc="-5" b="1">
                <a:latin typeface="Arial"/>
                <a:cs typeface="Arial"/>
              </a:rPr>
              <a:t>,recovery occurs </a:t>
            </a:r>
            <a:r>
              <a:rPr dirty="0" sz="2400" b="1">
                <a:latin typeface="Arial"/>
                <a:cs typeface="Arial"/>
              </a:rPr>
              <a:t>in </a:t>
            </a:r>
            <a:r>
              <a:rPr dirty="0" sz="2400" spc="-5" b="1">
                <a:latin typeface="Arial"/>
                <a:cs typeface="Arial"/>
              </a:rPr>
              <a:t>2</a:t>
            </a:r>
            <a:r>
              <a:rPr dirty="0" sz="2400" spc="-55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days</a:t>
            </a:r>
            <a:endParaRPr sz="24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  <a:spcBef>
                <a:spcPts val="575"/>
              </a:spcBef>
              <a:tabLst>
                <a:tab pos="1659255" algn="l"/>
              </a:tabLst>
            </a:pPr>
            <a:r>
              <a:rPr dirty="0" sz="2400" b="1">
                <a:latin typeface="Arial"/>
                <a:cs typeface="Arial"/>
              </a:rPr>
              <a:t>-On </a:t>
            </a:r>
            <a:r>
              <a:rPr dirty="0" sz="2400" spc="62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high	fat, high protein all </a:t>
            </a:r>
            <a:r>
              <a:rPr dirty="0" sz="2400" spc="-5" b="1">
                <a:latin typeface="Arial"/>
                <a:cs typeface="Arial"/>
              </a:rPr>
              <a:t>show very </a:t>
            </a:r>
            <a:r>
              <a:rPr dirty="0" sz="2400" b="1">
                <a:latin typeface="Arial"/>
                <a:cs typeface="Arial"/>
              </a:rPr>
              <a:t>little</a:t>
            </a:r>
            <a:r>
              <a:rPr dirty="0" sz="2400" spc="-135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recovery</a:t>
            </a:r>
            <a:endParaRPr sz="24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  <a:spcBef>
                <a:spcPts val="575"/>
              </a:spcBef>
            </a:pPr>
            <a:r>
              <a:rPr dirty="0" sz="2400" spc="-5" b="1">
                <a:latin typeface="Arial"/>
                <a:cs typeface="Arial"/>
              </a:rPr>
              <a:t>Message:_</a:t>
            </a:r>
            <a:endParaRPr sz="2400">
              <a:latin typeface="Arial"/>
              <a:cs typeface="Arial"/>
            </a:endParaRPr>
          </a:p>
          <a:p>
            <a:pPr marL="596265" indent="-354965">
              <a:lnSpc>
                <a:spcPct val="100000"/>
              </a:lnSpc>
              <a:spcBef>
                <a:spcPts val="575"/>
              </a:spcBef>
              <a:buAutoNum type="arabicPlain"/>
              <a:tabLst>
                <a:tab pos="596900" algn="l"/>
              </a:tabLst>
            </a:pPr>
            <a:r>
              <a:rPr dirty="0" sz="2400" b="1">
                <a:latin typeface="Arial"/>
                <a:cs typeface="Arial"/>
              </a:rPr>
              <a:t>athlet </a:t>
            </a:r>
            <a:r>
              <a:rPr dirty="0" sz="2400" spc="-5" b="1">
                <a:latin typeface="Arial"/>
                <a:cs typeface="Arial"/>
              </a:rPr>
              <a:t>should have </a:t>
            </a:r>
            <a:r>
              <a:rPr dirty="0" sz="2400" b="1">
                <a:latin typeface="Arial"/>
                <a:cs typeface="Arial"/>
              </a:rPr>
              <a:t>high </a:t>
            </a:r>
            <a:r>
              <a:rPr dirty="0" sz="2400" spc="-5" b="1">
                <a:latin typeface="Arial"/>
                <a:cs typeface="Arial"/>
              </a:rPr>
              <a:t>CHO </a:t>
            </a:r>
            <a:r>
              <a:rPr dirty="0" sz="2400" b="1">
                <a:latin typeface="Arial"/>
                <a:cs typeface="Arial"/>
              </a:rPr>
              <a:t>diet </a:t>
            </a:r>
            <a:r>
              <a:rPr dirty="0" sz="2400" spc="-5" b="1">
                <a:latin typeface="Arial"/>
                <a:cs typeface="Arial"/>
              </a:rPr>
              <a:t>before</a:t>
            </a:r>
            <a:r>
              <a:rPr dirty="0" sz="2400" spc="-40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exercise</a:t>
            </a:r>
            <a:endParaRPr sz="2400">
              <a:latin typeface="Arial"/>
              <a:cs typeface="Arial"/>
            </a:endParaRPr>
          </a:p>
          <a:p>
            <a:pPr marL="596265" indent="-354965">
              <a:lnSpc>
                <a:spcPct val="100000"/>
              </a:lnSpc>
              <a:spcBef>
                <a:spcPts val="575"/>
              </a:spcBef>
              <a:buAutoNum type="arabicPlain"/>
              <a:tabLst>
                <a:tab pos="596900" algn="l"/>
              </a:tabLst>
            </a:pPr>
            <a:r>
              <a:rPr dirty="0" sz="2400" spc="-5" b="1">
                <a:latin typeface="Arial"/>
                <a:cs typeface="Arial"/>
              </a:rPr>
              <a:t>not </a:t>
            </a:r>
            <a:r>
              <a:rPr dirty="0" sz="2400" b="1">
                <a:latin typeface="Arial"/>
                <a:cs typeface="Arial"/>
              </a:rPr>
              <a:t>to participate in </a:t>
            </a:r>
            <a:r>
              <a:rPr dirty="0" sz="2400" spc="-5" b="1">
                <a:latin typeface="Arial"/>
                <a:cs typeface="Arial"/>
              </a:rPr>
              <a:t>exhausting exercise during</a:t>
            </a:r>
            <a:r>
              <a:rPr dirty="0" sz="2400" spc="-35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48</a:t>
            </a:r>
            <a:endParaRPr sz="24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</a:pPr>
            <a:r>
              <a:rPr dirty="0" sz="2400" spc="-5" b="1">
                <a:latin typeface="Arial"/>
                <a:cs typeface="Arial"/>
              </a:rPr>
              <a:t>hours preceding </a:t>
            </a:r>
            <a:r>
              <a:rPr dirty="0" sz="2400" b="1">
                <a:latin typeface="Arial"/>
                <a:cs typeface="Arial"/>
              </a:rPr>
              <a:t>the</a:t>
            </a:r>
            <a:r>
              <a:rPr dirty="0" sz="2400" spc="-45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event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467600" y="228600"/>
            <a:ext cx="1676398" cy="152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4151" y="288036"/>
            <a:ext cx="8383524" cy="35341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93624" y="3427348"/>
            <a:ext cx="7038340" cy="10179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600" b="1">
                <a:latin typeface="Arial"/>
                <a:cs typeface="Arial"/>
              </a:rPr>
              <a:t>-</a:t>
            </a:r>
            <a:r>
              <a:rPr dirty="0" sz="2000" b="1">
                <a:latin typeface="Times New Roman"/>
                <a:cs typeface="Times New Roman"/>
              </a:rPr>
              <a:t>Glucose solution given to athletes to drink during athletic event  supply 30-40% of energy required during prolonged event as  marathon</a:t>
            </a:r>
            <a:r>
              <a:rPr dirty="0" sz="2000" spc="-10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race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7179" y="1324355"/>
            <a:ext cx="8289035" cy="47914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2223" y="949705"/>
            <a:ext cx="7437120" cy="91440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6850380" algn="l"/>
                <a:tab pos="7412355" algn="l"/>
              </a:tabLst>
            </a:pPr>
            <a:r>
              <a:rPr dirty="0" sz="3000" spc="-5" u="heavy">
                <a:solidFill>
                  <a:srgbClr val="000000"/>
                </a:solidFill>
              </a:rPr>
              <a:t>-Effects </a:t>
            </a:r>
            <a:r>
              <a:rPr dirty="0" sz="3000" u="heavy">
                <a:solidFill>
                  <a:srgbClr val="000000"/>
                </a:solidFill>
              </a:rPr>
              <a:t>of </a:t>
            </a:r>
            <a:r>
              <a:rPr dirty="0" sz="3000" spc="-5" u="heavy">
                <a:solidFill>
                  <a:srgbClr val="000000"/>
                </a:solidFill>
              </a:rPr>
              <a:t>heart disease and </a:t>
            </a:r>
            <a:r>
              <a:rPr dirty="0" sz="3000" spc="645" u="heavy">
                <a:solidFill>
                  <a:srgbClr val="000000"/>
                </a:solidFill>
              </a:rPr>
              <a:t> </a:t>
            </a:r>
            <a:r>
              <a:rPr dirty="0" sz="3000" u="heavy">
                <a:solidFill>
                  <a:srgbClr val="000000"/>
                </a:solidFill>
              </a:rPr>
              <a:t>old</a:t>
            </a:r>
            <a:r>
              <a:rPr dirty="0" sz="3000" spc="315" u="heavy">
                <a:solidFill>
                  <a:srgbClr val="000000"/>
                </a:solidFill>
              </a:rPr>
              <a:t> </a:t>
            </a:r>
            <a:r>
              <a:rPr dirty="0" sz="3000" spc="-5" u="heavy">
                <a:solidFill>
                  <a:srgbClr val="000000"/>
                </a:solidFill>
              </a:rPr>
              <a:t>age	</a:t>
            </a:r>
            <a:r>
              <a:rPr dirty="0" sz="3000" u="heavy">
                <a:solidFill>
                  <a:srgbClr val="000000"/>
                </a:solidFill>
              </a:rPr>
              <a:t>on 	</a:t>
            </a:r>
            <a:r>
              <a:rPr dirty="0" sz="3000" u="none">
                <a:solidFill>
                  <a:srgbClr val="000000"/>
                </a:solidFill>
              </a:rPr>
              <a:t> </a:t>
            </a:r>
            <a:r>
              <a:rPr dirty="0" sz="3000" spc="-5" u="heavy">
                <a:solidFill>
                  <a:srgbClr val="000000"/>
                </a:solidFill>
              </a:rPr>
              <a:t>athletic performance:-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522223" y="1955927"/>
            <a:ext cx="7540625" cy="33223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</a:pPr>
            <a:r>
              <a:rPr dirty="0" sz="3000" spc="-5" b="1">
                <a:latin typeface="Arial"/>
                <a:cs typeface="Arial"/>
              </a:rPr>
              <a:t>-</a:t>
            </a:r>
            <a:r>
              <a:rPr dirty="0" sz="2400" spc="-5" b="1">
                <a:latin typeface="Times New Roman"/>
                <a:cs typeface="Times New Roman"/>
              </a:rPr>
              <a:t>Cardiac </a:t>
            </a:r>
            <a:r>
              <a:rPr dirty="0" sz="2400" b="1">
                <a:latin typeface="Times New Roman"/>
                <a:cs typeface="Times New Roman"/>
              </a:rPr>
              <a:t>disease </a:t>
            </a:r>
            <a:r>
              <a:rPr dirty="0" sz="2400" spc="-5" b="1">
                <a:latin typeface="Times New Roman"/>
                <a:cs typeface="Times New Roman"/>
              </a:rPr>
              <a:t>reduce C.O&amp; </a:t>
            </a:r>
            <a:r>
              <a:rPr dirty="0" sz="2400" b="1">
                <a:latin typeface="Times New Roman"/>
                <a:cs typeface="Times New Roman"/>
              </a:rPr>
              <a:t>reduce muscle</a:t>
            </a:r>
            <a:r>
              <a:rPr dirty="0" sz="2400" spc="-35" b="1">
                <a:latin typeface="Times New Roman"/>
                <a:cs typeface="Times New Roman"/>
              </a:rPr>
              <a:t> </a:t>
            </a:r>
            <a:r>
              <a:rPr dirty="0" sz="2400" spc="-5" b="1">
                <a:latin typeface="Times New Roman"/>
                <a:cs typeface="Times New Roman"/>
              </a:rPr>
              <a:t>power</a:t>
            </a:r>
            <a:endParaRPr sz="24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  <a:spcBef>
                <a:spcPts val="575"/>
              </a:spcBef>
            </a:pPr>
            <a:r>
              <a:rPr dirty="0" sz="2400" b="1">
                <a:latin typeface="Times New Roman"/>
                <a:cs typeface="Times New Roman"/>
              </a:rPr>
              <a:t>-patient </a:t>
            </a:r>
            <a:r>
              <a:rPr dirty="0" sz="2400" spc="-5" b="1">
                <a:latin typeface="Times New Roman"/>
                <a:cs typeface="Times New Roman"/>
              </a:rPr>
              <a:t>withCHF can not </a:t>
            </a:r>
            <a:r>
              <a:rPr dirty="0" sz="2400" b="1">
                <a:latin typeface="Times New Roman"/>
                <a:cs typeface="Times New Roman"/>
              </a:rPr>
              <a:t>climb </a:t>
            </a:r>
            <a:r>
              <a:rPr dirty="0" sz="2400" spc="-5" b="1">
                <a:latin typeface="Times New Roman"/>
                <a:cs typeface="Times New Roman"/>
              </a:rPr>
              <a:t>the</a:t>
            </a:r>
            <a:r>
              <a:rPr dirty="0" sz="2400" spc="-25" b="1">
                <a:latin typeface="Times New Roman"/>
                <a:cs typeface="Times New Roman"/>
              </a:rPr>
              <a:t> </a:t>
            </a:r>
            <a:r>
              <a:rPr dirty="0" sz="2400" spc="-5" b="1">
                <a:latin typeface="Times New Roman"/>
                <a:cs typeface="Times New Roman"/>
              </a:rPr>
              <a:t>bed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"/>
              </a:spcBef>
            </a:pPr>
            <a:endParaRPr sz="3500">
              <a:latin typeface="Times New Roman"/>
              <a:cs typeface="Times New Roman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2400" spc="-5" b="1">
                <a:latin typeface="Times New Roman"/>
                <a:cs typeface="Times New Roman"/>
              </a:rPr>
              <a:t>Age-There is </a:t>
            </a:r>
            <a:r>
              <a:rPr dirty="0" sz="2400" b="1">
                <a:latin typeface="Times New Roman"/>
                <a:cs typeface="Times New Roman"/>
              </a:rPr>
              <a:t>50% decrease </a:t>
            </a:r>
            <a:r>
              <a:rPr dirty="0" sz="2400" spc="-5" b="1">
                <a:latin typeface="Times New Roman"/>
                <a:cs typeface="Times New Roman"/>
              </a:rPr>
              <a:t>in </a:t>
            </a:r>
            <a:r>
              <a:rPr dirty="0" sz="2400" b="1">
                <a:latin typeface="Times New Roman"/>
                <a:cs typeface="Times New Roman"/>
              </a:rPr>
              <a:t>C.O </a:t>
            </a:r>
            <a:r>
              <a:rPr dirty="0" sz="2400" spc="-5" b="1">
                <a:latin typeface="Times New Roman"/>
                <a:cs typeface="Times New Roman"/>
              </a:rPr>
              <a:t>between </a:t>
            </a:r>
            <a:r>
              <a:rPr dirty="0" sz="2400" b="1">
                <a:latin typeface="Times New Roman"/>
                <a:cs typeface="Times New Roman"/>
              </a:rPr>
              <a:t>18-80 years&amp;  </a:t>
            </a:r>
            <a:r>
              <a:rPr dirty="0" sz="2400" b="1">
                <a:latin typeface="Times New Roman"/>
                <a:cs typeface="Times New Roman"/>
              </a:rPr>
              <a:t>decrease </a:t>
            </a:r>
            <a:r>
              <a:rPr dirty="0" sz="2400" spc="-5" b="1">
                <a:latin typeface="Times New Roman"/>
                <a:cs typeface="Times New Roman"/>
              </a:rPr>
              <a:t>in </a:t>
            </a:r>
            <a:r>
              <a:rPr dirty="0" sz="2400" b="1">
                <a:latin typeface="Times New Roman"/>
                <a:cs typeface="Times New Roman"/>
              </a:rPr>
              <a:t>breathing capacity,muscle mass &amp; </a:t>
            </a:r>
            <a:r>
              <a:rPr dirty="0" sz="2400" spc="-5" b="1">
                <a:latin typeface="Times New Roman"/>
                <a:cs typeface="Times New Roman"/>
              </a:rPr>
              <a:t>power</a:t>
            </a:r>
            <a:r>
              <a:rPr dirty="0" sz="2400" spc="-105" b="1">
                <a:latin typeface="Times New Roman"/>
                <a:cs typeface="Times New Roman"/>
              </a:rPr>
              <a:t> </a:t>
            </a:r>
            <a:r>
              <a:rPr dirty="0" sz="2400" spc="-5" b="1">
                <a:latin typeface="Times New Roman"/>
                <a:cs typeface="Times New Roman"/>
              </a:rPr>
              <a:t>with  </a:t>
            </a:r>
            <a:r>
              <a:rPr dirty="0" sz="2400" spc="-5" b="1">
                <a:latin typeface="Times New Roman"/>
                <a:cs typeface="Times New Roman"/>
              </a:rPr>
              <a:t>age</a:t>
            </a:r>
            <a:endParaRPr sz="2400">
              <a:latin typeface="Times New Roman"/>
              <a:cs typeface="Times New Roman"/>
            </a:endParaRPr>
          </a:p>
          <a:p>
            <a:pPr marL="12700" marR="504190">
              <a:lnSpc>
                <a:spcPct val="100000"/>
              </a:lnSpc>
              <a:spcBef>
                <a:spcPts val="575"/>
              </a:spcBef>
            </a:pPr>
            <a:r>
              <a:rPr dirty="0" sz="2400" b="1">
                <a:latin typeface="Times New Roman"/>
                <a:cs typeface="Times New Roman"/>
              </a:rPr>
              <a:t>-</a:t>
            </a:r>
            <a:r>
              <a:rPr dirty="0" sz="2400">
                <a:solidFill>
                  <a:srgbClr val="0D0D0D"/>
                </a:solidFill>
                <a:latin typeface="Times New Roman"/>
                <a:cs typeface="Times New Roman"/>
              </a:rPr>
              <a:t>Youth are better in sport </a:t>
            </a:r>
            <a:r>
              <a:rPr dirty="0" sz="2400" spc="-5">
                <a:solidFill>
                  <a:srgbClr val="0D0D0D"/>
                </a:solidFill>
                <a:latin typeface="Times New Roman"/>
                <a:cs typeface="Times New Roman"/>
              </a:rPr>
              <a:t>performance </a:t>
            </a:r>
            <a:r>
              <a:rPr dirty="0" sz="2400">
                <a:solidFill>
                  <a:srgbClr val="0D0D0D"/>
                </a:solidFill>
                <a:latin typeface="Times New Roman"/>
                <a:cs typeface="Times New Roman"/>
              </a:rPr>
              <a:t>than elderly e.g.,</a:t>
            </a:r>
            <a:r>
              <a:rPr dirty="0" sz="2400" spc="-16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D0D0D"/>
                </a:solidFill>
                <a:latin typeface="Times New Roman"/>
                <a:cs typeface="Times New Roman"/>
              </a:rPr>
              <a:t>a  </a:t>
            </a:r>
            <a:r>
              <a:rPr dirty="0" sz="2400">
                <a:solidFill>
                  <a:srgbClr val="0D0D0D"/>
                </a:solidFill>
                <a:latin typeface="Times New Roman"/>
                <a:cs typeface="Times New Roman"/>
              </a:rPr>
              <a:t>footballer getting old </a:t>
            </a:r>
            <a:r>
              <a:rPr dirty="0" sz="2400" spc="-10">
                <a:solidFill>
                  <a:srgbClr val="0D0D0D"/>
                </a:solidFill>
                <a:latin typeface="Times New Roman"/>
                <a:cs typeface="Times New Roman"/>
              </a:rPr>
              <a:t>may </a:t>
            </a:r>
            <a:r>
              <a:rPr dirty="0" sz="2400">
                <a:solidFill>
                  <a:srgbClr val="0D0D0D"/>
                </a:solidFill>
                <a:latin typeface="Times New Roman"/>
                <a:cs typeface="Times New Roman"/>
              </a:rPr>
              <a:t>retire or be a</a:t>
            </a:r>
            <a:r>
              <a:rPr dirty="0" sz="2400" spc="-16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D0D0D"/>
                </a:solidFill>
                <a:latin typeface="Times New Roman"/>
                <a:cs typeface="Times New Roman"/>
              </a:rPr>
              <a:t>coach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7263" y="481583"/>
            <a:ext cx="8366759" cy="60914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22223" y="4680457"/>
            <a:ext cx="199390" cy="13823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100" b="1">
                <a:latin typeface="Arial"/>
                <a:cs typeface="Arial"/>
              </a:rPr>
              <a:t>-</a:t>
            </a:r>
            <a:endParaRPr sz="4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85"/>
              </a:spcBef>
            </a:pPr>
            <a:r>
              <a:rPr dirty="0" sz="4100" b="1">
                <a:latin typeface="Arial"/>
                <a:cs typeface="Arial"/>
              </a:rPr>
              <a:t>-</a:t>
            </a:r>
            <a:endParaRPr sz="4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35787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-Drugs and</a:t>
            </a:r>
            <a:r>
              <a:rPr dirty="0" spc="-95"/>
              <a:t> </a:t>
            </a:r>
            <a:r>
              <a:rPr dirty="0" spc="-5"/>
              <a:t>athletes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7463" y="1633346"/>
            <a:ext cx="7939405" cy="48806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453390" indent="-440690">
              <a:lnSpc>
                <a:spcPct val="100000"/>
              </a:lnSpc>
              <a:buSzPct val="114285"/>
              <a:buAutoNum type="arabicPlain"/>
              <a:tabLst>
                <a:tab pos="454025" algn="l"/>
              </a:tabLst>
            </a:pPr>
            <a:r>
              <a:rPr dirty="0" sz="2800" spc="-5">
                <a:latin typeface="Times New Roman"/>
                <a:cs typeface="Times New Roman"/>
              </a:rPr>
              <a:t>Caffeine increase athlets</a:t>
            </a:r>
            <a:r>
              <a:rPr dirty="0" sz="2800" spc="-1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performance</a:t>
            </a:r>
            <a:endParaRPr sz="2800">
              <a:latin typeface="Times New Roman"/>
              <a:cs typeface="Times New Roman"/>
            </a:endParaRPr>
          </a:p>
          <a:p>
            <a:pPr algn="just" marL="226060" indent="-213360">
              <a:lnSpc>
                <a:spcPct val="100000"/>
              </a:lnSpc>
              <a:spcBef>
                <a:spcPts val="515"/>
              </a:spcBef>
              <a:buFont typeface="Times New Roman"/>
              <a:buAutoNum type="arabicPlain"/>
              <a:tabLst>
                <a:tab pos="226695" algn="l"/>
              </a:tabLst>
            </a:pPr>
            <a:r>
              <a:rPr dirty="0" sz="2000" b="1" u="heavy">
                <a:latin typeface="Times New Roman"/>
                <a:cs typeface="Times New Roman"/>
              </a:rPr>
              <a:t> </a:t>
            </a:r>
            <a:r>
              <a:rPr dirty="0" sz="2000" spc="-5" b="1" u="heavy">
                <a:latin typeface="Times New Roman"/>
                <a:cs typeface="Times New Roman"/>
              </a:rPr>
              <a:t> </a:t>
            </a:r>
            <a:r>
              <a:rPr dirty="0" sz="2000" b="1" u="heavy">
                <a:latin typeface="Times New Roman"/>
                <a:cs typeface="Times New Roman"/>
              </a:rPr>
              <a:t>Anabolic steroids and androgens ( e.g., Testosterone )</a:t>
            </a:r>
            <a:r>
              <a:rPr dirty="0" sz="2000" spc="-175" b="1" u="heavy">
                <a:latin typeface="Times New Roman"/>
                <a:cs typeface="Times New Roman"/>
              </a:rPr>
              <a:t> </a:t>
            </a:r>
            <a:r>
              <a:rPr dirty="0" sz="2000" b="1" u="heavy">
                <a:latin typeface="Times New Roman"/>
                <a:cs typeface="Times New Roman"/>
              </a:rPr>
              <a:t>:</a:t>
            </a:r>
            <a:endParaRPr sz="2000">
              <a:latin typeface="Times New Roman"/>
              <a:cs typeface="Times New Roman"/>
            </a:endParaRPr>
          </a:p>
          <a:p>
            <a:pPr algn="just" marL="12700" marR="5080">
              <a:lnSpc>
                <a:spcPct val="100000"/>
              </a:lnSpc>
              <a:spcBef>
                <a:spcPts val="560"/>
              </a:spcBef>
            </a:pPr>
            <a:r>
              <a:rPr dirty="0" sz="2000">
                <a:latin typeface="Times New Roman"/>
                <a:cs typeface="Times New Roman"/>
              </a:rPr>
              <a:t>These are used by </a:t>
            </a:r>
            <a:r>
              <a:rPr dirty="0" sz="2000" spc="-5">
                <a:latin typeface="Times New Roman"/>
                <a:cs typeface="Times New Roman"/>
              </a:rPr>
              <a:t>some athletes </a:t>
            </a:r>
            <a:r>
              <a:rPr dirty="0" sz="2000">
                <a:latin typeface="Times New Roman"/>
                <a:cs typeface="Times New Roman"/>
              </a:rPr>
              <a:t>( of both sexes ) </a:t>
            </a:r>
            <a:r>
              <a:rPr dirty="0" sz="2000" spc="-5">
                <a:latin typeface="Times New Roman"/>
                <a:cs typeface="Times New Roman"/>
              </a:rPr>
              <a:t>to </a:t>
            </a:r>
            <a:r>
              <a:rPr dirty="0" sz="2400">
                <a:latin typeface="Times New Roman"/>
                <a:cs typeface="Times New Roman"/>
              </a:rPr>
              <a:t>increase their </a:t>
            </a:r>
            <a:r>
              <a:rPr dirty="0" sz="2400" spc="-5">
                <a:latin typeface="Times New Roman"/>
                <a:cs typeface="Times New Roman"/>
              </a:rPr>
              <a:t>muscle  </a:t>
            </a:r>
            <a:r>
              <a:rPr dirty="0" sz="2400" spc="-5">
                <a:latin typeface="Times New Roman"/>
                <a:cs typeface="Times New Roman"/>
              </a:rPr>
              <a:t>mass, </a:t>
            </a:r>
            <a:r>
              <a:rPr dirty="0" sz="2400">
                <a:latin typeface="Times New Roman"/>
                <a:cs typeface="Times New Roman"/>
              </a:rPr>
              <a:t>allow the athlete to train harder and thereby enhance their  </a:t>
            </a:r>
            <a:r>
              <a:rPr dirty="0" sz="2400">
                <a:latin typeface="Times New Roman"/>
                <a:cs typeface="Times New Roman"/>
              </a:rPr>
              <a:t>physical </a:t>
            </a:r>
            <a:r>
              <a:rPr dirty="0" sz="2400" spc="-5">
                <a:latin typeface="Times New Roman"/>
                <a:cs typeface="Times New Roman"/>
              </a:rPr>
              <a:t>performance </a:t>
            </a:r>
            <a:r>
              <a:rPr dirty="0" sz="2400">
                <a:latin typeface="Times New Roman"/>
                <a:cs typeface="Times New Roman"/>
              </a:rPr>
              <a:t>. </a:t>
            </a:r>
            <a:r>
              <a:rPr dirty="0" sz="2400" spc="-5">
                <a:latin typeface="Times New Roman"/>
                <a:cs typeface="Times New Roman"/>
              </a:rPr>
              <a:t>Their </a:t>
            </a:r>
            <a:r>
              <a:rPr dirty="0" sz="2400">
                <a:latin typeface="Times New Roman"/>
                <a:cs typeface="Times New Roman"/>
              </a:rPr>
              <a:t>use in sport </a:t>
            </a:r>
            <a:r>
              <a:rPr dirty="0" sz="2400" spc="-5">
                <a:latin typeface="Times New Roman"/>
                <a:cs typeface="Times New Roman"/>
              </a:rPr>
              <a:t>competitions  is</a:t>
            </a:r>
            <a:r>
              <a:rPr dirty="0" sz="2400" spc="55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illegal</a:t>
            </a:r>
            <a:endParaRPr sz="24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2400">
                <a:latin typeface="Times New Roman"/>
                <a:cs typeface="Times New Roman"/>
              </a:rPr>
              <a:t>.They have </a:t>
            </a:r>
            <a:r>
              <a:rPr dirty="0" sz="2400" spc="-5">
                <a:latin typeface="Times New Roman"/>
                <a:cs typeface="Times New Roman"/>
              </a:rPr>
              <a:t>harmful </a:t>
            </a:r>
            <a:r>
              <a:rPr dirty="0" sz="2400">
                <a:latin typeface="Times New Roman"/>
                <a:cs typeface="Times New Roman"/>
              </a:rPr>
              <a:t>side-effects such</a:t>
            </a:r>
            <a:r>
              <a:rPr dirty="0" sz="2400" spc="-110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as</a:t>
            </a:r>
            <a:endParaRPr sz="24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  <a:spcBef>
                <a:spcPts val="575"/>
              </a:spcBef>
            </a:pPr>
            <a:r>
              <a:rPr dirty="0" sz="2400">
                <a:latin typeface="Times New Roman"/>
                <a:cs typeface="Times New Roman"/>
              </a:rPr>
              <a:t>-raised blood pressure .  </a:t>
            </a:r>
            <a:r>
              <a:rPr dirty="0" sz="2400" spc="54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  <a:spcBef>
                <a:spcPts val="575"/>
              </a:spcBef>
            </a:pPr>
            <a:r>
              <a:rPr dirty="0" sz="2400">
                <a:latin typeface="Times New Roman"/>
                <a:cs typeface="Times New Roman"/>
              </a:rPr>
              <a:t>-They increase risk of heart attacks due to</a:t>
            </a:r>
            <a:r>
              <a:rPr dirty="0" sz="2400" spc="-17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hypertension</a:t>
            </a:r>
            <a:endParaRPr sz="24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  <a:spcBef>
                <a:spcPts val="575"/>
              </a:spcBef>
            </a:pPr>
            <a:r>
              <a:rPr dirty="0" sz="2400">
                <a:latin typeface="Times New Roman"/>
                <a:cs typeface="Times New Roman"/>
              </a:rPr>
              <a:t>-In </a:t>
            </a:r>
            <a:r>
              <a:rPr dirty="0" sz="2400" spc="-10">
                <a:latin typeface="Times New Roman"/>
                <a:cs typeface="Times New Roman"/>
              </a:rPr>
              <a:t>males </a:t>
            </a:r>
            <a:r>
              <a:rPr dirty="0" sz="2400" spc="-5">
                <a:latin typeface="Times New Roman"/>
                <a:cs typeface="Times New Roman"/>
              </a:rPr>
              <a:t>male sex hormones </a:t>
            </a:r>
            <a:r>
              <a:rPr dirty="0" sz="2400">
                <a:latin typeface="Times New Roman"/>
                <a:cs typeface="Times New Roman"/>
              </a:rPr>
              <a:t>decrease testicular</a:t>
            </a:r>
            <a:r>
              <a:rPr dirty="0" sz="2400" spc="-7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functions&amp;</a:t>
            </a:r>
            <a:endParaRPr sz="24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2400">
                <a:latin typeface="Times New Roman"/>
                <a:cs typeface="Times New Roman"/>
              </a:rPr>
              <a:t>decrease natural</a:t>
            </a:r>
            <a:r>
              <a:rPr dirty="0" sz="2400" spc="-12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testosterone</a:t>
            </a:r>
            <a:endParaRPr sz="24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  <a:spcBef>
                <a:spcPts val="575"/>
              </a:spcBef>
            </a:pPr>
            <a:r>
              <a:rPr dirty="0" sz="2400">
                <a:latin typeface="Times New Roman"/>
                <a:cs typeface="Times New Roman"/>
              </a:rPr>
              <a:t>- In </a:t>
            </a:r>
            <a:r>
              <a:rPr dirty="0" sz="2400" spc="-10">
                <a:latin typeface="Times New Roman"/>
                <a:cs typeface="Times New Roman"/>
              </a:rPr>
              <a:t>women </a:t>
            </a:r>
            <a:r>
              <a:rPr dirty="0" sz="2400">
                <a:latin typeface="Times New Roman"/>
                <a:cs typeface="Times New Roman"/>
              </a:rPr>
              <a:t>develop facial hair,stoppage of </a:t>
            </a:r>
            <a:r>
              <a:rPr dirty="0" sz="2400" spc="-5">
                <a:latin typeface="Times New Roman"/>
                <a:cs typeface="Times New Roman"/>
              </a:rPr>
              <a:t>menses,ruddy</a:t>
            </a:r>
            <a:r>
              <a:rPr dirty="0" sz="2400" spc="-20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Arial"/>
                <a:cs typeface="Arial"/>
              </a:rPr>
              <a:t>skin</a:t>
            </a:r>
            <a:endParaRPr sz="24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</a:pPr>
            <a:r>
              <a:rPr dirty="0" sz="2400">
                <a:latin typeface="Times New Roman"/>
                <a:cs typeface="Times New Roman"/>
              </a:rPr>
              <a:t>and </a:t>
            </a:r>
            <a:r>
              <a:rPr dirty="0" sz="2400" spc="-5">
                <a:latin typeface="Times New Roman"/>
                <a:cs typeface="Times New Roman"/>
              </a:rPr>
              <a:t>bass</a:t>
            </a:r>
            <a:r>
              <a:rPr dirty="0" sz="2400" spc="-9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voice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91400" y="0"/>
            <a:ext cx="1597025" cy="213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8515" y="4410455"/>
            <a:ext cx="384047" cy="513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94715" y="4410455"/>
            <a:ext cx="364236" cy="5135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51104" y="4410455"/>
            <a:ext cx="2420112" cy="5135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563367" y="4410455"/>
            <a:ext cx="361188" cy="5135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616707" y="4410455"/>
            <a:ext cx="5734812" cy="5135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043671" y="4410455"/>
            <a:ext cx="365759" cy="5135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31876" y="4724400"/>
            <a:ext cx="2255520" cy="4419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18515" y="4684776"/>
            <a:ext cx="364236" cy="5135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74904" y="4684776"/>
            <a:ext cx="2093976" cy="5135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161032" y="4684776"/>
            <a:ext cx="365760" cy="5135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18515" y="4959096"/>
            <a:ext cx="384047" cy="51358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94715" y="4959096"/>
            <a:ext cx="2904744" cy="51358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991611" y="4959096"/>
            <a:ext cx="1427988" cy="51358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11752" y="4959096"/>
            <a:ext cx="362712" cy="51358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6615" y="4959096"/>
            <a:ext cx="694943" cy="51358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53711" y="4959096"/>
            <a:ext cx="1732788" cy="51358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978652" y="4959096"/>
            <a:ext cx="362712" cy="51358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033515" y="4959096"/>
            <a:ext cx="2575560" cy="51358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8301228" y="4959096"/>
            <a:ext cx="365759" cy="51358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18515" y="5233415"/>
            <a:ext cx="364236" cy="51358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74904" y="5233415"/>
            <a:ext cx="3741420" cy="51358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459740" y="644397"/>
            <a:ext cx="7952105" cy="49447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latin typeface="Tahoma"/>
                <a:cs typeface="Tahoma"/>
              </a:rPr>
              <a:t>.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4"/>
              </a:spcBef>
            </a:pP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800" spc="-5" b="1" u="heavy">
                <a:latin typeface="Times New Roman"/>
                <a:cs typeface="Times New Roman"/>
              </a:rPr>
              <a:t>-Stimulants</a:t>
            </a:r>
            <a:endParaRPr sz="1800">
              <a:latin typeface="Times New Roman"/>
              <a:cs typeface="Times New Roman"/>
            </a:endParaRPr>
          </a:p>
          <a:p>
            <a:pPr marL="12700" marR="1878330">
              <a:lnSpc>
                <a:spcPct val="100000"/>
              </a:lnSpc>
            </a:pPr>
            <a:r>
              <a:rPr dirty="0" sz="1800">
                <a:latin typeface="Times New Roman"/>
                <a:cs typeface="Times New Roman"/>
              </a:rPr>
              <a:t>Stimulants increase reaction speed ( i.e., decrease reaction-time )</a:t>
            </a:r>
            <a:r>
              <a:rPr dirty="0" sz="1800" spc="-14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,  </a:t>
            </a:r>
            <a:r>
              <a:rPr dirty="0" sz="1800">
                <a:latin typeface="Times New Roman"/>
                <a:cs typeface="Times New Roman"/>
              </a:rPr>
              <a:t>reduce perception of pain and raise</a:t>
            </a:r>
            <a:r>
              <a:rPr dirty="0" sz="1800" spc="-14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aggression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Times New Roman"/>
                <a:cs typeface="Times New Roman"/>
              </a:rPr>
              <a:t>They are highly addictive and </a:t>
            </a:r>
            <a:r>
              <a:rPr dirty="0" sz="1800" spc="-5">
                <a:latin typeface="Times New Roman"/>
                <a:cs typeface="Times New Roman"/>
              </a:rPr>
              <a:t>have side-effects </a:t>
            </a:r>
            <a:r>
              <a:rPr dirty="0" sz="1800">
                <a:latin typeface="Times New Roman"/>
                <a:cs typeface="Times New Roman"/>
              </a:rPr>
              <a:t>including high blood</a:t>
            </a:r>
            <a:r>
              <a:rPr dirty="0" sz="1800" spc="-4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pressure,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Times New Roman"/>
                <a:cs typeface="Times New Roman"/>
              </a:rPr>
              <a:t>cardiac </a:t>
            </a:r>
            <a:r>
              <a:rPr dirty="0" sz="1800" spc="-5">
                <a:latin typeface="Times New Roman"/>
                <a:cs typeface="Times New Roman"/>
              </a:rPr>
              <a:t>problems </a:t>
            </a:r>
            <a:r>
              <a:rPr dirty="0" sz="1800">
                <a:latin typeface="Times New Roman"/>
                <a:cs typeface="Times New Roman"/>
              </a:rPr>
              <a:t>, strokes, and liver disease</a:t>
            </a:r>
            <a:r>
              <a:rPr dirty="0" sz="1800" spc="-9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800" spc="-5" b="1" u="heavy">
                <a:solidFill>
                  <a:srgbClr val="0D0D0D"/>
                </a:solidFill>
                <a:latin typeface="Times New Roman"/>
                <a:cs typeface="Times New Roman"/>
              </a:rPr>
              <a:t>-Narcotic</a:t>
            </a:r>
            <a:r>
              <a:rPr dirty="0" sz="1800" spc="-90" b="1" u="heavy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dirty="0" sz="1800" b="1" u="heavy">
                <a:solidFill>
                  <a:srgbClr val="0D0D0D"/>
                </a:solidFill>
                <a:latin typeface="Times New Roman"/>
                <a:cs typeface="Times New Roman"/>
              </a:rPr>
              <a:t>analgesics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210820">
              <a:lnSpc>
                <a:spcPct val="100000"/>
              </a:lnSpc>
            </a:pPr>
            <a:r>
              <a:rPr dirty="0" sz="1800">
                <a:solidFill>
                  <a:srgbClr val="0D0D0D"/>
                </a:solidFill>
                <a:latin typeface="Times New Roman"/>
                <a:cs typeface="Times New Roman"/>
              </a:rPr>
              <a:t>These are pain killers which athletes </a:t>
            </a:r>
            <a:r>
              <a:rPr dirty="0" sz="1800" spc="-5">
                <a:solidFill>
                  <a:srgbClr val="0D0D0D"/>
                </a:solidFill>
                <a:latin typeface="Times New Roman"/>
                <a:cs typeface="Times New Roman"/>
              </a:rPr>
              <a:t>use </a:t>
            </a:r>
            <a:r>
              <a:rPr dirty="0" sz="1800">
                <a:solidFill>
                  <a:srgbClr val="0D0D0D"/>
                </a:solidFill>
                <a:latin typeface="Times New Roman"/>
                <a:cs typeface="Times New Roman"/>
              </a:rPr>
              <a:t>to </a:t>
            </a:r>
            <a:r>
              <a:rPr dirty="0" sz="1800" spc="-5">
                <a:solidFill>
                  <a:srgbClr val="0D0D0D"/>
                </a:solidFill>
                <a:latin typeface="Times New Roman"/>
                <a:cs typeface="Times New Roman"/>
              </a:rPr>
              <a:t>mask </a:t>
            </a:r>
            <a:r>
              <a:rPr dirty="0" sz="1800">
                <a:solidFill>
                  <a:srgbClr val="0D0D0D"/>
                </a:solidFill>
                <a:latin typeface="Times New Roman"/>
                <a:cs typeface="Times New Roman"/>
              </a:rPr>
              <a:t>pain from an injury or</a:t>
            </a:r>
            <a:r>
              <a:rPr dirty="0" sz="1800" spc="-114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D0D0D"/>
                </a:solidFill>
                <a:latin typeface="Times New Roman"/>
                <a:cs typeface="Times New Roman"/>
              </a:rPr>
              <a:t>overtraining  </a:t>
            </a:r>
            <a:r>
              <a:rPr dirty="0" sz="1800">
                <a:solidFill>
                  <a:srgbClr val="0D0D0D"/>
                </a:solidFill>
                <a:latin typeface="Times New Roman"/>
                <a:cs typeface="Times New Roman"/>
              </a:rPr>
              <a:t>They are  also highly addictive and cause withdrawal symptoms</a:t>
            </a:r>
            <a:r>
              <a:rPr dirty="0" sz="1800" spc="-155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D0D0D"/>
                </a:solidFill>
                <a:latin typeface="Times New Roman"/>
                <a:cs typeface="Times New Roman"/>
              </a:rPr>
              <a:t>when</a:t>
            </a:r>
            <a:endParaRPr sz="1800">
              <a:latin typeface="Times New Roman"/>
              <a:cs typeface="Times New Roman"/>
            </a:endParaRPr>
          </a:p>
          <a:p>
            <a:pPr marL="68580">
              <a:lnSpc>
                <a:spcPct val="100000"/>
              </a:lnSpc>
            </a:pPr>
            <a:r>
              <a:rPr dirty="0" sz="1800">
                <a:solidFill>
                  <a:srgbClr val="0D0D0D"/>
                </a:solidFill>
                <a:latin typeface="Times New Roman"/>
                <a:cs typeface="Times New Roman"/>
              </a:rPr>
              <a:t>the athlete  </a:t>
            </a:r>
            <a:r>
              <a:rPr dirty="0" sz="1800" spc="-5">
                <a:solidFill>
                  <a:srgbClr val="0D0D0D"/>
                </a:solidFill>
                <a:latin typeface="Times New Roman"/>
                <a:cs typeface="Times New Roman"/>
              </a:rPr>
              <a:t>stops </a:t>
            </a:r>
            <a:r>
              <a:rPr dirty="0" sz="1800">
                <a:solidFill>
                  <a:srgbClr val="0D0D0D"/>
                </a:solidFill>
                <a:latin typeface="Times New Roman"/>
                <a:cs typeface="Times New Roman"/>
              </a:rPr>
              <a:t>using</a:t>
            </a:r>
            <a:r>
              <a:rPr dirty="0" sz="1800" spc="-85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D0D0D"/>
                </a:solidFill>
                <a:latin typeface="Times New Roman"/>
                <a:cs typeface="Times New Roman"/>
              </a:rPr>
              <a:t>them.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4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800" spc="-5">
                <a:latin typeface="Times New Roman"/>
                <a:cs typeface="Times New Roman"/>
              </a:rPr>
              <a:t>- </a:t>
            </a:r>
            <a:r>
              <a:rPr dirty="0" sz="1800" u="sng">
                <a:latin typeface="Times New Roman"/>
                <a:cs typeface="Times New Roman"/>
              </a:rPr>
              <a:t>amphetamine&amp;cocaine </a:t>
            </a:r>
            <a:r>
              <a:rPr dirty="0" sz="1800" spc="-5">
                <a:latin typeface="Times New Roman"/>
                <a:cs typeface="Times New Roman"/>
              </a:rPr>
              <a:t>improve </a:t>
            </a:r>
            <a:r>
              <a:rPr dirty="0" sz="1800">
                <a:latin typeface="Times New Roman"/>
                <a:cs typeface="Times New Roman"/>
              </a:rPr>
              <a:t>performance but overuse reduce performance</a:t>
            </a:r>
            <a:r>
              <a:rPr dirty="0" sz="1800" spc="-8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they</a:t>
            </a:r>
            <a:endParaRPr sz="1800">
              <a:latin typeface="Times New Roman"/>
              <a:cs typeface="Times New Roman"/>
            </a:endParaRPr>
          </a:p>
          <a:p>
            <a:pPr marL="68580">
              <a:lnSpc>
                <a:spcPct val="100000"/>
              </a:lnSpc>
            </a:pPr>
            <a:r>
              <a:rPr dirty="0" sz="1800">
                <a:latin typeface="Times New Roman"/>
                <a:cs typeface="Times New Roman"/>
              </a:rPr>
              <a:t>are psychic</a:t>
            </a:r>
            <a:r>
              <a:rPr dirty="0" sz="1800" spc="37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stimuli</a:t>
            </a:r>
            <a:endParaRPr sz="1800">
              <a:latin typeface="Times New Roman"/>
              <a:cs typeface="Times New Roman"/>
            </a:endParaRPr>
          </a:p>
          <a:p>
            <a:pPr marL="68580" marR="5080" indent="-56515">
              <a:lnSpc>
                <a:spcPct val="100000"/>
              </a:lnSpc>
            </a:pPr>
            <a:r>
              <a:rPr dirty="0" sz="1800">
                <a:latin typeface="Times New Roman"/>
                <a:cs typeface="Times New Roman"/>
              </a:rPr>
              <a:t>-reaction of these drugs with epinephrene and norepinephrene secreted during</a:t>
            </a:r>
            <a:r>
              <a:rPr dirty="0" sz="1800" spc="-12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exercise  </a:t>
            </a:r>
            <a:r>
              <a:rPr dirty="0" sz="1800">
                <a:latin typeface="Times New Roman"/>
                <a:cs typeface="Times New Roman"/>
              </a:rPr>
              <a:t>cause death by ventricular</a:t>
            </a:r>
            <a:r>
              <a:rPr dirty="0" sz="1800" spc="-1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fibrillation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2263" y="1379473"/>
            <a:ext cx="6428740" cy="74168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b="0" u="none">
                <a:solidFill>
                  <a:srgbClr val="000000"/>
                </a:solidFill>
                <a:latin typeface="Arial"/>
                <a:cs typeface="Arial"/>
              </a:rPr>
              <a:t>Objectives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400" spc="-5" b="0" u="heavy">
                <a:solidFill>
                  <a:srgbClr val="000000"/>
                </a:solidFill>
                <a:latin typeface="Arial"/>
                <a:cs typeface="Arial"/>
              </a:rPr>
              <a:t>1- </a:t>
            </a:r>
            <a:r>
              <a:rPr dirty="0" sz="2400" b="0" u="heavy">
                <a:solidFill>
                  <a:srgbClr val="000000"/>
                </a:solidFill>
                <a:latin typeface="Arial"/>
                <a:cs typeface="Arial"/>
              </a:rPr>
              <a:t>At the end of this lecture the student</a:t>
            </a:r>
            <a:r>
              <a:rPr dirty="0" sz="2400" spc="-20" b="0" u="heavy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400" spc="-15" b="0" u="heavy">
                <a:solidFill>
                  <a:srgbClr val="000000"/>
                </a:solidFill>
                <a:latin typeface="Arial"/>
                <a:cs typeface="Arial"/>
              </a:rPr>
              <a:t>should</a:t>
            </a:r>
            <a:r>
              <a:rPr dirty="0" sz="2400" spc="-15" b="0" u="none">
                <a:solidFill>
                  <a:srgbClr val="000000"/>
                </a:solidFill>
                <a:latin typeface="Arial"/>
                <a:cs typeface="Arial"/>
              </a:rPr>
              <a:t>:-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4968" y="2781934"/>
            <a:ext cx="6161405" cy="31400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buAutoNum type="arabicPlain"/>
              <a:tabLst>
                <a:tab pos="203835" algn="l"/>
              </a:tabLst>
            </a:pPr>
            <a:r>
              <a:rPr dirty="0" sz="1800" spc="-5">
                <a:latin typeface="Times New Roman"/>
                <a:cs typeface="Times New Roman"/>
              </a:rPr>
              <a:t>Know </a:t>
            </a:r>
            <a:r>
              <a:rPr dirty="0" sz="1800">
                <a:latin typeface="Times New Roman"/>
                <a:cs typeface="Times New Roman"/>
              </a:rPr>
              <a:t>the 3 metabolic systems exceedingly important</a:t>
            </a:r>
            <a:r>
              <a:rPr dirty="0" sz="1800" spc="-114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in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Times New Roman"/>
                <a:cs typeface="Times New Roman"/>
              </a:rPr>
              <a:t>understanding</a:t>
            </a:r>
            <a:r>
              <a:rPr dirty="0" sz="1800" spc="-10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the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dirty="0" sz="1800">
                <a:latin typeface="Times New Roman"/>
                <a:cs typeface="Times New Roman"/>
              </a:rPr>
              <a:t>limits of physical</a:t>
            </a:r>
            <a:r>
              <a:rPr dirty="0" sz="1800" spc="-10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activity</a:t>
            </a:r>
            <a:endParaRPr sz="1800">
              <a:latin typeface="Times New Roman"/>
              <a:cs typeface="Times New Roman"/>
            </a:endParaRPr>
          </a:p>
          <a:p>
            <a:pPr marL="12700" marR="5080">
              <a:lnSpc>
                <a:spcPct val="110100"/>
              </a:lnSpc>
              <a:spcBef>
                <a:spcPts val="210"/>
              </a:spcBef>
              <a:buAutoNum type="arabicPlain" startAt="2"/>
              <a:tabLst>
                <a:tab pos="259715" algn="l"/>
              </a:tabLst>
            </a:pPr>
            <a:r>
              <a:rPr dirty="0" sz="1800">
                <a:latin typeface="Times New Roman"/>
                <a:cs typeface="Times New Roman"/>
              </a:rPr>
              <a:t>know recovery of the aerobic system after exercise and </a:t>
            </a:r>
            <a:r>
              <a:rPr dirty="0" sz="1800" spc="5">
                <a:latin typeface="Times New Roman"/>
                <a:cs typeface="Times New Roman"/>
              </a:rPr>
              <a:t>O2</a:t>
            </a:r>
            <a:r>
              <a:rPr dirty="0" sz="1800" spc="-114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dept.  </a:t>
            </a:r>
            <a:r>
              <a:rPr dirty="0" sz="1800">
                <a:latin typeface="Times New Roman"/>
                <a:cs typeface="Times New Roman"/>
              </a:rPr>
              <a:t>3-Understand the </a:t>
            </a:r>
            <a:r>
              <a:rPr dirty="0" sz="1800" spc="-5">
                <a:latin typeface="Times New Roman"/>
                <a:cs typeface="Times New Roman"/>
              </a:rPr>
              <a:t>Effects </a:t>
            </a:r>
            <a:r>
              <a:rPr dirty="0" sz="1800">
                <a:latin typeface="Times New Roman"/>
                <a:cs typeface="Times New Roman"/>
              </a:rPr>
              <a:t>of </a:t>
            </a:r>
            <a:r>
              <a:rPr dirty="0" sz="1800" spc="-5">
                <a:latin typeface="Times New Roman"/>
                <a:cs typeface="Times New Roman"/>
              </a:rPr>
              <a:t>smoking </a:t>
            </a:r>
            <a:r>
              <a:rPr dirty="0" sz="1800">
                <a:latin typeface="Times New Roman"/>
                <a:cs typeface="Times New Roman"/>
              </a:rPr>
              <a:t>on pulmonary ventilation in  </a:t>
            </a:r>
            <a:r>
              <a:rPr dirty="0" sz="1800">
                <a:latin typeface="Times New Roman"/>
                <a:cs typeface="Times New Roman"/>
              </a:rPr>
              <a:t>exercise &amp;effect of heart</a:t>
            </a:r>
            <a:r>
              <a:rPr dirty="0" sz="1800" spc="-12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disease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  <a:buAutoNum type="arabicPlain" startAt="4"/>
              <a:tabLst>
                <a:tab pos="203835" algn="l"/>
              </a:tabLst>
            </a:pPr>
            <a:r>
              <a:rPr dirty="0" sz="1800" spc="-5">
                <a:latin typeface="Times New Roman"/>
                <a:cs typeface="Times New Roman"/>
              </a:rPr>
              <a:t>Know </a:t>
            </a:r>
            <a:r>
              <a:rPr dirty="0" sz="1800">
                <a:latin typeface="Times New Roman"/>
                <a:cs typeface="Times New Roman"/>
              </a:rPr>
              <a:t>effect of </a:t>
            </a:r>
            <a:r>
              <a:rPr dirty="0" sz="1800" spc="-5">
                <a:latin typeface="Times New Roman"/>
                <a:cs typeface="Times New Roman"/>
              </a:rPr>
              <a:t>some </a:t>
            </a:r>
            <a:r>
              <a:rPr dirty="0" sz="1800">
                <a:latin typeface="Times New Roman"/>
                <a:cs typeface="Times New Roman"/>
              </a:rPr>
              <a:t>drugs on athlets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performance</a:t>
            </a:r>
            <a:endParaRPr sz="1800">
              <a:latin typeface="Times New Roman"/>
              <a:cs typeface="Times New Roman"/>
            </a:endParaRPr>
          </a:p>
          <a:p>
            <a:pPr marL="12700" marR="483870">
              <a:lnSpc>
                <a:spcPts val="2590"/>
              </a:lnSpc>
              <a:spcBef>
                <a:spcPts val="160"/>
              </a:spcBef>
              <a:buAutoNum type="arabicPlain" startAt="4"/>
              <a:tabLst>
                <a:tab pos="203835" algn="l"/>
              </a:tabLst>
            </a:pPr>
            <a:r>
              <a:rPr dirty="0" sz="1800" spc="-5">
                <a:latin typeface="Times New Roman"/>
                <a:cs typeface="Times New Roman"/>
              </a:rPr>
              <a:t>Know </a:t>
            </a:r>
            <a:r>
              <a:rPr dirty="0" sz="1800">
                <a:latin typeface="Times New Roman"/>
                <a:cs typeface="Times New Roman"/>
              </a:rPr>
              <a:t>the causes and effect of fatigue on sport</a:t>
            </a:r>
            <a:r>
              <a:rPr dirty="0" sz="1800" spc="-6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performance  </a:t>
            </a:r>
            <a:r>
              <a:rPr dirty="0" sz="1800">
                <a:latin typeface="Times New Roman"/>
                <a:cs typeface="Times New Roman"/>
              </a:rPr>
              <a:t>6- Identify  overtraining</a:t>
            </a:r>
            <a:r>
              <a:rPr dirty="0" sz="1800" spc="-13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syndrome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dirty="0" sz="1800">
                <a:latin typeface="Times New Roman"/>
                <a:cs typeface="Times New Roman"/>
              </a:rPr>
              <a:t>Reference book/ Guyton </a:t>
            </a:r>
            <a:r>
              <a:rPr dirty="0" sz="1800" spc="-5">
                <a:latin typeface="Times New Roman"/>
                <a:cs typeface="Times New Roman"/>
              </a:rPr>
              <a:t>human</a:t>
            </a:r>
            <a:r>
              <a:rPr dirty="0" sz="1800" spc="-8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physiology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6636" y="320040"/>
            <a:ext cx="7594092" cy="55351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239000" y="3962463"/>
            <a:ext cx="1600200" cy="26431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540" y="425450"/>
            <a:ext cx="7829550" cy="60426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b="1" u="heavy">
                <a:latin typeface="Tahoma"/>
                <a:cs typeface="Tahoma"/>
              </a:rPr>
              <a:t>- </a:t>
            </a:r>
            <a:r>
              <a:rPr dirty="0" sz="1800" spc="-5" b="1" u="heavy">
                <a:latin typeface="Tahoma"/>
                <a:cs typeface="Tahoma"/>
              </a:rPr>
              <a:t>Glucose</a:t>
            </a:r>
            <a:r>
              <a:rPr dirty="0" sz="1800" spc="-65" b="1" u="heavy">
                <a:latin typeface="Tahoma"/>
                <a:cs typeface="Tahoma"/>
              </a:rPr>
              <a:t> </a:t>
            </a:r>
            <a:r>
              <a:rPr dirty="0" sz="1800" b="1" u="heavy">
                <a:latin typeface="Tahoma"/>
                <a:cs typeface="Tahoma"/>
              </a:rPr>
              <a:t>Availability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592455">
              <a:lnSpc>
                <a:spcPct val="100000"/>
              </a:lnSpc>
              <a:buChar char="*"/>
              <a:tabLst>
                <a:tab pos="210185" algn="l"/>
              </a:tabLst>
            </a:pPr>
            <a:r>
              <a:rPr dirty="0" sz="1800">
                <a:latin typeface="Tahoma"/>
                <a:cs typeface="Tahoma"/>
              </a:rPr>
              <a:t>Plasma glucose is maintained by an equal </a:t>
            </a:r>
            <a:r>
              <a:rPr dirty="0" sz="1800" spc="-10">
                <a:latin typeface="Tahoma"/>
                <a:cs typeface="Tahoma"/>
              </a:rPr>
              <a:t>rate </a:t>
            </a:r>
            <a:r>
              <a:rPr dirty="0" sz="1800">
                <a:latin typeface="Tahoma"/>
                <a:cs typeface="Tahoma"/>
              </a:rPr>
              <a:t>of glucose </a:t>
            </a:r>
            <a:r>
              <a:rPr dirty="0" sz="1800" spc="-5">
                <a:latin typeface="Tahoma"/>
                <a:cs typeface="Tahoma"/>
              </a:rPr>
              <a:t>appearance  </a:t>
            </a:r>
            <a:r>
              <a:rPr dirty="0" sz="1800" spc="-5">
                <a:latin typeface="Tahoma"/>
                <a:cs typeface="Tahoma"/>
              </a:rPr>
              <a:t>(entry </a:t>
            </a:r>
            <a:r>
              <a:rPr dirty="0" sz="1800">
                <a:latin typeface="Tahoma"/>
                <a:cs typeface="Tahoma"/>
              </a:rPr>
              <a:t>into the </a:t>
            </a:r>
            <a:r>
              <a:rPr dirty="0" sz="1800" spc="-5">
                <a:latin typeface="Tahoma"/>
                <a:cs typeface="Tahoma"/>
              </a:rPr>
              <a:t>blood) </a:t>
            </a:r>
            <a:r>
              <a:rPr dirty="0" sz="1800">
                <a:latin typeface="Tahoma"/>
                <a:cs typeface="Tahoma"/>
              </a:rPr>
              <a:t>and glucose disposal </a:t>
            </a:r>
            <a:r>
              <a:rPr dirty="0" sz="1800" spc="-10">
                <a:latin typeface="Tahoma"/>
                <a:cs typeface="Tahoma"/>
              </a:rPr>
              <a:t>(removal </a:t>
            </a:r>
            <a:r>
              <a:rPr dirty="0" sz="1800" spc="-5">
                <a:latin typeface="Tahoma"/>
                <a:cs typeface="Tahoma"/>
              </a:rPr>
              <a:t>from </a:t>
            </a:r>
            <a:r>
              <a:rPr dirty="0" sz="1800">
                <a:latin typeface="Tahoma"/>
                <a:cs typeface="Tahoma"/>
              </a:rPr>
              <a:t>the</a:t>
            </a:r>
            <a:r>
              <a:rPr dirty="0" sz="1800" spc="55">
                <a:latin typeface="Tahoma"/>
                <a:cs typeface="Tahoma"/>
              </a:rPr>
              <a:t> </a:t>
            </a:r>
            <a:r>
              <a:rPr dirty="0" sz="1800" spc="-5">
                <a:latin typeface="Tahoma"/>
                <a:cs typeface="Tahoma"/>
              </a:rPr>
              <a:t>blood).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Tahoma"/>
              <a:buChar char="*"/>
            </a:pPr>
            <a:endParaRPr sz="1850">
              <a:latin typeface="Times New Roman"/>
              <a:cs typeface="Times New Roman"/>
            </a:endParaRPr>
          </a:p>
          <a:p>
            <a:pPr marL="208915" indent="-196215">
              <a:lnSpc>
                <a:spcPct val="100000"/>
              </a:lnSpc>
              <a:buChar char="*"/>
              <a:tabLst>
                <a:tab pos="209550" algn="l"/>
              </a:tabLst>
            </a:pPr>
            <a:r>
              <a:rPr dirty="0" sz="1800" spc="-5">
                <a:latin typeface="Tahoma"/>
                <a:cs typeface="Tahoma"/>
              </a:rPr>
              <a:t>In </a:t>
            </a:r>
            <a:r>
              <a:rPr dirty="0" sz="1800">
                <a:latin typeface="Tahoma"/>
                <a:cs typeface="Tahoma"/>
              </a:rPr>
              <a:t>the </a:t>
            </a:r>
            <a:r>
              <a:rPr dirty="0" sz="1800" spc="-5">
                <a:latin typeface="Tahoma"/>
                <a:cs typeface="Tahoma"/>
              </a:rPr>
              <a:t>healthy </a:t>
            </a:r>
            <a:r>
              <a:rPr dirty="0" sz="1800">
                <a:latin typeface="Tahoma"/>
                <a:cs typeface="Tahoma"/>
              </a:rPr>
              <a:t>individual, </a:t>
            </a:r>
            <a:r>
              <a:rPr dirty="0" sz="1800" spc="-10">
                <a:latin typeface="Tahoma"/>
                <a:cs typeface="Tahoma"/>
              </a:rPr>
              <a:t>rate </a:t>
            </a:r>
            <a:r>
              <a:rPr dirty="0" sz="1800">
                <a:latin typeface="Tahoma"/>
                <a:cs typeface="Tahoma"/>
              </a:rPr>
              <a:t>of </a:t>
            </a:r>
            <a:r>
              <a:rPr dirty="0" sz="1800" spc="-5">
                <a:latin typeface="Tahoma"/>
                <a:cs typeface="Tahoma"/>
              </a:rPr>
              <a:t>appearance </a:t>
            </a:r>
            <a:r>
              <a:rPr dirty="0" sz="1800">
                <a:latin typeface="Tahoma"/>
                <a:cs typeface="Tahoma"/>
              </a:rPr>
              <a:t>and disposal </a:t>
            </a:r>
            <a:r>
              <a:rPr dirty="0" sz="1800" spc="-5">
                <a:latin typeface="Tahoma"/>
                <a:cs typeface="Tahoma"/>
              </a:rPr>
              <a:t>are</a:t>
            </a:r>
            <a:r>
              <a:rPr dirty="0" sz="1800" spc="75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essentially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1800" b="1" u="heavy">
                <a:latin typeface="Tahoma"/>
                <a:cs typeface="Tahoma"/>
              </a:rPr>
              <a:t>equal </a:t>
            </a:r>
            <a:r>
              <a:rPr dirty="0" sz="1800" spc="-5">
                <a:latin typeface="Tahoma"/>
                <a:cs typeface="Tahoma"/>
              </a:rPr>
              <a:t>during </a:t>
            </a:r>
            <a:r>
              <a:rPr dirty="0" sz="1800" spc="-10">
                <a:latin typeface="Tahoma"/>
                <a:cs typeface="Tahoma"/>
              </a:rPr>
              <a:t>exercise </a:t>
            </a:r>
            <a:r>
              <a:rPr dirty="0" sz="1800">
                <a:latin typeface="Tahoma"/>
                <a:cs typeface="Tahoma"/>
              </a:rPr>
              <a:t>of </a:t>
            </a:r>
            <a:r>
              <a:rPr dirty="0" sz="1800" spc="-5">
                <a:latin typeface="Tahoma"/>
                <a:cs typeface="Tahoma"/>
              </a:rPr>
              <a:t>moderate intensity </a:t>
            </a:r>
            <a:r>
              <a:rPr dirty="0" sz="1800">
                <a:latin typeface="Tahoma"/>
                <a:cs typeface="Tahoma"/>
              </a:rPr>
              <a:t>and</a:t>
            </a:r>
            <a:r>
              <a:rPr dirty="0" sz="1800" spc="15">
                <a:latin typeface="Tahoma"/>
                <a:cs typeface="Tahoma"/>
              </a:rPr>
              <a:t> </a:t>
            </a:r>
            <a:r>
              <a:rPr dirty="0" sz="1800" spc="-5">
                <a:latin typeface="Tahoma"/>
                <a:cs typeface="Tahoma"/>
              </a:rPr>
              <a:t>duration;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850">
              <a:latin typeface="Times New Roman"/>
              <a:cs typeface="Times New Roman"/>
            </a:endParaRPr>
          </a:p>
          <a:p>
            <a:pPr marL="209550" indent="-196850">
              <a:lnSpc>
                <a:spcPct val="100000"/>
              </a:lnSpc>
              <a:buChar char="*"/>
              <a:tabLst>
                <a:tab pos="210185" algn="l"/>
              </a:tabLst>
            </a:pPr>
            <a:r>
              <a:rPr dirty="0" sz="1800" spc="-35">
                <a:latin typeface="Tahoma"/>
                <a:cs typeface="Tahoma"/>
              </a:rPr>
              <a:t>However, </a:t>
            </a:r>
            <a:r>
              <a:rPr dirty="0" sz="1800" spc="-5">
                <a:latin typeface="Tahoma"/>
                <a:cs typeface="Tahoma"/>
              </a:rPr>
              <a:t>prolonged </a:t>
            </a:r>
            <a:r>
              <a:rPr dirty="0" sz="1800">
                <a:latin typeface="Tahoma"/>
                <a:cs typeface="Tahoma"/>
              </a:rPr>
              <a:t>, </a:t>
            </a:r>
            <a:r>
              <a:rPr dirty="0" sz="1800" spc="-5">
                <a:latin typeface="Tahoma"/>
                <a:cs typeface="Tahoma"/>
              </a:rPr>
              <a:t>intense </a:t>
            </a:r>
            <a:r>
              <a:rPr dirty="0" sz="1800" spc="-10">
                <a:latin typeface="Tahoma"/>
                <a:cs typeface="Tahoma"/>
              </a:rPr>
              <a:t>exercise </a:t>
            </a:r>
            <a:r>
              <a:rPr dirty="0" sz="1800" spc="-5">
                <a:latin typeface="Tahoma"/>
                <a:cs typeface="Tahoma"/>
              </a:rPr>
              <a:t>can result </a:t>
            </a:r>
            <a:r>
              <a:rPr dirty="0" sz="1800">
                <a:latin typeface="Tahoma"/>
                <a:cs typeface="Tahoma"/>
              </a:rPr>
              <a:t>in </a:t>
            </a:r>
            <a:r>
              <a:rPr dirty="0" sz="1800" b="1" u="heavy">
                <a:solidFill>
                  <a:srgbClr val="FF0000"/>
                </a:solidFill>
                <a:latin typeface="Tahoma"/>
                <a:cs typeface="Tahoma"/>
              </a:rPr>
              <a:t>a </a:t>
            </a:r>
            <a:r>
              <a:rPr dirty="0" sz="1800" spc="-5" b="1" u="heavy">
                <a:solidFill>
                  <a:srgbClr val="FF0000"/>
                </a:solidFill>
                <a:latin typeface="Tahoma"/>
                <a:cs typeface="Tahoma"/>
              </a:rPr>
              <a:t>fall </a:t>
            </a:r>
            <a:r>
              <a:rPr dirty="0" sz="1800" b="1" u="heavy">
                <a:solidFill>
                  <a:srgbClr val="FF0000"/>
                </a:solidFill>
                <a:latin typeface="Tahoma"/>
                <a:cs typeface="Tahoma"/>
              </a:rPr>
              <a:t>in</a:t>
            </a:r>
            <a:r>
              <a:rPr dirty="0" sz="1800" spc="55" b="1" u="heavy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800" b="1" u="heavy">
                <a:solidFill>
                  <a:srgbClr val="FF0000"/>
                </a:solidFill>
                <a:latin typeface="Tahoma"/>
                <a:cs typeface="Tahoma"/>
              </a:rPr>
              <a:t>blood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1800" spc="-5" b="1" u="heavy">
                <a:solidFill>
                  <a:srgbClr val="FF0000"/>
                </a:solidFill>
                <a:latin typeface="Tahoma"/>
                <a:cs typeface="Tahoma"/>
              </a:rPr>
              <a:t>glucose </a:t>
            </a:r>
            <a:r>
              <a:rPr dirty="0" sz="1800" b="1" u="heavy">
                <a:solidFill>
                  <a:srgbClr val="FF0000"/>
                </a:solidFill>
                <a:latin typeface="Tahoma"/>
                <a:cs typeface="Tahoma"/>
              </a:rPr>
              <a:t>level and the onset of </a:t>
            </a:r>
            <a:r>
              <a:rPr dirty="0" sz="1800" spc="-5" b="1" u="heavy">
                <a:solidFill>
                  <a:srgbClr val="FF0000"/>
                </a:solidFill>
                <a:latin typeface="Tahoma"/>
                <a:cs typeface="Tahoma"/>
              </a:rPr>
              <a:t>fatigue</a:t>
            </a:r>
            <a:r>
              <a:rPr dirty="0" sz="1800" spc="-20" b="1" u="heavy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800" b="1" u="heavy">
                <a:solidFill>
                  <a:srgbClr val="FF0000"/>
                </a:solidFill>
                <a:latin typeface="Tahoma"/>
                <a:cs typeface="Tahoma"/>
              </a:rPr>
              <a:t>.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buChar char="*"/>
              <a:tabLst>
                <a:tab pos="210185" algn="l"/>
                <a:tab pos="7728584" algn="l"/>
              </a:tabLst>
            </a:pPr>
            <a:r>
              <a:rPr dirty="0" sz="1800">
                <a:latin typeface="Tahoma"/>
                <a:cs typeface="Tahoma"/>
              </a:rPr>
              <a:t>Du</a:t>
            </a:r>
            <a:r>
              <a:rPr dirty="0" sz="1800" spc="-5">
                <a:latin typeface="Tahoma"/>
                <a:cs typeface="Tahoma"/>
              </a:rPr>
              <a:t>rin</a:t>
            </a:r>
            <a:r>
              <a:rPr dirty="0" sz="1800">
                <a:latin typeface="Tahoma"/>
                <a:cs typeface="Tahoma"/>
              </a:rPr>
              <a:t>g</a:t>
            </a:r>
            <a:r>
              <a:rPr dirty="0" sz="1800" spc="5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e</a:t>
            </a:r>
            <a:r>
              <a:rPr dirty="0" sz="1800" spc="-30">
                <a:latin typeface="Tahoma"/>
                <a:cs typeface="Tahoma"/>
              </a:rPr>
              <a:t>x</a:t>
            </a:r>
            <a:r>
              <a:rPr dirty="0" sz="1800" spc="-5">
                <a:latin typeface="Tahoma"/>
                <a:cs typeface="Tahoma"/>
              </a:rPr>
              <a:t>e</a:t>
            </a:r>
            <a:r>
              <a:rPr dirty="0" sz="1800" spc="-10">
                <a:latin typeface="Tahoma"/>
                <a:cs typeface="Tahoma"/>
              </a:rPr>
              <a:t>r</a:t>
            </a:r>
            <a:r>
              <a:rPr dirty="0" sz="1800" spc="-5">
                <a:latin typeface="Tahoma"/>
                <a:cs typeface="Tahoma"/>
              </a:rPr>
              <a:t>cis</a:t>
            </a:r>
            <a:r>
              <a:rPr dirty="0" sz="1800">
                <a:latin typeface="Tahoma"/>
                <a:cs typeface="Tahoma"/>
              </a:rPr>
              <a:t>e</a:t>
            </a:r>
            <a:r>
              <a:rPr dirty="0" sz="1800" spc="5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,</a:t>
            </a:r>
            <a:r>
              <a:rPr dirty="0" sz="1800" spc="10">
                <a:latin typeface="Tahoma"/>
                <a:cs typeface="Tahoma"/>
              </a:rPr>
              <a:t> </a:t>
            </a:r>
            <a:r>
              <a:rPr dirty="0" sz="1800" spc="-35">
                <a:latin typeface="Tahoma"/>
                <a:cs typeface="Tahoma"/>
              </a:rPr>
              <a:t>r</a:t>
            </a:r>
            <a:r>
              <a:rPr dirty="0" sz="1800">
                <a:latin typeface="Tahoma"/>
                <a:cs typeface="Tahoma"/>
              </a:rPr>
              <a:t>a</a:t>
            </a:r>
            <a:r>
              <a:rPr dirty="0" sz="1800" spc="-5">
                <a:latin typeface="Tahoma"/>
                <a:cs typeface="Tahoma"/>
              </a:rPr>
              <a:t>t</a:t>
            </a:r>
            <a:r>
              <a:rPr dirty="0" sz="1800">
                <a:latin typeface="Tahoma"/>
                <a:cs typeface="Tahoma"/>
              </a:rPr>
              <a:t>e</a:t>
            </a:r>
            <a:r>
              <a:rPr dirty="0" sz="1800" spc="15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of glucose</a:t>
            </a:r>
            <a:r>
              <a:rPr dirty="0" sz="1800" spc="5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app</a:t>
            </a:r>
            <a:r>
              <a:rPr dirty="0" sz="1800" spc="-5">
                <a:latin typeface="Tahoma"/>
                <a:cs typeface="Tahoma"/>
              </a:rPr>
              <a:t>e</a:t>
            </a:r>
            <a:r>
              <a:rPr dirty="0" sz="1800" spc="5">
                <a:latin typeface="Tahoma"/>
                <a:cs typeface="Tahoma"/>
              </a:rPr>
              <a:t>a</a:t>
            </a:r>
            <a:r>
              <a:rPr dirty="0" sz="1800" spc="-35">
                <a:latin typeface="Tahoma"/>
                <a:cs typeface="Tahoma"/>
              </a:rPr>
              <a:t>r</a:t>
            </a:r>
            <a:r>
              <a:rPr dirty="0" sz="1800">
                <a:latin typeface="Tahoma"/>
                <a:cs typeface="Tahoma"/>
              </a:rPr>
              <a:t>an</a:t>
            </a:r>
            <a:r>
              <a:rPr dirty="0" sz="1800" spc="-5">
                <a:latin typeface="Tahoma"/>
                <a:cs typeface="Tahoma"/>
              </a:rPr>
              <a:t>c</a:t>
            </a:r>
            <a:r>
              <a:rPr dirty="0" sz="1800">
                <a:latin typeface="Tahoma"/>
                <a:cs typeface="Tahoma"/>
              </a:rPr>
              <a:t>e</a:t>
            </a:r>
            <a:r>
              <a:rPr dirty="0" sz="1800" spc="15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depends</a:t>
            </a:r>
            <a:r>
              <a:rPr dirty="0" sz="1800" spc="5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mainly on</a:t>
            </a:r>
            <a:r>
              <a:rPr dirty="0" sz="1800" spc="5">
                <a:latin typeface="Tahoma"/>
                <a:cs typeface="Tahoma"/>
              </a:rPr>
              <a:t> </a:t>
            </a:r>
            <a:r>
              <a:rPr dirty="0" sz="1800" spc="-5">
                <a:latin typeface="Tahoma"/>
                <a:cs typeface="Tahoma"/>
              </a:rPr>
              <a:t>t</a:t>
            </a:r>
            <a:r>
              <a:rPr dirty="0" sz="1800" spc="5">
                <a:latin typeface="Tahoma"/>
                <a:cs typeface="Tahoma"/>
              </a:rPr>
              <a:t>h</a:t>
            </a:r>
            <a:r>
              <a:rPr dirty="0" sz="1800">
                <a:latin typeface="Tahoma"/>
                <a:cs typeface="Tahoma"/>
              </a:rPr>
              <a:t>e</a:t>
            </a:r>
            <a:r>
              <a:rPr dirty="0" sz="1800" spc="-10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l</a:t>
            </a:r>
            <a:r>
              <a:rPr dirty="0" sz="1800" spc="-10">
                <a:latin typeface="Tahoma"/>
                <a:cs typeface="Tahoma"/>
              </a:rPr>
              <a:t>iv</a:t>
            </a:r>
            <a:r>
              <a:rPr dirty="0" sz="1800" spc="-5">
                <a:latin typeface="Tahoma"/>
                <a:cs typeface="Tahoma"/>
              </a:rPr>
              <a:t>e</a:t>
            </a:r>
            <a:r>
              <a:rPr dirty="0" sz="1800">
                <a:latin typeface="Tahoma"/>
                <a:cs typeface="Tahoma"/>
              </a:rPr>
              <a:t>r	( </a:t>
            </a:r>
            <a:r>
              <a:rPr dirty="0" sz="1800">
                <a:latin typeface="Tahoma"/>
                <a:cs typeface="Tahoma"/>
              </a:rPr>
              <a:t> </a:t>
            </a:r>
            <a:r>
              <a:rPr dirty="0" sz="1800" spc="-5" b="1" u="heavy">
                <a:latin typeface="Tahoma"/>
                <a:cs typeface="Tahoma"/>
              </a:rPr>
              <a:t>glycogenloysis </a:t>
            </a:r>
            <a:r>
              <a:rPr dirty="0" sz="1800" b="1" u="heavy">
                <a:latin typeface="Tahoma"/>
                <a:cs typeface="Tahoma"/>
              </a:rPr>
              <a:t>&amp; </a:t>
            </a:r>
            <a:r>
              <a:rPr dirty="0" sz="1800" spc="-5" b="1" u="heavy">
                <a:latin typeface="Tahoma"/>
                <a:cs typeface="Tahoma"/>
              </a:rPr>
              <a:t>gluconeogenesis </a:t>
            </a:r>
            <a:r>
              <a:rPr dirty="0" sz="1800">
                <a:latin typeface="Tahoma"/>
                <a:cs typeface="Tahoma"/>
              </a:rPr>
              <a:t>) , and </a:t>
            </a:r>
            <a:r>
              <a:rPr dirty="0" sz="1800" spc="-5">
                <a:latin typeface="Tahoma"/>
                <a:cs typeface="Tahoma"/>
              </a:rPr>
              <a:t>to </a:t>
            </a:r>
            <a:r>
              <a:rPr dirty="0" sz="1800">
                <a:latin typeface="Tahoma"/>
                <a:cs typeface="Tahoma"/>
              </a:rPr>
              <a:t>a </a:t>
            </a:r>
            <a:r>
              <a:rPr dirty="0" sz="1800" spc="-5">
                <a:latin typeface="Tahoma"/>
                <a:cs typeface="Tahoma"/>
              </a:rPr>
              <a:t>lesser extent </a:t>
            </a:r>
            <a:r>
              <a:rPr dirty="0" sz="1800">
                <a:latin typeface="Tahoma"/>
                <a:cs typeface="Tahoma"/>
              </a:rPr>
              <a:t>, on  </a:t>
            </a:r>
            <a:r>
              <a:rPr dirty="0" sz="1800">
                <a:latin typeface="Tahoma"/>
                <a:cs typeface="Tahoma"/>
              </a:rPr>
              <a:t>absorption </a:t>
            </a:r>
            <a:r>
              <a:rPr dirty="0" sz="1800" spc="-5">
                <a:latin typeface="Tahoma"/>
                <a:cs typeface="Tahoma"/>
              </a:rPr>
              <a:t>from </a:t>
            </a:r>
            <a:r>
              <a:rPr dirty="0" sz="1800">
                <a:latin typeface="Tahoma"/>
                <a:cs typeface="Tahoma"/>
              </a:rPr>
              <a:t>the gut</a:t>
            </a:r>
            <a:r>
              <a:rPr dirty="0" sz="1800" spc="-85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.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800" b="1" u="heavy">
                <a:latin typeface="Tahoma"/>
                <a:cs typeface="Tahoma"/>
              </a:rPr>
              <a:t>- Oxygen</a:t>
            </a:r>
            <a:r>
              <a:rPr dirty="0" sz="1800" spc="-90" b="1" u="heavy">
                <a:latin typeface="Tahoma"/>
                <a:cs typeface="Tahoma"/>
              </a:rPr>
              <a:t> </a:t>
            </a:r>
            <a:r>
              <a:rPr dirty="0" sz="1800" b="1" u="heavy">
                <a:latin typeface="Tahoma"/>
                <a:cs typeface="Tahoma"/>
              </a:rPr>
              <a:t>Availability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4"/>
              </a:spcBef>
            </a:pP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Tahoma"/>
                <a:cs typeface="Tahoma"/>
              </a:rPr>
              <a:t>Which depends upon</a:t>
            </a:r>
            <a:r>
              <a:rPr dirty="0" sz="1800" spc="-130">
                <a:latin typeface="Tahoma"/>
                <a:cs typeface="Tahoma"/>
              </a:rPr>
              <a:t> </a:t>
            </a:r>
            <a:r>
              <a:rPr dirty="0" sz="1800" spc="-5">
                <a:latin typeface="Wingdings"/>
                <a:cs typeface="Wingdings"/>
              </a:rPr>
              <a:t></a:t>
            </a:r>
            <a:endParaRPr sz="18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  <a:buAutoNum type="arabicParenBoth"/>
              <a:tabLst>
                <a:tab pos="385445" algn="l"/>
              </a:tabLst>
            </a:pPr>
            <a:r>
              <a:rPr dirty="0" sz="1800" spc="-5">
                <a:latin typeface="Tahoma"/>
                <a:cs typeface="Tahoma"/>
              </a:rPr>
              <a:t>cardiac </a:t>
            </a:r>
            <a:r>
              <a:rPr dirty="0" sz="1800">
                <a:latin typeface="Tahoma"/>
                <a:cs typeface="Tahoma"/>
              </a:rPr>
              <a:t>output (the </a:t>
            </a:r>
            <a:r>
              <a:rPr dirty="0" sz="1800" spc="-5">
                <a:latin typeface="Tahoma"/>
                <a:cs typeface="Tahoma"/>
              </a:rPr>
              <a:t>quantity </a:t>
            </a:r>
            <a:r>
              <a:rPr dirty="0" sz="1800">
                <a:latin typeface="Tahoma"/>
                <a:cs typeface="Tahoma"/>
              </a:rPr>
              <a:t>of </a:t>
            </a:r>
            <a:r>
              <a:rPr dirty="0" sz="1800" spc="-5">
                <a:latin typeface="Tahoma"/>
                <a:cs typeface="Tahoma"/>
              </a:rPr>
              <a:t>blood </a:t>
            </a:r>
            <a:r>
              <a:rPr dirty="0" sz="1800">
                <a:latin typeface="Tahoma"/>
                <a:cs typeface="Tahoma"/>
              </a:rPr>
              <a:t>distributed by the heart )</a:t>
            </a:r>
            <a:r>
              <a:rPr dirty="0" sz="1800" spc="40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,</a:t>
            </a:r>
            <a:endParaRPr sz="1800">
              <a:latin typeface="Tahoma"/>
              <a:cs typeface="Tahoma"/>
            </a:endParaRPr>
          </a:p>
          <a:p>
            <a:pPr marL="384810" indent="-372110">
              <a:lnSpc>
                <a:spcPct val="100000"/>
              </a:lnSpc>
              <a:buAutoNum type="arabicParenBoth"/>
              <a:tabLst>
                <a:tab pos="385445" algn="l"/>
              </a:tabLst>
            </a:pPr>
            <a:r>
              <a:rPr dirty="0" sz="1800">
                <a:latin typeface="Tahoma"/>
                <a:cs typeface="Tahoma"/>
              </a:rPr>
              <a:t>the </a:t>
            </a:r>
            <a:r>
              <a:rPr dirty="0" sz="1800" spc="-5">
                <a:latin typeface="Tahoma"/>
                <a:cs typeface="Tahoma"/>
              </a:rPr>
              <a:t>ability </a:t>
            </a:r>
            <a:r>
              <a:rPr dirty="0" sz="1800">
                <a:latin typeface="Tahoma"/>
                <a:cs typeface="Tahoma"/>
              </a:rPr>
              <a:t>of the lung </a:t>
            </a:r>
            <a:r>
              <a:rPr dirty="0" sz="1800" spc="-5">
                <a:latin typeface="Tahoma"/>
                <a:cs typeface="Tahoma"/>
              </a:rPr>
              <a:t>to oxygenate </a:t>
            </a:r>
            <a:r>
              <a:rPr dirty="0" sz="1800">
                <a:latin typeface="Tahoma"/>
                <a:cs typeface="Tahoma"/>
              </a:rPr>
              <a:t>the </a:t>
            </a:r>
            <a:r>
              <a:rPr dirty="0" sz="1800" spc="-5">
                <a:latin typeface="Tahoma"/>
                <a:cs typeface="Tahoma"/>
              </a:rPr>
              <a:t>blood </a:t>
            </a:r>
            <a:r>
              <a:rPr dirty="0" sz="1800">
                <a:latin typeface="Tahoma"/>
                <a:cs typeface="Tahoma"/>
              </a:rPr>
              <a:t>,</a:t>
            </a:r>
            <a:endParaRPr sz="1800">
              <a:latin typeface="Tahoma"/>
              <a:cs typeface="Tahoma"/>
            </a:endParaRPr>
          </a:p>
          <a:p>
            <a:pPr marL="12700" marR="164465">
              <a:lnSpc>
                <a:spcPct val="100000"/>
              </a:lnSpc>
              <a:buAutoNum type="arabicParenBoth"/>
              <a:tabLst>
                <a:tab pos="385445" algn="l"/>
              </a:tabLst>
            </a:pPr>
            <a:r>
              <a:rPr dirty="0" sz="1800" spc="-10">
                <a:latin typeface="Tahoma"/>
                <a:cs typeface="Tahoma"/>
              </a:rPr>
              <a:t>arterio-venous </a:t>
            </a:r>
            <a:r>
              <a:rPr dirty="0" sz="1800" spc="-15">
                <a:latin typeface="Tahoma"/>
                <a:cs typeface="Tahoma"/>
              </a:rPr>
              <a:t>(a-v) </a:t>
            </a:r>
            <a:r>
              <a:rPr dirty="0" sz="1800" spc="-5">
                <a:latin typeface="Tahoma"/>
                <a:cs typeface="Tahoma"/>
              </a:rPr>
              <a:t>oxygen difference </a:t>
            </a:r>
            <a:r>
              <a:rPr dirty="0" sz="1800">
                <a:latin typeface="Tahoma"/>
                <a:cs typeface="Tahoma"/>
              </a:rPr>
              <a:t>( </a:t>
            </a:r>
            <a:r>
              <a:rPr dirty="0" sz="1800" spc="-30">
                <a:latin typeface="Tahoma"/>
                <a:cs typeface="Tahoma"/>
              </a:rPr>
              <a:t>i.e., </a:t>
            </a:r>
            <a:r>
              <a:rPr dirty="0" sz="1800">
                <a:latin typeface="Tahoma"/>
                <a:cs typeface="Tahoma"/>
              </a:rPr>
              <a:t>the </a:t>
            </a:r>
            <a:r>
              <a:rPr dirty="0" sz="1800" spc="-5">
                <a:latin typeface="Tahoma"/>
                <a:cs typeface="Tahoma"/>
              </a:rPr>
              <a:t>ability </a:t>
            </a:r>
            <a:r>
              <a:rPr dirty="0" sz="1800">
                <a:latin typeface="Tahoma"/>
                <a:cs typeface="Tahoma"/>
              </a:rPr>
              <a:t>of the </a:t>
            </a:r>
            <a:r>
              <a:rPr dirty="0" sz="1800" spc="-10">
                <a:latin typeface="Tahoma"/>
                <a:cs typeface="Tahoma"/>
              </a:rPr>
              <a:t>exercising  </a:t>
            </a:r>
            <a:r>
              <a:rPr dirty="0" sz="1800" spc="-5">
                <a:latin typeface="Tahoma"/>
                <a:cs typeface="Tahoma"/>
              </a:rPr>
              <a:t>muscle to take </a:t>
            </a:r>
            <a:r>
              <a:rPr dirty="0" sz="1800">
                <a:latin typeface="Tahoma"/>
                <a:cs typeface="Tahoma"/>
              </a:rPr>
              <a:t>up </a:t>
            </a:r>
            <a:r>
              <a:rPr dirty="0" sz="1800" spc="-5">
                <a:latin typeface="Tahoma"/>
                <a:cs typeface="Tahoma"/>
              </a:rPr>
              <a:t>oxygen from blood</a:t>
            </a:r>
            <a:r>
              <a:rPr dirty="0" sz="1800" spc="10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).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1263" y="1328165"/>
            <a:ext cx="7168515" cy="128016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600" u="heavy">
                <a:solidFill>
                  <a:srgbClr val="0D0D0D"/>
                </a:solidFill>
                <a:latin typeface="Tahoma"/>
                <a:cs typeface="Tahoma"/>
              </a:rPr>
              <a:t>-</a:t>
            </a:r>
            <a:r>
              <a:rPr dirty="0" sz="2600" u="heavy">
                <a:solidFill>
                  <a:srgbClr val="0D0D0D"/>
                </a:solidFill>
                <a:latin typeface="Times New Roman"/>
                <a:cs typeface="Times New Roman"/>
              </a:rPr>
              <a:t>Gender</a:t>
            </a:r>
            <a:endParaRPr sz="2600">
              <a:latin typeface="Times New Roman"/>
              <a:cs typeface="Times New Roman"/>
            </a:endParaRPr>
          </a:p>
          <a:p>
            <a:pPr marL="12700" marR="5080">
              <a:lnSpc>
                <a:spcPct val="80000"/>
              </a:lnSpc>
              <a:spcBef>
                <a:spcPts val="535"/>
              </a:spcBef>
              <a:tabLst>
                <a:tab pos="1699895" algn="l"/>
              </a:tabLst>
            </a:pPr>
            <a:r>
              <a:rPr dirty="0" sz="2200" spc="-5" b="0" u="none">
                <a:solidFill>
                  <a:srgbClr val="0D0D0D"/>
                </a:solidFill>
                <a:latin typeface="Times New Roman"/>
                <a:cs typeface="Times New Roman"/>
              </a:rPr>
              <a:t>Because of difference between </a:t>
            </a:r>
            <a:r>
              <a:rPr dirty="0" sz="2200" b="0" u="none">
                <a:solidFill>
                  <a:srgbClr val="0D0D0D"/>
                </a:solidFill>
                <a:latin typeface="Times New Roman"/>
                <a:cs typeface="Times New Roman"/>
              </a:rPr>
              <a:t>genders </a:t>
            </a:r>
            <a:r>
              <a:rPr dirty="0" sz="2200" spc="-5" b="0" u="none">
                <a:solidFill>
                  <a:srgbClr val="0D0D0D"/>
                </a:solidFill>
                <a:latin typeface="Times New Roman"/>
                <a:cs typeface="Times New Roman"/>
              </a:rPr>
              <a:t>of in </a:t>
            </a:r>
            <a:r>
              <a:rPr dirty="0" sz="2200" b="0" u="none">
                <a:solidFill>
                  <a:srgbClr val="0D0D0D"/>
                </a:solidFill>
                <a:latin typeface="Times New Roman"/>
                <a:cs typeface="Times New Roman"/>
              </a:rPr>
              <a:t>body build </a:t>
            </a:r>
            <a:r>
              <a:rPr dirty="0" sz="2200" spc="-5" b="0" u="none">
                <a:solidFill>
                  <a:srgbClr val="0D0D0D"/>
                </a:solidFill>
                <a:latin typeface="Times New Roman"/>
                <a:cs typeface="Times New Roman"/>
              </a:rPr>
              <a:t>and  </a:t>
            </a:r>
            <a:r>
              <a:rPr dirty="0" sz="2200" spc="-5" b="0" u="none">
                <a:solidFill>
                  <a:srgbClr val="0D0D0D"/>
                </a:solidFill>
                <a:latin typeface="Times New Roman"/>
                <a:cs typeface="Times New Roman"/>
              </a:rPr>
              <a:t>physical ability , </a:t>
            </a:r>
            <a:r>
              <a:rPr dirty="0" sz="2200" spc="-10" b="0" u="none">
                <a:solidFill>
                  <a:srgbClr val="0D0D0D"/>
                </a:solidFill>
                <a:latin typeface="Times New Roman"/>
                <a:cs typeface="Times New Roman"/>
              </a:rPr>
              <a:t>men </a:t>
            </a:r>
            <a:r>
              <a:rPr dirty="0" sz="2200" spc="-5" b="0" u="none">
                <a:solidFill>
                  <a:srgbClr val="0D0D0D"/>
                </a:solidFill>
                <a:latin typeface="Times New Roman"/>
                <a:cs typeface="Times New Roman"/>
              </a:rPr>
              <a:t>can perform better than </a:t>
            </a:r>
            <a:r>
              <a:rPr dirty="0" sz="2200" spc="-10" b="0" u="none">
                <a:solidFill>
                  <a:srgbClr val="0D0D0D"/>
                </a:solidFill>
                <a:latin typeface="Times New Roman"/>
                <a:cs typeface="Times New Roman"/>
              </a:rPr>
              <a:t>women </a:t>
            </a:r>
            <a:r>
              <a:rPr dirty="0" sz="2200" spc="-5" b="0" u="none">
                <a:solidFill>
                  <a:srgbClr val="0D0D0D"/>
                </a:solidFill>
                <a:latin typeface="Times New Roman"/>
                <a:cs typeface="Times New Roman"/>
              </a:rPr>
              <a:t>in contact  </a:t>
            </a:r>
            <a:r>
              <a:rPr dirty="0" sz="2200" spc="-5" b="0" u="none">
                <a:solidFill>
                  <a:srgbClr val="0D0D0D"/>
                </a:solidFill>
                <a:latin typeface="Times New Roman"/>
                <a:cs typeface="Times New Roman"/>
              </a:rPr>
              <a:t>sports </a:t>
            </a:r>
            <a:r>
              <a:rPr dirty="0" sz="2200" b="0" u="none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dirty="0" sz="2200" spc="-5" b="0" u="none">
                <a:solidFill>
                  <a:srgbClr val="0D0D0D"/>
                </a:solidFill>
                <a:latin typeface="Times New Roman"/>
                <a:cs typeface="Times New Roman"/>
              </a:rPr>
              <a:t>such </a:t>
            </a:r>
            <a:r>
              <a:rPr dirty="0" sz="2200" spc="20" b="0" u="none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dirty="0" sz="2200" spc="-5" b="0" u="none">
                <a:solidFill>
                  <a:srgbClr val="0D0D0D"/>
                </a:solidFill>
                <a:latin typeface="Times New Roman"/>
                <a:cs typeface="Times New Roman"/>
              </a:rPr>
              <a:t>as	boxing , rugby and wrestling</a:t>
            </a:r>
            <a:r>
              <a:rPr dirty="0" sz="2200" spc="5" b="0" u="none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dirty="0" sz="2200" spc="-5" b="0" u="none">
                <a:solidFill>
                  <a:srgbClr val="0D0D0D"/>
                </a:solidFill>
                <a:latin typeface="Times New Roman"/>
                <a:cs typeface="Times New Roman"/>
              </a:rPr>
              <a:t>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1263" y="2932557"/>
            <a:ext cx="7041515" cy="27400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75"/>
              </a:lnSpc>
            </a:pPr>
            <a:r>
              <a:rPr dirty="0" sz="2200" spc="-5">
                <a:solidFill>
                  <a:srgbClr val="0D0D0D"/>
                </a:solidFill>
                <a:latin typeface="Times New Roman"/>
                <a:cs typeface="Times New Roman"/>
              </a:rPr>
              <a:t>(ii) Menstruation : women </a:t>
            </a:r>
            <a:r>
              <a:rPr dirty="0" sz="2200" spc="-10">
                <a:solidFill>
                  <a:srgbClr val="0D0D0D"/>
                </a:solidFill>
                <a:latin typeface="Times New Roman"/>
                <a:cs typeface="Times New Roman"/>
              </a:rPr>
              <a:t>may </a:t>
            </a:r>
            <a:r>
              <a:rPr dirty="0" sz="2200" spc="-5">
                <a:solidFill>
                  <a:srgbClr val="0D0D0D"/>
                </a:solidFill>
                <a:latin typeface="Times New Roman"/>
                <a:cs typeface="Times New Roman"/>
              </a:rPr>
              <a:t>perform differently at</a:t>
            </a:r>
            <a:r>
              <a:rPr dirty="0" sz="2200" spc="204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0D0D0D"/>
                </a:solidFill>
                <a:latin typeface="Times New Roman"/>
                <a:cs typeface="Times New Roman"/>
              </a:rPr>
              <a:t>different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ts val="2105"/>
              </a:lnSpc>
            </a:pPr>
            <a:r>
              <a:rPr dirty="0" sz="2200" spc="-5">
                <a:solidFill>
                  <a:srgbClr val="0D0D0D"/>
                </a:solidFill>
                <a:latin typeface="Times New Roman"/>
                <a:cs typeface="Times New Roman"/>
              </a:rPr>
              <a:t>times </a:t>
            </a:r>
            <a:r>
              <a:rPr dirty="0" sz="2200">
                <a:solidFill>
                  <a:srgbClr val="0D0D0D"/>
                </a:solidFill>
                <a:latin typeface="Times New Roman"/>
                <a:cs typeface="Times New Roman"/>
              </a:rPr>
              <a:t>during </a:t>
            </a:r>
            <a:r>
              <a:rPr dirty="0" sz="2200" spc="-5">
                <a:solidFill>
                  <a:srgbClr val="0D0D0D"/>
                </a:solidFill>
                <a:latin typeface="Times New Roman"/>
                <a:cs typeface="Times New Roman"/>
              </a:rPr>
              <a:t>their monthly menstrual</a:t>
            </a:r>
            <a:r>
              <a:rPr dirty="0" sz="2200" spc="-1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D0D0D"/>
                </a:solidFill>
                <a:latin typeface="Times New Roman"/>
                <a:cs typeface="Times New Roman"/>
              </a:rPr>
              <a:t>cycle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ts val="2820"/>
              </a:lnSpc>
            </a:pPr>
            <a:r>
              <a:rPr dirty="0" sz="2800" spc="-5" b="1" u="heavy">
                <a:solidFill>
                  <a:srgbClr val="0D0D0D"/>
                </a:solidFill>
                <a:latin typeface="Times New Roman"/>
                <a:cs typeface="Times New Roman"/>
              </a:rPr>
              <a:t>-Sleep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ts val="1845"/>
              </a:lnSpc>
            </a:pPr>
            <a:r>
              <a:rPr dirty="0" sz="2200" spc="-5">
                <a:solidFill>
                  <a:srgbClr val="0D0D0D"/>
                </a:solidFill>
                <a:latin typeface="Times New Roman"/>
                <a:cs typeface="Times New Roman"/>
              </a:rPr>
              <a:t>Sufficient , restful sleep is important for </a:t>
            </a:r>
            <a:r>
              <a:rPr dirty="0" sz="2200">
                <a:solidFill>
                  <a:srgbClr val="0D0D0D"/>
                </a:solidFill>
                <a:latin typeface="Times New Roman"/>
                <a:cs typeface="Times New Roman"/>
              </a:rPr>
              <a:t>physical </a:t>
            </a:r>
            <a:r>
              <a:rPr dirty="0" sz="2200" spc="-5">
                <a:solidFill>
                  <a:srgbClr val="0D0D0D"/>
                </a:solidFill>
                <a:latin typeface="Times New Roman"/>
                <a:cs typeface="Times New Roman"/>
              </a:rPr>
              <a:t>and</a:t>
            </a:r>
            <a:r>
              <a:rPr dirty="0" sz="2200" spc="10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dirty="0" sz="2200" spc="-10">
                <a:solidFill>
                  <a:srgbClr val="0D0D0D"/>
                </a:solidFill>
                <a:latin typeface="Times New Roman"/>
                <a:cs typeface="Times New Roman"/>
              </a:rPr>
              <a:t>mental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ts val="1850"/>
              </a:lnSpc>
            </a:pPr>
            <a:r>
              <a:rPr dirty="0" sz="2200" spc="-5">
                <a:solidFill>
                  <a:srgbClr val="0D0D0D"/>
                </a:solidFill>
                <a:latin typeface="Times New Roman"/>
                <a:cs typeface="Times New Roman"/>
              </a:rPr>
              <a:t>health</a:t>
            </a:r>
            <a:r>
              <a:rPr dirty="0" sz="2200" spc="-7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0D0D0D"/>
                </a:solidFill>
                <a:latin typeface="Times New Roman"/>
                <a:cs typeface="Times New Roman"/>
              </a:rPr>
              <a:t>.</a:t>
            </a:r>
            <a:endParaRPr sz="2200">
              <a:latin typeface="Times New Roman"/>
              <a:cs typeface="Times New Roman"/>
            </a:endParaRPr>
          </a:p>
          <a:p>
            <a:pPr marL="12700" marR="700405">
              <a:lnSpc>
                <a:spcPct val="60000"/>
              </a:lnSpc>
              <a:spcBef>
                <a:spcPts val="790"/>
              </a:spcBef>
            </a:pPr>
            <a:r>
              <a:rPr dirty="0" sz="2200" spc="-5">
                <a:solidFill>
                  <a:srgbClr val="0D0D0D"/>
                </a:solidFill>
                <a:latin typeface="Times New Roman"/>
                <a:cs typeface="Times New Roman"/>
              </a:rPr>
              <a:t>Lack </a:t>
            </a:r>
            <a:r>
              <a:rPr dirty="0" sz="2200">
                <a:solidFill>
                  <a:srgbClr val="0D0D0D"/>
                </a:solidFill>
                <a:latin typeface="Times New Roman"/>
                <a:cs typeface="Times New Roman"/>
              </a:rPr>
              <a:t>of </a:t>
            </a:r>
            <a:r>
              <a:rPr dirty="0" sz="2200" spc="-5">
                <a:solidFill>
                  <a:srgbClr val="0D0D0D"/>
                </a:solidFill>
                <a:latin typeface="Times New Roman"/>
                <a:cs typeface="Times New Roman"/>
              </a:rPr>
              <a:t>sleep makes the athlete nervous </a:t>
            </a:r>
            <a:r>
              <a:rPr dirty="0" sz="2200" spc="-10">
                <a:solidFill>
                  <a:srgbClr val="0D0D0D"/>
                </a:solidFill>
                <a:latin typeface="Times New Roman"/>
                <a:cs typeface="Times New Roman"/>
              </a:rPr>
              <a:t>and </a:t>
            </a:r>
            <a:r>
              <a:rPr dirty="0" sz="2200" spc="-5">
                <a:solidFill>
                  <a:srgbClr val="0D0D0D"/>
                </a:solidFill>
                <a:latin typeface="Times New Roman"/>
                <a:cs typeface="Times New Roman"/>
              </a:rPr>
              <a:t>irritable , &amp;  </a:t>
            </a:r>
            <a:r>
              <a:rPr dirty="0" sz="2200" spc="-5">
                <a:solidFill>
                  <a:srgbClr val="0D0D0D"/>
                </a:solidFill>
                <a:latin typeface="Times New Roman"/>
                <a:cs typeface="Times New Roman"/>
              </a:rPr>
              <a:t>deteriorates the physical</a:t>
            </a:r>
            <a:r>
              <a:rPr dirty="0" sz="220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0D0D0D"/>
                </a:solidFill>
                <a:latin typeface="Times New Roman"/>
                <a:cs typeface="Times New Roman"/>
              </a:rPr>
              <a:t>performance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ts val="2615"/>
              </a:lnSpc>
              <a:spcBef>
                <a:spcPts val="1540"/>
              </a:spcBef>
              <a:tabLst>
                <a:tab pos="1216025" algn="l"/>
              </a:tabLst>
            </a:pPr>
            <a:r>
              <a:rPr dirty="0" sz="2200" b="1" u="heavy">
                <a:solidFill>
                  <a:srgbClr val="0D0D0D"/>
                </a:solidFill>
                <a:latin typeface="Times New Roman"/>
                <a:cs typeface="Times New Roman"/>
              </a:rPr>
              <a:t>-</a:t>
            </a:r>
            <a:r>
              <a:rPr dirty="0" sz="2400" b="1" u="heavy">
                <a:solidFill>
                  <a:srgbClr val="0D0D0D"/>
                </a:solidFill>
                <a:latin typeface="Times New Roman"/>
                <a:cs typeface="Times New Roman"/>
              </a:rPr>
              <a:t>Disease	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375"/>
              </a:lnSpc>
            </a:pPr>
            <a:r>
              <a:rPr dirty="0" sz="2200" spc="-5">
                <a:solidFill>
                  <a:srgbClr val="0D0D0D"/>
                </a:solidFill>
                <a:latin typeface="Times New Roman"/>
                <a:cs typeface="Times New Roman"/>
              </a:rPr>
              <a:t>Musculoskeletal disease e.g., sprain , disk etc ,</a:t>
            </a:r>
            <a:r>
              <a:rPr dirty="0" sz="2200" spc="8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D0D0D"/>
                </a:solidFill>
                <a:latin typeface="Times New Roman"/>
                <a:cs typeface="Times New Roman"/>
              </a:rPr>
              <a:t>or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23354" y="5594096"/>
            <a:ext cx="930910" cy="3467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200" spc="-5">
                <a:solidFill>
                  <a:srgbClr val="0D0D0D"/>
                </a:solidFill>
                <a:latin typeface="Times New Roman"/>
                <a:cs typeface="Times New Roman"/>
              </a:rPr>
              <a:t>All</a:t>
            </a:r>
            <a:r>
              <a:rPr dirty="0" sz="2200" spc="-9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dirty="0" sz="2200" spc="-10">
                <a:solidFill>
                  <a:srgbClr val="0D0D0D"/>
                </a:solidFill>
                <a:latin typeface="Times New Roman"/>
                <a:cs typeface="Times New Roman"/>
              </a:rPr>
              <a:t>may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1263" y="5728208"/>
            <a:ext cx="6307455" cy="681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60000"/>
              </a:lnSpc>
              <a:tabLst>
                <a:tab pos="4437380" algn="l"/>
                <a:tab pos="5305425" algn="l"/>
              </a:tabLst>
            </a:pPr>
            <a:r>
              <a:rPr dirty="0" sz="2200" spc="-5">
                <a:solidFill>
                  <a:srgbClr val="0D0D0D"/>
                </a:solidFill>
                <a:latin typeface="Times New Roman"/>
                <a:cs typeface="Times New Roman"/>
              </a:rPr>
              <a:t>General  disease  e.g.,</a:t>
            </a:r>
            <a:r>
              <a:rPr dirty="0" sz="2200" spc="-16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0D0D0D"/>
                </a:solidFill>
                <a:latin typeface="Times New Roman"/>
                <a:cs typeface="Times New Roman"/>
              </a:rPr>
              <a:t>bronchial</a:t>
            </a:r>
            <a:r>
              <a:rPr dirty="0" sz="2200" spc="295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0D0D0D"/>
                </a:solidFill>
                <a:latin typeface="Times New Roman"/>
                <a:cs typeface="Times New Roman"/>
              </a:rPr>
              <a:t>asthma	,  </a:t>
            </a:r>
            <a:r>
              <a:rPr dirty="0" sz="2200" spc="2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0D0D0D"/>
                </a:solidFill>
                <a:latin typeface="Times New Roman"/>
                <a:cs typeface="Times New Roman"/>
              </a:rPr>
              <a:t>colds	, flu</a:t>
            </a:r>
            <a:r>
              <a:rPr dirty="0" sz="2200" spc="-35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0D0D0D"/>
                </a:solidFill>
                <a:latin typeface="Times New Roman"/>
                <a:cs typeface="Times New Roman"/>
              </a:rPr>
              <a:t>,</a:t>
            </a:r>
            <a:r>
              <a:rPr dirty="0" sz="220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0D0D0D"/>
                </a:solidFill>
                <a:latin typeface="Times New Roman"/>
                <a:cs typeface="Times New Roman"/>
              </a:rPr>
              <a:t>etc </a:t>
            </a:r>
            <a:r>
              <a:rPr dirty="0" sz="2200" spc="-5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0D0D0D"/>
                </a:solidFill>
                <a:latin typeface="Times New Roman"/>
                <a:cs typeface="Times New Roman"/>
              </a:rPr>
              <a:t>affect muscular exercise</a:t>
            </a:r>
            <a:r>
              <a:rPr dirty="0" sz="2200" spc="15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0D0D0D"/>
                </a:solidFill>
                <a:latin typeface="Times New Roman"/>
                <a:cs typeface="Times New Roman"/>
              </a:rPr>
              <a:t>performance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ts val="2110"/>
              </a:lnSpc>
            </a:pPr>
            <a:r>
              <a:rPr dirty="0" sz="2200" spc="-5">
                <a:solidFill>
                  <a:srgbClr val="FF0000"/>
                </a:solidFill>
                <a:latin typeface="Times New Roman"/>
                <a:cs typeface="Times New Roman"/>
              </a:rPr>
              <a:t>What is the difference between strain and</a:t>
            </a:r>
            <a:r>
              <a:rPr dirty="0" sz="2200" spc="8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FF0000"/>
                </a:solidFill>
                <a:latin typeface="Times New Roman"/>
                <a:cs typeface="Times New Roman"/>
              </a:rPr>
              <a:t>sprain</a:t>
            </a:r>
            <a:r>
              <a:rPr dirty="0" sz="2200">
                <a:solidFill>
                  <a:srgbClr val="0D0D0D"/>
                </a:solidFill>
                <a:latin typeface="Times New Roman"/>
                <a:cs typeface="Times New Roman"/>
              </a:rPr>
              <a:t>?.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242175" y="457200"/>
            <a:ext cx="1901824" cy="1485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15000" y="382650"/>
            <a:ext cx="3276600" cy="46465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07340" y="878078"/>
            <a:ext cx="5144770" cy="57721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155"/>
              </a:lnSpc>
            </a:pPr>
            <a:r>
              <a:rPr dirty="0" sz="1800" spc="-5" b="1" u="heavy">
                <a:latin typeface="Arial"/>
                <a:cs typeface="Arial"/>
              </a:rPr>
              <a:t>Muscle fatigue</a:t>
            </a:r>
            <a:r>
              <a:rPr dirty="0" sz="1800" spc="-5" u="heavy">
                <a:latin typeface="Arial"/>
                <a:cs typeface="Arial"/>
              </a:rPr>
              <a:t>(</a:t>
            </a:r>
            <a:r>
              <a:rPr dirty="0" sz="1800" spc="-5" b="1" u="heavy">
                <a:latin typeface="Arial"/>
                <a:cs typeface="Arial"/>
              </a:rPr>
              <a:t>physical </a:t>
            </a:r>
            <a:r>
              <a:rPr dirty="0" sz="1800" b="1" u="heavy">
                <a:latin typeface="Arial"/>
                <a:cs typeface="Arial"/>
              </a:rPr>
              <a:t>fatigue)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155"/>
              </a:lnSpc>
            </a:pPr>
            <a:r>
              <a:rPr dirty="0" sz="1200" spc="-5">
                <a:latin typeface="Arial"/>
                <a:cs typeface="Arial"/>
              </a:rPr>
              <a:t>-</a:t>
            </a:r>
            <a:r>
              <a:rPr dirty="0" sz="1800" spc="-5">
                <a:latin typeface="Times New Roman"/>
                <a:cs typeface="Times New Roman"/>
              </a:rPr>
              <a:t>It is </a:t>
            </a:r>
            <a:r>
              <a:rPr dirty="0" sz="1800">
                <a:latin typeface="Times New Roman"/>
                <a:cs typeface="Times New Roman"/>
              </a:rPr>
              <a:t>the decline in ability of a </a:t>
            </a:r>
            <a:r>
              <a:rPr dirty="0" sz="1800" spc="-5">
                <a:latin typeface="Times New Roman"/>
                <a:cs typeface="Times New Roman"/>
              </a:rPr>
              <a:t>muscle </a:t>
            </a:r>
            <a:r>
              <a:rPr dirty="0" sz="1800">
                <a:latin typeface="Times New Roman"/>
                <a:cs typeface="Times New Roman"/>
              </a:rPr>
              <a:t>to generate</a:t>
            </a:r>
            <a:r>
              <a:rPr dirty="0" sz="1800" spc="-40">
                <a:latin typeface="Times New Roman"/>
                <a:cs typeface="Times New Roman"/>
              </a:rPr>
              <a:t> </a:t>
            </a:r>
            <a:r>
              <a:rPr dirty="0" sz="1800" u="sng">
                <a:latin typeface="Times New Roman"/>
                <a:cs typeface="Times New Roman"/>
              </a:rPr>
              <a:t>force</a:t>
            </a:r>
            <a:r>
              <a:rPr dirty="0" sz="180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algn="just" marL="299085" marR="124460" indent="-286385">
              <a:lnSpc>
                <a:spcPct val="100000"/>
              </a:lnSpc>
              <a:buChar char="-"/>
              <a:tabLst>
                <a:tab pos="299720" algn="l"/>
              </a:tabLst>
            </a:pPr>
            <a:r>
              <a:rPr dirty="0" sz="1800">
                <a:latin typeface="Times New Roman"/>
                <a:cs typeface="Times New Roman"/>
              </a:rPr>
              <a:t>It can be a result of vigorous exercise but </a:t>
            </a:r>
            <a:r>
              <a:rPr dirty="0" sz="1800" spc="-5">
                <a:latin typeface="Times New Roman"/>
                <a:cs typeface="Times New Roman"/>
              </a:rPr>
              <a:t>abnormal  </a:t>
            </a:r>
            <a:r>
              <a:rPr dirty="0" sz="1800">
                <a:latin typeface="Times New Roman"/>
                <a:cs typeface="Times New Roman"/>
              </a:rPr>
              <a:t>fatigue </a:t>
            </a:r>
            <a:r>
              <a:rPr dirty="0" sz="1800" spc="-5">
                <a:latin typeface="Times New Roman"/>
                <a:cs typeface="Times New Roman"/>
              </a:rPr>
              <a:t>may </a:t>
            </a:r>
            <a:r>
              <a:rPr dirty="0" sz="1800">
                <a:latin typeface="Times New Roman"/>
                <a:cs typeface="Times New Roman"/>
              </a:rPr>
              <a:t>be caused by barriers to or</a:t>
            </a:r>
            <a:r>
              <a:rPr dirty="0" sz="1800" spc="-8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interference  </a:t>
            </a:r>
            <a:r>
              <a:rPr dirty="0" sz="1800">
                <a:latin typeface="Times New Roman"/>
                <a:cs typeface="Times New Roman"/>
              </a:rPr>
              <a:t>with the </a:t>
            </a:r>
            <a:r>
              <a:rPr dirty="0" sz="1800" spc="-5">
                <a:latin typeface="Times New Roman"/>
                <a:cs typeface="Times New Roman"/>
              </a:rPr>
              <a:t>different </a:t>
            </a:r>
            <a:r>
              <a:rPr dirty="0" sz="1800">
                <a:latin typeface="Times New Roman"/>
                <a:cs typeface="Times New Roman"/>
              </a:rPr>
              <a:t>stages of </a:t>
            </a:r>
            <a:r>
              <a:rPr dirty="0" sz="1800" spc="-5">
                <a:latin typeface="Times New Roman"/>
                <a:cs typeface="Times New Roman"/>
              </a:rPr>
              <a:t>muscle</a:t>
            </a:r>
            <a:r>
              <a:rPr dirty="0" sz="1800" spc="-6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contraction.</a:t>
            </a:r>
            <a:endParaRPr sz="1800">
              <a:latin typeface="Times New Roman"/>
              <a:cs typeface="Times New Roman"/>
            </a:endParaRPr>
          </a:p>
          <a:p>
            <a:pPr marL="299085" marR="260350" indent="-286385">
              <a:lnSpc>
                <a:spcPct val="100000"/>
              </a:lnSpc>
              <a:buChar char="-"/>
              <a:tabLst>
                <a:tab pos="299720" algn="l"/>
              </a:tabLst>
            </a:pPr>
            <a:r>
              <a:rPr dirty="0" sz="1800">
                <a:latin typeface="Times New Roman"/>
                <a:cs typeface="Times New Roman"/>
              </a:rPr>
              <a:t>Studies in athletes have </a:t>
            </a:r>
            <a:r>
              <a:rPr dirty="0" sz="1800" spc="-5">
                <a:latin typeface="Times New Roman"/>
                <a:cs typeface="Times New Roman"/>
              </a:rPr>
              <a:t>shown </a:t>
            </a:r>
            <a:r>
              <a:rPr dirty="0" sz="1800">
                <a:latin typeface="Times New Roman"/>
                <a:cs typeface="Times New Roman"/>
              </a:rPr>
              <a:t>that prolonged</a:t>
            </a:r>
            <a:r>
              <a:rPr dirty="0" sz="1800" spc="-1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and  </a:t>
            </a:r>
            <a:r>
              <a:rPr dirty="0" sz="1800">
                <a:latin typeface="Times New Roman"/>
                <a:cs typeface="Times New Roman"/>
              </a:rPr>
              <a:t>strong contraction of a </a:t>
            </a:r>
            <a:r>
              <a:rPr dirty="0" sz="1800" spc="-5">
                <a:latin typeface="Times New Roman"/>
                <a:cs typeface="Times New Roman"/>
              </a:rPr>
              <a:t>muscle </a:t>
            </a:r>
            <a:r>
              <a:rPr dirty="0" sz="1800">
                <a:latin typeface="Times New Roman"/>
                <a:cs typeface="Times New Roman"/>
              </a:rPr>
              <a:t>leads to a </a:t>
            </a:r>
            <a:r>
              <a:rPr dirty="0" sz="1800" spc="-5">
                <a:latin typeface="Times New Roman"/>
                <a:cs typeface="Times New Roman"/>
              </a:rPr>
              <a:t>state </a:t>
            </a:r>
            <a:r>
              <a:rPr dirty="0" sz="1800">
                <a:latin typeface="Times New Roman"/>
                <a:cs typeface="Times New Roman"/>
              </a:rPr>
              <a:t>of  </a:t>
            </a:r>
            <a:r>
              <a:rPr dirty="0" sz="1800" spc="-5">
                <a:latin typeface="Times New Roman"/>
                <a:cs typeface="Times New Roman"/>
              </a:rPr>
              <a:t>muscle</a:t>
            </a:r>
            <a:r>
              <a:rPr dirty="0" sz="1800" spc="-7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fatigue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800" spc="-5" b="1" u="heavy">
                <a:latin typeface="Times New Roman"/>
                <a:cs typeface="Times New Roman"/>
              </a:rPr>
              <a:t>Causes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850">
              <a:latin typeface="Times New Roman"/>
              <a:cs typeface="Times New Roman"/>
            </a:endParaRPr>
          </a:p>
          <a:p>
            <a:pPr algn="just" marL="12700" marR="83820">
              <a:lnSpc>
                <a:spcPct val="100000"/>
              </a:lnSpc>
              <a:buAutoNum type="arabicPlain"/>
              <a:tabLst>
                <a:tab pos="203835" algn="l"/>
              </a:tabLst>
            </a:pPr>
            <a:r>
              <a:rPr dirty="0" sz="1800" b="1" u="heavy">
                <a:latin typeface="Times New Roman"/>
                <a:cs typeface="Times New Roman"/>
              </a:rPr>
              <a:t>Glycogen depletion</a:t>
            </a:r>
            <a:r>
              <a:rPr dirty="0" sz="1800" b="1">
                <a:latin typeface="Times New Roman"/>
                <a:cs typeface="Times New Roman"/>
              </a:rPr>
              <a:t>: </a:t>
            </a:r>
            <a:r>
              <a:rPr dirty="0" sz="1800">
                <a:latin typeface="Times New Roman"/>
                <a:cs typeface="Times New Roman"/>
              </a:rPr>
              <a:t>Studies in athletes gave </a:t>
            </a:r>
            <a:r>
              <a:rPr dirty="0" sz="1800" spc="-5">
                <a:latin typeface="Times New Roman"/>
                <a:cs typeface="Times New Roman"/>
              </a:rPr>
              <a:t>shown  </a:t>
            </a:r>
            <a:r>
              <a:rPr dirty="0" sz="1800">
                <a:latin typeface="Times New Roman"/>
                <a:cs typeface="Times New Roman"/>
              </a:rPr>
              <a:t>that </a:t>
            </a:r>
            <a:r>
              <a:rPr dirty="0" sz="1800" spc="-5">
                <a:latin typeface="Times New Roman"/>
                <a:cs typeface="Times New Roman"/>
              </a:rPr>
              <a:t>muscle </a:t>
            </a:r>
            <a:r>
              <a:rPr dirty="0" sz="1800">
                <a:latin typeface="Times New Roman"/>
                <a:cs typeface="Times New Roman"/>
              </a:rPr>
              <a:t>fatigue increases in direct proportion to</a:t>
            </a:r>
            <a:r>
              <a:rPr dirty="0" sz="1800" spc="-10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the  </a:t>
            </a:r>
            <a:r>
              <a:rPr dirty="0" sz="1800">
                <a:latin typeface="Times New Roman"/>
                <a:cs typeface="Times New Roman"/>
              </a:rPr>
              <a:t>rate of  </a:t>
            </a:r>
            <a:r>
              <a:rPr dirty="0" sz="1800" spc="-5">
                <a:latin typeface="Times New Roman"/>
                <a:cs typeface="Times New Roman"/>
              </a:rPr>
              <a:t>muscle </a:t>
            </a:r>
            <a:r>
              <a:rPr dirty="0" sz="1800">
                <a:latin typeface="Times New Roman"/>
                <a:cs typeface="Times New Roman"/>
              </a:rPr>
              <a:t>glycogen</a:t>
            </a:r>
            <a:r>
              <a:rPr dirty="0" sz="1800" spc="-7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depletion</a:t>
            </a:r>
            <a:endParaRPr sz="18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dirty="0" sz="1800" spc="-5">
                <a:latin typeface="Times New Roman"/>
                <a:cs typeface="Times New Roman"/>
              </a:rPr>
              <a:t>Also, </a:t>
            </a:r>
            <a:r>
              <a:rPr dirty="0" sz="1800">
                <a:latin typeface="Times New Roman"/>
                <a:cs typeface="Times New Roman"/>
              </a:rPr>
              <a:t>lack of </a:t>
            </a:r>
            <a:r>
              <a:rPr dirty="0" sz="1800" spc="-75">
                <a:latin typeface="Times New Roman"/>
                <a:cs typeface="Times New Roman"/>
              </a:rPr>
              <a:t>ATP </a:t>
            </a:r>
            <a:r>
              <a:rPr dirty="0" sz="1800">
                <a:latin typeface="Times New Roman"/>
                <a:cs typeface="Times New Roman"/>
              </a:rPr>
              <a:t>and </a:t>
            </a:r>
            <a:r>
              <a:rPr dirty="0" sz="1800" u="sng">
                <a:latin typeface="Times New Roman"/>
                <a:cs typeface="Times New Roman"/>
              </a:rPr>
              <a:t>creatine phosphate</a:t>
            </a:r>
            <a:r>
              <a:rPr dirty="0" sz="1800">
                <a:latin typeface="Times New Roman"/>
                <a:cs typeface="Times New Roman"/>
              </a:rPr>
              <a:t>. </a:t>
            </a:r>
            <a:r>
              <a:rPr dirty="0" sz="1800" spc="-5">
                <a:latin typeface="Times New Roman"/>
                <a:cs typeface="Times New Roman"/>
              </a:rPr>
              <a:t>When </a:t>
            </a:r>
            <a:r>
              <a:rPr dirty="0" sz="1800">
                <a:latin typeface="Times New Roman"/>
                <a:cs typeface="Times New Roman"/>
              </a:rPr>
              <a:t>these  </a:t>
            </a:r>
            <a:r>
              <a:rPr dirty="0" sz="1800" spc="-10">
                <a:latin typeface="Times New Roman"/>
                <a:cs typeface="Times New Roman"/>
              </a:rPr>
              <a:t>energy </a:t>
            </a:r>
            <a:r>
              <a:rPr dirty="0" sz="1800">
                <a:latin typeface="Times New Roman"/>
                <a:cs typeface="Times New Roman"/>
              </a:rPr>
              <a:t>substrates are depleted during exercise,</a:t>
            </a:r>
            <a:r>
              <a:rPr dirty="0" sz="1800" spc="-9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resulting  </a:t>
            </a:r>
            <a:r>
              <a:rPr dirty="0" sz="1800">
                <a:latin typeface="Times New Roman"/>
                <a:cs typeface="Times New Roman"/>
              </a:rPr>
              <a:t>in a lack of intracellular </a:t>
            </a:r>
            <a:r>
              <a:rPr dirty="0" sz="1800" spc="-10">
                <a:latin typeface="Times New Roman"/>
                <a:cs typeface="Times New Roman"/>
              </a:rPr>
              <a:t>energy </a:t>
            </a:r>
            <a:r>
              <a:rPr dirty="0" sz="1800">
                <a:latin typeface="Times New Roman"/>
                <a:cs typeface="Times New Roman"/>
              </a:rPr>
              <a:t>sources to fuel  </a:t>
            </a:r>
            <a:r>
              <a:rPr dirty="0" sz="1800">
                <a:latin typeface="Times New Roman"/>
                <a:cs typeface="Times New Roman"/>
              </a:rPr>
              <a:t>contractions &amp; the </a:t>
            </a:r>
            <a:r>
              <a:rPr dirty="0" sz="1800" spc="-5">
                <a:latin typeface="Times New Roman"/>
                <a:cs typeface="Times New Roman"/>
              </a:rPr>
              <a:t>muscle stops</a:t>
            </a:r>
            <a:r>
              <a:rPr dirty="0" sz="1800" spc="-6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contracting.</a:t>
            </a:r>
            <a:endParaRPr sz="1800">
              <a:latin typeface="Times New Roman"/>
              <a:cs typeface="Times New Roman"/>
            </a:endParaRPr>
          </a:p>
          <a:p>
            <a:pPr marL="12700" marR="43815">
              <a:lnSpc>
                <a:spcPct val="100000"/>
              </a:lnSpc>
              <a:buAutoNum type="arabicPlain" startAt="2"/>
              <a:tabLst>
                <a:tab pos="204470" algn="l"/>
              </a:tabLst>
            </a:pPr>
            <a:r>
              <a:rPr dirty="0" sz="1800" spc="-5" b="1" u="heavy">
                <a:latin typeface="Times New Roman"/>
                <a:cs typeface="Times New Roman"/>
              </a:rPr>
              <a:t>Interruption </a:t>
            </a:r>
            <a:r>
              <a:rPr dirty="0" sz="1800" b="1" u="heavy">
                <a:latin typeface="Times New Roman"/>
                <a:cs typeface="Times New Roman"/>
              </a:rPr>
              <a:t>of </a:t>
            </a:r>
            <a:r>
              <a:rPr dirty="0" sz="1800" spc="-5" b="1" u="heavy">
                <a:latin typeface="Times New Roman"/>
                <a:cs typeface="Times New Roman"/>
              </a:rPr>
              <a:t>blood </a:t>
            </a:r>
            <a:r>
              <a:rPr dirty="0" sz="1800" b="1" u="heavy">
                <a:latin typeface="Times New Roman"/>
                <a:cs typeface="Times New Roman"/>
              </a:rPr>
              <a:t>flow </a:t>
            </a:r>
            <a:r>
              <a:rPr dirty="0" sz="1800">
                <a:latin typeface="Times New Roman"/>
                <a:cs typeface="Times New Roman"/>
              </a:rPr>
              <a:t>through a contracting  </a:t>
            </a:r>
            <a:r>
              <a:rPr dirty="0" sz="1800" spc="-5">
                <a:latin typeface="Times New Roman"/>
                <a:cs typeface="Times New Roman"/>
              </a:rPr>
              <a:t>muscle </a:t>
            </a:r>
            <a:r>
              <a:rPr dirty="0" sz="1800">
                <a:latin typeface="Times New Roman"/>
                <a:cs typeface="Times New Roman"/>
              </a:rPr>
              <a:t>leads to </a:t>
            </a:r>
            <a:r>
              <a:rPr dirty="0" sz="1800" spc="-5">
                <a:latin typeface="Times New Roman"/>
                <a:cs typeface="Times New Roman"/>
              </a:rPr>
              <a:t>almost </a:t>
            </a:r>
            <a:r>
              <a:rPr dirty="0" sz="1800">
                <a:latin typeface="Times New Roman"/>
                <a:cs typeface="Times New Roman"/>
              </a:rPr>
              <a:t>complete </a:t>
            </a:r>
            <a:r>
              <a:rPr dirty="0" sz="1800" spc="-5">
                <a:latin typeface="Times New Roman"/>
                <a:cs typeface="Times New Roman"/>
              </a:rPr>
              <a:t>muscle </a:t>
            </a:r>
            <a:r>
              <a:rPr dirty="0" sz="1800">
                <a:latin typeface="Times New Roman"/>
                <a:cs typeface="Times New Roman"/>
              </a:rPr>
              <a:t>fatigue in 1 or  </a:t>
            </a:r>
            <a:r>
              <a:rPr dirty="0" sz="1800" spc="-5">
                <a:latin typeface="Times New Roman"/>
                <a:cs typeface="Times New Roman"/>
              </a:rPr>
              <a:t>more minutes </a:t>
            </a:r>
            <a:r>
              <a:rPr dirty="0" sz="1800">
                <a:latin typeface="Times New Roman"/>
                <a:cs typeface="Times New Roman"/>
              </a:rPr>
              <a:t>because of </a:t>
            </a:r>
            <a:r>
              <a:rPr dirty="0" sz="1800" spc="-5">
                <a:latin typeface="Times New Roman"/>
                <a:cs typeface="Times New Roman"/>
              </a:rPr>
              <a:t>loss </a:t>
            </a:r>
            <a:r>
              <a:rPr dirty="0" sz="1800">
                <a:latin typeface="Times New Roman"/>
                <a:cs typeface="Times New Roman"/>
              </a:rPr>
              <a:t>of nutrient supply and  </a:t>
            </a:r>
            <a:r>
              <a:rPr dirty="0" sz="1800">
                <a:latin typeface="Times New Roman"/>
                <a:cs typeface="Times New Roman"/>
              </a:rPr>
              <a:t>oxygen</a:t>
            </a:r>
            <a:r>
              <a:rPr dirty="0" sz="1800" spc="-8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loss.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8863" y="611378"/>
            <a:ext cx="6094730" cy="54864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 u="none">
                <a:solidFill>
                  <a:srgbClr val="000000"/>
                </a:solidFill>
                <a:latin typeface="Times New Roman"/>
                <a:cs typeface="Times New Roman"/>
              </a:rPr>
              <a:t>3-Neuromuscular </a:t>
            </a:r>
            <a:r>
              <a:rPr dirty="0" sz="1800" u="heavy">
                <a:solidFill>
                  <a:srgbClr val="000000"/>
                </a:solidFill>
                <a:latin typeface="Times New Roman"/>
                <a:cs typeface="Times New Roman"/>
              </a:rPr>
              <a:t>Fatigue ( </a:t>
            </a:r>
            <a:r>
              <a:rPr dirty="0" sz="1800" spc="-5" u="none">
                <a:solidFill>
                  <a:srgbClr val="000000"/>
                </a:solidFill>
                <a:latin typeface="Times New Roman"/>
                <a:cs typeface="Times New Roman"/>
              </a:rPr>
              <a:t>reduced neurotransmitter</a:t>
            </a:r>
            <a:r>
              <a:rPr dirty="0" sz="1800" spc="-90" u="none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spc="-5" u="none">
                <a:solidFill>
                  <a:srgbClr val="000000"/>
                </a:solidFill>
                <a:latin typeface="Times New Roman"/>
                <a:cs typeface="Times New Roman"/>
              </a:rPr>
              <a:t>release=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800" spc="-10" u="none">
                <a:solidFill>
                  <a:srgbClr val="000000"/>
                </a:solidFill>
                <a:latin typeface="Times New Roman"/>
                <a:cs typeface="Times New Roman"/>
              </a:rPr>
              <a:t>reduced </a:t>
            </a:r>
            <a:r>
              <a:rPr dirty="0" sz="1800" spc="-5" u="none">
                <a:solidFill>
                  <a:srgbClr val="000000"/>
                </a:solidFill>
                <a:latin typeface="Times New Roman"/>
                <a:cs typeface="Times New Roman"/>
              </a:rPr>
              <a:t>Ach</a:t>
            </a:r>
            <a:r>
              <a:rPr dirty="0" sz="1800" spc="310" u="none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spc="-5" u="none">
                <a:solidFill>
                  <a:srgbClr val="000000"/>
                </a:solidFill>
                <a:latin typeface="Times New Roman"/>
                <a:cs typeface="Times New Roman"/>
              </a:rPr>
              <a:t>release)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173355">
              <a:lnSpc>
                <a:spcPct val="100000"/>
              </a:lnSpc>
            </a:pPr>
            <a:r>
              <a:rPr dirty="0"/>
              <a:t>Fatigue also can occur at the </a:t>
            </a:r>
            <a:r>
              <a:rPr dirty="0" spc="-5"/>
              <a:t>neuromuscular </a:t>
            </a:r>
            <a:r>
              <a:rPr dirty="0"/>
              <a:t>junction. After  </a:t>
            </a:r>
            <a:r>
              <a:rPr dirty="0"/>
              <a:t>prolonged </a:t>
            </a:r>
            <a:r>
              <a:rPr dirty="0" spc="-5"/>
              <a:t>muscle </a:t>
            </a:r>
            <a:r>
              <a:rPr dirty="0"/>
              <a:t>activity </a:t>
            </a:r>
            <a:r>
              <a:rPr dirty="0" spc="-5"/>
              <a:t>,transmission </a:t>
            </a:r>
            <a:r>
              <a:rPr dirty="0"/>
              <a:t>of nerve signals through  </a:t>
            </a:r>
            <a:r>
              <a:rPr dirty="0"/>
              <a:t>the </a:t>
            </a:r>
            <a:r>
              <a:rPr dirty="0" spc="-5"/>
              <a:t>neuromuscular </a:t>
            </a:r>
            <a:r>
              <a:rPr dirty="0"/>
              <a:t>junction diminishes due to diminished  </a:t>
            </a:r>
            <a:r>
              <a:rPr dirty="0"/>
              <a:t>acetylcholine vesicles. This prevents the nerve </a:t>
            </a:r>
            <a:r>
              <a:rPr dirty="0" spc="-5"/>
              <a:t>impulse </a:t>
            </a:r>
            <a:r>
              <a:rPr dirty="0"/>
              <a:t>from  </a:t>
            </a:r>
            <a:r>
              <a:rPr dirty="0"/>
              <a:t>transmitting through </a:t>
            </a:r>
            <a:r>
              <a:rPr dirty="0" spc="-5"/>
              <a:t>neuromuscular </a:t>
            </a:r>
            <a:r>
              <a:rPr dirty="0"/>
              <a:t>junction to the </a:t>
            </a:r>
            <a:r>
              <a:rPr dirty="0" spc="-5"/>
              <a:t>muscle </a:t>
            </a:r>
            <a:r>
              <a:rPr dirty="0"/>
              <a:t>fiber&amp;  </a:t>
            </a:r>
            <a:r>
              <a:rPr dirty="0"/>
              <a:t>diminishes </a:t>
            </a:r>
            <a:r>
              <a:rPr dirty="0" spc="-5"/>
              <a:t>muscle</a:t>
            </a:r>
            <a:r>
              <a:rPr dirty="0" spc="-65"/>
              <a:t> </a:t>
            </a:r>
            <a:r>
              <a:rPr dirty="0"/>
              <a:t>contraction</a:t>
            </a:r>
          </a:p>
          <a:p>
            <a:pPr marL="12700" marR="53975" indent="55880">
              <a:lnSpc>
                <a:spcPct val="100000"/>
              </a:lnSpc>
              <a:spcBef>
                <a:spcPts val="434"/>
              </a:spcBef>
            </a:pPr>
            <a:r>
              <a:rPr dirty="0" spc="-5"/>
              <a:t>Some </a:t>
            </a:r>
            <a:r>
              <a:rPr dirty="0"/>
              <a:t>evidence </a:t>
            </a:r>
            <a:r>
              <a:rPr dirty="0" spc="-5"/>
              <a:t>suggests </a:t>
            </a:r>
            <a:r>
              <a:rPr dirty="0"/>
              <a:t>calcium retention within the </a:t>
            </a:r>
            <a:r>
              <a:rPr dirty="0" spc="-5"/>
              <a:t>sarcoplasmic  </a:t>
            </a:r>
            <a:r>
              <a:rPr dirty="0"/>
              <a:t>reticulum , </a:t>
            </a:r>
            <a:r>
              <a:rPr dirty="0" spc="-5"/>
              <a:t>may </a:t>
            </a:r>
            <a:r>
              <a:rPr dirty="0"/>
              <a:t>lead to a decrease in calcium available for </a:t>
            </a:r>
            <a:r>
              <a:rPr dirty="0" spc="-5"/>
              <a:t>muscle  </a:t>
            </a:r>
            <a:r>
              <a:rPr dirty="0"/>
              <a:t>contraction.</a:t>
            </a: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dirty="0" spc="-10"/>
              <a:t>4- </a:t>
            </a:r>
            <a:r>
              <a:rPr dirty="0" b="1" u="heavy">
                <a:latin typeface="Times New Roman"/>
                <a:cs typeface="Times New Roman"/>
              </a:rPr>
              <a:t>Metabolic </a:t>
            </a:r>
            <a:r>
              <a:rPr dirty="0" spc="-5" b="1" u="heavy">
                <a:latin typeface="Times New Roman"/>
                <a:cs typeface="Times New Roman"/>
              </a:rPr>
              <a:t>changes associated </a:t>
            </a:r>
            <a:r>
              <a:rPr dirty="0" b="1" u="heavy">
                <a:latin typeface="Times New Roman"/>
                <a:cs typeface="Times New Roman"/>
              </a:rPr>
              <a:t>with</a:t>
            </a:r>
            <a:r>
              <a:rPr dirty="0" spc="-15" b="1" u="heavy">
                <a:latin typeface="Times New Roman"/>
                <a:cs typeface="Times New Roman"/>
              </a:rPr>
              <a:t> </a:t>
            </a:r>
            <a:r>
              <a:rPr dirty="0" b="1" u="heavy">
                <a:latin typeface="Times New Roman"/>
                <a:cs typeface="Times New Roman"/>
              </a:rPr>
              <a:t>fatigue</a:t>
            </a:r>
          </a:p>
          <a:p>
            <a:pPr marL="12700" marR="5080">
              <a:lnSpc>
                <a:spcPct val="100000"/>
              </a:lnSpc>
              <a:spcBef>
                <a:spcPts val="434"/>
              </a:spcBef>
              <a:tabLst>
                <a:tab pos="4117975" algn="l"/>
              </a:tabLst>
            </a:pPr>
            <a:r>
              <a:rPr dirty="0"/>
              <a:t>Lactic acid accumulation in the </a:t>
            </a:r>
            <a:r>
              <a:rPr dirty="0" spc="-5"/>
              <a:t>muscles </a:t>
            </a:r>
            <a:r>
              <a:rPr dirty="0"/>
              <a:t>often is associated with  </a:t>
            </a:r>
            <a:r>
              <a:rPr dirty="0" spc="-5"/>
              <a:t>muscular </a:t>
            </a:r>
            <a:r>
              <a:rPr dirty="0"/>
              <a:t>fatigue. The accumulation of hydrogen ion generated by  </a:t>
            </a:r>
            <a:r>
              <a:rPr dirty="0"/>
              <a:t>lactic acid decreases </a:t>
            </a:r>
            <a:r>
              <a:rPr dirty="0" spc="-5"/>
              <a:t>muscle pH </a:t>
            </a:r>
            <a:r>
              <a:rPr dirty="0"/>
              <a:t>and increase intracellular acidity of  </a:t>
            </a:r>
            <a:r>
              <a:rPr dirty="0" spc="-5"/>
              <a:t>muscles </a:t>
            </a:r>
            <a:r>
              <a:rPr dirty="0"/>
              <a:t>which impairs the cellular processes that produce </a:t>
            </a:r>
            <a:r>
              <a:rPr dirty="0" spc="-10"/>
              <a:t>energy  </a:t>
            </a:r>
            <a:r>
              <a:rPr dirty="0"/>
              <a:t>and </a:t>
            </a:r>
            <a:r>
              <a:rPr dirty="0" spc="-5"/>
              <a:t>muscle  </a:t>
            </a:r>
            <a:r>
              <a:rPr dirty="0"/>
              <a:t>contraction, </a:t>
            </a:r>
            <a:r>
              <a:rPr dirty="0" spc="-5"/>
              <a:t>muscle</a:t>
            </a:r>
            <a:r>
              <a:rPr dirty="0" spc="420"/>
              <a:t> </a:t>
            </a:r>
            <a:r>
              <a:rPr dirty="0"/>
              <a:t>acidity</a:t>
            </a:r>
            <a:r>
              <a:rPr dirty="0" spc="195"/>
              <a:t> </a:t>
            </a:r>
            <a:r>
              <a:rPr dirty="0"/>
              <a:t>can	lower the</a:t>
            </a:r>
            <a:r>
              <a:rPr dirty="0" spc="-70"/>
              <a:t> </a:t>
            </a:r>
            <a:r>
              <a:rPr dirty="0"/>
              <a:t>sensitivity</a:t>
            </a:r>
            <a:r>
              <a:rPr dirty="0" spc="-50"/>
              <a:t> </a:t>
            </a:r>
            <a:r>
              <a:rPr dirty="0"/>
              <a:t>of </a:t>
            </a:r>
            <a:r>
              <a:rPr dirty="0"/>
              <a:t> contractile apparatus to</a:t>
            </a:r>
            <a:r>
              <a:rPr dirty="0" spc="-110"/>
              <a:t> </a:t>
            </a:r>
            <a:r>
              <a:rPr dirty="0"/>
              <a:t>Ca</a:t>
            </a:r>
            <a:r>
              <a:rPr dirty="0" baseline="25462" sz="1800"/>
              <a:t>2+</a:t>
            </a:r>
            <a:r>
              <a:rPr dirty="0" sz="1800"/>
              <a:t>.</a:t>
            </a:r>
            <a:endParaRPr sz="1800"/>
          </a:p>
        </p:txBody>
      </p:sp>
      <p:sp>
        <p:nvSpPr>
          <p:cNvPr id="4" name="object 4"/>
          <p:cNvSpPr txBox="1"/>
          <p:nvPr/>
        </p:nvSpPr>
        <p:spPr>
          <a:xfrm>
            <a:off x="307340" y="6143752"/>
            <a:ext cx="6244590" cy="4387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5080">
              <a:lnSpc>
                <a:spcPct val="100000"/>
              </a:lnSpc>
            </a:pPr>
            <a:r>
              <a:rPr dirty="0" sz="1400">
                <a:latin typeface="Arial"/>
                <a:cs typeface="Arial"/>
              </a:rPr>
              <a:t>•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40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781800" y="1925573"/>
            <a:ext cx="2092325" cy="3006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6572" y="1264919"/>
            <a:ext cx="7539228" cy="24170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590800" y="3810000"/>
            <a:ext cx="2590800" cy="1638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8863" y="488441"/>
            <a:ext cx="3415029" cy="39624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600" u="heavy">
                <a:solidFill>
                  <a:srgbClr val="000000"/>
                </a:solidFill>
                <a:latin typeface="Times New Roman"/>
                <a:cs typeface="Times New Roman"/>
              </a:rPr>
              <a:t>Overtraining</a:t>
            </a:r>
            <a:r>
              <a:rPr dirty="0" sz="2600" spc="-75" u="none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 u="heavy">
                <a:solidFill>
                  <a:srgbClr val="000000"/>
                </a:solidFill>
                <a:latin typeface="Times New Roman"/>
                <a:cs typeface="Times New Roman"/>
              </a:rPr>
              <a:t>Syndrome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340" y="1012698"/>
            <a:ext cx="8248650" cy="43637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R="321310">
              <a:lnSpc>
                <a:spcPts val="1825"/>
              </a:lnSpc>
            </a:pPr>
            <a:r>
              <a:rPr dirty="0" sz="2000">
                <a:latin typeface="Times New Roman"/>
                <a:cs typeface="Times New Roman"/>
              </a:rPr>
              <a:t>Overtraining can best be defined as the </a:t>
            </a:r>
            <a:r>
              <a:rPr dirty="0" sz="2000" spc="-5">
                <a:latin typeface="Times New Roman"/>
                <a:cs typeface="Times New Roman"/>
              </a:rPr>
              <a:t>state </a:t>
            </a:r>
            <a:r>
              <a:rPr dirty="0" sz="2000">
                <a:latin typeface="Times New Roman"/>
                <a:cs typeface="Times New Roman"/>
              </a:rPr>
              <a:t>where the athlete has</a:t>
            </a:r>
            <a:r>
              <a:rPr dirty="0" sz="2000" spc="-18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been</a:t>
            </a:r>
            <a:endParaRPr sz="2000">
              <a:latin typeface="Times New Roman"/>
              <a:cs typeface="Times New Roman"/>
            </a:endParaRPr>
          </a:p>
          <a:p>
            <a:pPr marL="13970" marR="321310">
              <a:lnSpc>
                <a:spcPts val="1920"/>
              </a:lnSpc>
              <a:spcBef>
                <a:spcPts val="295"/>
              </a:spcBef>
            </a:pPr>
            <a:r>
              <a:rPr dirty="0" sz="2000">
                <a:latin typeface="Times New Roman"/>
                <a:cs typeface="Times New Roman"/>
              </a:rPr>
              <a:t>repeatedly stressed by training to the point where rest is no longer adequate</a:t>
            </a:r>
            <a:r>
              <a:rPr dirty="0" sz="2000" spc="-28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to  </a:t>
            </a:r>
            <a:r>
              <a:rPr dirty="0" sz="2000" spc="-5">
                <a:latin typeface="Times New Roman"/>
                <a:cs typeface="Times New Roman"/>
              </a:rPr>
              <a:t>allow </a:t>
            </a:r>
            <a:r>
              <a:rPr dirty="0" sz="2000">
                <a:latin typeface="Times New Roman"/>
                <a:cs typeface="Times New Roman"/>
              </a:rPr>
              <a:t>for</a:t>
            </a:r>
            <a:r>
              <a:rPr dirty="0" sz="2000" spc="-7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recovery.</a:t>
            </a:r>
            <a:endParaRPr sz="2000">
              <a:latin typeface="Times New Roman"/>
              <a:cs typeface="Times New Roman"/>
            </a:endParaRPr>
          </a:p>
          <a:p>
            <a:pPr marL="13970">
              <a:lnSpc>
                <a:spcPts val="2160"/>
              </a:lnSpc>
              <a:spcBef>
                <a:spcPts val="15"/>
              </a:spcBef>
            </a:pPr>
            <a:r>
              <a:rPr dirty="0" sz="2000">
                <a:latin typeface="Times New Roman"/>
                <a:cs typeface="Times New Roman"/>
              </a:rPr>
              <a:t>-The </a:t>
            </a:r>
            <a:r>
              <a:rPr dirty="0" sz="2000" spc="-5">
                <a:latin typeface="Times New Roman"/>
                <a:cs typeface="Times New Roman"/>
              </a:rPr>
              <a:t>"overtraining </a:t>
            </a:r>
            <a:r>
              <a:rPr dirty="0" sz="2000">
                <a:latin typeface="Times New Roman"/>
                <a:cs typeface="Times New Roman"/>
              </a:rPr>
              <a:t>syndrome" is the collection of </a:t>
            </a:r>
            <a:r>
              <a:rPr dirty="0" sz="2000" spc="-5">
                <a:latin typeface="Times New Roman"/>
                <a:cs typeface="Times New Roman"/>
              </a:rPr>
              <a:t>emotional, </a:t>
            </a:r>
            <a:r>
              <a:rPr dirty="0" sz="2000">
                <a:latin typeface="Times New Roman"/>
                <a:cs typeface="Times New Roman"/>
              </a:rPr>
              <a:t>behavioral,</a:t>
            </a:r>
            <a:r>
              <a:rPr dirty="0" sz="2000" spc="-18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and</a:t>
            </a:r>
            <a:endParaRPr sz="2000">
              <a:latin typeface="Times New Roman"/>
              <a:cs typeface="Times New Roman"/>
            </a:endParaRPr>
          </a:p>
          <a:p>
            <a:pPr marL="13970">
              <a:lnSpc>
                <a:spcPts val="2160"/>
              </a:lnSpc>
            </a:pPr>
            <a:r>
              <a:rPr dirty="0" sz="2000">
                <a:latin typeface="Times New Roman"/>
                <a:cs typeface="Times New Roman"/>
              </a:rPr>
              <a:t>physical </a:t>
            </a:r>
            <a:r>
              <a:rPr dirty="0" sz="2000" spc="-5">
                <a:latin typeface="Times New Roman"/>
                <a:cs typeface="Times New Roman"/>
              </a:rPr>
              <a:t>symptoms </a:t>
            </a:r>
            <a:r>
              <a:rPr dirty="0" sz="2000">
                <a:latin typeface="Times New Roman"/>
                <a:cs typeface="Times New Roman"/>
              </a:rPr>
              <a:t>due to overtraining that has persisted for weeks to</a:t>
            </a:r>
            <a:r>
              <a:rPr dirty="0" sz="2000" spc="-204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months</a:t>
            </a:r>
            <a:endParaRPr sz="2000">
              <a:latin typeface="Times New Roman"/>
              <a:cs typeface="Times New Roman"/>
            </a:endParaRPr>
          </a:p>
          <a:p>
            <a:pPr marL="13970" marR="5080">
              <a:lnSpc>
                <a:spcPct val="80000"/>
              </a:lnSpc>
              <a:spcBef>
                <a:spcPts val="480"/>
              </a:spcBef>
            </a:pPr>
            <a:r>
              <a:rPr dirty="0" sz="2000">
                <a:latin typeface="Times New Roman"/>
                <a:cs typeface="Times New Roman"/>
              </a:rPr>
              <a:t>-If sufficient rest is </a:t>
            </a:r>
            <a:r>
              <a:rPr dirty="0" sz="2000" spc="5">
                <a:latin typeface="Times New Roman"/>
                <a:cs typeface="Times New Roman"/>
              </a:rPr>
              <a:t>not </a:t>
            </a:r>
            <a:r>
              <a:rPr dirty="0" sz="2000">
                <a:latin typeface="Times New Roman"/>
                <a:cs typeface="Times New Roman"/>
              </a:rPr>
              <a:t>included in a training program then regeneration cannot  </a:t>
            </a:r>
            <a:r>
              <a:rPr dirty="0" sz="2000">
                <a:latin typeface="Times New Roman"/>
                <a:cs typeface="Times New Roman"/>
              </a:rPr>
              <a:t>occur. If this </a:t>
            </a:r>
            <a:r>
              <a:rPr dirty="0" sz="2000" spc="-5">
                <a:latin typeface="Times New Roman"/>
                <a:cs typeface="Times New Roman"/>
              </a:rPr>
              <a:t>imbalance </a:t>
            </a:r>
            <a:r>
              <a:rPr dirty="0" sz="2000">
                <a:latin typeface="Times New Roman"/>
                <a:cs typeface="Times New Roman"/>
              </a:rPr>
              <a:t>between excess training and inadequate rest persists</a:t>
            </a:r>
            <a:r>
              <a:rPr dirty="0" sz="2000" spc="-22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then  </a:t>
            </a:r>
            <a:r>
              <a:rPr dirty="0" sz="2000">
                <a:latin typeface="Times New Roman"/>
                <a:cs typeface="Times New Roman"/>
              </a:rPr>
              <a:t>performance will</a:t>
            </a:r>
            <a:r>
              <a:rPr dirty="0" sz="2000" spc="-13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decline</a:t>
            </a:r>
            <a:r>
              <a:rPr dirty="0" sz="200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3100"/>
              </a:lnSpc>
            </a:pPr>
            <a:r>
              <a:rPr dirty="0" sz="2600" b="1" u="heavy">
                <a:latin typeface="Times New Roman"/>
                <a:cs typeface="Times New Roman"/>
              </a:rPr>
              <a:t>-:</a:t>
            </a:r>
            <a:r>
              <a:rPr dirty="0" sz="2000" b="1" u="heavy">
                <a:latin typeface="Times New Roman"/>
                <a:cs typeface="Times New Roman"/>
              </a:rPr>
              <a:t>It may impair an athlete during training or </a:t>
            </a:r>
            <a:r>
              <a:rPr dirty="0" sz="2000" spc="-5" b="1" u="heavy">
                <a:latin typeface="Times New Roman"/>
                <a:cs typeface="Times New Roman"/>
              </a:rPr>
              <a:t>daily work, with </a:t>
            </a:r>
            <a:r>
              <a:rPr dirty="0" sz="2000" b="1" u="heavy">
                <a:latin typeface="Times New Roman"/>
                <a:cs typeface="Times New Roman"/>
              </a:rPr>
              <a:t>signs</a:t>
            </a:r>
            <a:r>
              <a:rPr dirty="0" sz="2000" spc="-150" b="1" u="heavy">
                <a:latin typeface="Times New Roman"/>
                <a:cs typeface="Times New Roman"/>
              </a:rPr>
              <a:t> </a:t>
            </a:r>
            <a:r>
              <a:rPr dirty="0" sz="2000" b="1" u="heavy">
                <a:latin typeface="Times New Roman"/>
                <a:cs typeface="Times New Roman"/>
              </a:rPr>
              <a:t>of</a:t>
            </a:r>
            <a:endParaRPr sz="2000">
              <a:latin typeface="Times New Roman"/>
              <a:cs typeface="Times New Roman"/>
            </a:endParaRPr>
          </a:p>
          <a:p>
            <a:pPr marL="13970">
              <a:lnSpc>
                <a:spcPct val="100000"/>
              </a:lnSpc>
              <a:spcBef>
                <a:spcPts val="30"/>
              </a:spcBef>
              <a:buAutoNum type="arabicPlain"/>
              <a:tabLst>
                <a:tab pos="205740" algn="l"/>
              </a:tabLst>
            </a:pPr>
            <a:r>
              <a:rPr dirty="0" sz="1800">
                <a:latin typeface="Times New Roman"/>
                <a:cs typeface="Times New Roman"/>
              </a:rPr>
              <a:t>Fatigue  which </a:t>
            </a:r>
            <a:r>
              <a:rPr dirty="0" sz="1800" spc="-5">
                <a:latin typeface="Times New Roman"/>
                <a:cs typeface="Times New Roman"/>
              </a:rPr>
              <a:t>may limit </a:t>
            </a:r>
            <a:r>
              <a:rPr dirty="0" sz="1800">
                <a:latin typeface="Times New Roman"/>
                <a:cs typeface="Times New Roman"/>
              </a:rPr>
              <a:t>workouts and </a:t>
            </a:r>
            <a:r>
              <a:rPr dirty="0" sz="1800" spc="-5">
                <a:latin typeface="Times New Roman"/>
                <a:cs typeface="Times New Roman"/>
              </a:rPr>
              <a:t>may </a:t>
            </a:r>
            <a:r>
              <a:rPr dirty="0" sz="1800">
                <a:latin typeface="Times New Roman"/>
                <a:cs typeface="Times New Roman"/>
              </a:rPr>
              <a:t>be present at</a:t>
            </a:r>
            <a:r>
              <a:rPr dirty="0" sz="1800" spc="-5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rest.</a:t>
            </a:r>
            <a:endParaRPr sz="1800">
              <a:latin typeface="Times New Roman"/>
              <a:cs typeface="Times New Roman"/>
            </a:endParaRPr>
          </a:p>
          <a:p>
            <a:pPr marL="13970" marR="1718945">
              <a:lnSpc>
                <a:spcPct val="100000"/>
              </a:lnSpc>
              <a:buAutoNum type="arabicPlain"/>
              <a:tabLst>
                <a:tab pos="205740" algn="l"/>
              </a:tabLst>
            </a:pPr>
            <a:r>
              <a:rPr dirty="0" sz="1800">
                <a:latin typeface="Times New Roman"/>
                <a:cs typeface="Times New Roman"/>
              </a:rPr>
              <a:t>The athlete </a:t>
            </a:r>
            <a:r>
              <a:rPr dirty="0" sz="1800" spc="-5">
                <a:latin typeface="Times New Roman"/>
                <a:cs typeface="Times New Roman"/>
              </a:rPr>
              <a:t>becomes </a:t>
            </a:r>
            <a:r>
              <a:rPr dirty="0" sz="1800">
                <a:latin typeface="Times New Roman"/>
                <a:cs typeface="Times New Roman"/>
              </a:rPr>
              <a:t>moody, easily irritated, decreased</a:t>
            </a:r>
            <a:r>
              <a:rPr dirty="0" sz="1800" spc="-1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concentration  </a:t>
            </a:r>
            <a:r>
              <a:rPr dirty="0" sz="1800">
                <a:latin typeface="Times New Roman"/>
                <a:cs typeface="Times New Roman"/>
              </a:rPr>
              <a:t>have altered sleep</a:t>
            </a:r>
            <a:r>
              <a:rPr dirty="0" sz="1800" spc="-10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patterns,</a:t>
            </a:r>
            <a:endParaRPr sz="1800">
              <a:latin typeface="Times New Roman"/>
              <a:cs typeface="Times New Roman"/>
            </a:endParaRPr>
          </a:p>
          <a:p>
            <a:pPr marL="13970" marR="2393315">
              <a:lnSpc>
                <a:spcPct val="100000"/>
              </a:lnSpc>
              <a:buAutoNum type="arabicPlain"/>
              <a:tabLst>
                <a:tab pos="205740" algn="l"/>
              </a:tabLst>
            </a:pPr>
            <a:r>
              <a:rPr dirty="0" sz="1800">
                <a:latin typeface="Times New Roman"/>
                <a:cs typeface="Times New Roman"/>
              </a:rPr>
              <a:t>The athlete </a:t>
            </a:r>
            <a:r>
              <a:rPr dirty="0" sz="1800" spc="-5">
                <a:latin typeface="Times New Roman"/>
                <a:cs typeface="Times New Roman"/>
              </a:rPr>
              <a:t>becomes </a:t>
            </a:r>
            <a:r>
              <a:rPr dirty="0" sz="1800">
                <a:latin typeface="Times New Roman"/>
                <a:cs typeface="Times New Roman"/>
              </a:rPr>
              <a:t>depressed, or </a:t>
            </a:r>
            <a:r>
              <a:rPr dirty="0" sz="1800" spc="-5">
                <a:latin typeface="Times New Roman"/>
                <a:cs typeface="Times New Roman"/>
              </a:rPr>
              <a:t>lose </a:t>
            </a:r>
            <a:r>
              <a:rPr dirty="0" sz="1800">
                <a:latin typeface="Times New Roman"/>
                <a:cs typeface="Times New Roman"/>
              </a:rPr>
              <a:t>the competitive</a:t>
            </a:r>
            <a:r>
              <a:rPr dirty="0" sz="1800" spc="-7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desire  </a:t>
            </a:r>
            <a:r>
              <a:rPr dirty="0" sz="1800" spc="-5">
                <a:latin typeface="Times New Roman"/>
                <a:cs typeface="Times New Roman"/>
              </a:rPr>
              <a:t>4-Some </a:t>
            </a:r>
            <a:r>
              <a:rPr dirty="0" sz="1800">
                <a:latin typeface="Times New Roman"/>
                <a:cs typeface="Times New Roman"/>
              </a:rPr>
              <a:t>will report decreased appetite and weight</a:t>
            </a:r>
            <a:r>
              <a:rPr dirty="0" sz="1800" spc="-7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loss.</a:t>
            </a:r>
            <a:endParaRPr sz="1800">
              <a:latin typeface="Times New Roman"/>
              <a:cs typeface="Times New Roman"/>
            </a:endParaRPr>
          </a:p>
          <a:p>
            <a:pPr marL="13970" marR="201930">
              <a:lnSpc>
                <a:spcPct val="80000"/>
              </a:lnSpc>
              <a:spcBef>
                <a:spcPts val="430"/>
              </a:spcBef>
            </a:pPr>
            <a:r>
              <a:rPr dirty="0" sz="1800">
                <a:latin typeface="Times New Roman"/>
                <a:cs typeface="Times New Roman"/>
              </a:rPr>
              <a:t>5-Physical symptoms include persistent </a:t>
            </a:r>
            <a:r>
              <a:rPr dirty="0" sz="1800" spc="-5">
                <a:latin typeface="Times New Roman"/>
                <a:cs typeface="Times New Roman"/>
              </a:rPr>
              <a:t>muscular soreness, </a:t>
            </a:r>
            <a:r>
              <a:rPr dirty="0" sz="1800">
                <a:latin typeface="Times New Roman"/>
                <a:cs typeface="Times New Roman"/>
              </a:rPr>
              <a:t>increased frequency of viral  </a:t>
            </a:r>
            <a:r>
              <a:rPr dirty="0" sz="1800">
                <a:latin typeface="Times New Roman"/>
                <a:cs typeface="Times New Roman"/>
              </a:rPr>
              <a:t>illnesses, and increased incidence of</a:t>
            </a:r>
            <a:r>
              <a:rPr dirty="0" sz="1800" spc="-12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injuries.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8863" y="570738"/>
            <a:ext cx="8314690" cy="4889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latin typeface="Times New Roman"/>
                <a:cs typeface="Times New Roman"/>
              </a:rPr>
              <a:t>6-In </a:t>
            </a:r>
            <a:r>
              <a:rPr dirty="0" sz="2000" spc="-5">
                <a:latin typeface="Times New Roman"/>
                <a:cs typeface="Times New Roman"/>
              </a:rPr>
              <a:t>some, </a:t>
            </a:r>
            <a:r>
              <a:rPr dirty="0" sz="2000">
                <a:latin typeface="Times New Roman"/>
                <a:cs typeface="Times New Roman"/>
              </a:rPr>
              <a:t>increased cortisol levels (the body's "stress"</a:t>
            </a:r>
            <a:r>
              <a:rPr dirty="0" sz="2000" spc="-22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hormone).</a:t>
            </a:r>
            <a:endParaRPr sz="2000">
              <a:latin typeface="Times New Roman"/>
              <a:cs typeface="Times New Roman"/>
            </a:endParaRPr>
          </a:p>
          <a:p>
            <a:pPr marL="12700" marR="5424170">
              <a:lnSpc>
                <a:spcPct val="120000"/>
              </a:lnSpc>
            </a:pPr>
            <a:r>
              <a:rPr dirty="0" sz="2000">
                <a:latin typeface="Times New Roman"/>
                <a:cs typeface="Times New Roman"/>
              </a:rPr>
              <a:t>7-A decrease in</a:t>
            </a:r>
            <a:r>
              <a:rPr dirty="0" sz="2000" spc="-12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testosterone  </a:t>
            </a:r>
            <a:r>
              <a:rPr dirty="0" sz="2000">
                <a:latin typeface="Times New Roman"/>
                <a:cs typeface="Times New Roman"/>
              </a:rPr>
              <a:t>8- Altered </a:t>
            </a:r>
            <a:r>
              <a:rPr dirty="0" sz="2000" spc="-10">
                <a:latin typeface="Times New Roman"/>
                <a:cs typeface="Times New Roman"/>
              </a:rPr>
              <a:t>immune</a:t>
            </a:r>
            <a:r>
              <a:rPr dirty="0" sz="2000" spc="-65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status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  <a:buAutoNum type="arabicPlain" startAt="9"/>
              <a:tabLst>
                <a:tab pos="287020" algn="l"/>
              </a:tabLst>
            </a:pPr>
            <a:r>
              <a:rPr dirty="0" sz="2000">
                <a:latin typeface="Times New Roman"/>
                <a:cs typeface="Times New Roman"/>
              </a:rPr>
              <a:t>An increase in </a:t>
            </a:r>
            <a:r>
              <a:rPr dirty="0" sz="2000" spc="-5">
                <a:latin typeface="Times New Roman"/>
                <a:cs typeface="Times New Roman"/>
              </a:rPr>
              <a:t>muscular </a:t>
            </a:r>
            <a:r>
              <a:rPr dirty="0" sz="2000">
                <a:latin typeface="Times New Roman"/>
                <a:cs typeface="Times New Roman"/>
              </a:rPr>
              <a:t>break down products have also been</a:t>
            </a:r>
            <a:r>
              <a:rPr dirty="0" sz="2000" spc="-17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identified.</a:t>
            </a:r>
            <a:endParaRPr sz="2000">
              <a:latin typeface="Times New Roman"/>
              <a:cs typeface="Times New Roman"/>
            </a:endParaRPr>
          </a:p>
          <a:p>
            <a:pPr marL="12700" marR="157480">
              <a:lnSpc>
                <a:spcPct val="110000"/>
              </a:lnSpc>
              <a:spcBef>
                <a:spcPts val="240"/>
              </a:spcBef>
              <a:buAutoNum type="arabicPlain" startAt="9"/>
              <a:tabLst>
                <a:tab pos="415290" algn="l"/>
              </a:tabLst>
            </a:pPr>
            <a:r>
              <a:rPr dirty="0" sz="2000">
                <a:latin typeface="Times New Roman"/>
                <a:cs typeface="Times New Roman"/>
              </a:rPr>
              <a:t>The </a:t>
            </a:r>
            <a:r>
              <a:rPr dirty="0" sz="2000" spc="-5">
                <a:latin typeface="Times New Roman"/>
                <a:cs typeface="Times New Roman"/>
              </a:rPr>
              <a:t>overtraining syndrome </a:t>
            </a:r>
            <a:r>
              <a:rPr dirty="0" sz="2000">
                <a:latin typeface="Times New Roman"/>
                <a:cs typeface="Times New Roman"/>
              </a:rPr>
              <a:t>is </a:t>
            </a:r>
            <a:r>
              <a:rPr dirty="0" sz="2000" spc="-5">
                <a:latin typeface="Times New Roman"/>
                <a:cs typeface="Times New Roman"/>
              </a:rPr>
              <a:t>classified </a:t>
            </a:r>
            <a:r>
              <a:rPr dirty="0" sz="2000">
                <a:latin typeface="Times New Roman"/>
                <a:cs typeface="Times New Roman"/>
              </a:rPr>
              <a:t>as a neuro-endocrine disorder. In  </a:t>
            </a:r>
            <a:r>
              <a:rPr dirty="0" sz="2000">
                <a:latin typeface="Times New Roman"/>
                <a:cs typeface="Times New Roman"/>
              </a:rPr>
              <a:t>which the normal fine balance in the interaction between the autonomic</a:t>
            </a:r>
            <a:r>
              <a:rPr dirty="0" sz="2000" spc="-21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nervous  </a:t>
            </a:r>
            <a:r>
              <a:rPr dirty="0" sz="2000">
                <a:latin typeface="Times New Roman"/>
                <a:cs typeface="Times New Roman"/>
              </a:rPr>
              <a:t>system and the hormonal system is disturbed</a:t>
            </a:r>
            <a:r>
              <a:rPr dirty="0" sz="2000" spc="-22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dirty="0" sz="2000">
                <a:latin typeface="Times New Roman"/>
                <a:cs typeface="Times New Roman"/>
              </a:rPr>
              <a:t>-</a:t>
            </a:r>
            <a:r>
              <a:rPr dirty="0" sz="2000" b="1" u="heavy">
                <a:latin typeface="Times New Roman"/>
                <a:cs typeface="Times New Roman"/>
              </a:rPr>
              <a:t>The treatment for the overtraining syndrome is</a:t>
            </a:r>
            <a:r>
              <a:rPr dirty="0" sz="2000" spc="-200" b="1" u="heavy">
                <a:latin typeface="Times New Roman"/>
                <a:cs typeface="Times New Roman"/>
              </a:rPr>
              <a:t> </a:t>
            </a:r>
            <a:r>
              <a:rPr dirty="0" sz="2000" spc="10" b="1" u="heavy">
                <a:latin typeface="Times New Roman"/>
                <a:cs typeface="Times New Roman"/>
              </a:rPr>
              <a:t>:-</a:t>
            </a:r>
            <a:endParaRPr sz="20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480"/>
              </a:spcBef>
              <a:tabLst>
                <a:tab pos="1079500" algn="l"/>
              </a:tabLst>
            </a:pPr>
            <a:r>
              <a:rPr dirty="0" sz="2000" b="1" u="heavy">
                <a:solidFill>
                  <a:srgbClr val="FF0000"/>
                </a:solidFill>
                <a:latin typeface="Times New Roman"/>
                <a:cs typeface="Times New Roman"/>
              </a:rPr>
              <a:t>1- </a:t>
            </a:r>
            <a:r>
              <a:rPr dirty="0" sz="2000" spc="495" b="1" u="heavy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000" b="1" u="heavy">
                <a:solidFill>
                  <a:srgbClr val="FF0000"/>
                </a:solidFill>
                <a:latin typeface="Times New Roman"/>
                <a:cs typeface="Times New Roman"/>
              </a:rPr>
              <a:t>REST	</a:t>
            </a:r>
            <a:r>
              <a:rPr dirty="0" sz="2000" u="heavy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r>
              <a:rPr dirty="0" sz="2000">
                <a:latin typeface="Times New Roman"/>
                <a:cs typeface="Times New Roman"/>
              </a:rPr>
              <a:t>The longer the overtraining has occurred, the </a:t>
            </a:r>
            <a:r>
              <a:rPr dirty="0" sz="2000" spc="-5">
                <a:latin typeface="Times New Roman"/>
                <a:cs typeface="Times New Roman"/>
              </a:rPr>
              <a:t>more </a:t>
            </a:r>
            <a:r>
              <a:rPr dirty="0" sz="2000">
                <a:latin typeface="Times New Roman"/>
                <a:cs typeface="Times New Roman"/>
              </a:rPr>
              <a:t>rest required.</a:t>
            </a:r>
            <a:r>
              <a:rPr dirty="0" sz="2000" spc="-22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If</a:t>
            </a:r>
            <a:r>
              <a:rPr dirty="0" sz="2000" spc="-2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the </a:t>
            </a:r>
            <a:r>
              <a:rPr dirty="0" sz="200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overtraining has only occurred for a short period of </a:t>
            </a:r>
            <a:r>
              <a:rPr dirty="0" sz="2000" spc="-10">
                <a:latin typeface="Times New Roman"/>
                <a:cs typeface="Times New Roman"/>
              </a:rPr>
              <a:t>time </a:t>
            </a:r>
            <a:r>
              <a:rPr dirty="0" sz="2000">
                <a:latin typeface="Times New Roman"/>
                <a:cs typeface="Times New Roman"/>
              </a:rPr>
              <a:t>(e.g., 3 - 4 weeks)</a:t>
            </a:r>
            <a:r>
              <a:rPr dirty="0" sz="2000" spc="-20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then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dirty="0" sz="2000" spc="-5">
                <a:latin typeface="Times New Roman"/>
                <a:cs typeface="Times New Roman"/>
              </a:rPr>
              <a:t>interrupting </a:t>
            </a:r>
            <a:r>
              <a:rPr dirty="0" sz="2000">
                <a:latin typeface="Times New Roman"/>
                <a:cs typeface="Times New Roman"/>
              </a:rPr>
              <a:t>training for 3 - 5 days is usually </a:t>
            </a:r>
            <a:r>
              <a:rPr dirty="0" sz="2000" spc="-5">
                <a:latin typeface="Times New Roman"/>
                <a:cs typeface="Times New Roman"/>
              </a:rPr>
              <a:t>sufficient</a:t>
            </a:r>
            <a:r>
              <a:rPr dirty="0" sz="2000" spc="-16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rest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12700" marR="389255">
              <a:lnSpc>
                <a:spcPct val="100000"/>
              </a:lnSpc>
            </a:pPr>
            <a:r>
              <a:rPr dirty="0" sz="2000">
                <a:latin typeface="Times New Roman"/>
                <a:cs typeface="Times New Roman"/>
              </a:rPr>
              <a:t>2-Avoiding monotonous training and </a:t>
            </a:r>
            <a:r>
              <a:rPr dirty="0" sz="2000" spc="-5">
                <a:latin typeface="Times New Roman"/>
                <a:cs typeface="Times New Roman"/>
              </a:rPr>
              <a:t>maintaining </a:t>
            </a:r>
            <a:r>
              <a:rPr dirty="0" sz="2000">
                <a:latin typeface="Times New Roman"/>
                <a:cs typeface="Times New Roman"/>
              </a:rPr>
              <a:t>adequate nutrition are</a:t>
            </a:r>
            <a:r>
              <a:rPr dirty="0" sz="2000" spc="-170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o</a:t>
            </a:r>
            <a:r>
              <a:rPr dirty="0" sz="2000">
                <a:latin typeface="Times New Roman"/>
                <a:cs typeface="Times New Roman"/>
              </a:rPr>
              <a:t>ther  </a:t>
            </a:r>
            <a:r>
              <a:rPr dirty="0" sz="2000" spc="-5">
                <a:latin typeface="Times New Roman"/>
                <a:cs typeface="Times New Roman"/>
              </a:rPr>
              <a:t>recommendations </a:t>
            </a:r>
            <a:r>
              <a:rPr dirty="0" sz="2000">
                <a:latin typeface="Times New Roman"/>
                <a:cs typeface="Times New Roman"/>
              </a:rPr>
              <a:t>for</a:t>
            </a:r>
            <a:r>
              <a:rPr dirty="0" sz="2000" spc="-8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prevention.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7463" y="1177290"/>
            <a:ext cx="7832725" cy="3813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3200" spc="-5" u="heavy">
                <a:latin typeface="Arial"/>
                <a:cs typeface="Arial"/>
              </a:rPr>
              <a:t>There </a:t>
            </a:r>
            <a:r>
              <a:rPr dirty="0" sz="3200" u="heavy">
                <a:latin typeface="Arial"/>
                <a:cs typeface="Arial"/>
              </a:rPr>
              <a:t>are 3 </a:t>
            </a:r>
            <a:r>
              <a:rPr dirty="0" sz="3200" spc="-5" u="heavy">
                <a:latin typeface="Arial"/>
                <a:cs typeface="Arial"/>
              </a:rPr>
              <a:t>metabolic </a:t>
            </a:r>
            <a:r>
              <a:rPr dirty="0" sz="3200" u="heavy">
                <a:latin typeface="Arial"/>
                <a:cs typeface="Arial"/>
              </a:rPr>
              <a:t>systems</a:t>
            </a:r>
            <a:r>
              <a:rPr dirty="0" sz="3200" spc="-60" u="heavy">
                <a:latin typeface="Arial"/>
                <a:cs typeface="Arial"/>
              </a:rPr>
              <a:t> </a:t>
            </a:r>
            <a:r>
              <a:rPr dirty="0" sz="3200" spc="-5" u="heavy">
                <a:latin typeface="Arial"/>
                <a:cs typeface="Arial"/>
              </a:rPr>
              <a:t>exceedingly  </a:t>
            </a:r>
            <a:r>
              <a:rPr dirty="0" sz="3200" spc="-5" u="heavy">
                <a:latin typeface="Arial"/>
                <a:cs typeface="Arial"/>
              </a:rPr>
              <a:t>important </a:t>
            </a:r>
            <a:r>
              <a:rPr dirty="0" sz="3200" u="heavy">
                <a:latin typeface="Arial"/>
                <a:cs typeface="Arial"/>
              </a:rPr>
              <a:t>in </a:t>
            </a:r>
            <a:r>
              <a:rPr dirty="0" sz="3200" spc="-5" u="heavy">
                <a:latin typeface="Arial"/>
                <a:cs typeface="Arial"/>
              </a:rPr>
              <a:t>understanding the limits of  </a:t>
            </a:r>
            <a:r>
              <a:rPr dirty="0" sz="3200" u="heavy">
                <a:latin typeface="Arial"/>
                <a:cs typeface="Arial"/>
              </a:rPr>
              <a:t>physical</a:t>
            </a:r>
            <a:r>
              <a:rPr dirty="0" sz="3200" spc="-110" u="heavy">
                <a:latin typeface="Arial"/>
                <a:cs typeface="Arial"/>
              </a:rPr>
              <a:t> </a:t>
            </a:r>
            <a:r>
              <a:rPr dirty="0" sz="3200" u="heavy">
                <a:latin typeface="Arial"/>
                <a:cs typeface="Arial"/>
              </a:rPr>
              <a:t>activity</a:t>
            </a:r>
            <a:r>
              <a:rPr dirty="0" sz="320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dirty="0" sz="3200" spc="-5">
                <a:latin typeface="Arial"/>
                <a:cs typeface="Arial"/>
              </a:rPr>
              <a:t>These</a:t>
            </a:r>
            <a:r>
              <a:rPr dirty="0" sz="3200" spc="-80">
                <a:latin typeface="Arial"/>
                <a:cs typeface="Arial"/>
              </a:rPr>
              <a:t> </a:t>
            </a:r>
            <a:r>
              <a:rPr dirty="0" sz="3200" spc="-5">
                <a:latin typeface="Arial"/>
                <a:cs typeface="Arial"/>
              </a:rPr>
              <a:t>are: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  <a:buAutoNum type="arabicPlain"/>
              <a:tabLst>
                <a:tab pos="374650" algn="l"/>
                <a:tab pos="2876550" algn="l"/>
              </a:tabLst>
            </a:pPr>
            <a:r>
              <a:rPr dirty="0" sz="3200" spc="-5">
                <a:latin typeface="Arial"/>
                <a:cs typeface="Arial"/>
              </a:rPr>
              <a:t>Phosphagen	</a:t>
            </a:r>
            <a:r>
              <a:rPr dirty="0" sz="3200">
                <a:latin typeface="Arial"/>
                <a:cs typeface="Arial"/>
              </a:rPr>
              <a:t>system</a:t>
            </a:r>
            <a:endParaRPr sz="3200">
              <a:latin typeface="Arial"/>
              <a:cs typeface="Arial"/>
            </a:endParaRPr>
          </a:p>
          <a:p>
            <a:pPr marL="12700" marR="2415540">
              <a:lnSpc>
                <a:spcPts val="4610"/>
              </a:lnSpc>
              <a:spcBef>
                <a:spcPts val="280"/>
              </a:spcBef>
              <a:buAutoNum type="arabicPlain"/>
              <a:tabLst>
                <a:tab pos="374650" algn="l"/>
              </a:tabLst>
            </a:pPr>
            <a:r>
              <a:rPr dirty="0" sz="3200">
                <a:latin typeface="Arial"/>
                <a:cs typeface="Arial"/>
              </a:rPr>
              <a:t>Glycogen-lactic acid</a:t>
            </a:r>
            <a:r>
              <a:rPr dirty="0" sz="3200" spc="-13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system  </a:t>
            </a:r>
            <a:r>
              <a:rPr dirty="0" sz="3200" spc="-5">
                <a:latin typeface="Arial"/>
                <a:cs typeface="Arial"/>
              </a:rPr>
              <a:t>3-Aerobic</a:t>
            </a:r>
            <a:r>
              <a:rPr dirty="0" sz="3200" spc="-6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system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9859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400" b="0" u="heavy">
                <a:solidFill>
                  <a:srgbClr val="000000"/>
                </a:solidFill>
                <a:latin typeface="Arial"/>
                <a:cs typeface="Arial"/>
              </a:rPr>
              <a:t>Adenosine</a:t>
            </a:r>
            <a:r>
              <a:rPr dirty="0" sz="4400" spc="-55" b="0" u="heavy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4400" b="0" u="heavy">
                <a:solidFill>
                  <a:srgbClr val="000000"/>
                </a:solidFill>
                <a:latin typeface="Arial"/>
                <a:cs typeface="Arial"/>
              </a:rPr>
              <a:t>Triphosphate:-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7463" y="1635378"/>
            <a:ext cx="7948295" cy="31743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751579" algn="l"/>
              </a:tabLst>
            </a:pPr>
            <a:r>
              <a:rPr dirty="0" sz="2800" spc="-5">
                <a:latin typeface="Arial"/>
                <a:cs typeface="Arial"/>
              </a:rPr>
              <a:t>Adenosine-PO3 </a:t>
            </a:r>
            <a:r>
              <a:rPr dirty="0" sz="2800" spc="90">
                <a:latin typeface="Arial"/>
                <a:cs typeface="Arial"/>
              </a:rPr>
              <a:t> </a:t>
            </a:r>
            <a:r>
              <a:rPr dirty="0" sz="2800" spc="-5">
                <a:latin typeface="Arial"/>
                <a:cs typeface="Arial"/>
              </a:rPr>
              <a:t>˜ </a:t>
            </a:r>
            <a:r>
              <a:rPr dirty="0" sz="2800" spc="30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PO</a:t>
            </a:r>
            <a:r>
              <a:rPr dirty="0" sz="2800" spc="-10">
                <a:latin typeface="Arial"/>
                <a:cs typeface="Arial"/>
              </a:rPr>
              <a:t>3	</a:t>
            </a:r>
            <a:r>
              <a:rPr dirty="0" sz="2800" spc="-5">
                <a:latin typeface="Arial"/>
                <a:cs typeface="Arial"/>
              </a:rPr>
              <a:t>˜PO</a:t>
            </a:r>
            <a:r>
              <a:rPr dirty="0" sz="2800" spc="-5">
                <a:latin typeface="Arial"/>
                <a:cs typeface="Arial"/>
              </a:rPr>
              <a:t>3</a:t>
            </a:r>
            <a:endParaRPr sz="2800">
              <a:latin typeface="Arial"/>
              <a:cs typeface="Arial"/>
            </a:endParaRPr>
          </a:p>
          <a:p>
            <a:pPr marL="12700" marR="451484">
              <a:lnSpc>
                <a:spcPct val="100000"/>
              </a:lnSpc>
              <a:spcBef>
                <a:spcPts val="500"/>
              </a:spcBef>
            </a:pPr>
            <a:r>
              <a:rPr dirty="0" sz="2000">
                <a:latin typeface="Times New Roman"/>
                <a:cs typeface="Times New Roman"/>
              </a:rPr>
              <a:t>-Each </a:t>
            </a:r>
            <a:r>
              <a:rPr dirty="0" sz="2000" spc="5">
                <a:latin typeface="Times New Roman"/>
                <a:cs typeface="Times New Roman"/>
              </a:rPr>
              <a:t>one </a:t>
            </a:r>
            <a:r>
              <a:rPr dirty="0" sz="2000">
                <a:latin typeface="Times New Roman"/>
                <a:cs typeface="Times New Roman"/>
              </a:rPr>
              <a:t>of the </a:t>
            </a:r>
            <a:r>
              <a:rPr dirty="0" sz="2000" spc="-5">
                <a:latin typeface="Times New Roman"/>
                <a:cs typeface="Times New Roman"/>
              </a:rPr>
              <a:t>last </a:t>
            </a:r>
            <a:r>
              <a:rPr dirty="0" sz="2000">
                <a:latin typeface="Times New Roman"/>
                <a:cs typeface="Times New Roman"/>
              </a:rPr>
              <a:t>2 high energy phosphate </a:t>
            </a:r>
            <a:r>
              <a:rPr dirty="0" sz="2000" spc="5">
                <a:latin typeface="Times New Roman"/>
                <a:cs typeface="Times New Roman"/>
              </a:rPr>
              <a:t>bonds </a:t>
            </a:r>
            <a:r>
              <a:rPr dirty="0" sz="2000">
                <a:latin typeface="Times New Roman"/>
                <a:cs typeface="Times New Roman"/>
              </a:rPr>
              <a:t>store </a:t>
            </a:r>
            <a:r>
              <a:rPr dirty="0" sz="2000" spc="5">
                <a:latin typeface="Times New Roman"/>
                <a:cs typeface="Times New Roman"/>
              </a:rPr>
              <a:t>7300 </a:t>
            </a:r>
            <a:r>
              <a:rPr dirty="0" sz="2000" spc="-5">
                <a:latin typeface="Times New Roman"/>
                <a:cs typeface="Times New Roman"/>
              </a:rPr>
              <a:t>calories </a:t>
            </a:r>
            <a:r>
              <a:rPr dirty="0" sz="2000">
                <a:latin typeface="Times New Roman"/>
                <a:cs typeface="Times New Roman"/>
              </a:rPr>
              <a:t>,  </a:t>
            </a:r>
            <a:r>
              <a:rPr dirty="0" sz="2000">
                <a:latin typeface="Times New Roman"/>
                <a:cs typeface="Times New Roman"/>
              </a:rPr>
              <a:t>which are used to energize the </a:t>
            </a:r>
            <a:r>
              <a:rPr dirty="0" sz="2000" spc="-5">
                <a:latin typeface="Times New Roman"/>
                <a:cs typeface="Times New Roman"/>
              </a:rPr>
              <a:t>muscle </a:t>
            </a:r>
            <a:r>
              <a:rPr dirty="0" sz="2000">
                <a:latin typeface="Times New Roman"/>
                <a:cs typeface="Times New Roman"/>
              </a:rPr>
              <a:t>contractile</a:t>
            </a:r>
            <a:r>
              <a:rPr dirty="0" sz="2000" spc="32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process.</a:t>
            </a:r>
            <a:endParaRPr sz="2000">
              <a:latin typeface="Times New Roman"/>
              <a:cs typeface="Times New Roman"/>
            </a:endParaRPr>
          </a:p>
          <a:p>
            <a:pPr marL="12700" marR="100330">
              <a:lnSpc>
                <a:spcPct val="100000"/>
              </a:lnSpc>
              <a:spcBef>
                <a:spcPts val="480"/>
              </a:spcBef>
            </a:pPr>
            <a:r>
              <a:rPr dirty="0" sz="2000">
                <a:latin typeface="Times New Roman"/>
                <a:cs typeface="Times New Roman"/>
              </a:rPr>
              <a:t>-removal of </a:t>
            </a:r>
            <a:r>
              <a:rPr dirty="0" sz="2000" spc="5">
                <a:latin typeface="Times New Roman"/>
                <a:cs typeface="Times New Roman"/>
              </a:rPr>
              <a:t>one </a:t>
            </a:r>
            <a:r>
              <a:rPr dirty="0" sz="2000">
                <a:latin typeface="Times New Roman"/>
                <a:cs typeface="Times New Roman"/>
              </a:rPr>
              <a:t>bond converts ATP to ADP then removal of </a:t>
            </a:r>
            <a:r>
              <a:rPr dirty="0" sz="2000" spc="5">
                <a:latin typeface="Times New Roman"/>
                <a:cs typeface="Times New Roman"/>
              </a:rPr>
              <a:t>one </a:t>
            </a:r>
            <a:r>
              <a:rPr dirty="0" sz="2000" spc="-5">
                <a:latin typeface="Times New Roman"/>
                <a:cs typeface="Times New Roman"/>
              </a:rPr>
              <a:t>more</a:t>
            </a:r>
            <a:r>
              <a:rPr dirty="0" sz="2000" spc="-225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forms  </a:t>
            </a:r>
            <a:r>
              <a:rPr dirty="0" sz="2000">
                <a:latin typeface="Times New Roman"/>
                <a:cs typeface="Times New Roman"/>
              </a:rPr>
              <a:t>AMP</a:t>
            </a:r>
            <a:endParaRPr sz="2000">
              <a:latin typeface="Times New Roman"/>
              <a:cs typeface="Times New Roman"/>
            </a:endParaRPr>
          </a:p>
          <a:p>
            <a:pPr marL="12700" marR="217170">
              <a:lnSpc>
                <a:spcPct val="100000"/>
              </a:lnSpc>
              <a:spcBef>
                <a:spcPts val="480"/>
              </a:spcBef>
              <a:tabLst>
                <a:tab pos="4377690" algn="l"/>
              </a:tabLst>
            </a:pPr>
            <a:r>
              <a:rPr dirty="0" sz="2000" spc="-5">
                <a:latin typeface="Times New Roman"/>
                <a:cs typeface="Times New Roman"/>
              </a:rPr>
              <a:t>-all </a:t>
            </a:r>
            <a:r>
              <a:rPr dirty="0" sz="2000">
                <a:latin typeface="Times New Roman"/>
                <a:cs typeface="Times New Roman"/>
              </a:rPr>
              <a:t>ATP in </a:t>
            </a:r>
            <a:r>
              <a:rPr dirty="0" sz="2000" spc="-5">
                <a:latin typeface="Times New Roman"/>
                <a:cs typeface="Times New Roman"/>
              </a:rPr>
              <a:t>muscle </a:t>
            </a:r>
            <a:r>
              <a:rPr dirty="0" sz="2000">
                <a:latin typeface="Times New Roman"/>
                <a:cs typeface="Times New Roman"/>
              </a:rPr>
              <a:t>is sufficient for </a:t>
            </a:r>
            <a:r>
              <a:rPr dirty="0" sz="2000" spc="34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only</a:t>
            </a:r>
            <a:r>
              <a:rPr dirty="0" sz="2000" spc="13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3	seconds of</a:t>
            </a:r>
            <a:r>
              <a:rPr dirty="0" sz="2000" spc="-60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muscl</a:t>
            </a:r>
            <a:r>
              <a:rPr dirty="0" sz="2000" spc="-2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power.(enough </a:t>
            </a:r>
            <a:r>
              <a:rPr dirty="0" sz="200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for </a:t>
            </a:r>
            <a:r>
              <a:rPr dirty="0" sz="2000" spc="5">
                <a:latin typeface="Times New Roman"/>
                <a:cs typeface="Times New Roman"/>
              </a:rPr>
              <a:t>one </a:t>
            </a:r>
            <a:r>
              <a:rPr dirty="0" sz="2000">
                <a:latin typeface="Times New Roman"/>
                <a:cs typeface="Times New Roman"/>
              </a:rPr>
              <a:t>half of a </a:t>
            </a:r>
            <a:r>
              <a:rPr dirty="0" sz="2000" spc="-5">
                <a:latin typeface="Times New Roman"/>
                <a:cs typeface="Times New Roman"/>
              </a:rPr>
              <a:t>50-meter</a:t>
            </a:r>
            <a:r>
              <a:rPr dirty="0" sz="2000" spc="-14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dash)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  <a:tabLst>
                <a:tab pos="7845425" algn="l"/>
              </a:tabLst>
            </a:pPr>
            <a:r>
              <a:rPr dirty="0" sz="2000">
                <a:latin typeface="Times New Roman"/>
                <a:cs typeface="Times New Roman"/>
              </a:rPr>
              <a:t>-It</a:t>
            </a:r>
            <a:r>
              <a:rPr dirty="0" sz="2000" spc="-2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is</a:t>
            </a:r>
            <a:r>
              <a:rPr dirty="0" sz="2000" spc="-1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ess</a:t>
            </a:r>
            <a:r>
              <a:rPr dirty="0" sz="2000" spc="-10">
                <a:latin typeface="Times New Roman"/>
                <a:cs typeface="Times New Roman"/>
              </a:rPr>
              <a:t>e</a:t>
            </a:r>
            <a:r>
              <a:rPr dirty="0" sz="2000">
                <a:latin typeface="Times New Roman"/>
                <a:cs typeface="Times New Roman"/>
              </a:rPr>
              <a:t>nt</a:t>
            </a:r>
            <a:r>
              <a:rPr dirty="0" sz="2000" spc="-10">
                <a:latin typeface="Times New Roman"/>
                <a:cs typeface="Times New Roman"/>
              </a:rPr>
              <a:t>i</a:t>
            </a:r>
            <a:r>
              <a:rPr dirty="0" sz="2000">
                <a:latin typeface="Times New Roman"/>
                <a:cs typeface="Times New Roman"/>
              </a:rPr>
              <a:t>al</a:t>
            </a:r>
            <a:r>
              <a:rPr dirty="0" sz="2000" spc="-3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to</a:t>
            </a:r>
            <a:r>
              <a:rPr dirty="0" sz="2000" spc="-2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f</a:t>
            </a:r>
            <a:r>
              <a:rPr dirty="0" sz="2000" spc="5">
                <a:latin typeface="Times New Roman"/>
                <a:cs typeface="Times New Roman"/>
              </a:rPr>
              <a:t>o</a:t>
            </a:r>
            <a:r>
              <a:rPr dirty="0" sz="2000">
                <a:latin typeface="Times New Roman"/>
                <a:cs typeface="Times New Roman"/>
              </a:rPr>
              <a:t>rm</a:t>
            </a:r>
            <a:r>
              <a:rPr dirty="0" sz="2000" spc="-3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new</a:t>
            </a:r>
            <a:r>
              <a:rPr dirty="0" sz="200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ATP</a:t>
            </a:r>
            <a:r>
              <a:rPr dirty="0" sz="2000" spc="-1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cont</a:t>
            </a:r>
            <a:r>
              <a:rPr dirty="0" sz="2000" spc="-15">
                <a:latin typeface="Times New Roman"/>
                <a:cs typeface="Times New Roman"/>
              </a:rPr>
              <a:t>i</a:t>
            </a:r>
            <a:r>
              <a:rPr dirty="0" sz="2000">
                <a:latin typeface="Times New Roman"/>
                <a:cs typeface="Times New Roman"/>
              </a:rPr>
              <a:t>n</a:t>
            </a:r>
            <a:r>
              <a:rPr dirty="0" sz="2000" spc="5">
                <a:latin typeface="Times New Roman"/>
                <a:cs typeface="Times New Roman"/>
              </a:rPr>
              <a:t>u</a:t>
            </a:r>
            <a:r>
              <a:rPr dirty="0" sz="2000" spc="-10">
                <a:latin typeface="Times New Roman"/>
                <a:cs typeface="Times New Roman"/>
              </a:rPr>
              <a:t>o</a:t>
            </a:r>
            <a:r>
              <a:rPr dirty="0" sz="2000">
                <a:latin typeface="Times New Roman"/>
                <a:cs typeface="Times New Roman"/>
              </a:rPr>
              <a:t>u</a:t>
            </a:r>
            <a:r>
              <a:rPr dirty="0" sz="2000" spc="-10">
                <a:latin typeface="Times New Roman"/>
                <a:cs typeface="Times New Roman"/>
              </a:rPr>
              <a:t>s</a:t>
            </a:r>
            <a:r>
              <a:rPr dirty="0" sz="2000">
                <a:latin typeface="Times New Roman"/>
                <a:cs typeface="Times New Roman"/>
              </a:rPr>
              <a:t>ly</a:t>
            </a:r>
            <a:r>
              <a:rPr dirty="0" sz="2000" spc="-4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even</a:t>
            </a:r>
            <a:r>
              <a:rPr dirty="0" sz="2000" spc="-2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d</a:t>
            </a:r>
            <a:r>
              <a:rPr dirty="0" sz="2000" spc="5">
                <a:latin typeface="Times New Roman"/>
                <a:cs typeface="Times New Roman"/>
              </a:rPr>
              <a:t>u</a:t>
            </a:r>
            <a:r>
              <a:rPr dirty="0" sz="2000">
                <a:latin typeface="Times New Roman"/>
                <a:cs typeface="Times New Roman"/>
              </a:rPr>
              <a:t>ring</a:t>
            </a:r>
            <a:r>
              <a:rPr dirty="0" sz="2000" spc="-4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per</a:t>
            </a:r>
            <a:r>
              <a:rPr dirty="0" sz="2000" spc="5">
                <a:latin typeface="Times New Roman"/>
                <a:cs typeface="Times New Roman"/>
              </a:rPr>
              <a:t>f</a:t>
            </a:r>
            <a:r>
              <a:rPr dirty="0" sz="2000">
                <a:latin typeface="Times New Roman"/>
                <a:cs typeface="Times New Roman"/>
              </a:rPr>
              <a:t>o</a:t>
            </a:r>
            <a:r>
              <a:rPr dirty="0" sz="2000" spc="5">
                <a:latin typeface="Times New Roman"/>
                <a:cs typeface="Times New Roman"/>
              </a:rPr>
              <a:t>r</a:t>
            </a:r>
            <a:r>
              <a:rPr dirty="0" sz="2000" spc="-20">
                <a:latin typeface="Times New Roman"/>
                <a:cs typeface="Times New Roman"/>
              </a:rPr>
              <a:t>m</a:t>
            </a:r>
            <a:r>
              <a:rPr dirty="0" sz="2000">
                <a:latin typeface="Times New Roman"/>
                <a:cs typeface="Times New Roman"/>
              </a:rPr>
              <a:t>ance</a:t>
            </a:r>
            <a:r>
              <a:rPr dirty="0" sz="2000" spc="-4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of</a:t>
            </a:r>
            <a:r>
              <a:rPr dirty="0" sz="2000">
                <a:latin typeface="Times New Roman"/>
                <a:cs typeface="Times New Roman"/>
              </a:rPr>
              <a:t>	</a:t>
            </a:r>
            <a:r>
              <a:rPr dirty="0" sz="2000">
                <a:latin typeface="Times New Roman"/>
                <a:cs typeface="Times New Roman"/>
              </a:rPr>
              <a:t>•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000">
                <a:latin typeface="Times New Roman"/>
                <a:cs typeface="Times New Roman"/>
              </a:rPr>
              <a:t>short </a:t>
            </a:r>
            <a:r>
              <a:rPr dirty="0" sz="2000" spc="-5">
                <a:latin typeface="Times New Roman"/>
                <a:cs typeface="Times New Roman"/>
              </a:rPr>
              <a:t>athletic</a:t>
            </a:r>
            <a:r>
              <a:rPr dirty="0" sz="2000" spc="-114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events</a:t>
            </a:r>
            <a:r>
              <a:rPr dirty="0" sz="240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700" b="0" u="heavy">
                <a:solidFill>
                  <a:srgbClr val="000000"/>
                </a:solidFill>
                <a:latin typeface="Times New Roman"/>
                <a:cs typeface="Times New Roman"/>
              </a:rPr>
              <a:t>Phosphocreatine-creatine </a:t>
            </a:r>
            <a:r>
              <a:rPr dirty="0" sz="2700" spc="-5" b="0" u="heavy">
                <a:solidFill>
                  <a:srgbClr val="000000"/>
                </a:solidFill>
                <a:latin typeface="Times New Roman"/>
                <a:cs typeface="Times New Roman"/>
              </a:rPr>
              <a:t>system= </a:t>
            </a:r>
            <a:r>
              <a:rPr dirty="0" sz="2700" b="0" u="heavy">
                <a:solidFill>
                  <a:srgbClr val="000000"/>
                </a:solidFill>
                <a:latin typeface="Times New Roman"/>
                <a:cs typeface="Times New Roman"/>
              </a:rPr>
              <a:t>Creatine-phsphate  </a:t>
            </a:r>
            <a:r>
              <a:rPr dirty="0" sz="2700" b="0" u="none">
                <a:solidFill>
                  <a:srgbClr val="000000"/>
                </a:solidFill>
                <a:latin typeface="Times New Roman"/>
                <a:cs typeface="Times New Roman"/>
              </a:rPr>
              <a:t>system(creatine ˜</a:t>
            </a:r>
            <a:r>
              <a:rPr dirty="0" sz="2700" spc="-120" b="0" u="none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 spc="5" b="0" u="none">
                <a:solidFill>
                  <a:srgbClr val="000000"/>
                </a:solidFill>
                <a:latin typeface="Times New Roman"/>
                <a:cs typeface="Times New Roman"/>
              </a:rPr>
              <a:t>Po</a:t>
            </a:r>
            <a:r>
              <a:rPr dirty="0" sz="2700" spc="5" b="0" u="none">
                <a:solidFill>
                  <a:srgbClr val="000000"/>
                </a:solidFill>
                <a:latin typeface="Times New Roman"/>
                <a:cs typeface="Times New Roman"/>
              </a:rPr>
              <a:t>3)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7463" y="1634871"/>
            <a:ext cx="7720330" cy="32721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spc="-5">
                <a:latin typeface="Arial"/>
                <a:cs typeface="Arial"/>
              </a:rPr>
              <a:t>-</a:t>
            </a:r>
            <a:r>
              <a:rPr dirty="0" sz="2400" spc="-5">
                <a:latin typeface="Arial"/>
                <a:cs typeface="Arial"/>
              </a:rPr>
              <a:t>Contain high energy phosphate bond has</a:t>
            </a:r>
            <a:r>
              <a:rPr dirty="0" sz="2400" spc="114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10300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2400" spc="-5">
                <a:latin typeface="Arial"/>
                <a:cs typeface="Arial"/>
              </a:rPr>
              <a:t>calories/mole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dirty="0" sz="2400" spc="-5">
                <a:latin typeface="Arial"/>
                <a:cs typeface="Arial"/>
              </a:rPr>
              <a:t>S0 </a:t>
            </a:r>
            <a:r>
              <a:rPr dirty="0" sz="2400" spc="-5" u="heavy">
                <a:latin typeface="Arial"/>
                <a:cs typeface="Arial"/>
              </a:rPr>
              <a:t>CP </a:t>
            </a:r>
            <a:r>
              <a:rPr dirty="0" sz="2400" spc="-5">
                <a:latin typeface="Arial"/>
                <a:cs typeface="Arial"/>
              </a:rPr>
              <a:t>provide enough energy </a:t>
            </a:r>
            <a:r>
              <a:rPr dirty="0" sz="2400">
                <a:latin typeface="Arial"/>
                <a:cs typeface="Arial"/>
              </a:rPr>
              <a:t>to reconstruct </a:t>
            </a:r>
            <a:r>
              <a:rPr dirty="0" sz="2400" spc="-10">
                <a:latin typeface="Arial"/>
                <a:cs typeface="Arial"/>
              </a:rPr>
              <a:t>high</a:t>
            </a:r>
            <a:r>
              <a:rPr dirty="0" sz="2400" spc="7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energy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400" spc="-5">
                <a:latin typeface="Arial"/>
                <a:cs typeface="Arial"/>
              </a:rPr>
              <a:t>bond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ATP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dirty="0" sz="2400">
                <a:latin typeface="Arial"/>
                <a:cs typeface="Arial"/>
              </a:rPr>
              <a:t>-Most </a:t>
            </a:r>
            <a:r>
              <a:rPr dirty="0" sz="2400" spc="-5">
                <a:latin typeface="Arial"/>
                <a:cs typeface="Arial"/>
              </a:rPr>
              <a:t>muscle cells have 2-4 </a:t>
            </a:r>
            <a:r>
              <a:rPr dirty="0" sz="2400">
                <a:latin typeface="Arial"/>
                <a:cs typeface="Arial"/>
              </a:rPr>
              <a:t>times </a:t>
            </a:r>
            <a:r>
              <a:rPr dirty="0" sz="2400" spc="-5">
                <a:latin typeface="Arial"/>
                <a:cs typeface="Arial"/>
              </a:rPr>
              <a:t>as much CP as</a:t>
            </a:r>
            <a:r>
              <a:rPr dirty="0" sz="2400" spc="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ATP</a:t>
            </a:r>
            <a:endParaRPr sz="2400">
              <a:latin typeface="Arial"/>
              <a:cs typeface="Arial"/>
            </a:endParaRPr>
          </a:p>
          <a:p>
            <a:pPr marL="12700" marR="246379">
              <a:lnSpc>
                <a:spcPct val="100000"/>
              </a:lnSpc>
              <a:spcBef>
                <a:spcPts val="575"/>
              </a:spcBef>
              <a:tabLst>
                <a:tab pos="3402965" algn="l"/>
              </a:tabLst>
            </a:pPr>
            <a:r>
              <a:rPr dirty="0" sz="2400" spc="-5">
                <a:latin typeface="Arial"/>
                <a:cs typeface="Arial"/>
              </a:rPr>
              <a:t>-Energy </a:t>
            </a:r>
            <a:r>
              <a:rPr dirty="0" sz="2400">
                <a:latin typeface="Arial"/>
                <a:cs typeface="Arial"/>
              </a:rPr>
              <a:t>transfer from </a:t>
            </a:r>
            <a:r>
              <a:rPr dirty="0" sz="2400" spc="-5">
                <a:latin typeface="Arial"/>
                <a:cs typeface="Arial"/>
              </a:rPr>
              <a:t>CP </a:t>
            </a:r>
            <a:r>
              <a:rPr dirty="0" sz="2400">
                <a:latin typeface="Arial"/>
                <a:cs typeface="Arial"/>
              </a:rPr>
              <a:t>to ATP </a:t>
            </a:r>
            <a:r>
              <a:rPr dirty="0" sz="2400" spc="-5">
                <a:latin typeface="Arial"/>
                <a:cs typeface="Arial"/>
              </a:rPr>
              <a:t>occurs within a small  </a:t>
            </a:r>
            <a:r>
              <a:rPr dirty="0" sz="2400" spc="-5">
                <a:latin typeface="Arial"/>
                <a:cs typeface="Arial"/>
              </a:rPr>
              <a:t>fraction </a:t>
            </a:r>
            <a:r>
              <a:rPr dirty="0" sz="2400">
                <a:latin typeface="Arial"/>
                <a:cs typeface="Arial"/>
              </a:rPr>
              <a:t>of a </a:t>
            </a:r>
            <a:r>
              <a:rPr dirty="0" sz="2400" spc="-5">
                <a:latin typeface="Arial"/>
                <a:cs typeface="Arial"/>
              </a:rPr>
              <a:t>second </a:t>
            </a:r>
            <a:r>
              <a:rPr dirty="0" sz="2400">
                <a:latin typeface="Arial"/>
                <a:cs typeface="Arial"/>
              </a:rPr>
              <a:t>.Therefore, </a:t>
            </a:r>
            <a:r>
              <a:rPr dirty="0" sz="2400" spc="-5">
                <a:latin typeface="Arial"/>
                <a:cs typeface="Arial"/>
              </a:rPr>
              <a:t>energy </a:t>
            </a:r>
            <a:r>
              <a:rPr dirty="0" sz="2400">
                <a:latin typeface="Arial"/>
                <a:cs typeface="Arial"/>
              </a:rPr>
              <a:t>of </a:t>
            </a:r>
            <a:r>
              <a:rPr dirty="0" sz="2400" spc="-5">
                <a:latin typeface="Arial"/>
                <a:cs typeface="Arial"/>
              </a:rPr>
              <a:t>muscle </a:t>
            </a:r>
            <a:r>
              <a:rPr dirty="0" sz="2400">
                <a:latin typeface="Arial"/>
                <a:cs typeface="Arial"/>
              </a:rPr>
              <a:t>CP is  </a:t>
            </a:r>
            <a:r>
              <a:rPr dirty="0" sz="2400" spc="-5">
                <a:latin typeface="Arial"/>
                <a:cs typeface="Arial"/>
              </a:rPr>
              <a:t>available </a:t>
            </a:r>
            <a:r>
              <a:rPr dirty="0" sz="2400" spc="114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for</a:t>
            </a:r>
            <a:r>
              <a:rPr dirty="0" sz="2400" spc="65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contraction	</a:t>
            </a:r>
            <a:r>
              <a:rPr dirty="0" sz="2400">
                <a:latin typeface="Arial"/>
                <a:cs typeface="Arial"/>
              </a:rPr>
              <a:t>just </a:t>
            </a:r>
            <a:r>
              <a:rPr dirty="0" sz="2400" spc="-5">
                <a:latin typeface="Arial"/>
                <a:cs typeface="Arial"/>
              </a:rPr>
              <a:t>as stored energy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-4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ATP.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9859" rIns="0" bIns="0" rtlCol="0" vert="horz">
            <a:spAutoFit/>
          </a:bodyPr>
          <a:lstStyle/>
          <a:p>
            <a:pPr marL="581025">
              <a:lnSpc>
                <a:spcPct val="100000"/>
              </a:lnSpc>
              <a:tabLst>
                <a:tab pos="4034154" algn="l"/>
              </a:tabLst>
            </a:pPr>
            <a:r>
              <a:rPr dirty="0" sz="4400" b="0" u="none">
                <a:solidFill>
                  <a:srgbClr val="000000"/>
                </a:solidFill>
                <a:latin typeface="Arial"/>
                <a:cs typeface="Arial"/>
              </a:rPr>
              <a:t>Phosphagen	energy</a:t>
            </a:r>
            <a:r>
              <a:rPr dirty="0" sz="4400" spc="-70" b="0" u="none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4400" b="0" u="none">
                <a:solidFill>
                  <a:srgbClr val="000000"/>
                </a:solidFill>
                <a:latin typeface="Arial"/>
                <a:cs typeface="Arial"/>
              </a:rPr>
              <a:t>system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7463" y="1634871"/>
            <a:ext cx="8048625" cy="36182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2516505" algn="l"/>
              </a:tabLst>
            </a:pPr>
            <a:r>
              <a:rPr dirty="0" sz="3200" spc="-5">
                <a:latin typeface="Arial"/>
                <a:cs typeface="Arial"/>
              </a:rPr>
              <a:t>Phosphagen	energy </a:t>
            </a:r>
            <a:r>
              <a:rPr dirty="0" sz="3200">
                <a:latin typeface="Arial"/>
                <a:cs typeface="Arial"/>
              </a:rPr>
              <a:t>system:- it is</a:t>
            </a:r>
            <a:r>
              <a:rPr dirty="0" sz="3200" spc="-100">
                <a:latin typeface="Arial"/>
                <a:cs typeface="Arial"/>
              </a:rPr>
              <a:t> </a:t>
            </a:r>
            <a:r>
              <a:rPr dirty="0" sz="3200" spc="-5">
                <a:latin typeface="Arial"/>
                <a:cs typeface="Arial"/>
              </a:rPr>
              <a:t>formed</a:t>
            </a:r>
            <a:r>
              <a:rPr dirty="0" sz="3200" spc="-3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of </a:t>
            </a:r>
            <a:r>
              <a:rPr dirty="0" sz="3200">
                <a:latin typeface="Arial"/>
                <a:cs typeface="Arial"/>
              </a:rPr>
              <a:t> </a:t>
            </a:r>
            <a:r>
              <a:rPr dirty="0" sz="3200" spc="-5">
                <a:latin typeface="Arial"/>
                <a:cs typeface="Arial"/>
              </a:rPr>
              <a:t>combined amounts </a:t>
            </a:r>
            <a:r>
              <a:rPr dirty="0" sz="3200">
                <a:latin typeface="Arial"/>
                <a:cs typeface="Arial"/>
              </a:rPr>
              <a:t>of cell ATP+CP,</a:t>
            </a:r>
            <a:r>
              <a:rPr dirty="0" sz="3200" spc="-55">
                <a:latin typeface="Arial"/>
                <a:cs typeface="Arial"/>
              </a:rPr>
              <a:t> </a:t>
            </a:r>
            <a:r>
              <a:rPr dirty="0" sz="3200" spc="-5">
                <a:latin typeface="Arial"/>
                <a:cs typeface="Arial"/>
              </a:rPr>
              <a:t>together  </a:t>
            </a:r>
            <a:r>
              <a:rPr dirty="0" sz="3200">
                <a:latin typeface="Arial"/>
                <a:cs typeface="Arial"/>
              </a:rPr>
              <a:t>provide </a:t>
            </a:r>
            <a:r>
              <a:rPr dirty="0" sz="3200" spc="-5">
                <a:latin typeface="Arial"/>
                <a:cs typeface="Arial"/>
              </a:rPr>
              <a:t>maximal </a:t>
            </a:r>
            <a:r>
              <a:rPr dirty="0" sz="3200">
                <a:latin typeface="Arial"/>
                <a:cs typeface="Arial"/>
              </a:rPr>
              <a:t>muscle </a:t>
            </a:r>
            <a:r>
              <a:rPr dirty="0" sz="3200" spc="-5">
                <a:latin typeface="Arial"/>
                <a:cs typeface="Arial"/>
              </a:rPr>
              <a:t>power </a:t>
            </a:r>
            <a:r>
              <a:rPr dirty="0" sz="3200">
                <a:latin typeface="Arial"/>
                <a:cs typeface="Arial"/>
              </a:rPr>
              <a:t>for </a:t>
            </a:r>
            <a:r>
              <a:rPr dirty="0" sz="3200" spc="-10">
                <a:latin typeface="Arial"/>
                <a:cs typeface="Arial"/>
              </a:rPr>
              <a:t>8-10  </a:t>
            </a:r>
            <a:r>
              <a:rPr dirty="0" sz="3200" spc="-5">
                <a:latin typeface="Arial"/>
                <a:cs typeface="Arial"/>
              </a:rPr>
              <a:t>seconds(enough </a:t>
            </a:r>
            <a:r>
              <a:rPr dirty="0" sz="3200">
                <a:latin typeface="Arial"/>
                <a:cs typeface="Arial"/>
              </a:rPr>
              <a:t>for </a:t>
            </a:r>
            <a:r>
              <a:rPr dirty="0" sz="3200" spc="-5">
                <a:latin typeface="Arial"/>
                <a:cs typeface="Arial"/>
              </a:rPr>
              <a:t>100 </a:t>
            </a:r>
            <a:r>
              <a:rPr dirty="0" sz="3200">
                <a:latin typeface="Arial"/>
                <a:cs typeface="Arial"/>
              </a:rPr>
              <a:t>meter</a:t>
            </a:r>
            <a:r>
              <a:rPr dirty="0" sz="3200" spc="-105">
                <a:latin typeface="Arial"/>
                <a:cs typeface="Arial"/>
              </a:rPr>
              <a:t> </a:t>
            </a:r>
            <a:r>
              <a:rPr dirty="0" sz="3200" spc="-5">
                <a:latin typeface="Arial"/>
                <a:cs typeface="Arial"/>
              </a:rPr>
              <a:t>run)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1"/>
              </a:spcBef>
            </a:pPr>
            <a:endParaRPr sz="4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3200">
                <a:latin typeface="Arial"/>
                <a:cs typeface="Arial"/>
              </a:rPr>
              <a:t>-Energy of </a:t>
            </a:r>
            <a:r>
              <a:rPr dirty="0" sz="3200" spc="-5">
                <a:latin typeface="Arial"/>
                <a:cs typeface="Arial"/>
              </a:rPr>
              <a:t>phosphagen </a:t>
            </a:r>
            <a:r>
              <a:rPr dirty="0" sz="3200">
                <a:latin typeface="Arial"/>
                <a:cs typeface="Arial"/>
              </a:rPr>
              <a:t>system is </a:t>
            </a:r>
            <a:r>
              <a:rPr dirty="0" sz="3200" spc="-5">
                <a:latin typeface="Arial"/>
                <a:cs typeface="Arial"/>
              </a:rPr>
              <a:t>useful</a:t>
            </a:r>
            <a:r>
              <a:rPr dirty="0" sz="3200" spc="-145">
                <a:latin typeface="Arial"/>
                <a:cs typeface="Arial"/>
              </a:rPr>
              <a:t> </a:t>
            </a:r>
            <a:r>
              <a:rPr dirty="0" sz="3200" spc="-5">
                <a:latin typeface="Arial"/>
                <a:cs typeface="Arial"/>
              </a:rPr>
              <a:t>for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3200" spc="-5">
                <a:latin typeface="Arial"/>
                <a:cs typeface="Arial"/>
              </a:rPr>
              <a:t>maximal short </a:t>
            </a:r>
            <a:r>
              <a:rPr dirty="0" sz="3200">
                <a:latin typeface="Arial"/>
                <a:cs typeface="Arial"/>
              </a:rPr>
              <a:t>bursts of muscle</a:t>
            </a:r>
            <a:r>
              <a:rPr dirty="0" sz="3200" spc="-10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power.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9859" rIns="0" bIns="0" rtlCol="0" vert="horz">
            <a:spAutoFit/>
          </a:bodyPr>
          <a:lstStyle/>
          <a:p>
            <a:pPr marL="471170">
              <a:lnSpc>
                <a:spcPct val="100000"/>
              </a:lnSpc>
            </a:pPr>
            <a:r>
              <a:rPr dirty="0" sz="4400" b="0" u="none">
                <a:solidFill>
                  <a:srgbClr val="000000"/>
                </a:solidFill>
                <a:latin typeface="Arial"/>
                <a:cs typeface="Arial"/>
              </a:rPr>
              <a:t>Glycogen-lactic acid</a:t>
            </a:r>
            <a:r>
              <a:rPr dirty="0" sz="4400" spc="-55" b="0" u="none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4400" b="0" u="none">
                <a:solidFill>
                  <a:srgbClr val="000000"/>
                </a:solidFill>
                <a:latin typeface="Arial"/>
                <a:cs typeface="Arial"/>
              </a:rPr>
              <a:t>system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881252" rIns="0" bIns="0" rtlCol="0" vert="horz">
            <a:spAutoFit/>
          </a:bodyPr>
          <a:lstStyle/>
          <a:p>
            <a:pPr marL="165100">
              <a:lnSpc>
                <a:spcPct val="100000"/>
              </a:lnSpc>
            </a:pPr>
            <a:r>
              <a:rPr dirty="0" sz="2400" spc="-5">
                <a:latin typeface="Arial"/>
                <a:cs typeface="Arial"/>
              </a:rPr>
              <a:t>Anaerobic metabolism(</a:t>
            </a:r>
            <a:r>
              <a:rPr dirty="0" sz="2400" spc="6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glycolysis):-</a:t>
            </a:r>
            <a:endParaRPr sz="2400">
              <a:latin typeface="Arial"/>
              <a:cs typeface="Arial"/>
            </a:endParaRPr>
          </a:p>
          <a:p>
            <a:pPr marL="165100">
              <a:lnSpc>
                <a:spcPct val="100000"/>
              </a:lnSpc>
              <a:spcBef>
                <a:spcPts val="575"/>
              </a:spcBef>
            </a:pPr>
            <a:r>
              <a:rPr dirty="0" sz="2400" spc="-5">
                <a:latin typeface="Arial"/>
                <a:cs typeface="Arial"/>
              </a:rPr>
              <a:t>-During glycolysis glycogen </a:t>
            </a:r>
            <a:r>
              <a:rPr dirty="0" sz="2400">
                <a:latin typeface="Arial"/>
                <a:cs typeface="Arial"/>
              </a:rPr>
              <a:t>of the </a:t>
            </a:r>
            <a:r>
              <a:rPr dirty="0" sz="2400" spc="-5">
                <a:latin typeface="Arial"/>
                <a:cs typeface="Arial"/>
              </a:rPr>
              <a:t>muscle split into</a:t>
            </a:r>
            <a:r>
              <a:rPr dirty="0" sz="2400" spc="14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glucose</a:t>
            </a:r>
            <a:endParaRPr sz="2400">
              <a:latin typeface="Arial"/>
              <a:cs typeface="Arial"/>
            </a:endParaRPr>
          </a:p>
          <a:p>
            <a:pPr marL="165100">
              <a:lnSpc>
                <a:spcPct val="100000"/>
              </a:lnSpc>
            </a:pPr>
            <a:r>
              <a:rPr dirty="0" sz="2400" spc="-5">
                <a:latin typeface="Arial"/>
                <a:cs typeface="Arial"/>
              </a:rPr>
              <a:t>without </a:t>
            </a:r>
            <a:r>
              <a:rPr dirty="0" sz="2400">
                <a:latin typeface="Arial"/>
                <a:cs typeface="Arial"/>
              </a:rPr>
              <a:t>use of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O2</a:t>
            </a:r>
            <a:endParaRPr sz="2400">
              <a:latin typeface="Arial"/>
              <a:cs typeface="Arial"/>
            </a:endParaRPr>
          </a:p>
          <a:p>
            <a:pPr marL="165100">
              <a:lnSpc>
                <a:spcPct val="100000"/>
              </a:lnSpc>
              <a:spcBef>
                <a:spcPts val="575"/>
              </a:spcBef>
            </a:pPr>
            <a:r>
              <a:rPr dirty="0" sz="2400" spc="-5">
                <a:latin typeface="Arial"/>
                <a:cs typeface="Arial"/>
              </a:rPr>
              <a:t>-then </a:t>
            </a:r>
            <a:r>
              <a:rPr dirty="0" sz="2400" spc="-5" u="heavy">
                <a:latin typeface="Arial"/>
                <a:cs typeface="Arial"/>
              </a:rPr>
              <a:t>each glucose </a:t>
            </a:r>
            <a:r>
              <a:rPr dirty="0" sz="2400" spc="-5">
                <a:latin typeface="Arial"/>
                <a:cs typeface="Arial"/>
              </a:rPr>
              <a:t>split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into:_</a:t>
            </a:r>
            <a:endParaRPr sz="2400">
              <a:latin typeface="Arial"/>
              <a:cs typeface="Arial"/>
            </a:endParaRPr>
          </a:p>
          <a:p>
            <a:pPr marL="248920">
              <a:lnSpc>
                <a:spcPct val="100000"/>
              </a:lnSpc>
              <a:spcBef>
                <a:spcPts val="575"/>
              </a:spcBef>
            </a:pPr>
            <a:r>
              <a:rPr dirty="0" sz="2400" spc="-5" u="heavy">
                <a:latin typeface="Arial"/>
                <a:cs typeface="Arial"/>
              </a:rPr>
              <a:t>2 pyruvic acid </a:t>
            </a:r>
            <a:r>
              <a:rPr dirty="0" sz="2400">
                <a:latin typeface="Arial"/>
                <a:cs typeface="Arial"/>
              </a:rPr>
              <a:t>+ </a:t>
            </a:r>
            <a:r>
              <a:rPr dirty="0" sz="2400" spc="-5">
                <a:latin typeface="Arial"/>
                <a:cs typeface="Arial"/>
              </a:rPr>
              <a:t>energy </a:t>
            </a:r>
            <a:r>
              <a:rPr dirty="0" sz="2400">
                <a:latin typeface="Arial"/>
                <a:cs typeface="Arial"/>
              </a:rPr>
              <a:t>to form </a:t>
            </a:r>
            <a:r>
              <a:rPr dirty="0" sz="2400" spc="-5">
                <a:latin typeface="Arial"/>
                <a:cs typeface="Arial"/>
              </a:rPr>
              <a:t>4 </a:t>
            </a:r>
            <a:r>
              <a:rPr dirty="0" sz="2400" u="heavy">
                <a:latin typeface="Arial"/>
                <a:cs typeface="Arial"/>
              </a:rPr>
              <a:t>ATP </a:t>
            </a:r>
            <a:r>
              <a:rPr dirty="0" sz="2400">
                <a:latin typeface="Arial"/>
                <a:cs typeface="Arial"/>
              </a:rPr>
              <a:t>for </a:t>
            </a:r>
            <a:r>
              <a:rPr dirty="0" sz="2400" spc="-5">
                <a:latin typeface="Arial"/>
                <a:cs typeface="Arial"/>
              </a:rPr>
              <a:t>each one</a:t>
            </a:r>
            <a:r>
              <a:rPr dirty="0" sz="2400" spc="5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glucose</a:t>
            </a:r>
            <a:endParaRPr sz="2400">
              <a:latin typeface="Arial"/>
              <a:cs typeface="Arial"/>
            </a:endParaRPr>
          </a:p>
          <a:p>
            <a:pPr marL="165100">
              <a:lnSpc>
                <a:spcPct val="100000"/>
              </a:lnSpc>
            </a:pPr>
            <a:r>
              <a:rPr dirty="0" sz="2400" spc="-5">
                <a:latin typeface="Arial"/>
                <a:cs typeface="Arial"/>
              </a:rPr>
              <a:t>molecule.</a:t>
            </a:r>
            <a:endParaRPr sz="2400">
              <a:latin typeface="Arial"/>
              <a:cs typeface="Arial"/>
            </a:endParaRPr>
          </a:p>
          <a:p>
            <a:pPr marL="165100" marR="59690">
              <a:lnSpc>
                <a:spcPct val="100000"/>
              </a:lnSpc>
              <a:spcBef>
                <a:spcPts val="575"/>
              </a:spcBef>
            </a:pPr>
            <a:r>
              <a:rPr dirty="0" sz="2400" spc="-5">
                <a:latin typeface="Arial"/>
                <a:cs typeface="Arial"/>
              </a:rPr>
              <a:t>-then pyruvic acid in </a:t>
            </a:r>
            <a:r>
              <a:rPr dirty="0" sz="2400">
                <a:latin typeface="Arial"/>
                <a:cs typeface="Arial"/>
              </a:rPr>
              <a:t>the </a:t>
            </a:r>
            <a:r>
              <a:rPr dirty="0" sz="2400" spc="-5">
                <a:latin typeface="Arial"/>
                <a:cs typeface="Arial"/>
              </a:rPr>
              <a:t>mitochondria in presence </a:t>
            </a:r>
            <a:r>
              <a:rPr dirty="0" sz="2400">
                <a:latin typeface="Arial"/>
                <a:cs typeface="Arial"/>
              </a:rPr>
              <a:t>of </a:t>
            </a:r>
            <a:r>
              <a:rPr dirty="0" sz="2400" spc="10">
                <a:latin typeface="Arial"/>
                <a:cs typeface="Arial"/>
              </a:rPr>
              <a:t>O2 </a:t>
            </a:r>
            <a:r>
              <a:rPr dirty="0" sz="2400" spc="-10">
                <a:latin typeface="Arial"/>
                <a:cs typeface="Arial"/>
              </a:rPr>
              <a:t>will  </a:t>
            </a:r>
            <a:r>
              <a:rPr dirty="0" sz="2400">
                <a:latin typeface="Arial"/>
                <a:cs typeface="Arial"/>
              </a:rPr>
              <a:t>form more </a:t>
            </a:r>
            <a:r>
              <a:rPr dirty="0" sz="2400" spc="-5">
                <a:latin typeface="Arial"/>
                <a:cs typeface="Arial"/>
              </a:rPr>
              <a:t>ATP(oxidative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stage)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6023" y="1341983"/>
            <a:ext cx="7873365" cy="89217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14199"/>
              </a:lnSpc>
              <a:tabLst>
                <a:tab pos="5782310" algn="l"/>
              </a:tabLst>
            </a:pPr>
            <a:r>
              <a:rPr dirty="0" sz="3000" b="0" u="none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dirty="0" sz="2000" b="0" u="none">
                <a:solidFill>
                  <a:srgbClr val="000000"/>
                </a:solidFill>
                <a:latin typeface="Arial"/>
                <a:cs typeface="Arial"/>
              </a:rPr>
              <a:t>When there is </a:t>
            </a:r>
            <a:r>
              <a:rPr dirty="0" sz="2000" b="0" u="heavy">
                <a:solidFill>
                  <a:srgbClr val="000000"/>
                </a:solidFill>
                <a:latin typeface="Arial"/>
                <a:cs typeface="Arial"/>
              </a:rPr>
              <a:t>insufficient </a:t>
            </a:r>
            <a:r>
              <a:rPr dirty="0" sz="2000" spc="5" b="0" u="heavy">
                <a:solidFill>
                  <a:srgbClr val="000000"/>
                </a:solidFill>
                <a:latin typeface="Arial"/>
                <a:cs typeface="Arial"/>
              </a:rPr>
              <a:t>O2 </a:t>
            </a:r>
            <a:r>
              <a:rPr dirty="0" sz="2000" b="0" u="none">
                <a:solidFill>
                  <a:srgbClr val="000000"/>
                </a:solidFill>
                <a:latin typeface="Arial"/>
                <a:cs typeface="Arial"/>
              </a:rPr>
              <a:t>most of</a:t>
            </a:r>
            <a:r>
              <a:rPr dirty="0" sz="2000" spc="525" b="0" u="none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000" b="0" u="none">
                <a:solidFill>
                  <a:srgbClr val="000000"/>
                </a:solidFill>
                <a:latin typeface="Arial"/>
                <a:cs typeface="Arial"/>
              </a:rPr>
              <a:t>pyruvic</a:t>
            </a:r>
            <a:r>
              <a:rPr dirty="0" sz="2000" spc="80" b="0" u="none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000" b="0" u="none">
                <a:solidFill>
                  <a:srgbClr val="000000"/>
                </a:solidFill>
                <a:latin typeface="Arial"/>
                <a:cs typeface="Arial"/>
              </a:rPr>
              <a:t>acid	converts</a:t>
            </a:r>
            <a:r>
              <a:rPr dirty="0" sz="2000" spc="-110" b="0" u="none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000" b="0" u="none">
                <a:solidFill>
                  <a:srgbClr val="000000"/>
                </a:solidFill>
                <a:latin typeface="Arial"/>
                <a:cs typeface="Arial"/>
              </a:rPr>
              <a:t>into</a:t>
            </a:r>
            <a:r>
              <a:rPr dirty="0" sz="2000" spc="-90" b="0" u="none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000" b="0" u="none">
                <a:solidFill>
                  <a:srgbClr val="000000"/>
                </a:solidFill>
                <a:latin typeface="Arial"/>
                <a:cs typeface="Arial"/>
              </a:rPr>
              <a:t>lactic </a:t>
            </a:r>
            <a:r>
              <a:rPr dirty="0" sz="2000" b="0" u="none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000" b="0" u="none">
                <a:solidFill>
                  <a:srgbClr val="000000"/>
                </a:solidFill>
                <a:latin typeface="Arial"/>
                <a:cs typeface="Arial"/>
              </a:rPr>
              <a:t>acid ,diffuse to blood</a:t>
            </a:r>
            <a:r>
              <a:rPr dirty="0" sz="2000" spc="-125" b="0" u="none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000" b="0" u="none">
                <a:solidFill>
                  <a:srgbClr val="000000"/>
                </a:solidFill>
                <a:latin typeface="Arial"/>
                <a:cs typeface="Arial"/>
              </a:rPr>
              <a:t>stream.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6023" y="2294763"/>
            <a:ext cx="7829550" cy="2693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latin typeface="Arial"/>
                <a:cs typeface="Arial"/>
              </a:rPr>
              <a:t>-Glycogen-lactic acid system can form ATP molecules(</a:t>
            </a:r>
            <a:r>
              <a:rPr dirty="0" sz="2000" spc="-1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anaerobically)</a:t>
            </a:r>
            <a:endParaRPr sz="2000">
              <a:latin typeface="Arial"/>
              <a:cs typeface="Arial"/>
            </a:endParaRPr>
          </a:p>
          <a:p>
            <a:pPr marL="82550">
              <a:lnSpc>
                <a:spcPct val="100000"/>
              </a:lnSpc>
              <a:tabLst>
                <a:tab pos="4298315" algn="l"/>
              </a:tabLst>
            </a:pPr>
            <a:r>
              <a:rPr dirty="0" sz="2000">
                <a:latin typeface="Arial"/>
                <a:cs typeface="Arial"/>
              </a:rPr>
              <a:t>2.5 </a:t>
            </a:r>
            <a:r>
              <a:rPr dirty="0" sz="2000" spc="-5">
                <a:latin typeface="Arial"/>
                <a:cs typeface="Arial"/>
              </a:rPr>
              <a:t>times </a:t>
            </a:r>
            <a:r>
              <a:rPr dirty="0" sz="2000">
                <a:latin typeface="Arial"/>
                <a:cs typeface="Arial"/>
              </a:rPr>
              <a:t>as rapidly as </a:t>
            </a:r>
            <a:r>
              <a:rPr dirty="0" sz="2000" spc="38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can</a:t>
            </a:r>
            <a:r>
              <a:rPr dirty="0" sz="2000" spc="190">
                <a:latin typeface="Arial"/>
                <a:cs typeface="Arial"/>
              </a:rPr>
              <a:t> </a:t>
            </a:r>
            <a:r>
              <a:rPr dirty="0" sz="2000" spc="-5">
                <a:latin typeface="Arial"/>
                <a:cs typeface="Arial"/>
              </a:rPr>
              <a:t>oxidative	</a:t>
            </a:r>
            <a:r>
              <a:rPr dirty="0" sz="2000">
                <a:latin typeface="Arial"/>
                <a:cs typeface="Arial"/>
              </a:rPr>
              <a:t>mechanism of</a:t>
            </a:r>
            <a:r>
              <a:rPr dirty="0" sz="2000" spc="-1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mitochondria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7"/>
              </a:spcBef>
            </a:pPr>
            <a:endParaRPr sz="2900">
              <a:latin typeface="Times New Roman"/>
              <a:cs typeface="Times New Roman"/>
            </a:endParaRPr>
          </a:p>
          <a:p>
            <a:pPr marL="12700" marR="247650">
              <a:lnSpc>
                <a:spcPct val="100000"/>
              </a:lnSpc>
              <a:tabLst>
                <a:tab pos="4047490" algn="l"/>
                <a:tab pos="5316220" algn="l"/>
              </a:tabLst>
            </a:pPr>
            <a:r>
              <a:rPr dirty="0" sz="2000">
                <a:latin typeface="Arial"/>
                <a:cs typeface="Arial"/>
              </a:rPr>
              <a:t>-  Anaerobic Glycolysis</a:t>
            </a:r>
            <a:r>
              <a:rPr dirty="0" sz="2000" spc="2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can</a:t>
            </a:r>
            <a:r>
              <a:rPr dirty="0" sz="2000" spc="254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provide	large </a:t>
            </a:r>
            <a:r>
              <a:rPr dirty="0" sz="2000" spc="5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ATP	amounts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needed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for </a:t>
            </a:r>
            <a:r>
              <a:rPr dirty="0" sz="200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short </a:t>
            </a:r>
            <a:r>
              <a:rPr dirty="0" sz="2000">
                <a:latin typeface="Arial"/>
                <a:cs typeface="Arial"/>
              </a:rPr>
              <a:t>–</a:t>
            </a:r>
            <a:r>
              <a:rPr dirty="0" sz="2000">
                <a:latin typeface="Arial"/>
                <a:cs typeface="Arial"/>
              </a:rPr>
              <a:t>moderate periods of muscle contraction( ½ as rapid as  phosphagen</a:t>
            </a:r>
            <a:r>
              <a:rPr dirty="0" sz="2000" spc="-9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system)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dirty="0" sz="2000">
                <a:latin typeface="Arial"/>
                <a:cs typeface="Arial"/>
              </a:rPr>
              <a:t>-Glycogen-lactic acid system provide 1.3-1.6 minutes of</a:t>
            </a:r>
            <a:r>
              <a:rPr dirty="0" sz="2000" spc="-19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maximal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dirty="0" sz="2000">
                <a:latin typeface="Arial"/>
                <a:cs typeface="Arial"/>
              </a:rPr>
              <a:t>muscle activity (+ 8-10 seconds provided by phosphagen</a:t>
            </a:r>
            <a:r>
              <a:rPr dirty="0" sz="2000" spc="-18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system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6023" y="1082802"/>
            <a:ext cx="4379595" cy="67818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400" b="0" u="heavy">
                <a:solidFill>
                  <a:srgbClr val="000000"/>
                </a:solidFill>
                <a:latin typeface="Arial"/>
                <a:cs typeface="Arial"/>
              </a:rPr>
              <a:t>Aerobic</a:t>
            </a:r>
            <a:r>
              <a:rPr dirty="0" sz="4400" spc="-60" b="0" u="heavy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4400" b="0" u="heavy">
                <a:solidFill>
                  <a:srgbClr val="000000"/>
                </a:solidFill>
                <a:latin typeface="Arial"/>
                <a:cs typeface="Arial"/>
              </a:rPr>
              <a:t>process</a:t>
            </a:r>
            <a:r>
              <a:rPr dirty="0" sz="4400" b="0" u="none">
                <a:solidFill>
                  <a:srgbClr val="000000"/>
                </a:solidFill>
                <a:latin typeface="Arial"/>
                <a:cs typeface="Arial"/>
              </a:rPr>
              <a:t>:-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6023" y="2429890"/>
            <a:ext cx="8201659" cy="26625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2527300" algn="l"/>
                <a:tab pos="6471285" algn="l"/>
              </a:tabLst>
            </a:pPr>
            <a:r>
              <a:rPr dirty="0" sz="2700">
                <a:latin typeface="Arial"/>
                <a:cs typeface="Arial"/>
              </a:rPr>
              <a:t>Oxidation of foodstuffs glucose, AA,FA </a:t>
            </a:r>
            <a:r>
              <a:rPr dirty="0" sz="2700" spc="-5">
                <a:latin typeface="Arial"/>
                <a:cs typeface="Arial"/>
              </a:rPr>
              <a:t>in </a:t>
            </a:r>
            <a:r>
              <a:rPr dirty="0" sz="2700">
                <a:latin typeface="Arial"/>
                <a:cs typeface="Arial"/>
              </a:rPr>
              <a:t>the  </a:t>
            </a:r>
            <a:r>
              <a:rPr dirty="0" sz="2700" spc="-5">
                <a:latin typeface="Arial"/>
                <a:cs typeface="Arial"/>
              </a:rPr>
              <a:t>mitochondrai </a:t>
            </a:r>
            <a:r>
              <a:rPr dirty="0" sz="2700">
                <a:latin typeface="Arial"/>
                <a:cs typeface="Arial"/>
              </a:rPr>
              <a:t>in presence of </a:t>
            </a:r>
            <a:r>
              <a:rPr dirty="0" sz="2700" spc="500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O2</a:t>
            </a:r>
            <a:r>
              <a:rPr dirty="0" sz="2700" spc="320">
                <a:latin typeface="Arial"/>
                <a:cs typeface="Arial"/>
              </a:rPr>
              <a:t> </a:t>
            </a:r>
            <a:r>
              <a:rPr dirty="0" sz="2700" spc="-5">
                <a:latin typeface="Arial"/>
                <a:cs typeface="Arial"/>
              </a:rPr>
              <a:t>produces	</a:t>
            </a:r>
            <a:r>
              <a:rPr dirty="0" sz="2700">
                <a:latin typeface="Arial"/>
                <a:cs typeface="Arial"/>
              </a:rPr>
              <a:t>energy</a:t>
            </a:r>
            <a:r>
              <a:rPr dirty="0" sz="2700" spc="-95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that </a:t>
            </a:r>
            <a:r>
              <a:rPr dirty="0" sz="2700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coverts</a:t>
            </a:r>
            <a:r>
              <a:rPr dirty="0" sz="2700" spc="710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AMP </a:t>
            </a:r>
            <a:r>
              <a:rPr dirty="0" sz="2700" spc="20">
                <a:latin typeface="Arial"/>
                <a:cs typeface="Arial"/>
              </a:rPr>
              <a:t> </a:t>
            </a:r>
            <a:r>
              <a:rPr dirty="0" sz="2700">
                <a:latin typeface="Arial"/>
                <a:cs typeface="Arial"/>
              </a:rPr>
              <a:t>to	ADP to</a:t>
            </a:r>
            <a:r>
              <a:rPr dirty="0" sz="2700" spc="-110">
                <a:latin typeface="Arial"/>
                <a:cs typeface="Arial"/>
              </a:rPr>
              <a:t> </a:t>
            </a:r>
            <a:r>
              <a:rPr dirty="0" sz="2700" spc="-5">
                <a:latin typeface="Arial"/>
                <a:cs typeface="Arial"/>
              </a:rPr>
              <a:t>ATP</a:t>
            </a:r>
            <a:endParaRPr sz="2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700" spc="-5">
                <a:latin typeface="Arial"/>
                <a:cs typeface="Arial"/>
              </a:rPr>
              <a:t>-supply enerfor unlimited</a:t>
            </a:r>
            <a:r>
              <a:rPr dirty="0" sz="2700">
                <a:latin typeface="Arial"/>
                <a:cs typeface="Arial"/>
              </a:rPr>
              <a:t> time</a:t>
            </a:r>
            <a:endParaRPr sz="2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700">
                <a:latin typeface="Arial"/>
                <a:cs typeface="Arial"/>
              </a:rPr>
              <a:t>(figure </a:t>
            </a:r>
            <a:r>
              <a:rPr dirty="0" sz="2700" spc="-5">
                <a:latin typeface="Arial"/>
                <a:cs typeface="Arial"/>
              </a:rPr>
              <a:t>84-1,table</a:t>
            </a:r>
            <a:r>
              <a:rPr dirty="0" sz="2700" spc="-55">
                <a:latin typeface="Arial"/>
                <a:cs typeface="Arial"/>
              </a:rPr>
              <a:t> </a:t>
            </a:r>
            <a:r>
              <a:rPr dirty="0" sz="2700" spc="-5">
                <a:latin typeface="Arial"/>
                <a:cs typeface="Arial"/>
              </a:rPr>
              <a:t>84-1)</a:t>
            </a:r>
            <a:endParaRPr sz="2700">
              <a:latin typeface="Arial"/>
              <a:cs typeface="Arial"/>
            </a:endParaRPr>
          </a:p>
          <a:p>
            <a:pPr marL="102235">
              <a:lnSpc>
                <a:spcPct val="100000"/>
              </a:lnSpc>
              <a:spcBef>
                <a:spcPts val="1565"/>
              </a:spcBef>
            </a:pPr>
            <a:r>
              <a:rPr dirty="0" sz="2450" spc="-1085">
                <a:solidFill>
                  <a:srgbClr val="9C007E"/>
                </a:solidFill>
                <a:latin typeface="Wingdings"/>
                <a:cs typeface="Wingdings"/>
              </a:rPr>
              <a:t></a:t>
            </a:r>
            <a:r>
              <a:rPr dirty="0" sz="2450" spc="70">
                <a:solidFill>
                  <a:srgbClr val="9C007E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latin typeface="Arial"/>
                <a:cs typeface="Arial"/>
              </a:rPr>
              <a:t>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Dr.Taha</dc:creator>
  <dc:title>Factors Affecting Sport Performance</dc:title>
  <dcterms:created xsi:type="dcterms:W3CDTF">2015-12-02T21:02:13Z</dcterms:created>
  <dcterms:modified xsi:type="dcterms:W3CDTF">2015-12-02T21:02:13Z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2015-12-02T00:00:00Z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2015-12-02T00:00:00Z</vt:filetime>
  </property>
</Properties>
</file>