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5" y="918981"/>
                </a:lnTo>
                <a:lnTo>
                  <a:pt x="3651879" y="918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85241"/>
            <a:ext cx="8376919" cy="601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776" y="1478915"/>
            <a:ext cx="7886446" cy="405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udentconsult.com/content/default.cfm?ISBN=9781416045748&amp;amp;home=true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hyperlink" Target="http://www.studentconsult.com/content/default.cfm?ISBN=9781416045748&amp;amp;home=true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tudentconsult.com/content/default.cfm?ISBN=9781416045748&amp;amp;home=true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30" Type="http://schemas.openxmlformats.org/officeDocument/2006/relationships/image" Target="../media/image3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hyperlink" Target="http://www.studentconsult.com/content/default.cfm?ISBN=9781416045748&amp;amp;home=true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76" y="4953000"/>
            <a:ext cx="7456805" cy="488315"/>
          </a:xfrm>
          <a:custGeom>
            <a:avLst/>
            <a:gdLst/>
            <a:ahLst/>
            <a:cxnLst/>
            <a:rect l="l" t="t" r="r" b="b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347" y="5237734"/>
            <a:ext cx="9032875" cy="788670"/>
          </a:xfrm>
          <a:custGeom>
            <a:avLst/>
            <a:gdLst/>
            <a:ahLst/>
            <a:cxnLst/>
            <a:rect l="l" t="t" r="r" b="b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91888"/>
            <a:ext cx="9143999" cy="802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4631" y="0"/>
            <a:ext cx="877824" cy="1693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87064" y="1673986"/>
            <a:ext cx="3088005" cy="272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5725">
              <a:lnSpc>
                <a:spcPct val="100000"/>
              </a:lnSpc>
            </a:pPr>
            <a:r>
              <a:rPr dirty="0" sz="2700" spc="-10">
                <a:solidFill>
                  <a:srgbClr val="464646"/>
                </a:solidFill>
                <a:latin typeface="Lucida Sans Unicode"/>
                <a:cs typeface="Lucida Sans Unicode"/>
              </a:rPr>
              <a:t>By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700" spc="-5">
                <a:solidFill>
                  <a:srgbClr val="464646"/>
                </a:solidFill>
                <a:latin typeface="Lucida Sans Unicode"/>
                <a:cs typeface="Lucida Sans Unicode"/>
              </a:rPr>
              <a:t>Prof/Faten</a:t>
            </a:r>
            <a:r>
              <a:rPr dirty="0" sz="2700" spc="-95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464646"/>
                </a:solidFill>
                <a:latin typeface="Lucida Sans Unicode"/>
                <a:cs typeface="Lucida Sans Unicode"/>
              </a:rPr>
              <a:t>zakaria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200">
              <a:latin typeface="Times New Roman"/>
              <a:cs typeface="Times New Roman"/>
            </a:endParaRPr>
          </a:p>
          <a:p>
            <a:pPr algn="ctr" marL="88265" marR="52069">
              <a:lnSpc>
                <a:spcPct val="120800"/>
              </a:lnSpc>
            </a:pPr>
            <a:r>
              <a:rPr dirty="0" sz="2400">
                <a:solidFill>
                  <a:srgbClr val="242424"/>
                </a:solidFill>
                <a:latin typeface="Lucida Sans Unicode"/>
                <a:cs typeface="Lucida Sans Unicode"/>
              </a:rPr>
              <a:t>College </a:t>
            </a:r>
            <a:r>
              <a:rPr dirty="0" sz="2400" spc="-5">
                <a:solidFill>
                  <a:srgbClr val="242424"/>
                </a:solidFill>
                <a:latin typeface="Lucida Sans Unicode"/>
                <a:cs typeface="Lucida Sans Unicode"/>
              </a:rPr>
              <a:t>of</a:t>
            </a:r>
            <a:r>
              <a:rPr dirty="0" sz="2400" spc="-75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42424"/>
                </a:solidFill>
                <a:latin typeface="Lucida Sans Unicode"/>
                <a:cs typeface="Lucida Sans Unicode"/>
              </a:rPr>
              <a:t>medicine  </a:t>
            </a:r>
            <a:r>
              <a:rPr dirty="0" sz="2400">
                <a:solidFill>
                  <a:srgbClr val="242424"/>
                </a:solidFill>
                <a:latin typeface="Lucida Sans Unicode"/>
                <a:cs typeface="Lucida Sans Unicode"/>
              </a:rPr>
              <a:t>Physiology</a:t>
            </a:r>
            <a:r>
              <a:rPr dirty="0" sz="2400" spc="-105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Lucida Sans Unicode"/>
                <a:cs typeface="Lucida Sans Unicode"/>
              </a:rPr>
              <a:t>Dep.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658114"/>
            <a:ext cx="738695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u="none">
                <a:solidFill>
                  <a:srgbClr val="000000"/>
                </a:solidFill>
              </a:rPr>
              <a:t>Muscle adaptation to</a:t>
            </a:r>
            <a:r>
              <a:rPr dirty="0" sz="4000" spc="-150" u="none">
                <a:solidFill>
                  <a:srgbClr val="000000"/>
                </a:solidFill>
              </a:rPr>
              <a:t> </a:t>
            </a:r>
            <a:r>
              <a:rPr dirty="0" sz="4000" spc="-5" u="none">
                <a:solidFill>
                  <a:srgbClr val="000000"/>
                </a:solidFill>
              </a:rPr>
              <a:t>exercise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183" y="1659635"/>
            <a:ext cx="2593848" cy="51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99232" y="1659635"/>
            <a:ext cx="377952" cy="51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0183" y="1933955"/>
            <a:ext cx="377952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1702561"/>
            <a:ext cx="2249170" cy="307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u="none">
                <a:solidFill>
                  <a:srgbClr val="C00000"/>
                </a:solidFill>
              </a:rPr>
              <a:t>Muscle</a:t>
            </a:r>
            <a:r>
              <a:rPr dirty="0" sz="1800" spc="-100" u="none">
                <a:solidFill>
                  <a:srgbClr val="C00000"/>
                </a:solidFill>
              </a:rPr>
              <a:t> </a:t>
            </a:r>
            <a:r>
              <a:rPr dirty="0" sz="1800" u="none">
                <a:solidFill>
                  <a:srgbClr val="C00000"/>
                </a:solidFill>
              </a:rPr>
              <a:t>Hypertrophy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840739" y="2251583"/>
            <a:ext cx="5846445" cy="335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91515">
              <a:lnSpc>
                <a:spcPct val="100000"/>
              </a:lnSpc>
              <a:tabLst>
                <a:tab pos="3759200" algn="l"/>
              </a:tabLst>
            </a:pPr>
            <a:r>
              <a:rPr dirty="0" sz="1800" b="1">
                <a:latin typeface="Lucida Sans Unicode"/>
                <a:cs typeface="Lucida Sans Unicode"/>
              </a:rPr>
              <a:t>EXCERCISE hypertrophy is due to increase in  contractile protein </a:t>
            </a:r>
            <a:r>
              <a:rPr dirty="0" sz="1800" spc="-5" b="1">
                <a:latin typeface="Lucida Sans Unicode"/>
                <a:cs typeface="Lucida Sans Unicode"/>
              </a:rPr>
              <a:t>( </a:t>
            </a:r>
            <a:r>
              <a:rPr dirty="0" sz="1800" spc="5" b="1">
                <a:latin typeface="Lucida Sans Unicode"/>
                <a:cs typeface="Lucida Sans Unicode"/>
              </a:rPr>
              <a:t>number </a:t>
            </a:r>
            <a:r>
              <a:rPr dirty="0" sz="1800" b="1">
                <a:latin typeface="Lucida Sans Unicode"/>
                <a:cs typeface="Lucida Sans Unicode"/>
              </a:rPr>
              <a:t>of </a:t>
            </a:r>
            <a:r>
              <a:rPr dirty="0" sz="1800" spc="5" b="1">
                <a:latin typeface="Lucida Sans Unicode"/>
                <a:cs typeface="Lucida Sans Unicode"/>
              </a:rPr>
              <a:t>actin </a:t>
            </a:r>
            <a:r>
              <a:rPr dirty="0" sz="1800" b="1">
                <a:latin typeface="Lucida Sans Unicode"/>
                <a:cs typeface="Lucida Sans Unicode"/>
              </a:rPr>
              <a:t>&amp;myosin  </a:t>
            </a:r>
            <a:r>
              <a:rPr dirty="0" sz="1800" b="1">
                <a:latin typeface="Lucida Sans Unicode"/>
                <a:cs typeface="Lucida Sans Unicode"/>
              </a:rPr>
              <a:t>filaments in </a:t>
            </a:r>
            <a:r>
              <a:rPr dirty="0" sz="1800" spc="5" b="1">
                <a:latin typeface="Lucida Sans Unicode"/>
                <a:cs typeface="Lucida Sans Unicode"/>
              </a:rPr>
              <a:t>each </a:t>
            </a:r>
            <a:r>
              <a:rPr dirty="0" sz="1800" b="1">
                <a:latin typeface="Lucida Sans Unicode"/>
                <a:cs typeface="Lucida Sans Unicode"/>
              </a:rPr>
              <a:t>muscle </a:t>
            </a:r>
            <a:r>
              <a:rPr dirty="0" sz="1800" spc="365" b="1">
                <a:latin typeface="Lucida Sans Unicode"/>
                <a:cs typeface="Lucida Sans Unicode"/>
              </a:rPr>
              <a:t> </a:t>
            </a:r>
            <a:r>
              <a:rPr dirty="0" sz="1800" b="1">
                <a:latin typeface="Lucida Sans Unicode"/>
                <a:cs typeface="Lucida Sans Unicode"/>
              </a:rPr>
              <a:t>fibre</a:t>
            </a:r>
            <a:r>
              <a:rPr dirty="0" sz="1800" spc="245" b="1">
                <a:latin typeface="Lucida Sans Unicode"/>
                <a:cs typeface="Lucida Sans Unicode"/>
              </a:rPr>
              <a:t> </a:t>
            </a:r>
            <a:r>
              <a:rPr dirty="0" sz="1800" spc="-5" b="1">
                <a:latin typeface="Lucida Sans Unicode"/>
                <a:cs typeface="Lucida Sans Unicode"/>
              </a:rPr>
              <a:t>=	</a:t>
            </a:r>
            <a:r>
              <a:rPr dirty="0" sz="1800" b="1">
                <a:latin typeface="Lucida Sans Unicode"/>
                <a:cs typeface="Lucida Sans Unicode"/>
              </a:rPr>
              <a:t>muscle</a:t>
            </a:r>
            <a:r>
              <a:rPr dirty="0" sz="1800" spc="-110" b="1">
                <a:latin typeface="Lucida Sans Unicode"/>
                <a:cs typeface="Lucida Sans Unicode"/>
              </a:rPr>
              <a:t> </a:t>
            </a:r>
            <a:r>
              <a:rPr dirty="0" sz="1800" spc="5" b="1">
                <a:latin typeface="Lucida Sans Unicode"/>
                <a:cs typeface="Lucida Sans Unicode"/>
              </a:rPr>
              <a:t>cell).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>
                <a:latin typeface="Lucida Sans Unicode"/>
                <a:cs typeface="Lucida Sans Unicode"/>
              </a:rPr>
              <a:t>-When number of contractile proteins increases  sufficiently, myofibrils split </a:t>
            </a:r>
            <a:r>
              <a:rPr dirty="0" sz="1800" spc="5" b="1">
                <a:latin typeface="Lucida Sans Unicode"/>
                <a:cs typeface="Lucida Sans Unicode"/>
              </a:rPr>
              <a:t>within each </a:t>
            </a:r>
            <a:r>
              <a:rPr dirty="0" sz="1800" b="1">
                <a:latin typeface="Lucida Sans Unicode"/>
                <a:cs typeface="Lucida Sans Unicode"/>
              </a:rPr>
              <a:t>muscle</a:t>
            </a:r>
            <a:r>
              <a:rPr dirty="0" sz="1800" spc="-160" b="1">
                <a:latin typeface="Lucida Sans Unicode"/>
                <a:cs typeface="Lucida Sans Unicode"/>
              </a:rPr>
              <a:t> </a:t>
            </a:r>
            <a:r>
              <a:rPr dirty="0" sz="1800" b="1">
                <a:latin typeface="Lucida Sans Unicode"/>
                <a:cs typeface="Lucida Sans Unicode"/>
              </a:rPr>
              <a:t>fibre  </a:t>
            </a:r>
            <a:r>
              <a:rPr dirty="0" sz="1800" b="1">
                <a:latin typeface="Lucida Sans Unicode"/>
                <a:cs typeface="Lucida Sans Unicode"/>
              </a:rPr>
              <a:t>to form new myofibrils, so it is </a:t>
            </a:r>
            <a:r>
              <a:rPr dirty="0" sz="1800" spc="5" b="1">
                <a:latin typeface="Lucida Sans Unicode"/>
                <a:cs typeface="Lucida Sans Unicode"/>
              </a:rPr>
              <a:t>mainly great  </a:t>
            </a:r>
            <a:r>
              <a:rPr dirty="0" sz="2000" b="1" u="sng">
                <a:solidFill>
                  <a:srgbClr val="21798F"/>
                </a:solidFill>
                <a:latin typeface="Lucida Sans Unicode"/>
                <a:cs typeface="Lucida Sans Unicode"/>
              </a:rPr>
              <a:t>increase in </a:t>
            </a:r>
            <a:r>
              <a:rPr dirty="0" sz="2000" spc="5" b="1" u="sng">
                <a:solidFill>
                  <a:srgbClr val="21798F"/>
                </a:solidFill>
                <a:latin typeface="Lucida Sans Unicode"/>
                <a:cs typeface="Lucida Sans Unicode"/>
              </a:rPr>
              <a:t>the </a:t>
            </a:r>
            <a:r>
              <a:rPr dirty="0" sz="2000" b="1" u="sng">
                <a:solidFill>
                  <a:srgbClr val="21798F"/>
                </a:solidFill>
                <a:latin typeface="Lucida Sans Unicode"/>
                <a:cs typeface="Lucida Sans Unicode"/>
              </a:rPr>
              <a:t>number </a:t>
            </a:r>
            <a:r>
              <a:rPr dirty="0" sz="2000" spc="5" b="1" u="sng">
                <a:solidFill>
                  <a:srgbClr val="21798F"/>
                </a:solidFill>
                <a:latin typeface="Lucida Sans Unicode"/>
                <a:cs typeface="Lucida Sans Unicode"/>
              </a:rPr>
              <a:t>of </a:t>
            </a:r>
            <a:r>
              <a:rPr dirty="0" sz="2000" b="1" u="sng">
                <a:solidFill>
                  <a:srgbClr val="21798F"/>
                </a:solidFill>
                <a:latin typeface="Lucida Sans Unicode"/>
                <a:cs typeface="Lucida Sans Unicode"/>
              </a:rPr>
              <a:t>additional myofibrils  </a:t>
            </a:r>
            <a:r>
              <a:rPr dirty="0" sz="1800" spc="5" b="1">
                <a:latin typeface="Lucida Sans Unicode"/>
                <a:cs typeface="Lucida Sans Unicode"/>
              </a:rPr>
              <a:t>that </a:t>
            </a:r>
            <a:r>
              <a:rPr dirty="0" sz="1800" b="1">
                <a:latin typeface="Lucida Sans Unicode"/>
                <a:cs typeface="Lucida Sans Unicode"/>
              </a:rPr>
              <a:t>causes muscle </a:t>
            </a:r>
            <a:r>
              <a:rPr dirty="0" sz="1800" spc="5" b="1">
                <a:latin typeface="Lucida Sans Unicode"/>
                <a:cs typeface="Lucida Sans Unicode"/>
              </a:rPr>
              <a:t>fiber to</a:t>
            </a:r>
            <a:r>
              <a:rPr dirty="0" sz="1800" spc="-190" b="1">
                <a:latin typeface="Lucida Sans Unicode"/>
                <a:cs typeface="Lucida Sans Unicode"/>
              </a:rPr>
              <a:t> </a:t>
            </a:r>
            <a:r>
              <a:rPr dirty="0" sz="1800" b="1">
                <a:latin typeface="Lucida Sans Unicode"/>
                <a:cs typeface="Lucida Sans Unicode"/>
              </a:rPr>
              <a:t>hypertrophy.</a:t>
            </a:r>
            <a:endParaRPr sz="1800">
              <a:latin typeface="Lucida Sans Unicode"/>
              <a:cs typeface="Lucida Sans Unicode"/>
            </a:endParaRPr>
          </a:p>
          <a:p>
            <a:pPr marL="12700" marR="133985">
              <a:lnSpc>
                <a:spcPct val="100000"/>
              </a:lnSpc>
            </a:pPr>
            <a:r>
              <a:rPr dirty="0" sz="1800" spc="5" b="1" u="heavy">
                <a:solidFill>
                  <a:srgbClr val="6F2F9F"/>
                </a:solidFill>
                <a:latin typeface="Lucida Sans Unicode"/>
                <a:cs typeface="Lucida Sans Unicode"/>
              </a:rPr>
              <a:t>That </a:t>
            </a:r>
            <a:r>
              <a:rPr dirty="0" sz="1800" b="1" u="heavy">
                <a:solidFill>
                  <a:srgbClr val="6F2F9F"/>
                </a:solidFill>
                <a:latin typeface="Lucida Sans Unicode"/>
                <a:cs typeface="Lucida Sans Unicode"/>
              </a:rPr>
              <a:t>is, hypertrophy results primarily </a:t>
            </a:r>
            <a:r>
              <a:rPr dirty="0" sz="1800" spc="5" b="1" u="heavy">
                <a:solidFill>
                  <a:srgbClr val="6F2F9F"/>
                </a:solidFill>
                <a:latin typeface="Lucida Sans Unicode"/>
                <a:cs typeface="Lucida Sans Unicode"/>
              </a:rPr>
              <a:t>from the  </a:t>
            </a:r>
            <a:r>
              <a:rPr dirty="0" sz="1800" spc="5" b="1" u="heavy">
                <a:solidFill>
                  <a:srgbClr val="FF0000"/>
                </a:solidFill>
                <a:latin typeface="Lucida Sans Unicode"/>
                <a:cs typeface="Lucida Sans Unicode"/>
              </a:rPr>
              <a:t>growth </a:t>
            </a:r>
            <a:r>
              <a:rPr dirty="0" sz="1800" b="1" u="heavy">
                <a:solidFill>
                  <a:srgbClr val="FF0000"/>
                </a:solidFill>
                <a:latin typeface="Lucida Sans Unicode"/>
                <a:cs typeface="Lucida Sans Unicode"/>
              </a:rPr>
              <a:t>of </a:t>
            </a:r>
            <a:r>
              <a:rPr dirty="0" sz="1800" spc="5" b="1" u="heavy">
                <a:solidFill>
                  <a:srgbClr val="FF0000"/>
                </a:solidFill>
                <a:latin typeface="Lucida Sans Unicode"/>
                <a:cs typeface="Lucida Sans Unicode"/>
              </a:rPr>
              <a:t>each </a:t>
            </a:r>
            <a:r>
              <a:rPr dirty="0" sz="1800" b="1" u="heavy">
                <a:solidFill>
                  <a:srgbClr val="FF0000"/>
                </a:solidFill>
                <a:latin typeface="Lucida Sans Unicode"/>
                <a:cs typeface="Lucida Sans Unicode"/>
              </a:rPr>
              <a:t>muscle cell</a:t>
            </a:r>
            <a:r>
              <a:rPr dirty="0" sz="1800" b="1" u="heavy">
                <a:solidFill>
                  <a:srgbClr val="6F2F9F"/>
                </a:solidFill>
                <a:latin typeface="Lucida Sans Unicode"/>
                <a:cs typeface="Lucida Sans Unicode"/>
              </a:rPr>
              <a:t>, rather </a:t>
            </a:r>
            <a:r>
              <a:rPr dirty="0" sz="1800" spc="5" b="1" u="heavy">
                <a:solidFill>
                  <a:srgbClr val="6F2F9F"/>
                </a:solidFill>
                <a:latin typeface="Lucida Sans Unicode"/>
                <a:cs typeface="Lucida Sans Unicode"/>
              </a:rPr>
              <a:t>than </a:t>
            </a:r>
            <a:r>
              <a:rPr dirty="0" sz="1800" b="1" u="heavy">
                <a:solidFill>
                  <a:srgbClr val="FF0000"/>
                </a:solidFill>
                <a:latin typeface="Lucida Sans Unicode"/>
                <a:cs typeface="Lucida Sans Unicode"/>
              </a:rPr>
              <a:t>an</a:t>
            </a:r>
            <a:r>
              <a:rPr dirty="0" sz="1800" spc="-215" b="1" u="heavy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800" b="1" u="heavy">
                <a:solidFill>
                  <a:srgbClr val="FF0000"/>
                </a:solidFill>
                <a:latin typeface="Lucida Sans Unicode"/>
                <a:cs typeface="Lucida Sans Unicode"/>
              </a:rPr>
              <a:t>increase  </a:t>
            </a:r>
            <a:r>
              <a:rPr dirty="0" sz="1800" b="1" u="heavy">
                <a:solidFill>
                  <a:srgbClr val="FF0000"/>
                </a:solidFill>
                <a:latin typeface="Lucida Sans Unicode"/>
                <a:cs typeface="Lucida Sans Unicode"/>
              </a:rPr>
              <a:t>in </a:t>
            </a:r>
            <a:r>
              <a:rPr dirty="0" sz="1800" spc="5" b="1" u="heavy">
                <a:solidFill>
                  <a:srgbClr val="FF0000"/>
                </a:solidFill>
                <a:latin typeface="Lucida Sans Unicode"/>
                <a:cs typeface="Lucida Sans Unicode"/>
              </a:rPr>
              <a:t>the </a:t>
            </a:r>
            <a:r>
              <a:rPr dirty="0" sz="1800" b="1" u="heavy">
                <a:solidFill>
                  <a:srgbClr val="FF0000"/>
                </a:solidFill>
                <a:latin typeface="Lucida Sans Unicode"/>
                <a:cs typeface="Lucida Sans Unicode"/>
              </a:rPr>
              <a:t>number of</a:t>
            </a:r>
            <a:r>
              <a:rPr dirty="0" sz="1800" spc="-125" b="1" u="heavy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5" b="1" u="heavy">
                <a:solidFill>
                  <a:srgbClr val="FF0000"/>
                </a:solidFill>
                <a:latin typeface="Lucida Sans Unicode"/>
                <a:cs typeface="Lucida Sans Unicode"/>
              </a:rPr>
              <a:t>cells.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6400"/>
            <a:ext cx="8991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66700"/>
            <a:ext cx="8336915" cy="522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u="heavy">
                <a:solidFill>
                  <a:srgbClr val="6F2F9F"/>
                </a:solidFill>
                <a:latin typeface="Times New Roman"/>
                <a:cs typeface="Times New Roman"/>
              </a:rPr>
              <a:t>Each </a:t>
            </a:r>
            <a:r>
              <a:rPr dirty="0" sz="1800" spc="-5" b="1" u="heavy">
                <a:solidFill>
                  <a:srgbClr val="6F2F9F"/>
                </a:solidFill>
                <a:latin typeface="Times New Roman"/>
                <a:cs typeface="Times New Roman"/>
              </a:rPr>
              <a:t>muscle is composed </a:t>
            </a:r>
            <a:r>
              <a:rPr dirty="0" sz="1800" b="1" u="heavy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 u="heavy">
                <a:solidFill>
                  <a:srgbClr val="6F2F9F"/>
                </a:solidFill>
                <a:latin typeface="Times New Roman"/>
                <a:cs typeface="Times New Roman"/>
              </a:rPr>
              <a:t>combination </a:t>
            </a:r>
            <a:r>
              <a:rPr dirty="0" sz="1800" b="1" u="heavy">
                <a:solidFill>
                  <a:srgbClr val="6F2F9F"/>
                </a:solidFill>
                <a:latin typeface="Times New Roman"/>
                <a:cs typeface="Times New Roman"/>
              </a:rPr>
              <a:t>of 2 types of </a:t>
            </a:r>
            <a:r>
              <a:rPr dirty="0" sz="1800" spc="-5" b="1" u="heavy">
                <a:solidFill>
                  <a:srgbClr val="6F2F9F"/>
                </a:solidFill>
                <a:latin typeface="Times New Roman"/>
                <a:cs typeface="Times New Roman"/>
              </a:rPr>
              <a:t>muscle </a:t>
            </a:r>
            <a:r>
              <a:rPr dirty="0" sz="1800" b="1" u="heavy">
                <a:solidFill>
                  <a:srgbClr val="6F2F9F"/>
                </a:solidFill>
                <a:latin typeface="Times New Roman"/>
                <a:cs typeface="Times New Roman"/>
              </a:rPr>
              <a:t>fibers </a:t>
            </a:r>
            <a:r>
              <a:rPr dirty="0" sz="1800" spc="-5" b="1" u="heavy">
                <a:solidFill>
                  <a:srgbClr val="6F2F9F"/>
                </a:solidFill>
                <a:latin typeface="Times New Roman"/>
                <a:cs typeface="Times New Roman"/>
              </a:rPr>
              <a:t>but </a:t>
            </a:r>
            <a:r>
              <a:rPr dirty="0" sz="1800" b="1" u="heavy">
                <a:solidFill>
                  <a:srgbClr val="6F2F9F"/>
                </a:solidFill>
                <a:latin typeface="Times New Roman"/>
                <a:cs typeface="Times New Roman"/>
              </a:rPr>
              <a:t>one </a:t>
            </a:r>
            <a:r>
              <a:rPr dirty="0" sz="1800" spc="-5" b="1" u="heavy">
                <a:solidFill>
                  <a:srgbClr val="6F2F9F"/>
                </a:solidFill>
                <a:latin typeface="Times New Roman"/>
                <a:cs typeface="Times New Roman"/>
              </a:rPr>
              <a:t>is</a:t>
            </a:r>
            <a:r>
              <a:rPr dirty="0" sz="1800" spc="85" b="1" u="heavy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u="heavy">
                <a:solidFill>
                  <a:srgbClr val="6F2F9F"/>
                </a:solidFill>
                <a:latin typeface="Times New Roman"/>
                <a:cs typeface="Times New Roman"/>
              </a:rPr>
              <a:t>usually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6F2F9F"/>
                </a:solidFill>
                <a:latin typeface="Times New Roman"/>
                <a:cs typeface="Times New Roman"/>
              </a:rPr>
              <a:t>dominant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C20D9F"/>
                </a:solidFill>
                <a:latin typeface="Times New Roman"/>
                <a:cs typeface="Times New Roman"/>
              </a:rPr>
              <a:t>1-Anaerobic</a:t>
            </a:r>
            <a:r>
              <a:rPr dirty="0" sz="1800" spc="-15" b="1" u="heavy">
                <a:solidFill>
                  <a:srgbClr val="C20D9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u="heavy">
                <a:solidFill>
                  <a:srgbClr val="C20D9F"/>
                </a:solidFill>
                <a:latin typeface="Times New Roman"/>
                <a:cs typeface="Times New Roman"/>
              </a:rPr>
              <a:t>("fast-twitch")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6F2F9F"/>
                </a:solidFill>
                <a:latin typeface="Times New Roman"/>
                <a:cs typeface="Times New Roman"/>
              </a:rPr>
              <a:t>- </a:t>
            </a:r>
            <a:r>
              <a:rPr dirty="0" sz="1800" spc="-5">
                <a:latin typeface="Times New Roman"/>
                <a:cs typeface="Times New Roman"/>
              </a:rPr>
              <a:t>White muscle </a:t>
            </a:r>
            <a:r>
              <a:rPr dirty="0" sz="1800">
                <a:latin typeface="Times New Roman"/>
                <a:cs typeface="Times New Roman"/>
              </a:rPr>
              <a:t>fibers( deficient in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myoglobin)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-larger </a:t>
            </a:r>
            <a:r>
              <a:rPr dirty="0" sz="1800">
                <a:latin typeface="Times New Roman"/>
                <a:cs typeface="Times New Roman"/>
              </a:rPr>
              <a:t>in size for </a:t>
            </a:r>
            <a:r>
              <a:rPr dirty="0" sz="1800" spc="-5">
                <a:latin typeface="Times New Roman"/>
                <a:cs typeface="Times New Roman"/>
              </a:rPr>
              <a:t>strong&amp; </a:t>
            </a:r>
            <a:r>
              <a:rPr dirty="0" sz="1800" spc="-5" u="sng">
                <a:latin typeface="Times New Roman"/>
                <a:cs typeface="Times New Roman"/>
              </a:rPr>
              <a:t>powerful  </a:t>
            </a:r>
            <a:r>
              <a:rPr dirty="0" sz="1800" u="sng">
                <a:latin typeface="Times New Roman"/>
                <a:cs typeface="Times New Roman"/>
              </a:rPr>
              <a:t>contraction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-have extensive </a:t>
            </a:r>
            <a:r>
              <a:rPr dirty="0" sz="1800" spc="-5">
                <a:latin typeface="Times New Roman"/>
                <a:cs typeface="Times New Roman"/>
              </a:rPr>
              <a:t>sarcoplasmic </a:t>
            </a:r>
            <a:r>
              <a:rPr dirty="0" sz="1800">
                <a:latin typeface="Times New Roman"/>
                <a:cs typeface="Times New Roman"/>
              </a:rPr>
              <a:t>reticulum for rapid release of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calcium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-have a lot of glycolytic enzymes for rapid release of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energy</a:t>
            </a:r>
            <a:endParaRPr sz="1800">
              <a:latin typeface="Times New Roman"/>
              <a:cs typeface="Times New Roman"/>
            </a:endParaRPr>
          </a:p>
          <a:p>
            <a:pPr marL="12700" marR="62865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-lower capillarity&amp; few </a:t>
            </a:r>
            <a:r>
              <a:rPr dirty="0" sz="1800" spc="-5">
                <a:latin typeface="Times New Roman"/>
                <a:cs typeface="Times New Roman"/>
              </a:rPr>
              <a:t>mitochondria </a:t>
            </a:r>
            <a:r>
              <a:rPr dirty="0" sz="1800">
                <a:latin typeface="Times New Roman"/>
                <a:cs typeface="Times New Roman"/>
              </a:rPr>
              <a:t>because oxidative metabolism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secondary  </a:t>
            </a:r>
            <a:r>
              <a:rPr dirty="0" sz="1800">
                <a:latin typeface="Times New Roman"/>
                <a:cs typeface="Times New Roman"/>
              </a:rPr>
              <a:t>importance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C20D9F"/>
                </a:solidFill>
                <a:latin typeface="Times New Roman"/>
                <a:cs typeface="Times New Roman"/>
              </a:rPr>
              <a:t>2-Aerobic</a:t>
            </a:r>
            <a:r>
              <a:rPr dirty="0" sz="1800" spc="-70" b="1" u="heavy">
                <a:solidFill>
                  <a:srgbClr val="C20D9F"/>
                </a:solidFill>
                <a:latin typeface="Times New Roman"/>
                <a:cs typeface="Times New Roman"/>
              </a:rPr>
              <a:t> </a:t>
            </a:r>
            <a:r>
              <a:rPr dirty="0" sz="1800" b="1" u="heavy">
                <a:solidFill>
                  <a:srgbClr val="C20D9F"/>
                </a:solidFill>
                <a:latin typeface="Times New Roman"/>
                <a:cs typeface="Times New Roman"/>
              </a:rPr>
              <a:t>("slow-twitch")</a:t>
            </a: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 Red </a:t>
            </a:r>
            <a:r>
              <a:rPr dirty="0" sz="1800" spc="-5">
                <a:latin typeface="Times New Roman"/>
                <a:cs typeface="Times New Roman"/>
              </a:rPr>
              <a:t>muscle </a:t>
            </a:r>
            <a:r>
              <a:rPr dirty="0" sz="1800">
                <a:latin typeface="Times New Roman"/>
                <a:cs typeface="Times New Roman"/>
              </a:rPr>
              <a:t>fibers because its high content of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myoglobin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-Smaller </a:t>
            </a:r>
            <a:r>
              <a:rPr dirty="0" sz="1800">
                <a:latin typeface="Times New Roman"/>
                <a:cs typeface="Times New Roman"/>
              </a:rPr>
              <a:t>&amp; innervated with </a:t>
            </a:r>
            <a:r>
              <a:rPr dirty="0" sz="1800" spc="-5">
                <a:latin typeface="Times New Roman"/>
                <a:cs typeface="Times New Roman"/>
              </a:rPr>
              <a:t>small </a:t>
            </a:r>
            <a:r>
              <a:rPr dirty="0" sz="1800">
                <a:latin typeface="Times New Roman"/>
                <a:cs typeface="Times New Roman"/>
              </a:rPr>
              <a:t>nerve fibers &amp; they are adapted for </a:t>
            </a:r>
            <a:r>
              <a:rPr dirty="0" sz="1800" u="sng">
                <a:latin typeface="Times New Roman"/>
                <a:cs typeface="Times New Roman"/>
              </a:rPr>
              <a:t>prolonged</a:t>
            </a:r>
            <a:r>
              <a:rPr dirty="0" sz="1800" spc="-45" u="sng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muscle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activity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-have extensive </a:t>
            </a:r>
            <a:r>
              <a:rPr dirty="0" sz="1800" spc="-5">
                <a:latin typeface="Times New Roman"/>
                <a:cs typeface="Times New Roman"/>
              </a:rPr>
              <a:t>sarcoplasmic </a:t>
            </a:r>
            <a:r>
              <a:rPr dirty="0" sz="1800">
                <a:latin typeface="Times New Roman"/>
                <a:cs typeface="Times New Roman"/>
              </a:rPr>
              <a:t>reticulum for rapid release of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calcium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-have a lot of glycolytic enzymes for rapid release of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energy</a:t>
            </a:r>
            <a:endParaRPr sz="1800">
              <a:latin typeface="Times New Roman"/>
              <a:cs typeface="Times New Roman"/>
            </a:endParaRPr>
          </a:p>
          <a:p>
            <a:pPr marL="12700" marR="441959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-Higher capillarity&amp; </a:t>
            </a:r>
            <a:r>
              <a:rPr dirty="0" sz="1800" spc="-10">
                <a:latin typeface="Times New Roman"/>
                <a:cs typeface="Times New Roman"/>
              </a:rPr>
              <a:t>large </a:t>
            </a:r>
            <a:r>
              <a:rPr dirty="0" sz="1800" spc="-5">
                <a:latin typeface="Times New Roman"/>
                <a:cs typeface="Times New Roman"/>
              </a:rPr>
              <a:t>number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5">
                <a:latin typeface="Times New Roman"/>
                <a:cs typeface="Times New Roman"/>
              </a:rPr>
              <a:t>mitochondria </a:t>
            </a:r>
            <a:r>
              <a:rPr dirty="0" sz="1800">
                <a:latin typeface="Times New Roman"/>
                <a:cs typeface="Times New Roman"/>
              </a:rPr>
              <a:t>to support high level of oxidative  </a:t>
            </a:r>
            <a:r>
              <a:rPr dirty="0" sz="1800">
                <a:latin typeface="Times New Roman"/>
                <a:cs typeface="Times New Roman"/>
              </a:rPr>
              <a:t>metabolism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450085"/>
            <a:ext cx="8056245" cy="3785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750" spc="-8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600" b="1">
                <a:latin typeface="Lucida Sans Unicode"/>
                <a:cs typeface="Lucida Sans Unicode"/>
              </a:rPr>
              <a:t>fast-twitch fibers: </a:t>
            </a:r>
            <a:r>
              <a:rPr dirty="0" sz="2600">
                <a:latin typeface="Lucida Sans Unicode"/>
                <a:cs typeface="Lucida Sans Unicode"/>
              </a:rPr>
              <a:t>forceful and rapid</a:t>
            </a:r>
            <a:r>
              <a:rPr dirty="0" sz="2600" spc="-17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contraction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2600">
                <a:latin typeface="Lucida Sans Unicode"/>
                <a:cs typeface="Lucida Sans Unicode"/>
              </a:rPr>
              <a:t>E.G </a:t>
            </a:r>
            <a:r>
              <a:rPr dirty="0" sz="2400" spc="-5">
                <a:latin typeface="Lucida Sans Unicode"/>
                <a:cs typeface="Lucida Sans Unicode"/>
              </a:rPr>
              <a:t>gastrocnemius</a:t>
            </a:r>
            <a:r>
              <a:rPr dirty="0" sz="2400" spc="-3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muscle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68605" algn="l"/>
                <a:tab pos="3439160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 b="1">
                <a:latin typeface="Lucida Sans Unicode"/>
                <a:cs typeface="Lucida Sans Unicode"/>
              </a:rPr>
              <a:t>slow-twitch </a:t>
            </a:r>
            <a:r>
              <a:rPr dirty="0" sz="2400" spc="750" b="1">
                <a:latin typeface="Lucida Sans Unicode"/>
                <a:cs typeface="Lucida Sans Unicode"/>
              </a:rPr>
              <a:t> </a:t>
            </a:r>
            <a:r>
              <a:rPr dirty="0" sz="2400" b="1">
                <a:latin typeface="Lucida Sans Unicode"/>
                <a:cs typeface="Lucida Sans Unicode"/>
              </a:rPr>
              <a:t>muscle:	</a:t>
            </a:r>
            <a:r>
              <a:rPr dirty="0" sz="2400">
                <a:latin typeface="Lucida Sans Unicode"/>
                <a:cs typeface="Lucida Sans Unicode"/>
              </a:rPr>
              <a:t>for </a:t>
            </a:r>
            <a:r>
              <a:rPr dirty="0" sz="2400" spc="-5">
                <a:latin typeface="Lucida Sans Unicode"/>
                <a:cs typeface="Lucida Sans Unicode"/>
              </a:rPr>
              <a:t>prolonged </a:t>
            </a:r>
            <a:r>
              <a:rPr dirty="0" sz="2400">
                <a:latin typeface="Lucida Sans Unicode"/>
                <a:cs typeface="Lucida Sans Unicode"/>
              </a:rPr>
              <a:t>muscle</a:t>
            </a:r>
            <a:r>
              <a:rPr dirty="0" sz="2400" spc="-6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activity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5">
                <a:latin typeface="Lucida Sans Unicode"/>
                <a:cs typeface="Lucida Sans Unicode"/>
              </a:rPr>
              <a:t>E.G leg</a:t>
            </a:r>
            <a:r>
              <a:rPr dirty="0" sz="2400" spc="-6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muscle</a:t>
            </a:r>
            <a:endParaRPr sz="2400">
              <a:latin typeface="Lucida Sans Unicode"/>
              <a:cs typeface="Lucida Sans Unicode"/>
            </a:endParaRPr>
          </a:p>
          <a:p>
            <a:pPr algn="ctr" marR="396240">
              <a:lnSpc>
                <a:spcPts val="2735"/>
              </a:lnSpc>
              <a:spcBef>
                <a:spcPts val="120"/>
              </a:spcBef>
            </a:pPr>
            <a:r>
              <a:rPr dirty="0" sz="2400" b="1">
                <a:latin typeface="Lucida Sans Unicode"/>
                <a:cs typeface="Lucida Sans Unicode"/>
              </a:rPr>
              <a:t>fast-twitch fibers </a:t>
            </a:r>
            <a:r>
              <a:rPr dirty="0" sz="2400" spc="-5">
                <a:latin typeface="Lucida Sans Unicode"/>
                <a:cs typeface="Lucida Sans Unicode"/>
              </a:rPr>
              <a:t>deliver power </a:t>
            </a:r>
            <a:r>
              <a:rPr dirty="0" sz="2400">
                <a:latin typeface="Lucida Sans Unicode"/>
                <a:cs typeface="Lucida Sans Unicode"/>
              </a:rPr>
              <a:t>from </a:t>
            </a:r>
            <a:r>
              <a:rPr dirty="0" sz="2400" spc="-5">
                <a:latin typeface="Lucida Sans Unicode"/>
                <a:cs typeface="Lucida Sans Unicode"/>
              </a:rPr>
              <a:t>seconds to</a:t>
            </a:r>
            <a:r>
              <a:rPr dirty="0" sz="2400" spc="-30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a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ts val="2735"/>
              </a:lnSpc>
            </a:pPr>
            <a:r>
              <a:rPr dirty="0" sz="2400">
                <a:latin typeface="Lucida Sans Unicode"/>
                <a:cs typeface="Lucida Sans Unicode"/>
              </a:rPr>
              <a:t>minute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2735"/>
              </a:lnSpc>
              <a:spcBef>
                <a:spcPts val="105"/>
              </a:spcBef>
            </a:pPr>
            <a:r>
              <a:rPr dirty="0" sz="2400" b="1">
                <a:latin typeface="Lucida Sans Unicode"/>
                <a:cs typeface="Lucida Sans Unicode"/>
              </a:rPr>
              <a:t>slow-twitch fibers </a:t>
            </a:r>
            <a:r>
              <a:rPr dirty="0" sz="2400" spc="-5">
                <a:latin typeface="Lucida Sans Unicode"/>
                <a:cs typeface="Lucida Sans Unicode"/>
              </a:rPr>
              <a:t>provide endurance,</a:t>
            </a:r>
            <a:r>
              <a:rPr dirty="0" sz="2400" spc="-7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prolonged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ts val="2735"/>
              </a:lnSpc>
            </a:pPr>
            <a:r>
              <a:rPr dirty="0" sz="2400">
                <a:latin typeface="Lucida Sans Unicode"/>
                <a:cs typeface="Lucida Sans Unicode"/>
              </a:rPr>
              <a:t>strength </a:t>
            </a:r>
            <a:r>
              <a:rPr dirty="0" sz="2400" spc="-5">
                <a:latin typeface="Lucida Sans Unicode"/>
                <a:cs typeface="Lucida Sans Unicode"/>
              </a:rPr>
              <a:t>of contraction minutes to</a:t>
            </a:r>
            <a:r>
              <a:rPr dirty="0" sz="240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hours.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C00000"/>
                </a:solidFill>
                <a:latin typeface="Lucida Sans Unicode"/>
                <a:cs typeface="Lucida Sans Unicode"/>
              </a:rPr>
              <a:t>!!! differences between </a:t>
            </a:r>
            <a:r>
              <a:rPr dirty="0" sz="2400" spc="-5">
                <a:latin typeface="Lucida Sans Unicode"/>
                <a:cs typeface="Lucida Sans Unicode"/>
              </a:rPr>
              <a:t>the fast-twitch and the</a:t>
            </a:r>
            <a:r>
              <a:rPr dirty="0" sz="2400" spc="-75">
                <a:latin typeface="Lucida Sans Unicode"/>
                <a:cs typeface="Lucida Sans Unicode"/>
              </a:rPr>
              <a:t> </a:t>
            </a:r>
            <a:r>
              <a:rPr dirty="0" sz="2400">
                <a:latin typeface="Lucida Sans Unicode"/>
                <a:cs typeface="Lucida Sans Unicode"/>
              </a:rPr>
              <a:t>slow-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00" y="5160009"/>
            <a:ext cx="2681605" cy="405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Lucida Sans Unicode"/>
                <a:cs typeface="Lucida Sans Unicode"/>
              </a:rPr>
              <a:t>twitch fibers</a:t>
            </a:r>
            <a:r>
              <a:rPr dirty="0" sz="2400" spc="-35">
                <a:latin typeface="Lucida Sans Unicode"/>
                <a:cs typeface="Lucida Sans Unicode"/>
              </a:rPr>
              <a:t> </a:t>
            </a:r>
            <a:r>
              <a:rPr dirty="0" sz="2400" spc="-10">
                <a:latin typeface="Lucida Sans Unicode"/>
                <a:cs typeface="Lucida Sans Unicode"/>
              </a:rPr>
              <a:t>Read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7539" y="5261609"/>
            <a:ext cx="508190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u="sng">
                <a:solidFill>
                  <a:srgbClr val="FF8118"/>
                </a:solidFill>
                <a:latin typeface="Lucida Sans Unicode"/>
                <a:cs typeface="Lucida Sans Unicode"/>
                <a:hlinkClick r:id="rId2"/>
              </a:rPr>
              <a:t>Guyton &amp; Hall: Textbook of </a:t>
            </a:r>
            <a:r>
              <a:rPr dirty="0" sz="1600" spc="-10" u="sng">
                <a:solidFill>
                  <a:srgbClr val="FF8118"/>
                </a:solidFill>
                <a:latin typeface="Lucida Sans Unicode"/>
                <a:cs typeface="Lucida Sans Unicode"/>
                <a:hlinkClick r:id="rId2"/>
              </a:rPr>
              <a:t>Medical </a:t>
            </a:r>
            <a:r>
              <a:rPr dirty="0" sz="1600" spc="-5" u="sng">
                <a:solidFill>
                  <a:srgbClr val="FF8118"/>
                </a:solidFill>
                <a:latin typeface="Lucida Sans Unicode"/>
                <a:cs typeface="Lucida Sans Unicode"/>
                <a:hlinkClick r:id="rId2"/>
              </a:rPr>
              <a:t>Physiology</a:t>
            </a:r>
            <a:r>
              <a:rPr dirty="0" sz="1600" spc="190" u="sng">
                <a:solidFill>
                  <a:srgbClr val="FF811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 u="sng">
                <a:solidFill>
                  <a:srgbClr val="FF8118"/>
                </a:solidFill>
                <a:latin typeface="Lucida Sans Unicode"/>
                <a:cs typeface="Lucida Sans Unicode"/>
                <a:hlinkClick r:id="rId2"/>
              </a:rPr>
              <a:t>12</a:t>
            </a:r>
            <a:r>
              <a:rPr dirty="0" sz="1600" spc="-10" u="sng">
                <a:solidFill>
                  <a:srgbClr val="FF8118"/>
                </a:solidFill>
                <a:latin typeface="Lucida Sans Unicode"/>
                <a:cs typeface="Lucida Sans Unicode"/>
                <a:hlinkClick r:id="rId2"/>
              </a:rPr>
              <a:t>E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7132" rIns="0" bIns="0" rtlCol="0" vert="horz">
            <a:spAutoFit/>
          </a:bodyPr>
          <a:lstStyle/>
          <a:p>
            <a:pPr marL="165100">
              <a:lnSpc>
                <a:spcPct val="100000"/>
              </a:lnSpc>
            </a:pPr>
            <a:r>
              <a:rPr dirty="0" sz="2800" spc="-5" b="0" u="none">
                <a:solidFill>
                  <a:srgbClr val="000000"/>
                </a:solidFill>
                <a:latin typeface="Lucida Sans Unicode"/>
                <a:cs typeface="Lucida Sans Unicode"/>
              </a:rPr>
              <a:t>Fast-Twitch and Slow-Twitch Muscle</a:t>
            </a:r>
            <a:r>
              <a:rPr dirty="0" sz="2800" spc="80" b="0" u="none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 b="0" u="none">
                <a:solidFill>
                  <a:srgbClr val="000000"/>
                </a:solidFill>
                <a:latin typeface="Lucida Sans Unicode"/>
                <a:cs typeface="Lucida Sans Unicode"/>
              </a:rPr>
              <a:t>Fibers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1493773"/>
            <a:ext cx="7822565" cy="633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200" spc="-55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800" b="1">
                <a:latin typeface="Lucida Sans Unicode"/>
                <a:cs typeface="Lucida Sans Unicode"/>
              </a:rPr>
              <a:t>Oxygen Consumption </a:t>
            </a:r>
            <a:r>
              <a:rPr dirty="0" sz="1800" spc="10" b="1">
                <a:latin typeface="Lucida Sans Unicode"/>
                <a:cs typeface="Lucida Sans Unicode"/>
              </a:rPr>
              <a:t>VO</a:t>
            </a:r>
            <a:r>
              <a:rPr dirty="0" sz="1400" spc="10" b="1">
                <a:latin typeface="Lucida Sans Unicode"/>
                <a:cs typeface="Lucida Sans Unicode"/>
              </a:rPr>
              <a:t>2 </a:t>
            </a:r>
            <a:r>
              <a:rPr dirty="0" sz="1800" b="1">
                <a:latin typeface="Lucida Sans Unicode"/>
                <a:cs typeface="Lucida Sans Unicode"/>
              </a:rPr>
              <a:t>and Pulmonary Ventilation VE in</a:t>
            </a:r>
            <a:r>
              <a:rPr dirty="0" sz="1800" spc="-114" b="1">
                <a:latin typeface="Lucida Sans Unicode"/>
                <a:cs typeface="Lucida Sans Unicode"/>
              </a:rPr>
              <a:t> </a:t>
            </a:r>
            <a:r>
              <a:rPr dirty="0" sz="1800" b="1">
                <a:latin typeface="Lucida Sans Unicode"/>
                <a:cs typeface="Lucida Sans Unicode"/>
              </a:rPr>
              <a:t>Exercise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dirty="0" sz="1200" spc="-55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800" spc="5" b="1">
                <a:latin typeface="Lucida Sans Unicode"/>
                <a:cs typeface="Lucida Sans Unicode"/>
              </a:rPr>
              <a:t>VO</a:t>
            </a:r>
            <a:r>
              <a:rPr dirty="0" sz="1400" spc="5" b="1">
                <a:latin typeface="Lucida Sans Unicode"/>
                <a:cs typeface="Lucida Sans Unicode"/>
              </a:rPr>
              <a:t>2  </a:t>
            </a:r>
            <a:r>
              <a:rPr dirty="0" sz="1800" spc="-5">
                <a:latin typeface="Lucida Sans Unicode"/>
                <a:cs typeface="Lucida Sans Unicode"/>
              </a:rPr>
              <a:t>at rest is about 250 ml/min </a:t>
            </a:r>
            <a:r>
              <a:rPr dirty="0" sz="1800">
                <a:latin typeface="Lucida Sans Unicode"/>
                <a:cs typeface="Lucida Sans Unicode"/>
              </a:rPr>
              <a:t>, </a:t>
            </a:r>
            <a:r>
              <a:rPr dirty="0" sz="1800">
                <a:solidFill>
                  <a:srgbClr val="C00000"/>
                </a:solidFill>
                <a:latin typeface="Lucida Sans Unicode"/>
                <a:cs typeface="Lucida Sans Unicode"/>
              </a:rPr>
              <a:t>However </a:t>
            </a:r>
            <a:r>
              <a:rPr dirty="0" sz="1800" spc="-10">
                <a:solidFill>
                  <a:srgbClr val="C00000"/>
                </a:solidFill>
                <a:latin typeface="Lucida Sans Unicode"/>
                <a:cs typeface="Lucida Sans Unicode"/>
              </a:rPr>
              <a:t>!!! </a:t>
            </a:r>
            <a:r>
              <a:rPr dirty="0" sz="1800" spc="-5">
                <a:latin typeface="Lucida Sans Unicode"/>
                <a:cs typeface="Lucida Sans Unicode"/>
              </a:rPr>
              <a:t>at Maximal</a:t>
            </a:r>
            <a:r>
              <a:rPr dirty="0" sz="1800" spc="85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efforts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539495"/>
            <a:ext cx="471373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96740" y="539495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295" y="1100327"/>
            <a:ext cx="4226052" cy="6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659129"/>
            <a:ext cx="4202430" cy="4965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0" u="heavy">
                <a:solidFill>
                  <a:srgbClr val="C00000"/>
                </a:solidFill>
                <a:latin typeface="Arial"/>
                <a:cs typeface="Arial"/>
              </a:rPr>
              <a:t>Respiration </a:t>
            </a:r>
            <a:r>
              <a:rPr dirty="0" sz="3200" b="0" u="none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dirty="0" sz="3200" spc="-65" b="0" u="heavy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b="0" u="none">
                <a:solidFill>
                  <a:srgbClr val="C00000"/>
                </a:solidFill>
                <a:latin typeface="Arial"/>
                <a:cs typeface="Arial"/>
              </a:rPr>
              <a:t>Exercise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000" y="2209800"/>
            <a:ext cx="64770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0" y="3657600"/>
            <a:ext cx="3789299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67173" y="3652837"/>
            <a:ext cx="3799204" cy="2295525"/>
          </a:xfrm>
          <a:custGeom>
            <a:avLst/>
            <a:gdLst/>
            <a:ahLst/>
            <a:cxnLst/>
            <a:rect l="l" t="t" r="r" b="b"/>
            <a:pathLst>
              <a:path w="3799204" h="2295525">
                <a:moveTo>
                  <a:pt x="0" y="2295525"/>
                </a:moveTo>
                <a:lnTo>
                  <a:pt x="3798824" y="2295525"/>
                </a:lnTo>
                <a:lnTo>
                  <a:pt x="3798824" y="0"/>
                </a:lnTo>
                <a:lnTo>
                  <a:pt x="0" y="0"/>
                </a:lnTo>
                <a:lnTo>
                  <a:pt x="0" y="2295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95400" y="6110643"/>
            <a:ext cx="7848600" cy="462280"/>
          </a:xfrm>
          <a:custGeom>
            <a:avLst/>
            <a:gdLst/>
            <a:ahLst/>
            <a:cxnLst/>
            <a:rect l="l" t="t" r="r" b="b"/>
            <a:pathLst>
              <a:path w="7848600" h="462279">
                <a:moveTo>
                  <a:pt x="0" y="461670"/>
                </a:moveTo>
                <a:lnTo>
                  <a:pt x="7848600" y="461670"/>
                </a:lnTo>
                <a:lnTo>
                  <a:pt x="7848600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27428" y="6138671"/>
            <a:ext cx="7381875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065" marR="5080" indent="-508000">
              <a:lnSpc>
                <a:spcPct val="100000"/>
              </a:lnSpc>
            </a:pPr>
            <a:r>
              <a:rPr dirty="0" sz="1200" spc="-5" b="1">
                <a:latin typeface="Lucida Sans Unicode"/>
                <a:cs typeface="Lucida Sans Unicode"/>
              </a:rPr>
              <a:t>F</a:t>
            </a:r>
            <a:r>
              <a:rPr dirty="0" sz="1200" b="1">
                <a:latin typeface="Lucida Sans Unicode"/>
                <a:cs typeface="Lucida Sans Unicode"/>
              </a:rPr>
              <a:t> Effect</a:t>
            </a:r>
            <a:r>
              <a:rPr dirty="0" sz="1200" spc="-3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of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exercise</a:t>
            </a:r>
            <a:r>
              <a:rPr dirty="0" sz="1200" spc="-4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on</a:t>
            </a:r>
            <a:r>
              <a:rPr dirty="0" sz="1200" spc="-1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oxygen</a:t>
            </a:r>
            <a:r>
              <a:rPr dirty="0" sz="1200" spc="-3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consumption</a:t>
            </a:r>
            <a:r>
              <a:rPr dirty="0" sz="1200" spc="-4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and</a:t>
            </a:r>
            <a:r>
              <a:rPr dirty="0" sz="1200" spc="2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ventilatory</a:t>
            </a:r>
            <a:r>
              <a:rPr dirty="0" sz="1200" spc="-2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rate.</a:t>
            </a:r>
            <a:r>
              <a:rPr dirty="0" sz="1200" spc="-40" b="1">
                <a:latin typeface="Lucida Sans Unicode"/>
                <a:cs typeface="Lucida Sans Unicode"/>
              </a:rPr>
              <a:t> </a:t>
            </a:r>
            <a:r>
              <a:rPr dirty="0" sz="1200" spc="-5" b="1">
                <a:latin typeface="Lucida Sans Unicode"/>
                <a:cs typeface="Lucida Sans Unicode"/>
              </a:rPr>
              <a:t>(Redrawn</a:t>
            </a:r>
            <a:r>
              <a:rPr dirty="0" sz="1200" spc="-30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from</a:t>
            </a:r>
            <a:r>
              <a:rPr dirty="0" sz="1200" spc="-3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Gray</a:t>
            </a:r>
            <a:r>
              <a:rPr dirty="0" sz="1200" spc="-3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JS:</a:t>
            </a:r>
            <a:r>
              <a:rPr dirty="0" sz="1200" spc="-2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Pulmonary  </a:t>
            </a:r>
            <a:r>
              <a:rPr dirty="0" sz="1200" b="1">
                <a:latin typeface="Lucida Sans Unicode"/>
                <a:cs typeface="Lucida Sans Unicode"/>
              </a:rPr>
              <a:t>Ventilation and Its Physiological Regulation. Springfield, </a:t>
            </a:r>
            <a:r>
              <a:rPr dirty="0" sz="1200" spc="5" b="1">
                <a:latin typeface="Lucida Sans Unicode"/>
                <a:cs typeface="Lucida Sans Unicode"/>
              </a:rPr>
              <a:t>Ill: </a:t>
            </a:r>
            <a:r>
              <a:rPr dirty="0" sz="1200" b="1">
                <a:latin typeface="Lucida Sans Unicode"/>
                <a:cs typeface="Lucida Sans Unicode"/>
              </a:rPr>
              <a:t>Charles </a:t>
            </a:r>
            <a:r>
              <a:rPr dirty="0" sz="1200" spc="-5" b="1">
                <a:latin typeface="Lucida Sans Unicode"/>
                <a:cs typeface="Lucida Sans Unicode"/>
              </a:rPr>
              <a:t>C </a:t>
            </a:r>
            <a:r>
              <a:rPr dirty="0" sz="1200" b="1">
                <a:latin typeface="Lucida Sans Unicode"/>
                <a:cs typeface="Lucida Sans Unicode"/>
              </a:rPr>
              <a:t>Thomas,</a:t>
            </a:r>
            <a:r>
              <a:rPr dirty="0" sz="1200" spc="-22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1950.)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3674745"/>
            <a:ext cx="4055110" cy="1737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4945">
              <a:lnSpc>
                <a:spcPct val="100000"/>
              </a:lnSpc>
            </a:pPr>
            <a:r>
              <a:rPr dirty="0" sz="1600" b="1">
                <a:latin typeface="Lucida Sans Unicode"/>
                <a:cs typeface="Lucida Sans Unicode"/>
              </a:rPr>
              <a:t>VO2 </a:t>
            </a:r>
            <a:r>
              <a:rPr dirty="0" sz="1600" spc="-10">
                <a:latin typeface="Lucida Sans Unicode"/>
                <a:cs typeface="Lucida Sans Unicode"/>
              </a:rPr>
              <a:t>and </a:t>
            </a:r>
            <a:r>
              <a:rPr dirty="0" sz="1600" b="1">
                <a:latin typeface="Lucida Sans Unicode"/>
                <a:cs typeface="Lucida Sans Unicode"/>
              </a:rPr>
              <a:t>VE </a:t>
            </a:r>
            <a:r>
              <a:rPr dirty="0" sz="1600" spc="-10">
                <a:latin typeface="Lucida Sans Unicode"/>
                <a:cs typeface="Lucida Sans Unicode"/>
              </a:rPr>
              <a:t>increase </a:t>
            </a:r>
            <a:r>
              <a:rPr dirty="0" sz="1600" spc="-5">
                <a:latin typeface="Lucida Sans Unicode"/>
                <a:cs typeface="Lucida Sans Unicode"/>
              </a:rPr>
              <a:t>about 20-folds  </a:t>
            </a:r>
            <a:r>
              <a:rPr dirty="0" sz="1600" spc="-10">
                <a:latin typeface="Lucida Sans Unicode"/>
                <a:cs typeface="Lucida Sans Unicode"/>
              </a:rPr>
              <a:t>between </a:t>
            </a:r>
            <a:r>
              <a:rPr dirty="0" sz="1600" spc="-5">
                <a:latin typeface="Lucida Sans Unicode"/>
                <a:cs typeface="Lucida Sans Unicode"/>
              </a:rPr>
              <a:t>the </a:t>
            </a:r>
            <a:r>
              <a:rPr dirty="0" sz="1600" spc="-10">
                <a:latin typeface="Lucida Sans Unicode"/>
                <a:cs typeface="Lucida Sans Unicode"/>
              </a:rPr>
              <a:t>resting </a:t>
            </a:r>
            <a:r>
              <a:rPr dirty="0" sz="1600" spc="-5">
                <a:latin typeface="Lucida Sans Unicode"/>
                <a:cs typeface="Lucida Sans Unicode"/>
              </a:rPr>
              <a:t>state </a:t>
            </a:r>
            <a:r>
              <a:rPr dirty="0" sz="1600" spc="-10">
                <a:latin typeface="Lucida Sans Unicode"/>
                <a:cs typeface="Lucida Sans Unicode"/>
              </a:rPr>
              <a:t>and maximal  </a:t>
            </a:r>
            <a:r>
              <a:rPr dirty="0" sz="1600" spc="-10">
                <a:latin typeface="Lucida Sans Unicode"/>
                <a:cs typeface="Lucida Sans Unicode"/>
              </a:rPr>
              <a:t>intensity(</a:t>
            </a:r>
            <a:r>
              <a:rPr dirty="0" sz="1600" spc="-1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untrained)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solidFill>
                  <a:srgbClr val="FF0000"/>
                </a:solidFill>
                <a:latin typeface="Lucida Sans Unicode"/>
                <a:cs typeface="Lucida Sans Unicode"/>
              </a:rPr>
              <a:t>-Maximal </a:t>
            </a:r>
            <a:r>
              <a:rPr dirty="0" sz="1600" spc="-5">
                <a:solidFill>
                  <a:srgbClr val="FF0000"/>
                </a:solidFill>
                <a:latin typeface="Lucida Sans Unicode"/>
                <a:cs typeface="Lucida Sans Unicode"/>
              </a:rPr>
              <a:t>breathing </a:t>
            </a:r>
            <a:r>
              <a:rPr dirty="0" sz="1600" spc="-10">
                <a:solidFill>
                  <a:srgbClr val="FF0000"/>
                </a:solidFill>
                <a:latin typeface="Lucida Sans Unicode"/>
                <a:cs typeface="Lucida Sans Unicode"/>
              </a:rPr>
              <a:t>capacity </a:t>
            </a:r>
            <a:r>
              <a:rPr dirty="0" sz="1600" spc="-5">
                <a:solidFill>
                  <a:srgbClr val="FF0000"/>
                </a:solidFill>
                <a:latin typeface="Lucida Sans Unicode"/>
                <a:cs typeface="Lucida Sans Unicode"/>
              </a:rPr>
              <a:t>of </a:t>
            </a:r>
            <a:r>
              <a:rPr dirty="0" sz="1600" spc="-10" u="sng">
                <a:solidFill>
                  <a:srgbClr val="FF0000"/>
                </a:solidFill>
                <a:latin typeface="Lucida Sans Unicode"/>
                <a:cs typeface="Lucida Sans Unicode"/>
              </a:rPr>
              <a:t>an athlet  </a:t>
            </a:r>
            <a:r>
              <a:rPr dirty="0" sz="1600" spc="-10">
                <a:solidFill>
                  <a:srgbClr val="FF0000"/>
                </a:solidFill>
                <a:latin typeface="Lucida Sans Unicode"/>
                <a:cs typeface="Lucida Sans Unicode"/>
              </a:rPr>
              <a:t>can reach </a:t>
            </a:r>
            <a:r>
              <a:rPr dirty="0" sz="1600" spc="-5">
                <a:solidFill>
                  <a:srgbClr val="FF0000"/>
                </a:solidFill>
                <a:latin typeface="Lucida Sans Unicode"/>
                <a:cs typeface="Lucida Sans Unicode"/>
              </a:rPr>
              <a:t>during maximal </a:t>
            </a:r>
            <a:r>
              <a:rPr dirty="0" sz="1600" spc="-10">
                <a:solidFill>
                  <a:srgbClr val="FF0000"/>
                </a:solidFill>
                <a:latin typeface="Lucida Sans Unicode"/>
                <a:cs typeface="Lucida Sans Unicode"/>
              </a:rPr>
              <a:t>exercise 50%  </a:t>
            </a:r>
            <a:r>
              <a:rPr dirty="0" sz="1600" spc="-5">
                <a:solidFill>
                  <a:srgbClr val="FF0000"/>
                </a:solidFill>
                <a:latin typeface="Lucida Sans Unicode"/>
                <a:cs typeface="Lucida Sans Unicode"/>
              </a:rPr>
              <a:t>more than </a:t>
            </a:r>
            <a:r>
              <a:rPr dirty="0" sz="1600" spc="-10">
                <a:solidFill>
                  <a:srgbClr val="FF0000"/>
                </a:solidFill>
                <a:latin typeface="Lucida Sans Unicode"/>
                <a:cs typeface="Lucida Sans Unicode"/>
              </a:rPr>
              <a:t>actual </a:t>
            </a:r>
            <a:r>
              <a:rPr dirty="0" sz="1600" spc="-5">
                <a:solidFill>
                  <a:srgbClr val="FF0000"/>
                </a:solidFill>
                <a:latin typeface="Lucida Sans Unicode"/>
                <a:cs typeface="Lucida Sans Unicode"/>
              </a:rPr>
              <a:t>pulmonary</a:t>
            </a:r>
            <a:r>
              <a:rPr dirty="0" sz="1600" spc="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Lucida Sans Unicode"/>
                <a:cs typeface="Lucida Sans Unicode"/>
              </a:rPr>
              <a:t>ventilation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209">
              <a:lnSpc>
                <a:spcPct val="100000"/>
              </a:lnSpc>
              <a:tabLst>
                <a:tab pos="28575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pc="-5"/>
              <a:t>Vo</a:t>
            </a:r>
            <a:r>
              <a:rPr dirty="0" baseline="-21164" sz="1575" spc="-7"/>
              <a:t>2</a:t>
            </a:r>
            <a:r>
              <a:rPr dirty="0" sz="1600" spc="-5"/>
              <a:t>Max  </a:t>
            </a:r>
            <a:r>
              <a:rPr dirty="0" sz="2700" spc="-5"/>
              <a:t>increased only about 10 percent</a:t>
            </a:r>
            <a:r>
              <a:rPr dirty="0" sz="2700" spc="-180"/>
              <a:t> </a:t>
            </a:r>
            <a:r>
              <a:rPr dirty="0" sz="2700" spc="-5"/>
              <a:t>by</a:t>
            </a:r>
            <a:endParaRPr sz="27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  <a:tabLst>
                <a:tab pos="1904364" algn="l"/>
              </a:tabLst>
            </a:pPr>
            <a:r>
              <a:rPr dirty="0" spc="-5"/>
              <a:t>training,	</a:t>
            </a:r>
            <a:r>
              <a:rPr dirty="0" spc="-5">
                <a:solidFill>
                  <a:srgbClr val="C00000"/>
                </a:solidFill>
              </a:rPr>
              <a:t>Moreover other factors</a:t>
            </a:r>
            <a:r>
              <a:rPr dirty="0" spc="-80">
                <a:solidFill>
                  <a:srgbClr val="C00000"/>
                </a:solidFill>
              </a:rPr>
              <a:t> </a:t>
            </a:r>
            <a:r>
              <a:rPr dirty="0" spc="-5">
                <a:solidFill>
                  <a:srgbClr val="C00000"/>
                </a:solidFill>
              </a:rPr>
              <a:t>!!!</a:t>
            </a:r>
          </a:p>
          <a:p>
            <a:pPr marL="29209">
              <a:lnSpc>
                <a:spcPct val="100000"/>
              </a:lnSpc>
              <a:spcBef>
                <a:spcPts val="395"/>
              </a:spcBef>
              <a:tabLst>
                <a:tab pos="28575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>
                <a:solidFill>
                  <a:srgbClr val="00AF50"/>
                </a:solidFill>
              </a:rPr>
              <a:t>Chest sizes </a:t>
            </a:r>
            <a:r>
              <a:rPr dirty="0" spc="-5">
                <a:solidFill>
                  <a:srgbClr val="00AF50"/>
                </a:solidFill>
              </a:rPr>
              <a:t>in relation to body</a:t>
            </a:r>
            <a:r>
              <a:rPr dirty="0" spc="-13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size</a:t>
            </a:r>
            <a:endParaRPr sz="180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395"/>
              </a:spcBef>
              <a:tabLst>
                <a:tab pos="39370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pc="-5">
                <a:solidFill>
                  <a:srgbClr val="00AF50"/>
                </a:solidFill>
              </a:rPr>
              <a:t>Increase respiratory </a:t>
            </a:r>
            <a:r>
              <a:rPr dirty="0">
                <a:solidFill>
                  <a:srgbClr val="00AF50"/>
                </a:solidFill>
              </a:rPr>
              <a:t>muscles force</a:t>
            </a:r>
            <a:r>
              <a:rPr dirty="0" spc="-145">
                <a:solidFill>
                  <a:srgbClr val="00AF50"/>
                </a:solidFill>
              </a:rPr>
              <a:t> </a:t>
            </a:r>
            <a:r>
              <a:rPr dirty="0" spc="-5">
                <a:solidFill>
                  <a:srgbClr val="00AF50"/>
                </a:solidFill>
              </a:rPr>
              <a:t>of</a:t>
            </a:r>
            <a:endParaRPr sz="18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</a:pPr>
            <a:r>
              <a:rPr dirty="0" spc="-10">
                <a:solidFill>
                  <a:srgbClr val="00AF50"/>
                </a:solidFill>
              </a:rPr>
              <a:t>contraction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8573"/>
            <a:ext cx="5109845" cy="5238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u="heavy">
                <a:solidFill>
                  <a:srgbClr val="000000"/>
                </a:solidFill>
              </a:rPr>
              <a:t>Effect </a:t>
            </a:r>
            <a:r>
              <a:rPr dirty="0" sz="2800" spc="-5" u="heavy">
                <a:solidFill>
                  <a:srgbClr val="000000"/>
                </a:solidFill>
              </a:rPr>
              <a:t>of </a:t>
            </a:r>
            <a:r>
              <a:rPr dirty="0" sz="2800" u="heavy">
                <a:solidFill>
                  <a:srgbClr val="000000"/>
                </a:solidFill>
              </a:rPr>
              <a:t>Training </a:t>
            </a:r>
            <a:r>
              <a:rPr dirty="0" sz="2800" spc="-5" u="heavy">
                <a:solidFill>
                  <a:srgbClr val="000000"/>
                </a:solidFill>
              </a:rPr>
              <a:t>on </a:t>
            </a:r>
            <a:r>
              <a:rPr dirty="0" sz="2800" spc="20" u="heavy">
                <a:solidFill>
                  <a:srgbClr val="000000"/>
                </a:solidFill>
              </a:rPr>
              <a:t>Vo</a:t>
            </a:r>
            <a:r>
              <a:rPr dirty="0" baseline="-21021" sz="2775" spc="30" u="none">
                <a:solidFill>
                  <a:srgbClr val="000000"/>
                </a:solidFill>
              </a:rPr>
              <a:t>2</a:t>
            </a:r>
            <a:r>
              <a:rPr dirty="0" baseline="-21021" sz="2775" spc="225" u="none">
                <a:solidFill>
                  <a:srgbClr val="000000"/>
                </a:solidFill>
              </a:rPr>
              <a:t> </a:t>
            </a:r>
            <a:r>
              <a:rPr dirty="0" sz="2800" u="heavy">
                <a:solidFill>
                  <a:srgbClr val="000000"/>
                </a:solidFill>
              </a:rPr>
              <a:t>Max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724400" y="3352736"/>
            <a:ext cx="3720719" cy="2646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9573" y="3347973"/>
            <a:ext cx="3730625" cy="2656205"/>
          </a:xfrm>
          <a:custGeom>
            <a:avLst/>
            <a:gdLst/>
            <a:ahLst/>
            <a:cxnLst/>
            <a:rect l="l" t="t" r="r" b="b"/>
            <a:pathLst>
              <a:path w="3730625" h="2656204">
                <a:moveTo>
                  <a:pt x="0" y="2655951"/>
                </a:moveTo>
                <a:lnTo>
                  <a:pt x="3730244" y="2655951"/>
                </a:lnTo>
                <a:lnTo>
                  <a:pt x="3730244" y="0"/>
                </a:lnTo>
                <a:lnTo>
                  <a:pt x="0" y="0"/>
                </a:lnTo>
                <a:lnTo>
                  <a:pt x="0" y="26559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6000" y="6172200"/>
            <a:ext cx="6858000" cy="462280"/>
          </a:xfrm>
          <a:custGeom>
            <a:avLst/>
            <a:gdLst/>
            <a:ahLst/>
            <a:cxnLst/>
            <a:rect l="l" t="t" r="r" b="b"/>
            <a:pathLst>
              <a:path w="6858000" h="462279">
                <a:moveTo>
                  <a:pt x="0" y="461670"/>
                </a:moveTo>
                <a:lnTo>
                  <a:pt x="6858000" y="461670"/>
                </a:lnTo>
                <a:lnTo>
                  <a:pt x="6858000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98598" y="6200241"/>
            <a:ext cx="6428105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1795" marR="5080" indent="-379730">
              <a:lnSpc>
                <a:spcPct val="100000"/>
              </a:lnSpc>
            </a:pPr>
            <a:r>
              <a:rPr dirty="0" sz="1200" b="1">
                <a:latin typeface="Lucida Sans Unicode"/>
                <a:cs typeface="Lucida Sans Unicode"/>
              </a:rPr>
              <a:t>Increase</a:t>
            </a:r>
            <a:r>
              <a:rPr dirty="0" sz="1200" spc="-4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in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Vo2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Max</a:t>
            </a:r>
            <a:r>
              <a:rPr dirty="0" sz="1200" spc="-30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over</a:t>
            </a:r>
            <a:r>
              <a:rPr dirty="0" sz="1200" spc="-35" b="1">
                <a:latin typeface="Lucida Sans Unicode"/>
                <a:cs typeface="Lucida Sans Unicode"/>
              </a:rPr>
              <a:t> </a:t>
            </a:r>
            <a:r>
              <a:rPr dirty="0" sz="1200" spc="-5" b="1">
                <a:latin typeface="Lucida Sans Unicode"/>
                <a:cs typeface="Lucida Sans Unicode"/>
              </a:rPr>
              <a:t>a </a:t>
            </a:r>
            <a:r>
              <a:rPr dirty="0" sz="1200" b="1">
                <a:latin typeface="Lucida Sans Unicode"/>
                <a:cs typeface="Lucida Sans Unicode"/>
              </a:rPr>
              <a:t>period</a:t>
            </a:r>
            <a:r>
              <a:rPr dirty="0" sz="1200" spc="-5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of</a:t>
            </a:r>
            <a:r>
              <a:rPr dirty="0" sz="1200" spc="5" b="1">
                <a:latin typeface="Lucida Sans Unicode"/>
                <a:cs typeface="Lucida Sans Unicode"/>
              </a:rPr>
              <a:t> </a:t>
            </a:r>
            <a:r>
              <a:rPr dirty="0" sz="1200" spc="-5" b="1">
                <a:latin typeface="Lucida Sans Unicode"/>
                <a:cs typeface="Lucida Sans Unicode"/>
              </a:rPr>
              <a:t>7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to</a:t>
            </a:r>
            <a:r>
              <a:rPr dirty="0" sz="1200" spc="-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13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weeks</a:t>
            </a:r>
            <a:r>
              <a:rPr dirty="0" sz="1200" spc="-4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of</a:t>
            </a:r>
            <a:r>
              <a:rPr dirty="0" sz="1200" spc="-20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athletic</a:t>
            </a:r>
            <a:r>
              <a:rPr dirty="0" sz="1200" spc="-5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training.</a:t>
            </a:r>
            <a:r>
              <a:rPr dirty="0" sz="1200" spc="-40" b="1">
                <a:latin typeface="Lucida Sans Unicode"/>
                <a:cs typeface="Lucida Sans Unicode"/>
              </a:rPr>
              <a:t> </a:t>
            </a:r>
            <a:r>
              <a:rPr dirty="0" sz="1200" spc="-5" b="1">
                <a:latin typeface="Lucida Sans Unicode"/>
                <a:cs typeface="Lucida Sans Unicode"/>
              </a:rPr>
              <a:t>(Redrawn</a:t>
            </a:r>
            <a:r>
              <a:rPr dirty="0" sz="1200" spc="-3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from  </a:t>
            </a:r>
            <a:r>
              <a:rPr dirty="0" sz="1200" spc="5" b="1">
                <a:latin typeface="Lucida Sans Unicode"/>
                <a:cs typeface="Lucida Sans Unicode"/>
              </a:rPr>
              <a:t>Fox </a:t>
            </a:r>
            <a:r>
              <a:rPr dirty="0" sz="1200" b="1">
                <a:latin typeface="Lucida Sans Unicode"/>
                <a:cs typeface="Lucida Sans Unicode"/>
              </a:rPr>
              <a:t>EL: Sports Physiology. </a:t>
            </a:r>
            <a:r>
              <a:rPr dirty="0" sz="1200" spc="-5" b="1">
                <a:latin typeface="Lucida Sans Unicode"/>
                <a:cs typeface="Lucida Sans Unicode"/>
              </a:rPr>
              <a:t>Philadelphia: </a:t>
            </a:r>
            <a:r>
              <a:rPr dirty="0" sz="1200" b="1">
                <a:latin typeface="Lucida Sans Unicode"/>
                <a:cs typeface="Lucida Sans Unicode"/>
              </a:rPr>
              <a:t>Saunders College Publishing,</a:t>
            </a:r>
            <a:r>
              <a:rPr dirty="0" sz="1200" spc="-17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1979.)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76" y="4953000"/>
            <a:ext cx="7456805" cy="488315"/>
          </a:xfrm>
          <a:custGeom>
            <a:avLst/>
            <a:gdLst/>
            <a:ahLst/>
            <a:cxnLst/>
            <a:rect l="l" t="t" r="r" b="b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347" y="5237734"/>
            <a:ext cx="9032875" cy="788670"/>
          </a:xfrm>
          <a:custGeom>
            <a:avLst/>
            <a:gdLst/>
            <a:ahLst/>
            <a:cxnLst/>
            <a:rect l="l" t="t" r="r" b="b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91888"/>
            <a:ext cx="9143999" cy="802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8819" y="1105153"/>
            <a:ext cx="7626350" cy="323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u="heavy">
                <a:solidFill>
                  <a:srgbClr val="464646"/>
                </a:solidFill>
                <a:latin typeface="Times New Roman"/>
                <a:cs typeface="Times New Roman"/>
              </a:rPr>
              <a:t>O2 </a:t>
            </a:r>
            <a:r>
              <a:rPr dirty="0" sz="1800" spc="-5" b="1" u="heavy">
                <a:solidFill>
                  <a:srgbClr val="464646"/>
                </a:solidFill>
                <a:latin typeface="Times New Roman"/>
                <a:cs typeface="Times New Roman"/>
              </a:rPr>
              <a:t>diffusion </a:t>
            </a:r>
            <a:r>
              <a:rPr dirty="0" sz="1800" b="1" u="heavy">
                <a:solidFill>
                  <a:srgbClr val="464646"/>
                </a:solidFill>
                <a:latin typeface="Times New Roman"/>
                <a:cs typeface="Times New Roman"/>
              </a:rPr>
              <a:t>capacityi </a:t>
            </a:r>
            <a:r>
              <a:rPr dirty="0" sz="1800" spc="-5" b="1" u="heavy">
                <a:solidFill>
                  <a:srgbClr val="464646"/>
                </a:solidFill>
                <a:latin typeface="Times New Roman"/>
                <a:cs typeface="Times New Roman"/>
              </a:rPr>
              <a:t>ncreases  </a:t>
            </a:r>
            <a:r>
              <a:rPr dirty="0" sz="1800" b="1" u="heavy">
                <a:solidFill>
                  <a:srgbClr val="464646"/>
                </a:solidFill>
                <a:latin typeface="Times New Roman"/>
                <a:cs typeface="Times New Roman"/>
              </a:rPr>
              <a:t>3 folds </a:t>
            </a:r>
            <a:r>
              <a:rPr dirty="0" sz="1800" spc="-5" b="1" u="heavy">
                <a:solidFill>
                  <a:srgbClr val="464646"/>
                </a:solidFill>
                <a:latin typeface="Times New Roman"/>
                <a:cs typeface="Times New Roman"/>
              </a:rPr>
              <a:t>during exercise than </a:t>
            </a:r>
            <a:r>
              <a:rPr dirty="0" sz="1800" b="1" u="heavy">
                <a:solidFill>
                  <a:srgbClr val="464646"/>
                </a:solidFill>
                <a:latin typeface="Times New Roman"/>
                <a:cs typeface="Times New Roman"/>
              </a:rPr>
              <a:t>at </a:t>
            </a:r>
            <a:r>
              <a:rPr dirty="0" sz="1800" spc="-10" b="1" u="heavy">
                <a:solidFill>
                  <a:srgbClr val="464646"/>
                </a:solidFill>
                <a:latin typeface="Times New Roman"/>
                <a:cs typeface="Times New Roman"/>
              </a:rPr>
              <a:t>rest </a:t>
            </a:r>
            <a:r>
              <a:rPr dirty="0" sz="1800" spc="-5" b="1" u="heavy">
                <a:solidFill>
                  <a:srgbClr val="464646"/>
                </a:solidFill>
                <a:latin typeface="Times New Roman"/>
                <a:cs typeface="Times New Roman"/>
              </a:rPr>
              <a:t>due</a:t>
            </a:r>
            <a:r>
              <a:rPr dirty="0" sz="1800" spc="20" b="1" u="heavy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1800" b="1" u="heavy">
                <a:solidFill>
                  <a:srgbClr val="464646"/>
                </a:solidFill>
                <a:latin typeface="Times New Roman"/>
                <a:cs typeface="Times New Roman"/>
              </a:rPr>
              <a:t>t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o:-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AutoNum type="arabicPlain"/>
              <a:tabLst>
                <a:tab pos="204470" algn="l"/>
              </a:tabLst>
            </a:pP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increase of lung blood flow in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pulmonary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capillaries during exercise ,</a:t>
            </a:r>
            <a:r>
              <a:rPr dirty="0" sz="1800" spc="-9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this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increases surface area for O2 to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diffuse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into pulmonary</a:t>
            </a:r>
            <a:r>
              <a:rPr dirty="0" sz="1800" spc="-9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capillaries.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lain" startAt="2"/>
              <a:tabLst>
                <a:tab pos="260350" algn="l"/>
              </a:tabLst>
            </a:pP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Respiration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is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stimulated by neurogenic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mechanisms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due to direct stimulation</a:t>
            </a:r>
            <a:r>
              <a:rPr dirty="0" sz="1800" spc="-75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of 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respiratory center by nervous signals that also transmitted from brain to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muscle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to 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do exercise, sensory signals also transmitted from contracting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muscle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and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moving 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joints into respiratory center to stimulate respiration ,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so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blood gases during 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exercise are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normal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in concentration( no increase in </a:t>
            </a:r>
            <a:r>
              <a:rPr dirty="0" sz="1800" spc="5">
                <a:solidFill>
                  <a:srgbClr val="464646"/>
                </a:solidFill>
                <a:latin typeface="Times New Roman"/>
                <a:cs typeface="Times New Roman"/>
              </a:rPr>
              <a:t>Co2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or decrease in O2 </a:t>
            </a:r>
            <a:r>
              <a:rPr dirty="0" sz="1800" spc="-5">
                <a:solidFill>
                  <a:srgbClr val="464646"/>
                </a:solidFill>
                <a:latin typeface="Times New Roman"/>
                <a:cs typeface="Times New Roman"/>
              </a:rPr>
              <a:t>as  </a:t>
            </a:r>
            <a:r>
              <a:rPr dirty="0" sz="1800">
                <a:solidFill>
                  <a:srgbClr val="464646"/>
                </a:solidFill>
                <a:latin typeface="Times New Roman"/>
                <a:cs typeface="Times New Roman"/>
              </a:rPr>
              <a:t>expected)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906145"/>
            <a:ext cx="8019415" cy="2978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  <a:tab pos="2284095" algn="l"/>
              </a:tabLst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Cardiac </a:t>
            </a:r>
            <a:r>
              <a:rPr dirty="0" sz="1500" spc="75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output </a:t>
            </a:r>
            <a:r>
              <a:rPr dirty="0" sz="1500" spc="85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(CO)	= stroke volume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(SV) 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X  </a:t>
            </a:r>
            <a:r>
              <a:rPr dirty="0" sz="15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heart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rate</a:t>
            </a:r>
            <a:r>
              <a:rPr dirty="0" sz="1500" spc="-185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(HR)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68605" algn="l"/>
              </a:tabLst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Muscle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blood flow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increases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25%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folds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during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sternous</a:t>
            </a:r>
            <a:r>
              <a:rPr dirty="0" sz="1500" spc="-235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exercise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Work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Output, Oxygen Consumption,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and </a:t>
            </a:r>
            <a:r>
              <a:rPr dirty="0" sz="15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Cardiac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Output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During</a:t>
            </a:r>
            <a:r>
              <a:rPr dirty="0" sz="1500" spc="-215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Exercise</a:t>
            </a:r>
            <a:endParaRPr sz="1500">
              <a:latin typeface="Lucida Sans Unicode"/>
              <a:cs typeface="Lucida Sans Unicode"/>
            </a:endParaRPr>
          </a:p>
          <a:p>
            <a:pPr algn="just" marL="268605" marR="121285" indent="-256540">
              <a:lnSpc>
                <a:spcPct val="90100"/>
              </a:lnSpc>
              <a:spcBef>
                <a:spcPts val="395"/>
              </a:spcBef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r>
              <a:rPr dirty="0" sz="1000" spc="1215">
                <a:solidFill>
                  <a:srgbClr val="2CA1BE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all </a:t>
            </a:r>
            <a:r>
              <a:rPr dirty="0" sz="1500">
                <a:latin typeface="Lucida Sans Unicode"/>
                <a:cs typeface="Lucida Sans Unicode"/>
              </a:rPr>
              <a:t>these </a:t>
            </a:r>
            <a:r>
              <a:rPr dirty="0" sz="1500" spc="-5">
                <a:latin typeface="Lucida Sans Unicode"/>
                <a:cs typeface="Lucida Sans Unicode"/>
              </a:rPr>
              <a:t>are directly related </a:t>
            </a:r>
            <a:r>
              <a:rPr dirty="0" sz="1500">
                <a:latin typeface="Lucida Sans Unicode"/>
                <a:cs typeface="Lucida Sans Unicode"/>
              </a:rPr>
              <a:t>to one </a:t>
            </a:r>
            <a:r>
              <a:rPr dirty="0" sz="1500" spc="-5">
                <a:latin typeface="Lucida Sans Unicode"/>
                <a:cs typeface="Lucida Sans Unicode"/>
              </a:rPr>
              <a:t>another, </a:t>
            </a:r>
            <a:r>
              <a:rPr dirty="0" sz="1500">
                <a:latin typeface="Lucida Sans Unicode"/>
                <a:cs typeface="Lucida Sans Unicode"/>
              </a:rPr>
              <a:t>muscle </a:t>
            </a:r>
            <a:r>
              <a:rPr dirty="0" sz="1500" spc="-5">
                <a:latin typeface="Lucida Sans Unicode"/>
                <a:cs typeface="Lucida Sans Unicode"/>
              </a:rPr>
              <a:t>work </a:t>
            </a:r>
            <a:r>
              <a:rPr dirty="0" sz="1500">
                <a:latin typeface="Lucida Sans Unicode"/>
                <a:cs typeface="Lucida Sans Unicode"/>
              </a:rPr>
              <a:t>output </a:t>
            </a:r>
            <a:r>
              <a:rPr dirty="0" sz="1500" spc="-5">
                <a:latin typeface="Lucida Sans Unicode"/>
                <a:cs typeface="Lucida Sans Unicode"/>
              </a:rPr>
              <a:t>increases oxygen  </a:t>
            </a:r>
            <a:r>
              <a:rPr dirty="0" sz="1500">
                <a:latin typeface="Lucida Sans Unicode"/>
                <a:cs typeface="Lucida Sans Unicode"/>
              </a:rPr>
              <a:t>consumption, </a:t>
            </a:r>
            <a:r>
              <a:rPr dirty="0" sz="1500" spc="-5">
                <a:latin typeface="Lucida Sans Unicode"/>
                <a:cs typeface="Lucida Sans Unicode"/>
              </a:rPr>
              <a:t>and </a:t>
            </a:r>
            <a:r>
              <a:rPr dirty="0" sz="1500">
                <a:latin typeface="Lucida Sans Unicode"/>
                <a:cs typeface="Lucida Sans Unicode"/>
              </a:rPr>
              <a:t>increased </a:t>
            </a:r>
            <a:r>
              <a:rPr dirty="0" sz="1500" spc="-5">
                <a:latin typeface="Lucida Sans Unicode"/>
                <a:cs typeface="Lucida Sans Unicode"/>
              </a:rPr>
              <a:t>oxygen </a:t>
            </a:r>
            <a:r>
              <a:rPr dirty="0" sz="1500">
                <a:latin typeface="Lucida Sans Unicode"/>
                <a:cs typeface="Lucida Sans Unicode"/>
              </a:rPr>
              <a:t>consumption </a:t>
            </a:r>
            <a:r>
              <a:rPr dirty="0" sz="1500" spc="-5">
                <a:latin typeface="Lucida Sans Unicode"/>
                <a:cs typeface="Lucida Sans Unicode"/>
              </a:rPr>
              <a:t>in </a:t>
            </a:r>
            <a:r>
              <a:rPr dirty="0" sz="1500">
                <a:latin typeface="Lucida Sans Unicode"/>
                <a:cs typeface="Lucida Sans Unicode"/>
              </a:rPr>
              <a:t>turn </a:t>
            </a:r>
            <a:r>
              <a:rPr dirty="0" sz="1500" spc="-5">
                <a:latin typeface="Lucida Sans Unicode"/>
                <a:cs typeface="Lucida Sans Unicode"/>
              </a:rPr>
              <a:t>dilates </a:t>
            </a:r>
            <a:r>
              <a:rPr dirty="0" sz="1500">
                <a:latin typeface="Lucida Sans Unicode"/>
                <a:cs typeface="Lucida Sans Unicode"/>
              </a:rPr>
              <a:t>the </a:t>
            </a:r>
            <a:r>
              <a:rPr dirty="0" sz="1500" spc="-5">
                <a:latin typeface="Lucida Sans Unicode"/>
                <a:cs typeface="Lucida Sans Unicode"/>
              </a:rPr>
              <a:t>muscle blood  </a:t>
            </a:r>
            <a:r>
              <a:rPr dirty="0" sz="1500">
                <a:latin typeface="Lucida Sans Unicode"/>
                <a:cs typeface="Lucida Sans Unicode"/>
              </a:rPr>
              <a:t>vessels, thus </a:t>
            </a:r>
            <a:r>
              <a:rPr dirty="0" sz="1500" spc="-5">
                <a:latin typeface="Lucida Sans Unicode"/>
                <a:cs typeface="Lucida Sans Unicode"/>
              </a:rPr>
              <a:t>increasing </a:t>
            </a:r>
            <a:r>
              <a:rPr dirty="0" sz="1500">
                <a:latin typeface="Lucida Sans Unicode"/>
                <a:cs typeface="Lucida Sans Unicode"/>
              </a:rPr>
              <a:t>venous </a:t>
            </a:r>
            <a:r>
              <a:rPr dirty="0" sz="1500" spc="-5">
                <a:latin typeface="Lucida Sans Unicode"/>
                <a:cs typeface="Lucida Sans Unicode"/>
              </a:rPr>
              <a:t>return and cardiac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output.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Effect of Training on Heart Hypertrophy </a:t>
            </a:r>
            <a:r>
              <a:rPr dirty="0" sz="1500" spc="5" b="1">
                <a:solidFill>
                  <a:srgbClr val="C00000"/>
                </a:solidFill>
                <a:latin typeface="Lucida Sans Unicode"/>
                <a:cs typeface="Lucida Sans Unicode"/>
              </a:rPr>
              <a:t>and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on Cardiac</a:t>
            </a:r>
            <a:r>
              <a:rPr dirty="0" sz="1500" spc="-204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500" b="1">
                <a:solidFill>
                  <a:srgbClr val="C00000"/>
                </a:solidFill>
                <a:latin typeface="Lucida Sans Unicode"/>
                <a:cs typeface="Lucida Sans Unicode"/>
              </a:rPr>
              <a:t>Output: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68605" algn="l"/>
              </a:tabLst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500" spc="-5">
                <a:latin typeface="Lucida Sans Unicode"/>
                <a:cs typeface="Lucida Sans Unicode"/>
              </a:rPr>
              <a:t>Training </a:t>
            </a:r>
            <a:r>
              <a:rPr dirty="0" sz="1500">
                <a:latin typeface="Lucida Sans Unicode"/>
                <a:cs typeface="Lucida Sans Unicode"/>
              </a:rPr>
              <a:t>increase </a:t>
            </a:r>
            <a:r>
              <a:rPr dirty="0" sz="1500" spc="-5">
                <a:latin typeface="Lucida Sans Unicode"/>
                <a:cs typeface="Lucida Sans Unicode"/>
              </a:rPr>
              <a:t>C.O about 40 </a:t>
            </a:r>
            <a:r>
              <a:rPr dirty="0" sz="1500">
                <a:latin typeface="Lucida Sans Unicode"/>
                <a:cs typeface="Lucida Sans Unicode"/>
              </a:rPr>
              <a:t>% greater than untrained </a:t>
            </a:r>
            <a:r>
              <a:rPr dirty="0" sz="1500" spc="-5">
                <a:latin typeface="Lucida Sans Unicode"/>
                <a:cs typeface="Lucida Sans Unicode"/>
              </a:rPr>
              <a:t>persons</a:t>
            </a:r>
            <a:r>
              <a:rPr dirty="0" sz="1500" spc="-110"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SO,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68605" algn="l"/>
              </a:tabLst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500" spc="-5">
                <a:latin typeface="Lucida Sans Unicode"/>
                <a:cs typeface="Lucida Sans Unicode"/>
              </a:rPr>
              <a:t>heart chambers of marathoners </a:t>
            </a:r>
            <a:r>
              <a:rPr dirty="0" sz="1500">
                <a:latin typeface="Lucida Sans Unicode"/>
                <a:cs typeface="Lucida Sans Unicode"/>
              </a:rPr>
              <a:t>enlarge </a:t>
            </a:r>
            <a:r>
              <a:rPr dirty="0" sz="1500" spc="-5">
                <a:latin typeface="Lucida Sans Unicode"/>
                <a:cs typeface="Lucida Sans Unicode"/>
              </a:rPr>
              <a:t>about 40 percent in contrast </a:t>
            </a:r>
            <a:r>
              <a:rPr dirty="0" sz="1500">
                <a:latin typeface="Lucida Sans Unicode"/>
                <a:cs typeface="Lucida Sans Unicode"/>
              </a:rPr>
              <a:t>to non</a:t>
            </a:r>
            <a:r>
              <a:rPr dirty="0" sz="1500" spc="-1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trained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268605" algn="l"/>
              </a:tabLst>
            </a:pPr>
            <a:r>
              <a:rPr dirty="0" sz="1000" spc="-459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500" spc="-5">
                <a:latin typeface="Lucida Sans Unicode"/>
                <a:cs typeface="Lucida Sans Unicode"/>
              </a:rPr>
              <a:t>Heart </a:t>
            </a:r>
            <a:r>
              <a:rPr dirty="0" sz="1500">
                <a:latin typeface="Lucida Sans Unicode"/>
                <a:cs typeface="Lucida Sans Unicode"/>
              </a:rPr>
              <a:t>size </a:t>
            </a:r>
            <a:r>
              <a:rPr dirty="0" sz="1500" spc="-5">
                <a:latin typeface="Lucida Sans Unicode"/>
                <a:cs typeface="Lucida Sans Unicode"/>
              </a:rPr>
              <a:t>of  marathoner  larger </a:t>
            </a:r>
            <a:r>
              <a:rPr dirty="0" sz="1500">
                <a:latin typeface="Lucida Sans Unicode"/>
                <a:cs typeface="Lucida Sans Unicode"/>
              </a:rPr>
              <a:t>than </a:t>
            </a:r>
            <a:r>
              <a:rPr dirty="0" sz="1500" spc="-5">
                <a:latin typeface="Lucida Sans Unicode"/>
                <a:cs typeface="Lucida Sans Unicode"/>
              </a:rPr>
              <a:t>normal</a:t>
            </a:r>
            <a:r>
              <a:rPr dirty="0" sz="1500" spc="-55"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person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932" rIns="0" bIns="0" rtlCol="0" vert="horz">
            <a:spAutoFit/>
          </a:bodyPr>
          <a:lstStyle/>
          <a:p>
            <a:pPr marL="317500">
              <a:lnSpc>
                <a:spcPct val="100000"/>
              </a:lnSpc>
            </a:pPr>
            <a:r>
              <a:rPr dirty="0" sz="2800" u="heavy">
                <a:solidFill>
                  <a:srgbClr val="000000"/>
                </a:solidFill>
              </a:rPr>
              <a:t>Cardiovascular System </a:t>
            </a:r>
            <a:r>
              <a:rPr dirty="0" sz="2800" spc="-5" u="heavy">
                <a:solidFill>
                  <a:srgbClr val="000000"/>
                </a:solidFill>
              </a:rPr>
              <a:t>in</a:t>
            </a:r>
            <a:r>
              <a:rPr dirty="0" sz="2800" spc="-120" u="heavy">
                <a:solidFill>
                  <a:srgbClr val="000000"/>
                </a:solidFill>
              </a:rPr>
              <a:t> </a:t>
            </a:r>
            <a:r>
              <a:rPr dirty="0" sz="2800" u="heavy">
                <a:solidFill>
                  <a:srgbClr val="000000"/>
                </a:solidFill>
              </a:rPr>
              <a:t>Exercise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057400" y="3962362"/>
            <a:ext cx="6934200" cy="236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55975" y="6537452"/>
            <a:ext cx="508190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u="sng">
                <a:solidFill>
                  <a:srgbClr val="FF8118"/>
                </a:solidFill>
                <a:latin typeface="Lucida Sans Unicode"/>
                <a:cs typeface="Lucida Sans Unicode"/>
                <a:hlinkClick r:id="rId3"/>
              </a:rPr>
              <a:t>Guyton &amp; Hall: Textbook of </a:t>
            </a:r>
            <a:r>
              <a:rPr dirty="0" sz="1600" spc="-10" u="sng">
                <a:solidFill>
                  <a:srgbClr val="FF8118"/>
                </a:solidFill>
                <a:latin typeface="Lucida Sans Unicode"/>
                <a:cs typeface="Lucida Sans Unicode"/>
                <a:hlinkClick r:id="rId3"/>
              </a:rPr>
              <a:t>Medical </a:t>
            </a:r>
            <a:r>
              <a:rPr dirty="0" sz="1600" spc="-5" u="sng">
                <a:solidFill>
                  <a:srgbClr val="FF8118"/>
                </a:solidFill>
                <a:latin typeface="Lucida Sans Unicode"/>
                <a:cs typeface="Lucida Sans Unicode"/>
                <a:hlinkClick r:id="rId3"/>
              </a:rPr>
              <a:t>Physiology</a:t>
            </a:r>
            <a:r>
              <a:rPr dirty="0" sz="1600" spc="175" u="sng">
                <a:solidFill>
                  <a:srgbClr val="FF811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 u="sng">
                <a:solidFill>
                  <a:srgbClr val="FF8118"/>
                </a:solidFill>
                <a:latin typeface="Lucida Sans Unicode"/>
                <a:cs typeface="Lucida Sans Unicode"/>
                <a:hlinkClick r:id="rId3"/>
              </a:rPr>
              <a:t>12</a:t>
            </a:r>
            <a:r>
              <a:rPr dirty="0" sz="1600" spc="-5" u="sng">
                <a:solidFill>
                  <a:srgbClr val="FF8118"/>
                </a:solidFill>
                <a:latin typeface="Lucida Sans Unicode"/>
                <a:cs typeface="Lucida Sans Unicode"/>
                <a:hlinkClick r:id="rId3"/>
              </a:rPr>
              <a:t>E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83105"/>
            <a:ext cx="7842884" cy="771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600" spc="-73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400" spc="-5">
                <a:latin typeface="Lucida Sans Unicode"/>
                <a:cs typeface="Lucida Sans Unicode"/>
              </a:rPr>
              <a:t>Role of </a:t>
            </a:r>
            <a:r>
              <a:rPr dirty="0" sz="2400">
                <a:latin typeface="Lucida Sans Unicode"/>
                <a:cs typeface="Lucida Sans Unicode"/>
              </a:rPr>
              <a:t>Stroke Volume </a:t>
            </a:r>
            <a:r>
              <a:rPr dirty="0" sz="2400" spc="-5">
                <a:latin typeface="Lucida Sans Unicode"/>
                <a:cs typeface="Lucida Sans Unicode"/>
              </a:rPr>
              <a:t>and Heart Rate in</a:t>
            </a:r>
            <a:r>
              <a:rPr dirty="0" sz="2400" spc="1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Increasing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Lucida Sans Unicode"/>
                <a:cs typeface="Lucida Sans Unicode"/>
              </a:rPr>
              <a:t>the </a:t>
            </a:r>
            <a:r>
              <a:rPr dirty="0" sz="2400">
                <a:latin typeface="Lucida Sans Unicode"/>
                <a:cs typeface="Lucida Sans Unicode"/>
              </a:rPr>
              <a:t>Cardiac</a:t>
            </a:r>
            <a:r>
              <a:rPr dirty="0" sz="2400" spc="-60">
                <a:latin typeface="Lucida Sans Unicode"/>
                <a:cs typeface="Lucida Sans Unicode"/>
              </a:rPr>
              <a:t> </a:t>
            </a:r>
            <a:r>
              <a:rPr dirty="0" sz="2400" spc="-5">
                <a:latin typeface="Lucida Sans Unicode"/>
                <a:cs typeface="Lucida Sans Unicode"/>
              </a:rPr>
              <a:t>Output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536" rIns="0" bIns="0" rtlCol="0" vert="horz">
            <a:spAutoFit/>
          </a:bodyPr>
          <a:lstStyle/>
          <a:p>
            <a:pPr marL="317500">
              <a:lnSpc>
                <a:spcPct val="100000"/>
              </a:lnSpc>
            </a:pPr>
            <a:r>
              <a:rPr dirty="0" sz="2400" u="none">
                <a:solidFill>
                  <a:srgbClr val="000000"/>
                </a:solidFill>
                <a:latin typeface="Lucida Sans Unicode"/>
                <a:cs typeface="Lucida Sans Unicode"/>
              </a:rPr>
              <a:t>Cardiovascular System </a:t>
            </a:r>
            <a:r>
              <a:rPr dirty="0" sz="2400" spc="5" u="none">
                <a:solidFill>
                  <a:srgbClr val="000000"/>
                </a:solidFill>
                <a:latin typeface="Lucida Sans Unicode"/>
                <a:cs typeface="Lucida Sans Unicode"/>
              </a:rPr>
              <a:t>in </a:t>
            </a:r>
            <a:r>
              <a:rPr dirty="0" sz="2400" u="none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dirty="0" sz="2400" spc="-140" u="none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400" u="none">
                <a:solidFill>
                  <a:srgbClr val="000000"/>
                </a:solidFill>
                <a:latin typeface="Lucida Sans Unicode"/>
                <a:cs typeface="Lucida Sans Unicode"/>
              </a:rPr>
              <a:t>cont…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62198"/>
            <a:ext cx="9144000" cy="449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3574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536" rIns="0" bIns="0" rtlCol="0" vert="horz">
            <a:spAutoFit/>
          </a:bodyPr>
          <a:lstStyle/>
          <a:p>
            <a:pPr marL="317500">
              <a:lnSpc>
                <a:spcPct val="100000"/>
              </a:lnSpc>
            </a:pPr>
            <a:r>
              <a:rPr dirty="0" sz="2400" u="none">
                <a:solidFill>
                  <a:srgbClr val="000000"/>
                </a:solidFill>
                <a:latin typeface="Lucida Sans Unicode"/>
                <a:cs typeface="Lucida Sans Unicode"/>
              </a:rPr>
              <a:t>Cardiovascular System </a:t>
            </a:r>
            <a:r>
              <a:rPr dirty="0" sz="2400" spc="5" u="none">
                <a:solidFill>
                  <a:srgbClr val="000000"/>
                </a:solidFill>
                <a:latin typeface="Lucida Sans Unicode"/>
                <a:cs typeface="Lucida Sans Unicode"/>
              </a:rPr>
              <a:t>in </a:t>
            </a:r>
            <a:r>
              <a:rPr dirty="0" sz="2400" u="none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dirty="0" sz="2400" spc="-140" u="none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400" u="none">
                <a:solidFill>
                  <a:srgbClr val="000000"/>
                </a:solidFill>
                <a:latin typeface="Lucida Sans Unicode"/>
                <a:cs typeface="Lucida Sans Unicode"/>
              </a:rPr>
              <a:t>cont…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31646"/>
            <a:ext cx="4566920" cy="305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09550">
              <a:lnSpc>
                <a:spcPct val="100000"/>
              </a:lnSpc>
              <a:buFont typeface="Wingdings"/>
              <a:buChar char=""/>
              <a:tabLst>
                <a:tab pos="267335" algn="l"/>
              </a:tabLst>
            </a:pPr>
            <a:r>
              <a:rPr dirty="0" sz="1800" b="1">
                <a:latin typeface="Lucida Sans Unicode"/>
                <a:cs typeface="Lucida Sans Unicode"/>
              </a:rPr>
              <a:t>the cardiac output </a:t>
            </a:r>
            <a:r>
              <a:rPr dirty="0" sz="1800" spc="-5" b="1">
                <a:latin typeface="Lucida Sans Unicode"/>
                <a:cs typeface="Lucida Sans Unicode"/>
              </a:rPr>
              <a:t>increases </a:t>
            </a:r>
            <a:r>
              <a:rPr dirty="0" sz="1800" b="1">
                <a:latin typeface="Lucida Sans Unicode"/>
                <a:cs typeface="Lucida Sans Unicode"/>
              </a:rPr>
              <a:t>from</a:t>
            </a:r>
            <a:r>
              <a:rPr dirty="0" sz="1800" spc="-135" b="1">
                <a:latin typeface="Lucida Sans Unicode"/>
                <a:cs typeface="Lucida Sans Unicode"/>
              </a:rPr>
              <a:t> </a:t>
            </a:r>
            <a:r>
              <a:rPr dirty="0" sz="1800" b="1">
                <a:latin typeface="Lucida Sans Unicode"/>
                <a:cs typeface="Lucida Sans Unicode"/>
              </a:rPr>
              <a:t>its  </a:t>
            </a:r>
            <a:r>
              <a:rPr dirty="0" sz="1800" b="1">
                <a:latin typeface="Lucida Sans Unicode"/>
                <a:cs typeface="Lucida Sans Unicode"/>
              </a:rPr>
              <a:t>resting </a:t>
            </a:r>
            <a:r>
              <a:rPr dirty="0" sz="1800" spc="5" b="1">
                <a:latin typeface="Lucida Sans Unicode"/>
                <a:cs typeface="Lucida Sans Unicode"/>
              </a:rPr>
              <a:t>level </a:t>
            </a:r>
            <a:r>
              <a:rPr dirty="0" sz="1800" b="1">
                <a:latin typeface="Lucida Sans Unicode"/>
                <a:cs typeface="Lucida Sans Unicode"/>
              </a:rPr>
              <a:t>of about 5.5 </a:t>
            </a:r>
            <a:r>
              <a:rPr dirty="0" sz="1800" spc="5" b="1">
                <a:latin typeface="Lucida Sans Unicode"/>
                <a:cs typeface="Lucida Sans Unicode"/>
              </a:rPr>
              <a:t>L/min </a:t>
            </a:r>
            <a:r>
              <a:rPr dirty="0" sz="1800" b="1">
                <a:latin typeface="Lucida Sans Unicode"/>
                <a:cs typeface="Lucida Sans Unicode"/>
              </a:rPr>
              <a:t>to </a:t>
            </a:r>
            <a:r>
              <a:rPr dirty="0" sz="1800" spc="5" b="1">
                <a:latin typeface="Lucida Sans Unicode"/>
                <a:cs typeface="Lucida Sans Unicode"/>
              </a:rPr>
              <a:t>30  </a:t>
            </a:r>
            <a:r>
              <a:rPr dirty="0" sz="1800" b="1">
                <a:latin typeface="Lucida Sans Unicode"/>
                <a:cs typeface="Lucida Sans Unicode"/>
              </a:rPr>
              <a:t>L/min.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67335" algn="l"/>
              </a:tabLst>
            </a:pPr>
            <a:r>
              <a:rPr dirty="0" sz="1800" b="1">
                <a:latin typeface="Lucida Sans Unicode"/>
                <a:cs typeface="Lucida Sans Unicode"/>
              </a:rPr>
              <a:t>The stroke volume </a:t>
            </a:r>
            <a:r>
              <a:rPr dirty="0" sz="1800" spc="-5" b="1">
                <a:latin typeface="Lucida Sans Unicode"/>
                <a:cs typeface="Lucida Sans Unicode"/>
              </a:rPr>
              <a:t>increases </a:t>
            </a:r>
            <a:r>
              <a:rPr dirty="0" sz="1800" b="1">
                <a:latin typeface="Lucida Sans Unicode"/>
                <a:cs typeface="Lucida Sans Unicode"/>
              </a:rPr>
              <a:t>from</a:t>
            </a:r>
            <a:r>
              <a:rPr dirty="0" sz="1800" spc="-100" b="1">
                <a:latin typeface="Lucida Sans Unicode"/>
                <a:cs typeface="Lucida Sans Unicode"/>
              </a:rPr>
              <a:t> </a:t>
            </a:r>
            <a:r>
              <a:rPr dirty="0" sz="1800" spc="5" b="1">
                <a:latin typeface="Lucida Sans Unicode"/>
                <a:cs typeface="Lucida Sans Unicode"/>
              </a:rPr>
              <a:t>105  </a:t>
            </a:r>
            <a:r>
              <a:rPr dirty="0" sz="1800" b="1">
                <a:latin typeface="Lucida Sans Unicode"/>
                <a:cs typeface="Lucida Sans Unicode"/>
              </a:rPr>
              <a:t>to </a:t>
            </a:r>
            <a:r>
              <a:rPr dirty="0" sz="1800" spc="5" b="1">
                <a:latin typeface="Lucida Sans Unicode"/>
                <a:cs typeface="Lucida Sans Unicode"/>
              </a:rPr>
              <a:t>162 </a:t>
            </a:r>
            <a:r>
              <a:rPr dirty="0" sz="1800" b="1">
                <a:latin typeface="Lucida Sans Unicode"/>
                <a:cs typeface="Lucida Sans Unicode"/>
              </a:rPr>
              <a:t>milliliters, an increase of about  </a:t>
            </a:r>
            <a:r>
              <a:rPr dirty="0" sz="1800" spc="5" b="1">
                <a:latin typeface="Lucida Sans Unicode"/>
                <a:cs typeface="Lucida Sans Unicode"/>
              </a:rPr>
              <a:t>50</a:t>
            </a:r>
            <a:r>
              <a:rPr dirty="0" sz="1800" spc="-90" b="1">
                <a:latin typeface="Lucida Sans Unicode"/>
                <a:cs typeface="Lucida Sans Unicode"/>
              </a:rPr>
              <a:t> </a:t>
            </a:r>
            <a:r>
              <a:rPr dirty="0" sz="1800" spc="-5" b="1">
                <a:latin typeface="Lucida Sans Unicode"/>
                <a:cs typeface="Lucida Sans Unicode"/>
              </a:rPr>
              <a:t>percent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algn="just" marL="12700" marR="20955">
              <a:lnSpc>
                <a:spcPct val="100000"/>
              </a:lnSpc>
              <a:buFont typeface="Wingdings"/>
              <a:buChar char=""/>
              <a:tabLst>
                <a:tab pos="340360" algn="l"/>
              </a:tabLst>
            </a:pPr>
            <a:r>
              <a:rPr dirty="0" sz="1800" b="1">
                <a:latin typeface="Lucida Sans Unicode"/>
                <a:cs typeface="Lucida Sans Unicode"/>
              </a:rPr>
              <a:t>whereas the heart rate </a:t>
            </a:r>
            <a:r>
              <a:rPr dirty="0" sz="1800" spc="-5" b="1">
                <a:latin typeface="Lucida Sans Unicode"/>
                <a:cs typeface="Lucida Sans Unicode"/>
              </a:rPr>
              <a:t>increases</a:t>
            </a:r>
            <a:r>
              <a:rPr dirty="0" sz="1800" spc="-165" b="1">
                <a:latin typeface="Lucida Sans Unicode"/>
                <a:cs typeface="Lucida Sans Unicode"/>
              </a:rPr>
              <a:t> </a:t>
            </a:r>
            <a:r>
              <a:rPr dirty="0" sz="1800" b="1">
                <a:latin typeface="Lucida Sans Unicode"/>
                <a:cs typeface="Lucida Sans Unicode"/>
              </a:rPr>
              <a:t>from  </a:t>
            </a:r>
            <a:r>
              <a:rPr dirty="0" sz="1800" b="1">
                <a:latin typeface="Lucida Sans Unicode"/>
                <a:cs typeface="Lucida Sans Unicode"/>
              </a:rPr>
              <a:t>50 to </a:t>
            </a:r>
            <a:r>
              <a:rPr dirty="0" sz="1800" spc="5" b="1">
                <a:latin typeface="Lucida Sans Unicode"/>
                <a:cs typeface="Lucida Sans Unicode"/>
              </a:rPr>
              <a:t>185 </a:t>
            </a:r>
            <a:r>
              <a:rPr dirty="0" sz="1800" b="1">
                <a:latin typeface="Lucida Sans Unicode"/>
                <a:cs typeface="Lucida Sans Unicode"/>
              </a:rPr>
              <a:t>beats/min, an increase of</a:t>
            </a:r>
            <a:r>
              <a:rPr dirty="0" sz="1800" spc="-135" b="1">
                <a:latin typeface="Lucida Sans Unicode"/>
                <a:cs typeface="Lucida Sans Unicode"/>
              </a:rPr>
              <a:t> </a:t>
            </a:r>
            <a:r>
              <a:rPr dirty="0" sz="1800" spc="5" b="1">
                <a:latin typeface="Lucida Sans Unicode"/>
                <a:cs typeface="Lucida Sans Unicode"/>
              </a:rPr>
              <a:t>270  </a:t>
            </a:r>
            <a:r>
              <a:rPr dirty="0" sz="1800" b="1">
                <a:latin typeface="Lucida Sans Unicode"/>
                <a:cs typeface="Lucida Sans Unicode"/>
              </a:rPr>
              <a:t>percent.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524502"/>
            <a:ext cx="4401185" cy="1130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340360" algn="l"/>
              </a:tabLst>
            </a:pPr>
            <a:r>
              <a:rPr dirty="0" sz="1800" b="1">
                <a:latin typeface="Lucida Sans Unicode"/>
                <a:cs typeface="Lucida Sans Unicode"/>
              </a:rPr>
              <a:t>the heart rate increase </a:t>
            </a:r>
            <a:r>
              <a:rPr dirty="0" sz="1800" spc="-5" b="1">
                <a:latin typeface="Lucida Sans Unicode"/>
                <a:cs typeface="Lucida Sans Unicode"/>
              </a:rPr>
              <a:t>a </a:t>
            </a:r>
            <a:r>
              <a:rPr dirty="0" sz="1800" b="1">
                <a:latin typeface="Lucida Sans Unicode"/>
                <a:cs typeface="Lucida Sans Unicode"/>
              </a:rPr>
              <a:t>greater  </a:t>
            </a:r>
            <a:r>
              <a:rPr dirty="0" sz="1800" b="1">
                <a:latin typeface="Lucida Sans Unicode"/>
                <a:cs typeface="Lucida Sans Unicode"/>
              </a:rPr>
              <a:t>proportion of the increase in cardiac  output than does the increase in</a:t>
            </a:r>
            <a:r>
              <a:rPr dirty="0" sz="1800" spc="-204" b="1">
                <a:latin typeface="Lucida Sans Unicode"/>
                <a:cs typeface="Lucida Sans Unicode"/>
              </a:rPr>
              <a:t> </a:t>
            </a:r>
            <a:r>
              <a:rPr dirty="0" sz="1800" b="1">
                <a:latin typeface="Lucida Sans Unicode"/>
                <a:cs typeface="Lucida Sans Unicode"/>
              </a:rPr>
              <a:t>stroke  </a:t>
            </a:r>
            <a:r>
              <a:rPr dirty="0" sz="1800" b="1">
                <a:latin typeface="Lucida Sans Unicode"/>
                <a:cs typeface="Lucida Sans Unicode"/>
              </a:rPr>
              <a:t>volume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600" y="1295400"/>
            <a:ext cx="3962399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6773" y="5186298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 h="0">
                <a:moveTo>
                  <a:pt x="0" y="0"/>
                </a:moveTo>
                <a:lnTo>
                  <a:pt x="39672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6773" y="1290574"/>
            <a:ext cx="3967479" cy="3895725"/>
          </a:xfrm>
          <a:custGeom>
            <a:avLst/>
            <a:gdLst/>
            <a:ahLst/>
            <a:cxnLst/>
            <a:rect l="l" t="t" r="r" b="b"/>
            <a:pathLst>
              <a:path w="3967479" h="3895725">
                <a:moveTo>
                  <a:pt x="3967226" y="0"/>
                </a:moveTo>
                <a:lnTo>
                  <a:pt x="0" y="0"/>
                </a:lnTo>
                <a:lnTo>
                  <a:pt x="0" y="3895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6800" y="5334000"/>
            <a:ext cx="4267200" cy="769620"/>
          </a:xfrm>
          <a:custGeom>
            <a:avLst/>
            <a:gdLst/>
            <a:ahLst/>
            <a:cxnLst/>
            <a:rect l="l" t="t" r="r" b="b"/>
            <a:pathLst>
              <a:path w="4267200" h="769620">
                <a:moveTo>
                  <a:pt x="0" y="769442"/>
                </a:moveTo>
                <a:lnTo>
                  <a:pt x="4267200" y="769442"/>
                </a:lnTo>
                <a:lnTo>
                  <a:pt x="4267200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56428" y="5376382"/>
            <a:ext cx="4013200" cy="68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5405">
              <a:lnSpc>
                <a:spcPct val="102099"/>
              </a:lnSpc>
            </a:pPr>
            <a:r>
              <a:rPr dirty="0" sz="1400" b="1">
                <a:latin typeface="Lucida Sans Unicode"/>
                <a:cs typeface="Lucida Sans Unicode"/>
              </a:rPr>
              <a:t>Approximate stroke </a:t>
            </a:r>
            <a:r>
              <a:rPr dirty="0" sz="1400" spc="5" b="1">
                <a:latin typeface="Lucida Sans Unicode"/>
                <a:cs typeface="Lucida Sans Unicode"/>
              </a:rPr>
              <a:t>volume output </a:t>
            </a:r>
            <a:r>
              <a:rPr dirty="0" sz="1400" spc="10" b="1">
                <a:latin typeface="Lucida Sans Unicode"/>
                <a:cs typeface="Lucida Sans Unicode"/>
              </a:rPr>
              <a:t>and</a:t>
            </a:r>
            <a:r>
              <a:rPr dirty="0" sz="1400" spc="-254" b="1">
                <a:latin typeface="Lucida Sans Unicode"/>
                <a:cs typeface="Lucida Sans Unicode"/>
              </a:rPr>
              <a:t> </a:t>
            </a:r>
            <a:r>
              <a:rPr dirty="0" sz="1400" b="1">
                <a:latin typeface="Lucida Sans Unicode"/>
                <a:cs typeface="Lucida Sans Unicode"/>
              </a:rPr>
              <a:t>heart  </a:t>
            </a:r>
            <a:r>
              <a:rPr dirty="0" sz="1400" spc="5" b="1">
                <a:latin typeface="Lucida Sans Unicode"/>
                <a:cs typeface="Lucida Sans Unicode"/>
              </a:rPr>
              <a:t>rate at </a:t>
            </a:r>
            <a:r>
              <a:rPr dirty="0" sz="1400" spc="-5" b="1">
                <a:latin typeface="Lucida Sans Unicode"/>
                <a:cs typeface="Lucida Sans Unicode"/>
              </a:rPr>
              <a:t>different levels </a:t>
            </a:r>
            <a:r>
              <a:rPr dirty="0" sz="1400" spc="5" b="1">
                <a:latin typeface="Lucida Sans Unicode"/>
                <a:cs typeface="Lucida Sans Unicode"/>
              </a:rPr>
              <a:t>of </a:t>
            </a:r>
            <a:r>
              <a:rPr dirty="0" sz="1400" b="1">
                <a:latin typeface="Lucida Sans Unicode"/>
                <a:cs typeface="Lucida Sans Unicode"/>
              </a:rPr>
              <a:t>cardiac </a:t>
            </a:r>
            <a:r>
              <a:rPr dirty="0" sz="1400" spc="5" b="1">
                <a:latin typeface="Lucida Sans Unicode"/>
                <a:cs typeface="Lucida Sans Unicode"/>
              </a:rPr>
              <a:t>output in </a:t>
            </a:r>
            <a:r>
              <a:rPr dirty="0" sz="1400" b="1">
                <a:latin typeface="Lucida Sans Unicode"/>
                <a:cs typeface="Lucida Sans Unicode"/>
              </a:rPr>
              <a:t>a  </a:t>
            </a:r>
            <a:r>
              <a:rPr dirty="0" sz="1400" b="1">
                <a:latin typeface="Lucida Sans Unicode"/>
                <a:cs typeface="Lucida Sans Unicode"/>
              </a:rPr>
              <a:t>marathon</a:t>
            </a:r>
            <a:r>
              <a:rPr dirty="0" sz="1400" spc="-100" b="1">
                <a:latin typeface="Lucida Sans Unicode"/>
                <a:cs typeface="Lucida Sans Unicode"/>
              </a:rPr>
              <a:t> </a:t>
            </a:r>
            <a:r>
              <a:rPr dirty="0" sz="1400" b="1">
                <a:latin typeface="Lucida Sans Unicode"/>
                <a:cs typeface="Lucida Sans Unicode"/>
              </a:rPr>
              <a:t>athlete.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307338"/>
            <a:ext cx="7550784" cy="4646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Strength, power, and endurance </a:t>
            </a:r>
            <a:r>
              <a:rPr dirty="0" sz="1900" spc="-5" b="1">
                <a:latin typeface="Lucida Sans Unicode"/>
                <a:cs typeface="Lucida Sans Unicode"/>
              </a:rPr>
              <a:t>of</a:t>
            </a:r>
            <a:r>
              <a:rPr dirty="0" sz="1900" spc="-210" b="1">
                <a:latin typeface="Lucida Sans Unicode"/>
                <a:cs typeface="Lucida Sans Unicode"/>
              </a:rPr>
              <a:t> </a:t>
            </a:r>
            <a:r>
              <a:rPr dirty="0" sz="1900" spc="-5" b="1">
                <a:latin typeface="Lucida Sans Unicode"/>
                <a:cs typeface="Lucida Sans Unicode"/>
              </a:rPr>
              <a:t>muscles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Effect of athletic </a:t>
            </a:r>
            <a:r>
              <a:rPr dirty="0" sz="1900" spc="-5" b="1">
                <a:latin typeface="Lucida Sans Unicode"/>
                <a:cs typeface="Lucida Sans Unicode"/>
              </a:rPr>
              <a:t>training </a:t>
            </a:r>
            <a:r>
              <a:rPr dirty="0" sz="1900" b="1">
                <a:latin typeface="Lucida Sans Unicode"/>
                <a:cs typeface="Lucida Sans Unicode"/>
              </a:rPr>
              <a:t>on muscles and muscle</a:t>
            </a:r>
            <a:r>
              <a:rPr dirty="0" sz="1900" spc="-245" b="1">
                <a:latin typeface="Lucida Sans Unicode"/>
                <a:cs typeface="Lucida Sans Unicode"/>
              </a:rPr>
              <a:t> </a:t>
            </a:r>
            <a:r>
              <a:rPr dirty="0" sz="1900" spc="-5" b="1">
                <a:latin typeface="Lucida Sans Unicode"/>
                <a:cs typeface="Lucida Sans Unicode"/>
              </a:rPr>
              <a:t>performance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Muscle</a:t>
            </a:r>
            <a:r>
              <a:rPr dirty="0" sz="1900" spc="-80" b="1">
                <a:latin typeface="Lucida Sans Unicode"/>
                <a:cs typeface="Lucida Sans Unicode"/>
              </a:rPr>
              <a:t> </a:t>
            </a:r>
            <a:r>
              <a:rPr dirty="0" sz="1900" spc="-5" b="1">
                <a:latin typeface="Lucida Sans Unicode"/>
                <a:cs typeface="Lucida Sans Unicode"/>
              </a:rPr>
              <a:t>hypertrophy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Fast-twitch and slow-twitch muscle</a:t>
            </a:r>
            <a:r>
              <a:rPr dirty="0" sz="1900" spc="-135" b="1">
                <a:latin typeface="Lucida Sans Unicode"/>
                <a:cs typeface="Lucida Sans Unicode"/>
              </a:rPr>
              <a:t> </a:t>
            </a:r>
            <a:r>
              <a:rPr dirty="0" sz="1900" spc="-5" b="1">
                <a:latin typeface="Lucida Sans Unicode"/>
                <a:cs typeface="Lucida Sans Unicode"/>
              </a:rPr>
              <a:t>fibers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Respiration in</a:t>
            </a:r>
            <a:r>
              <a:rPr dirty="0" sz="1900" spc="-160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exercise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spc="-5" b="1">
                <a:latin typeface="Lucida Sans Unicode"/>
                <a:cs typeface="Lucida Sans Unicode"/>
              </a:rPr>
              <a:t>Oxygen </a:t>
            </a:r>
            <a:r>
              <a:rPr dirty="0" sz="1900" b="1">
                <a:latin typeface="Lucida Sans Unicode"/>
                <a:cs typeface="Lucida Sans Unicode"/>
              </a:rPr>
              <a:t>consumption and </a:t>
            </a:r>
            <a:r>
              <a:rPr dirty="0" sz="1900" spc="-5" b="1">
                <a:latin typeface="Lucida Sans Unicode"/>
                <a:cs typeface="Lucida Sans Unicode"/>
              </a:rPr>
              <a:t>pulmonary ventilation </a:t>
            </a:r>
            <a:r>
              <a:rPr dirty="0" sz="1900" b="1">
                <a:latin typeface="Lucida Sans Unicode"/>
                <a:cs typeface="Lucida Sans Unicode"/>
              </a:rPr>
              <a:t>in</a:t>
            </a:r>
            <a:r>
              <a:rPr dirty="0" sz="1900" spc="-190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exercise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Effect </a:t>
            </a:r>
            <a:r>
              <a:rPr dirty="0" sz="1900" spc="-5" b="1">
                <a:latin typeface="Lucida Sans Unicode"/>
                <a:cs typeface="Lucida Sans Unicode"/>
              </a:rPr>
              <a:t>of training on </a:t>
            </a:r>
            <a:r>
              <a:rPr dirty="0" sz="1900" spc="15" b="1">
                <a:latin typeface="Lucida Sans Unicode"/>
                <a:cs typeface="Lucida Sans Unicode"/>
              </a:rPr>
              <a:t>vo</a:t>
            </a:r>
            <a:r>
              <a:rPr dirty="0" baseline="-20000" sz="1875" spc="22" b="1">
                <a:latin typeface="Lucida Sans Unicode"/>
                <a:cs typeface="Lucida Sans Unicode"/>
              </a:rPr>
              <a:t>2</a:t>
            </a:r>
            <a:r>
              <a:rPr dirty="0" baseline="-20000" sz="1875" spc="75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max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spc="-5" b="1">
                <a:latin typeface="Lucida Sans Unicode"/>
                <a:cs typeface="Lucida Sans Unicode"/>
              </a:rPr>
              <a:t>Cardiovascular </a:t>
            </a:r>
            <a:r>
              <a:rPr dirty="0" sz="1900" spc="5" b="1">
                <a:latin typeface="Lucida Sans Unicode"/>
                <a:cs typeface="Lucida Sans Unicode"/>
              </a:rPr>
              <a:t>system </a:t>
            </a:r>
            <a:r>
              <a:rPr dirty="0" sz="1900" b="1">
                <a:latin typeface="Lucida Sans Unicode"/>
                <a:cs typeface="Lucida Sans Unicode"/>
              </a:rPr>
              <a:t>in</a:t>
            </a:r>
            <a:r>
              <a:rPr dirty="0" sz="1900" spc="-140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exercise</a:t>
            </a:r>
            <a:endParaRPr sz="1900">
              <a:latin typeface="Lucida Sans Unicode"/>
              <a:cs typeface="Lucida Sans Unicode"/>
            </a:endParaRPr>
          </a:p>
          <a:p>
            <a:pPr marL="268605" marR="1333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Work output, oxygen </a:t>
            </a:r>
            <a:r>
              <a:rPr dirty="0" sz="1900" spc="-5" b="1">
                <a:latin typeface="Lucida Sans Unicode"/>
                <a:cs typeface="Lucida Sans Unicode"/>
              </a:rPr>
              <a:t>consumption, </a:t>
            </a:r>
            <a:r>
              <a:rPr dirty="0" sz="1900" b="1">
                <a:latin typeface="Lucida Sans Unicode"/>
                <a:cs typeface="Lucida Sans Unicode"/>
              </a:rPr>
              <a:t>and cardiac</a:t>
            </a:r>
            <a:r>
              <a:rPr dirty="0" sz="1900" spc="-204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output</a:t>
            </a:r>
            <a:r>
              <a:rPr dirty="0" sz="1900" spc="-45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during </a:t>
            </a:r>
            <a:r>
              <a:rPr dirty="0" sz="1900" spc="-5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exercise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Effect </a:t>
            </a:r>
            <a:r>
              <a:rPr dirty="0" sz="1900" spc="-5" b="1">
                <a:latin typeface="Lucida Sans Unicode"/>
                <a:cs typeface="Lucida Sans Unicode"/>
              </a:rPr>
              <a:t>of training on </a:t>
            </a:r>
            <a:r>
              <a:rPr dirty="0" sz="1900" b="1">
                <a:latin typeface="Lucida Sans Unicode"/>
                <a:cs typeface="Lucida Sans Unicode"/>
              </a:rPr>
              <a:t>heart </a:t>
            </a:r>
            <a:r>
              <a:rPr dirty="0" sz="1900" spc="-5" b="1">
                <a:latin typeface="Lucida Sans Unicode"/>
                <a:cs typeface="Lucida Sans Unicode"/>
              </a:rPr>
              <a:t>hypertrophy </a:t>
            </a:r>
            <a:r>
              <a:rPr dirty="0" sz="1900" b="1">
                <a:latin typeface="Lucida Sans Unicode"/>
                <a:cs typeface="Lucida Sans Unicode"/>
              </a:rPr>
              <a:t>and </a:t>
            </a:r>
            <a:r>
              <a:rPr dirty="0" sz="1900" spc="-5" b="1">
                <a:latin typeface="Lucida Sans Unicode"/>
                <a:cs typeface="Lucida Sans Unicode"/>
              </a:rPr>
              <a:t>on </a:t>
            </a:r>
            <a:r>
              <a:rPr dirty="0" sz="1900" b="1">
                <a:latin typeface="Lucida Sans Unicode"/>
                <a:cs typeface="Lucida Sans Unicode"/>
              </a:rPr>
              <a:t>cardiac</a:t>
            </a:r>
            <a:r>
              <a:rPr dirty="0" sz="1900" spc="-210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output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Role </a:t>
            </a:r>
            <a:r>
              <a:rPr dirty="0" sz="1900" spc="-5" b="1">
                <a:latin typeface="Lucida Sans Unicode"/>
                <a:cs typeface="Lucida Sans Unicode"/>
              </a:rPr>
              <a:t>of </a:t>
            </a:r>
            <a:r>
              <a:rPr dirty="0" sz="1900" b="1">
                <a:latin typeface="Lucida Sans Unicode"/>
                <a:cs typeface="Lucida Sans Unicode"/>
              </a:rPr>
              <a:t>stroke volume and heart rate in increasing the</a:t>
            </a:r>
            <a:r>
              <a:rPr dirty="0" sz="1900" spc="-290" b="1">
                <a:latin typeface="Lucida Sans Unicode"/>
                <a:cs typeface="Lucida Sans Unicode"/>
              </a:rPr>
              <a:t> </a:t>
            </a:r>
            <a:r>
              <a:rPr dirty="0" sz="1900" spc="-5" b="1">
                <a:latin typeface="Lucida Sans Unicode"/>
                <a:cs typeface="Lucida Sans Unicode"/>
              </a:rPr>
              <a:t>cardiac</a:t>
            </a:r>
            <a:endParaRPr sz="19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dirty="0" sz="1900" b="1">
                <a:latin typeface="Lucida Sans Unicode"/>
                <a:cs typeface="Lucida Sans Unicode"/>
              </a:rPr>
              <a:t>output</a:t>
            </a:r>
            <a:endParaRPr sz="1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  <a:tab pos="2907030" algn="l"/>
              </a:tabLst>
            </a:pPr>
            <a:r>
              <a:rPr dirty="0" sz="1300" spc="-6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1900" b="1">
                <a:latin typeface="Lucida Sans Unicode"/>
                <a:cs typeface="Lucida Sans Unicode"/>
              </a:rPr>
              <a:t>Body  heat</a:t>
            </a:r>
            <a:r>
              <a:rPr dirty="0" sz="1900" spc="160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in</a:t>
            </a:r>
            <a:r>
              <a:rPr dirty="0" sz="1900" spc="390" b="1">
                <a:latin typeface="Lucida Sans Unicode"/>
                <a:cs typeface="Lucida Sans Unicode"/>
              </a:rPr>
              <a:t> </a:t>
            </a:r>
            <a:r>
              <a:rPr dirty="0" sz="1900" b="1">
                <a:latin typeface="Lucida Sans Unicode"/>
                <a:cs typeface="Lucida Sans Unicode"/>
              </a:rPr>
              <a:t>exercise	</a:t>
            </a:r>
            <a:r>
              <a:rPr dirty="0" sz="1900" spc="-5" b="1">
                <a:latin typeface="Lucida Sans Unicode"/>
                <a:cs typeface="Lucida Sans Unicode"/>
              </a:rPr>
              <a:t>&amp;</a:t>
            </a:r>
            <a:r>
              <a:rPr dirty="0" sz="1900" spc="-65" b="1">
                <a:latin typeface="Lucida Sans Unicode"/>
                <a:cs typeface="Lucida Sans Unicode"/>
              </a:rPr>
              <a:t> </a:t>
            </a:r>
            <a:r>
              <a:rPr dirty="0" sz="1900" spc="-5" b="1">
                <a:latin typeface="Lucida Sans Unicode"/>
                <a:cs typeface="Lucida Sans Unicode"/>
              </a:rPr>
              <a:t>heatstroke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3357372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02030"/>
            <a:ext cx="7644130" cy="3996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ts val="2920"/>
              </a:lnSpc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>
                <a:latin typeface="Lucida Sans Unicode"/>
                <a:cs typeface="Lucida Sans Unicode"/>
              </a:rPr>
              <a:t>Almost </a:t>
            </a:r>
            <a:r>
              <a:rPr dirty="0" sz="2700" spc="-5">
                <a:latin typeface="Lucida Sans Unicode"/>
                <a:cs typeface="Lucida Sans Unicode"/>
              </a:rPr>
              <a:t>all the energy released by</a:t>
            </a:r>
            <a:r>
              <a:rPr dirty="0" sz="2700" spc="-9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r>
              <a:rPr dirty="0" sz="2700" spc="-1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body's </a:t>
            </a:r>
            <a:r>
              <a:rPr dirty="0" sz="2700">
                <a:latin typeface="Lucida Sans Unicode"/>
                <a:cs typeface="Lucida Sans Unicode"/>
              </a:rPr>
              <a:t> metabolism </a:t>
            </a:r>
            <a:r>
              <a:rPr dirty="0" sz="2700" spc="-10">
                <a:latin typeface="Lucida Sans Unicode"/>
                <a:cs typeface="Lucida Sans Unicode"/>
              </a:rPr>
              <a:t>converted </a:t>
            </a:r>
            <a:r>
              <a:rPr dirty="0" sz="2700" spc="-5">
                <a:latin typeface="Lucida Sans Unicode"/>
                <a:cs typeface="Lucida Sans Unicode"/>
              </a:rPr>
              <a:t>into body</a:t>
            </a:r>
            <a:r>
              <a:rPr dirty="0" sz="2700" spc="-6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heat.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ts val="3080"/>
              </a:lnSpc>
              <a:spcBef>
                <a:spcPts val="4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Muscle work </a:t>
            </a:r>
            <a:r>
              <a:rPr dirty="0" sz="2700">
                <a:latin typeface="Lucida Sans Unicode"/>
                <a:cs typeface="Lucida Sans Unicode"/>
              </a:rPr>
              <a:t>use </a:t>
            </a:r>
            <a:r>
              <a:rPr dirty="0" sz="2700" spc="-5">
                <a:latin typeface="Lucida Sans Unicode"/>
                <a:cs typeface="Lucida Sans Unicode"/>
              </a:rPr>
              <a:t>only 20 </a:t>
            </a:r>
            <a:r>
              <a:rPr dirty="0" sz="2700">
                <a:latin typeface="Lucida Sans Unicode"/>
                <a:cs typeface="Lucida Sans Unicode"/>
              </a:rPr>
              <a:t>- </a:t>
            </a:r>
            <a:r>
              <a:rPr dirty="0" sz="2700" spc="-5">
                <a:latin typeface="Lucida Sans Unicode"/>
                <a:cs typeface="Lucida Sans Unicode"/>
              </a:rPr>
              <a:t>25 </a:t>
            </a:r>
            <a:r>
              <a:rPr dirty="0" sz="2700">
                <a:latin typeface="Lucida Sans Unicode"/>
                <a:cs typeface="Lucida Sans Unicode"/>
              </a:rPr>
              <a:t>% </a:t>
            </a:r>
            <a:r>
              <a:rPr dirty="0" sz="2700" spc="-10">
                <a:latin typeface="Lucida Sans Unicode"/>
                <a:cs typeface="Lucida Sans Unicode"/>
              </a:rPr>
              <a:t>of</a:t>
            </a:r>
            <a:r>
              <a:rPr dirty="0" sz="2700" spc="-8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energy</a:t>
            </a:r>
            <a:endParaRPr sz="2700">
              <a:latin typeface="Lucida Sans Unicode"/>
              <a:cs typeface="Lucida Sans Unicode"/>
            </a:endParaRPr>
          </a:p>
          <a:p>
            <a:pPr marL="268605">
              <a:lnSpc>
                <a:spcPts val="3080"/>
              </a:lnSpc>
            </a:pPr>
            <a:r>
              <a:rPr dirty="0" sz="2700" spc="-5">
                <a:latin typeface="Lucida Sans Unicode"/>
                <a:cs typeface="Lucida Sans Unicode"/>
              </a:rPr>
              <a:t>released </a:t>
            </a:r>
            <a:r>
              <a:rPr dirty="0" sz="2700">
                <a:latin typeface="Lucida Sans Unicode"/>
                <a:cs typeface="Lucida Sans Unicode"/>
              </a:rPr>
              <a:t>from</a:t>
            </a:r>
            <a:r>
              <a:rPr dirty="0" sz="2700" spc="-13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metabolism.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remainder converted into </a:t>
            </a:r>
            <a:r>
              <a:rPr dirty="0" sz="2700">
                <a:latin typeface="Lucida Sans Unicode"/>
                <a:cs typeface="Lucida Sans Unicode"/>
              </a:rPr>
              <a:t>heat </a:t>
            </a:r>
            <a:r>
              <a:rPr dirty="0" sz="2700" spc="-5">
                <a:latin typeface="Lucida Sans Unicode"/>
                <a:cs typeface="Lucida Sans Unicode"/>
              </a:rPr>
              <a:t>as result of</a:t>
            </a:r>
            <a:r>
              <a:rPr dirty="0" sz="2700" spc="-10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: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ts val="3080"/>
              </a:lnSpc>
              <a:spcBef>
                <a:spcPts val="7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(1) resistance to the movement of</a:t>
            </a:r>
            <a:r>
              <a:rPr dirty="0" sz="2700" spc="-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endParaRPr sz="2700">
              <a:latin typeface="Lucida Sans Unicode"/>
              <a:cs typeface="Lucida Sans Unicode"/>
            </a:endParaRPr>
          </a:p>
          <a:p>
            <a:pPr marL="268605">
              <a:lnSpc>
                <a:spcPts val="3080"/>
              </a:lnSpc>
            </a:pPr>
            <a:r>
              <a:rPr dirty="0" sz="2700">
                <a:latin typeface="Lucida Sans Unicode"/>
                <a:cs typeface="Lucida Sans Unicode"/>
              </a:rPr>
              <a:t>muscles </a:t>
            </a:r>
            <a:r>
              <a:rPr dirty="0" sz="2700" spc="-5">
                <a:latin typeface="Lucida Sans Unicode"/>
                <a:cs typeface="Lucida Sans Unicode"/>
              </a:rPr>
              <a:t>and</a:t>
            </a:r>
            <a:r>
              <a:rPr dirty="0" sz="2700" spc="-95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joints,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ts val="3080"/>
              </a:lnSpc>
              <a:spcBef>
                <a:spcPts val="8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(2) </a:t>
            </a:r>
            <a:r>
              <a:rPr dirty="0" sz="2700">
                <a:latin typeface="Lucida Sans Unicode"/>
                <a:cs typeface="Lucida Sans Unicode"/>
              </a:rPr>
              <a:t>friction </a:t>
            </a:r>
            <a:r>
              <a:rPr dirty="0" sz="2700" spc="-5">
                <a:latin typeface="Lucida Sans Unicode"/>
                <a:cs typeface="Lucida Sans Unicode"/>
              </a:rPr>
              <a:t>of the blood </a:t>
            </a:r>
            <a:r>
              <a:rPr dirty="0" sz="2700">
                <a:latin typeface="Lucida Sans Unicode"/>
                <a:cs typeface="Lucida Sans Unicode"/>
              </a:rPr>
              <a:t>flowing </a:t>
            </a:r>
            <a:r>
              <a:rPr dirty="0" sz="2700" spc="-5">
                <a:latin typeface="Lucida Sans Unicode"/>
                <a:cs typeface="Lucida Sans Unicode"/>
              </a:rPr>
              <a:t>through</a:t>
            </a:r>
            <a:r>
              <a:rPr dirty="0" sz="2700" spc="-12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endParaRPr sz="2700">
              <a:latin typeface="Lucida Sans Unicode"/>
              <a:cs typeface="Lucida Sans Unicode"/>
            </a:endParaRPr>
          </a:p>
          <a:p>
            <a:pPr marL="268605">
              <a:lnSpc>
                <a:spcPts val="3080"/>
              </a:lnSpc>
            </a:pPr>
            <a:r>
              <a:rPr dirty="0" sz="2700" spc="-5">
                <a:latin typeface="Lucida Sans Unicode"/>
                <a:cs typeface="Lucida Sans Unicode"/>
              </a:rPr>
              <a:t>blood vessels,</a:t>
            </a:r>
            <a:r>
              <a:rPr dirty="0" sz="2700" spc="-9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and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(3) </a:t>
            </a:r>
            <a:r>
              <a:rPr dirty="0" sz="2700">
                <a:latin typeface="Lucida Sans Unicode"/>
                <a:cs typeface="Lucida Sans Unicode"/>
              </a:rPr>
              <a:t>muscle </a:t>
            </a:r>
            <a:r>
              <a:rPr dirty="0" sz="2700" spc="-5">
                <a:latin typeface="Lucida Sans Unicode"/>
                <a:cs typeface="Lucida Sans Unicode"/>
              </a:rPr>
              <a:t>contractile converted into</a:t>
            </a:r>
            <a:r>
              <a:rPr dirty="0" sz="2700" spc="-9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heat.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" y="86868"/>
            <a:ext cx="3991355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8620" y="86868"/>
            <a:ext cx="3877055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191261"/>
            <a:ext cx="3544570" cy="4362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0">
                <a:latin typeface="Arial"/>
                <a:cs typeface="Arial"/>
              </a:rPr>
              <a:t>Body Heat </a:t>
            </a:r>
            <a:r>
              <a:rPr dirty="0" sz="2800" b="0">
                <a:latin typeface="Arial"/>
                <a:cs typeface="Arial"/>
              </a:rPr>
              <a:t>In</a:t>
            </a:r>
            <a:r>
              <a:rPr dirty="0" sz="2800" spc="-5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Exercise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6529"/>
            <a:ext cx="7839709" cy="3199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80"/>
              </a:lnSpc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During endurance training body</a:t>
            </a:r>
            <a:r>
              <a:rPr dirty="0" sz="2700" spc="-6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temperature</a:t>
            </a:r>
            <a:endParaRPr sz="2700">
              <a:latin typeface="Lucida Sans Unicode"/>
              <a:cs typeface="Lucida Sans Unicode"/>
            </a:endParaRPr>
          </a:p>
          <a:p>
            <a:pPr marL="268605">
              <a:lnSpc>
                <a:spcPts val="3080"/>
              </a:lnSpc>
            </a:pPr>
            <a:r>
              <a:rPr dirty="0" sz="2700" spc="-5">
                <a:latin typeface="Lucida Sans Unicode"/>
                <a:cs typeface="Lucida Sans Unicode"/>
              </a:rPr>
              <a:t>rises </a:t>
            </a:r>
            <a:r>
              <a:rPr dirty="0" sz="2700" spc="-5">
                <a:solidFill>
                  <a:srgbClr val="FF0000"/>
                </a:solidFill>
                <a:latin typeface="Lucida Sans Unicode"/>
                <a:cs typeface="Lucida Sans Unicode"/>
              </a:rPr>
              <a:t>(37° to</a:t>
            </a:r>
            <a:r>
              <a:rPr dirty="0" sz="2700" spc="-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F0000"/>
                </a:solidFill>
                <a:latin typeface="Lucida Sans Unicode"/>
                <a:cs typeface="Lucida Sans Unicode"/>
              </a:rPr>
              <a:t>40°C)</a:t>
            </a:r>
            <a:endParaRPr sz="2700">
              <a:latin typeface="Lucida Sans Unicode"/>
              <a:cs typeface="Lucida Sans Unicode"/>
            </a:endParaRPr>
          </a:p>
          <a:p>
            <a:pPr marL="268605" marR="182245" indent="-256540">
              <a:lnSpc>
                <a:spcPts val="2920"/>
              </a:lnSpc>
              <a:spcBef>
                <a:spcPts val="445"/>
              </a:spcBef>
              <a:tabLst>
                <a:tab pos="268605" algn="l"/>
                <a:tab pos="108839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>
                <a:latin typeface="Lucida Sans Unicode"/>
                <a:cs typeface="Lucida Sans Unicode"/>
              </a:rPr>
              <a:t>hot </a:t>
            </a:r>
            <a:r>
              <a:rPr dirty="0" sz="2700" spc="-5">
                <a:latin typeface="Lucida Sans Unicode"/>
                <a:cs typeface="Lucida Sans Unicode"/>
              </a:rPr>
              <a:t>and </a:t>
            </a:r>
            <a:r>
              <a:rPr dirty="0" sz="2700">
                <a:latin typeface="Lucida Sans Unicode"/>
                <a:cs typeface="Lucida Sans Unicode"/>
              </a:rPr>
              <a:t>humid </a:t>
            </a:r>
            <a:r>
              <a:rPr dirty="0" sz="2700" spc="-5">
                <a:latin typeface="Lucida Sans Unicode"/>
                <a:cs typeface="Lucida Sans Unicode"/>
              </a:rPr>
              <a:t>conditions</a:t>
            </a:r>
            <a:r>
              <a:rPr dirty="0" sz="2700" spc="-3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body</a:t>
            </a:r>
            <a:r>
              <a:rPr dirty="0" sz="2700" spc="-10">
                <a:latin typeface="Lucida Sans Unicode"/>
                <a:cs typeface="Lucida Sans Unicode"/>
              </a:rPr>
              <a:t> temperature </a:t>
            </a:r>
            <a:r>
              <a:rPr dirty="0" sz="2700" spc="-5">
                <a:latin typeface="Lucida Sans Unicode"/>
                <a:cs typeface="Lucida Sans Unicode"/>
              </a:rPr>
              <a:t> rise	</a:t>
            </a:r>
            <a:r>
              <a:rPr dirty="0" sz="2700" spc="-5">
                <a:solidFill>
                  <a:srgbClr val="FF0000"/>
                </a:solidFill>
                <a:latin typeface="Lucida Sans Unicode"/>
                <a:cs typeface="Lucida Sans Unicode"/>
              </a:rPr>
              <a:t>(41° to</a:t>
            </a:r>
            <a:r>
              <a:rPr dirty="0" sz="27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F0000"/>
                </a:solidFill>
                <a:latin typeface="Lucida Sans Unicode"/>
                <a:cs typeface="Lucida Sans Unicode"/>
              </a:rPr>
              <a:t>42°C)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ts val="3080"/>
              </a:lnSpc>
              <a:spcBef>
                <a:spcPts val="3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>
                <a:solidFill>
                  <a:srgbClr val="FF0000"/>
                </a:solidFill>
                <a:latin typeface="Lucida Sans Unicode"/>
                <a:cs typeface="Lucida Sans Unicode"/>
              </a:rPr>
              <a:t>Consequently, </a:t>
            </a:r>
            <a:r>
              <a:rPr dirty="0" sz="2700" spc="-5">
                <a:latin typeface="Lucida Sans Unicode"/>
                <a:cs typeface="Lucida Sans Unicode"/>
              </a:rPr>
              <a:t>temperature destructive</a:t>
            </a:r>
            <a:r>
              <a:rPr dirty="0" sz="2700" spc="-75">
                <a:latin typeface="Lucida Sans Unicode"/>
                <a:cs typeface="Lucida Sans Unicode"/>
              </a:rPr>
              <a:t> </a:t>
            </a:r>
            <a:r>
              <a:rPr dirty="0" sz="2700" spc="-10">
                <a:latin typeface="Lucida Sans Unicode"/>
                <a:cs typeface="Lucida Sans Unicode"/>
              </a:rPr>
              <a:t>tissue</a:t>
            </a:r>
            <a:endParaRPr sz="2700">
              <a:latin typeface="Lucida Sans Unicode"/>
              <a:cs typeface="Lucida Sans Unicode"/>
            </a:endParaRPr>
          </a:p>
          <a:p>
            <a:pPr marL="268605">
              <a:lnSpc>
                <a:spcPts val="3080"/>
              </a:lnSpc>
              <a:tabLst>
                <a:tab pos="4466590" algn="l"/>
              </a:tabLst>
            </a:pPr>
            <a:r>
              <a:rPr dirty="0" sz="2700" spc="-5">
                <a:latin typeface="Lucida Sans Unicode"/>
                <a:cs typeface="Lucida Sans Unicode"/>
              </a:rPr>
              <a:t>cells  </a:t>
            </a:r>
            <a:r>
              <a:rPr dirty="0" sz="2700">
                <a:latin typeface="Lucida Sans Unicode"/>
                <a:cs typeface="Lucida Sans Unicode"/>
              </a:rPr>
              <a:t>mainly</a:t>
            </a:r>
            <a:r>
              <a:rPr dirty="0" sz="2700" spc="315">
                <a:latin typeface="Lucida Sans Unicode"/>
                <a:cs typeface="Lucida Sans Unicode"/>
              </a:rPr>
              <a:t> </a:t>
            </a:r>
            <a:r>
              <a:rPr dirty="0" sz="2700" spc="-5" b="1" u="heavy">
                <a:solidFill>
                  <a:srgbClr val="00AF50"/>
                </a:solidFill>
                <a:latin typeface="Lucida Sans Unicode"/>
                <a:cs typeface="Lucida Sans Unicode"/>
              </a:rPr>
              <a:t>(brain</a:t>
            </a:r>
            <a:r>
              <a:rPr dirty="0" sz="2700" spc="540" b="1" u="heavy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dirty="0" sz="2700" b="1" u="heavy">
                <a:solidFill>
                  <a:srgbClr val="00AF50"/>
                </a:solidFill>
                <a:latin typeface="Lucida Sans Unicode"/>
                <a:cs typeface="Lucida Sans Unicode"/>
              </a:rPr>
              <a:t>cells)</a:t>
            </a:r>
            <a:r>
              <a:rPr dirty="0" sz="2700" b="1">
                <a:solidFill>
                  <a:srgbClr val="00AF50"/>
                </a:solidFill>
                <a:latin typeface="Lucida Sans Unicode"/>
                <a:cs typeface="Lucida Sans Unicode"/>
              </a:rPr>
              <a:t>	</a:t>
            </a:r>
            <a:r>
              <a:rPr dirty="0" sz="2700" spc="-5" u="heavy">
                <a:latin typeface="Lucida Sans Unicode"/>
                <a:cs typeface="Lucida Sans Unicode"/>
              </a:rPr>
              <a:t>and symptoms are</a:t>
            </a:r>
            <a:r>
              <a:rPr dirty="0" sz="2700" spc="-55" u="heavy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: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ts val="3080"/>
              </a:lnSpc>
              <a:spcBef>
                <a:spcPts val="7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Body </a:t>
            </a:r>
            <a:r>
              <a:rPr dirty="0" sz="2700" spc="-5">
                <a:solidFill>
                  <a:srgbClr val="C00000"/>
                </a:solidFill>
                <a:latin typeface="Lucida Sans Unicode"/>
                <a:cs typeface="Lucida Sans Unicode"/>
              </a:rPr>
              <a:t>weakness</a:t>
            </a:r>
            <a:r>
              <a:rPr dirty="0" sz="2700" spc="-5">
                <a:latin typeface="Lucida Sans Unicode"/>
                <a:cs typeface="Lucida Sans Unicode"/>
              </a:rPr>
              <a:t>, </a:t>
            </a:r>
            <a:r>
              <a:rPr dirty="0" sz="2700" spc="-5">
                <a:solidFill>
                  <a:srgbClr val="C00000"/>
                </a:solidFill>
                <a:latin typeface="Lucida Sans Unicode"/>
                <a:cs typeface="Lucida Sans Unicode"/>
              </a:rPr>
              <a:t>exhaustion</a:t>
            </a:r>
            <a:r>
              <a:rPr dirty="0" sz="2700" spc="-5">
                <a:latin typeface="Lucida Sans Unicode"/>
                <a:cs typeface="Lucida Sans Unicode"/>
              </a:rPr>
              <a:t>,</a:t>
            </a:r>
            <a:r>
              <a:rPr dirty="0" sz="2700" spc="-85"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C00000"/>
                </a:solidFill>
                <a:latin typeface="Lucida Sans Unicode"/>
                <a:cs typeface="Lucida Sans Unicode"/>
              </a:rPr>
              <a:t>headache</a:t>
            </a:r>
            <a:r>
              <a:rPr dirty="0" sz="2700" spc="-5">
                <a:latin typeface="Lucida Sans Unicode"/>
                <a:cs typeface="Lucida Sans Unicode"/>
              </a:rPr>
              <a:t>,</a:t>
            </a:r>
            <a:endParaRPr sz="2700">
              <a:latin typeface="Lucida Sans Unicode"/>
              <a:cs typeface="Lucida Sans Unicode"/>
            </a:endParaRPr>
          </a:p>
          <a:p>
            <a:pPr marL="268605">
              <a:lnSpc>
                <a:spcPts val="3080"/>
              </a:lnSpc>
            </a:pPr>
            <a:r>
              <a:rPr dirty="0" sz="2700" spc="-5">
                <a:solidFill>
                  <a:srgbClr val="C00000"/>
                </a:solidFill>
                <a:latin typeface="Lucida Sans Unicode"/>
                <a:cs typeface="Lucida Sans Unicode"/>
              </a:rPr>
              <a:t>dizziness</a:t>
            </a:r>
            <a:r>
              <a:rPr dirty="0" sz="2700" spc="-5">
                <a:latin typeface="Lucida Sans Unicode"/>
                <a:cs typeface="Lucida Sans Unicode"/>
              </a:rPr>
              <a:t>, </a:t>
            </a:r>
            <a:r>
              <a:rPr dirty="0" sz="2700">
                <a:solidFill>
                  <a:srgbClr val="C00000"/>
                </a:solidFill>
                <a:latin typeface="Lucida Sans Unicode"/>
                <a:cs typeface="Lucida Sans Unicode"/>
              </a:rPr>
              <a:t>nausea </a:t>
            </a:r>
            <a:r>
              <a:rPr dirty="0" sz="2700" spc="-5">
                <a:solidFill>
                  <a:srgbClr val="C00000"/>
                </a:solidFill>
                <a:latin typeface="Lucida Sans Unicode"/>
                <a:cs typeface="Lucida Sans Unicode"/>
              </a:rPr>
              <a:t>(disgust)</a:t>
            </a:r>
            <a:r>
              <a:rPr dirty="0" sz="2700" spc="-5">
                <a:latin typeface="Lucida Sans Unicode"/>
                <a:cs typeface="Lucida Sans Unicode"/>
              </a:rPr>
              <a:t>,</a:t>
            </a:r>
            <a:r>
              <a:rPr dirty="0" sz="2700" spc="-120"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C00000"/>
                </a:solidFill>
                <a:latin typeface="Lucida Sans Unicode"/>
                <a:cs typeface="Lucida Sans Unicode"/>
              </a:rPr>
              <a:t>sweating</a:t>
            </a:r>
            <a:r>
              <a:rPr dirty="0" sz="2700" spc="-5">
                <a:latin typeface="Lucida Sans Unicode"/>
                <a:cs typeface="Lucida Sans Unicode"/>
              </a:rPr>
              <a:t>,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7904" y="4562602"/>
            <a:ext cx="3058795" cy="45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5">
                <a:latin typeface="Lucida Sans Unicode"/>
                <a:cs typeface="Lucida Sans Unicode"/>
              </a:rPr>
              <a:t>gait, collapse,</a:t>
            </a:r>
            <a:r>
              <a:rPr dirty="0" sz="2700" spc="-114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and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608829"/>
            <a:ext cx="4246245" cy="1200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>
              <a:lnSpc>
                <a:spcPts val="2920"/>
              </a:lnSpc>
            </a:pPr>
            <a:r>
              <a:rPr dirty="0" sz="2700" spc="-5">
                <a:solidFill>
                  <a:srgbClr val="C00000"/>
                </a:solidFill>
                <a:latin typeface="Lucida Sans Unicode"/>
                <a:cs typeface="Lucida Sans Unicode"/>
              </a:rPr>
              <a:t>confusion</a:t>
            </a:r>
            <a:r>
              <a:rPr dirty="0" sz="2700" spc="-5">
                <a:latin typeface="Lucida Sans Unicode"/>
                <a:cs typeface="Lucida Sans Unicode"/>
              </a:rPr>
              <a:t>,</a:t>
            </a:r>
            <a:r>
              <a:rPr dirty="0" sz="2700" spc="-90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uncontrolled  </a:t>
            </a:r>
            <a:r>
              <a:rPr dirty="0" sz="2700" spc="-5">
                <a:latin typeface="Lucida Sans Unicode"/>
                <a:cs typeface="Lucida Sans Unicode"/>
              </a:rPr>
              <a:t>unconsciousness.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>
                <a:latin typeface="Lucida Sans Unicode"/>
                <a:cs typeface="Lucida Sans Unicode"/>
              </a:rPr>
              <a:t>And may </a:t>
            </a:r>
            <a:r>
              <a:rPr dirty="0" sz="2700" spc="-5">
                <a:latin typeface="Lucida Sans Unicode"/>
                <a:cs typeface="Lucida Sans Unicode"/>
              </a:rPr>
              <a:t>lead to</a:t>
            </a:r>
            <a:r>
              <a:rPr dirty="0" sz="2700" spc="-10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death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" y="205740"/>
            <a:ext cx="3009900" cy="100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9839" y="205740"/>
            <a:ext cx="739139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620" y="780287"/>
            <a:ext cx="2461260" cy="6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H</a:t>
            </a:r>
            <a:r>
              <a:rPr dirty="0" spc="0"/>
              <a:t>e</a:t>
            </a:r>
            <a:r>
              <a:rPr dirty="0" spc="0"/>
              <a:t>a</a:t>
            </a:r>
            <a:r>
              <a:rPr dirty="0" spc="-5"/>
              <a:t>t</a:t>
            </a:r>
            <a:r>
              <a:rPr dirty="0" spc="5"/>
              <a:t>s</a:t>
            </a:r>
            <a:r>
              <a:rPr dirty="0" spc="-5"/>
              <a:t>troke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8915"/>
            <a:ext cx="7849234" cy="349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5">
                <a:latin typeface="Lucida Sans Unicode"/>
                <a:cs typeface="Lucida Sans Unicode"/>
              </a:rPr>
              <a:t>The </a:t>
            </a:r>
            <a:r>
              <a:rPr dirty="0" sz="2700">
                <a:latin typeface="Lucida Sans Unicode"/>
                <a:cs typeface="Lucida Sans Unicode"/>
              </a:rPr>
              <a:t>most </a:t>
            </a:r>
            <a:r>
              <a:rPr dirty="0" sz="2700" spc="-5">
                <a:latin typeface="Lucida Sans Unicode"/>
                <a:cs typeface="Lucida Sans Unicode"/>
              </a:rPr>
              <a:t>practical way</a:t>
            </a:r>
            <a:r>
              <a:rPr dirty="0" sz="2700" spc="-8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: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Remove all</a:t>
            </a:r>
            <a:r>
              <a:rPr dirty="0" sz="2700" spc="-10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clothing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Maintain </a:t>
            </a:r>
            <a:r>
              <a:rPr dirty="0" sz="2700">
                <a:latin typeface="Lucida Sans Unicode"/>
                <a:cs typeface="Lucida Sans Unicode"/>
              </a:rPr>
              <a:t>a spray </a:t>
            </a:r>
            <a:r>
              <a:rPr dirty="0" sz="2700" spc="-5">
                <a:latin typeface="Lucida Sans Unicode"/>
                <a:cs typeface="Lucida Sans Unicode"/>
              </a:rPr>
              <a:t>of cool water on all</a:t>
            </a:r>
            <a:r>
              <a:rPr dirty="0" sz="2700" spc="-85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surfaces</a:t>
            </a:r>
            <a:endParaRPr sz="2700">
              <a:latin typeface="Lucida Sans Unicode"/>
              <a:cs typeface="Lucida Sans Unicode"/>
            </a:endParaRPr>
          </a:p>
          <a:p>
            <a:pPr algn="ctr" marR="5715">
              <a:lnSpc>
                <a:spcPct val="100000"/>
              </a:lnSpc>
            </a:pPr>
            <a:r>
              <a:rPr dirty="0" sz="2700" spc="-5">
                <a:latin typeface="Lucida Sans Unicode"/>
                <a:cs typeface="Lucida Sans Unicode"/>
              </a:rPr>
              <a:t>of </a:t>
            </a:r>
            <a:r>
              <a:rPr dirty="0" sz="2700">
                <a:latin typeface="Lucida Sans Unicode"/>
                <a:cs typeface="Lucida Sans Unicode"/>
              </a:rPr>
              <a:t>the </a:t>
            </a:r>
            <a:r>
              <a:rPr dirty="0" sz="2700" spc="-5">
                <a:latin typeface="Lucida Sans Unicode"/>
                <a:cs typeface="Lucida Sans Unicode"/>
              </a:rPr>
              <a:t>body or continually </a:t>
            </a:r>
            <a:r>
              <a:rPr dirty="0" sz="2700">
                <a:latin typeface="Lucida Sans Unicode"/>
                <a:cs typeface="Lucida Sans Unicode"/>
              </a:rPr>
              <a:t>sponge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r>
              <a:rPr dirty="0" sz="2700" spc="-7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body.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37655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>
                <a:latin typeface="Lucida Sans Unicode"/>
                <a:cs typeface="Lucida Sans Unicode"/>
              </a:rPr>
              <a:t>Blow air over </a:t>
            </a:r>
            <a:r>
              <a:rPr dirty="0" sz="2700">
                <a:latin typeface="Lucida Sans Unicode"/>
                <a:cs typeface="Lucida Sans Unicode"/>
              </a:rPr>
              <a:t>the </a:t>
            </a:r>
            <a:r>
              <a:rPr dirty="0" sz="2700" spc="-5">
                <a:latin typeface="Lucida Sans Unicode"/>
                <a:cs typeface="Lucida Sans Unicode"/>
              </a:rPr>
              <a:t>body </a:t>
            </a:r>
            <a:r>
              <a:rPr dirty="0" sz="2700">
                <a:latin typeface="Lucida Sans Unicode"/>
                <a:cs typeface="Lucida Sans Unicode"/>
              </a:rPr>
              <a:t>with a</a:t>
            </a:r>
            <a:r>
              <a:rPr dirty="0" sz="2700" spc="-145">
                <a:latin typeface="Lucida Sans Unicode"/>
                <a:cs typeface="Lucida Sans Unicode"/>
              </a:rPr>
              <a:t> </a:t>
            </a:r>
            <a:r>
              <a:rPr dirty="0" sz="2700">
                <a:latin typeface="Lucida Sans Unicode"/>
                <a:cs typeface="Lucida Sans Unicode"/>
              </a:rPr>
              <a:t>fan.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>
                <a:latin typeface="Lucida Sans Unicode"/>
                <a:cs typeface="Lucida Sans Unicode"/>
              </a:rPr>
              <a:t>Physicians </a:t>
            </a:r>
            <a:r>
              <a:rPr dirty="0" sz="2700" spc="-5">
                <a:latin typeface="Lucida Sans Unicode"/>
                <a:cs typeface="Lucida Sans Unicode"/>
              </a:rPr>
              <a:t>prefer </a:t>
            </a:r>
            <a:r>
              <a:rPr dirty="0" sz="2700">
                <a:latin typeface="Lucida Sans Unicode"/>
                <a:cs typeface="Lucida Sans Unicode"/>
              </a:rPr>
              <a:t>total </a:t>
            </a:r>
            <a:r>
              <a:rPr dirty="0" sz="2700" spc="-5">
                <a:latin typeface="Lucida Sans Unicode"/>
                <a:cs typeface="Lucida Sans Unicode"/>
              </a:rPr>
              <a:t>immersion of</a:t>
            </a:r>
            <a:r>
              <a:rPr dirty="0" sz="2700" spc="-14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the</a:t>
            </a:r>
            <a:r>
              <a:rPr dirty="0" sz="2700" spc="-20">
                <a:latin typeface="Lucida Sans Unicode"/>
                <a:cs typeface="Lucida Sans Unicode"/>
              </a:rPr>
              <a:t> </a:t>
            </a:r>
            <a:r>
              <a:rPr dirty="0" sz="2700" spc="-5">
                <a:latin typeface="Lucida Sans Unicode"/>
                <a:cs typeface="Lucida Sans Unicode"/>
              </a:rPr>
              <a:t>body </a:t>
            </a:r>
            <a:r>
              <a:rPr dirty="0" sz="2700" spc="-5">
                <a:latin typeface="Lucida Sans Unicode"/>
                <a:cs typeface="Lucida Sans Unicode"/>
              </a:rPr>
              <a:t> in water containing </a:t>
            </a:r>
            <a:r>
              <a:rPr dirty="0" sz="2700">
                <a:latin typeface="Lucida Sans Unicode"/>
                <a:cs typeface="Lucida Sans Unicode"/>
              </a:rPr>
              <a:t>a mush </a:t>
            </a:r>
            <a:r>
              <a:rPr dirty="0" sz="2700" spc="-5">
                <a:latin typeface="Lucida Sans Unicode"/>
                <a:cs typeface="Lucida Sans Unicode"/>
              </a:rPr>
              <a:t>of crushed ice if  </a:t>
            </a:r>
            <a:r>
              <a:rPr dirty="0" sz="2700" spc="-10">
                <a:latin typeface="Lucida Sans Unicode"/>
                <a:cs typeface="Lucida Sans Unicode"/>
              </a:rPr>
              <a:t>available.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676655"/>
            <a:ext cx="5321808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14188" y="676655"/>
            <a:ext cx="658367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491" y="749046"/>
            <a:ext cx="4819650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0" u="none">
                <a:solidFill>
                  <a:srgbClr val="C00000"/>
                </a:solidFill>
                <a:latin typeface="Lucida Sans Unicode"/>
                <a:cs typeface="Lucida Sans Unicode"/>
              </a:rPr>
              <a:t>Treatment </a:t>
            </a:r>
            <a:r>
              <a:rPr dirty="0" sz="3200" spc="-5" b="0" u="none">
                <a:solidFill>
                  <a:srgbClr val="C00000"/>
                </a:solidFill>
                <a:latin typeface="Lucida Sans Unicode"/>
                <a:cs typeface="Lucida Sans Unicode"/>
              </a:rPr>
              <a:t>of</a:t>
            </a:r>
            <a:r>
              <a:rPr dirty="0" sz="3200" spc="-100" b="0" u="none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3200" b="0" u="none">
                <a:solidFill>
                  <a:srgbClr val="C00000"/>
                </a:solidFill>
                <a:latin typeface="Lucida Sans Unicode"/>
                <a:cs typeface="Lucida Sans Unicode"/>
              </a:rPr>
              <a:t>heatstroke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6257" y="2937002"/>
            <a:ext cx="3491229" cy="972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b="1" i="1">
                <a:latin typeface="Times New Roman"/>
                <a:cs typeface="Times New Roman"/>
              </a:rPr>
              <a:t>Reference</a:t>
            </a:r>
            <a:r>
              <a:rPr dirty="0" sz="1800" spc="-114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book</a:t>
            </a:r>
            <a:endParaRPr sz="1800">
              <a:latin typeface="Times New Roman"/>
              <a:cs typeface="Times New Roman"/>
            </a:endParaRPr>
          </a:p>
          <a:p>
            <a:pPr algn="ctr" marL="12065" marR="5080">
              <a:lnSpc>
                <a:spcPct val="100000"/>
              </a:lnSpc>
              <a:spcBef>
                <a:spcPts val="1080"/>
              </a:spcBef>
            </a:pPr>
            <a:r>
              <a:rPr dirty="0" sz="1800" spc="-5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Guyton </a:t>
            </a:r>
            <a:r>
              <a:rPr dirty="0" sz="180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&amp; Hall: </a:t>
            </a:r>
            <a:r>
              <a:rPr dirty="0" sz="1800" spc="-2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Textbook </a:t>
            </a:r>
            <a:r>
              <a:rPr dirty="0" sz="180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of</a:t>
            </a:r>
            <a:r>
              <a:rPr dirty="0" sz="1800" spc="-7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180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Medical  </a:t>
            </a:r>
            <a:r>
              <a:rPr dirty="0" sz="180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Physiology</a:t>
            </a:r>
            <a:r>
              <a:rPr dirty="0" sz="1800" spc="-110" b="1" i="1" u="heavy">
                <a:solidFill>
                  <a:srgbClr val="FF8118"/>
                </a:solidFill>
                <a:latin typeface="Times New Roman"/>
                <a:cs typeface="Times New Roman"/>
              </a:rPr>
              <a:t> </a:t>
            </a:r>
            <a:r>
              <a:rPr dirty="0" sz="180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12</a:t>
            </a:r>
            <a:r>
              <a:rPr dirty="0" sz="1800" b="1" i="1" u="heavy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80001" y="4249801"/>
            <a:ext cx="3537585" cy="82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>
                <a:solidFill>
                  <a:srgbClr val="DA1F28"/>
                </a:solidFill>
                <a:latin typeface="Arial"/>
                <a:cs typeface="Arial"/>
              </a:rPr>
              <a:t>Thank </a:t>
            </a:r>
            <a:r>
              <a:rPr dirty="0" sz="5400" spc="-10">
                <a:solidFill>
                  <a:srgbClr val="DA1F28"/>
                </a:solidFill>
                <a:latin typeface="Arial"/>
                <a:cs typeface="Arial"/>
              </a:rPr>
              <a:t>you</a:t>
            </a:r>
            <a:r>
              <a:rPr dirty="0" sz="5400" spc="-365">
                <a:solidFill>
                  <a:srgbClr val="DA1F28"/>
                </a:solidFill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!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1531619"/>
            <a:ext cx="428244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1417319"/>
            <a:ext cx="5070348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3092" y="1828800"/>
            <a:ext cx="559307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21295" y="1828800"/>
            <a:ext cx="559307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8159" y="2404872"/>
            <a:ext cx="428244" cy="502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040" y="2290572"/>
            <a:ext cx="559308" cy="758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9244" y="2290572"/>
            <a:ext cx="687324" cy="758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5463" y="2290572"/>
            <a:ext cx="559307" cy="758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3667" y="2290572"/>
            <a:ext cx="6606540" cy="758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09104" y="2290572"/>
            <a:ext cx="777240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35240" y="2290572"/>
            <a:ext cx="649224" cy="758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33359" y="2290572"/>
            <a:ext cx="777240" cy="7589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1040" y="2702051"/>
            <a:ext cx="1540763" cy="758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59279" y="2729483"/>
            <a:ext cx="458724" cy="5196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35479" y="2702051"/>
            <a:ext cx="559307" cy="758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43683" y="2702051"/>
            <a:ext cx="562356" cy="758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69964" y="2702051"/>
            <a:ext cx="559307" cy="758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8159" y="3290315"/>
            <a:ext cx="428244" cy="5029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1040" y="3176016"/>
            <a:ext cx="958596" cy="7589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08532" y="3176016"/>
            <a:ext cx="559307" cy="7589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38671" y="3160776"/>
            <a:ext cx="979931" cy="7863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23888" y="3192779"/>
            <a:ext cx="475488" cy="5364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03135" y="3160776"/>
            <a:ext cx="690372" cy="7863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3419" y="3587496"/>
            <a:ext cx="1559052" cy="7863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2063" y="4608576"/>
            <a:ext cx="445008" cy="5242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3419" y="4491228"/>
            <a:ext cx="5242560" cy="7863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70647" y="4968240"/>
            <a:ext cx="579120" cy="7863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209">
              <a:lnSpc>
                <a:spcPct val="100000"/>
              </a:lnSpc>
              <a:tabLst>
                <a:tab pos="28575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pc="-5"/>
              <a:t>Muscles Strength( force) :_Refers to</a:t>
            </a:r>
            <a:r>
              <a:rPr dirty="0" spc="-70"/>
              <a:t> </a:t>
            </a:r>
            <a:r>
              <a:rPr dirty="0" spc="-5"/>
              <a:t>the</a:t>
            </a:r>
            <a:endParaRPr sz="18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</a:pPr>
            <a:r>
              <a:rPr dirty="0" spc="-5"/>
              <a:t>amount of </a:t>
            </a:r>
            <a:r>
              <a:rPr dirty="0"/>
              <a:t>force a muscle </a:t>
            </a:r>
            <a:r>
              <a:rPr dirty="0" spc="-5"/>
              <a:t>can</a:t>
            </a:r>
            <a:r>
              <a:rPr dirty="0" spc="-105"/>
              <a:t> </a:t>
            </a:r>
            <a:r>
              <a:rPr dirty="0" spc="-5"/>
              <a:t>produce</a:t>
            </a:r>
          </a:p>
          <a:p>
            <a:pPr marL="29209">
              <a:lnSpc>
                <a:spcPct val="100000"/>
              </a:lnSpc>
              <a:spcBef>
                <a:spcPts val="395"/>
              </a:spcBef>
              <a:tabLst>
                <a:tab pos="393700" algn="l"/>
                <a:tab pos="689483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>
                <a:solidFill>
                  <a:srgbClr val="FF0000"/>
                </a:solidFill>
              </a:rPr>
              <a:t>A  maximal </a:t>
            </a:r>
            <a:r>
              <a:rPr dirty="0" spc="-5">
                <a:solidFill>
                  <a:srgbClr val="FF0000"/>
                </a:solidFill>
              </a:rPr>
              <a:t>contractile</a:t>
            </a:r>
            <a:r>
              <a:rPr dirty="0" spc="455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force,</a:t>
            </a:r>
            <a:r>
              <a:rPr dirty="0" spc="450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Normally	</a:t>
            </a:r>
            <a:r>
              <a:rPr dirty="0">
                <a:solidFill>
                  <a:srgbClr val="FF0000"/>
                </a:solidFill>
              </a:rPr>
              <a:t>3</a:t>
            </a:r>
            <a:r>
              <a:rPr dirty="0" spc="-90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-4</a:t>
            </a:r>
            <a:endParaRPr sz="1800">
              <a:latin typeface="Microsoft Sans Serif"/>
              <a:cs typeface="Microsoft Sans Serif"/>
            </a:endParaRPr>
          </a:p>
          <a:p>
            <a:pPr marL="285115">
              <a:lnSpc>
                <a:spcPct val="100000"/>
              </a:lnSpc>
            </a:pPr>
            <a:r>
              <a:rPr dirty="0" spc="-5">
                <a:solidFill>
                  <a:srgbClr val="FF0000"/>
                </a:solidFill>
              </a:rPr>
              <a:t>kg/cm</a:t>
            </a:r>
            <a:r>
              <a:rPr dirty="0" baseline="24691" sz="2700" spc="-7">
                <a:solidFill>
                  <a:srgbClr val="FF0000"/>
                </a:solidFill>
              </a:rPr>
              <a:t>2 </a:t>
            </a:r>
            <a:r>
              <a:rPr dirty="0" sz="2700">
                <a:solidFill>
                  <a:srgbClr val="FF0000"/>
                </a:solidFill>
              </a:rPr>
              <a:t>(</a:t>
            </a:r>
            <a:r>
              <a:rPr dirty="0" sz="2700"/>
              <a:t>Size </a:t>
            </a:r>
            <a:r>
              <a:rPr dirty="0" sz="2700" spc="-5"/>
              <a:t>of </a:t>
            </a:r>
            <a:r>
              <a:rPr dirty="0" sz="2700"/>
              <a:t>muscles </a:t>
            </a:r>
            <a:r>
              <a:rPr dirty="0" sz="2700" spc="-5"/>
              <a:t>influence</a:t>
            </a:r>
            <a:r>
              <a:rPr dirty="0" sz="2700" spc="140"/>
              <a:t> </a:t>
            </a:r>
            <a:r>
              <a:rPr dirty="0" sz="2700"/>
              <a:t>)</a:t>
            </a:r>
            <a:endParaRPr sz="2700"/>
          </a:p>
          <a:p>
            <a:pPr marL="29209">
              <a:lnSpc>
                <a:spcPct val="100000"/>
              </a:lnSpc>
              <a:spcBef>
                <a:spcPts val="390"/>
              </a:spcBef>
              <a:tabLst>
                <a:tab pos="285750" algn="l"/>
                <a:tab pos="4942205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>
                <a:solidFill>
                  <a:srgbClr val="FF0000"/>
                </a:solidFill>
              </a:rPr>
              <a:t>E.g  </a:t>
            </a:r>
            <a:r>
              <a:rPr dirty="0" sz="2800" spc="-5"/>
              <a:t>a</a:t>
            </a:r>
            <a:r>
              <a:rPr dirty="0" sz="2800" spc="360"/>
              <a:t> </a:t>
            </a:r>
            <a:r>
              <a:rPr dirty="0" sz="2800" spc="-5"/>
              <a:t>cross-sectional</a:t>
            </a:r>
            <a:r>
              <a:rPr dirty="0" sz="2800" spc="720"/>
              <a:t> </a:t>
            </a:r>
            <a:r>
              <a:rPr dirty="0" sz="2800" spc="-10"/>
              <a:t>area	150</a:t>
            </a:r>
            <a:r>
              <a:rPr dirty="0" sz="2800" spc="-45"/>
              <a:t> </a:t>
            </a:r>
            <a:r>
              <a:rPr dirty="0" sz="2800">
                <a:solidFill>
                  <a:srgbClr val="FF0000"/>
                </a:solidFill>
              </a:rPr>
              <a:t>cm</a:t>
            </a:r>
            <a:r>
              <a:rPr dirty="0" baseline="25525" sz="2775">
                <a:solidFill>
                  <a:srgbClr val="FF0000"/>
                </a:solidFill>
              </a:rPr>
              <a:t>2</a:t>
            </a:r>
            <a:endParaRPr baseline="25525" sz="2775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3651884"/>
            <a:ext cx="1016635" cy="89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FF0000"/>
                </a:solidFill>
                <a:latin typeface="Lucida Sans Unicode"/>
                <a:cs typeface="Lucida Sans Unicode"/>
              </a:rPr>
              <a:t>cause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Lucida Sans Unicode"/>
                <a:cs typeface="Lucida Sans Unicode"/>
              </a:rPr>
              <a:t>about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7438" y="3651884"/>
            <a:ext cx="5466080" cy="897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Lucida Sans Unicode"/>
                <a:cs typeface="Lucida Sans Unicode"/>
              </a:rPr>
              <a:t>maximal </a:t>
            </a:r>
            <a:r>
              <a:rPr dirty="0" sz="2800" spc="-10">
                <a:latin typeface="Lucida Sans Unicode"/>
                <a:cs typeface="Lucida Sans Unicode"/>
              </a:rPr>
              <a:t>contractile </a:t>
            </a:r>
            <a:r>
              <a:rPr dirty="0" sz="2800" spc="-5">
                <a:latin typeface="Lucida Sans Unicode"/>
                <a:cs typeface="Lucida Sans Unicode"/>
              </a:rPr>
              <a:t>strength</a:t>
            </a:r>
            <a:r>
              <a:rPr dirty="0" sz="2800" spc="7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of</a:t>
            </a:r>
            <a:endParaRPr sz="2800">
              <a:latin typeface="Lucida Sans Unicode"/>
              <a:cs typeface="Lucida Sans Unicode"/>
            </a:endParaRPr>
          </a:p>
          <a:p>
            <a:pPr marL="26034">
              <a:lnSpc>
                <a:spcPct val="100000"/>
              </a:lnSpc>
            </a:pPr>
            <a:r>
              <a:rPr dirty="0" sz="2800" spc="-10">
                <a:latin typeface="Lucida Sans Unicode"/>
                <a:cs typeface="Lucida Sans Unicode"/>
              </a:rPr>
              <a:t>525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kilograms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5668" y="4555997"/>
            <a:ext cx="5396865" cy="947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 u="heavy">
                <a:solidFill>
                  <a:srgbClr val="FF0000"/>
                </a:solidFill>
                <a:latin typeface="Lucida Sans Unicode"/>
                <a:cs typeface="Lucida Sans Unicode"/>
              </a:rPr>
              <a:t>Mechanical work of muscle </a:t>
            </a:r>
            <a:r>
              <a:rPr dirty="0" sz="2800" spc="-5">
                <a:latin typeface="Lucida Sans Unicode"/>
                <a:cs typeface="Lucida Sans Unicode"/>
              </a:rPr>
              <a:t>=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Lucida Sans Unicode"/>
                <a:cs typeface="Lucida Sans Unicode"/>
              </a:rPr>
              <a:t>force applied by the muscle</a:t>
            </a:r>
            <a:r>
              <a:rPr dirty="0" sz="2800" spc="2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X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42684" y="5033009"/>
            <a:ext cx="1463040" cy="4705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Lucida Sans Unicode"/>
                <a:cs typeface="Lucida Sans Unicode"/>
              </a:rPr>
              <a:t>distance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1459" y="464819"/>
            <a:ext cx="8036052" cy="7863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21168" y="464819"/>
            <a:ext cx="580644" cy="7863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59740" y="528573"/>
            <a:ext cx="7586345" cy="4705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u="none">
                <a:solidFill>
                  <a:srgbClr val="000000"/>
                </a:solidFill>
              </a:rPr>
              <a:t>Strength, Power, And Endurance Of</a:t>
            </a:r>
            <a:r>
              <a:rPr dirty="0" sz="2800" spc="-155" u="none">
                <a:solidFill>
                  <a:srgbClr val="000000"/>
                </a:solidFill>
              </a:rPr>
              <a:t> </a:t>
            </a:r>
            <a:r>
              <a:rPr dirty="0" sz="2800" spc="-5" u="none">
                <a:solidFill>
                  <a:srgbClr val="000000"/>
                </a:solidFill>
              </a:rPr>
              <a:t>Muscles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930" y="1146302"/>
            <a:ext cx="3137535" cy="4591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u="none">
                <a:solidFill>
                  <a:srgbClr val="000000"/>
                </a:solidFill>
                <a:latin typeface="Tahoma"/>
                <a:cs typeface="Tahoma"/>
              </a:rPr>
              <a:t>Muscle</a:t>
            </a:r>
            <a:r>
              <a:rPr dirty="0" sz="3000" spc="-65" u="none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000" spc="-5" u="none">
                <a:solidFill>
                  <a:srgbClr val="000000"/>
                </a:solidFill>
                <a:latin typeface="Tahoma"/>
                <a:cs typeface="Tahoma"/>
              </a:rPr>
              <a:t>Strength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42719"/>
            <a:ext cx="8864600" cy="4340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Muscle strength has </a:t>
            </a:r>
            <a:r>
              <a:rPr dirty="0" sz="2000" spc="-5">
                <a:latin typeface="Times New Roman"/>
                <a:cs typeface="Times New Roman"/>
              </a:rPr>
              <a:t>mechanical </a:t>
            </a:r>
            <a:r>
              <a:rPr dirty="0" sz="2000">
                <a:latin typeface="Times New Roman"/>
                <a:cs typeface="Times New Roman"/>
              </a:rPr>
              <a:t>&amp; neural components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  <a:buAutoNum type="arabicParenBoth"/>
              <a:tabLst>
                <a:tab pos="371475" algn="l"/>
              </a:tabLst>
            </a:pPr>
            <a:r>
              <a:rPr dirty="0" sz="2000" b="1" u="heavy">
                <a:latin typeface="Times New Roman"/>
                <a:cs typeface="Times New Roman"/>
              </a:rPr>
              <a:t>Mechanical </a:t>
            </a:r>
            <a:r>
              <a:rPr dirty="0" sz="2000" spc="-5" b="1" u="heavy">
                <a:latin typeface="Times New Roman"/>
                <a:cs typeface="Times New Roman"/>
              </a:rPr>
              <a:t>strength </a:t>
            </a:r>
            <a:r>
              <a:rPr dirty="0" sz="2000" b="1" u="heavy">
                <a:latin typeface="Times New Roman"/>
                <a:cs typeface="Times New Roman"/>
              </a:rPr>
              <a:t>(</a:t>
            </a:r>
            <a:r>
              <a:rPr dirty="0" sz="2000" spc="-135" b="1" u="heavy">
                <a:latin typeface="Times New Roman"/>
                <a:cs typeface="Times New Roman"/>
              </a:rPr>
              <a:t> </a:t>
            </a:r>
            <a:r>
              <a:rPr dirty="0" sz="2000" spc="-5" b="1" u="heavy">
                <a:latin typeface="Times New Roman"/>
                <a:cs typeface="Times New Roman"/>
              </a:rPr>
              <a:t>force)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2000">
                <a:latin typeface="Times New Roman"/>
                <a:cs typeface="Times New Roman"/>
              </a:rPr>
              <a:t>-the </a:t>
            </a:r>
            <a:r>
              <a:rPr dirty="0" sz="2000" spc="-5">
                <a:latin typeface="Times New Roman"/>
                <a:cs typeface="Times New Roman"/>
              </a:rPr>
              <a:t>maximum </a:t>
            </a:r>
            <a:r>
              <a:rPr dirty="0" sz="2000">
                <a:latin typeface="Times New Roman"/>
                <a:cs typeface="Times New Roman"/>
              </a:rPr>
              <a:t>force a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can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exert.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2000">
                <a:latin typeface="Times New Roman"/>
                <a:cs typeface="Times New Roman"/>
              </a:rPr>
              <a:t>This depends upon the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cross-sectional area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323215">
              <a:lnSpc>
                <a:spcPts val="257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So if after a period of training, an </a:t>
            </a:r>
            <a:r>
              <a:rPr dirty="0" sz="2000" spc="-5">
                <a:latin typeface="Times New Roman"/>
                <a:cs typeface="Times New Roman"/>
              </a:rPr>
              <a:t>athlete </a:t>
            </a:r>
            <a:r>
              <a:rPr dirty="0" sz="2000">
                <a:latin typeface="Times New Roman"/>
                <a:cs typeface="Times New Roman"/>
              </a:rPr>
              <a:t>increases his </a:t>
            </a:r>
            <a:r>
              <a:rPr dirty="0" sz="2000" spc="-5">
                <a:latin typeface="Times New Roman"/>
                <a:cs typeface="Times New Roman"/>
              </a:rPr>
              <a:t>muscle size </a:t>
            </a:r>
            <a:r>
              <a:rPr dirty="0" sz="2000">
                <a:latin typeface="Times New Roman"/>
                <a:cs typeface="Times New Roman"/>
              </a:rPr>
              <a:t>by 50 % , he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will  </a:t>
            </a:r>
            <a:r>
              <a:rPr dirty="0" sz="2000" spc="-5">
                <a:latin typeface="Times New Roman"/>
                <a:cs typeface="Times New Roman"/>
              </a:rPr>
              <a:t>also </a:t>
            </a:r>
            <a:r>
              <a:rPr dirty="0" sz="2000">
                <a:latin typeface="Times New Roman"/>
                <a:cs typeface="Times New Roman"/>
              </a:rPr>
              <a:t>increase the force the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can develop by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50%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430"/>
              </a:spcBef>
              <a:buAutoNum type="arabicParenBoth" startAt="2"/>
              <a:tabLst>
                <a:tab pos="370840" algn="l"/>
              </a:tabLst>
            </a:pPr>
            <a:r>
              <a:rPr dirty="0" sz="2000" spc="-5" b="1" u="heavy">
                <a:latin typeface="Times New Roman"/>
                <a:cs typeface="Times New Roman"/>
              </a:rPr>
              <a:t>Neurological strength </a:t>
            </a:r>
            <a:r>
              <a:rPr dirty="0" sz="2000" b="1">
                <a:latin typeface="Times New Roman"/>
                <a:cs typeface="Times New Roman"/>
              </a:rPr>
              <a:t>: </a:t>
            </a:r>
            <a:r>
              <a:rPr dirty="0" sz="2000" spc="-5">
                <a:latin typeface="Times New Roman"/>
                <a:cs typeface="Times New Roman"/>
              </a:rPr>
              <a:t>meaning </a:t>
            </a:r>
            <a:r>
              <a:rPr dirty="0" sz="2000" spc="5">
                <a:latin typeface="Times New Roman"/>
                <a:cs typeface="Times New Roman"/>
              </a:rPr>
              <a:t>how </a:t>
            </a:r>
            <a:r>
              <a:rPr dirty="0" sz="2000" spc="-5">
                <a:latin typeface="Times New Roman"/>
                <a:cs typeface="Times New Roman"/>
              </a:rPr>
              <a:t>many </a:t>
            </a:r>
            <a:r>
              <a:rPr dirty="0" sz="2000">
                <a:latin typeface="Times New Roman"/>
                <a:cs typeface="Times New Roman"/>
              </a:rPr>
              <a:t>of the anterior horn cells(AHC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)motor  </a:t>
            </a:r>
            <a:r>
              <a:rPr dirty="0" sz="2000">
                <a:latin typeface="Times New Roman"/>
                <a:cs typeface="Times New Roman"/>
              </a:rPr>
              <a:t>neurons of the spinal cord supplying that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are recruited + frequency of action  </a:t>
            </a:r>
            <a:r>
              <a:rPr dirty="0" sz="2000">
                <a:latin typeface="Times New Roman"/>
                <a:cs typeface="Times New Roman"/>
              </a:rPr>
              <a:t>potentials  in </a:t>
            </a:r>
            <a:r>
              <a:rPr dirty="0" sz="2000" spc="-5">
                <a:latin typeface="Times New Roman"/>
                <a:cs typeface="Times New Roman"/>
              </a:rPr>
              <a:t>them </a:t>
            </a:r>
            <a:r>
              <a:rPr dirty="0" sz="2000">
                <a:latin typeface="Times New Roman"/>
                <a:cs typeface="Times New Roman"/>
              </a:rPr>
              <a:t>to supply the</a:t>
            </a:r>
            <a:r>
              <a:rPr dirty="0" sz="2000" spc="-1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muscle.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35"/>
              </a:spcBef>
            </a:pPr>
            <a:r>
              <a:rPr dirty="0" sz="2000">
                <a:latin typeface="Times New Roman"/>
                <a:cs typeface="Times New Roman"/>
              </a:rPr>
              <a:t>In diseases involving the AHCs ( e.g., </a:t>
            </a:r>
            <a:r>
              <a:rPr dirty="0" sz="2000" spc="-5">
                <a:latin typeface="Times New Roman"/>
                <a:cs typeface="Times New Roman"/>
              </a:rPr>
              <a:t>poliomyelitis </a:t>
            </a:r>
            <a:r>
              <a:rPr dirty="0" sz="2000">
                <a:latin typeface="Times New Roman"/>
                <a:cs typeface="Times New Roman"/>
              </a:rPr>
              <a:t>) the </a:t>
            </a:r>
            <a:r>
              <a:rPr dirty="0" sz="2000" spc="-5">
                <a:latin typeface="Times New Roman"/>
                <a:cs typeface="Times New Roman"/>
              </a:rPr>
              <a:t>number </a:t>
            </a:r>
            <a:r>
              <a:rPr dirty="0" sz="2000">
                <a:latin typeface="Times New Roman"/>
                <a:cs typeface="Times New Roman"/>
              </a:rPr>
              <a:t>of active AHCs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may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dirty="0" sz="2000">
                <a:latin typeface="Times New Roman"/>
                <a:cs typeface="Times New Roman"/>
              </a:rPr>
              <a:t>be considerably reduced </a:t>
            </a:r>
            <a:r>
              <a:rPr dirty="0" sz="2000" spc="5">
                <a:latin typeface="Wingdings"/>
                <a:cs typeface="Wingdings"/>
              </a:rPr>
              <a:t>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decreased  </a:t>
            </a:r>
            <a:r>
              <a:rPr dirty="0" sz="2000" spc="-5">
                <a:latin typeface="Times New Roman"/>
                <a:cs typeface="Times New Roman"/>
              </a:rPr>
              <a:t>muscle</a:t>
            </a:r>
            <a:r>
              <a:rPr dirty="0" sz="2000" spc="-1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performance.</a:t>
            </a:r>
            <a:endParaRPr sz="2000">
              <a:latin typeface="Times New Roman"/>
              <a:cs typeface="Times New Roman"/>
            </a:endParaRPr>
          </a:p>
          <a:p>
            <a:pPr marL="12700" marR="1323975">
              <a:lnSpc>
                <a:spcPts val="2160"/>
              </a:lnSpc>
              <a:spcBef>
                <a:spcPts val="425"/>
              </a:spcBef>
            </a:pPr>
            <a:r>
              <a:rPr dirty="0" sz="2000">
                <a:latin typeface="Times New Roman"/>
                <a:cs typeface="Times New Roman"/>
              </a:rPr>
              <a:t>A severely depressed person ( or athlete ) , </a:t>
            </a:r>
            <a:r>
              <a:rPr dirty="0" sz="2000" spc="5">
                <a:latin typeface="Times New Roman"/>
                <a:cs typeface="Times New Roman"/>
              </a:rPr>
              <a:t>who </a:t>
            </a:r>
            <a:r>
              <a:rPr dirty="0" sz="2000">
                <a:latin typeface="Times New Roman"/>
                <a:cs typeface="Times New Roman"/>
              </a:rPr>
              <a:t>lost his </a:t>
            </a:r>
            <a:r>
              <a:rPr dirty="0" sz="2000" spc="-5">
                <a:latin typeface="Times New Roman"/>
                <a:cs typeface="Times New Roman"/>
              </a:rPr>
              <a:t>motivation </a:t>
            </a:r>
            <a:r>
              <a:rPr dirty="0" sz="2000">
                <a:latin typeface="Times New Roman"/>
                <a:cs typeface="Times New Roman"/>
              </a:rPr>
              <a:t>, </a:t>
            </a:r>
            <a:r>
              <a:rPr dirty="0" sz="2000" spc="-5">
                <a:latin typeface="Times New Roman"/>
                <a:cs typeface="Times New Roman"/>
              </a:rPr>
              <a:t>may</a:t>
            </a:r>
            <a:r>
              <a:rPr dirty="0" sz="2000" spc="-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,  </a:t>
            </a:r>
            <a:r>
              <a:rPr dirty="0" sz="2000">
                <a:latin typeface="Times New Roman"/>
                <a:cs typeface="Times New Roman"/>
              </a:rPr>
              <a:t>unconsciously , recruit </a:t>
            </a:r>
            <a:r>
              <a:rPr dirty="0" sz="2000" spc="-5">
                <a:latin typeface="Times New Roman"/>
                <a:cs typeface="Times New Roman"/>
              </a:rPr>
              <a:t>less </a:t>
            </a:r>
            <a:r>
              <a:rPr dirty="0" sz="2000">
                <a:latin typeface="Times New Roman"/>
                <a:cs typeface="Times New Roman"/>
              </a:rPr>
              <a:t>AHCs than normal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decreased</a:t>
            </a:r>
            <a:r>
              <a:rPr dirty="0" sz="2000" spc="-2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performance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9170" y="810895"/>
            <a:ext cx="249872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u="none">
                <a:solidFill>
                  <a:srgbClr val="000000"/>
                </a:solidFill>
                <a:latin typeface="Tahoma"/>
                <a:cs typeface="Tahoma"/>
              </a:rPr>
              <a:t>Muscle</a:t>
            </a:r>
            <a:r>
              <a:rPr dirty="0" sz="2800" spc="-75" u="none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800" spc="-10" u="none">
                <a:solidFill>
                  <a:srgbClr val="000000"/>
                </a:solidFill>
                <a:latin typeface="Tahoma"/>
                <a:cs typeface="Tahoma"/>
              </a:rPr>
              <a:t>Power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25650"/>
            <a:ext cx="7037705" cy="4688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73685">
              <a:lnSpc>
                <a:spcPts val="2420"/>
              </a:lnSpc>
            </a:pPr>
            <a:r>
              <a:rPr dirty="0" sz="1800">
                <a:latin typeface="Tahoma"/>
                <a:cs typeface="Tahoma"/>
              </a:rPr>
              <a:t>When </a:t>
            </a:r>
            <a:r>
              <a:rPr dirty="0" sz="1800" spc="-5">
                <a:latin typeface="Tahoma"/>
                <a:cs typeface="Tahoma"/>
              </a:rPr>
              <a:t>muscles </a:t>
            </a:r>
            <a:r>
              <a:rPr dirty="0" sz="1800" spc="-10">
                <a:latin typeface="Tahoma"/>
                <a:cs typeface="Tahoma"/>
              </a:rPr>
              <a:t>contract </a:t>
            </a:r>
            <a:r>
              <a:rPr dirty="0" sz="1800">
                <a:latin typeface="Tahoma"/>
                <a:cs typeface="Tahoma"/>
              </a:rPr>
              <a:t>or </a:t>
            </a:r>
            <a:r>
              <a:rPr dirty="0" sz="1800" spc="-10">
                <a:latin typeface="Tahoma"/>
                <a:cs typeface="Tahoma"/>
              </a:rPr>
              <a:t>stretch </a:t>
            </a:r>
            <a:r>
              <a:rPr dirty="0" sz="1800">
                <a:latin typeface="Tahoma"/>
                <a:cs typeface="Tahoma"/>
              </a:rPr>
              <a:t>in </a:t>
            </a:r>
            <a:r>
              <a:rPr dirty="0" sz="1800" spc="-5">
                <a:latin typeface="Tahoma"/>
                <a:cs typeface="Tahoma"/>
              </a:rPr>
              <a:t>moving </a:t>
            </a:r>
            <a:r>
              <a:rPr dirty="0" sz="1800">
                <a:latin typeface="Tahoma"/>
                <a:cs typeface="Tahoma"/>
              </a:rPr>
              <a:t>a </a:t>
            </a:r>
            <a:r>
              <a:rPr dirty="0" sz="1800" spc="-5">
                <a:latin typeface="Tahoma"/>
                <a:cs typeface="Tahoma"/>
              </a:rPr>
              <a:t>load they </a:t>
            </a:r>
            <a:r>
              <a:rPr dirty="0" sz="1800">
                <a:latin typeface="Tahoma"/>
                <a:cs typeface="Tahoma"/>
              </a:rPr>
              <a:t>do </a:t>
            </a:r>
            <a:r>
              <a:rPr dirty="0" sz="1800" b="1">
                <a:latin typeface="Tahoma"/>
                <a:cs typeface="Tahoma"/>
              </a:rPr>
              <a:t>work </a:t>
            </a:r>
            <a:r>
              <a:rPr dirty="0" sz="1800">
                <a:latin typeface="Tahoma"/>
                <a:cs typeface="Tahoma"/>
              </a:rPr>
              <a:t>,  and </a:t>
            </a:r>
            <a:r>
              <a:rPr dirty="0" sz="1800" spc="-5">
                <a:latin typeface="Tahoma"/>
                <a:cs typeface="Tahoma"/>
              </a:rPr>
              <a:t>energy </a:t>
            </a:r>
            <a:r>
              <a:rPr dirty="0" sz="1800">
                <a:latin typeface="Tahoma"/>
                <a:cs typeface="Tahoma"/>
              </a:rPr>
              <a:t>is </a:t>
            </a:r>
            <a:r>
              <a:rPr dirty="0" sz="1800" spc="-10">
                <a:latin typeface="Tahoma"/>
                <a:cs typeface="Tahoma"/>
              </a:rPr>
              <a:t>transferred </a:t>
            </a:r>
            <a:r>
              <a:rPr dirty="0" sz="2400">
                <a:solidFill>
                  <a:srgbClr val="FF0000"/>
                </a:solidFill>
                <a:latin typeface="Lucida Sans Unicode"/>
                <a:cs typeface="Lucida Sans Unicode"/>
              </a:rPr>
              <a:t>from one form to</a:t>
            </a:r>
            <a:r>
              <a:rPr dirty="0" sz="2400" spc="-3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Lucida Sans Unicode"/>
                <a:cs typeface="Lucida Sans Unicode"/>
              </a:rPr>
              <a:t>another.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89535">
              <a:lnSpc>
                <a:spcPct val="100000"/>
              </a:lnSpc>
              <a:tabLst>
                <a:tab pos="537210" algn="l"/>
              </a:tabLst>
            </a:pPr>
            <a:r>
              <a:rPr dirty="0" sz="1800">
                <a:latin typeface="Tahoma"/>
                <a:cs typeface="Tahoma"/>
              </a:rPr>
              <a:t>The	</a:t>
            </a:r>
            <a:r>
              <a:rPr dirty="0" sz="1800" spc="-5" b="1">
                <a:latin typeface="Tahoma"/>
                <a:cs typeface="Tahoma"/>
              </a:rPr>
              <a:t>“ </a:t>
            </a:r>
            <a:r>
              <a:rPr dirty="0" sz="1800" b="1">
                <a:latin typeface="Tahoma"/>
                <a:cs typeface="Tahoma"/>
              </a:rPr>
              <a:t>power </a:t>
            </a:r>
            <a:r>
              <a:rPr dirty="0" sz="1800" spc="-5" b="1">
                <a:latin typeface="Tahoma"/>
                <a:cs typeface="Tahoma"/>
              </a:rPr>
              <a:t>” </a:t>
            </a:r>
            <a:r>
              <a:rPr dirty="0" sz="1800">
                <a:latin typeface="Tahoma"/>
                <a:cs typeface="Tahoma"/>
              </a:rPr>
              <a:t>of </a:t>
            </a:r>
            <a:r>
              <a:rPr dirty="0" sz="1800" spc="-5">
                <a:latin typeface="Tahoma"/>
                <a:cs typeface="Tahoma"/>
              </a:rPr>
              <a:t>muscles </a:t>
            </a:r>
            <a:r>
              <a:rPr dirty="0" sz="1800" spc="-10">
                <a:latin typeface="Tahoma"/>
                <a:cs typeface="Tahoma"/>
              </a:rPr>
              <a:t>refers </a:t>
            </a:r>
            <a:r>
              <a:rPr dirty="0" sz="1800" spc="-5">
                <a:latin typeface="Tahoma"/>
                <a:cs typeface="Tahoma"/>
              </a:rPr>
              <a:t>to </a:t>
            </a:r>
            <a:r>
              <a:rPr dirty="0" sz="1800">
                <a:latin typeface="Tahoma"/>
                <a:cs typeface="Tahoma"/>
              </a:rPr>
              <a:t>how quickly </a:t>
            </a:r>
            <a:r>
              <a:rPr dirty="0" sz="1800" spc="-5">
                <a:latin typeface="Tahoma"/>
                <a:cs typeface="Tahoma"/>
              </a:rPr>
              <a:t>the muscles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can</a:t>
            </a:r>
            <a:r>
              <a:rPr dirty="0" sz="1800" spc="-1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do </a:t>
            </a:r>
            <a:r>
              <a:rPr dirty="0" sz="180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this work </a:t>
            </a:r>
            <a:r>
              <a:rPr dirty="0" sz="1800">
                <a:latin typeface="Tahoma"/>
                <a:cs typeface="Tahoma"/>
              </a:rPr>
              <a:t>and </a:t>
            </a:r>
            <a:r>
              <a:rPr dirty="0" sz="1800" spc="-10">
                <a:latin typeface="Tahoma"/>
                <a:cs typeface="Tahoma"/>
              </a:rPr>
              <a:t>transfer </a:t>
            </a:r>
            <a:r>
              <a:rPr dirty="0" sz="1800" spc="-5">
                <a:latin typeface="Tahoma"/>
                <a:cs typeface="Tahoma"/>
              </a:rPr>
              <a:t>the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energy.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Tahoma"/>
                <a:cs typeface="Tahoma"/>
              </a:rPr>
              <a:t>Work = </a:t>
            </a:r>
            <a:r>
              <a:rPr dirty="0" sz="2400" spc="-5" b="1">
                <a:latin typeface="Tahoma"/>
                <a:cs typeface="Tahoma"/>
              </a:rPr>
              <a:t>Force </a:t>
            </a:r>
            <a:r>
              <a:rPr dirty="0" sz="2400" b="1">
                <a:latin typeface="Tahoma"/>
                <a:cs typeface="Tahoma"/>
              </a:rPr>
              <a:t>X</a:t>
            </a:r>
            <a:r>
              <a:rPr dirty="0" sz="2400" spc="-55" b="1">
                <a:latin typeface="Tahoma"/>
                <a:cs typeface="Tahoma"/>
              </a:rPr>
              <a:t> </a:t>
            </a:r>
            <a:r>
              <a:rPr dirty="0" sz="2400" spc="-5" b="1">
                <a:latin typeface="Tahoma"/>
                <a:cs typeface="Tahoma"/>
              </a:rPr>
              <a:t>Distance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Tahoma"/>
                <a:cs typeface="Tahoma"/>
              </a:rPr>
              <a:t>Power </a:t>
            </a:r>
            <a:r>
              <a:rPr dirty="0" sz="2400" b="1">
                <a:latin typeface="Tahoma"/>
                <a:cs typeface="Tahoma"/>
              </a:rPr>
              <a:t>=</a:t>
            </a:r>
            <a:r>
              <a:rPr dirty="0" sz="2400" spc="-60" b="1">
                <a:latin typeface="Tahoma"/>
                <a:cs typeface="Tahoma"/>
              </a:rPr>
              <a:t> </a:t>
            </a:r>
            <a:r>
              <a:rPr dirty="0" sz="2400" spc="-5" b="1">
                <a:latin typeface="Tahoma"/>
                <a:cs typeface="Tahoma"/>
              </a:rPr>
              <a:t>Work/Time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00">
              <a:lnSpc>
                <a:spcPct val="100000"/>
              </a:lnSpc>
            </a:pPr>
            <a:r>
              <a:rPr dirty="0" sz="1800">
                <a:latin typeface="Tahoma"/>
                <a:cs typeface="Tahoma"/>
              </a:rPr>
              <a:t>The </a:t>
            </a:r>
            <a:r>
              <a:rPr dirty="0" sz="1800" spc="-5">
                <a:latin typeface="Tahoma"/>
                <a:cs typeface="Tahoma"/>
              </a:rPr>
              <a:t>shorter the time used to perform </a:t>
            </a:r>
            <a:r>
              <a:rPr dirty="0" sz="1800">
                <a:latin typeface="Tahoma"/>
                <a:cs typeface="Tahoma"/>
              </a:rPr>
              <a:t>a piece of </a:t>
            </a:r>
            <a:r>
              <a:rPr dirty="0" sz="1800" spc="-10">
                <a:latin typeface="Tahoma"/>
                <a:cs typeface="Tahoma"/>
              </a:rPr>
              <a:t>work </a:t>
            </a:r>
            <a:r>
              <a:rPr dirty="0" sz="1800">
                <a:latin typeface="Tahoma"/>
                <a:cs typeface="Tahoma"/>
              </a:rPr>
              <a:t>, </a:t>
            </a:r>
            <a:r>
              <a:rPr dirty="0" sz="1800" spc="-5">
                <a:latin typeface="Tahoma"/>
                <a:cs typeface="Tahoma"/>
              </a:rPr>
              <a:t>the more  </a:t>
            </a:r>
            <a:r>
              <a:rPr dirty="0" sz="1800" spc="-5">
                <a:latin typeface="Tahoma"/>
                <a:cs typeface="Tahoma"/>
              </a:rPr>
              <a:t>power </a:t>
            </a:r>
            <a:r>
              <a:rPr dirty="0" sz="1800">
                <a:latin typeface="Tahoma"/>
                <a:cs typeface="Tahoma"/>
              </a:rPr>
              <a:t>is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needed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4490085" algn="l"/>
              </a:tabLst>
            </a:pPr>
            <a:r>
              <a:rPr dirty="0" sz="1800" spc="-5">
                <a:latin typeface="Tahoma"/>
                <a:cs typeface="Tahoma"/>
              </a:rPr>
              <a:t>Hence </a:t>
            </a:r>
            <a:r>
              <a:rPr dirty="0" sz="1800">
                <a:latin typeface="Tahoma"/>
                <a:cs typeface="Tahoma"/>
              </a:rPr>
              <a:t>, if a </a:t>
            </a:r>
            <a:r>
              <a:rPr dirty="0" sz="1800" spc="-5">
                <a:latin typeface="Tahoma"/>
                <a:cs typeface="Tahoma"/>
              </a:rPr>
              <a:t>weightlifter lifts </a:t>
            </a:r>
            <a:r>
              <a:rPr dirty="0" sz="1800">
                <a:latin typeface="Tahoma"/>
                <a:cs typeface="Tahoma"/>
              </a:rPr>
              <a:t>a </a:t>
            </a:r>
            <a:r>
              <a:rPr dirty="0" sz="1800" spc="47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given</a:t>
            </a:r>
            <a:r>
              <a:rPr dirty="0" sz="1800" spc="14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weight	</a:t>
            </a:r>
            <a:r>
              <a:rPr dirty="0" sz="1800" spc="-10">
                <a:latin typeface="Tahoma"/>
                <a:cs typeface="Tahoma"/>
              </a:rPr>
              <a:t>explosively over </a:t>
            </a:r>
            <a:r>
              <a:rPr dirty="0" sz="1800">
                <a:latin typeface="Tahoma"/>
                <a:cs typeface="Tahoma"/>
              </a:rPr>
              <a:t>a</a:t>
            </a:r>
            <a:r>
              <a:rPr dirty="0" sz="1800" spc="-1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short </a:t>
            </a:r>
            <a:r>
              <a:rPr dirty="0" sz="1800" spc="-5">
                <a:latin typeface="Tahoma"/>
                <a:cs typeface="Tahoma"/>
              </a:rPr>
              <a:t> time </a:t>
            </a:r>
            <a:r>
              <a:rPr dirty="0" sz="1800">
                <a:latin typeface="Tahoma"/>
                <a:cs typeface="Tahoma"/>
              </a:rPr>
              <a:t>( </a:t>
            </a:r>
            <a:r>
              <a:rPr dirty="0" sz="1800" spc="-5">
                <a:latin typeface="Tahoma"/>
                <a:cs typeface="Tahoma"/>
              </a:rPr>
              <a:t>say </a:t>
            </a:r>
            <a:r>
              <a:rPr dirty="0" sz="1800">
                <a:latin typeface="Tahoma"/>
                <a:cs typeface="Tahoma"/>
              </a:rPr>
              <a:t>0.5 </a:t>
            </a:r>
            <a:r>
              <a:rPr dirty="0" sz="1800" spc="-5">
                <a:latin typeface="Tahoma"/>
                <a:cs typeface="Tahoma"/>
              </a:rPr>
              <a:t>seconds </a:t>
            </a:r>
            <a:r>
              <a:rPr dirty="0" sz="1800">
                <a:latin typeface="Tahoma"/>
                <a:cs typeface="Tahoma"/>
              </a:rPr>
              <a:t>) he needs his </a:t>
            </a:r>
            <a:r>
              <a:rPr dirty="0" sz="1800" spc="-5">
                <a:latin typeface="Tahoma"/>
                <a:cs typeface="Tahoma"/>
              </a:rPr>
              <a:t>muscles to produce </a:t>
            </a:r>
            <a:r>
              <a:rPr dirty="0" sz="1800">
                <a:latin typeface="Tahoma"/>
                <a:cs typeface="Tahoma"/>
              </a:rPr>
              <a:t>much </a:t>
            </a:r>
            <a:r>
              <a:rPr dirty="0" sz="1800" spc="-5">
                <a:latin typeface="Tahoma"/>
                <a:cs typeface="Tahoma"/>
              </a:rPr>
              <a:t>more  </a:t>
            </a:r>
            <a:r>
              <a:rPr dirty="0" sz="1800" spc="-5">
                <a:latin typeface="Tahoma"/>
                <a:cs typeface="Tahoma"/>
              </a:rPr>
              <a:t>power than </a:t>
            </a:r>
            <a:r>
              <a:rPr dirty="0" sz="1800">
                <a:latin typeface="Tahoma"/>
                <a:cs typeface="Tahoma"/>
              </a:rPr>
              <a:t>if he </a:t>
            </a:r>
            <a:r>
              <a:rPr dirty="0" sz="1800" spc="-5">
                <a:latin typeface="Tahoma"/>
                <a:cs typeface="Tahoma"/>
              </a:rPr>
              <a:t>did that while taking more time </a:t>
            </a:r>
            <a:r>
              <a:rPr dirty="0" sz="1800" spc="-10">
                <a:latin typeface="Tahoma"/>
                <a:cs typeface="Tahoma"/>
              </a:rPr>
              <a:t>(say </a:t>
            </a:r>
            <a:r>
              <a:rPr dirty="0" sz="1800">
                <a:latin typeface="Tahoma"/>
                <a:cs typeface="Tahoma"/>
              </a:rPr>
              <a:t>3</a:t>
            </a:r>
            <a:r>
              <a:rPr dirty="0" sz="1800" spc="9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sec).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304" y="1540763"/>
            <a:ext cx="400811" cy="470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6280" y="1437132"/>
            <a:ext cx="1748027" cy="705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43683" y="1437132"/>
            <a:ext cx="522731" cy="705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5792" y="1437132"/>
            <a:ext cx="1347216" cy="705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72383" y="1437132"/>
            <a:ext cx="515112" cy="705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66872" y="1437132"/>
            <a:ext cx="522731" cy="70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8659" y="4945379"/>
            <a:ext cx="542544" cy="733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5668" y="1480946"/>
            <a:ext cx="7876540" cy="129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  <a:tab pos="1697989" algn="l"/>
              </a:tabLst>
            </a:pPr>
            <a:r>
              <a:rPr dirty="0" sz="1700" spc="-80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500" b="1">
                <a:latin typeface="Lucida Sans Unicode"/>
                <a:cs typeface="Lucida Sans Unicode"/>
              </a:rPr>
              <a:t>Muscles	Power </a:t>
            </a:r>
            <a:r>
              <a:rPr dirty="0" sz="2500" spc="-5" b="1">
                <a:latin typeface="Lucida Sans Unicode"/>
                <a:cs typeface="Lucida Sans Unicode"/>
              </a:rPr>
              <a:t>: </a:t>
            </a:r>
            <a:r>
              <a:rPr dirty="0" sz="2600" spc="-5">
                <a:latin typeface="Lucida Sans Unicode"/>
                <a:cs typeface="Lucida Sans Unicode"/>
              </a:rPr>
              <a:t>amount </a:t>
            </a:r>
            <a:r>
              <a:rPr dirty="0" sz="2600">
                <a:latin typeface="Lucida Sans Unicode"/>
                <a:cs typeface="Lucida Sans Unicode"/>
              </a:rPr>
              <a:t>of </a:t>
            </a:r>
            <a:r>
              <a:rPr dirty="0" sz="2600" spc="-5">
                <a:latin typeface="Lucida Sans Unicode"/>
                <a:cs typeface="Lucida Sans Unicode"/>
              </a:rPr>
              <a:t>work that</a:t>
            </a:r>
            <a:r>
              <a:rPr dirty="0" sz="2600" spc="-20">
                <a:latin typeface="Lucida Sans Unicode"/>
                <a:cs typeface="Lucida Sans Unicode"/>
              </a:rPr>
              <a:t> </a:t>
            </a:r>
            <a:r>
              <a:rPr dirty="0" sz="2600" spc="-5">
                <a:latin typeface="Lucida Sans Unicode"/>
                <a:cs typeface="Lucida Sans Unicode"/>
              </a:rPr>
              <a:t>the</a:t>
            </a:r>
            <a:endParaRPr sz="26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dirty="0" sz="2600">
                <a:latin typeface="Lucida Sans Unicode"/>
                <a:cs typeface="Lucida Sans Unicode"/>
              </a:rPr>
              <a:t>muscle performs </a:t>
            </a:r>
            <a:r>
              <a:rPr dirty="0" sz="2600" spc="-5">
                <a:latin typeface="Lucida Sans Unicode"/>
                <a:cs typeface="Lucida Sans Unicode"/>
              </a:rPr>
              <a:t>in period of </a:t>
            </a:r>
            <a:r>
              <a:rPr dirty="0" sz="2600">
                <a:latin typeface="Lucida Sans Unicode"/>
                <a:cs typeface="Lucida Sans Unicode"/>
              </a:rPr>
              <a:t>time (</a:t>
            </a:r>
            <a:r>
              <a:rPr dirty="0" sz="2600" spc="-75">
                <a:latin typeface="Lucida Sans Unicode"/>
                <a:cs typeface="Lucida Sans Unicode"/>
              </a:rPr>
              <a:t> </a:t>
            </a:r>
            <a:r>
              <a:rPr dirty="0" sz="2600">
                <a:latin typeface="Lucida Sans Unicode"/>
                <a:cs typeface="Lucida Sans Unicode"/>
              </a:rPr>
              <a:t>kg-m/min)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268605" algn="l"/>
              </a:tabLst>
            </a:pPr>
            <a:r>
              <a:rPr dirty="0" sz="1750" spc="-81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600">
                <a:latin typeface="Lucida Sans Unicode"/>
                <a:cs typeface="Lucida Sans Unicode"/>
              </a:rPr>
              <a:t>-</a:t>
            </a:r>
            <a:r>
              <a:rPr dirty="0" sz="2600" b="1">
                <a:latin typeface="Tahoma"/>
                <a:cs typeface="Tahoma"/>
              </a:rPr>
              <a:t>Power =</a:t>
            </a:r>
            <a:r>
              <a:rPr dirty="0" sz="2600" spc="-100" b="1">
                <a:latin typeface="Tahoma"/>
                <a:cs typeface="Tahoma"/>
              </a:rPr>
              <a:t> </a:t>
            </a:r>
            <a:r>
              <a:rPr dirty="0" sz="2600" b="1">
                <a:latin typeface="Tahoma"/>
                <a:cs typeface="Tahoma"/>
              </a:rPr>
              <a:t>Work/Time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459" y="464819"/>
            <a:ext cx="8036052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21168" y="464819"/>
            <a:ext cx="580644" cy="7863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9740" y="528573"/>
            <a:ext cx="7586345" cy="4705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u="none">
                <a:solidFill>
                  <a:srgbClr val="000000"/>
                </a:solidFill>
              </a:rPr>
              <a:t>Strength, Power, And Endurance Of</a:t>
            </a:r>
            <a:r>
              <a:rPr dirty="0" sz="2800" spc="-155" u="none">
                <a:solidFill>
                  <a:srgbClr val="000000"/>
                </a:solidFill>
              </a:rPr>
              <a:t> </a:t>
            </a:r>
            <a:r>
              <a:rPr dirty="0" sz="2800" spc="-5" u="none">
                <a:solidFill>
                  <a:srgbClr val="000000"/>
                </a:solidFill>
              </a:rPr>
              <a:t>Muscles</a:t>
            </a:r>
            <a:endParaRPr sz="2800"/>
          </a:p>
        </p:txBody>
      </p:sp>
      <p:sp>
        <p:nvSpPr>
          <p:cNvPr id="13" name="object 13"/>
          <p:cNvSpPr/>
          <p:nvPr/>
        </p:nvSpPr>
        <p:spPr>
          <a:xfrm>
            <a:off x="685800" y="2971800"/>
            <a:ext cx="7724775" cy="14192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64540" y="4441190"/>
            <a:ext cx="153670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u="sng">
                <a:solidFill>
                  <a:srgbClr val="FF8118"/>
                </a:solidFill>
                <a:latin typeface="Lucida Sans Unicode"/>
                <a:cs typeface="Lucida Sans Unicode"/>
                <a:hlinkClick r:id="rId12"/>
              </a:rPr>
              <a:t>Guyton &amp;</a:t>
            </a:r>
            <a:r>
              <a:rPr dirty="0" sz="1400" spc="-95" u="sng">
                <a:solidFill>
                  <a:srgbClr val="FF8118"/>
                </a:solidFill>
                <a:latin typeface="Lucida Sans Unicode"/>
                <a:cs typeface="Lucida Sans Unicode"/>
                <a:hlinkClick r:id="rId12"/>
              </a:rPr>
              <a:t> </a:t>
            </a:r>
            <a:r>
              <a:rPr dirty="0" sz="1400" u="sng">
                <a:solidFill>
                  <a:srgbClr val="FF8118"/>
                </a:solidFill>
                <a:latin typeface="Lucida Sans Unicode"/>
                <a:cs typeface="Lucida Sans Unicode"/>
                <a:hlinkClick r:id="rId12"/>
              </a:rPr>
              <a:t>Hall</a:t>
            </a:r>
            <a:r>
              <a:rPr dirty="0" sz="1400" u="sng">
                <a:solidFill>
                  <a:srgbClr val="FF8118"/>
                </a:solidFill>
                <a:latin typeface="Lucida Sans Unicode"/>
                <a:cs typeface="Lucida Sans Unicode"/>
                <a:hlinkClick r:id="rId12"/>
              </a:rPr>
              <a:t>12</a:t>
            </a:r>
            <a:r>
              <a:rPr dirty="0" sz="1400" u="sng">
                <a:solidFill>
                  <a:srgbClr val="FF8118"/>
                </a:solidFill>
                <a:latin typeface="Lucida Sans Unicode"/>
                <a:cs typeface="Lucida Sans Unicode"/>
                <a:hlinkClick r:id="rId12"/>
              </a:rPr>
              <a:t>E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1542288"/>
            <a:ext cx="428244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1427988"/>
            <a:ext cx="1882139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24455" y="1412747"/>
            <a:ext cx="2266188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6780" y="1412747"/>
            <a:ext cx="3710940" cy="78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28431" y="2743200"/>
            <a:ext cx="579120" cy="786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459" y="464819"/>
            <a:ext cx="4279392" cy="786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4508" y="464819"/>
            <a:ext cx="580643" cy="786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9740" y="528573"/>
            <a:ext cx="7802245" cy="274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latin typeface="Lucida Sans Unicode"/>
                <a:cs typeface="Lucida Sans Unicode"/>
              </a:rPr>
              <a:t>Endurance Of</a:t>
            </a:r>
            <a:r>
              <a:rPr dirty="0" sz="2800" spc="-114" b="1">
                <a:latin typeface="Lucida Sans Unicode"/>
                <a:cs typeface="Lucida Sans Unicode"/>
              </a:rPr>
              <a:t> </a:t>
            </a:r>
            <a:r>
              <a:rPr dirty="0" sz="2800" spc="-5" b="1">
                <a:latin typeface="Lucida Sans Unicode"/>
                <a:cs typeface="Lucida Sans Unicode"/>
              </a:rPr>
              <a:t>Muscles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3550">
              <a:latin typeface="Times New Roman"/>
              <a:cs typeface="Times New Roman"/>
            </a:endParaRPr>
          </a:p>
          <a:p>
            <a:pPr marL="454659" marR="346710" indent="-256540">
              <a:lnSpc>
                <a:spcPct val="100000"/>
              </a:lnSpc>
              <a:tabLst>
                <a:tab pos="454659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700" spc="-5" u="heavy">
                <a:latin typeface="Lucida Sans Unicode"/>
                <a:cs typeface="Lucida Sans Unicode"/>
              </a:rPr>
              <a:t>Muscles </a:t>
            </a:r>
            <a:r>
              <a:rPr dirty="0" sz="2800" spc="-5" u="heavy">
                <a:latin typeface="Lucida Sans Unicode"/>
                <a:cs typeface="Lucida Sans Unicode"/>
              </a:rPr>
              <a:t>Endurance</a:t>
            </a:r>
            <a:r>
              <a:rPr dirty="0" sz="2800" spc="-5">
                <a:latin typeface="Lucida Sans Unicode"/>
                <a:cs typeface="Lucida Sans Unicode"/>
              </a:rPr>
              <a:t>: Ability of</a:t>
            </a:r>
            <a:r>
              <a:rPr dirty="0" sz="2800" spc="4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muscles</a:t>
            </a:r>
            <a:r>
              <a:rPr dirty="0" sz="2800" spc="-10">
                <a:latin typeface="Lucida Sans Unicode"/>
                <a:cs typeface="Lucida Sans Unicode"/>
              </a:rPr>
              <a:t> to </a:t>
            </a:r>
            <a:r>
              <a:rPr dirty="0" sz="2800" spc="-1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sustain </a:t>
            </a:r>
            <a:r>
              <a:rPr dirty="0" sz="2800" spc="-10">
                <a:latin typeface="Lucida Sans Unicode"/>
                <a:cs typeface="Lucida Sans Unicode"/>
              </a:rPr>
              <a:t>repeated contractions against </a:t>
            </a:r>
            <a:r>
              <a:rPr dirty="0" sz="2800" spc="-5">
                <a:latin typeface="Lucida Sans Unicode"/>
                <a:cs typeface="Lucida Sans Unicode"/>
              </a:rPr>
              <a:t>a  </a:t>
            </a:r>
            <a:r>
              <a:rPr dirty="0" sz="2800" spc="-10">
                <a:latin typeface="Lucida Sans Unicode"/>
                <a:cs typeface="Lucida Sans Unicode"/>
              </a:rPr>
              <a:t>resistance </a:t>
            </a:r>
            <a:r>
              <a:rPr dirty="0" sz="2800" spc="-5">
                <a:latin typeface="Lucida Sans Unicode"/>
                <a:cs typeface="Lucida Sans Unicode"/>
              </a:rPr>
              <a:t>for </a:t>
            </a:r>
            <a:r>
              <a:rPr dirty="0" sz="2800" spc="-10">
                <a:latin typeface="Lucida Sans Unicode"/>
                <a:cs typeface="Lucida Sans Unicode"/>
              </a:rPr>
              <a:t>period </a:t>
            </a:r>
            <a:r>
              <a:rPr dirty="0" sz="2800" spc="-5">
                <a:latin typeface="Lucida Sans Unicode"/>
                <a:cs typeface="Lucida Sans Unicode"/>
              </a:rPr>
              <a:t>of</a:t>
            </a:r>
            <a:r>
              <a:rPr dirty="0" sz="2800" spc="8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time.</a:t>
            </a:r>
            <a:endParaRPr sz="2800">
              <a:latin typeface="Lucida Sans Unicode"/>
              <a:cs typeface="Lucida Sans Unicode"/>
            </a:endParaRPr>
          </a:p>
          <a:p>
            <a:pPr marL="198120">
              <a:lnSpc>
                <a:spcPct val="100000"/>
              </a:lnSpc>
              <a:spcBef>
                <a:spcPts val="395"/>
              </a:spcBef>
              <a:tabLst>
                <a:tab pos="454659" algn="l"/>
              </a:tabLst>
            </a:pPr>
            <a:r>
              <a:rPr dirty="0" sz="1900" spc="-89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800" spc="-5">
                <a:latin typeface="Lucida Sans Unicode"/>
                <a:cs typeface="Lucida Sans Unicode"/>
              </a:rPr>
              <a:t>depends on </a:t>
            </a:r>
            <a:r>
              <a:rPr dirty="0" sz="2800" spc="-10">
                <a:latin typeface="Lucida Sans Unicode"/>
                <a:cs typeface="Lucida Sans Unicode"/>
              </a:rPr>
              <a:t>glycogen </a:t>
            </a:r>
            <a:r>
              <a:rPr dirty="0" sz="2800" spc="-5">
                <a:latin typeface="Lucida Sans Unicode"/>
                <a:cs typeface="Lucida Sans Unicode"/>
              </a:rPr>
              <a:t>stored in the</a:t>
            </a:r>
            <a:r>
              <a:rPr dirty="0" sz="2800" spc="100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muscle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1531619"/>
            <a:ext cx="428244" cy="5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1417319"/>
            <a:ext cx="5202936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52871" y="1417319"/>
            <a:ext cx="559308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6780" y="1417319"/>
            <a:ext cx="5213604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209">
              <a:lnSpc>
                <a:spcPct val="100000"/>
              </a:lnSpc>
              <a:tabLst>
                <a:tab pos="28575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pc="-5" u="heavy">
                <a:solidFill>
                  <a:srgbClr val="C00000"/>
                </a:solidFill>
              </a:rPr>
              <a:t>Maximal Resistance</a:t>
            </a:r>
            <a:r>
              <a:rPr dirty="0" spc="-70" u="heavy">
                <a:solidFill>
                  <a:srgbClr val="C00000"/>
                </a:solidFill>
              </a:rPr>
              <a:t> </a:t>
            </a:r>
            <a:r>
              <a:rPr dirty="0" spc="-5" u="heavy">
                <a:solidFill>
                  <a:srgbClr val="C00000"/>
                </a:solidFill>
              </a:rPr>
              <a:t>Training</a:t>
            </a:r>
            <a:r>
              <a:rPr dirty="0" spc="-5">
                <a:solidFill>
                  <a:srgbClr val="C00000"/>
                </a:solidFill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285115" marR="5080" indent="-256540">
              <a:lnSpc>
                <a:spcPct val="100000"/>
              </a:lnSpc>
              <a:spcBef>
                <a:spcPts val="395"/>
              </a:spcBef>
              <a:tabLst>
                <a:tab pos="285750" algn="l"/>
                <a:tab pos="4834890" algn="l"/>
                <a:tab pos="619125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/>
              <a:t>6 maximal muscle </a:t>
            </a:r>
            <a:r>
              <a:rPr dirty="0" spc="-5"/>
              <a:t>contractions </a:t>
            </a:r>
            <a:r>
              <a:rPr dirty="0"/>
              <a:t>sets</a:t>
            </a:r>
            <a:r>
              <a:rPr dirty="0" spc="-130"/>
              <a:t> </a:t>
            </a:r>
            <a:r>
              <a:rPr dirty="0" spc="-5"/>
              <a:t>against</a:t>
            </a:r>
            <a:r>
              <a:rPr dirty="0" spc="-30"/>
              <a:t> </a:t>
            </a:r>
            <a:r>
              <a:rPr dirty="0"/>
              <a:t>a </a:t>
            </a:r>
            <a:r>
              <a:rPr dirty="0"/>
              <a:t> </a:t>
            </a:r>
            <a:r>
              <a:rPr dirty="0" spc="-5"/>
              <a:t>load </a:t>
            </a:r>
            <a:r>
              <a:rPr dirty="0"/>
              <a:t>X 3 </a:t>
            </a:r>
            <a:r>
              <a:rPr dirty="0" spc="-5"/>
              <a:t>days </a:t>
            </a:r>
            <a:r>
              <a:rPr dirty="0"/>
              <a:t>X   </a:t>
            </a:r>
            <a:r>
              <a:rPr dirty="0" spc="-5"/>
              <a:t>one</a:t>
            </a:r>
            <a:r>
              <a:rPr dirty="0" spc="350"/>
              <a:t> </a:t>
            </a:r>
            <a:r>
              <a:rPr dirty="0" spc="-5"/>
              <a:t>week	greatly	increase  </a:t>
            </a:r>
            <a:r>
              <a:rPr dirty="0" spc="-5"/>
              <a:t>in </a:t>
            </a:r>
            <a:r>
              <a:rPr dirty="0"/>
              <a:t>muscle </a:t>
            </a:r>
            <a:r>
              <a:rPr dirty="0" spc="-5"/>
              <a:t>strength, without muscle</a:t>
            </a:r>
            <a:r>
              <a:rPr dirty="0" spc="-50"/>
              <a:t> </a:t>
            </a:r>
            <a:r>
              <a:rPr dirty="0" spc="-5"/>
              <a:t>fatigue.</a:t>
            </a:r>
            <a:endParaRPr sz="180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395"/>
              </a:spcBef>
              <a:tabLst>
                <a:tab pos="28575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pc="-5"/>
              <a:t>-</a:t>
            </a:r>
            <a:r>
              <a:rPr dirty="0" sz="1600" spc="-5"/>
              <a:t>10 </a:t>
            </a:r>
            <a:r>
              <a:rPr dirty="0" sz="1600" spc="-10"/>
              <a:t>weeks </a:t>
            </a:r>
            <a:r>
              <a:rPr dirty="0" sz="1600" spc="-5"/>
              <a:t>training </a:t>
            </a:r>
            <a:r>
              <a:rPr dirty="0" sz="1600" spc="-10"/>
              <a:t>increase </a:t>
            </a:r>
            <a:r>
              <a:rPr dirty="0" sz="1600" spc="-5"/>
              <a:t>strength</a:t>
            </a:r>
            <a:r>
              <a:rPr dirty="0" sz="1600" spc="80"/>
              <a:t> </a:t>
            </a:r>
            <a:r>
              <a:rPr dirty="0" sz="1600" spc="-10"/>
              <a:t>30%</a:t>
            </a:r>
            <a:endParaRPr sz="160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405"/>
              </a:spcBef>
            </a:pPr>
            <a:r>
              <a:rPr dirty="0" b="1">
                <a:solidFill>
                  <a:srgbClr val="00AF50"/>
                </a:solidFill>
                <a:latin typeface="Lucida Sans Unicode"/>
                <a:cs typeface="Lucida Sans Unicode"/>
              </a:rPr>
              <a:t>However</a:t>
            </a:r>
            <a:r>
              <a:rPr dirty="0" spc="-120" b="1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dirty="0" b="1">
                <a:solidFill>
                  <a:srgbClr val="00AF50"/>
                </a:solidFill>
                <a:latin typeface="Lucida Sans Unicode"/>
                <a:cs typeface="Lucida Sans Unicode"/>
              </a:rPr>
              <a:t>!!!!</a:t>
            </a:r>
          </a:p>
          <a:p>
            <a:pPr marL="29209">
              <a:lnSpc>
                <a:spcPct val="100000"/>
              </a:lnSpc>
              <a:spcBef>
                <a:spcPts val="395"/>
              </a:spcBef>
              <a:tabLst>
                <a:tab pos="285750" algn="l"/>
              </a:tabLst>
            </a:pPr>
            <a:r>
              <a:rPr dirty="0" sz="1800" spc="-830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pc="-5"/>
              <a:t>Muscles </a:t>
            </a:r>
            <a:r>
              <a:rPr dirty="0"/>
              <a:t>function</a:t>
            </a:r>
            <a:r>
              <a:rPr dirty="0" spc="-100"/>
              <a:t> </a:t>
            </a:r>
            <a:r>
              <a:rPr dirty="0"/>
              <a:t>under</a:t>
            </a:r>
            <a:endParaRPr sz="1800">
              <a:latin typeface="Microsoft Sans Serif"/>
              <a:cs typeface="Microsoft Sans Serif"/>
            </a:endParaRPr>
          </a:p>
          <a:p>
            <a:pPr marL="29209" marR="2894965" indent="107950">
              <a:lnSpc>
                <a:spcPts val="3650"/>
              </a:lnSpc>
              <a:spcBef>
                <a:spcPts val="175"/>
              </a:spcBef>
              <a:tabLst>
                <a:tab pos="1599565" algn="l"/>
                <a:tab pos="2759710" algn="l"/>
              </a:tabLst>
            </a:pPr>
            <a:r>
              <a:rPr dirty="0"/>
              <a:t>no </a:t>
            </a:r>
            <a:r>
              <a:rPr dirty="0" spc="844"/>
              <a:t> </a:t>
            </a:r>
            <a:r>
              <a:rPr dirty="0" spc="-5"/>
              <a:t>load	cause	little</a:t>
            </a:r>
            <a:r>
              <a:rPr dirty="0" spc="-125"/>
              <a:t> </a:t>
            </a:r>
            <a:r>
              <a:rPr dirty="0" spc="-5"/>
              <a:t>increase </a:t>
            </a:r>
            <a:r>
              <a:rPr dirty="0" spc="-5"/>
              <a:t> in</a:t>
            </a:r>
            <a:r>
              <a:rPr dirty="0" spc="-110"/>
              <a:t> </a:t>
            </a:r>
            <a:r>
              <a:rPr dirty="0"/>
              <a:t>strength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7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u="heavy">
                <a:solidFill>
                  <a:srgbClr val="000000"/>
                </a:solidFill>
              </a:rPr>
              <a:t>Effect of Training on </a:t>
            </a:r>
            <a:r>
              <a:rPr dirty="0" sz="2400" spc="-5" u="heavy">
                <a:solidFill>
                  <a:srgbClr val="000000"/>
                </a:solidFill>
              </a:rPr>
              <a:t>Muscles </a:t>
            </a:r>
            <a:r>
              <a:rPr dirty="0" sz="2400" u="heavy">
                <a:solidFill>
                  <a:srgbClr val="000000"/>
                </a:solidFill>
              </a:rPr>
              <a:t>and Muscle</a:t>
            </a:r>
            <a:r>
              <a:rPr dirty="0" sz="2400" spc="-200" u="heavy">
                <a:solidFill>
                  <a:srgbClr val="000000"/>
                </a:solidFill>
              </a:rPr>
              <a:t> </a:t>
            </a:r>
            <a:r>
              <a:rPr dirty="0" sz="2400" u="heavy">
                <a:solidFill>
                  <a:srgbClr val="000000"/>
                </a:solidFill>
              </a:rPr>
              <a:t>Performance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400800" y="4191025"/>
            <a:ext cx="2209800" cy="2415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95973" y="4186263"/>
            <a:ext cx="2219325" cy="2425700"/>
          </a:xfrm>
          <a:custGeom>
            <a:avLst/>
            <a:gdLst/>
            <a:ahLst/>
            <a:cxnLst/>
            <a:rect l="l" t="t" r="r" b="b"/>
            <a:pathLst>
              <a:path w="2219325" h="2425700">
                <a:moveTo>
                  <a:pt x="0" y="2425319"/>
                </a:moveTo>
                <a:lnTo>
                  <a:pt x="2219325" y="2425319"/>
                </a:lnTo>
                <a:lnTo>
                  <a:pt x="2219325" y="0"/>
                </a:lnTo>
                <a:lnTo>
                  <a:pt x="0" y="0"/>
                </a:lnTo>
                <a:lnTo>
                  <a:pt x="0" y="24253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33600" y="6185357"/>
            <a:ext cx="7010400" cy="431165"/>
          </a:xfrm>
          <a:custGeom>
            <a:avLst/>
            <a:gdLst/>
            <a:ahLst/>
            <a:cxnLst/>
            <a:rect l="l" t="t" r="r" b="b"/>
            <a:pathLst>
              <a:path w="7010400" h="431165">
                <a:moveTo>
                  <a:pt x="0" y="430885"/>
                </a:moveTo>
                <a:lnTo>
                  <a:pt x="7010400" y="430885"/>
                </a:lnTo>
                <a:lnTo>
                  <a:pt x="7010400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17445" y="6215379"/>
            <a:ext cx="643699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60600" marR="5080" indent="-2248535">
              <a:lnSpc>
                <a:spcPct val="100000"/>
              </a:lnSpc>
            </a:pPr>
            <a:r>
              <a:rPr dirty="0" sz="1100" b="1">
                <a:latin typeface="Lucida Sans Unicode"/>
                <a:cs typeface="Lucida Sans Unicode"/>
              </a:rPr>
              <a:t>Approximate</a:t>
            </a:r>
            <a:r>
              <a:rPr dirty="0" sz="1100" spc="-30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effect</a:t>
            </a:r>
            <a:r>
              <a:rPr dirty="0" sz="1100" spc="-40" b="1">
                <a:latin typeface="Lucida Sans Unicode"/>
                <a:cs typeface="Lucida Sans Unicode"/>
              </a:rPr>
              <a:t> </a:t>
            </a:r>
            <a:r>
              <a:rPr dirty="0" sz="1100" spc="5" b="1">
                <a:latin typeface="Lucida Sans Unicode"/>
                <a:cs typeface="Lucida Sans Unicode"/>
              </a:rPr>
              <a:t>of</a:t>
            </a:r>
            <a:r>
              <a:rPr dirty="0" sz="1100" spc="-20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optimal</a:t>
            </a:r>
            <a:r>
              <a:rPr dirty="0" sz="1100" spc="-40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resistive</a:t>
            </a:r>
            <a:r>
              <a:rPr dirty="0" sz="1100" spc="-25" b="1">
                <a:latin typeface="Lucida Sans Unicode"/>
                <a:cs typeface="Lucida Sans Unicode"/>
              </a:rPr>
              <a:t> </a:t>
            </a:r>
            <a:r>
              <a:rPr dirty="0" sz="1100" spc="-5" b="1">
                <a:latin typeface="Lucida Sans Unicode"/>
                <a:cs typeface="Lucida Sans Unicode"/>
              </a:rPr>
              <a:t>exercise</a:t>
            </a:r>
            <a:r>
              <a:rPr dirty="0" sz="1100" spc="-35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training</a:t>
            </a:r>
            <a:r>
              <a:rPr dirty="0" sz="1100" spc="-30" b="1">
                <a:latin typeface="Lucida Sans Unicode"/>
                <a:cs typeface="Lucida Sans Unicode"/>
              </a:rPr>
              <a:t> </a:t>
            </a:r>
            <a:r>
              <a:rPr dirty="0" sz="1100" spc="5" b="1">
                <a:latin typeface="Lucida Sans Unicode"/>
                <a:cs typeface="Lucida Sans Unicode"/>
              </a:rPr>
              <a:t>on</a:t>
            </a:r>
            <a:r>
              <a:rPr dirty="0" sz="1100" spc="-25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increase</a:t>
            </a:r>
            <a:r>
              <a:rPr dirty="0" sz="1100" spc="-35" b="1">
                <a:latin typeface="Lucida Sans Unicode"/>
                <a:cs typeface="Lucida Sans Unicode"/>
              </a:rPr>
              <a:t> </a:t>
            </a:r>
            <a:r>
              <a:rPr dirty="0" sz="1100" spc="5" b="1">
                <a:latin typeface="Lucida Sans Unicode"/>
                <a:cs typeface="Lucida Sans Unicode"/>
              </a:rPr>
              <a:t>in</a:t>
            </a:r>
            <a:r>
              <a:rPr dirty="0" sz="1100" spc="-15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muscle</a:t>
            </a:r>
            <a:r>
              <a:rPr dirty="0" sz="1100" spc="-35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strength</a:t>
            </a:r>
            <a:r>
              <a:rPr dirty="0" sz="1100" spc="-25" b="1">
                <a:latin typeface="Lucida Sans Unicode"/>
                <a:cs typeface="Lucida Sans Unicode"/>
              </a:rPr>
              <a:t> </a:t>
            </a:r>
            <a:r>
              <a:rPr dirty="0" sz="1100" spc="5" b="1">
                <a:latin typeface="Lucida Sans Unicode"/>
                <a:cs typeface="Lucida Sans Unicode"/>
              </a:rPr>
              <a:t>over</a:t>
            </a:r>
            <a:r>
              <a:rPr dirty="0" sz="1100" spc="-45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a  </a:t>
            </a:r>
            <a:r>
              <a:rPr dirty="0" sz="1100" b="1">
                <a:latin typeface="Lucida Sans Unicode"/>
                <a:cs typeface="Lucida Sans Unicode"/>
              </a:rPr>
              <a:t>training period </a:t>
            </a:r>
            <a:r>
              <a:rPr dirty="0" sz="1100" spc="5" b="1">
                <a:latin typeface="Lucida Sans Unicode"/>
                <a:cs typeface="Lucida Sans Unicode"/>
              </a:rPr>
              <a:t>of </a:t>
            </a:r>
            <a:r>
              <a:rPr dirty="0" sz="1100" b="1">
                <a:latin typeface="Lucida Sans Unicode"/>
                <a:cs typeface="Lucida Sans Unicode"/>
              </a:rPr>
              <a:t>10</a:t>
            </a:r>
            <a:r>
              <a:rPr dirty="0" sz="1100" spc="-170" b="1"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Lucida Sans Unicode"/>
                <a:cs typeface="Lucida Sans Unicode"/>
              </a:rPr>
              <a:t>weeks.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972" y="2601467"/>
            <a:ext cx="367284" cy="431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1519" y="2503932"/>
            <a:ext cx="5155692" cy="64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00115" y="2503932"/>
            <a:ext cx="569976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6780" y="2503932"/>
            <a:ext cx="5256276" cy="649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2004" y="1825371"/>
            <a:ext cx="970280" cy="388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5">
                <a:latin typeface="Lucida Sans Unicode"/>
                <a:cs typeface="Lucida Sans Unicode"/>
              </a:rPr>
              <a:t>Due</a:t>
            </a:r>
            <a:r>
              <a:rPr dirty="0" sz="2300" spc="-9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to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5229" y="1825371"/>
            <a:ext cx="6299835" cy="388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5">
                <a:latin typeface="Lucida Sans Unicode"/>
                <a:cs typeface="Lucida Sans Unicode"/>
              </a:rPr>
              <a:t>diameter of the muscle </a:t>
            </a:r>
            <a:r>
              <a:rPr dirty="0" sz="2300">
                <a:latin typeface="Lucida Sans Unicode"/>
                <a:cs typeface="Lucida Sans Unicode"/>
              </a:rPr>
              <a:t>fibers more </a:t>
            </a:r>
            <a:r>
              <a:rPr dirty="0" sz="2300" spc="-5">
                <a:latin typeface="Lucida Sans Unicode"/>
                <a:cs typeface="Lucida Sans Unicode"/>
              </a:rPr>
              <a:t>than</a:t>
            </a:r>
            <a:r>
              <a:rPr dirty="0" sz="2300" spc="-4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the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209">
              <a:lnSpc>
                <a:spcPct val="100000"/>
              </a:lnSpc>
              <a:tabLst>
                <a:tab pos="285750" algn="l"/>
              </a:tabLst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	</a:t>
            </a:r>
            <a:r>
              <a:rPr dirty="0" sz="2300" spc="-5"/>
              <a:t>With </a:t>
            </a:r>
            <a:r>
              <a:rPr dirty="0" sz="2300"/>
              <a:t>training muscles </a:t>
            </a:r>
            <a:r>
              <a:rPr dirty="0" sz="2300" spc="-5"/>
              <a:t>hypertrophied 30- 60</a:t>
            </a:r>
            <a:r>
              <a:rPr dirty="0" sz="2300" spc="-100"/>
              <a:t> </a:t>
            </a:r>
            <a:r>
              <a:rPr dirty="0" sz="2300"/>
              <a:t>%</a:t>
            </a:r>
            <a:endParaRPr sz="230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869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30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19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19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30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19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19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30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20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019"/>
              </a:spcBef>
            </a:pPr>
            <a:r>
              <a:rPr dirty="0" sz="1550" spc="-725">
                <a:solidFill>
                  <a:srgbClr val="2CA1BE"/>
                </a:solidFill>
                <a:latin typeface="Microsoft Sans Serif"/>
                <a:cs typeface="Microsoft Sans Serif"/>
              </a:rPr>
              <a:t>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2192654"/>
            <a:ext cx="6438265" cy="363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z="2300" spc="-5">
                <a:latin typeface="Lucida Sans Unicode"/>
                <a:cs typeface="Lucida Sans Unicode"/>
              </a:rPr>
              <a:t>number of</a:t>
            </a:r>
            <a:r>
              <a:rPr dirty="0" sz="2300" spc="-5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fibers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u="heavy">
                <a:solidFill>
                  <a:srgbClr val="00AF50"/>
                </a:solidFill>
                <a:latin typeface="Lucida Sans Unicode"/>
                <a:cs typeface="Lucida Sans Unicode"/>
              </a:rPr>
              <a:t>Changes </a:t>
            </a:r>
            <a:r>
              <a:rPr dirty="0" sz="2300" spc="-5" u="heavy">
                <a:solidFill>
                  <a:srgbClr val="00AF50"/>
                </a:solidFill>
                <a:latin typeface="Lucida Sans Unicode"/>
                <a:cs typeface="Lucida Sans Unicode"/>
              </a:rPr>
              <a:t>in hypertrophied</a:t>
            </a:r>
            <a:r>
              <a:rPr dirty="0" sz="2300" spc="-75" u="heavy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dirty="0" sz="2300" u="heavy">
                <a:solidFill>
                  <a:srgbClr val="00AF50"/>
                </a:solidFill>
                <a:latin typeface="Lucida Sans Unicode"/>
                <a:cs typeface="Lucida Sans Unicode"/>
              </a:rPr>
              <a:t>muscle</a:t>
            </a:r>
            <a:r>
              <a:rPr dirty="0" sz="2300">
                <a:solidFill>
                  <a:srgbClr val="00AF50"/>
                </a:solidFill>
                <a:latin typeface="Lucida Sans Unicode"/>
                <a:cs typeface="Lucida Sans Unicode"/>
              </a:rPr>
              <a:t>:</a:t>
            </a:r>
            <a:endParaRPr sz="2300">
              <a:latin typeface="Lucida Sans Unicode"/>
              <a:cs typeface="Lucida Sans Unicode"/>
            </a:endParaRPr>
          </a:p>
          <a:p>
            <a:pPr marL="196850">
              <a:lnSpc>
                <a:spcPct val="100000"/>
              </a:lnSpc>
              <a:spcBef>
                <a:spcPts val="120"/>
              </a:spcBef>
            </a:pPr>
            <a:r>
              <a:rPr dirty="0" sz="2300" spc="-5">
                <a:latin typeface="Lucida Sans Unicode"/>
                <a:cs typeface="Lucida Sans Unicode"/>
              </a:rPr>
              <a:t>myofibrils</a:t>
            </a:r>
            <a:endParaRPr sz="2300">
              <a:latin typeface="Lucida Sans Unicode"/>
              <a:cs typeface="Lucida Sans Unicode"/>
            </a:endParaRPr>
          </a:p>
          <a:p>
            <a:pPr marL="196850" marR="1725930" indent="-93345">
              <a:lnSpc>
                <a:spcPct val="104299"/>
              </a:lnSpc>
              <a:spcBef>
                <a:spcPts val="10"/>
              </a:spcBef>
            </a:pPr>
            <a:r>
              <a:rPr dirty="0" sz="2300" spc="-5">
                <a:latin typeface="Lucida Sans Unicode"/>
                <a:cs typeface="Lucida Sans Unicode"/>
              </a:rPr>
              <a:t>120 </a:t>
            </a:r>
            <a:r>
              <a:rPr dirty="0" sz="2300">
                <a:latin typeface="Lucida Sans Unicode"/>
                <a:cs typeface="Lucida Sans Unicode"/>
              </a:rPr>
              <a:t>% in mitochondrial</a:t>
            </a:r>
            <a:r>
              <a:rPr dirty="0" sz="2300" spc="-15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enzymes  </a:t>
            </a:r>
            <a:r>
              <a:rPr dirty="0" sz="2300" spc="-5">
                <a:latin typeface="Lucida Sans Unicode"/>
                <a:cs typeface="Lucida Sans Unicode"/>
              </a:rPr>
              <a:t>ATP and</a:t>
            </a:r>
            <a:r>
              <a:rPr dirty="0" sz="2300" spc="-30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phosphocreatine</a:t>
            </a:r>
            <a:endParaRPr sz="2300">
              <a:latin typeface="Lucida Sans Unicode"/>
              <a:cs typeface="Lucida Sans Unicode"/>
            </a:endParaRPr>
          </a:p>
          <a:p>
            <a:pPr marL="104139">
              <a:lnSpc>
                <a:spcPct val="100000"/>
              </a:lnSpc>
              <a:spcBef>
                <a:spcPts val="120"/>
              </a:spcBef>
              <a:tabLst>
                <a:tab pos="112839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50  </a:t>
            </a:r>
            <a:r>
              <a:rPr dirty="0" sz="2300" spc="31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%	in stored</a:t>
            </a:r>
            <a:r>
              <a:rPr dirty="0" sz="2300" spc="-9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glycogen</a:t>
            </a:r>
            <a:endParaRPr sz="2300">
              <a:latin typeface="Lucida Sans Unicode"/>
              <a:cs typeface="Lucida Sans Unicode"/>
            </a:endParaRPr>
          </a:p>
          <a:p>
            <a:pPr marL="12700" marR="1720214">
              <a:lnSpc>
                <a:spcPct val="104299"/>
              </a:lnSpc>
              <a:spcBef>
                <a:spcPts val="10"/>
              </a:spcBef>
              <a:tabLst>
                <a:tab pos="1757045" algn="l"/>
                <a:tab pos="2187575" algn="l"/>
              </a:tabLst>
            </a:pPr>
            <a:r>
              <a:rPr dirty="0" sz="2300" spc="-5">
                <a:latin typeface="Lucida Sans Unicode"/>
                <a:cs typeface="Lucida Sans Unicode"/>
              </a:rPr>
              <a:t>75 </a:t>
            </a:r>
            <a:r>
              <a:rPr dirty="0" sz="2300" spc="15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-100 </a:t>
            </a:r>
            <a:r>
              <a:rPr dirty="0" sz="2300" spc="13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%	in</a:t>
            </a:r>
            <a:r>
              <a:rPr dirty="0" sz="2300" spc="-5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stored</a:t>
            </a:r>
            <a:r>
              <a:rPr dirty="0" sz="2300" spc="-45">
                <a:latin typeface="Lucida Sans Unicode"/>
                <a:cs typeface="Lucida Sans Unicode"/>
              </a:rPr>
              <a:t> </a:t>
            </a:r>
            <a:r>
              <a:rPr dirty="0" sz="2300" spc="-5">
                <a:latin typeface="Lucida Sans Unicode"/>
                <a:cs typeface="Lucida Sans Unicode"/>
              </a:rPr>
              <a:t>triglyceride </a:t>
            </a:r>
            <a:r>
              <a:rPr dirty="0" sz="2300" spc="-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oxidation  </a:t>
            </a:r>
            <a:r>
              <a:rPr dirty="0" sz="2300" spc="5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rate	</a:t>
            </a:r>
            <a:r>
              <a:rPr dirty="0" sz="2300" spc="-5">
                <a:latin typeface="Lucida Sans Unicode"/>
                <a:cs typeface="Lucida Sans Unicode"/>
              </a:rPr>
              <a:t>45</a:t>
            </a:r>
            <a:r>
              <a:rPr dirty="0" sz="2300" spc="-12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%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25"/>
              </a:lnSpc>
              <a:spcBef>
                <a:spcPts val="120"/>
              </a:spcBef>
            </a:pPr>
            <a:r>
              <a:rPr dirty="0" sz="2300" spc="-5">
                <a:latin typeface="Lucida Sans Unicode"/>
                <a:cs typeface="Lucida Sans Unicode"/>
              </a:rPr>
              <a:t>Increased capability of aerobic and anaerobic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625"/>
              </a:lnSpc>
            </a:pPr>
            <a:r>
              <a:rPr dirty="0" sz="2300">
                <a:latin typeface="Lucida Sans Unicode"/>
                <a:cs typeface="Lucida Sans Unicode"/>
              </a:rPr>
              <a:t>metabolic</a:t>
            </a:r>
            <a:r>
              <a:rPr dirty="0" sz="2300" spc="-100">
                <a:latin typeface="Lucida Sans Unicode"/>
                <a:cs typeface="Lucida Sans Unicode"/>
              </a:rPr>
              <a:t> </a:t>
            </a:r>
            <a:r>
              <a:rPr dirty="0" sz="2300">
                <a:latin typeface="Lucida Sans Unicode"/>
                <a:cs typeface="Lucida Sans Unicode"/>
              </a:rPr>
              <a:t>systems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859" y="541019"/>
            <a:ext cx="4034028" cy="786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71544" y="541019"/>
            <a:ext cx="580644" cy="786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2140" y="604773"/>
            <a:ext cx="3588385" cy="4705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u="none">
                <a:solidFill>
                  <a:srgbClr val="C00000"/>
                </a:solidFill>
              </a:rPr>
              <a:t>Muscle</a:t>
            </a:r>
            <a:r>
              <a:rPr dirty="0" sz="2800" spc="-65" u="none">
                <a:solidFill>
                  <a:srgbClr val="C00000"/>
                </a:solidFill>
              </a:rPr>
              <a:t> </a:t>
            </a:r>
            <a:r>
              <a:rPr dirty="0" sz="2800" spc="-5" u="none">
                <a:solidFill>
                  <a:srgbClr val="C00000"/>
                </a:solidFill>
              </a:rPr>
              <a:t>Hypertrophy:</a:t>
            </a:r>
            <a:endParaRPr sz="2800"/>
          </a:p>
        </p:txBody>
      </p:sp>
      <p:sp>
        <p:nvSpPr>
          <p:cNvPr id="13" name="object 13"/>
          <p:cNvSpPr/>
          <p:nvPr/>
        </p:nvSpPr>
        <p:spPr>
          <a:xfrm>
            <a:off x="2048021" y="1904873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8" y="75800"/>
                </a:moveTo>
                <a:lnTo>
                  <a:pt x="66528" y="108458"/>
                </a:lnTo>
                <a:lnTo>
                  <a:pt x="66528" y="304926"/>
                </a:lnTo>
                <a:lnTo>
                  <a:pt x="104628" y="304926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30543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30543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0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171450" h="30543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30543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30543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8826" y="3200273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3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5"/>
                </a:lnTo>
                <a:lnTo>
                  <a:pt x="16459" y="171049"/>
                </a:lnTo>
                <a:lnTo>
                  <a:pt x="23747" y="170561"/>
                </a:lnTo>
                <a:lnTo>
                  <a:pt x="30325" y="167405"/>
                </a:lnTo>
                <a:lnTo>
                  <a:pt x="35357" y="161798"/>
                </a:lnTo>
                <a:lnTo>
                  <a:pt x="66523" y="108370"/>
                </a:lnTo>
                <a:lnTo>
                  <a:pt x="66523" y="37846"/>
                </a:lnTo>
                <a:lnTo>
                  <a:pt x="107653" y="37846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6"/>
                </a:moveTo>
                <a:lnTo>
                  <a:pt x="104623" y="37846"/>
                </a:lnTo>
                <a:lnTo>
                  <a:pt x="104623" y="108370"/>
                </a:lnTo>
                <a:lnTo>
                  <a:pt x="135789" y="161798"/>
                </a:lnTo>
                <a:lnTo>
                  <a:pt x="140822" y="167405"/>
                </a:lnTo>
                <a:lnTo>
                  <a:pt x="147400" y="170560"/>
                </a:lnTo>
                <a:lnTo>
                  <a:pt x="154688" y="171049"/>
                </a:lnTo>
                <a:lnTo>
                  <a:pt x="161849" y="168655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3"/>
                </a:lnTo>
                <a:lnTo>
                  <a:pt x="107653" y="37846"/>
                </a:lnTo>
                <a:close/>
              </a:path>
              <a:path w="171450" h="305435">
                <a:moveTo>
                  <a:pt x="104623" y="37846"/>
                </a:moveTo>
                <a:lnTo>
                  <a:pt x="66523" y="37846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8"/>
                </a:lnTo>
                <a:lnTo>
                  <a:pt x="104623" y="47498"/>
                </a:lnTo>
                <a:lnTo>
                  <a:pt x="104623" y="37846"/>
                </a:lnTo>
                <a:close/>
              </a:path>
              <a:path w="171450" h="305435">
                <a:moveTo>
                  <a:pt x="104623" y="47498"/>
                </a:moveTo>
                <a:lnTo>
                  <a:pt x="102032" y="47498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8"/>
                </a:lnTo>
                <a:close/>
              </a:path>
              <a:path w="171450" h="305435">
                <a:moveTo>
                  <a:pt x="102032" y="47498"/>
                </a:moveTo>
                <a:lnTo>
                  <a:pt x="69114" y="47498"/>
                </a:lnTo>
                <a:lnTo>
                  <a:pt x="85573" y="75713"/>
                </a:lnTo>
                <a:lnTo>
                  <a:pt x="102032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8826" y="3886072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4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6"/>
                </a:lnTo>
                <a:lnTo>
                  <a:pt x="16459" y="171049"/>
                </a:lnTo>
                <a:lnTo>
                  <a:pt x="23747" y="170560"/>
                </a:lnTo>
                <a:lnTo>
                  <a:pt x="30325" y="167405"/>
                </a:lnTo>
                <a:lnTo>
                  <a:pt x="35357" y="161797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7"/>
                </a:lnTo>
                <a:lnTo>
                  <a:pt x="140822" y="167405"/>
                </a:lnTo>
                <a:lnTo>
                  <a:pt x="147400" y="170560"/>
                </a:lnTo>
                <a:lnTo>
                  <a:pt x="154688" y="171049"/>
                </a:lnTo>
                <a:lnTo>
                  <a:pt x="161849" y="168656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4"/>
                </a:lnTo>
                <a:lnTo>
                  <a:pt x="107653" y="37845"/>
                </a:lnTo>
                <a:close/>
              </a:path>
              <a:path w="171450" h="3054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7"/>
                </a:lnTo>
                <a:lnTo>
                  <a:pt x="104623" y="47497"/>
                </a:lnTo>
                <a:lnTo>
                  <a:pt x="104623" y="37845"/>
                </a:lnTo>
                <a:close/>
              </a:path>
              <a:path w="171450" h="305435">
                <a:moveTo>
                  <a:pt x="104623" y="47497"/>
                </a:moveTo>
                <a:lnTo>
                  <a:pt x="102032" y="47497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7"/>
                </a:lnTo>
                <a:close/>
              </a:path>
              <a:path w="171450" h="305435">
                <a:moveTo>
                  <a:pt x="102032" y="47497"/>
                </a:moveTo>
                <a:lnTo>
                  <a:pt x="69114" y="47497"/>
                </a:lnTo>
                <a:lnTo>
                  <a:pt x="85573" y="75713"/>
                </a:lnTo>
                <a:lnTo>
                  <a:pt x="102032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826" y="4343272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4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6"/>
                </a:lnTo>
                <a:lnTo>
                  <a:pt x="16459" y="171049"/>
                </a:lnTo>
                <a:lnTo>
                  <a:pt x="23747" y="170560"/>
                </a:lnTo>
                <a:lnTo>
                  <a:pt x="30325" y="167405"/>
                </a:lnTo>
                <a:lnTo>
                  <a:pt x="35357" y="161797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7"/>
                </a:lnTo>
                <a:lnTo>
                  <a:pt x="140822" y="167405"/>
                </a:lnTo>
                <a:lnTo>
                  <a:pt x="147400" y="170560"/>
                </a:lnTo>
                <a:lnTo>
                  <a:pt x="154688" y="171049"/>
                </a:lnTo>
                <a:lnTo>
                  <a:pt x="161849" y="168656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4"/>
                </a:lnTo>
                <a:lnTo>
                  <a:pt x="107653" y="37845"/>
                </a:lnTo>
                <a:close/>
              </a:path>
              <a:path w="171450" h="3054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7"/>
                </a:lnTo>
                <a:lnTo>
                  <a:pt x="104623" y="47497"/>
                </a:lnTo>
                <a:lnTo>
                  <a:pt x="104623" y="37845"/>
                </a:lnTo>
                <a:close/>
              </a:path>
              <a:path w="171450" h="305435">
                <a:moveTo>
                  <a:pt x="104623" y="47497"/>
                </a:moveTo>
                <a:lnTo>
                  <a:pt x="102032" y="47497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7"/>
                </a:lnTo>
                <a:close/>
              </a:path>
              <a:path w="171450" h="305435">
                <a:moveTo>
                  <a:pt x="102032" y="47497"/>
                </a:moveTo>
                <a:lnTo>
                  <a:pt x="69114" y="47497"/>
                </a:lnTo>
                <a:lnTo>
                  <a:pt x="85573" y="75713"/>
                </a:lnTo>
                <a:lnTo>
                  <a:pt x="102032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8826" y="4724272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4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6"/>
                </a:lnTo>
                <a:lnTo>
                  <a:pt x="16459" y="171049"/>
                </a:lnTo>
                <a:lnTo>
                  <a:pt x="23747" y="170560"/>
                </a:lnTo>
                <a:lnTo>
                  <a:pt x="30325" y="167405"/>
                </a:lnTo>
                <a:lnTo>
                  <a:pt x="35357" y="161797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7"/>
                </a:lnTo>
                <a:lnTo>
                  <a:pt x="140822" y="167405"/>
                </a:lnTo>
                <a:lnTo>
                  <a:pt x="147400" y="170560"/>
                </a:lnTo>
                <a:lnTo>
                  <a:pt x="154688" y="171049"/>
                </a:lnTo>
                <a:lnTo>
                  <a:pt x="161849" y="168656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4"/>
                </a:lnTo>
                <a:lnTo>
                  <a:pt x="107653" y="37845"/>
                </a:lnTo>
                <a:close/>
              </a:path>
              <a:path w="171450" h="3054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7"/>
                </a:lnTo>
                <a:lnTo>
                  <a:pt x="104623" y="47497"/>
                </a:lnTo>
                <a:lnTo>
                  <a:pt x="104623" y="37845"/>
                </a:lnTo>
                <a:close/>
              </a:path>
              <a:path w="171450" h="305435">
                <a:moveTo>
                  <a:pt x="104623" y="47497"/>
                </a:moveTo>
                <a:lnTo>
                  <a:pt x="102032" y="47497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7"/>
                </a:lnTo>
                <a:close/>
              </a:path>
              <a:path w="171450" h="305435">
                <a:moveTo>
                  <a:pt x="102032" y="47497"/>
                </a:moveTo>
                <a:lnTo>
                  <a:pt x="69114" y="47497"/>
                </a:lnTo>
                <a:lnTo>
                  <a:pt x="85573" y="75713"/>
                </a:lnTo>
                <a:lnTo>
                  <a:pt x="102032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8826" y="3657472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4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6"/>
                </a:lnTo>
                <a:lnTo>
                  <a:pt x="16459" y="171049"/>
                </a:lnTo>
                <a:lnTo>
                  <a:pt x="23747" y="170560"/>
                </a:lnTo>
                <a:lnTo>
                  <a:pt x="30325" y="167405"/>
                </a:lnTo>
                <a:lnTo>
                  <a:pt x="35357" y="161797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7"/>
                </a:lnTo>
                <a:lnTo>
                  <a:pt x="140822" y="167405"/>
                </a:lnTo>
                <a:lnTo>
                  <a:pt x="147400" y="170560"/>
                </a:lnTo>
                <a:lnTo>
                  <a:pt x="154688" y="171049"/>
                </a:lnTo>
                <a:lnTo>
                  <a:pt x="161849" y="168656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4"/>
                </a:lnTo>
                <a:lnTo>
                  <a:pt x="107653" y="37845"/>
                </a:lnTo>
                <a:close/>
              </a:path>
              <a:path w="171450" h="3054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7"/>
                </a:lnTo>
                <a:lnTo>
                  <a:pt x="104623" y="47497"/>
                </a:lnTo>
                <a:lnTo>
                  <a:pt x="104623" y="37845"/>
                </a:lnTo>
                <a:close/>
              </a:path>
              <a:path w="171450" h="305435">
                <a:moveTo>
                  <a:pt x="104623" y="47497"/>
                </a:moveTo>
                <a:lnTo>
                  <a:pt x="102032" y="47497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7"/>
                </a:lnTo>
                <a:close/>
              </a:path>
              <a:path w="171450" h="305435">
                <a:moveTo>
                  <a:pt x="102032" y="47497"/>
                </a:moveTo>
                <a:lnTo>
                  <a:pt x="69114" y="47497"/>
                </a:lnTo>
                <a:lnTo>
                  <a:pt x="85573" y="75713"/>
                </a:lnTo>
                <a:lnTo>
                  <a:pt x="102032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05026" y="2895473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3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5"/>
                </a:lnTo>
                <a:lnTo>
                  <a:pt x="16459" y="171049"/>
                </a:lnTo>
                <a:lnTo>
                  <a:pt x="23747" y="170561"/>
                </a:lnTo>
                <a:lnTo>
                  <a:pt x="30325" y="167405"/>
                </a:lnTo>
                <a:lnTo>
                  <a:pt x="35357" y="161798"/>
                </a:lnTo>
                <a:lnTo>
                  <a:pt x="66523" y="108370"/>
                </a:lnTo>
                <a:lnTo>
                  <a:pt x="66523" y="37846"/>
                </a:lnTo>
                <a:lnTo>
                  <a:pt x="107653" y="37846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6"/>
                </a:moveTo>
                <a:lnTo>
                  <a:pt x="104623" y="37846"/>
                </a:lnTo>
                <a:lnTo>
                  <a:pt x="104623" y="108370"/>
                </a:lnTo>
                <a:lnTo>
                  <a:pt x="135789" y="161798"/>
                </a:lnTo>
                <a:lnTo>
                  <a:pt x="140822" y="167405"/>
                </a:lnTo>
                <a:lnTo>
                  <a:pt x="147400" y="170560"/>
                </a:lnTo>
                <a:lnTo>
                  <a:pt x="154688" y="171049"/>
                </a:lnTo>
                <a:lnTo>
                  <a:pt x="161849" y="168655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3"/>
                </a:lnTo>
                <a:lnTo>
                  <a:pt x="107653" y="37846"/>
                </a:lnTo>
                <a:close/>
              </a:path>
              <a:path w="171450" h="305435">
                <a:moveTo>
                  <a:pt x="104623" y="37846"/>
                </a:moveTo>
                <a:lnTo>
                  <a:pt x="66523" y="37846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8"/>
                </a:lnTo>
                <a:lnTo>
                  <a:pt x="104623" y="47498"/>
                </a:lnTo>
                <a:lnTo>
                  <a:pt x="104623" y="37846"/>
                </a:lnTo>
                <a:close/>
              </a:path>
              <a:path w="171450" h="305435">
                <a:moveTo>
                  <a:pt x="104623" y="47498"/>
                </a:moveTo>
                <a:lnTo>
                  <a:pt x="102032" y="47498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8"/>
                </a:lnTo>
                <a:close/>
              </a:path>
              <a:path w="171450" h="305435">
                <a:moveTo>
                  <a:pt x="102032" y="47498"/>
                </a:moveTo>
                <a:lnTo>
                  <a:pt x="69114" y="47498"/>
                </a:lnTo>
                <a:lnTo>
                  <a:pt x="85573" y="75713"/>
                </a:lnTo>
                <a:lnTo>
                  <a:pt x="102032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Mohammed</dc:creator>
  <dcterms:created xsi:type="dcterms:W3CDTF">2015-12-02T21:05:57Z</dcterms:created>
  <dcterms:modified xsi:type="dcterms:W3CDTF">2015-12-02T21:05:57Z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2015-12-02T00:00:00Z</vt:filetime>
  </property>
</Properties>
</file>