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6" r:id="rId12"/>
    <p:sldId id="295" r:id="rId13"/>
    <p:sldId id="303" r:id="rId14"/>
    <p:sldId id="304" r:id="rId15"/>
    <p:sldId id="305" r:id="rId16"/>
    <p:sldId id="306" r:id="rId17"/>
    <p:sldId id="299" r:id="rId18"/>
    <p:sldId id="307" r:id="rId19"/>
    <p:sldId id="300" r:id="rId20"/>
    <p:sldId id="301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6858000" cy="21336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4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l"/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464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formed of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sz="2800" b="1" i="1" dirty="0" smtClean="0">
                <a:solidFill>
                  <a:srgbClr val="7030A0"/>
                </a:solidFill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teres</a:t>
            </a:r>
            <a:r>
              <a:rPr lang="en-US" sz="2800" b="1" i="1" dirty="0" smtClean="0">
                <a:solidFill>
                  <a:srgbClr val="7030A0"/>
                </a:solidFill>
              </a:rPr>
              <a:t> minor &amp; </a:t>
            </a:r>
            <a:r>
              <a:rPr lang="en-US" sz="2800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sz="2800" b="1" i="1" dirty="0" smtClean="0">
                <a:solidFill>
                  <a:srgbClr val="7030A0"/>
                </a:solidFill>
              </a:rPr>
              <a:t> (</a:t>
            </a:r>
            <a:r>
              <a:rPr lang="en-US" sz="2800" b="1" i="1" dirty="0" smtClean="0">
                <a:solidFill>
                  <a:srgbClr val="FF0000"/>
                </a:solidFill>
              </a:rPr>
              <a:t>SITS</a:t>
            </a:r>
            <a:r>
              <a:rPr lang="en-US" sz="2800" b="1" i="1" dirty="0" smtClean="0">
                <a:solidFill>
                  <a:srgbClr val="7030A0"/>
                </a:solidFill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Muscles form a </a:t>
            </a:r>
            <a:r>
              <a:rPr lang="en-US" sz="2800" b="1" dirty="0" err="1" smtClean="0">
                <a:solidFill>
                  <a:srgbClr val="0070C0"/>
                </a:solidFill>
              </a:rPr>
              <a:t>tendinous</a:t>
            </a:r>
            <a:r>
              <a:rPr lang="en-US" sz="2800" b="1" dirty="0" smtClean="0">
                <a:solidFill>
                  <a:srgbClr val="0070C0"/>
                </a:solidFill>
              </a:rPr>
              <a:t> cuff around the shoulder joint covering its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anterior,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cuff is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rgbClr val="0070C0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rgbClr val="0070C0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 IN RELATION TO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rgbClr val="0070C0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rgbClr val="0070C0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rgbClr val="0070C0"/>
                </a:solidFill>
              </a:rPr>
              <a:t>between deltoid,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r>
              <a:rPr lang="en-US" b="1" dirty="0" smtClean="0">
                <a:solidFill>
                  <a:srgbClr val="0070C0"/>
                </a:solidFill>
              </a:rPr>
              <a:t> and capsule.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20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5532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05400"/>
          </a:xfrm>
        </p:spPr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Rotator cuff can be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rgbClr val="0070C0"/>
                </a:solidFill>
              </a:rPr>
              <a:t> due to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rgbClr val="0070C0"/>
                </a:solidFill>
              </a:rPr>
              <a:t>(during playing baseball) or 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</a:rPr>
              <a:t>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70C0"/>
                </a:solidFill>
              </a:rPr>
              <a:t>Trauma can tear or rupture one or more tendon (s) forming the cuff.  Patients with rotator injury will present with 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dirty="0" smtClean="0">
                <a:solidFill>
                  <a:srgbClr val="0070C0"/>
                </a:solidFill>
              </a:rPr>
              <a:t> 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6002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668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06680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2819400"/>
            <a:ext cx="14854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Subscapularis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1371600" y="2133600"/>
            <a:ext cx="1066800" cy="8704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3124200"/>
            <a:ext cx="14330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Infraspinatus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7071821" y="2286000"/>
            <a:ext cx="1157779" cy="10228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840255" y="3559782"/>
            <a:ext cx="13051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Teres</a:t>
            </a:r>
            <a:r>
              <a:rPr lang="en-US" b="1" dirty="0" smtClean="0"/>
              <a:t> minor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7743795" y="2603843"/>
            <a:ext cx="803647" cy="4727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57800" y="1447800"/>
            <a:ext cx="15320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Supraspinatus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789822" y="1632466"/>
            <a:ext cx="1363578" cy="2725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2800" y="44958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690624" y="42727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Coracobrachialis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Short head of biceps </a:t>
            </a:r>
            <a:r>
              <a:rPr lang="en-US" b="1" dirty="0" err="1" smtClean="0">
                <a:solidFill>
                  <a:srgbClr val="0070C0"/>
                </a:solidFill>
              </a:rPr>
              <a:t>brachii</a:t>
            </a:r>
            <a:r>
              <a:rPr lang="en-US" b="1" dirty="0" smtClean="0">
                <a:solidFill>
                  <a:srgbClr val="0070C0"/>
                </a:solidFill>
              </a:rPr>
              <a:t> 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0° - 15°: </a:t>
            </a:r>
            <a:r>
              <a:rPr lang="en-US" b="1" dirty="0" err="1" smtClean="0">
                <a:solidFill>
                  <a:srgbClr val="0070C0"/>
                </a:solidFill>
              </a:rPr>
              <a:t>Supraspinatus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From 15° - 90 °: Middle fibers of deltoid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OF SHOULDER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Origin</a:t>
            </a:r>
            <a:r>
              <a:rPr lang="en-US" b="1" dirty="0" smtClean="0">
                <a:solidFill>
                  <a:srgbClr val="0070C0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Insertion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Action</a:t>
            </a:r>
            <a:r>
              <a:rPr lang="en-US" b="1" dirty="0" smtClean="0">
                <a:solidFill>
                  <a:srgbClr val="0070C0"/>
                </a:solidFill>
              </a:rPr>
              <a:t>: move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</a:rPr>
              <a:t>Nerve supply</a:t>
            </a:r>
            <a:r>
              <a:rPr lang="en-US" b="1" dirty="0" smtClean="0">
                <a:solidFill>
                  <a:srgbClr val="0070C0"/>
                </a:solidFill>
              </a:rPr>
              <a:t>: anterior </a:t>
            </a:r>
            <a:r>
              <a:rPr lang="en-US" b="1" dirty="0" err="1" smtClean="0">
                <a:solidFill>
                  <a:srgbClr val="0070C0"/>
                </a:solidFill>
              </a:rPr>
              <a:t>rami</a:t>
            </a:r>
            <a:r>
              <a:rPr lang="en-US" b="1" dirty="0" smtClean="0">
                <a:solidFill>
                  <a:srgbClr val="0070C0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rgbClr val="0070C0"/>
                </a:solidFill>
              </a:rPr>
              <a:t>4 muscles in scapular region surrounds and helps in stabilization of shoulder joint </a:t>
            </a:r>
            <a:r>
              <a:rPr lang="en-US" b="1" i="1" dirty="0" smtClean="0">
                <a:solidFill>
                  <a:srgbClr val="7030A0"/>
                </a:solidFill>
              </a:rPr>
              <a:t>(</a:t>
            </a: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minor, </a:t>
            </a:r>
            <a:r>
              <a:rPr lang="en-US" b="1" i="1" dirty="0" err="1" smtClean="0">
                <a:solidFill>
                  <a:srgbClr val="7030A0"/>
                </a:solidFill>
              </a:rPr>
              <a:t>subscapularis</a:t>
            </a:r>
            <a:r>
              <a:rPr lang="en-US" b="1" i="1" dirty="0" smtClean="0">
                <a:solidFill>
                  <a:srgbClr val="7030A0"/>
                </a:solidFill>
              </a:rPr>
              <a:t>).</a:t>
            </a:r>
            <a:endParaRPr lang="en-US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rgbClr val="0070C0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surfaces: </a:t>
            </a:r>
            <a:r>
              <a:rPr lang="en-US" b="1" dirty="0" smtClean="0">
                <a:solidFill>
                  <a:srgbClr val="0070C0"/>
                </a:solidFill>
              </a:rPr>
              <a:t>head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b="1" dirty="0" smtClean="0">
                <a:solidFill>
                  <a:srgbClr val="0070C0"/>
                </a:solidFill>
              </a:rPr>
              <a:t>depends on 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rgbClr val="0070C0"/>
                </a:solidFill>
              </a:rPr>
              <a:t> rotator cuff and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Movement: </a:t>
            </a:r>
            <a:r>
              <a:rPr lang="en-US" b="1" dirty="0" smtClean="0">
                <a:solidFill>
                  <a:srgbClr val="0070C0"/>
                </a:solidFill>
              </a:rPr>
              <a:t>flexion, extension, abduction, adduction, medial &amp; lateral rotation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tuberosity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Infraspinatus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114800" y="33528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rgbClr val="0070C0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muscles forming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rgbClr val="0070C0"/>
                </a:solidFill>
              </a:rPr>
              <a:t>and describe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belong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Subscapularis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Teres</a:t>
            </a:r>
            <a:r>
              <a:rPr lang="en-US" b="1" dirty="0" smtClean="0">
                <a:solidFill>
                  <a:srgbClr val="0070C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Rhomboid minor.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962400" y="2895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muscles connecting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scapula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(move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</a:rPr>
              <a:t>Supraspinatus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00B050"/>
                </a:solidFill>
              </a:rPr>
              <a:t>Infraspinatus</a:t>
            </a:r>
            <a:r>
              <a:rPr lang="en-US" b="1" i="1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Teres</a:t>
            </a:r>
            <a:r>
              <a:rPr lang="en-US" b="1" i="1" dirty="0" smtClean="0">
                <a:solidFill>
                  <a:srgbClr val="7030A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C00000"/>
                </a:solidFill>
              </a:rPr>
              <a:t>Teres</a:t>
            </a:r>
            <a:r>
              <a:rPr lang="en-US" b="1" i="1" dirty="0" smtClean="0">
                <a:solidFill>
                  <a:srgbClr val="C00000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/>
              <a:t>Subscapularis</a:t>
            </a:r>
            <a:r>
              <a:rPr lang="en-US" b="1" i="1" dirty="0" smtClean="0"/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838200"/>
            <a:ext cx="3173124" cy="3276600"/>
          </a:xfrm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048000" cy="2590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248400" y="2133600"/>
            <a:ext cx="762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7467600" y="1935479"/>
            <a:ext cx="15240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7543797" y="2133600"/>
            <a:ext cx="45719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96200" y="2209800"/>
            <a:ext cx="45719" cy="762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772400" y="23622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7600" y="4724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DELTOID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724400" cy="5334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rgbClr val="0070C0"/>
                </a:solidFill>
              </a:rPr>
              <a:t>that 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1/3 of clavicle + </a:t>
            </a:r>
            <a:r>
              <a:rPr lang="en-US" b="1" dirty="0" err="1" smtClean="0">
                <a:solidFill>
                  <a:srgbClr val="0070C0"/>
                </a:solidFill>
              </a:rPr>
              <a:t>acromion</a:t>
            </a:r>
            <a:r>
              <a:rPr lang="en-US" b="1" dirty="0" smtClean="0">
                <a:solidFill>
                  <a:srgbClr val="0070C0"/>
                </a:solidFill>
              </a:rPr>
              <a:t> and spine of scapula </a:t>
            </a:r>
            <a:r>
              <a:rPr lang="en-US" b="1" i="1" dirty="0" smtClean="0">
                <a:solidFill>
                  <a:srgbClr val="7030A0"/>
                </a:solidFill>
              </a:rPr>
              <a:t>(look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trapezius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deltoid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Anterior fibers: </a:t>
            </a:r>
            <a:r>
              <a:rPr lang="en-US" b="1" dirty="0" smtClean="0">
                <a:solidFill>
                  <a:srgbClr val="0070C0"/>
                </a:solidFill>
              </a:rPr>
              <a:t>flexion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Middle fibers: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7030A0"/>
                </a:solidFill>
              </a:rPr>
              <a:t>Posterior fibers: </a:t>
            </a:r>
            <a:r>
              <a:rPr lang="en-US" b="1" dirty="0" smtClean="0">
                <a:solidFill>
                  <a:srgbClr val="0070C0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5814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 &amp; INFRASPINATUS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supraspinous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</a:rPr>
              <a:t>infraspinaous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fossa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suprascapular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Supraspinatus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abduction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rgbClr val="7030A0"/>
                </a:solidFill>
              </a:rPr>
              <a:t>Infraspinatus</a:t>
            </a:r>
            <a:r>
              <a:rPr lang="en-US" b="1" i="1" dirty="0" smtClean="0">
                <a:solidFill>
                  <a:srgbClr val="7030A0"/>
                </a:solidFill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05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62600" y="25908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810000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MINOR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of scapula.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rgbClr val="0070C0"/>
                </a:solidFill>
              </a:rPr>
              <a:t> greater </a:t>
            </a:r>
            <a:r>
              <a:rPr lang="en-US" b="1" dirty="0" err="1" smtClean="0">
                <a:solidFill>
                  <a:srgbClr val="0070C0"/>
                </a:solidFill>
              </a:rPr>
              <a:t>tuberosity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rgbClr val="0070C0"/>
                </a:solidFill>
              </a:rPr>
              <a:t>axillary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rgbClr val="0070C0"/>
                </a:solidFill>
              </a:rPr>
              <a:t> lateral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4038600" cy="44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1242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0386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TERES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95800" cy="5562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lateral border </a:t>
            </a:r>
            <a:r>
              <a:rPr lang="en-US" b="1" smtClean="0">
                <a:solidFill>
                  <a:srgbClr val="0070C0"/>
                </a:solidFill>
              </a:rPr>
              <a:t>of scapula.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 </a:t>
            </a:r>
            <a:r>
              <a:rPr lang="en-US" b="1" dirty="0" err="1" smtClean="0">
                <a:solidFill>
                  <a:srgbClr val="0070C0"/>
                </a:solidFill>
              </a:rPr>
              <a:t>bicipital</a:t>
            </a:r>
            <a:r>
              <a:rPr lang="en-US" b="1" dirty="0" smtClean="0">
                <a:solidFill>
                  <a:srgbClr val="0070C0"/>
                </a:solidFill>
              </a:rPr>
              <a:t> groove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(</a:t>
            </a:r>
            <a:r>
              <a:rPr lang="en-US" b="1" i="1" dirty="0" smtClean="0">
                <a:solidFill>
                  <a:srgbClr val="7030A0"/>
                </a:solidFill>
              </a:rPr>
              <a:t>look to insertion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7030A0"/>
                </a:solidFill>
              </a:rPr>
              <a:t> &amp; </a:t>
            </a:r>
            <a:r>
              <a:rPr lang="en-US" b="1" i="1" dirty="0" err="1" smtClean="0">
                <a:solidFill>
                  <a:srgbClr val="7030A0"/>
                </a:solidFill>
              </a:rPr>
              <a:t>pectoralis</a:t>
            </a:r>
            <a:r>
              <a:rPr lang="en-US" b="1" i="1" dirty="0" smtClean="0">
                <a:solidFill>
                  <a:srgbClr val="7030A0"/>
                </a:solidFill>
              </a:rPr>
              <a:t> major</a:t>
            </a:r>
            <a:r>
              <a:rPr lang="en-US" b="1" dirty="0" smtClean="0">
                <a:solidFill>
                  <a:srgbClr val="0070C0"/>
                </a:solidFill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smtClean="0">
                <a:solidFill>
                  <a:srgbClr val="0070C0"/>
                </a:solidFill>
              </a:rPr>
              <a:t>lower </a:t>
            </a:r>
            <a:r>
              <a:rPr lang="en-US" b="1" dirty="0" err="1" smtClean="0">
                <a:solidFill>
                  <a:srgbClr val="0070C0"/>
                </a:solidFill>
              </a:rPr>
              <a:t>subscapular</a:t>
            </a:r>
            <a:r>
              <a:rPr lang="en-US" b="1" dirty="0" smtClean="0">
                <a:solidFill>
                  <a:srgbClr val="0070C0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 </a:t>
            </a:r>
            <a:r>
              <a:rPr lang="en-US" b="1" dirty="0" smtClean="0">
                <a:solidFill>
                  <a:srgbClr val="0070C0"/>
                </a:solidFill>
              </a:rPr>
              <a:t>extension, adduction &amp; medial rotation of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 (</a:t>
            </a:r>
            <a:r>
              <a:rPr lang="en-US" b="1" i="1" dirty="0" smtClean="0">
                <a:solidFill>
                  <a:srgbClr val="7030A0"/>
                </a:solidFill>
              </a:rPr>
              <a:t>look to action of </a:t>
            </a:r>
            <a:r>
              <a:rPr lang="en-US" b="1" i="1" dirty="0" err="1" smtClean="0">
                <a:solidFill>
                  <a:srgbClr val="7030A0"/>
                </a:solidFill>
              </a:rPr>
              <a:t>latissimus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dorsi</a:t>
            </a:r>
            <a:r>
              <a:rPr lang="en-US" b="1" i="1" dirty="0" smtClean="0">
                <a:solidFill>
                  <a:srgbClr val="0070C0"/>
                </a:solidFill>
              </a:rPr>
              <a:t>)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876800" y="1676400"/>
          <a:ext cx="4038600" cy="44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76400"/>
                        <a:ext cx="4038600" cy="44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876800"/>
            <a:ext cx="304800" cy="3048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fossa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sz="3200" b="1" dirty="0" smtClean="0">
                <a:solidFill>
                  <a:srgbClr val="0070C0"/>
                </a:solidFill>
              </a:rPr>
              <a:t> lesser </a:t>
            </a:r>
            <a:r>
              <a:rPr lang="en-US" sz="32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3200" b="1" dirty="0" smtClean="0">
                <a:solidFill>
                  <a:srgbClr val="0070C0"/>
                </a:solidFill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3200" b="1" dirty="0" smtClean="0">
                <a:solidFill>
                  <a:srgbClr val="0070C0"/>
                </a:solidFill>
              </a:rPr>
              <a:t>upper &amp; lower </a:t>
            </a:r>
            <a:r>
              <a:rPr lang="en-US" sz="3200" b="1" dirty="0" err="1" smtClean="0">
                <a:solidFill>
                  <a:srgbClr val="0070C0"/>
                </a:solidFill>
              </a:rPr>
              <a:t>subscapular</a:t>
            </a:r>
            <a:r>
              <a:rPr lang="en-US" sz="3200" b="1" dirty="0" smtClean="0">
                <a:solidFill>
                  <a:srgbClr val="0070C0"/>
                </a:solidFill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sz="3200" b="1" dirty="0" smtClean="0">
                <a:solidFill>
                  <a:srgbClr val="0070C0"/>
                </a:solidFill>
              </a:rPr>
              <a:t>medial rotation of </a:t>
            </a:r>
            <a:r>
              <a:rPr lang="en-US" sz="3200" b="1" dirty="0" err="1" smtClean="0">
                <a:solidFill>
                  <a:srgbClr val="0070C0"/>
                </a:solidFill>
              </a:rPr>
              <a:t>humerus</a:t>
            </a:r>
            <a:r>
              <a:rPr lang="en-US" sz="3200" b="1" dirty="0" smtClean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239000" y="3657600"/>
            <a:ext cx="5334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  Synovial, </a:t>
            </a:r>
            <a:r>
              <a:rPr lang="en-US" dirty="0" err="1" smtClean="0">
                <a:solidFill>
                  <a:srgbClr val="0070C0"/>
                </a:solidFill>
              </a:rPr>
              <a:t>multiaxial</a:t>
            </a:r>
            <a:r>
              <a:rPr lang="en-US" dirty="0" smtClean="0">
                <a:solidFill>
                  <a:srgbClr val="0070C0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 of scapula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74915"/>
            <a:ext cx="4040188" cy="37830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346575" cy="2590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Head of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r>
              <a:rPr lang="en-US" dirty="0" smtClean="0">
                <a:solidFill>
                  <a:srgbClr val="0070C0"/>
                </a:solidFill>
              </a:rPr>
              <a:t> is 3 times larger than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Few </a:t>
            </a:r>
            <a:r>
              <a:rPr lang="en-US" dirty="0" err="1" smtClean="0">
                <a:solidFill>
                  <a:srgbClr val="0070C0"/>
                </a:solidFill>
              </a:rPr>
              <a:t>ligamentous</a:t>
            </a:r>
            <a:r>
              <a:rPr lang="en-US" dirty="0" smtClean="0">
                <a:solidFill>
                  <a:srgbClr val="0070C0"/>
                </a:solidFill>
              </a:rPr>
              <a:t> support: </a:t>
            </a:r>
            <a:r>
              <a:rPr lang="en-US" dirty="0" err="1" smtClean="0">
                <a:solidFill>
                  <a:srgbClr val="0070C0"/>
                </a:solidFill>
              </a:rPr>
              <a:t>glenoid</a:t>
            </a:r>
            <a:r>
              <a:rPr lang="en-US" dirty="0" smtClean="0">
                <a:solidFill>
                  <a:srgbClr val="0070C0"/>
                </a:solidFill>
              </a:rPr>
              <a:t> labrum, </a:t>
            </a:r>
            <a:r>
              <a:rPr lang="en-US" dirty="0" err="1" smtClean="0">
                <a:solidFill>
                  <a:srgbClr val="0070C0"/>
                </a:solidFill>
              </a:rPr>
              <a:t>coracohumeral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Main support: muscles around the joint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Wide range of movement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523536"/>
            <a:ext cx="4041775" cy="33344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048000" y="28956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5814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315200" y="6477000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907</Words>
  <Application>Microsoft Office PowerPoint</Application>
  <PresentationFormat>On-screen Show (4:3)</PresentationFormat>
  <Paragraphs>155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PhotoSuite Image</vt:lpstr>
      <vt:lpstr>ANATOMY OF THE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BURSAE IN RELATION TO SHOULDER JOINT</vt:lpstr>
      <vt:lpstr>ROTATOR CUFF</vt:lpstr>
      <vt:lpstr>RELATIONS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218</cp:revision>
  <dcterms:created xsi:type="dcterms:W3CDTF">2010-01-27T08:25:16Z</dcterms:created>
  <dcterms:modified xsi:type="dcterms:W3CDTF">2014-12-24T10:41:26Z</dcterms:modified>
</cp:coreProperties>
</file>